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41" r:id="rId1"/>
  </p:sldMasterIdLst>
  <p:notesMasterIdLst>
    <p:notesMasterId r:id="rId13"/>
  </p:notesMasterIdLst>
  <p:handoutMasterIdLst>
    <p:handoutMasterId r:id="rId14"/>
  </p:handoutMasterIdLst>
  <p:sldIdLst>
    <p:sldId id="257" r:id="rId2"/>
    <p:sldId id="272" r:id="rId3"/>
    <p:sldId id="273" r:id="rId4"/>
    <p:sldId id="276" r:id="rId5"/>
    <p:sldId id="277" r:id="rId6"/>
    <p:sldId id="260" r:id="rId7"/>
    <p:sldId id="267" r:id="rId8"/>
    <p:sldId id="271" r:id="rId9"/>
    <p:sldId id="269" r:id="rId10"/>
    <p:sldId id="275" r:id="rId11"/>
    <p:sldId id="270" r:id="rId12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7E7ACA-21A7-480F-886D-522BADB4C267}" v="4" dt="2019-10-14T17:18:08.2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152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1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337E7ACA-21A7-480F-886D-522BADB4C267}"/>
    <pc:docChg chg="undo custSel addSld modSld">
      <pc:chgData name="Tim Bashford" userId="5fd3d9a1-443c-4717-9608-098946ca22e0" providerId="ADAL" clId="{337E7ACA-21A7-480F-886D-522BADB4C267}" dt="2019-10-14T17:22:58.418" v="1113" actId="20577"/>
      <pc:docMkLst>
        <pc:docMk/>
      </pc:docMkLst>
      <pc:sldChg chg="modSp">
        <pc:chgData name="Tim Bashford" userId="5fd3d9a1-443c-4717-9608-098946ca22e0" providerId="ADAL" clId="{337E7ACA-21A7-480F-886D-522BADB4C267}" dt="2019-10-14T12:42:36.638" v="102" actId="20577"/>
        <pc:sldMkLst>
          <pc:docMk/>
          <pc:sldMk cId="0" sldId="272"/>
        </pc:sldMkLst>
        <pc:spChg chg="mod">
          <ac:chgData name="Tim Bashford" userId="5fd3d9a1-443c-4717-9608-098946ca22e0" providerId="ADAL" clId="{337E7ACA-21A7-480F-886D-522BADB4C267}" dt="2019-10-14T12:42:36.638" v="102" actId="20577"/>
          <ac:spMkLst>
            <pc:docMk/>
            <pc:sldMk cId="0" sldId="272"/>
            <ac:spMk id="7171" creationId="{8DE0A6BA-1027-4B1A-9F09-0996A70BD0FA}"/>
          </ac:spMkLst>
        </pc:spChg>
      </pc:sldChg>
      <pc:sldChg chg="modSp">
        <pc:chgData name="Tim Bashford" userId="5fd3d9a1-443c-4717-9608-098946ca22e0" providerId="ADAL" clId="{337E7ACA-21A7-480F-886D-522BADB4C267}" dt="2019-10-14T12:43:04.359" v="103" actId="20577"/>
        <pc:sldMkLst>
          <pc:docMk/>
          <pc:sldMk cId="0" sldId="273"/>
        </pc:sldMkLst>
        <pc:spChg chg="mod">
          <ac:chgData name="Tim Bashford" userId="5fd3d9a1-443c-4717-9608-098946ca22e0" providerId="ADAL" clId="{337E7ACA-21A7-480F-886D-522BADB4C267}" dt="2019-10-14T12:43:04.359" v="103" actId="20577"/>
          <ac:spMkLst>
            <pc:docMk/>
            <pc:sldMk cId="0" sldId="273"/>
            <ac:spMk id="10243" creationId="{3B84DFD8-49D3-43C1-BB76-7807AB614789}"/>
          </ac:spMkLst>
        </pc:spChg>
      </pc:sldChg>
      <pc:sldChg chg="modSp">
        <pc:chgData name="Tim Bashford" userId="5fd3d9a1-443c-4717-9608-098946ca22e0" providerId="ADAL" clId="{337E7ACA-21A7-480F-886D-522BADB4C267}" dt="2019-10-14T11:55:37.620" v="2" actId="1076"/>
        <pc:sldMkLst>
          <pc:docMk/>
          <pc:sldMk cId="0" sldId="275"/>
        </pc:sldMkLst>
        <pc:spChg chg="mod">
          <ac:chgData name="Tim Bashford" userId="5fd3d9a1-443c-4717-9608-098946ca22e0" providerId="ADAL" clId="{337E7ACA-21A7-480F-886D-522BADB4C267}" dt="2019-10-14T11:55:37.620" v="2" actId="1076"/>
          <ac:spMkLst>
            <pc:docMk/>
            <pc:sldMk cId="0" sldId="275"/>
            <ac:spMk id="3" creationId="{A17BD546-671E-435D-8EBF-499D08DDC92E}"/>
          </ac:spMkLst>
        </pc:spChg>
        <pc:spChg chg="mod">
          <ac:chgData name="Tim Bashford" userId="5fd3d9a1-443c-4717-9608-098946ca22e0" providerId="ADAL" clId="{337E7ACA-21A7-480F-886D-522BADB4C267}" dt="2019-10-14T11:55:26.035" v="1" actId="1076"/>
          <ac:spMkLst>
            <pc:docMk/>
            <pc:sldMk cId="0" sldId="275"/>
            <ac:spMk id="13318" creationId="{FC4DD3D2-9DF0-4CC8-BD50-BF3F58EFE825}"/>
          </ac:spMkLst>
        </pc:spChg>
      </pc:sldChg>
      <pc:sldChg chg="modSp add">
        <pc:chgData name="Tim Bashford" userId="5fd3d9a1-443c-4717-9608-098946ca22e0" providerId="ADAL" clId="{337E7ACA-21A7-480F-886D-522BADB4C267}" dt="2019-10-14T17:18:00.730" v="636" actId="20577"/>
        <pc:sldMkLst>
          <pc:docMk/>
          <pc:sldMk cId="3622421448" sldId="276"/>
        </pc:sldMkLst>
        <pc:spChg chg="mod">
          <ac:chgData name="Tim Bashford" userId="5fd3d9a1-443c-4717-9608-098946ca22e0" providerId="ADAL" clId="{337E7ACA-21A7-480F-886D-522BADB4C267}" dt="2019-10-14T12:43:32.469" v="121" actId="20577"/>
          <ac:spMkLst>
            <pc:docMk/>
            <pc:sldMk cId="3622421448" sldId="276"/>
            <ac:spMk id="2" creationId="{8BA2D827-0B3E-4E7F-A706-C9ED9D547BB5}"/>
          </ac:spMkLst>
        </pc:spChg>
        <pc:spChg chg="mod">
          <ac:chgData name="Tim Bashford" userId="5fd3d9a1-443c-4717-9608-098946ca22e0" providerId="ADAL" clId="{337E7ACA-21A7-480F-886D-522BADB4C267}" dt="2019-10-14T17:18:00.730" v="636" actId="20577"/>
          <ac:spMkLst>
            <pc:docMk/>
            <pc:sldMk cId="3622421448" sldId="276"/>
            <ac:spMk id="3" creationId="{4C66236D-1603-474A-8A3F-4E4192C7F977}"/>
          </ac:spMkLst>
        </pc:spChg>
      </pc:sldChg>
      <pc:sldChg chg="modSp add">
        <pc:chgData name="Tim Bashford" userId="5fd3d9a1-443c-4717-9608-098946ca22e0" providerId="ADAL" clId="{337E7ACA-21A7-480F-886D-522BADB4C267}" dt="2019-10-14T17:22:58.418" v="1113" actId="20577"/>
        <pc:sldMkLst>
          <pc:docMk/>
          <pc:sldMk cId="516136460" sldId="277"/>
        </pc:sldMkLst>
        <pc:spChg chg="mod">
          <ac:chgData name="Tim Bashford" userId="5fd3d9a1-443c-4717-9608-098946ca22e0" providerId="ADAL" clId="{337E7ACA-21A7-480F-886D-522BADB4C267}" dt="2019-10-14T17:18:08.210" v="638"/>
          <ac:spMkLst>
            <pc:docMk/>
            <pc:sldMk cId="516136460" sldId="277"/>
            <ac:spMk id="2" creationId="{92EBB2F1-DD01-4F71-A9CC-B4C58B97F575}"/>
          </ac:spMkLst>
        </pc:spChg>
        <pc:spChg chg="mod">
          <ac:chgData name="Tim Bashford" userId="5fd3d9a1-443c-4717-9608-098946ca22e0" providerId="ADAL" clId="{337E7ACA-21A7-480F-886D-522BADB4C267}" dt="2019-10-14T17:22:58.418" v="1113" actId="20577"/>
          <ac:spMkLst>
            <pc:docMk/>
            <pc:sldMk cId="516136460" sldId="277"/>
            <ac:spMk id="3" creationId="{DDDADEA7-D66C-4A2E-80E4-86C7EE5BE77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2457AE77-CB7A-4441-8A68-E6FC12A84E3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E6C9BCF3-46C4-4ED0-A00D-9F2FFC1AE4B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30638" y="0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94B61D07-26BD-4623-A6CF-467A0B923AC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66263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430F0651-CF8C-4E5C-8EF1-184AF9B9FFD5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30638" y="9466263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2488F4C1-59A9-4B39-89C6-F4BFECBB2F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1B7480A-DD37-4927-BF39-297A1DBDD98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25AF1953-3ED2-4FD0-8A89-AA5DEBE1A21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75334F50-753E-4B51-BA3B-4052BBF586B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667CE7D2-CA89-4319-AE74-DB94F7DE723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74F81755-DA02-463F-AD1B-2BBCAB13FD3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BC088E9A-1F89-4E3D-9BEB-655F3D0B9E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4B366EFB-EC1B-4098-8313-50AF404CC2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4C77A5B8-715C-4247-97CC-6CCB8583E4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fld id="{0495FC58-E9B5-40DE-BC8A-7D9E537D0E82}" type="slidenum">
              <a:rPr lang="en-US" altLang="en-US"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47FBCF13-F944-4285-8FA2-4710405F1E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9CDC45E1-1BA0-4044-AEA5-5B2EB29FCB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CA9A3D-15BA-4587-9987-0CD620616D8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9118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477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887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335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443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529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8835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849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473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588176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25044767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307895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67434856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07570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6908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547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3965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5F2842A2-AB40-432B-8E2F-D9DB902324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Week3 Java</a:t>
            </a:r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0E97A1BD-CEEE-4D4E-9E51-8AB6055060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122" name="Footer Placeholder 3">
            <a:extLst>
              <a:ext uri="{FF2B5EF4-FFF2-40B4-BE49-F238E27FC236}">
                <a16:creationId xmlns:a16="http://schemas.microsoft.com/office/drawing/2014/main" id="{E8B10E28-2913-494E-96BE-B624D58D0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3884CF1-A2A5-4CFE-B47D-805CFDBE7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Casting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8DE0A6BA-1027-4B1A-9F09-0996A70BD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Convert a value to a different type (double)</a:t>
            </a:r>
          </a:p>
          <a:p>
            <a:endParaRPr lang="en-GB" altLang="en-US" dirty="0"/>
          </a:p>
          <a:p>
            <a:r>
              <a:rPr lang="en-GB" altLang="en-US" dirty="0"/>
              <a:t>type </a:t>
            </a:r>
            <a:r>
              <a:rPr lang="en-GB" altLang="en-US" i="1" dirty="0" err="1"/>
              <a:t>variablename</a:t>
            </a:r>
            <a:r>
              <a:rPr lang="en-GB" altLang="en-US" dirty="0"/>
              <a:t>;</a:t>
            </a:r>
          </a:p>
          <a:p>
            <a:r>
              <a:rPr lang="en-GB" altLang="en-US" i="1" dirty="0" err="1"/>
              <a:t>variablename</a:t>
            </a:r>
            <a:r>
              <a:rPr lang="en-GB" altLang="en-US" dirty="0"/>
              <a:t> = (type)</a:t>
            </a:r>
            <a:r>
              <a:rPr lang="en-GB" altLang="en-US" i="1" dirty="0"/>
              <a:t>value</a:t>
            </a:r>
            <a:r>
              <a:rPr lang="en-GB" altLang="en-US" dirty="0"/>
              <a:t>;</a:t>
            </a:r>
          </a:p>
          <a:p>
            <a:endParaRPr lang="en-GB" altLang="en-US" dirty="0"/>
          </a:p>
          <a:p>
            <a:r>
              <a:rPr lang="en-GB" altLang="en-US" i="1" dirty="0"/>
              <a:t>type –</a:t>
            </a:r>
            <a:r>
              <a:rPr lang="en-GB" altLang="en-US" dirty="0"/>
              <a:t> the type we want to convert </a:t>
            </a:r>
            <a:r>
              <a:rPr lang="en-GB" altLang="en-US" i="1" dirty="0"/>
              <a:t>to</a:t>
            </a:r>
            <a:r>
              <a:rPr lang="en-GB" altLang="en-US" dirty="0"/>
              <a:t> doubles</a:t>
            </a:r>
            <a:endParaRPr lang="en-GB" altLang="en-US" i="1" dirty="0"/>
          </a:p>
          <a:p>
            <a:r>
              <a:rPr lang="en-GB" altLang="en-US" i="1" dirty="0"/>
              <a:t>value</a:t>
            </a:r>
            <a:r>
              <a:rPr lang="en-GB" altLang="en-US" dirty="0"/>
              <a:t> can be another variable or a literal value</a:t>
            </a:r>
          </a:p>
          <a:p>
            <a:endParaRPr lang="en-GB" altLang="en-US" dirty="0"/>
          </a:p>
          <a:p>
            <a:r>
              <a:rPr lang="en-GB" altLang="en-US" dirty="0"/>
              <a:t>This works for most “trivial” conversions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F5913DDF-D25F-4E03-8704-E62F511D7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7A94114-BCB6-47A1-A5D7-FEB211B0A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3B84DFD8-49D3-43C1-BB76-7807AB614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724025"/>
            <a:ext cx="7667625" cy="4114800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Convert a whole number value to a floating point</a:t>
            </a:r>
            <a:br>
              <a:rPr lang="en-GB" altLang="en-US" dirty="0"/>
            </a:br>
            <a:r>
              <a:rPr lang="en-GB" altLang="en-US" dirty="0"/>
              <a:t>	double number = (double)33;   // Becomes 33.0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Convert a integer variable’s value to a double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	</a:t>
            </a:r>
            <a:r>
              <a:rPr lang="en-GB" altLang="en-US" dirty="0" err="1"/>
              <a:t>int</a:t>
            </a:r>
            <a:r>
              <a:rPr lang="en-GB" altLang="en-US" dirty="0"/>
              <a:t> </a:t>
            </a:r>
            <a:r>
              <a:rPr lang="en-GB" altLang="en-US" dirty="0" err="1"/>
              <a:t>wholeNumber</a:t>
            </a:r>
            <a:r>
              <a:rPr lang="en-GB" altLang="en-US" dirty="0"/>
              <a:t> = 23;</a:t>
            </a:r>
            <a:br>
              <a:rPr lang="en-GB" altLang="en-US" dirty="0"/>
            </a:br>
            <a:r>
              <a:rPr lang="en-GB" altLang="en-US" dirty="0"/>
              <a:t>	double number = (double)</a:t>
            </a:r>
            <a:r>
              <a:rPr lang="en-GB" altLang="en-US" dirty="0" err="1"/>
              <a:t>wholeNumber</a:t>
            </a:r>
            <a:r>
              <a:rPr lang="en-GB" altLang="en-US" dirty="0"/>
              <a:t>;  // Becomes 23.0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Convert a double variable’s value to an integer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	double </a:t>
            </a:r>
            <a:r>
              <a:rPr lang="en-GB" altLang="en-US" dirty="0" err="1"/>
              <a:t>floatNumber</a:t>
            </a:r>
            <a:r>
              <a:rPr lang="en-GB" altLang="en-US" dirty="0"/>
              <a:t> = 23.97373;</a:t>
            </a:r>
            <a:br>
              <a:rPr lang="en-GB" altLang="en-US" dirty="0"/>
            </a:br>
            <a:r>
              <a:rPr lang="en-GB" altLang="en-US" dirty="0"/>
              <a:t>	int </a:t>
            </a:r>
            <a:r>
              <a:rPr lang="en-GB" altLang="en-US" dirty="0" err="1"/>
              <a:t>wholeNumber</a:t>
            </a:r>
            <a:r>
              <a:rPr lang="en-GB" altLang="en-US" dirty="0"/>
              <a:t> = (int)</a:t>
            </a:r>
            <a:r>
              <a:rPr lang="en-GB" altLang="en-US" dirty="0" err="1"/>
              <a:t>wholeNumber</a:t>
            </a:r>
            <a:r>
              <a:rPr lang="en-GB" altLang="en-US" dirty="0"/>
              <a:t>;  // Becomes 23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altLang="en-US" dirty="0"/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407E20E3-B88E-4D2B-AD34-4D06F149B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2D827-0B3E-4E7F-A706-C9ED9D547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String conversion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6236D-1603-474A-8A3F-4E4192C7F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little (but not much) more complicated.  We already know how to do string to int/double:</a:t>
            </a:r>
          </a:p>
          <a:p>
            <a:pPr lvl="1"/>
            <a:r>
              <a:rPr lang="en-GB" dirty="0"/>
              <a:t>int </a:t>
            </a:r>
            <a:r>
              <a:rPr lang="en-GB" dirty="0" err="1"/>
              <a:t>num</a:t>
            </a:r>
            <a:r>
              <a:rPr lang="en-GB" dirty="0"/>
              <a:t> = </a:t>
            </a:r>
            <a:r>
              <a:rPr lang="en-GB" dirty="0" err="1"/>
              <a:t>Integer.parseInt</a:t>
            </a:r>
            <a:r>
              <a:rPr lang="en-GB" dirty="0"/>
              <a:t>(</a:t>
            </a:r>
            <a:r>
              <a:rPr lang="en-GB" dirty="0" err="1"/>
              <a:t>myString</a:t>
            </a:r>
            <a:r>
              <a:rPr lang="en-GB" dirty="0"/>
              <a:t>);</a:t>
            </a:r>
          </a:p>
          <a:p>
            <a:pPr lvl="1"/>
            <a:r>
              <a:rPr lang="en-GB" dirty="0"/>
              <a:t>double </a:t>
            </a:r>
            <a:r>
              <a:rPr lang="en-GB" dirty="0" err="1"/>
              <a:t>num</a:t>
            </a:r>
            <a:r>
              <a:rPr lang="en-GB" dirty="0"/>
              <a:t> = </a:t>
            </a:r>
            <a:r>
              <a:rPr lang="en-GB" dirty="0" err="1"/>
              <a:t>Double.parseDouble</a:t>
            </a:r>
            <a:r>
              <a:rPr lang="en-GB" dirty="0"/>
              <a:t>(</a:t>
            </a:r>
            <a:r>
              <a:rPr lang="en-GB" dirty="0" err="1"/>
              <a:t>myString</a:t>
            </a:r>
            <a:r>
              <a:rPr lang="en-GB" dirty="0"/>
              <a:t>);</a:t>
            </a:r>
          </a:p>
          <a:p>
            <a:r>
              <a:rPr lang="en-GB" dirty="0"/>
              <a:t>Note that these will fail and the program will crash if the string doesn’t cleanly convert.</a:t>
            </a:r>
          </a:p>
          <a:p>
            <a:pPr lvl="1"/>
            <a:r>
              <a:rPr lang="en-GB" dirty="0"/>
              <a:t>“123” is OK.</a:t>
            </a:r>
          </a:p>
          <a:p>
            <a:pPr lvl="1"/>
            <a:r>
              <a:rPr lang="en-GB" dirty="0"/>
              <a:t>“-15.5” is OK.</a:t>
            </a:r>
          </a:p>
          <a:p>
            <a:pPr lvl="1"/>
            <a:r>
              <a:rPr lang="en-GB" dirty="0"/>
              <a:t>“Hello” is not OK – program with crash.</a:t>
            </a:r>
          </a:p>
          <a:p>
            <a:pPr lvl="1"/>
            <a:r>
              <a:rPr lang="en-GB" dirty="0"/>
              <a:t>“123a” is not OK – program will crash.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95BAFF-3ED5-4433-A455-A41CDF11A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622421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BB2F1-DD01-4F71-A9CC-B4C58B97F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String conversion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ADEA7-D66C-4A2E-80E4-86C7EE5BE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also convert a number to a string using:</a:t>
            </a:r>
          </a:p>
          <a:p>
            <a:pPr lvl="1"/>
            <a:r>
              <a:rPr lang="en-GB" dirty="0"/>
              <a:t>String s = </a:t>
            </a:r>
            <a:r>
              <a:rPr lang="en-GB" dirty="0" err="1"/>
              <a:t>Integer.toString</a:t>
            </a:r>
            <a:r>
              <a:rPr lang="en-GB" dirty="0"/>
              <a:t>(int);</a:t>
            </a:r>
          </a:p>
          <a:p>
            <a:pPr lvl="1"/>
            <a:r>
              <a:rPr lang="en-GB" dirty="0"/>
              <a:t>String s = </a:t>
            </a:r>
            <a:r>
              <a:rPr lang="en-GB" dirty="0" err="1"/>
              <a:t>Double.toDouble</a:t>
            </a:r>
            <a:r>
              <a:rPr lang="en-GB" dirty="0"/>
              <a:t>(double);</a:t>
            </a:r>
          </a:p>
          <a:p>
            <a:r>
              <a:rPr lang="en-GB" dirty="0"/>
              <a:t>This can’t really fail – a number can always be turned into a string.</a:t>
            </a:r>
          </a:p>
          <a:p>
            <a:pPr lvl="1"/>
            <a:r>
              <a:rPr lang="en-GB" dirty="0"/>
              <a:t>It can sometimes be more truncated than you’d prefer – though there are ways to manipulate this.</a:t>
            </a:r>
          </a:p>
          <a:p>
            <a:r>
              <a:rPr lang="en-GB" dirty="0"/>
              <a:t>We don’t actually do this very much.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5E5F1C-50B1-45F3-B5A6-33CB3D61F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516136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9CA7A0E2-6E07-4370-AABD-7BEDF6B0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97167"/>
            <a:ext cx="6347713" cy="1320800"/>
          </a:xfrm>
        </p:spPr>
        <p:txBody>
          <a:bodyPr/>
          <a:lstStyle/>
          <a:p>
            <a:r>
              <a:rPr lang="en-GB" altLang="en-US" dirty="0"/>
              <a:t>Exercise 1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2BAADA44-32AC-4998-9E7F-B160542CC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576" y="1553531"/>
            <a:ext cx="4168775" cy="4423396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i="1" dirty="0"/>
              <a:t>type</a:t>
            </a:r>
            <a:r>
              <a:rPr lang="en-GB" altLang="en-US" dirty="0"/>
              <a:t> result;</a:t>
            </a:r>
          </a:p>
          <a:p>
            <a:r>
              <a:rPr lang="en-GB" altLang="en-US" dirty="0"/>
              <a:t>int number1, number2;</a:t>
            </a:r>
          </a:p>
          <a:p>
            <a:r>
              <a:rPr lang="en-GB" altLang="en-US" dirty="0"/>
              <a:t>result = number1 x number2;</a:t>
            </a:r>
          </a:p>
          <a:p>
            <a:endParaRPr lang="en-GB" altLang="en-US" dirty="0"/>
          </a:p>
          <a:p>
            <a:r>
              <a:rPr lang="en-GB" altLang="en-US" i="1" dirty="0"/>
              <a:t>type</a:t>
            </a:r>
            <a:r>
              <a:rPr lang="en-GB" altLang="en-US" dirty="0"/>
              <a:t> result</a:t>
            </a:r>
            <a:r>
              <a:rPr lang="en-GB" altLang="en-US" i="1" dirty="0"/>
              <a:t>;</a:t>
            </a:r>
          </a:p>
          <a:p>
            <a:r>
              <a:rPr lang="en-GB" altLang="en-US" dirty="0"/>
              <a:t>double</a:t>
            </a:r>
            <a:r>
              <a:rPr lang="en-GB" altLang="en-US" i="1" dirty="0"/>
              <a:t> </a:t>
            </a:r>
            <a:r>
              <a:rPr lang="en-GB" altLang="en-US" dirty="0"/>
              <a:t>number1;</a:t>
            </a:r>
          </a:p>
          <a:p>
            <a:r>
              <a:rPr lang="en-GB" altLang="en-US" dirty="0"/>
              <a:t>int number2;</a:t>
            </a:r>
          </a:p>
          <a:p>
            <a:r>
              <a:rPr lang="en-GB" altLang="en-US" dirty="0"/>
              <a:t>result = number1 + number2;</a:t>
            </a:r>
          </a:p>
          <a:p>
            <a:endParaRPr lang="en-GB" altLang="en-US" dirty="0"/>
          </a:p>
          <a:p>
            <a:r>
              <a:rPr lang="en-GB" altLang="en-US" i="1" dirty="0"/>
              <a:t>String </a:t>
            </a:r>
            <a:r>
              <a:rPr lang="en-GB" altLang="en-US" dirty="0"/>
              <a:t>result;</a:t>
            </a:r>
          </a:p>
          <a:p>
            <a:r>
              <a:rPr lang="en-GB" altLang="en-US" dirty="0"/>
              <a:t>??? = 4 + 5;</a:t>
            </a:r>
          </a:p>
          <a:p>
            <a:r>
              <a:rPr lang="en-GB" altLang="en-US" dirty="0"/>
              <a:t>result = “9”</a:t>
            </a:r>
          </a:p>
          <a:p>
            <a:endParaRPr lang="en-GB" altLang="en-US" dirty="0"/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62116A64-AA00-4FF8-BE1A-E7E96F08C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3570FB3-94AE-45C2-9A58-96F9C33DB1CA}"/>
              </a:ext>
            </a:extLst>
          </p:cNvPr>
          <p:cNvSpPr txBox="1">
            <a:spLocks/>
          </p:cNvSpPr>
          <p:nvPr/>
        </p:nvSpPr>
        <p:spPr bwMode="auto">
          <a:xfrm>
            <a:off x="4756150" y="1382713"/>
            <a:ext cx="4192588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i="1" dirty="0"/>
              <a:t>type</a:t>
            </a:r>
            <a:r>
              <a:rPr lang="en-GB" altLang="en-US" dirty="0"/>
              <a:t> </a:t>
            </a:r>
            <a:r>
              <a:rPr lang="en-GB" kern="0" dirty="0"/>
              <a:t>result;</a:t>
            </a:r>
          </a:p>
          <a:p>
            <a:pPr>
              <a:defRPr/>
            </a:pPr>
            <a:r>
              <a:rPr lang="en-GB" altLang="en-US" dirty="0" err="1"/>
              <a:t>int</a:t>
            </a:r>
            <a:r>
              <a:rPr lang="en-GB" altLang="en-US" dirty="0"/>
              <a:t> number1, number2;</a:t>
            </a:r>
          </a:p>
          <a:p>
            <a:pPr>
              <a:defRPr/>
            </a:pPr>
            <a:r>
              <a:rPr lang="en-GB" altLang="en-US" dirty="0"/>
              <a:t>result = number1 / number2;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r>
              <a:rPr lang="en-GB" altLang="en-US" i="1" dirty="0"/>
              <a:t>type</a:t>
            </a:r>
            <a:r>
              <a:rPr lang="en-GB" altLang="en-US" dirty="0"/>
              <a:t> </a:t>
            </a:r>
            <a:r>
              <a:rPr lang="en-GB" dirty="0"/>
              <a:t>price, </a:t>
            </a:r>
            <a:r>
              <a:rPr lang="en-GB" dirty="0" err="1"/>
              <a:t>discountedPrice</a:t>
            </a:r>
            <a:r>
              <a:rPr lang="en-GB" kern="0" dirty="0"/>
              <a:t>;</a:t>
            </a:r>
          </a:p>
          <a:p>
            <a:pPr>
              <a:defRPr/>
            </a:pPr>
            <a:r>
              <a:rPr lang="en-GB" kern="0" dirty="0" err="1"/>
              <a:t>int</a:t>
            </a:r>
            <a:r>
              <a:rPr lang="en-GB" kern="0" dirty="0"/>
              <a:t> percentage = 10;  // i.e. 10%</a:t>
            </a:r>
          </a:p>
          <a:p>
            <a:pPr>
              <a:defRPr/>
            </a:pPr>
            <a:r>
              <a:rPr lang="en-GB" dirty="0" err="1"/>
              <a:t>discountedPrice</a:t>
            </a:r>
            <a:r>
              <a:rPr lang="en-GB" dirty="0"/>
              <a:t> </a:t>
            </a:r>
            <a:r>
              <a:rPr lang="en-GB" kern="0" dirty="0"/>
              <a:t>= X% off price</a:t>
            </a:r>
          </a:p>
          <a:p>
            <a:pPr>
              <a:defRPr/>
            </a:pPr>
            <a:r>
              <a:rPr lang="en-GB" kern="0" dirty="0"/>
              <a:t>Say price = £100 and X% = 10%</a:t>
            </a:r>
            <a:br>
              <a:rPr lang="en-GB" kern="0" dirty="0"/>
            </a:br>
            <a:r>
              <a:rPr lang="en-GB" kern="0" dirty="0" err="1"/>
              <a:t>discountedPrice</a:t>
            </a:r>
            <a:r>
              <a:rPr lang="en-GB" kern="0" dirty="0"/>
              <a:t> = £90 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r>
              <a:rPr lang="en-GB" altLang="en-US" i="1" dirty="0"/>
              <a:t>type</a:t>
            </a:r>
            <a:r>
              <a:rPr lang="en-GB" altLang="en-US" dirty="0"/>
              <a:t> </a:t>
            </a:r>
            <a:r>
              <a:rPr lang="en-GB" altLang="en-US" kern="0" dirty="0"/>
              <a:t>count = 0</a:t>
            </a:r>
            <a:r>
              <a:rPr lang="en-GB" kern="0" dirty="0"/>
              <a:t>;</a:t>
            </a:r>
          </a:p>
          <a:p>
            <a:pPr>
              <a:defRPr/>
            </a:pPr>
            <a:r>
              <a:rPr lang="en-GB" altLang="en-US" kern="0" dirty="0"/>
              <a:t>// Increment count</a:t>
            </a: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9222" name="TextBox 5">
            <a:extLst>
              <a:ext uri="{FF2B5EF4-FFF2-40B4-BE49-F238E27FC236}">
                <a16:creationId xmlns:a16="http://schemas.microsoft.com/office/drawing/2014/main" id="{BFE04E31-7DF5-43DE-9216-3DEDECEE16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24225" y="62239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 dirty="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9612AAA-A05F-4F71-BC5F-5B955647E4D9}"/>
              </a:ext>
            </a:extLst>
          </p:cNvPr>
          <p:cNvSpPr txBox="1">
            <a:spLocks/>
          </p:cNvSpPr>
          <p:nvPr/>
        </p:nvSpPr>
        <p:spPr bwMode="auto">
          <a:xfrm>
            <a:off x="1054894" y="953456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calculations: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BA05D33-C68A-47F6-8C4A-0496710C752B}"/>
              </a:ext>
            </a:extLst>
          </p:cNvPr>
          <p:cNvGrpSpPr>
            <a:grpSpLocks/>
          </p:cNvGrpSpPr>
          <p:nvPr/>
        </p:nvGrpSpPr>
        <p:grpSpPr bwMode="auto">
          <a:xfrm>
            <a:off x="6788150" y="579438"/>
            <a:ext cx="2130425" cy="1587500"/>
            <a:chOff x="6788794" y="579543"/>
            <a:chExt cx="2129781" cy="1586792"/>
          </a:xfrm>
        </p:grpSpPr>
        <p:sp>
          <p:nvSpPr>
            <p:cNvPr id="9225" name="TextBox 1">
              <a:extLst>
                <a:ext uri="{FF2B5EF4-FFF2-40B4-BE49-F238E27FC236}">
                  <a16:creationId xmlns:a16="http://schemas.microsoft.com/office/drawing/2014/main" id="{E182A595-FAE0-4C6D-9B9F-2B93A011F8E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47681" y="579543"/>
              <a:ext cx="2070894" cy="646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Hint: Convert to double!!</a:t>
              </a:r>
            </a:p>
          </p:txBody>
        </p:sp>
        <p:cxnSp>
          <p:nvCxnSpPr>
            <p:cNvPr id="9226" name="Straight Arrow Connector 3">
              <a:extLst>
                <a:ext uri="{FF2B5EF4-FFF2-40B4-BE49-F238E27FC236}">
                  <a16:creationId xmlns:a16="http://schemas.microsoft.com/office/drawing/2014/main" id="{0EE11723-8E93-4919-9D63-73D38E2DE61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6788794" y="1225743"/>
              <a:ext cx="856409" cy="94059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20A83B42-0CF9-49FA-B7E6-EC5DB7F24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37740"/>
            <a:ext cx="6347713" cy="1320800"/>
          </a:xfrm>
        </p:spPr>
        <p:txBody>
          <a:bodyPr/>
          <a:lstStyle/>
          <a:p>
            <a:r>
              <a:rPr lang="en-GB" altLang="en-US" dirty="0"/>
              <a:t>Exercise 2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BF115B8-BF49-463E-AD2D-E82303CF3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2019300"/>
            <a:ext cx="3516313" cy="3400425"/>
          </a:xfrm>
        </p:spPr>
        <p:txBody>
          <a:bodyPr/>
          <a:lstStyle/>
          <a:p>
            <a:r>
              <a:rPr lang="en-GB" altLang="en-US" i="1" dirty="0"/>
              <a:t>A = B x C + D – E</a:t>
            </a:r>
            <a:endParaRPr lang="en-GB" altLang="en-US" dirty="0"/>
          </a:p>
          <a:p>
            <a:r>
              <a:rPr lang="en-GB" altLang="en-US" dirty="0"/>
              <a:t>Values 4, 2, 4, 2 = 10</a:t>
            </a:r>
          </a:p>
          <a:p>
            <a:endParaRPr lang="en-GB" altLang="en-US" dirty="0"/>
          </a:p>
          <a:p>
            <a:r>
              <a:rPr lang="en-GB" altLang="en-US" i="1" dirty="0"/>
              <a:t>A = B x C + D x E</a:t>
            </a:r>
            <a:endParaRPr lang="en-GB" altLang="en-US" dirty="0"/>
          </a:p>
          <a:p>
            <a:r>
              <a:rPr lang="en-GB" altLang="en-US" dirty="0"/>
              <a:t>Values 4, 3, 2, 3 = 60</a:t>
            </a:r>
          </a:p>
          <a:p>
            <a:endParaRPr lang="en-GB" altLang="en-US" dirty="0"/>
          </a:p>
          <a:p>
            <a:r>
              <a:rPr lang="en-GB" altLang="en-US" i="1" dirty="0"/>
              <a:t>A = B x C + D x B</a:t>
            </a:r>
            <a:endParaRPr lang="en-GB" altLang="en-US" dirty="0"/>
          </a:p>
          <a:p>
            <a:r>
              <a:rPr lang="en-GB" altLang="en-US" dirty="0"/>
              <a:t>Values 4, 3, 2 = 56</a:t>
            </a:r>
          </a:p>
          <a:p>
            <a:endParaRPr lang="en-GB" altLang="en-US" dirty="0"/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FF17F718-9907-4F8D-BCAD-56D531AA6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85D0039-A6A4-4036-94B1-EE8DE1E5A4E1}"/>
              </a:ext>
            </a:extLst>
          </p:cNvPr>
          <p:cNvSpPr txBox="1">
            <a:spLocks/>
          </p:cNvSpPr>
          <p:nvPr/>
        </p:nvSpPr>
        <p:spPr bwMode="auto">
          <a:xfrm>
            <a:off x="4751388" y="2019300"/>
            <a:ext cx="3514725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pt-BR" altLang="en-US" i="1" dirty="0"/>
              <a:t>Area of a cylinder</a:t>
            </a:r>
          </a:p>
          <a:p>
            <a:pPr>
              <a:defRPr/>
            </a:pPr>
            <a:r>
              <a:rPr lang="pt-BR" altLang="en-US" i="1" dirty="0"/>
              <a:t>2 x </a:t>
            </a:r>
            <a:r>
              <a:rPr lang="pt-BR" altLang="en-US" sz="2400" i="1" dirty="0"/>
              <a:t>π </a:t>
            </a:r>
            <a:r>
              <a:rPr lang="pt-BR" altLang="en-US" i="1" dirty="0"/>
              <a:t>x R x H + 2 x </a:t>
            </a:r>
            <a:r>
              <a:rPr lang="pt-BR" altLang="en-US" sz="2400" i="1" dirty="0"/>
              <a:t>π </a:t>
            </a:r>
            <a:r>
              <a:rPr lang="pt-BR" altLang="en-US" i="1" dirty="0"/>
              <a:t>x R</a:t>
            </a:r>
            <a:r>
              <a:rPr lang="pt-BR" altLang="en-US" b="1" i="1" baseline="30000" dirty="0"/>
              <a:t>2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0246" name="TextBox 5">
            <a:extLst>
              <a:ext uri="{FF2B5EF4-FFF2-40B4-BE49-F238E27FC236}">
                <a16:creationId xmlns:a16="http://schemas.microsoft.com/office/drawing/2014/main" id="{9CEE7619-E87B-4FDB-8911-DE37CD1A33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F5D3AA0-C4E0-4409-BA46-E012F5F23FC2}"/>
              </a:ext>
            </a:extLst>
          </p:cNvPr>
          <p:cNvSpPr txBox="1">
            <a:spLocks/>
          </p:cNvSpPr>
          <p:nvPr/>
        </p:nvSpPr>
        <p:spPr bwMode="auto">
          <a:xfrm>
            <a:off x="1047750" y="1139031"/>
            <a:ext cx="7218363" cy="598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Write the code to perform the following calculations with values entered by the user: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5FFA63C8-3290-4C79-A146-E734E54C7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3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55553577-A941-4046-B2CF-47D6122E9C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866975"/>
            <a:ext cx="6347714" cy="3880773"/>
          </a:xfrm>
        </p:spPr>
        <p:txBody>
          <a:bodyPr/>
          <a:lstStyle/>
          <a:p>
            <a:r>
              <a:rPr lang="en-GB" altLang="en-US" dirty="0"/>
              <a:t>The software for an experimental lorry monitoring system measures the temperature of the engine, engine revs, the water, petrol &amp; oil levels, the speed &amp; acceleration, and the brake temperatures. It is also able to calculate the miles per a gallon</a:t>
            </a:r>
          </a:p>
          <a:p>
            <a:endParaRPr lang="en-GB" altLang="en-US" dirty="0"/>
          </a:p>
          <a:p>
            <a:r>
              <a:rPr lang="en-GB" altLang="en-US" dirty="0"/>
              <a:t>To start the lorry a driver must used a key specifically coded for her to allow the software to track the mileage driven by her.</a:t>
            </a:r>
          </a:p>
          <a:p>
            <a:endParaRPr lang="en-GB" altLang="en-US" dirty="0"/>
          </a:p>
          <a:p>
            <a:r>
              <a:rPr lang="en-GB" altLang="en-US" dirty="0"/>
              <a:t>What are the variables required by this software?</a:t>
            </a:r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D0D093FC-2DC2-4C7D-A9E0-58931EAC9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8065C2A-273E-4CA0-85E0-DC132E81F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4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32A74B16-04D6-4F47-8712-9FA8D2FC4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15305"/>
            <a:ext cx="6347714" cy="3880773"/>
          </a:xfrm>
        </p:spPr>
        <p:txBody>
          <a:bodyPr/>
          <a:lstStyle/>
          <a:p>
            <a:r>
              <a:rPr lang="en-GB" altLang="en-US" dirty="0"/>
              <a:t>Calculate the interest a user will gain on a savings account</a:t>
            </a:r>
          </a:p>
          <a:p>
            <a:r>
              <a:rPr lang="en-GB" altLang="en-US" dirty="0"/>
              <a:t>You will require the user to enter:</a:t>
            </a:r>
          </a:p>
          <a:p>
            <a:pPr lvl="1"/>
            <a:r>
              <a:rPr lang="en-GB" altLang="en-US" dirty="0"/>
              <a:t>The principal amount = the amount invested</a:t>
            </a:r>
          </a:p>
          <a:p>
            <a:pPr lvl="1"/>
            <a:r>
              <a:rPr lang="en-GB" altLang="en-US" dirty="0"/>
              <a:t>The rate of interest per year</a:t>
            </a:r>
          </a:p>
          <a:p>
            <a:pPr lvl="1"/>
            <a:r>
              <a:rPr lang="en-GB" altLang="en-US" dirty="0"/>
              <a:t>The number of years of investment</a:t>
            </a:r>
          </a:p>
          <a:p>
            <a:pPr lvl="1"/>
            <a:endParaRPr lang="en-GB" altLang="en-US" dirty="0"/>
          </a:p>
          <a:p>
            <a:r>
              <a:rPr lang="en-GB" altLang="en-US" dirty="0"/>
              <a:t>Just calculate the simple interest (not the compounded interest) i.e. don’t worry about the interest on the interest</a:t>
            </a:r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3AD2965C-6B0E-41C6-84EF-770335E0F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2293" name="TextBox 5">
            <a:extLst>
              <a:ext uri="{FF2B5EF4-FFF2-40B4-BE49-F238E27FC236}">
                <a16:creationId xmlns:a16="http://schemas.microsoft.com/office/drawing/2014/main" id="{BF4AD7E0-9094-42B5-A032-B79AA85BB5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9B9E2E27-17ED-44D9-870F-F3BA17A97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BD546-671E-435D-8EBF-499D08DDC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157593"/>
            <a:ext cx="7256463" cy="4718050"/>
          </a:xfrm>
        </p:spPr>
        <p:txBody>
          <a:bodyPr/>
          <a:lstStyle/>
          <a:p>
            <a:pPr>
              <a:defRPr/>
            </a:pPr>
            <a:r>
              <a:rPr lang="en-GB" dirty="0"/>
              <a:t>Calculate the compounded interest is given by the equation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Total = P(1 + R)</a:t>
            </a:r>
            <a:r>
              <a:rPr lang="en-GB" b="1" baseline="30000" dirty="0"/>
              <a:t>T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baseline="30000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Interest = Total - P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Total is the new principal sum</a:t>
            </a:r>
          </a:p>
          <a:p>
            <a:pPr>
              <a:defRPr/>
            </a:pPr>
            <a:r>
              <a:rPr lang="en-GB" dirty="0"/>
              <a:t>Interest is the compound interest paid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User enters:</a:t>
            </a:r>
          </a:p>
          <a:p>
            <a:pPr>
              <a:defRPr/>
            </a:pPr>
            <a:r>
              <a:rPr lang="en-GB" dirty="0"/>
              <a:t>P is the original principal sum</a:t>
            </a:r>
          </a:p>
          <a:p>
            <a:pPr>
              <a:defRPr/>
            </a:pPr>
            <a:r>
              <a:rPr lang="en-GB" dirty="0"/>
              <a:t>R is the rate of interest e.g. 30% (code converts this to 0.3)</a:t>
            </a:r>
          </a:p>
          <a:p>
            <a:pPr>
              <a:defRPr/>
            </a:pPr>
            <a:r>
              <a:rPr lang="en-GB" dirty="0"/>
              <a:t>T is the time in years over which the interest is paid</a:t>
            </a:r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04BCDB62-20AC-41FD-A824-BC8E0618A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3317" name="TextBox 5">
            <a:extLst>
              <a:ext uri="{FF2B5EF4-FFF2-40B4-BE49-F238E27FC236}">
                <a16:creationId xmlns:a16="http://schemas.microsoft.com/office/drawing/2014/main" id="{49681D9D-F2D2-4ADD-B04A-D1FFE4A4A6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13318" name="TextBox 1">
            <a:extLst>
              <a:ext uri="{FF2B5EF4-FFF2-40B4-BE49-F238E27FC236}">
                <a16:creationId xmlns:a16="http://schemas.microsoft.com/office/drawing/2014/main" id="{FC4DD3D2-9DF0-4CC8-BD50-BF3F58EFE8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2572" y="2219787"/>
            <a:ext cx="336073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To calculate power:</a:t>
            </a:r>
            <a:br>
              <a:rPr kumimoji="0" lang="en-GB" altLang="en-US" sz="1800" dirty="0"/>
            </a:br>
            <a:r>
              <a:rPr kumimoji="0" lang="en-GB" altLang="en-US" sz="1800" dirty="0"/>
              <a:t>double a = </a:t>
            </a:r>
            <a:r>
              <a:rPr kumimoji="0" lang="en-GB" altLang="en-US" sz="1800" dirty="0" err="1"/>
              <a:t>Math.Pow</a:t>
            </a:r>
            <a:r>
              <a:rPr kumimoji="0" lang="en-GB" altLang="en-US" sz="1800" dirty="0"/>
              <a:t>((1+R), T)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F28FD39-1B6E-4999-BA4A-47F4E8F77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6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AF716F07-733C-4BAE-92C4-6E851F2AC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158213"/>
            <a:ext cx="7029450" cy="4883150"/>
          </a:xfrm>
        </p:spPr>
        <p:txBody>
          <a:bodyPr/>
          <a:lstStyle/>
          <a:p>
            <a:r>
              <a:rPr lang="en-GB" altLang="en-US" dirty="0"/>
              <a:t>Calculate the area of the following shape, when the user enters the values for L1 and L2</a:t>
            </a:r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07B537D2-3602-490A-952B-0312F8FD8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pic>
        <p:nvPicPr>
          <p:cNvPr id="14341" name="Picture 2">
            <a:extLst>
              <a:ext uri="{FF2B5EF4-FFF2-40B4-BE49-F238E27FC236}">
                <a16:creationId xmlns:a16="http://schemas.microsoft.com/office/drawing/2014/main" id="{3920AD09-86EE-4D2F-9E02-4850DEDFEE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038" y="1763713"/>
            <a:ext cx="4770437" cy="4773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2" name="TextBox 5">
            <a:extLst>
              <a:ext uri="{FF2B5EF4-FFF2-40B4-BE49-F238E27FC236}">
                <a16:creationId xmlns:a16="http://schemas.microsoft.com/office/drawing/2014/main" id="{ABA59656-C887-4C14-A99D-DA1ADBB6C8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76988" y="3309938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11559</TotalTime>
  <Words>694</Words>
  <Application>Microsoft Office PowerPoint</Application>
  <PresentationFormat>On-screen Show (4:3)</PresentationFormat>
  <Paragraphs>120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Calibri</vt:lpstr>
      <vt:lpstr>Helvetica</vt:lpstr>
      <vt:lpstr>Monotype Sorts</vt:lpstr>
      <vt:lpstr>Times New Roman</vt:lpstr>
      <vt:lpstr>Trebuchet MS</vt:lpstr>
      <vt:lpstr>Wingdings 3</vt:lpstr>
      <vt:lpstr>Facet</vt:lpstr>
      <vt:lpstr>Week3 Java</vt:lpstr>
      <vt:lpstr>Casting Pattern</vt:lpstr>
      <vt:lpstr>Example</vt:lpstr>
      <vt:lpstr>String conversion</vt:lpstr>
      <vt:lpstr>String conversion</vt:lpstr>
      <vt:lpstr>Exercise 1</vt:lpstr>
      <vt:lpstr>Exercise 2</vt:lpstr>
      <vt:lpstr>Exercise 3</vt:lpstr>
      <vt:lpstr>Exercise 4</vt:lpstr>
      <vt:lpstr>Exercise 5</vt:lpstr>
      <vt:lpstr>Exercise 6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Abstract View of System Components</dc:title>
  <dc:creator>Marilyn Turnamian</dc:creator>
  <cp:lastModifiedBy>Tim Bashford</cp:lastModifiedBy>
  <cp:revision>235</cp:revision>
  <cp:lastPrinted>2015-01-23T17:41:18Z</cp:lastPrinted>
  <dcterms:created xsi:type="dcterms:W3CDTF">1999-06-25T18:38:26Z</dcterms:created>
  <dcterms:modified xsi:type="dcterms:W3CDTF">2019-10-14T17:26:16Z</dcterms:modified>
</cp:coreProperties>
</file>