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9"/>
  </p:notesMasterIdLst>
  <p:sldIdLst>
    <p:sldId id="256" r:id="rId2"/>
    <p:sldId id="257" r:id="rId3"/>
    <p:sldId id="262" r:id="rId4"/>
    <p:sldId id="267" r:id="rId5"/>
    <p:sldId id="264" r:id="rId6"/>
    <p:sldId id="268" r:id="rId7"/>
    <p:sldId id="269" r:id="rId8"/>
    <p:sldId id="263" r:id="rId9"/>
    <p:sldId id="270" r:id="rId10"/>
    <p:sldId id="258" r:id="rId11"/>
    <p:sldId id="259" r:id="rId12"/>
    <p:sldId id="271" r:id="rId13"/>
    <p:sldId id="272" r:id="rId14"/>
    <p:sldId id="261" r:id="rId15"/>
    <p:sldId id="260" r:id="rId16"/>
    <p:sldId id="265" r:id="rId17"/>
    <p:sldId id="26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8E78AF-FDE8-4905-8257-C15A24907E6B}" v="771" dt="2022-09-19T09:06:16.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DF313B-F0BE-4E2E-B7C7-AB1D5583A6F9}" type="datetimeFigureOut">
              <a:t>9/19/2022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26E72E-37E7-41E6-B6CA-99C63CD0545C}" type="slidenum">
              <a:t>‹#›</a:t>
            </a:fld>
            <a:endParaRPr lang="en-GB"/>
          </a:p>
        </p:txBody>
      </p:sp>
    </p:spTree>
    <p:extLst>
      <p:ext uri="{BB962C8B-B14F-4D97-AF65-F5344CB8AC3E}">
        <p14:creationId xmlns:p14="http://schemas.microsoft.com/office/powerpoint/2010/main" val="1411847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find many definitions of dementia term among the specific articles but according to Dementia UK(2022) dementia is a general term used to describe the mental impairment when brain cells are dying and people diagnosticated will loose the ability to remember things to make decisions to remember familiar people and more to affect the daily living tasks, when Demetia progresses on it's final stages. </a:t>
            </a:r>
            <a:endParaRPr lang="en-US" dirty="0"/>
          </a:p>
          <a:p>
            <a:r>
              <a:rPr lang="en-US" dirty="0">
                <a:ea typeface="Calibri"/>
                <a:cs typeface="Calibri"/>
              </a:rPr>
              <a:t>Dementia is not a normal part of ageing.</a:t>
            </a:r>
          </a:p>
          <a:p>
            <a:r>
              <a:rPr lang="en-US" dirty="0">
                <a:ea typeface="Calibri"/>
                <a:cs typeface="Calibri"/>
              </a:rPr>
              <a:t>Alzheimer's disease is the most common type of dementia.</a:t>
            </a:r>
            <a:endParaRPr lang="en-US" dirty="0"/>
          </a:p>
        </p:txBody>
      </p:sp>
      <p:sp>
        <p:nvSpPr>
          <p:cNvPr id="4" name="Slide Number Placeholder 3"/>
          <p:cNvSpPr>
            <a:spLocks noGrp="1"/>
          </p:cNvSpPr>
          <p:nvPr>
            <p:ph type="sldNum" sz="quarter" idx="5"/>
          </p:nvPr>
        </p:nvSpPr>
        <p:spPr/>
        <p:txBody>
          <a:bodyPr/>
          <a:lstStyle/>
          <a:p>
            <a:fld id="{D426E72E-37E7-41E6-B6CA-99C63CD0545C}" type="slidenum">
              <a:t>2</a:t>
            </a:fld>
            <a:endParaRPr lang="en-GB"/>
          </a:p>
        </p:txBody>
      </p:sp>
    </p:spTree>
    <p:extLst>
      <p:ext uri="{BB962C8B-B14F-4D97-AF65-F5344CB8AC3E}">
        <p14:creationId xmlns:p14="http://schemas.microsoft.com/office/powerpoint/2010/main" val="2640967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 Despite that, medical researchers are stating the fact that dementia is not a normal part of ageing, it is very common among elderly people, also up until now </a:t>
            </a:r>
            <a:r>
              <a:rPr lang="en-US" dirty="0"/>
              <a:t>Researchers do not have a full picture and a good understanding how amyloid and tau are involved in the loss of brain cells, but research into this is continuing. At this moment in time it does not exist a cure for dementia, often medicine loke </a:t>
            </a:r>
            <a:r>
              <a:rPr lang="en-US" dirty="0" err="1"/>
              <a:t>Donezepil</a:t>
            </a:r>
            <a:r>
              <a:rPr lang="en-US" dirty="0"/>
              <a:t> is prescribed to help in delaying the progress.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426E72E-37E7-41E6-B6CA-99C63CD0545C}" type="slidenum">
              <a:t>3</a:t>
            </a:fld>
            <a:endParaRPr lang="en-GB"/>
          </a:p>
        </p:txBody>
      </p:sp>
    </p:spTree>
    <p:extLst>
      <p:ext uri="{BB962C8B-B14F-4D97-AF65-F5344CB8AC3E}">
        <p14:creationId xmlns:p14="http://schemas.microsoft.com/office/powerpoint/2010/main" val="1259495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symptoms may vary, depending of the part of the brain that is damaged and the stage of dementia. </a:t>
            </a:r>
            <a:r>
              <a:rPr lang="en-US" dirty="0"/>
              <a:t>memory problems, such as regularly forgetting recent events, names and faces asking questions repetitively, increasing difficulties with tasks and activities that require organization and planning, becoming confused in unfamiliar environments, difficulty finding the right words, difficulty with numbers and/or handling money in shops, becoming more withdrawn or anxious.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426E72E-37E7-41E6-B6CA-99C63CD0545C}" type="slidenum">
              <a:t>4</a:t>
            </a:fld>
            <a:endParaRPr lang="en-GB"/>
          </a:p>
        </p:txBody>
      </p:sp>
    </p:spTree>
    <p:extLst>
      <p:ext uri="{BB962C8B-B14F-4D97-AF65-F5344CB8AC3E}">
        <p14:creationId xmlns:p14="http://schemas.microsoft.com/office/powerpoint/2010/main" val="2207668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426E72E-37E7-41E6-B6CA-99C63CD0545C}" type="slidenum">
              <a:rPr lang="en-GB"/>
              <a:t>12</a:t>
            </a:fld>
            <a:endParaRPr lang="en-GB"/>
          </a:p>
        </p:txBody>
      </p:sp>
    </p:spTree>
    <p:extLst>
      <p:ext uri="{BB962C8B-B14F-4D97-AF65-F5344CB8AC3E}">
        <p14:creationId xmlns:p14="http://schemas.microsoft.com/office/powerpoint/2010/main" val="3199425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426E72E-37E7-41E6-B6CA-99C63CD0545C}" type="slidenum">
              <a:rPr lang="en-GB"/>
              <a:t>14</a:t>
            </a:fld>
            <a:endParaRPr lang="en-GB"/>
          </a:p>
        </p:txBody>
      </p:sp>
    </p:spTree>
    <p:extLst>
      <p:ext uri="{BB962C8B-B14F-4D97-AF65-F5344CB8AC3E}">
        <p14:creationId xmlns:p14="http://schemas.microsoft.com/office/powerpoint/2010/main" val="1211072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9/19/2022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9594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38906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1251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9/19/2022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6049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9/19/2022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054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9/19/2022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2943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9/19/2022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4903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9/19/2022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0701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9/19/2022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2784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9/19/2022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6083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89831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9834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10107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9/19/2022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52569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9/19/2022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8556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29305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9/19/2022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9084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9/19/2022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4104321"/>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46825A-C975-05BD-20E3-E4C6F647227A}"/>
              </a:ext>
            </a:extLst>
          </p:cNvPr>
          <p:cNvPicPr>
            <a:picLocks noChangeAspect="1"/>
          </p:cNvPicPr>
          <p:nvPr/>
        </p:nvPicPr>
        <p:blipFill rotWithShape="1">
          <a:blip r:embed="rId2">
            <a:alphaModFix amt="35000"/>
          </a:blip>
          <a:srcRect t="4291" r="-1" b="16183"/>
          <a:stretch/>
        </p:blipFill>
        <p:spPr>
          <a:xfrm>
            <a:off x="1525" y="10"/>
            <a:ext cx="12188951" cy="6857990"/>
          </a:xfrm>
          <a:prstGeom prst="rect">
            <a:avLst/>
          </a:prstGeom>
        </p:spPr>
      </p:pic>
      <p:sp>
        <p:nvSpPr>
          <p:cNvPr id="2" name="Title 1"/>
          <p:cNvSpPr>
            <a:spLocks noGrp="1"/>
          </p:cNvSpPr>
          <p:nvPr>
            <p:ph type="ctrTitle"/>
          </p:nvPr>
        </p:nvSpPr>
        <p:spPr>
          <a:xfrm>
            <a:off x="3327722" y="777240"/>
            <a:ext cx="5782804" cy="2493876"/>
          </a:xfrm>
        </p:spPr>
        <p:txBody>
          <a:bodyPr vert="horz" lIns="91440" tIns="45720" rIns="91440" bIns="45720" rtlCol="0" anchor="b">
            <a:normAutofit/>
          </a:bodyPr>
          <a:lstStyle/>
          <a:p>
            <a:r>
              <a:rPr lang="en-US" sz="4400" kern="1200">
                <a:solidFill>
                  <a:srgbClr val="FFFFFF"/>
                </a:solidFill>
                <a:latin typeface="+mj-lt"/>
                <a:ea typeface="+mj-ea"/>
                <a:cs typeface="+mj-cs"/>
              </a:rPr>
              <a:t>University of Wales Trinity Saint David</a:t>
            </a:r>
          </a:p>
        </p:txBody>
      </p:sp>
      <p:sp>
        <p:nvSpPr>
          <p:cNvPr id="3" name="Subtitle 2"/>
          <p:cNvSpPr>
            <a:spLocks noGrp="1"/>
          </p:cNvSpPr>
          <p:nvPr>
            <p:ph type="subTitle" idx="1"/>
          </p:nvPr>
        </p:nvSpPr>
        <p:spPr>
          <a:xfrm>
            <a:off x="3327722" y="3429000"/>
            <a:ext cx="5782804" cy="2333562"/>
          </a:xfrm>
        </p:spPr>
        <p:txBody>
          <a:bodyPr vert="horz" lIns="91440" tIns="45720" rIns="91440" bIns="45720" rtlCol="0" anchor="t">
            <a:normAutofit/>
          </a:bodyPr>
          <a:lstStyle/>
          <a:p>
            <a:pPr indent="-228600">
              <a:buFont typeface="Arial" panose="020B0604020202020204" pitchFamily="34" charset="0"/>
              <a:buChar char="•"/>
            </a:pPr>
            <a:r>
              <a:rPr lang="en-US" sz="1800">
                <a:solidFill>
                  <a:srgbClr val="FFFFFF"/>
                </a:solidFill>
              </a:rPr>
              <a:t>The impact of dementia on elderly people living in Care Homes</a:t>
            </a:r>
          </a:p>
          <a:p>
            <a:pPr indent="-228600">
              <a:buFont typeface="Arial" panose="020B0604020202020204" pitchFamily="34" charset="0"/>
              <a:buChar char="•"/>
            </a:pPr>
            <a:r>
              <a:rPr lang="en-US" sz="1800">
                <a:solidFill>
                  <a:srgbClr val="FFFFFF"/>
                </a:solidFill>
              </a:rPr>
              <a:t>Andreea Lupu</a:t>
            </a:r>
          </a:p>
          <a:p>
            <a:pPr indent="-228600">
              <a:buFont typeface="Arial" panose="020B0604020202020204" pitchFamily="34" charset="0"/>
              <a:buChar char="•"/>
            </a:pPr>
            <a:r>
              <a:rPr lang="en-US" sz="1800">
                <a:solidFill>
                  <a:srgbClr val="FFFFFF"/>
                </a:solidFill>
              </a:rPr>
              <a:t>1906519</a:t>
            </a:r>
          </a:p>
          <a:p>
            <a:pPr indent="-228600">
              <a:buFont typeface="Arial" panose="020B0604020202020204" pitchFamily="34" charset="0"/>
              <a:buChar char="•"/>
            </a:pPr>
            <a:r>
              <a:rPr lang="en-US" sz="1800">
                <a:solidFill>
                  <a:srgbClr val="FFFFFF"/>
                </a:solidFill>
              </a:rPr>
              <a:t>Lecturer </a:t>
            </a:r>
          </a:p>
          <a:p>
            <a:pPr indent="-228600">
              <a:buFont typeface="Arial" panose="020B0604020202020204" pitchFamily="34" charset="0"/>
              <a:buChar char="•"/>
            </a:pPr>
            <a:r>
              <a:rPr lang="en-US" sz="1800">
                <a:solidFill>
                  <a:srgbClr val="FFFFFF"/>
                </a:solidFill>
              </a:rPr>
              <a:t>Laila Surani</a:t>
            </a:r>
          </a:p>
        </p:txBody>
      </p:sp>
      <p:pic>
        <p:nvPicPr>
          <p:cNvPr id="5" name="Picture 5" descr="A picture containing text, clipart&#10;&#10;Description automatically generated">
            <a:extLst>
              <a:ext uri="{FF2B5EF4-FFF2-40B4-BE49-F238E27FC236}">
                <a16:creationId xmlns:a16="http://schemas.microsoft.com/office/drawing/2014/main" id="{D8E9B4F1-16FB-834E-8C0B-0DB3F0B43EFC}"/>
              </a:ext>
            </a:extLst>
          </p:cNvPr>
          <p:cNvPicPr>
            <a:picLocks noChangeAspect="1"/>
          </p:cNvPicPr>
          <p:nvPr/>
        </p:nvPicPr>
        <p:blipFill>
          <a:blip r:embed="rId3"/>
          <a:stretch>
            <a:fillRect/>
          </a:stretch>
        </p:blipFill>
        <p:spPr>
          <a:xfrm>
            <a:off x="75535" y="116405"/>
            <a:ext cx="2152650" cy="212407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66"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8" name="Freeform: Shape 67">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7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977E1B1-CEC0-88B5-6461-90A36A55CE24}"/>
              </a:ext>
            </a:extLst>
          </p:cNvPr>
          <p:cNvSpPr>
            <a:spLocks noGrp="1"/>
          </p:cNvSpPr>
          <p:nvPr>
            <p:ph type="title"/>
          </p:nvPr>
        </p:nvSpPr>
        <p:spPr>
          <a:xfrm>
            <a:off x="994087" y="1130603"/>
            <a:ext cx="3342442" cy="4596794"/>
          </a:xfrm>
        </p:spPr>
        <p:txBody>
          <a:bodyPr anchor="ctr">
            <a:normAutofit/>
          </a:bodyPr>
          <a:lstStyle/>
          <a:p>
            <a:r>
              <a:rPr lang="en-GB" sz="2200">
                <a:solidFill>
                  <a:srgbClr val="EBEBEB"/>
                </a:solidFill>
              </a:rPr>
              <a:t>                   Introduction</a:t>
            </a:r>
          </a:p>
        </p:txBody>
      </p:sp>
      <p:sp>
        <p:nvSpPr>
          <p:cNvPr id="57" name="Content Placeholder 2">
            <a:extLst>
              <a:ext uri="{FF2B5EF4-FFF2-40B4-BE49-F238E27FC236}">
                <a16:creationId xmlns:a16="http://schemas.microsoft.com/office/drawing/2014/main" id="{94CF31D4-84F9-D4ED-3342-BE79375F07E2}"/>
              </a:ext>
            </a:extLst>
          </p:cNvPr>
          <p:cNvSpPr>
            <a:spLocks noGrp="1"/>
          </p:cNvSpPr>
          <p:nvPr>
            <p:ph idx="1"/>
          </p:nvPr>
        </p:nvSpPr>
        <p:spPr>
          <a:xfrm>
            <a:off x="5290077" y="437513"/>
            <a:ext cx="5502614" cy="5954325"/>
          </a:xfrm>
        </p:spPr>
        <p:txBody>
          <a:bodyPr anchor="ctr">
            <a:normAutofit/>
          </a:bodyPr>
          <a:lstStyle/>
          <a:p>
            <a:r>
              <a:rPr lang="en-GB" sz="2000" dirty="0"/>
              <a:t>What is dementia?</a:t>
            </a:r>
          </a:p>
        </p:txBody>
      </p:sp>
    </p:spTree>
    <p:extLst>
      <p:ext uri="{BB962C8B-B14F-4D97-AF65-F5344CB8AC3E}">
        <p14:creationId xmlns:p14="http://schemas.microsoft.com/office/powerpoint/2010/main" val="133061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7B1ADBBA-9C30-1EF2-6800-5F298B263CA6}"/>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ea typeface="+mj-lt"/>
                <a:cs typeface="+mj-lt"/>
              </a:rPr>
              <a:t>Key Causes</a:t>
            </a:r>
            <a:endParaRPr lang="en-US" sz="3200">
              <a:solidFill>
                <a:srgbClr val="EBEBEB"/>
              </a:solidFill>
            </a:endParaRPr>
          </a:p>
        </p:txBody>
      </p:sp>
      <p:sp>
        <p:nvSpPr>
          <p:cNvPr id="3" name="Content Placeholder 2">
            <a:extLst>
              <a:ext uri="{FF2B5EF4-FFF2-40B4-BE49-F238E27FC236}">
                <a16:creationId xmlns:a16="http://schemas.microsoft.com/office/drawing/2014/main" id="{23DEFF09-3E92-421E-946F-E9A1DD95F8AC}"/>
              </a:ext>
            </a:extLst>
          </p:cNvPr>
          <p:cNvSpPr>
            <a:spLocks noGrp="1"/>
          </p:cNvSpPr>
          <p:nvPr>
            <p:ph idx="1"/>
          </p:nvPr>
        </p:nvSpPr>
        <p:spPr>
          <a:xfrm>
            <a:off x="5290077" y="437513"/>
            <a:ext cx="5502614" cy="5954325"/>
          </a:xfrm>
        </p:spPr>
        <p:txBody>
          <a:bodyPr vert="horz" lIns="91440" tIns="45720" rIns="91440" bIns="45720" rtlCol="0" anchor="ctr">
            <a:normAutofit/>
          </a:bodyPr>
          <a:lstStyle/>
          <a:p>
            <a:endParaRPr lang="en-GB" sz="2000" b="1"/>
          </a:p>
          <a:p>
            <a:endParaRPr lang="en-GB" sz="2000"/>
          </a:p>
        </p:txBody>
      </p:sp>
      <p:sp>
        <p:nvSpPr>
          <p:cNvPr id="4" name="TextBox 3">
            <a:extLst>
              <a:ext uri="{FF2B5EF4-FFF2-40B4-BE49-F238E27FC236}">
                <a16:creationId xmlns:a16="http://schemas.microsoft.com/office/drawing/2014/main" id="{2AF822C4-EAD2-763A-352C-58314117A079}"/>
              </a:ext>
            </a:extLst>
          </p:cNvPr>
          <p:cNvSpPr txBox="1"/>
          <p:nvPr/>
        </p:nvSpPr>
        <p:spPr>
          <a:xfrm>
            <a:off x="5977720" y="1815152"/>
            <a:ext cx="487225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Abnormal presence and increase of two proteins named Amyloid and Tau</a:t>
            </a:r>
          </a:p>
          <a:p>
            <a:r>
              <a:rPr lang="en-GB" dirty="0"/>
              <a:t>(NHS)</a:t>
            </a:r>
          </a:p>
          <a:p>
            <a:endParaRPr lang="en-GB" dirty="0"/>
          </a:p>
          <a:p>
            <a:r>
              <a:rPr lang="en-GB" dirty="0">
                <a:ea typeface="+mn-lt"/>
                <a:cs typeface="+mn-lt"/>
              </a:rPr>
              <a:t>One's brain cells become compromised in Alzheimer's, it also happens  a decrease in chemical messengers (called neurotransmitters) this directly involved in sending messages, or signals, between brain cells.</a:t>
            </a:r>
            <a:endParaRPr lang="en-GB" dirty="0"/>
          </a:p>
          <a:p>
            <a:r>
              <a:rPr lang="en-GB" dirty="0"/>
              <a:t>(NHS)</a:t>
            </a:r>
          </a:p>
          <a:p>
            <a:endParaRPr lang="en-GB" dirty="0"/>
          </a:p>
          <a:p>
            <a:endParaRPr lang="en-GB" dirty="0"/>
          </a:p>
        </p:txBody>
      </p:sp>
    </p:spTree>
    <p:extLst>
      <p:ext uri="{BB962C8B-B14F-4D97-AF65-F5344CB8AC3E}">
        <p14:creationId xmlns:p14="http://schemas.microsoft.com/office/powerpoint/2010/main" val="3845224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E4D684B7-C5C3-3159-39E4-C8B81B0A25C0}"/>
              </a:ext>
            </a:extLst>
          </p:cNvPr>
          <p:cNvSpPr>
            <a:spLocks noGrp="1"/>
          </p:cNvSpPr>
          <p:nvPr>
            <p:ph type="title"/>
          </p:nvPr>
        </p:nvSpPr>
        <p:spPr>
          <a:xfrm>
            <a:off x="1000372" y="1209957"/>
            <a:ext cx="3034580" cy="4438087"/>
          </a:xfrm>
        </p:spPr>
        <p:txBody>
          <a:bodyPr anchor="ctr">
            <a:normAutofit/>
          </a:bodyPr>
          <a:lstStyle/>
          <a:p>
            <a:pPr algn="r"/>
            <a:r>
              <a:rPr lang="en-GB" sz="2700" b="1">
                <a:solidFill>
                  <a:schemeClr val="tx1"/>
                </a:solidFill>
              </a:rPr>
              <a:t>           Symptoms of Dementia</a:t>
            </a:r>
            <a:endParaRPr lang="en-US" sz="27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C8CFE9-5DA2-E478-CE6C-BE650551F582}"/>
              </a:ext>
            </a:extLst>
          </p:cNvPr>
          <p:cNvSpPr>
            <a:spLocks noGrp="1"/>
          </p:cNvSpPr>
          <p:nvPr>
            <p:ph idx="1"/>
          </p:nvPr>
        </p:nvSpPr>
        <p:spPr>
          <a:xfrm>
            <a:off x="4678424" y="695085"/>
            <a:ext cx="5916338" cy="5240367"/>
          </a:xfrm>
        </p:spPr>
        <p:txBody>
          <a:bodyPr vert="horz" lIns="91440" tIns="45720" rIns="91440" bIns="45720" rtlCol="0" anchor="ctr">
            <a:normAutofit/>
          </a:bodyPr>
          <a:lstStyle/>
          <a:p>
            <a:pPr>
              <a:buFont typeface="Wingdings 3"/>
              <a:buChar char=""/>
            </a:pPr>
            <a:r>
              <a:rPr lang="en-GB" b="1" dirty="0">
                <a:solidFill>
                  <a:schemeClr val="tx1"/>
                </a:solidFill>
                <a:ea typeface="+mn-lt"/>
                <a:cs typeface="+mn-lt"/>
              </a:rPr>
              <a:t>memory loss</a:t>
            </a:r>
            <a:endParaRPr lang="en-US" dirty="0">
              <a:solidFill>
                <a:schemeClr val="tx1"/>
              </a:solidFill>
            </a:endParaRPr>
          </a:p>
          <a:p>
            <a:pPr>
              <a:buFont typeface="Wingdings 3"/>
              <a:buChar char=""/>
            </a:pPr>
            <a:endParaRPr lang="en-GB" b="1">
              <a:solidFill>
                <a:schemeClr val="tx1"/>
              </a:solidFill>
              <a:ea typeface="+mn-lt"/>
              <a:cs typeface="+mn-lt"/>
            </a:endParaRPr>
          </a:p>
          <a:p>
            <a:pPr>
              <a:buFont typeface="Wingdings 3"/>
              <a:buChar char=""/>
            </a:pPr>
            <a:r>
              <a:rPr lang="en-GB" b="1" dirty="0">
                <a:solidFill>
                  <a:schemeClr val="tx1"/>
                </a:solidFill>
                <a:ea typeface="+mn-lt"/>
                <a:cs typeface="+mn-lt"/>
              </a:rPr>
              <a:t>confusion and needing help with daily tasks</a:t>
            </a:r>
            <a:endParaRPr lang="en-GB" dirty="0">
              <a:solidFill>
                <a:schemeClr val="tx1"/>
              </a:solidFill>
            </a:endParaRPr>
          </a:p>
          <a:p>
            <a:pPr>
              <a:buFont typeface="Wingdings 3"/>
              <a:buChar char=""/>
            </a:pPr>
            <a:endParaRPr lang="en-GB" b="1">
              <a:solidFill>
                <a:schemeClr val="tx1"/>
              </a:solidFill>
              <a:ea typeface="+mn-lt"/>
              <a:cs typeface="+mn-lt"/>
            </a:endParaRPr>
          </a:p>
          <a:p>
            <a:pPr>
              <a:buFont typeface="Wingdings 3"/>
              <a:buChar char=""/>
            </a:pPr>
            <a:r>
              <a:rPr lang="en-GB" b="1" dirty="0">
                <a:solidFill>
                  <a:schemeClr val="tx1"/>
                </a:solidFill>
                <a:ea typeface="+mn-lt"/>
                <a:cs typeface="+mn-lt"/>
              </a:rPr>
              <a:t>problems with language and understanding </a:t>
            </a:r>
            <a:endParaRPr lang="en-GB" dirty="0">
              <a:solidFill>
                <a:schemeClr val="tx1"/>
              </a:solidFill>
            </a:endParaRPr>
          </a:p>
          <a:p>
            <a:pPr>
              <a:buFont typeface="Wingdings 3"/>
              <a:buChar char=""/>
            </a:pPr>
            <a:endParaRPr lang="en-GB" b="1">
              <a:solidFill>
                <a:schemeClr val="tx1"/>
              </a:solidFill>
              <a:ea typeface="+mn-lt"/>
              <a:cs typeface="+mn-lt"/>
            </a:endParaRPr>
          </a:p>
          <a:p>
            <a:pPr>
              <a:buFont typeface="Wingdings 3"/>
              <a:buChar char=""/>
            </a:pPr>
            <a:r>
              <a:rPr lang="en-GB" b="1" dirty="0">
                <a:solidFill>
                  <a:schemeClr val="tx1"/>
                </a:solidFill>
                <a:ea typeface="+mn-lt"/>
                <a:cs typeface="+mn-lt"/>
              </a:rPr>
              <a:t>changes in behaviour.</a:t>
            </a:r>
            <a:endParaRPr lang="en-GB" dirty="0">
              <a:solidFill>
                <a:schemeClr val="tx1"/>
              </a:solidFill>
            </a:endParaRPr>
          </a:p>
          <a:p>
            <a:pPr>
              <a:buFont typeface="Wingdings 3"/>
              <a:buChar char=""/>
            </a:pPr>
            <a:endParaRPr lang="en-GB" b="1" dirty="0">
              <a:solidFill>
                <a:schemeClr val="tx1"/>
              </a:solidFill>
            </a:endParaRPr>
          </a:p>
          <a:p>
            <a:pPr marL="0" indent="0">
              <a:buNone/>
            </a:pPr>
            <a:r>
              <a:rPr lang="en-GB" b="1" dirty="0">
                <a:solidFill>
                  <a:schemeClr val="tx1"/>
                </a:solidFill>
              </a:rPr>
              <a:t>                                         (NHS, 2022)</a:t>
            </a:r>
          </a:p>
          <a:p>
            <a:pPr>
              <a:buFont typeface="Wingdings 3"/>
              <a:buChar char=""/>
            </a:pPr>
            <a:endParaRPr lang="en-GB" b="1">
              <a:solidFill>
                <a:schemeClr val="tx1"/>
              </a:solidFill>
            </a:endParaRPr>
          </a:p>
          <a:p>
            <a:pPr marL="0" indent="0">
              <a:buNone/>
            </a:pPr>
            <a:endParaRPr lang="en-GB" b="1">
              <a:solidFill>
                <a:schemeClr val="tx1"/>
              </a:solidFill>
            </a:endParaRPr>
          </a:p>
        </p:txBody>
      </p:sp>
    </p:spTree>
    <p:extLst>
      <p:ext uri="{BB962C8B-B14F-4D97-AF65-F5344CB8AC3E}">
        <p14:creationId xmlns:p14="http://schemas.microsoft.com/office/powerpoint/2010/main" val="4232549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833487EC-F4FD-C083-68A3-773C19A0BE3A}"/>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ea typeface="+mj-lt"/>
                <a:cs typeface="+mj-lt"/>
              </a:rPr>
              <a:t>Research Aim</a:t>
            </a:r>
            <a:endParaRPr lang="en-US" sz="3200">
              <a:solidFill>
                <a:srgbClr val="EBEBEB"/>
              </a:solidFill>
            </a:endParaRPr>
          </a:p>
        </p:txBody>
      </p:sp>
      <p:sp>
        <p:nvSpPr>
          <p:cNvPr id="3" name="Content Placeholder 2">
            <a:extLst>
              <a:ext uri="{FF2B5EF4-FFF2-40B4-BE49-F238E27FC236}">
                <a16:creationId xmlns:a16="http://schemas.microsoft.com/office/drawing/2014/main" id="{412671D3-4687-306F-3B01-70B81009F00C}"/>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buNone/>
            </a:pPr>
            <a:endParaRPr lang="en-GB" sz="2000" b="1"/>
          </a:p>
          <a:p>
            <a:r>
              <a:rPr lang="en-GB" sz="2000">
                <a:ea typeface="+mn-lt"/>
                <a:cs typeface="+mn-lt"/>
              </a:rPr>
              <a:t>analyse the impact of dementia on older adults in the United Kingdom, living in Care Homes</a:t>
            </a:r>
            <a:endParaRPr lang="en-GB" sz="2000"/>
          </a:p>
        </p:txBody>
      </p:sp>
    </p:spTree>
    <p:extLst>
      <p:ext uri="{BB962C8B-B14F-4D97-AF65-F5344CB8AC3E}">
        <p14:creationId xmlns:p14="http://schemas.microsoft.com/office/powerpoint/2010/main" val="2914570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FCAF7-2E6F-4940-2866-2C2C783323CD}"/>
              </a:ext>
            </a:extLst>
          </p:cNvPr>
          <p:cNvSpPr>
            <a:spLocks noGrp="1"/>
          </p:cNvSpPr>
          <p:nvPr>
            <p:ph type="title"/>
          </p:nvPr>
        </p:nvSpPr>
        <p:spPr/>
        <p:txBody>
          <a:bodyPr/>
          <a:lstStyle/>
          <a:p>
            <a:r>
              <a:rPr lang="en-GB" b="1" dirty="0">
                <a:ea typeface="+mj-lt"/>
                <a:cs typeface="+mj-lt"/>
              </a:rPr>
              <a:t>                Research Objectives</a:t>
            </a:r>
            <a:endParaRPr lang="en-US" dirty="0"/>
          </a:p>
        </p:txBody>
      </p:sp>
      <p:sp>
        <p:nvSpPr>
          <p:cNvPr id="3" name="Content Placeholder 2">
            <a:extLst>
              <a:ext uri="{FF2B5EF4-FFF2-40B4-BE49-F238E27FC236}">
                <a16:creationId xmlns:a16="http://schemas.microsoft.com/office/drawing/2014/main" id="{853EA21C-1C9E-8AFD-A892-48DF8BF2D398}"/>
              </a:ext>
            </a:extLst>
          </p:cNvPr>
          <p:cNvSpPr>
            <a:spLocks noGrp="1"/>
          </p:cNvSpPr>
          <p:nvPr>
            <p:ph idx="1"/>
          </p:nvPr>
        </p:nvSpPr>
        <p:spPr/>
        <p:txBody>
          <a:bodyPr vert="horz" lIns="91440" tIns="45720" rIns="91440" bIns="45720" rtlCol="0" anchor="t">
            <a:normAutofit/>
          </a:bodyPr>
          <a:lstStyle/>
          <a:p>
            <a:pPr algn="just">
              <a:buFont typeface="Wingdings 3"/>
              <a:buChar char=""/>
            </a:pPr>
            <a:r>
              <a:rPr lang="en-GB" dirty="0">
                <a:ea typeface="+mn-lt"/>
                <a:cs typeface="+mn-lt"/>
              </a:rPr>
              <a:t>To review the key literature related to dementia and its effect on older adults in the United Kingdom.</a:t>
            </a:r>
          </a:p>
          <a:p>
            <a:pPr algn="just">
              <a:buFont typeface="Wingdings 3"/>
              <a:buChar char=""/>
            </a:pPr>
            <a:r>
              <a:rPr lang="en-GB" dirty="0">
                <a:ea typeface="+mn-lt"/>
                <a:cs typeface="+mn-lt"/>
              </a:rPr>
              <a:t>To evaluate the key factors, causes and symptoms of dementia among older adults in the United Kingdom.</a:t>
            </a:r>
          </a:p>
          <a:p>
            <a:pPr algn="just">
              <a:buFont typeface="Wingdings 3"/>
              <a:buChar char=""/>
            </a:pPr>
            <a:r>
              <a:rPr lang="en-GB" dirty="0">
                <a:ea typeface="+mn-lt"/>
                <a:cs typeface="+mn-lt"/>
              </a:rPr>
              <a:t>To analyse the impact and consequences of dementia on older adults in the United Kingdom.</a:t>
            </a:r>
          </a:p>
          <a:p>
            <a:pPr algn="just">
              <a:buFont typeface="Wingdings 3"/>
              <a:buChar char=""/>
            </a:pPr>
            <a:r>
              <a:rPr lang="en-GB" dirty="0">
                <a:ea typeface="+mn-lt"/>
                <a:cs typeface="+mn-lt"/>
              </a:rPr>
              <a:t>To recommend strategies to better the dementia condition among older adults in the United Kingdom.</a:t>
            </a:r>
          </a:p>
          <a:p>
            <a:pPr marL="0" indent="0">
              <a:buNone/>
            </a:pPr>
            <a:endParaRPr lang="en-GB" b="1" dirty="0"/>
          </a:p>
        </p:txBody>
      </p:sp>
    </p:spTree>
    <p:extLst>
      <p:ext uri="{BB962C8B-B14F-4D97-AF65-F5344CB8AC3E}">
        <p14:creationId xmlns:p14="http://schemas.microsoft.com/office/powerpoint/2010/main" val="3148828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BA3EA-E93A-0195-FF98-E8AC100BA323}"/>
              </a:ext>
            </a:extLst>
          </p:cNvPr>
          <p:cNvSpPr>
            <a:spLocks noGrp="1"/>
          </p:cNvSpPr>
          <p:nvPr>
            <p:ph type="title"/>
          </p:nvPr>
        </p:nvSpPr>
        <p:spPr/>
        <p:txBody>
          <a:bodyPr/>
          <a:lstStyle/>
          <a:p>
            <a:r>
              <a:rPr lang="en-GB" b="1" dirty="0">
                <a:ea typeface="+mj-lt"/>
                <a:cs typeface="+mj-lt"/>
              </a:rPr>
              <a:t>               Research Questions</a:t>
            </a:r>
            <a:endParaRPr lang="en-US" dirty="0"/>
          </a:p>
        </p:txBody>
      </p:sp>
      <p:sp>
        <p:nvSpPr>
          <p:cNvPr id="3" name="Content Placeholder 2">
            <a:extLst>
              <a:ext uri="{FF2B5EF4-FFF2-40B4-BE49-F238E27FC236}">
                <a16:creationId xmlns:a16="http://schemas.microsoft.com/office/drawing/2014/main" id="{6B2EAE11-AF7C-D2C6-C44A-9102CF0CF81F}"/>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What are the major literature and theoretical sources associated with dementia among older adults in the United Kingdom?</a:t>
            </a:r>
          </a:p>
          <a:p>
            <a:pPr algn="just"/>
            <a:r>
              <a:rPr lang="en-GB" dirty="0">
                <a:ea typeface="+mn-lt"/>
                <a:cs typeface="+mn-lt"/>
              </a:rPr>
              <a:t>Which are the key factors, causes and symptoms of dementia among older adults in the United Kingdom?</a:t>
            </a:r>
          </a:p>
          <a:p>
            <a:pPr algn="just"/>
            <a:r>
              <a:rPr lang="en-GB" dirty="0">
                <a:ea typeface="+mn-lt"/>
                <a:cs typeface="+mn-lt"/>
              </a:rPr>
              <a:t>How does dementia impact and result among older adults in the United Kingdom?</a:t>
            </a:r>
          </a:p>
          <a:p>
            <a:pPr algn="just"/>
            <a:r>
              <a:rPr lang="en-GB" dirty="0">
                <a:ea typeface="+mn-lt"/>
                <a:cs typeface="+mn-lt"/>
              </a:rPr>
              <a:t>Which strategies should be initiated to better the dementia condition among older adults in the United Kingdom?</a:t>
            </a:r>
          </a:p>
          <a:p>
            <a:pPr marL="0" indent="0">
              <a:buNone/>
            </a:pPr>
            <a:endParaRPr lang="en-GB" dirty="0"/>
          </a:p>
        </p:txBody>
      </p:sp>
    </p:spTree>
    <p:extLst>
      <p:ext uri="{BB962C8B-B14F-4D97-AF65-F5344CB8AC3E}">
        <p14:creationId xmlns:p14="http://schemas.microsoft.com/office/powerpoint/2010/main" val="2950702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3F94F-297C-E909-2D77-A90E069E45CC}"/>
              </a:ext>
            </a:extLst>
          </p:cNvPr>
          <p:cNvSpPr>
            <a:spLocks noGrp="1"/>
          </p:cNvSpPr>
          <p:nvPr>
            <p:ph type="title"/>
          </p:nvPr>
        </p:nvSpPr>
        <p:spPr/>
        <p:txBody>
          <a:bodyPr/>
          <a:lstStyle/>
          <a:p>
            <a:r>
              <a:rPr lang="en-GB" b="1" dirty="0">
                <a:ea typeface="+mj-lt"/>
                <a:cs typeface="+mj-lt"/>
              </a:rPr>
              <a:t>Rationale of the Study</a:t>
            </a:r>
            <a:endParaRPr lang="en-US" dirty="0"/>
          </a:p>
        </p:txBody>
      </p:sp>
      <p:sp>
        <p:nvSpPr>
          <p:cNvPr id="3" name="Content Placeholder 2">
            <a:extLst>
              <a:ext uri="{FF2B5EF4-FFF2-40B4-BE49-F238E27FC236}">
                <a16:creationId xmlns:a16="http://schemas.microsoft.com/office/drawing/2014/main" id="{D39ED9F1-4533-9426-09B4-49030A213309}"/>
              </a:ext>
            </a:extLst>
          </p:cNvPr>
          <p:cNvSpPr>
            <a:spLocks noGrp="1"/>
          </p:cNvSpPr>
          <p:nvPr>
            <p:ph idx="1"/>
          </p:nvPr>
        </p:nvSpPr>
        <p:spPr/>
        <p:txBody>
          <a:bodyPr vert="horz" lIns="91440" tIns="45720" rIns="91440" bIns="45720" rtlCol="0" anchor="t">
            <a:normAutofit/>
          </a:bodyPr>
          <a:lstStyle/>
          <a:p>
            <a:r>
              <a:rPr lang="en-GB" dirty="0">
                <a:ea typeface="+mn-lt"/>
                <a:cs typeface="+mn-lt"/>
              </a:rPr>
              <a:t>A person's life might be drastically altered after receiving a diagnosis of dementia. As per said by Loi and Lautenschlager (2014), </a:t>
            </a:r>
          </a:p>
          <a:p>
            <a:r>
              <a:rPr lang="en-GB" dirty="0">
                <a:ea typeface="+mn-lt"/>
                <a:cs typeface="+mn-lt"/>
              </a:rPr>
              <a:t>a person who has just been given a diagnosis of dementia is prone to undergo a variety of feelings. </a:t>
            </a:r>
          </a:p>
          <a:p>
            <a:r>
              <a:rPr lang="en-GB" dirty="0">
                <a:ea typeface="+mn-lt"/>
                <a:cs typeface="+mn-lt"/>
              </a:rPr>
              <a:t>Emotions such as sadness, loss, rage, astonishment, fear, disbelief, and even relief can fall under this category.</a:t>
            </a:r>
            <a:endParaRPr lang="en-GB"/>
          </a:p>
        </p:txBody>
      </p:sp>
    </p:spTree>
    <p:extLst>
      <p:ext uri="{BB962C8B-B14F-4D97-AF65-F5344CB8AC3E}">
        <p14:creationId xmlns:p14="http://schemas.microsoft.com/office/powerpoint/2010/main" val="39621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8D72B-ABBB-9C0B-AC85-2F500619BBC1}"/>
              </a:ext>
            </a:extLst>
          </p:cNvPr>
          <p:cNvSpPr>
            <a:spLocks noGrp="1"/>
          </p:cNvSpPr>
          <p:nvPr>
            <p:ph type="title"/>
          </p:nvPr>
        </p:nvSpPr>
        <p:spPr/>
        <p:txBody>
          <a:bodyPr/>
          <a:lstStyle/>
          <a:p>
            <a:r>
              <a:rPr lang="en-GB" b="1" dirty="0">
                <a:ea typeface="+mj-lt"/>
                <a:cs typeface="+mj-lt"/>
              </a:rPr>
              <a:t>                  Research Structure</a:t>
            </a:r>
            <a:endParaRPr lang="en-US" dirty="0"/>
          </a:p>
        </p:txBody>
      </p:sp>
      <p:sp>
        <p:nvSpPr>
          <p:cNvPr id="6" name="Content Placeholder 5">
            <a:extLst>
              <a:ext uri="{FF2B5EF4-FFF2-40B4-BE49-F238E27FC236}">
                <a16:creationId xmlns:a16="http://schemas.microsoft.com/office/drawing/2014/main" id="{C2881B70-AC30-D076-9495-C36E4C74D167}"/>
              </a:ext>
            </a:extLst>
          </p:cNvPr>
          <p:cNvSpPr>
            <a:spLocks noGrp="1"/>
          </p:cNvSpPr>
          <p:nvPr>
            <p:ph idx="1"/>
          </p:nvPr>
        </p:nvSpPr>
        <p:spPr/>
        <p:txBody>
          <a:bodyPr vert="horz" lIns="91440" tIns="45720" rIns="91440" bIns="45720" rtlCol="0" anchor="t">
            <a:normAutofit/>
          </a:bodyPr>
          <a:lstStyle/>
          <a:p>
            <a:r>
              <a:rPr lang="en-GB" dirty="0"/>
              <a:t>Introduction</a:t>
            </a:r>
          </a:p>
          <a:p>
            <a:r>
              <a:rPr lang="en-GB" dirty="0"/>
              <a:t>Literature review</a:t>
            </a:r>
          </a:p>
          <a:p>
            <a:r>
              <a:rPr lang="en-GB" dirty="0"/>
              <a:t>Methodology</a:t>
            </a:r>
          </a:p>
          <a:p>
            <a:r>
              <a:rPr lang="en-GB" dirty="0"/>
              <a:t>Findings, analysis and discussion the Findings</a:t>
            </a:r>
          </a:p>
          <a:p>
            <a:r>
              <a:rPr lang="en-GB" dirty="0"/>
              <a:t>Conclusion and recommendation </a:t>
            </a:r>
          </a:p>
        </p:txBody>
      </p:sp>
    </p:spTree>
    <p:extLst>
      <p:ext uri="{BB962C8B-B14F-4D97-AF65-F5344CB8AC3E}">
        <p14:creationId xmlns:p14="http://schemas.microsoft.com/office/powerpoint/2010/main" val="2961756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8EAA3-CBFC-D202-3183-C45C4247210E}"/>
              </a:ext>
            </a:extLst>
          </p:cNvPr>
          <p:cNvSpPr>
            <a:spLocks noGrp="1"/>
          </p:cNvSpPr>
          <p:nvPr>
            <p:ph type="title"/>
          </p:nvPr>
        </p:nvSpPr>
        <p:spPr/>
        <p:txBody>
          <a:bodyPr/>
          <a:lstStyle/>
          <a:p>
            <a:r>
              <a:rPr lang="en-GB" dirty="0"/>
              <a:t>                      Background</a:t>
            </a:r>
          </a:p>
        </p:txBody>
      </p:sp>
      <p:sp>
        <p:nvSpPr>
          <p:cNvPr id="3" name="Content Placeholder 2">
            <a:extLst>
              <a:ext uri="{FF2B5EF4-FFF2-40B4-BE49-F238E27FC236}">
                <a16:creationId xmlns:a16="http://schemas.microsoft.com/office/drawing/2014/main" id="{471015FD-5BA0-1045-E032-694A2E9E9F42}"/>
              </a:ext>
            </a:extLst>
          </p:cNvPr>
          <p:cNvSpPr>
            <a:spLocks noGrp="1"/>
          </p:cNvSpPr>
          <p:nvPr>
            <p:ph idx="1"/>
          </p:nvPr>
        </p:nvSpPr>
        <p:spPr/>
        <p:txBody>
          <a:bodyPr vert="horz" lIns="91440" tIns="45720" rIns="91440" bIns="45720" rtlCol="0" anchor="t">
            <a:normAutofit/>
          </a:bodyPr>
          <a:lstStyle/>
          <a:p>
            <a:r>
              <a:rPr lang="en-GB" dirty="0"/>
              <a:t>Dementia globally</a:t>
            </a:r>
          </a:p>
          <a:p>
            <a:r>
              <a:rPr lang="en-GB" dirty="0"/>
              <a:t>Dementia in the UK</a:t>
            </a:r>
          </a:p>
          <a:p>
            <a:r>
              <a:rPr lang="en-GB" dirty="0"/>
              <a:t>Prevalence of dementia in older adults</a:t>
            </a:r>
          </a:p>
          <a:p>
            <a:r>
              <a:rPr lang="en-GB" dirty="0">
                <a:ea typeface="+mn-lt"/>
                <a:cs typeface="+mn-lt"/>
              </a:rPr>
              <a:t>Key Factors of Dementia Among Older Adults</a:t>
            </a:r>
            <a:endParaRPr lang="en-GB" dirty="0"/>
          </a:p>
        </p:txBody>
      </p:sp>
    </p:spTree>
    <p:extLst>
      <p:ext uri="{BB962C8B-B14F-4D97-AF65-F5344CB8AC3E}">
        <p14:creationId xmlns:p14="http://schemas.microsoft.com/office/powerpoint/2010/main" val="2916288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8E630-1BF5-0344-CD2E-03F5FEC0BAED}"/>
              </a:ext>
            </a:extLst>
          </p:cNvPr>
          <p:cNvSpPr>
            <a:spLocks noGrp="1"/>
          </p:cNvSpPr>
          <p:nvPr>
            <p:ph type="title"/>
          </p:nvPr>
        </p:nvSpPr>
        <p:spPr/>
        <p:txBody>
          <a:bodyPr/>
          <a:lstStyle/>
          <a:p>
            <a:r>
              <a:rPr lang="en-GB" dirty="0"/>
              <a:t>                            Methods</a:t>
            </a:r>
          </a:p>
        </p:txBody>
      </p:sp>
      <p:sp>
        <p:nvSpPr>
          <p:cNvPr id="3" name="Content Placeholder 2">
            <a:extLst>
              <a:ext uri="{FF2B5EF4-FFF2-40B4-BE49-F238E27FC236}">
                <a16:creationId xmlns:a16="http://schemas.microsoft.com/office/drawing/2014/main" id="{BE79D5AF-C0D3-5468-F1FB-78B6A28A9441}"/>
              </a:ext>
            </a:extLst>
          </p:cNvPr>
          <p:cNvSpPr>
            <a:spLocks noGrp="1"/>
          </p:cNvSpPr>
          <p:nvPr>
            <p:ph idx="1"/>
          </p:nvPr>
        </p:nvSpPr>
        <p:spPr/>
        <p:txBody>
          <a:bodyPr vert="horz" lIns="91440" tIns="45720" rIns="91440" bIns="45720" rtlCol="0" anchor="t">
            <a:normAutofit/>
          </a:bodyPr>
          <a:lstStyle/>
          <a:p>
            <a:r>
              <a:rPr lang="en-GB" b="1" dirty="0">
                <a:ea typeface="+mn-lt"/>
                <a:cs typeface="+mn-lt"/>
              </a:rPr>
              <a:t>Research Approach and Design</a:t>
            </a:r>
          </a:p>
          <a:p>
            <a:r>
              <a:rPr lang="en-GB" b="1" dirty="0"/>
              <a:t>                          </a:t>
            </a:r>
            <a:r>
              <a:rPr lang="en-GB" dirty="0">
                <a:ea typeface="+mn-lt"/>
                <a:cs typeface="+mn-lt"/>
              </a:rPr>
              <a:t>This research applied the </a:t>
            </a:r>
            <a:r>
              <a:rPr lang="en-GB" b="1" dirty="0">
                <a:ea typeface="+mn-lt"/>
                <a:cs typeface="+mn-lt"/>
              </a:rPr>
              <a:t>deductive approach</a:t>
            </a:r>
            <a:r>
              <a:rPr lang="en-GB" dirty="0">
                <a:ea typeface="+mn-lt"/>
                <a:cs typeface="+mn-lt"/>
              </a:rPr>
              <a:t> of the study to investigate dementia because through this research was able to explore the theories about dementia and its impact</a:t>
            </a:r>
          </a:p>
          <a:p>
            <a:r>
              <a:rPr lang="en-GB" b="1" dirty="0">
                <a:ea typeface="+mn-lt"/>
                <a:cs typeface="+mn-lt"/>
              </a:rPr>
              <a:t>Research Method</a:t>
            </a:r>
            <a:endParaRPr lang="en-GB" dirty="0">
              <a:ea typeface="+mn-lt"/>
              <a:cs typeface="+mn-lt"/>
            </a:endParaRPr>
          </a:p>
          <a:p>
            <a:r>
              <a:rPr lang="en-GB" b="1" dirty="0"/>
              <a:t>                           </a:t>
            </a:r>
            <a:r>
              <a:rPr lang="en-GB" dirty="0">
                <a:ea typeface="+mn-lt"/>
                <a:cs typeface="+mn-lt"/>
              </a:rPr>
              <a:t>The systematic review was conducted to answer the research question. A systematic review was involving detailed and comprehensive strategies to reduce bias through critically reviewing, appraising, and synthesising the relevant research papers with the study phenomenon</a:t>
            </a:r>
          </a:p>
        </p:txBody>
      </p:sp>
    </p:spTree>
    <p:extLst>
      <p:ext uri="{BB962C8B-B14F-4D97-AF65-F5344CB8AC3E}">
        <p14:creationId xmlns:p14="http://schemas.microsoft.com/office/powerpoint/2010/main" val="27983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D93F9-FF2D-7386-2910-568E474F74B8}"/>
              </a:ext>
            </a:extLst>
          </p:cNvPr>
          <p:cNvSpPr>
            <a:spLocks noGrp="1"/>
          </p:cNvSpPr>
          <p:nvPr>
            <p:ph type="title"/>
          </p:nvPr>
        </p:nvSpPr>
        <p:spPr/>
        <p:txBody>
          <a:bodyPr/>
          <a:lstStyle/>
          <a:p>
            <a:r>
              <a:rPr lang="en-GB" dirty="0"/>
              <a:t>                          Methods</a:t>
            </a:r>
          </a:p>
        </p:txBody>
      </p:sp>
      <p:sp>
        <p:nvSpPr>
          <p:cNvPr id="3" name="Content Placeholder 2">
            <a:extLst>
              <a:ext uri="{FF2B5EF4-FFF2-40B4-BE49-F238E27FC236}">
                <a16:creationId xmlns:a16="http://schemas.microsoft.com/office/drawing/2014/main" id="{95A1C54B-C558-2B04-7A83-8B7B752569B6}"/>
              </a:ext>
            </a:extLst>
          </p:cNvPr>
          <p:cNvSpPr>
            <a:spLocks noGrp="1"/>
          </p:cNvSpPr>
          <p:nvPr>
            <p:ph idx="1"/>
          </p:nvPr>
        </p:nvSpPr>
        <p:spPr/>
        <p:txBody>
          <a:bodyPr vert="horz" lIns="91440" tIns="45720" rIns="91440" bIns="45720" rtlCol="0" anchor="t">
            <a:normAutofit lnSpcReduction="10000"/>
          </a:bodyPr>
          <a:lstStyle/>
          <a:p>
            <a:r>
              <a:rPr lang="en-GB" b="1" dirty="0">
                <a:ea typeface="+mn-lt"/>
                <a:cs typeface="+mn-lt"/>
              </a:rPr>
              <a:t>Data Sources</a:t>
            </a:r>
          </a:p>
          <a:p>
            <a:r>
              <a:rPr lang="en-GB" b="1" dirty="0"/>
              <a:t>                    </a:t>
            </a:r>
            <a:r>
              <a:rPr lang="en-GB" dirty="0">
                <a:ea typeface="+mn-lt"/>
                <a:cs typeface="+mn-lt"/>
              </a:rPr>
              <a:t>Regarding the sources of the research data, </a:t>
            </a:r>
            <a:r>
              <a:rPr lang="en-GB" b="1" dirty="0">
                <a:ea typeface="+mn-lt"/>
                <a:cs typeface="+mn-lt"/>
              </a:rPr>
              <a:t>secondary research </a:t>
            </a:r>
            <a:r>
              <a:rPr lang="en-GB" dirty="0">
                <a:ea typeface="+mn-lt"/>
                <a:cs typeface="+mn-lt"/>
              </a:rPr>
              <a:t>was conducted by collecting research data from previously published papers and sources. Secondary data was used because it was convenient to get through insights into dementia in older adults from reliable and proven sources</a:t>
            </a:r>
          </a:p>
          <a:p>
            <a:r>
              <a:rPr lang="en-GB" b="1" dirty="0">
                <a:ea typeface="+mn-lt"/>
                <a:cs typeface="+mn-lt"/>
              </a:rPr>
              <a:t>Search Strategy</a:t>
            </a:r>
          </a:p>
          <a:p>
            <a:r>
              <a:rPr lang="en-GB" dirty="0">
                <a:ea typeface="+mn-lt"/>
                <a:cs typeface="+mn-lt"/>
              </a:rPr>
              <a:t>                    Secondary research papers and publications on dementia and its impact on older people were searched for in the online databases. By accessing the online databases, majorly PubMed, Google Scholar, Academia, ScienceDirect and a few other databases.</a:t>
            </a:r>
            <a:endParaRPr lang="en-GB" dirty="0"/>
          </a:p>
        </p:txBody>
      </p:sp>
    </p:spTree>
    <p:extLst>
      <p:ext uri="{BB962C8B-B14F-4D97-AF65-F5344CB8AC3E}">
        <p14:creationId xmlns:p14="http://schemas.microsoft.com/office/powerpoint/2010/main" val="1873221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D7E6E-0D86-F7CE-8225-0ADE6A8C8F16}"/>
              </a:ext>
            </a:extLst>
          </p:cNvPr>
          <p:cNvSpPr>
            <a:spLocks noGrp="1"/>
          </p:cNvSpPr>
          <p:nvPr>
            <p:ph type="title"/>
          </p:nvPr>
        </p:nvSpPr>
        <p:spPr/>
        <p:txBody>
          <a:bodyPr/>
          <a:lstStyle/>
          <a:p>
            <a:r>
              <a:rPr lang="en-GB" dirty="0"/>
              <a:t>                          methods</a:t>
            </a:r>
          </a:p>
        </p:txBody>
      </p:sp>
      <p:sp>
        <p:nvSpPr>
          <p:cNvPr id="3" name="Content Placeholder 2">
            <a:extLst>
              <a:ext uri="{FF2B5EF4-FFF2-40B4-BE49-F238E27FC236}">
                <a16:creationId xmlns:a16="http://schemas.microsoft.com/office/drawing/2014/main" id="{480D4092-F5B4-BF8C-3FA6-7FF5FB2D4819}"/>
              </a:ext>
            </a:extLst>
          </p:cNvPr>
          <p:cNvSpPr>
            <a:spLocks noGrp="1"/>
          </p:cNvSpPr>
          <p:nvPr>
            <p:ph idx="1"/>
          </p:nvPr>
        </p:nvSpPr>
        <p:spPr>
          <a:xfrm>
            <a:off x="1154954" y="2376038"/>
            <a:ext cx="10019837" cy="3643762"/>
          </a:xfrm>
        </p:spPr>
        <p:txBody>
          <a:bodyPr vert="horz" lIns="91440" tIns="45720" rIns="91440" bIns="45720" rtlCol="0" anchor="t">
            <a:normAutofit fontScale="92500" lnSpcReduction="20000"/>
          </a:bodyPr>
          <a:lstStyle/>
          <a:p>
            <a:r>
              <a:rPr lang="en-GB" b="1" dirty="0">
                <a:ea typeface="+mn-lt"/>
                <a:cs typeface="+mn-lt"/>
              </a:rPr>
              <a:t>Inclusion and Exclusion Criteria</a:t>
            </a:r>
          </a:p>
          <a:p>
            <a:pPr algn="just"/>
            <a:r>
              <a:rPr lang="en-GB" b="1" dirty="0"/>
              <a:t>                Inclusion - </a:t>
            </a:r>
            <a:r>
              <a:rPr lang="en-GB" dirty="0">
                <a:ea typeface="+mn-lt"/>
                <a:cs typeface="+mn-lt"/>
              </a:rPr>
              <a:t>Only papers in the English language were selected for the systematic review</a:t>
            </a:r>
          </a:p>
          <a:p>
            <a:pPr algn="just"/>
            <a:r>
              <a:rPr lang="en-GB" dirty="0">
                <a:ea typeface="+mn-lt"/>
                <a:cs typeface="+mn-lt"/>
              </a:rPr>
              <a:t>Papers published between 2001 to 2022 were selected </a:t>
            </a:r>
          </a:p>
          <a:p>
            <a:pPr algn="just"/>
            <a:r>
              <a:rPr lang="en-GB" dirty="0">
                <a:ea typeface="+mn-lt"/>
                <a:cs typeface="+mn-lt"/>
              </a:rPr>
              <a:t>The appropriate evidence of the research data analysis</a:t>
            </a:r>
          </a:p>
          <a:p>
            <a:pPr algn="just"/>
            <a:r>
              <a:rPr lang="en-GB" dirty="0">
                <a:ea typeface="+mn-lt"/>
                <a:cs typeface="+mn-lt"/>
              </a:rPr>
              <a:t>Data analysis results, and proof of the data analysis</a:t>
            </a:r>
          </a:p>
          <a:p>
            <a:pPr algn="just"/>
            <a:r>
              <a:rPr lang="en-GB" dirty="0">
                <a:ea typeface="+mn-lt"/>
                <a:cs typeface="+mn-lt"/>
              </a:rPr>
              <a:t>Papers having abstract </a:t>
            </a:r>
          </a:p>
          <a:p>
            <a:pPr marL="0" indent="0" algn="just">
              <a:buNone/>
            </a:pPr>
            <a:r>
              <a:rPr lang="en-GB" b="1" dirty="0"/>
              <a:t>                       Exclusion - </a:t>
            </a:r>
            <a:r>
              <a:rPr lang="en-GB" dirty="0">
                <a:ea typeface="+mn-lt"/>
                <a:cs typeface="+mn-lt"/>
              </a:rPr>
              <a:t>Papers published before 2000.</a:t>
            </a:r>
          </a:p>
          <a:p>
            <a:pPr marL="0" indent="0" algn="just">
              <a:buNone/>
            </a:pPr>
            <a:r>
              <a:rPr lang="en-GB" dirty="0">
                <a:ea typeface="+mn-lt"/>
                <a:cs typeface="+mn-lt"/>
              </a:rPr>
              <a:t>Papers published in another country rather than the United Kingdom</a:t>
            </a:r>
          </a:p>
          <a:p>
            <a:pPr marL="0" indent="0" algn="just">
              <a:buNone/>
            </a:pPr>
            <a:r>
              <a:rPr lang="en-GB" dirty="0">
                <a:ea typeface="+mn-lt"/>
                <a:cs typeface="+mn-lt"/>
              </a:rPr>
              <a:t>Papers published in any other language than English</a:t>
            </a:r>
          </a:p>
          <a:p>
            <a:pPr marL="0" indent="0" algn="just">
              <a:buNone/>
            </a:pPr>
            <a:r>
              <a:rPr lang="en-GB" dirty="0">
                <a:ea typeface="+mn-lt"/>
                <a:cs typeface="+mn-lt"/>
              </a:rPr>
              <a:t>Papers without abstract, research objectives and conclusion part</a:t>
            </a:r>
          </a:p>
          <a:p>
            <a:endParaRPr lang="en-GB" b="1" dirty="0"/>
          </a:p>
        </p:txBody>
      </p:sp>
    </p:spTree>
    <p:extLst>
      <p:ext uri="{BB962C8B-B14F-4D97-AF65-F5344CB8AC3E}">
        <p14:creationId xmlns:p14="http://schemas.microsoft.com/office/powerpoint/2010/main" val="522682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03A6-C38E-3B55-9107-81D061510B9B}"/>
              </a:ext>
            </a:extLst>
          </p:cNvPr>
          <p:cNvSpPr>
            <a:spLocks noGrp="1"/>
          </p:cNvSpPr>
          <p:nvPr>
            <p:ph type="title"/>
          </p:nvPr>
        </p:nvSpPr>
        <p:spPr>
          <a:xfrm>
            <a:off x="1154954" y="973668"/>
            <a:ext cx="8761413" cy="706964"/>
          </a:xfrm>
        </p:spPr>
        <p:txBody>
          <a:bodyPr>
            <a:normAutofit/>
          </a:bodyPr>
          <a:lstStyle/>
          <a:p>
            <a:r>
              <a:rPr lang="en-GB">
                <a:solidFill>
                  <a:srgbClr val="EBEBEB"/>
                </a:solidFill>
              </a:rPr>
              <a:t>                            Findings</a:t>
            </a:r>
          </a:p>
        </p:txBody>
      </p:sp>
      <p:sp>
        <p:nvSpPr>
          <p:cNvPr id="8" name="Content Placeholder 7">
            <a:extLst>
              <a:ext uri="{FF2B5EF4-FFF2-40B4-BE49-F238E27FC236}">
                <a16:creationId xmlns:a16="http://schemas.microsoft.com/office/drawing/2014/main" id="{EF26E123-7F1F-B118-224A-D4BEE27B81F3}"/>
              </a:ext>
            </a:extLst>
          </p:cNvPr>
          <p:cNvSpPr>
            <a:spLocks noGrp="1"/>
          </p:cNvSpPr>
          <p:nvPr>
            <p:ph idx="1"/>
          </p:nvPr>
        </p:nvSpPr>
        <p:spPr>
          <a:xfrm>
            <a:off x="1154954" y="2603500"/>
            <a:ext cx="6397313" cy="3416300"/>
          </a:xfrm>
        </p:spPr>
        <p:txBody>
          <a:bodyPr vert="horz" lIns="91440" tIns="45720" rIns="91440" bIns="45720" rtlCol="0" anchor="ctr">
            <a:normAutofit/>
          </a:bodyPr>
          <a:lstStyle/>
          <a:p>
            <a:r>
              <a:rPr lang="en-GB" sz="1700" b="1">
                <a:ea typeface="+mn-lt"/>
                <a:cs typeface="+mn-lt"/>
              </a:rPr>
              <a:t>Process of selection and characteristics of studies </a:t>
            </a:r>
            <a:endParaRPr lang="en-GB" sz="1700">
              <a:ea typeface="+mn-lt"/>
              <a:cs typeface="+mn-lt"/>
            </a:endParaRPr>
          </a:p>
          <a:p>
            <a:r>
              <a:rPr lang="en-GB" sz="1700">
                <a:ea typeface="+mn-lt"/>
                <a:cs typeface="+mn-lt"/>
              </a:rPr>
              <a:t>                     Selection of the journals and articles for collecting secondary data are demonstrated through, PRISMA chart.</a:t>
            </a:r>
          </a:p>
          <a:p>
            <a:r>
              <a:rPr lang="en-GB" sz="1700" b="1">
                <a:ea typeface="+mn-lt"/>
                <a:cs typeface="+mn-lt"/>
              </a:rPr>
              <a:t>Thematic  Analysis </a:t>
            </a:r>
          </a:p>
          <a:p>
            <a:r>
              <a:rPr lang="en-GB" sz="1700">
                <a:ea typeface="+mn-lt"/>
                <a:cs typeface="+mn-lt"/>
              </a:rPr>
              <a:t>Based on the process and selected sources, the data analysis has considered the information of the selected sources. In that case, first considered dementia and its effect on older adults living in the UK Care Homes. The thematic data analysis has been conducted using Barun and Clark’s thematic data analysis model.</a:t>
            </a:r>
          </a:p>
          <a:p>
            <a:endParaRPr lang="en-GB" sz="1700">
              <a:ea typeface="+mn-lt"/>
              <a:cs typeface="+mn-lt"/>
            </a:endParaRPr>
          </a:p>
        </p:txBody>
      </p:sp>
      <p:pic>
        <p:nvPicPr>
          <p:cNvPr id="9" name="Picture 9" descr="Text&#10;&#10;Description automatically generated">
            <a:extLst>
              <a:ext uri="{FF2B5EF4-FFF2-40B4-BE49-F238E27FC236}">
                <a16:creationId xmlns:a16="http://schemas.microsoft.com/office/drawing/2014/main" id="{9BAF4EE1-B309-2685-3611-69F45CDB6BA0}"/>
              </a:ext>
            </a:extLst>
          </p:cNvPr>
          <p:cNvPicPr>
            <a:picLocks noChangeAspect="1"/>
          </p:cNvPicPr>
          <p:nvPr/>
        </p:nvPicPr>
        <p:blipFill>
          <a:blip r:embed="rId3"/>
          <a:stretch>
            <a:fillRect/>
          </a:stretch>
        </p:blipFill>
        <p:spPr>
          <a:xfrm>
            <a:off x="8020571" y="3374371"/>
            <a:ext cx="3080048" cy="1870323"/>
          </a:xfrm>
          <a:prstGeom prst="roundRect">
            <a:avLst>
              <a:gd name="adj" fmla="val 1858"/>
            </a:avLst>
          </a:prstGeom>
          <a:effectLst>
            <a:outerShdw blurRad="50800" dist="50800" dir="5400000" algn="tl" rotWithShape="0">
              <a:srgbClr val="000000">
                <a:alpha val="43000"/>
              </a:srgbClr>
            </a:outerShdw>
          </a:effectLst>
        </p:spPr>
      </p:pic>
      <p:sp>
        <p:nvSpPr>
          <p:cNvPr id="6" name="TextBox 5">
            <a:extLst>
              <a:ext uri="{FF2B5EF4-FFF2-40B4-BE49-F238E27FC236}">
                <a16:creationId xmlns:a16="http://schemas.microsoft.com/office/drawing/2014/main" id="{05A0092F-A947-8AE7-5268-60EBA0CCAFDB}"/>
              </a:ext>
            </a:extLst>
          </p:cNvPr>
          <p:cNvSpPr txBox="1"/>
          <p:nvPr/>
        </p:nvSpPr>
        <p:spPr>
          <a:xfrm>
            <a:off x="4724400" y="3200400"/>
            <a:ext cx="2743200"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latin typeface="Segoe UI"/>
              <a:cs typeface="Segoe UI"/>
            </a:endParaRPr>
          </a:p>
          <a:p>
            <a:pPr algn="just">
              <a:spcAft>
                <a:spcPts val="600"/>
              </a:spcAft>
            </a:pPr>
            <a:endParaRPr lang="en-US" sz="1200">
              <a:latin typeface="Arial"/>
              <a:cs typeface="Arial"/>
            </a:endParaRPr>
          </a:p>
        </p:txBody>
      </p:sp>
      <p:sp>
        <p:nvSpPr>
          <p:cNvPr id="10" name="TextBox 9">
            <a:extLst>
              <a:ext uri="{FF2B5EF4-FFF2-40B4-BE49-F238E27FC236}">
                <a16:creationId xmlns:a16="http://schemas.microsoft.com/office/drawing/2014/main" id="{466882AA-A6BE-F553-C557-EFA4E198A76F}"/>
              </a:ext>
            </a:extLst>
          </p:cNvPr>
          <p:cNvSpPr txBox="1"/>
          <p:nvPr/>
        </p:nvSpPr>
        <p:spPr>
          <a:xfrm>
            <a:off x="8015785" y="5286233"/>
            <a:ext cx="297521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1">
                <a:ea typeface="+mn-lt"/>
                <a:cs typeface="+mn-lt"/>
              </a:rPr>
              <a:t>Source: </a:t>
            </a:r>
            <a:r>
              <a:rPr lang="en-GB" sz="800" b="1">
                <a:ea typeface="+mn-lt"/>
                <a:cs typeface="+mn-lt"/>
              </a:rPr>
              <a:t>(Guest, MacQueen and Namey, 2018)</a:t>
            </a:r>
          </a:p>
        </p:txBody>
      </p:sp>
    </p:spTree>
    <p:extLst>
      <p:ext uri="{BB962C8B-B14F-4D97-AF65-F5344CB8AC3E}">
        <p14:creationId xmlns:p14="http://schemas.microsoft.com/office/powerpoint/2010/main" val="199135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8F14C707-8E4B-86EF-73CC-7E20775769B8}"/>
              </a:ext>
            </a:extLst>
          </p:cNvPr>
          <p:cNvSpPr>
            <a:spLocks noGrp="1"/>
          </p:cNvSpPr>
          <p:nvPr>
            <p:ph type="title"/>
          </p:nvPr>
        </p:nvSpPr>
        <p:spPr>
          <a:xfrm>
            <a:off x="994087" y="1130603"/>
            <a:ext cx="3342442" cy="4596794"/>
          </a:xfrm>
        </p:spPr>
        <p:txBody>
          <a:bodyPr anchor="ctr">
            <a:normAutofit/>
          </a:bodyPr>
          <a:lstStyle/>
          <a:p>
            <a:r>
              <a:rPr lang="en-GB" sz="2200">
                <a:solidFill>
                  <a:srgbClr val="EBEBEB"/>
                </a:solidFill>
              </a:rPr>
              <a:t>                           Results</a:t>
            </a:r>
          </a:p>
        </p:txBody>
      </p:sp>
      <p:sp>
        <p:nvSpPr>
          <p:cNvPr id="3" name="Content Placeholder 2">
            <a:extLst>
              <a:ext uri="{FF2B5EF4-FFF2-40B4-BE49-F238E27FC236}">
                <a16:creationId xmlns:a16="http://schemas.microsoft.com/office/drawing/2014/main" id="{D1C0D3B7-F7DE-F0CC-E04C-FC264545506B}"/>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ea typeface="+mn-lt"/>
                <a:cs typeface="+mn-lt"/>
              </a:rPr>
              <a:t>Currently, in the UK there are 850000 people living with dementia as per the records available as well as assessment.</a:t>
            </a:r>
          </a:p>
          <a:p>
            <a:r>
              <a:rPr lang="en-GB" sz="2000">
                <a:ea typeface="+mn-lt"/>
                <a:cs typeface="+mn-lt"/>
              </a:rPr>
              <a:t>Older adults in the UK have to maintain a proper lifestyle to address the risk factors of dementia</a:t>
            </a:r>
            <a:endParaRPr lang="en-GB" sz="2000"/>
          </a:p>
          <a:p>
            <a:r>
              <a:rPr lang="en-US" sz="2000">
                <a:ea typeface="+mn-lt"/>
                <a:cs typeface="+mn-lt"/>
              </a:rPr>
              <a:t>Dementia among older adults has been one of the six leading causes of death in the UK. (Till 2010)</a:t>
            </a:r>
          </a:p>
          <a:p>
            <a:r>
              <a:rPr lang="en-GB" sz="2000">
                <a:ea typeface="+mn-lt"/>
                <a:cs typeface="+mn-lt"/>
              </a:rPr>
              <a:t>Dementia is costing around 19 billion GBP in a year which is huge in health and social care spending (Hoe et al., 2009)</a:t>
            </a:r>
          </a:p>
          <a:p>
            <a:endParaRPr lang="en-GB" sz="2000"/>
          </a:p>
        </p:txBody>
      </p:sp>
    </p:spTree>
    <p:extLst>
      <p:ext uri="{BB962C8B-B14F-4D97-AF65-F5344CB8AC3E}">
        <p14:creationId xmlns:p14="http://schemas.microsoft.com/office/powerpoint/2010/main" val="574189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D4C72-CEB0-98EF-EADB-9755299DE5E7}"/>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1EB21059-154E-2373-963A-757242DB0521}"/>
              </a:ext>
            </a:extLst>
          </p:cNvPr>
          <p:cNvSpPr>
            <a:spLocks noGrp="1"/>
          </p:cNvSpPr>
          <p:nvPr>
            <p:ph idx="1"/>
          </p:nvPr>
        </p:nvSpPr>
        <p:spPr/>
        <p:txBody>
          <a:bodyPr vert="horz" lIns="91440" tIns="45720" rIns="91440" bIns="45720" rtlCol="0" anchor="t">
            <a:normAutofit fontScale="70000" lnSpcReduction="20000"/>
          </a:bodyPr>
          <a:lstStyle/>
          <a:p>
            <a:pPr algn="just"/>
            <a:r>
              <a:rPr lang="en-GB" b="1">
                <a:ea typeface="+mn-lt"/>
                <a:cs typeface="+mn-lt"/>
              </a:rPr>
              <a:t>Recommendations </a:t>
            </a:r>
          </a:p>
          <a:p>
            <a:pPr algn="just"/>
            <a:r>
              <a:rPr lang="en-GB">
                <a:ea typeface="+mn-lt"/>
                <a:cs typeface="+mn-lt"/>
              </a:rPr>
              <a:t>Educational awareness should be grown through campaigns and other activities to reduce the risk of dementia in older age. </a:t>
            </a:r>
          </a:p>
          <a:p>
            <a:pPr algn="just"/>
            <a:r>
              <a:rPr lang="en-GB">
                <a:ea typeface="+mn-lt"/>
                <a:cs typeface="+mn-lt"/>
              </a:rPr>
              <a:t>Proper information about dementia and the role of people to control health conditions should be promoted properly to improve the condition of dementia (Vreese et al., 2018). </a:t>
            </a:r>
          </a:p>
          <a:p>
            <a:pPr algn="just"/>
            <a:r>
              <a:rPr lang="en-GB">
                <a:ea typeface="+mn-lt"/>
                <a:cs typeface="+mn-lt"/>
              </a:rPr>
              <a:t>The importance of physical activities among older people needs to be promoted properly. </a:t>
            </a:r>
          </a:p>
          <a:p>
            <a:pPr algn="just"/>
            <a:r>
              <a:rPr lang="en-GB">
                <a:ea typeface="+mn-lt"/>
                <a:cs typeface="+mn-lt"/>
              </a:rPr>
              <a:t>Older adults living in the UK should be highly involved in social activities which improve their brain function. </a:t>
            </a:r>
          </a:p>
          <a:p>
            <a:pPr algn="just"/>
            <a:r>
              <a:rPr lang="en-GB">
                <a:ea typeface="+mn-lt"/>
                <a:cs typeface="+mn-lt"/>
              </a:rPr>
              <a:t>Older adults need to maintain the health complications such as diabetes, obesity and others which reduce the risk of dementia. </a:t>
            </a:r>
          </a:p>
          <a:p>
            <a:pPr marL="0" indent="0" algn="just">
              <a:buNone/>
            </a:pPr>
            <a:r>
              <a:rPr lang="en-GB" b="1">
                <a:ea typeface="+mn-lt"/>
                <a:cs typeface="+mn-lt"/>
              </a:rPr>
              <a:t>      Summary</a:t>
            </a:r>
          </a:p>
          <a:p>
            <a:pPr algn="just"/>
            <a:r>
              <a:rPr lang="en-GB">
                <a:ea typeface="+mn-lt"/>
                <a:cs typeface="+mn-lt"/>
              </a:rPr>
              <a:t>In the end, this research outcome has been developed based on the findings. The aim and objectives of this research must meet properly as per the outcome of this research. Besides, recommendations have been provided to improve the health conditions of older adults living with diabetes. </a:t>
            </a:r>
          </a:p>
          <a:p>
            <a:endParaRPr lang="en-GB" dirty="0"/>
          </a:p>
        </p:txBody>
      </p:sp>
    </p:spTree>
    <p:extLst>
      <p:ext uri="{BB962C8B-B14F-4D97-AF65-F5344CB8AC3E}">
        <p14:creationId xmlns:p14="http://schemas.microsoft.com/office/powerpoint/2010/main" val="1944962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AB255-9DCC-86B8-A916-4055520F8CC9}"/>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964EA17E-1CB8-CF6E-DE6B-85F6C10C8C63}"/>
              </a:ext>
            </a:extLst>
          </p:cNvPr>
          <p:cNvSpPr>
            <a:spLocks noGrp="1"/>
          </p:cNvSpPr>
          <p:nvPr>
            <p:ph idx="1"/>
          </p:nvPr>
        </p:nvSpPr>
        <p:spPr/>
        <p:txBody>
          <a:bodyPr vert="horz" lIns="91440" tIns="45720" rIns="91440" bIns="45720" rtlCol="0" anchor="t">
            <a:normAutofit/>
          </a:bodyPr>
          <a:lstStyle/>
          <a:p>
            <a:r>
              <a:rPr lang="en-GB" sz="900">
                <a:ea typeface="+mn-lt"/>
                <a:cs typeface="+mn-lt"/>
              </a:rPr>
              <a:t>Avan, A., 2021. Stroke and dementia, are leading causes of neurological disability and death, with potential for prevention. </a:t>
            </a:r>
            <a:r>
              <a:rPr lang="en-GB" sz="900" i="1">
                <a:ea typeface="+mn-lt"/>
                <a:cs typeface="+mn-lt"/>
              </a:rPr>
              <a:t>Alzheimer’s &amp; Dementia</a:t>
            </a:r>
            <a:r>
              <a:rPr lang="en-GB" sz="900">
                <a:ea typeface="+mn-lt"/>
                <a:cs typeface="+mn-lt"/>
              </a:rPr>
              <a:t>, 17(S10. doi:10.1002/alz.049370</a:t>
            </a:r>
          </a:p>
          <a:p>
            <a:r>
              <a:rPr lang="en-GB" sz="900">
                <a:ea typeface="+mn-lt"/>
                <a:cs typeface="+mn-lt"/>
              </a:rPr>
              <a:t>Ballard, C., Fossey, J., Stafford, J. and Tested, I., 2018. Psychological interventions for neuropsychiatric symptoms in dementia. </a:t>
            </a:r>
            <a:r>
              <a:rPr lang="en-GB" sz="900" i="1">
                <a:ea typeface="+mn-lt"/>
                <a:cs typeface="+mn-lt"/>
              </a:rPr>
              <a:t>Alzheimer’s &amp; Dementia</a:t>
            </a:r>
            <a:r>
              <a:rPr lang="en-GB" sz="900">
                <a:ea typeface="+mn-lt"/>
                <a:cs typeface="+mn-lt"/>
              </a:rPr>
              <a:t>, 8(4), p.P609. doi:10.1016/j.jalz.2012.05.1631.</a:t>
            </a:r>
          </a:p>
          <a:p>
            <a:r>
              <a:rPr lang="en-GB" sz="900">
                <a:ea typeface="+mn-lt"/>
                <a:cs typeface="+mn-lt"/>
              </a:rPr>
              <a:t>De Vreese, L., Mantesso, U., De Bastiani, E., Weger, E., Marangoni, A. and Gomiero, T., 2018. Impact of Dementia-derived Nonpharmacological Intervention Procedures on Cognition and Behavior in Older Adults With Intellectual Disabilities: A 3-year Follow-up Study. </a:t>
            </a:r>
            <a:r>
              <a:rPr lang="en-GB" sz="900" i="1">
                <a:ea typeface="+mn-lt"/>
                <a:cs typeface="+mn-lt"/>
              </a:rPr>
              <a:t>Journal of Policy and Practice in Intellectual Disabilities</a:t>
            </a:r>
            <a:r>
              <a:rPr lang="en-GB" sz="900">
                <a:ea typeface="+mn-lt"/>
                <a:cs typeface="+mn-lt"/>
              </a:rPr>
              <a:t>, 9(2), pp.92–102. doi:10.1111/j.1741-1130.2012.00344.x.</a:t>
            </a:r>
          </a:p>
          <a:p>
            <a:pPr algn="just"/>
            <a:r>
              <a:rPr lang="en-GB" sz="900">
                <a:ea typeface="+mn-lt"/>
                <a:cs typeface="+mn-lt"/>
              </a:rPr>
              <a:t>Kasper, J., Freedman, V., Spillman, B. and Wolff, J., 2015. The Disproportionate Impact Of Dementia On Family And Unpaid Caregiving To Older Adults. </a:t>
            </a:r>
            <a:r>
              <a:rPr lang="en-GB" sz="900" i="1">
                <a:ea typeface="+mn-lt"/>
                <a:cs typeface="+mn-lt"/>
              </a:rPr>
              <a:t>Health affairs (Project Hope)</a:t>
            </a:r>
            <a:r>
              <a:rPr lang="en-GB" sz="900">
                <a:ea typeface="+mn-lt"/>
                <a:cs typeface="+mn-lt"/>
              </a:rPr>
              <a:t>, [online] 34(10), pp.1642–1649. doi:10.1377/hlthaff.2015.0536.</a:t>
            </a:r>
          </a:p>
          <a:p>
            <a:pPr algn="just"/>
            <a:r>
              <a:rPr lang="en-GB" sz="900">
                <a:ea typeface="+mn-lt"/>
                <a:cs typeface="+mn-lt"/>
              </a:rPr>
              <a:t>Laforce, R., 2013. Behavioural and language variants of frontotemporal dementia: A review of key symptoms. </a:t>
            </a:r>
            <a:r>
              <a:rPr lang="en-GB" sz="900" i="1">
                <a:ea typeface="+mn-lt"/>
                <a:cs typeface="+mn-lt"/>
              </a:rPr>
              <a:t>Clinical Neurology and Neurosurgery</a:t>
            </a:r>
            <a:r>
              <a:rPr lang="en-GB" sz="900">
                <a:ea typeface="+mn-lt"/>
                <a:cs typeface="+mn-lt"/>
              </a:rPr>
              <a:t>, 115(12), pp.2405–2410. doi:10.1016/j.clineuro.2013.09.031.</a:t>
            </a:r>
          </a:p>
          <a:p>
            <a:r>
              <a:rPr lang="en-GB" sz="900">
                <a:ea typeface="+mn-lt"/>
                <a:cs typeface="+mn-lt"/>
              </a:rPr>
              <a:t>Lingegodwa, A., Sundarakumar, J., Hameed, S. and Ravindranath, V., 2021. Comparison of modifiable risk factors for dementia among rural and urban older adults. </a:t>
            </a:r>
            <a:r>
              <a:rPr lang="en-GB" sz="900" i="1">
                <a:ea typeface="+mn-lt"/>
                <a:cs typeface="+mn-lt"/>
              </a:rPr>
              <a:t>Alzheimer’s &amp; Dementia</a:t>
            </a:r>
            <a:r>
              <a:rPr lang="en-GB" sz="900">
                <a:ea typeface="+mn-lt"/>
                <a:cs typeface="+mn-lt"/>
              </a:rPr>
              <a:t>, 17(S6. doi:10.1002/alz.055893.</a:t>
            </a:r>
          </a:p>
        </p:txBody>
      </p:sp>
    </p:spTree>
    <p:extLst>
      <p:ext uri="{BB962C8B-B14F-4D97-AF65-F5344CB8AC3E}">
        <p14:creationId xmlns:p14="http://schemas.microsoft.com/office/powerpoint/2010/main" val="305372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University of Wales Trinity Saint David</vt:lpstr>
      <vt:lpstr>                   Introduction</vt:lpstr>
      <vt:lpstr>Key Causes</vt:lpstr>
      <vt:lpstr>           Symptoms of Dementia</vt:lpstr>
      <vt:lpstr>Research Aim</vt:lpstr>
      <vt:lpstr>                Research Objectives</vt:lpstr>
      <vt:lpstr>               Research Questions</vt:lpstr>
      <vt:lpstr>Rationale of the Study</vt:lpstr>
      <vt:lpstr>                  Research Structure</vt:lpstr>
      <vt:lpstr>                      Background</vt:lpstr>
      <vt:lpstr>                            Methods</vt:lpstr>
      <vt:lpstr>                          Methods</vt:lpstr>
      <vt:lpstr>                          methods</vt:lpstr>
      <vt:lpstr>                            Findings</vt:lpstr>
      <vt:lpstr>                           Results</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412</cp:revision>
  <dcterms:created xsi:type="dcterms:W3CDTF">2022-09-18T11:09:42Z</dcterms:created>
  <dcterms:modified xsi:type="dcterms:W3CDTF">2022-09-19T09:15:34Z</dcterms:modified>
</cp:coreProperties>
</file>