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526EB-092F-456C-AD23-26156DFA68EF}" v="21" dt="2026-04-25T10:34:42.324"/>
    <p1510:client id="{4AE1A3BF-F0F7-4013-851B-392B96A26A94}" v="21" dt="2026-04-24T22:56:50.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068" autoAdjust="0"/>
  </p:normalViewPr>
  <p:slideViewPr>
    <p:cSldViewPr snapToGrid="0">
      <p:cViewPr varScale="1">
        <p:scale>
          <a:sx n="64" d="100"/>
          <a:sy n="64" d="100"/>
        </p:scale>
        <p:origin x="142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tyn Thomas" userId="abfea272a9ad034b" providerId="LiveId" clId="{B2E5284F-7791-4BEC-804F-EA36F1213F48}"/>
    <pc:docChg chg="custSel modSld">
      <pc:chgData name="Iestyn Thomas" userId="abfea272a9ad034b" providerId="LiveId" clId="{B2E5284F-7791-4BEC-804F-EA36F1213F48}" dt="2026-04-25T17:02:51.043" v="33" actId="478"/>
      <pc:docMkLst>
        <pc:docMk/>
      </pc:docMkLst>
      <pc:sldChg chg="delSp modSp mod delAnim">
        <pc:chgData name="Iestyn Thomas" userId="abfea272a9ad034b" providerId="LiveId" clId="{B2E5284F-7791-4BEC-804F-EA36F1213F48}" dt="2026-04-25T17:01:33.887" v="21" actId="478"/>
        <pc:sldMkLst>
          <pc:docMk/>
          <pc:sldMk cId="1790654780" sldId="256"/>
        </pc:sldMkLst>
        <pc:spChg chg="mod">
          <ac:chgData name="Iestyn Thomas" userId="abfea272a9ad034b" providerId="LiveId" clId="{B2E5284F-7791-4BEC-804F-EA36F1213F48}" dt="2026-04-25T10:34:42.324" v="20" actId="20577"/>
          <ac:spMkLst>
            <pc:docMk/>
            <pc:sldMk cId="1790654780" sldId="256"/>
            <ac:spMk id="2" creationId="{476AF861-3F48-8CA0-0F5F-38137CC56E32}"/>
          </ac:spMkLst>
        </pc:spChg>
        <pc:picChg chg="del">
          <ac:chgData name="Iestyn Thomas" userId="abfea272a9ad034b" providerId="LiveId" clId="{B2E5284F-7791-4BEC-804F-EA36F1213F48}" dt="2026-04-25T17:01:33.887" v="21" actId="478"/>
          <ac:picMkLst>
            <pc:docMk/>
            <pc:sldMk cId="1790654780" sldId="256"/>
            <ac:picMk id="11" creationId="{FDD339D8-94A6-C74A-2623-BAE1212D45A7}"/>
          </ac:picMkLst>
        </pc:picChg>
      </pc:sldChg>
      <pc:sldChg chg="delSp mod delAnim">
        <pc:chgData name="Iestyn Thomas" userId="abfea272a9ad034b" providerId="LiveId" clId="{B2E5284F-7791-4BEC-804F-EA36F1213F48}" dt="2026-04-25T17:01:36.760" v="22" actId="478"/>
        <pc:sldMkLst>
          <pc:docMk/>
          <pc:sldMk cId="2258626791" sldId="257"/>
        </pc:sldMkLst>
        <pc:picChg chg="del">
          <ac:chgData name="Iestyn Thomas" userId="abfea272a9ad034b" providerId="LiveId" clId="{B2E5284F-7791-4BEC-804F-EA36F1213F48}" dt="2026-04-25T17:01:36.760" v="22" actId="478"/>
          <ac:picMkLst>
            <pc:docMk/>
            <pc:sldMk cId="2258626791" sldId="257"/>
            <ac:picMk id="6" creationId="{3A41912B-8AD2-F608-600C-B760957732BD}"/>
          </ac:picMkLst>
        </pc:picChg>
      </pc:sldChg>
      <pc:sldChg chg="delSp mod delAnim">
        <pc:chgData name="Iestyn Thomas" userId="abfea272a9ad034b" providerId="LiveId" clId="{B2E5284F-7791-4BEC-804F-EA36F1213F48}" dt="2026-04-25T17:01:39.854" v="23" actId="478"/>
        <pc:sldMkLst>
          <pc:docMk/>
          <pc:sldMk cId="1325848957" sldId="258"/>
        </pc:sldMkLst>
        <pc:picChg chg="del">
          <ac:chgData name="Iestyn Thomas" userId="abfea272a9ad034b" providerId="LiveId" clId="{B2E5284F-7791-4BEC-804F-EA36F1213F48}" dt="2026-04-25T17:01:39.854" v="23" actId="478"/>
          <ac:picMkLst>
            <pc:docMk/>
            <pc:sldMk cId="1325848957" sldId="258"/>
            <ac:picMk id="5" creationId="{28F481C1-9EA7-FAD7-5333-2F889AD547BD}"/>
          </ac:picMkLst>
        </pc:picChg>
      </pc:sldChg>
      <pc:sldChg chg="delSp mod delAnim">
        <pc:chgData name="Iestyn Thomas" userId="abfea272a9ad034b" providerId="LiveId" clId="{B2E5284F-7791-4BEC-804F-EA36F1213F48}" dt="2026-04-25T17:01:42.579" v="24" actId="478"/>
        <pc:sldMkLst>
          <pc:docMk/>
          <pc:sldMk cId="2771065470" sldId="259"/>
        </pc:sldMkLst>
        <pc:picChg chg="del">
          <ac:chgData name="Iestyn Thomas" userId="abfea272a9ad034b" providerId="LiveId" clId="{B2E5284F-7791-4BEC-804F-EA36F1213F48}" dt="2026-04-25T17:01:42.579" v="24" actId="478"/>
          <ac:picMkLst>
            <pc:docMk/>
            <pc:sldMk cId="2771065470" sldId="259"/>
            <ac:picMk id="15" creationId="{4B194284-D02F-A79C-1045-469B6ED31D64}"/>
          </ac:picMkLst>
        </pc:picChg>
      </pc:sldChg>
      <pc:sldChg chg="delSp mod delAnim">
        <pc:chgData name="Iestyn Thomas" userId="abfea272a9ad034b" providerId="LiveId" clId="{B2E5284F-7791-4BEC-804F-EA36F1213F48}" dt="2026-04-25T17:02:24.527" v="25" actId="478"/>
        <pc:sldMkLst>
          <pc:docMk/>
          <pc:sldMk cId="2277903316" sldId="260"/>
        </pc:sldMkLst>
        <pc:picChg chg="del">
          <ac:chgData name="Iestyn Thomas" userId="abfea272a9ad034b" providerId="LiveId" clId="{B2E5284F-7791-4BEC-804F-EA36F1213F48}" dt="2026-04-25T17:02:24.527" v="25" actId="478"/>
          <ac:picMkLst>
            <pc:docMk/>
            <pc:sldMk cId="2277903316" sldId="260"/>
            <ac:picMk id="8" creationId="{BEE4ED99-9AC4-4528-E2EC-F1CD207B61E9}"/>
          </ac:picMkLst>
        </pc:picChg>
      </pc:sldChg>
      <pc:sldChg chg="delSp mod delAnim">
        <pc:chgData name="Iestyn Thomas" userId="abfea272a9ad034b" providerId="LiveId" clId="{B2E5284F-7791-4BEC-804F-EA36F1213F48}" dt="2026-04-25T17:02:27.610" v="26" actId="478"/>
        <pc:sldMkLst>
          <pc:docMk/>
          <pc:sldMk cId="2586850755" sldId="261"/>
        </pc:sldMkLst>
        <pc:picChg chg="del">
          <ac:chgData name="Iestyn Thomas" userId="abfea272a9ad034b" providerId="LiveId" clId="{B2E5284F-7791-4BEC-804F-EA36F1213F48}" dt="2026-04-25T17:02:27.610" v="26" actId="478"/>
          <ac:picMkLst>
            <pc:docMk/>
            <pc:sldMk cId="2586850755" sldId="261"/>
            <ac:picMk id="5" creationId="{1A777531-30DE-1188-67CB-BC603076B666}"/>
          </ac:picMkLst>
        </pc:picChg>
      </pc:sldChg>
      <pc:sldChg chg="delSp mod delAnim">
        <pc:chgData name="Iestyn Thomas" userId="abfea272a9ad034b" providerId="LiveId" clId="{B2E5284F-7791-4BEC-804F-EA36F1213F48}" dt="2026-04-25T17:02:31.166" v="27" actId="478"/>
        <pc:sldMkLst>
          <pc:docMk/>
          <pc:sldMk cId="664651492" sldId="262"/>
        </pc:sldMkLst>
        <pc:picChg chg="del">
          <ac:chgData name="Iestyn Thomas" userId="abfea272a9ad034b" providerId="LiveId" clId="{B2E5284F-7791-4BEC-804F-EA36F1213F48}" dt="2026-04-25T17:02:31.166" v="27" actId="478"/>
          <ac:picMkLst>
            <pc:docMk/>
            <pc:sldMk cId="664651492" sldId="262"/>
            <ac:picMk id="5" creationId="{6ED18E5F-FC6F-8327-9C6A-D4BA952EFD5A}"/>
          </ac:picMkLst>
        </pc:picChg>
      </pc:sldChg>
      <pc:sldChg chg="delSp mod delAnim">
        <pc:chgData name="Iestyn Thomas" userId="abfea272a9ad034b" providerId="LiveId" clId="{B2E5284F-7791-4BEC-804F-EA36F1213F48}" dt="2026-04-25T17:02:34.214" v="28" actId="478"/>
        <pc:sldMkLst>
          <pc:docMk/>
          <pc:sldMk cId="2689590104" sldId="263"/>
        </pc:sldMkLst>
        <pc:picChg chg="del">
          <ac:chgData name="Iestyn Thomas" userId="abfea272a9ad034b" providerId="LiveId" clId="{B2E5284F-7791-4BEC-804F-EA36F1213F48}" dt="2026-04-25T17:02:34.214" v="28" actId="478"/>
          <ac:picMkLst>
            <pc:docMk/>
            <pc:sldMk cId="2689590104" sldId="263"/>
            <ac:picMk id="10" creationId="{A53A6F75-C0A6-65F4-098C-E31ECBD5C602}"/>
          </ac:picMkLst>
        </pc:picChg>
      </pc:sldChg>
      <pc:sldChg chg="delSp mod delAnim">
        <pc:chgData name="Iestyn Thomas" userId="abfea272a9ad034b" providerId="LiveId" clId="{B2E5284F-7791-4BEC-804F-EA36F1213F48}" dt="2026-04-25T17:02:38.622" v="29" actId="478"/>
        <pc:sldMkLst>
          <pc:docMk/>
          <pc:sldMk cId="3693323582" sldId="264"/>
        </pc:sldMkLst>
        <pc:picChg chg="del">
          <ac:chgData name="Iestyn Thomas" userId="abfea272a9ad034b" providerId="LiveId" clId="{B2E5284F-7791-4BEC-804F-EA36F1213F48}" dt="2026-04-25T17:02:38.622" v="29" actId="478"/>
          <ac:picMkLst>
            <pc:docMk/>
            <pc:sldMk cId="3693323582" sldId="264"/>
            <ac:picMk id="5" creationId="{805CA27F-6C1D-E70B-237B-8A6F6D206F5D}"/>
          </ac:picMkLst>
        </pc:picChg>
      </pc:sldChg>
      <pc:sldChg chg="delSp mod delAnim">
        <pc:chgData name="Iestyn Thomas" userId="abfea272a9ad034b" providerId="LiveId" clId="{B2E5284F-7791-4BEC-804F-EA36F1213F48}" dt="2026-04-25T17:02:41.787" v="30" actId="478"/>
        <pc:sldMkLst>
          <pc:docMk/>
          <pc:sldMk cId="3509440115" sldId="265"/>
        </pc:sldMkLst>
        <pc:picChg chg="del">
          <ac:chgData name="Iestyn Thomas" userId="abfea272a9ad034b" providerId="LiveId" clId="{B2E5284F-7791-4BEC-804F-EA36F1213F48}" dt="2026-04-25T17:02:41.787" v="30" actId="478"/>
          <ac:picMkLst>
            <pc:docMk/>
            <pc:sldMk cId="3509440115" sldId="265"/>
            <ac:picMk id="5" creationId="{AF0B7B8F-3F33-0DCB-68D5-09D135E9FFD5}"/>
          </ac:picMkLst>
        </pc:picChg>
      </pc:sldChg>
      <pc:sldChg chg="delSp mod delAnim">
        <pc:chgData name="Iestyn Thomas" userId="abfea272a9ad034b" providerId="LiveId" clId="{B2E5284F-7791-4BEC-804F-EA36F1213F48}" dt="2026-04-25T17:02:44.838" v="31" actId="478"/>
        <pc:sldMkLst>
          <pc:docMk/>
          <pc:sldMk cId="98941672" sldId="267"/>
        </pc:sldMkLst>
        <pc:picChg chg="del">
          <ac:chgData name="Iestyn Thomas" userId="abfea272a9ad034b" providerId="LiveId" clId="{B2E5284F-7791-4BEC-804F-EA36F1213F48}" dt="2026-04-25T17:02:44.838" v="31" actId="478"/>
          <ac:picMkLst>
            <pc:docMk/>
            <pc:sldMk cId="98941672" sldId="267"/>
            <ac:picMk id="6" creationId="{A75B2AC7-D4B5-4461-ABCF-9641E92A94EB}"/>
          </ac:picMkLst>
        </pc:picChg>
      </pc:sldChg>
      <pc:sldChg chg="delSp mod delAnim">
        <pc:chgData name="Iestyn Thomas" userId="abfea272a9ad034b" providerId="LiveId" clId="{B2E5284F-7791-4BEC-804F-EA36F1213F48}" dt="2026-04-25T17:02:47.561" v="32" actId="478"/>
        <pc:sldMkLst>
          <pc:docMk/>
          <pc:sldMk cId="2040734527" sldId="268"/>
        </pc:sldMkLst>
        <pc:picChg chg="del">
          <ac:chgData name="Iestyn Thomas" userId="abfea272a9ad034b" providerId="LiveId" clId="{B2E5284F-7791-4BEC-804F-EA36F1213F48}" dt="2026-04-25T17:02:47.561" v="32" actId="478"/>
          <ac:picMkLst>
            <pc:docMk/>
            <pc:sldMk cId="2040734527" sldId="268"/>
            <ac:picMk id="5" creationId="{10B11418-CC31-7B0C-7BF3-80D16CADA7EF}"/>
          </ac:picMkLst>
        </pc:picChg>
      </pc:sldChg>
      <pc:sldChg chg="delSp mod delAnim">
        <pc:chgData name="Iestyn Thomas" userId="abfea272a9ad034b" providerId="LiveId" clId="{B2E5284F-7791-4BEC-804F-EA36F1213F48}" dt="2026-04-25T17:02:51.043" v="33" actId="478"/>
        <pc:sldMkLst>
          <pc:docMk/>
          <pc:sldMk cId="3350058845" sldId="269"/>
        </pc:sldMkLst>
        <pc:picChg chg="del">
          <ac:chgData name="Iestyn Thomas" userId="abfea272a9ad034b" providerId="LiveId" clId="{B2E5284F-7791-4BEC-804F-EA36F1213F48}" dt="2026-04-25T17:02:51.043" v="33" actId="478"/>
          <ac:picMkLst>
            <pc:docMk/>
            <pc:sldMk cId="3350058845" sldId="269"/>
            <ac:picMk id="7" creationId="{911EDB88-988A-9344-3F08-03609805807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039427-6D34-4D62-86F0-24F9C7055A36}" type="datetimeFigureOut">
              <a:rPr lang="en-GB" smtClean="0"/>
              <a:t>25/04/2026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6C48D8-47D7-46EC-A862-57AB78BC1DD2}" type="slidenum">
              <a:rPr lang="en-GB" smtClean="0"/>
              <a:t>‹#›</a:t>
            </a:fld>
            <a:endParaRPr lang="en-GB"/>
          </a:p>
        </p:txBody>
      </p:sp>
    </p:spTree>
    <p:extLst>
      <p:ext uri="{BB962C8B-B14F-4D97-AF65-F5344CB8AC3E}">
        <p14:creationId xmlns:p14="http://schemas.microsoft.com/office/powerpoint/2010/main" val="3921651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Iestyn Thomas and today I will be delivering a presentation on creating and fostering a diverse and inclusive workplace.</a:t>
            </a:r>
          </a:p>
        </p:txBody>
      </p:sp>
      <p:sp>
        <p:nvSpPr>
          <p:cNvPr id="4" name="Slide Number Placeholder 3"/>
          <p:cNvSpPr>
            <a:spLocks noGrp="1"/>
          </p:cNvSpPr>
          <p:nvPr>
            <p:ph type="sldNum" sz="quarter" idx="5"/>
          </p:nvPr>
        </p:nvSpPr>
        <p:spPr/>
        <p:txBody>
          <a:bodyPr/>
          <a:lstStyle/>
          <a:p>
            <a:fld id="{F26C48D8-47D7-46EC-A862-57AB78BC1DD2}" type="slidenum">
              <a:rPr lang="en-GB" smtClean="0"/>
              <a:t>1</a:t>
            </a:fld>
            <a:endParaRPr lang="en-GB"/>
          </a:p>
        </p:txBody>
      </p:sp>
    </p:spTree>
    <p:extLst>
      <p:ext uri="{BB962C8B-B14F-4D97-AF65-F5344CB8AC3E}">
        <p14:creationId xmlns:p14="http://schemas.microsoft.com/office/powerpoint/2010/main" val="1125505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diverse and inclusive workplace is one where employees from a wide range of backgrounds, identities, and experiences such as age, religion and gender are not only represented but also feel comfortable and confident to be themselves at work, and are valued, supported and able to contribute fully regardless of their differences (Gray, 2025; “What Is Inclusion in the Workplace?”, 2025; “What Is Inclusion?”, n.d.).</a:t>
            </a:r>
          </a:p>
          <a:p>
            <a:r>
              <a:rPr lang="en-GB" dirty="0"/>
              <a:t>Creating and fostering a diverse and inclusive workplace is important for organisations, as it can provide several benefits, such as improved employee wellbeing, stronger talent attraction and retention and better innovation, problem-solving, and creativity (Butler-Sims, 2024)</a:t>
            </a:r>
          </a:p>
          <a:p>
            <a:r>
              <a:rPr lang="en-GB" dirty="0"/>
              <a:t>In this presentation, I will explore two key elements that contribute to diverse and inclusive workplaces, flexibility and agility in the workplace and also neurodiversity.</a:t>
            </a:r>
          </a:p>
          <a:p>
            <a:endParaRPr lang="en-GB" dirty="0"/>
          </a:p>
        </p:txBody>
      </p:sp>
      <p:sp>
        <p:nvSpPr>
          <p:cNvPr id="4" name="Slide Number Placeholder 3"/>
          <p:cNvSpPr>
            <a:spLocks noGrp="1"/>
          </p:cNvSpPr>
          <p:nvPr>
            <p:ph type="sldNum" sz="quarter" idx="5"/>
          </p:nvPr>
        </p:nvSpPr>
        <p:spPr/>
        <p:txBody>
          <a:bodyPr/>
          <a:lstStyle/>
          <a:p>
            <a:fld id="{F26C48D8-47D7-46EC-A862-57AB78BC1DD2}" type="slidenum">
              <a:rPr lang="en-GB" smtClean="0"/>
              <a:t>2</a:t>
            </a:fld>
            <a:endParaRPr lang="en-GB"/>
          </a:p>
        </p:txBody>
      </p:sp>
    </p:spTree>
    <p:extLst>
      <p:ext uri="{BB962C8B-B14F-4D97-AF65-F5344CB8AC3E}">
        <p14:creationId xmlns:p14="http://schemas.microsoft.com/office/powerpoint/2010/main" val="2252370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Flexibility and Agility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Flexibility in the workplace refers to an organisation’s ability to adapt its working arrangements to accommodate the diverse needs and preferences of its employees, rather than following rigid, traditional structures. This includes giving employees greater control over when, where and how they complete their job responsibilities (“What is a Flexible Workplace?”, 2023; </a:t>
            </a:r>
            <a:r>
              <a:rPr lang="en-GB" sz="1200" kern="1200" dirty="0" err="1">
                <a:solidFill>
                  <a:schemeClr val="tx1"/>
                </a:solidFill>
                <a:effectLst/>
                <a:latin typeface="+mn-lt"/>
                <a:ea typeface="+mn-ea"/>
                <a:cs typeface="+mn-cs"/>
              </a:rPr>
              <a:t>Tukkanen</a:t>
            </a:r>
            <a:r>
              <a:rPr lang="en-GB" sz="1200" kern="1200" dirty="0">
                <a:solidFill>
                  <a:schemeClr val="tx1"/>
                </a:solidFill>
                <a:effectLst/>
                <a:latin typeface="+mn-lt"/>
                <a:ea typeface="+mn-ea"/>
                <a:cs typeface="+mn-cs"/>
              </a:rPr>
              <a:t>, n.d.).</a:t>
            </a:r>
          </a:p>
          <a:p>
            <a:r>
              <a:rPr lang="en-GB" sz="1200" kern="1200" dirty="0">
                <a:solidFill>
                  <a:schemeClr val="tx1"/>
                </a:solidFill>
                <a:effectLst/>
                <a:latin typeface="+mn-lt"/>
                <a:ea typeface="+mn-ea"/>
                <a:cs typeface="+mn-cs"/>
              </a:rPr>
              <a:t>On the other hand, agility in the workplace refers to an organisation ability to respond quickly and efficiently to changes, challenges and opportunities in the work environment. This includes, for example, adapting to new technologies, working styles and evolving employee needs and preferences (Schreiber-Shearer, 2026; Shaik, 2025).</a:t>
            </a:r>
          </a:p>
          <a:p>
            <a:endParaRPr lang="en-GB" dirty="0"/>
          </a:p>
        </p:txBody>
      </p:sp>
      <p:sp>
        <p:nvSpPr>
          <p:cNvPr id="4" name="Slide Number Placeholder 3"/>
          <p:cNvSpPr>
            <a:spLocks noGrp="1"/>
          </p:cNvSpPr>
          <p:nvPr>
            <p:ph type="sldNum" sz="quarter" idx="5"/>
          </p:nvPr>
        </p:nvSpPr>
        <p:spPr/>
        <p:txBody>
          <a:bodyPr/>
          <a:lstStyle/>
          <a:p>
            <a:fld id="{F26C48D8-47D7-46EC-A862-57AB78BC1DD2}" type="slidenum">
              <a:rPr lang="en-GB" smtClean="0"/>
              <a:t>3</a:t>
            </a:fld>
            <a:endParaRPr lang="en-GB"/>
          </a:p>
        </p:txBody>
      </p:sp>
    </p:spTree>
    <p:extLst>
      <p:ext uri="{BB962C8B-B14F-4D97-AF65-F5344CB8AC3E}">
        <p14:creationId xmlns:p14="http://schemas.microsoft.com/office/powerpoint/2010/main" val="4221587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ways that organisations can implement flexibility and agility in the workplace. One common example is by offering remote or hybrid working options, which allows employees to work outside of the office from home, or to split their working time between both home and the office (“What Is Workplace Flexibility?”, 2024). </a:t>
            </a:r>
          </a:p>
          <a:p>
            <a:r>
              <a:rPr lang="en-GB" dirty="0"/>
              <a:t>This practice can offer several benefits to both companies and their employees, including improved well-being and work life balance, reduced expenses, better productivity and access to a wider talent pool (“Hybrid vs. remote work”, 2024). An example of an organisation that provides remote and hybrid working opportunities is Google. Google has implemented a hybrid work model that gives employees a mix of in‑office and remote options. This includes moving to a schedule where most Google employees will spend approximately three days in the office and two days outside of the office or wherever they work best, giving a balance between collaboration and flexibility (Paulise, 2021).</a:t>
            </a:r>
          </a:p>
          <a:p>
            <a:endParaRPr lang="en-GB" dirty="0"/>
          </a:p>
        </p:txBody>
      </p:sp>
      <p:sp>
        <p:nvSpPr>
          <p:cNvPr id="4" name="Slide Number Placeholder 3"/>
          <p:cNvSpPr>
            <a:spLocks noGrp="1"/>
          </p:cNvSpPr>
          <p:nvPr>
            <p:ph type="sldNum" sz="quarter" idx="5"/>
          </p:nvPr>
        </p:nvSpPr>
        <p:spPr/>
        <p:txBody>
          <a:bodyPr/>
          <a:lstStyle/>
          <a:p>
            <a:fld id="{F26C48D8-47D7-46EC-A862-57AB78BC1DD2}" type="slidenum">
              <a:rPr lang="en-GB" smtClean="0"/>
              <a:t>4</a:t>
            </a:fld>
            <a:endParaRPr lang="en-GB"/>
          </a:p>
        </p:txBody>
      </p:sp>
    </p:spTree>
    <p:extLst>
      <p:ext uri="{BB962C8B-B14F-4D97-AF65-F5344CB8AC3E}">
        <p14:creationId xmlns:p14="http://schemas.microsoft.com/office/powerpoint/2010/main" val="122559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is flexitime, which is an arrangement that allows employees to choose when they start and finish the workday, allowing them to fit their working hours to suit their individual needs. Instead of a fixed 9–5 schedule, employees could work hours such as 7am–3pm or 10am–6pm, vary their start and finish times each day, or even split their shift to have a gap in the middle of the day if needed or preferred. This arrangement allows employees to have a better work-life balance by enabling them to work at the times that best suit their personal circumstances or the hours that they are most productive. This practice also supports diversity and inclusion by making working hours more suitable and work more accessible to a wider range of individuals. For example, it can benefit people with religious commitments such as specific prayer times and parents with young children (Rolfe, n.d.; </a:t>
            </a:r>
            <a:r>
              <a:rPr lang="en-GB" dirty="0" err="1"/>
              <a:t>Tukkanen</a:t>
            </a:r>
            <a:r>
              <a:rPr lang="en-GB" dirty="0"/>
              <a:t>, n.d.; “</a:t>
            </a:r>
            <a:r>
              <a:rPr lang="en-GB" dirty="0" err="1"/>
              <a:t>Flextime</a:t>
            </a:r>
            <a:r>
              <a:rPr lang="en-GB" dirty="0"/>
              <a:t>”, n.d.).</a:t>
            </a:r>
          </a:p>
        </p:txBody>
      </p:sp>
      <p:sp>
        <p:nvSpPr>
          <p:cNvPr id="4" name="Slide Number Placeholder 3"/>
          <p:cNvSpPr>
            <a:spLocks noGrp="1"/>
          </p:cNvSpPr>
          <p:nvPr>
            <p:ph type="sldNum" sz="quarter" idx="5"/>
          </p:nvPr>
        </p:nvSpPr>
        <p:spPr/>
        <p:txBody>
          <a:bodyPr/>
          <a:lstStyle/>
          <a:p>
            <a:fld id="{F26C48D8-47D7-46EC-A862-57AB78BC1DD2}" type="slidenum">
              <a:rPr lang="en-GB" smtClean="0"/>
              <a:t>5</a:t>
            </a:fld>
            <a:endParaRPr lang="en-GB"/>
          </a:p>
        </p:txBody>
      </p:sp>
    </p:spTree>
    <p:extLst>
      <p:ext uri="{BB962C8B-B14F-4D97-AF65-F5344CB8AC3E}">
        <p14:creationId xmlns:p14="http://schemas.microsoft.com/office/powerpoint/2010/main" val="323782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examples of how organisations can implement flexibility and agility in the workplace include compressed workweeks, job sharing and unlimited annual leave, (“What Is Workplace Flexibility?”, 2024; </a:t>
            </a:r>
            <a:r>
              <a:rPr lang="en-GB" dirty="0" err="1"/>
              <a:t>Tukkanen</a:t>
            </a:r>
            <a:r>
              <a:rPr lang="en-GB" dirty="0"/>
              <a:t>, n.d.).</a:t>
            </a:r>
          </a:p>
        </p:txBody>
      </p:sp>
      <p:sp>
        <p:nvSpPr>
          <p:cNvPr id="4" name="Slide Number Placeholder 3"/>
          <p:cNvSpPr>
            <a:spLocks noGrp="1"/>
          </p:cNvSpPr>
          <p:nvPr>
            <p:ph type="sldNum" sz="quarter" idx="5"/>
          </p:nvPr>
        </p:nvSpPr>
        <p:spPr/>
        <p:txBody>
          <a:bodyPr/>
          <a:lstStyle/>
          <a:p>
            <a:fld id="{F26C48D8-47D7-46EC-A862-57AB78BC1DD2}" type="slidenum">
              <a:rPr lang="en-GB" smtClean="0"/>
              <a:t>6</a:t>
            </a:fld>
            <a:endParaRPr lang="en-GB"/>
          </a:p>
        </p:txBody>
      </p:sp>
    </p:spTree>
    <p:extLst>
      <p:ext uri="{BB962C8B-B14F-4D97-AF65-F5344CB8AC3E}">
        <p14:creationId xmlns:p14="http://schemas.microsoft.com/office/powerpoint/2010/main" val="1065522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reasons why flexibility and agility in the workplace are important. For employees it is particularly important as it can improve work-life balance as flexible and agile working arrangements, allow employees to manage personal commitments more efficiently alongside their work, and can reduce burnout (“What is a Flexible Workplace?”, 2023; </a:t>
            </a:r>
            <a:r>
              <a:rPr lang="en-GB" dirty="0" err="1"/>
              <a:t>Tukkanen</a:t>
            </a:r>
            <a:r>
              <a:rPr lang="en-GB" dirty="0"/>
              <a:t>, n.d.). This is supported by ONS data from February 2022, which shows that 78% of the surveyed employees who have engaged in remote or hybrid working reported an improved work–life balance (Mutebi &amp; Hobbs, 2022). </a:t>
            </a:r>
          </a:p>
          <a:p>
            <a:r>
              <a:rPr lang="en-GB" dirty="0"/>
              <a:t>Flexibility and agility in the workplace are also important as they can improve employee retention rates and strengthen talent attraction. Employees who have greater autonomy, job satisfaction, and work–life balance are more likely to stay with an organisation (</a:t>
            </a:r>
            <a:r>
              <a:rPr lang="en-GB" dirty="0" err="1"/>
              <a:t>Tukkanen</a:t>
            </a:r>
            <a:r>
              <a:rPr lang="en-GB" dirty="0"/>
              <a:t>, n.d.; “Why Flexible Work Policies”, 2025). This is reflected by a </a:t>
            </a:r>
            <a:r>
              <a:rPr lang="en-GB" dirty="0" err="1"/>
              <a:t>FlexJobs</a:t>
            </a:r>
            <a:r>
              <a:rPr lang="en-GB" dirty="0"/>
              <a:t> survey in which 80% of respondents reported that they would be more loyal to their employer if flexible working arrangements were provided (Castrillon, 2022). In addition to retaining staff, by offering flexible and agile working arrangements such as remote working, organisations can widen their talent pool and attract workers from a broader range of backgrounds. This includes individuals from different countries as well as those who may be unable to work in traditional office settings, such as neurodivergent or disabled individuals (</a:t>
            </a:r>
            <a:r>
              <a:rPr lang="en-GB" dirty="0" err="1"/>
              <a:t>Tukkanen</a:t>
            </a:r>
            <a:r>
              <a:rPr lang="en-GB" dirty="0"/>
              <a:t>, n.d.).</a:t>
            </a:r>
          </a:p>
          <a:p>
            <a:r>
              <a:rPr lang="en-GB" dirty="0"/>
              <a:t>Increased employee productivity is another reason why flexibility and agility in the workplace are important. Flexible arrangements enable employees to work at the times of day and in the locations that they are most focused and effective. This helps to reduce common productivity barriers such as long travel commutes, rigid schedules, interruptions, fatigue, workplace distractions and personal obligations, allowing employees to extract better performance (</a:t>
            </a:r>
            <a:r>
              <a:rPr lang="en-GB" dirty="0" err="1"/>
              <a:t>Tukkanen</a:t>
            </a:r>
            <a:r>
              <a:rPr lang="en-GB" dirty="0"/>
              <a:t>, n.d.). A 2025 CIPD survey supports this as it found that, 41% of UK employers believe that an increase in remote and hybrid working has led to improved productivity in their organisation (“Flexible and hybrid working practices”, 2025). </a:t>
            </a:r>
          </a:p>
          <a:p>
            <a:endParaRPr lang="en-GB" dirty="0"/>
          </a:p>
        </p:txBody>
      </p:sp>
      <p:sp>
        <p:nvSpPr>
          <p:cNvPr id="4" name="Slide Number Placeholder 3"/>
          <p:cNvSpPr>
            <a:spLocks noGrp="1"/>
          </p:cNvSpPr>
          <p:nvPr>
            <p:ph type="sldNum" sz="quarter" idx="5"/>
          </p:nvPr>
        </p:nvSpPr>
        <p:spPr/>
        <p:txBody>
          <a:bodyPr/>
          <a:lstStyle/>
          <a:p>
            <a:fld id="{F26C48D8-47D7-46EC-A862-57AB78BC1DD2}" type="slidenum">
              <a:rPr lang="en-GB" smtClean="0"/>
              <a:t>7</a:t>
            </a:fld>
            <a:endParaRPr lang="en-GB"/>
          </a:p>
        </p:txBody>
      </p:sp>
    </p:spTree>
    <p:extLst>
      <p:ext uri="{BB962C8B-B14F-4D97-AF65-F5344CB8AC3E}">
        <p14:creationId xmlns:p14="http://schemas.microsoft.com/office/powerpoint/2010/main" val="3019127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'neurodiversity' was first introduced in the late 1990s by an autistic Australian sociologist called Judy Singer, who sought to redefine the conversation around neurological differences (“Understanding Neurodiversity”, n.d.).</a:t>
            </a:r>
          </a:p>
          <a:p>
            <a:r>
              <a:rPr lang="en-GB" dirty="0"/>
              <a:t>It refers to the idea that neurological variations in how human brains function, think, learn, and process information are a normal part of human diversity and are not seen as deficits. Examples of neurodivergence include conditions such as ADHD, dyslexia, and autism (“Understanding Neurodiversity”, n.d.; </a:t>
            </a:r>
            <a:r>
              <a:rPr lang="en-GB" dirty="0" err="1"/>
              <a:t>Heades</a:t>
            </a:r>
            <a:r>
              <a:rPr lang="en-GB" dirty="0"/>
              <a:t>, 2025). </a:t>
            </a:r>
          </a:p>
          <a:p>
            <a:endParaRPr lang="en-GB" dirty="0"/>
          </a:p>
        </p:txBody>
      </p:sp>
      <p:sp>
        <p:nvSpPr>
          <p:cNvPr id="4" name="Slide Number Placeholder 3"/>
          <p:cNvSpPr>
            <a:spLocks noGrp="1"/>
          </p:cNvSpPr>
          <p:nvPr>
            <p:ph type="sldNum" sz="quarter" idx="5"/>
          </p:nvPr>
        </p:nvSpPr>
        <p:spPr/>
        <p:txBody>
          <a:bodyPr/>
          <a:lstStyle/>
          <a:p>
            <a:fld id="{F26C48D8-47D7-46EC-A862-57AB78BC1DD2}" type="slidenum">
              <a:rPr lang="en-GB" smtClean="0"/>
              <a:t>8</a:t>
            </a:fld>
            <a:endParaRPr lang="en-GB"/>
          </a:p>
        </p:txBody>
      </p:sp>
    </p:spTree>
    <p:extLst>
      <p:ext uri="{BB962C8B-B14F-4D97-AF65-F5344CB8AC3E}">
        <p14:creationId xmlns:p14="http://schemas.microsoft.com/office/powerpoint/2010/main" val="3858385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Supporting neurodiversity in the workplace is important for organisations as it can strengthen employee morale, well-being and workplace culture. When an organisation actively supports neurodivergent employees and implements neurodiverse‑friendly practices, it can send a clear message of inclusion to the entire workforce. This helps to create an environment where all employees feel valued, supported, and respected for their unique contributions, which in turn can boost employee morale, well-being and overall workplace culture (“Why neurodiversity makes your workplace stronger”, 2025). Research supports this as in the United States, 89% of organisations that adopted neuro-inclusive practices reported improved employee morale (“Neurodiversity in the Workplace”, 2025). </a:t>
            </a:r>
          </a:p>
          <a:p>
            <a:r>
              <a:rPr lang="en-GB" dirty="0"/>
              <a:t>Another reason why having neurodiverse individuals in the workplace is important is because they can enhance an organisations problem-solving. As people with neurodiverse conditions have different ways of processing information, they can think outside of the box and approach challenges from unique angles that neurotypical individuals might not consider, which can bring exceptional problem-solving abilities to the workforce (“Why neurodiversity makes your workplace stronger”, 2025). This can lead to more effective solutions, improved decision-making and enhanced innovation for organisations (Mehta, 2025).</a:t>
            </a:r>
          </a:p>
          <a:p>
            <a:r>
              <a:rPr lang="en-GB" dirty="0"/>
              <a:t>Lastly, neurodiversity in the workplace is important because many neurodivergent employees can bring higher levels of concentration and attention to detail to tasks that interest them. This can lead to fewer mistakes, higher quality work, and improved productivity for organisations (“Why neurodiversity makes your workplace stronger”, 2025). Evidence from JPMorgan Chase supports this, as employees in its Autism at Work initiative were found to produce more accurate work with fewer errors and were between 90% and 140% more productive than their neurotypical colleagues, demonstrating the significant benefits of supporting neurodiverse talent (Raz, 2024).</a:t>
            </a:r>
          </a:p>
          <a:p>
            <a:endParaRPr lang="en-GB" dirty="0"/>
          </a:p>
        </p:txBody>
      </p:sp>
      <p:sp>
        <p:nvSpPr>
          <p:cNvPr id="4" name="Slide Number Placeholder 3"/>
          <p:cNvSpPr>
            <a:spLocks noGrp="1"/>
          </p:cNvSpPr>
          <p:nvPr>
            <p:ph type="sldNum" sz="quarter" idx="5"/>
          </p:nvPr>
        </p:nvSpPr>
        <p:spPr/>
        <p:txBody>
          <a:bodyPr/>
          <a:lstStyle/>
          <a:p>
            <a:fld id="{F26C48D8-47D7-46EC-A862-57AB78BC1DD2}" type="slidenum">
              <a:rPr lang="en-GB" smtClean="0"/>
              <a:t>9</a:t>
            </a:fld>
            <a:endParaRPr lang="en-GB"/>
          </a:p>
        </p:txBody>
      </p:sp>
    </p:spTree>
    <p:extLst>
      <p:ext uri="{BB962C8B-B14F-4D97-AF65-F5344CB8AC3E}">
        <p14:creationId xmlns:p14="http://schemas.microsoft.com/office/powerpoint/2010/main" val="3476111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traditional workplaces, neurodivergent individuals often face a range of challenges. These include for example communication challenges, as some may find it difficult to interpret unclear or indirect communication and struggle to recognise social cues, such as tone of voice or body language, which can increase the likelihood of misunderstandings and miscommunication (</a:t>
            </a:r>
            <a:r>
              <a:rPr lang="en-GB" dirty="0" err="1"/>
              <a:t>Heades</a:t>
            </a:r>
            <a:r>
              <a:rPr lang="en-GB" dirty="0"/>
              <a:t>, 2025). Another challenge neurodivergent individuals may struggle with is sensory overload. Open-plan offices or those with bright lights, loud noise, and constant interruptions can be overwhelming and stressful for neurodivergent employees, which can reduce focus and productivity and affect their mental health (</a:t>
            </a:r>
            <a:r>
              <a:rPr lang="en-GB" dirty="0" err="1"/>
              <a:t>Heades</a:t>
            </a:r>
            <a:r>
              <a:rPr lang="en-GB" dirty="0"/>
              <a:t>, 2025; “How to Support Neurodiversity in the Workplace”, 2025). Other challenges neurodivergent individuals often face include traditional rigid work schedules and traditional recruitment process (</a:t>
            </a:r>
            <a:r>
              <a:rPr lang="en-GB" dirty="0" err="1"/>
              <a:t>Heades</a:t>
            </a:r>
            <a:r>
              <a:rPr lang="en-GB" dirty="0"/>
              <a:t>, 2025; “How to Support Neurodiversity in the Workplace”, 2025).</a:t>
            </a:r>
          </a:p>
        </p:txBody>
      </p:sp>
      <p:sp>
        <p:nvSpPr>
          <p:cNvPr id="4" name="Slide Number Placeholder 3"/>
          <p:cNvSpPr>
            <a:spLocks noGrp="1"/>
          </p:cNvSpPr>
          <p:nvPr>
            <p:ph type="sldNum" sz="quarter" idx="5"/>
          </p:nvPr>
        </p:nvSpPr>
        <p:spPr/>
        <p:txBody>
          <a:bodyPr/>
          <a:lstStyle/>
          <a:p>
            <a:fld id="{F26C48D8-47D7-46EC-A862-57AB78BC1DD2}" type="slidenum">
              <a:rPr lang="en-GB" smtClean="0"/>
              <a:t>10</a:t>
            </a:fld>
            <a:endParaRPr lang="en-GB"/>
          </a:p>
        </p:txBody>
      </p:sp>
    </p:spTree>
    <p:extLst>
      <p:ext uri="{BB962C8B-B14F-4D97-AF65-F5344CB8AC3E}">
        <p14:creationId xmlns:p14="http://schemas.microsoft.com/office/powerpoint/2010/main" val="1262406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address these challenges and create a neurodiverse-friendly environment, organisations can use a number of strategies including inclusive recruitment processes (“How to Support Neurodiversity in the Workplace”, 2025). This includes using alternative assessments such as practical tasks instead of relying solely on traditional interviews, and adapting interviews by providing questions in advance, and holding interviews in quiet, distraction-free environments (“Neurodiversity at work”, 2025; “Why neurodiversity makes your workplace stronger”, 2025).</a:t>
            </a:r>
          </a:p>
          <a:p>
            <a:r>
              <a:rPr lang="en-GB" sz="1200" kern="1200" dirty="0">
                <a:solidFill>
                  <a:schemeClr val="tx1"/>
                </a:solidFill>
                <a:effectLst/>
                <a:latin typeface="+mn-lt"/>
                <a:ea typeface="+mn-ea"/>
                <a:cs typeface="+mn-cs"/>
              </a:rPr>
              <a:t>An example of an organisation that has adopted inclusive recruitment practices is Microsoft (Raz, 2024). Its Neurodiversity Hiring Program which focuses on attracting and supporting neurodivergent candidates, adapts the traditional interview process by using a multi‑day assessment that includes open discussions and collaborative tasks, such as Minecraft‑based exercises, allowing candidates to demonstrate skills in real-time and in a more relaxed and comfortable setting (Raz, 2024; </a:t>
            </a:r>
            <a:r>
              <a:rPr lang="en-GB" sz="1200" kern="1200" dirty="0" err="1">
                <a:solidFill>
                  <a:schemeClr val="tx1"/>
                </a:solidFill>
                <a:effectLst/>
                <a:latin typeface="+mn-lt"/>
                <a:ea typeface="+mn-ea"/>
                <a:cs typeface="+mn-cs"/>
              </a:rPr>
              <a:t>MSFTEnable</a:t>
            </a:r>
            <a:r>
              <a:rPr lang="en-GB" sz="1200" kern="1200" dirty="0">
                <a:solidFill>
                  <a:schemeClr val="tx1"/>
                </a:solidFill>
                <a:effectLst/>
                <a:latin typeface="+mn-lt"/>
                <a:ea typeface="+mn-ea"/>
                <a:cs typeface="+mn-cs"/>
              </a:rPr>
              <a:t>, 2021; “How Microsoft is Making Hiring More Inclusive,” 2021). The programme also offers extended interview time, additional and longer breaks, clear feedback, quieter interview environments, and also trains interviewers to work effectively with neurodivergent candidates, ensuring a more supportive experience (“Why Every Neurodivergent,” 2024; </a:t>
            </a:r>
            <a:r>
              <a:rPr lang="en-GB" sz="1200" kern="1200" dirty="0" err="1">
                <a:solidFill>
                  <a:schemeClr val="tx1"/>
                </a:solidFill>
                <a:effectLst/>
                <a:latin typeface="+mn-lt"/>
                <a:ea typeface="+mn-ea"/>
                <a:cs typeface="+mn-cs"/>
              </a:rPr>
              <a:t>MSFTEnable</a:t>
            </a:r>
            <a:r>
              <a:rPr lang="en-GB" sz="1200" kern="1200" dirty="0">
                <a:solidFill>
                  <a:schemeClr val="tx1"/>
                </a:solidFill>
                <a:effectLst/>
                <a:latin typeface="+mn-lt"/>
                <a:ea typeface="+mn-ea"/>
                <a:cs typeface="+mn-cs"/>
              </a:rPr>
              <a:t>, 2021).”</a:t>
            </a:r>
          </a:p>
          <a:p>
            <a:endParaRPr lang="en-GB" dirty="0"/>
          </a:p>
        </p:txBody>
      </p:sp>
      <p:sp>
        <p:nvSpPr>
          <p:cNvPr id="4" name="Slide Number Placeholder 3"/>
          <p:cNvSpPr>
            <a:spLocks noGrp="1"/>
          </p:cNvSpPr>
          <p:nvPr>
            <p:ph type="sldNum" sz="quarter" idx="5"/>
          </p:nvPr>
        </p:nvSpPr>
        <p:spPr/>
        <p:txBody>
          <a:bodyPr/>
          <a:lstStyle/>
          <a:p>
            <a:fld id="{F26C48D8-47D7-46EC-A862-57AB78BC1DD2}" type="slidenum">
              <a:rPr lang="en-GB" smtClean="0"/>
              <a:t>11</a:t>
            </a:fld>
            <a:endParaRPr lang="en-GB"/>
          </a:p>
        </p:txBody>
      </p:sp>
    </p:spTree>
    <p:extLst>
      <p:ext uri="{BB962C8B-B14F-4D97-AF65-F5344CB8AC3E}">
        <p14:creationId xmlns:p14="http://schemas.microsoft.com/office/powerpoint/2010/main" val="3812787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reduce sensory overload, organisations can create quiet and sensory‑friendly environments for neurodivergent employees. This may include allowing noise‑cancelling headphones, installing dimmable lighting, creating enclosed workstations instead of open‑plan layouts, and introducing dedicated low‑sensory rooms where neurodivergent employees can work or take breaks (“How to Support Neurodiversity in the Workplace”, 2025; “Why neurodiversity makes your workplace stronger”, 2025). By implementing designs like this, organisations can help to improve neurodivergent employees is wellbeing, concentration, and productivity (“How to Support Neurodiversity in the Workplace”, 2025).</a:t>
            </a:r>
          </a:p>
        </p:txBody>
      </p:sp>
      <p:sp>
        <p:nvSpPr>
          <p:cNvPr id="4" name="Slide Number Placeholder 3"/>
          <p:cNvSpPr>
            <a:spLocks noGrp="1"/>
          </p:cNvSpPr>
          <p:nvPr>
            <p:ph type="sldNum" sz="quarter" idx="5"/>
          </p:nvPr>
        </p:nvSpPr>
        <p:spPr/>
        <p:txBody>
          <a:bodyPr/>
          <a:lstStyle/>
          <a:p>
            <a:fld id="{F26C48D8-47D7-46EC-A862-57AB78BC1DD2}" type="slidenum">
              <a:rPr lang="en-GB" smtClean="0"/>
              <a:t>12</a:t>
            </a:fld>
            <a:endParaRPr lang="en-GB"/>
          </a:p>
        </p:txBody>
      </p:sp>
    </p:spTree>
    <p:extLst>
      <p:ext uri="{BB962C8B-B14F-4D97-AF65-F5344CB8AC3E}">
        <p14:creationId xmlns:p14="http://schemas.microsoft.com/office/powerpoint/2010/main" val="901305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strategy for creating a neurodiverse‑friendly environment is implementing clear and structured communication practices. This includes providing instructions in both verbal and written formats, using straightforward and direct language, and regularly checking in to ensure understanding (</a:t>
            </a:r>
            <a:r>
              <a:rPr lang="en-GB" dirty="0" err="1"/>
              <a:t>Heades</a:t>
            </a:r>
            <a:r>
              <a:rPr lang="en-GB" dirty="0"/>
              <a:t>, 2025; “How to Support Neurodiversity”, 2025). Organisations could also train neurotypical staff to be able to communicate more effectively with neurodivergent colleagues in one‑to‑one and team settings, helping to improve understanding and reduce confusion, stress, and anxiety for neurodivergent employees (“Why neurodiversity makes your workplace stronger”, 2025).</a:t>
            </a:r>
          </a:p>
        </p:txBody>
      </p:sp>
      <p:sp>
        <p:nvSpPr>
          <p:cNvPr id="4" name="Slide Number Placeholder 3"/>
          <p:cNvSpPr>
            <a:spLocks noGrp="1"/>
          </p:cNvSpPr>
          <p:nvPr>
            <p:ph type="sldNum" sz="quarter" idx="5"/>
          </p:nvPr>
        </p:nvSpPr>
        <p:spPr/>
        <p:txBody>
          <a:bodyPr/>
          <a:lstStyle/>
          <a:p>
            <a:fld id="{F26C48D8-47D7-46EC-A862-57AB78BC1DD2}" type="slidenum">
              <a:rPr lang="en-GB" smtClean="0"/>
              <a:t>13</a:t>
            </a:fld>
            <a:endParaRPr lang="en-GB"/>
          </a:p>
        </p:txBody>
      </p:sp>
    </p:spTree>
    <p:extLst>
      <p:ext uri="{BB962C8B-B14F-4D97-AF65-F5344CB8AC3E}">
        <p14:creationId xmlns:p14="http://schemas.microsoft.com/office/powerpoint/2010/main" val="861615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170895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3461785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901096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102C37C-8372-453A-9597-89F05C5B50F5}" type="datetimeFigureOut">
              <a:rPr lang="en-GB" smtClean="0"/>
              <a:t>25/04/2026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194708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102C37C-8372-453A-9597-89F05C5B50F5}" type="datetimeFigureOut">
              <a:rPr lang="en-GB" smtClean="0"/>
              <a:t>25/04/2026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2814287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1590719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428015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1894858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02C37C-8372-453A-9597-89F05C5B50F5}" type="datetimeFigureOut">
              <a:rPr lang="en-GB" smtClean="0"/>
              <a:t>25/04/2026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2129654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02C37C-8372-453A-9597-89F05C5B50F5}" type="datetimeFigureOut">
              <a:rPr lang="en-GB" smtClean="0"/>
              <a:t>25/04/2026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32904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3375568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575897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38336803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13076089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2836741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3774221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02C37C-8372-453A-9597-89F05C5B50F5}" type="datetimeFigureOut">
              <a:rPr lang="en-GB" smtClean="0"/>
              <a:t>25/04/2026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3F2F3-E2FB-4180-9D9E-AF226BBF64FC}" type="slidenum">
              <a:rPr lang="en-GB" smtClean="0"/>
              <a:t>‹#›</a:t>
            </a:fld>
            <a:endParaRPr lang="en-GB"/>
          </a:p>
        </p:txBody>
      </p:sp>
    </p:spTree>
    <p:extLst>
      <p:ext uri="{BB962C8B-B14F-4D97-AF65-F5344CB8AC3E}">
        <p14:creationId xmlns:p14="http://schemas.microsoft.com/office/powerpoint/2010/main" val="3548663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102C37C-8372-453A-9597-89F05C5B50F5}" type="datetimeFigureOut">
              <a:rPr lang="en-GB" smtClean="0"/>
              <a:t>25/04/2026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E03F2F3-E2FB-4180-9D9E-AF226BBF64FC}" type="slidenum">
              <a:rPr lang="en-GB" smtClean="0"/>
              <a:t>‹#›</a:t>
            </a:fld>
            <a:endParaRPr lang="en-GB"/>
          </a:p>
        </p:txBody>
      </p:sp>
    </p:spTree>
    <p:extLst>
      <p:ext uri="{BB962C8B-B14F-4D97-AF65-F5344CB8AC3E}">
        <p14:creationId xmlns:p14="http://schemas.microsoft.com/office/powerpoint/2010/main" val="2393485656"/>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AF861-3F48-8CA0-0F5F-38137CC56E32}"/>
              </a:ext>
            </a:extLst>
          </p:cNvPr>
          <p:cNvSpPr>
            <a:spLocks noGrp="1"/>
          </p:cNvSpPr>
          <p:nvPr>
            <p:ph type="ctrTitle"/>
          </p:nvPr>
        </p:nvSpPr>
        <p:spPr>
          <a:xfrm>
            <a:off x="636916" y="4854346"/>
            <a:ext cx="10407602" cy="868026"/>
          </a:xfrm>
        </p:spPr>
        <p:txBody>
          <a:bodyPr>
            <a:normAutofit/>
          </a:bodyPr>
          <a:lstStyle/>
          <a:p>
            <a:pPr>
              <a:lnSpc>
                <a:spcPct val="90000"/>
              </a:lnSpc>
            </a:pPr>
            <a:r>
              <a:rPr lang="en-GB" sz="2600" b="1" dirty="0">
                <a:solidFill>
                  <a:srgbClr val="EBEBEB"/>
                </a:solidFill>
              </a:rPr>
              <a:t>Creating and Fostering a Diverse and </a:t>
            </a:r>
            <a:r>
              <a:rPr lang="en-GB" sz="2600" b="1">
                <a:solidFill>
                  <a:srgbClr val="EBEBEB"/>
                </a:solidFill>
              </a:rPr>
              <a:t>Inclusive Workplace </a:t>
            </a:r>
            <a:endParaRPr lang="en-GB" sz="2600" b="1" dirty="0">
              <a:solidFill>
                <a:srgbClr val="EBEBEB"/>
              </a:solidFill>
            </a:endParaRPr>
          </a:p>
        </p:txBody>
      </p:sp>
      <p:sp>
        <p:nvSpPr>
          <p:cNvPr id="4" name="TextBox 3">
            <a:extLst>
              <a:ext uri="{FF2B5EF4-FFF2-40B4-BE49-F238E27FC236}">
                <a16:creationId xmlns:a16="http://schemas.microsoft.com/office/drawing/2014/main" id="{819D38D6-3ACA-AF4A-D5B2-686630544C62}"/>
              </a:ext>
            </a:extLst>
          </p:cNvPr>
          <p:cNvSpPr txBox="1"/>
          <p:nvPr/>
        </p:nvSpPr>
        <p:spPr>
          <a:xfrm>
            <a:off x="9190675" y="4380261"/>
            <a:ext cx="3296291" cy="215444"/>
          </a:xfrm>
          <a:prstGeom prst="rect">
            <a:avLst/>
          </a:prstGeom>
          <a:noFill/>
        </p:spPr>
        <p:txBody>
          <a:bodyPr wrap="square" rtlCol="0">
            <a:spAutoFit/>
          </a:bodyPr>
          <a:lstStyle/>
          <a:p>
            <a:r>
              <a:rPr lang="en-GB" sz="800" dirty="0"/>
              <a:t>(“An Introduction to Equality, Diversity and Inclusion”, 2023)</a:t>
            </a:r>
          </a:p>
        </p:txBody>
      </p:sp>
      <p:pic>
        <p:nvPicPr>
          <p:cNvPr id="3" name="Picture 2" descr="An Introduction to Equality, Diversity and Inclusion">
            <a:extLst>
              <a:ext uri="{FF2B5EF4-FFF2-40B4-BE49-F238E27FC236}">
                <a16:creationId xmlns:a16="http://schemas.microsoft.com/office/drawing/2014/main" id="{40CF9CC0-BB20-6129-8024-1AC1A1E606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695" r="-1" b="11695"/>
          <a:stretch>
            <a:fillRect/>
          </a:stretch>
        </p:blipFill>
        <p:spPr bwMode="auto">
          <a:xfrm>
            <a:off x="0" y="-32382"/>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654780"/>
      </p:ext>
    </p:extLst>
  </p:cSld>
  <p:clrMapOvr>
    <a:masterClrMapping/>
  </p:clrMapOvr>
  <mc:AlternateContent xmlns:mc="http://schemas.openxmlformats.org/markup-compatibility/2006" xmlns:p14="http://schemas.microsoft.com/office/powerpoint/2010/main">
    <mc:Choice Requires="p14">
      <p:transition spd="slow" p14:dur="2000" advTm="8087"/>
    </mc:Choice>
    <mc:Fallback xmlns="">
      <p:transition spd="slow" advTm="8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E2922-C60D-8518-4E4F-9DC243D587A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8363281-4053-50D4-9388-78CCEB67C1C5}"/>
              </a:ext>
            </a:extLst>
          </p:cNvPr>
          <p:cNvSpPr>
            <a:spLocks noGrp="1"/>
          </p:cNvSpPr>
          <p:nvPr>
            <p:ph idx="1"/>
          </p:nvPr>
        </p:nvSpPr>
        <p:spPr>
          <a:xfrm>
            <a:off x="646111" y="1721323"/>
            <a:ext cx="8946541" cy="4195481"/>
          </a:xfrm>
        </p:spPr>
        <p:txBody>
          <a:bodyPr>
            <a:norm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A diverse and inclusive workplace is one where employees from a wide range of backgrounds, identities, and experiences such as age, religion and gender are not only represented but also feel comfortable and confident to be themselves at work, and are valued, supported and able to contribute fully regardless of their differences (Gray, 2025; “What Is Inclusion in the Workplace?”, 2025; “What Is Inclusion?”, n.d.).</a:t>
            </a:r>
          </a:p>
          <a:p>
            <a:r>
              <a:rPr lang="en-GB" dirty="0">
                <a:latin typeface="ADLaM Display" panose="02010000000000000000" pitchFamily="2" charset="0"/>
                <a:ea typeface="ADLaM Display" panose="02010000000000000000" pitchFamily="2" charset="0"/>
                <a:cs typeface="ADLaM Display" panose="02010000000000000000" pitchFamily="2" charset="0"/>
              </a:rPr>
              <a:t>Benefits - improved employee wellbeing, stronger talent attraction and retention and better innovation, problem-solving, and creativity (Butler-Sims, 2024)</a:t>
            </a:r>
          </a:p>
          <a:p>
            <a:r>
              <a:rPr lang="en-GB" dirty="0">
                <a:latin typeface="ADLaM Display" panose="02010000000000000000" pitchFamily="2" charset="0"/>
                <a:ea typeface="ADLaM Display" panose="02010000000000000000" pitchFamily="2" charset="0"/>
                <a:cs typeface="ADLaM Display" panose="02010000000000000000" pitchFamily="2" charset="0"/>
              </a:rPr>
              <a:t>2 Elements - flexibility and agility, and also neurodiversity.</a:t>
            </a:r>
          </a:p>
          <a:p>
            <a:endParaRPr lang="en-GB" dirty="0"/>
          </a:p>
        </p:txBody>
      </p:sp>
    </p:spTree>
    <p:extLst>
      <p:ext uri="{BB962C8B-B14F-4D97-AF65-F5344CB8AC3E}">
        <p14:creationId xmlns:p14="http://schemas.microsoft.com/office/powerpoint/2010/main" val="2258626791"/>
      </p:ext>
    </p:extLst>
  </p:cSld>
  <p:clrMapOvr>
    <a:masterClrMapping/>
  </p:clrMapOvr>
  <mc:AlternateContent xmlns:mc="http://schemas.openxmlformats.org/markup-compatibility/2006" xmlns:p14="http://schemas.microsoft.com/office/powerpoint/2010/main">
    <mc:Choice Requires="p14">
      <p:transition spd="slow" p14:dur="2000" advTm="44960"/>
    </mc:Choice>
    <mc:Fallback xmlns="">
      <p:transition spd="slow" advTm="4496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42CBC-80B0-A8C9-A665-9D6408B67877}"/>
              </a:ext>
            </a:extLst>
          </p:cNvPr>
          <p:cNvSpPr>
            <a:spLocks noGrp="1"/>
          </p:cNvSpPr>
          <p:nvPr>
            <p:ph type="title"/>
          </p:nvPr>
        </p:nvSpPr>
        <p:spPr/>
        <p:txBody>
          <a:bodyPr/>
          <a:lstStyle/>
          <a:p>
            <a:r>
              <a:rPr lang="en-GB" dirty="0"/>
              <a:t>Flexibility and Agility</a:t>
            </a:r>
          </a:p>
        </p:txBody>
      </p:sp>
      <p:sp>
        <p:nvSpPr>
          <p:cNvPr id="3" name="Content Placeholder 2">
            <a:extLst>
              <a:ext uri="{FF2B5EF4-FFF2-40B4-BE49-F238E27FC236}">
                <a16:creationId xmlns:a16="http://schemas.microsoft.com/office/drawing/2014/main" id="{8A82BDF9-0C65-68D7-F01A-3ED570161F4A}"/>
              </a:ext>
            </a:extLst>
          </p:cNvPr>
          <p:cNvSpPr>
            <a:spLocks noGrp="1"/>
          </p:cNvSpPr>
          <p:nvPr>
            <p:ph idx="1"/>
          </p:nvPr>
        </p:nvSpPr>
        <p:spPr/>
        <p:txBody>
          <a:bodyPr>
            <a:normAutofit/>
          </a:bodyPr>
          <a:lstStyle/>
          <a:p>
            <a:r>
              <a:rPr lang="en-GB" dirty="0">
                <a:latin typeface="Abadi" panose="020F0502020204030204" pitchFamily="34" charset="0"/>
              </a:rPr>
              <a:t>Flexibility in the workplace - organisation’s ability to adapt its working arrangements to accommodate the diverse needs and preferences of its employees, rather than following rigid, traditional structures (“What is a Flexible Workplace?”, 2023). </a:t>
            </a:r>
          </a:p>
          <a:p>
            <a:r>
              <a:rPr lang="en-GB" dirty="0">
                <a:latin typeface="Abadi" panose="020F0502020204030204" pitchFamily="34" charset="0"/>
              </a:rPr>
              <a:t>This includes giving employees greater control over when, where and how they complete their job responsibilities (</a:t>
            </a:r>
            <a:r>
              <a:rPr lang="en-GB" dirty="0" err="1">
                <a:latin typeface="Abadi" panose="020F0502020204030204" pitchFamily="34" charset="0"/>
              </a:rPr>
              <a:t>Tukkanen</a:t>
            </a:r>
            <a:r>
              <a:rPr lang="en-GB" dirty="0">
                <a:latin typeface="Abadi" panose="020F0502020204030204" pitchFamily="34" charset="0"/>
              </a:rPr>
              <a:t>, n.d.).</a:t>
            </a:r>
          </a:p>
          <a:p>
            <a:r>
              <a:rPr lang="en-GB" dirty="0">
                <a:latin typeface="Abadi" panose="020F0502020204030204" pitchFamily="34" charset="0"/>
              </a:rPr>
              <a:t>Agility in the workplace - organisation ability to respond quickly and efficiently to changes, challenges and opportunities in the work environment (Schreiber-Shearer, 2026). </a:t>
            </a:r>
          </a:p>
          <a:p>
            <a:r>
              <a:rPr lang="en-GB" dirty="0">
                <a:latin typeface="Abadi" panose="020F0502020204030204" pitchFamily="34" charset="0"/>
              </a:rPr>
              <a:t>This includes, for example, adapting to new technologies, working styles and evolving employee needs and preferences (Schreiber-Shearer, 2026; Shaik, 2025).</a:t>
            </a:r>
          </a:p>
          <a:p>
            <a:endParaRPr lang="en-GB" dirty="0"/>
          </a:p>
        </p:txBody>
      </p:sp>
    </p:spTree>
    <p:extLst>
      <p:ext uri="{BB962C8B-B14F-4D97-AF65-F5344CB8AC3E}">
        <p14:creationId xmlns:p14="http://schemas.microsoft.com/office/powerpoint/2010/main" val="1325848957"/>
      </p:ext>
    </p:extLst>
  </p:cSld>
  <p:clrMapOvr>
    <a:masterClrMapping/>
  </p:clrMapOvr>
  <mc:AlternateContent xmlns:mc="http://schemas.openxmlformats.org/markup-compatibility/2006" xmlns:p14="http://schemas.microsoft.com/office/powerpoint/2010/main">
    <mc:Choice Requires="p14">
      <p:transition spd="slow" p14:dur="2000" advTm="38540"/>
    </mc:Choice>
    <mc:Fallback xmlns="">
      <p:transition spd="slow" advTm="3854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13FE0-FCA4-C5AB-444F-64AE07DA28BC}"/>
              </a:ext>
            </a:extLst>
          </p:cNvPr>
          <p:cNvSpPr>
            <a:spLocks noGrp="1"/>
          </p:cNvSpPr>
          <p:nvPr>
            <p:ph type="title"/>
          </p:nvPr>
        </p:nvSpPr>
        <p:spPr>
          <a:xfrm>
            <a:off x="648930" y="629266"/>
            <a:ext cx="6188190" cy="1622321"/>
          </a:xfrm>
        </p:spPr>
        <p:txBody>
          <a:bodyPr>
            <a:normAutofit/>
          </a:bodyPr>
          <a:lstStyle/>
          <a:p>
            <a:pPr>
              <a:lnSpc>
                <a:spcPct val="90000"/>
              </a:lnSpc>
            </a:pPr>
            <a:r>
              <a:rPr lang="en-GB" sz="2600" b="1" dirty="0"/>
              <a:t>Examples of Flexible and Agile Practices in the Workplace</a:t>
            </a:r>
            <a:r>
              <a:rPr lang="en-GB" sz="2600" dirty="0"/>
              <a:t> – Remote and Hybrid Working</a:t>
            </a:r>
            <a:br>
              <a:rPr lang="en-GB" sz="2600" dirty="0"/>
            </a:br>
            <a:endParaRPr lang="en-GB" sz="2600" dirty="0"/>
          </a:p>
        </p:txBody>
      </p:sp>
      <p:sp>
        <p:nvSpPr>
          <p:cNvPr id="3" name="Content Placeholder 2">
            <a:extLst>
              <a:ext uri="{FF2B5EF4-FFF2-40B4-BE49-F238E27FC236}">
                <a16:creationId xmlns:a16="http://schemas.microsoft.com/office/drawing/2014/main" id="{95ADA7AC-2D13-ED8D-E1FD-C688A2BEAA57}"/>
              </a:ext>
            </a:extLst>
          </p:cNvPr>
          <p:cNvSpPr>
            <a:spLocks noGrp="1"/>
          </p:cNvSpPr>
          <p:nvPr>
            <p:ph idx="1"/>
          </p:nvPr>
        </p:nvSpPr>
        <p:spPr>
          <a:xfrm>
            <a:off x="648930" y="2438400"/>
            <a:ext cx="6188189" cy="3785419"/>
          </a:xfrm>
        </p:spPr>
        <p:txBody>
          <a:bodyPr>
            <a:normAutofit lnSpcReduction="10000"/>
          </a:bodyPr>
          <a:lstStyle/>
          <a:p>
            <a:pPr marL="0" indent="0">
              <a:lnSpc>
                <a:spcPct val="90000"/>
              </a:lnSpc>
              <a:buNone/>
            </a:pPr>
            <a:r>
              <a:rPr lang="en-GB" sz="1400" dirty="0">
                <a:latin typeface="Abadi" panose="020B0604020104020204" pitchFamily="34" charset="0"/>
              </a:rPr>
              <a:t>Remote and Hybrid Working - allows employees to work outside of the office from home, or to split their working time between both home and the office (“What Is Workplace Flexibility?”, 2024). </a:t>
            </a:r>
          </a:p>
          <a:p>
            <a:pPr marL="0" indent="0">
              <a:lnSpc>
                <a:spcPct val="90000"/>
              </a:lnSpc>
              <a:buNone/>
            </a:pPr>
            <a:r>
              <a:rPr lang="en-GB" sz="1400" dirty="0">
                <a:latin typeface="Abadi" panose="020B0604020104020204" pitchFamily="34" charset="0"/>
              </a:rPr>
              <a:t>Benefits</a:t>
            </a:r>
          </a:p>
          <a:p>
            <a:pPr>
              <a:lnSpc>
                <a:spcPct val="90000"/>
              </a:lnSpc>
            </a:pPr>
            <a:r>
              <a:rPr lang="en-GB" sz="1400" dirty="0">
                <a:latin typeface="Abadi" panose="020B0604020104020204" pitchFamily="34" charset="0"/>
              </a:rPr>
              <a:t>Improved Well-Being and Work-Life Balance </a:t>
            </a:r>
          </a:p>
          <a:p>
            <a:pPr>
              <a:lnSpc>
                <a:spcPct val="90000"/>
              </a:lnSpc>
            </a:pPr>
            <a:r>
              <a:rPr lang="en-GB" sz="1400" dirty="0">
                <a:latin typeface="Abadi" panose="020B0604020104020204" pitchFamily="34" charset="0"/>
              </a:rPr>
              <a:t>Reduced Expenses </a:t>
            </a:r>
          </a:p>
          <a:p>
            <a:pPr>
              <a:lnSpc>
                <a:spcPct val="90000"/>
              </a:lnSpc>
            </a:pPr>
            <a:r>
              <a:rPr lang="en-GB" sz="1400" dirty="0">
                <a:latin typeface="Abadi" panose="020B0604020104020204" pitchFamily="34" charset="0"/>
              </a:rPr>
              <a:t>Better Productivity </a:t>
            </a:r>
          </a:p>
          <a:p>
            <a:pPr>
              <a:lnSpc>
                <a:spcPct val="90000"/>
              </a:lnSpc>
            </a:pPr>
            <a:r>
              <a:rPr lang="en-GB" sz="1400" dirty="0">
                <a:latin typeface="Abadi" panose="020B0604020104020204" pitchFamily="34" charset="0"/>
              </a:rPr>
              <a:t>Access to a Wider Talent Pool </a:t>
            </a:r>
          </a:p>
          <a:p>
            <a:pPr marL="0" indent="0">
              <a:lnSpc>
                <a:spcPct val="90000"/>
              </a:lnSpc>
              <a:buNone/>
            </a:pPr>
            <a:r>
              <a:rPr lang="en-GB" sz="1400" dirty="0">
                <a:latin typeface="Abadi" panose="020B0604020104020204" pitchFamily="34" charset="0"/>
              </a:rPr>
              <a:t>(“Hybrid vs. remote work”, 2024).</a:t>
            </a:r>
          </a:p>
          <a:p>
            <a:pPr marL="0" indent="0">
              <a:lnSpc>
                <a:spcPct val="90000"/>
              </a:lnSpc>
              <a:buNone/>
            </a:pPr>
            <a:r>
              <a:rPr lang="en-GB" sz="1400" b="1" dirty="0">
                <a:latin typeface="Abadi" panose="020B0604020104020204" pitchFamily="34" charset="0"/>
              </a:rPr>
              <a:t>Google</a:t>
            </a:r>
            <a:r>
              <a:rPr lang="en-GB" sz="1400" dirty="0">
                <a:latin typeface="Abadi" panose="020B0604020104020204" pitchFamily="34" charset="0"/>
              </a:rPr>
              <a:t> - Hybrid work model that gives employees a mix of in‑office and remote options.</a:t>
            </a:r>
          </a:p>
          <a:p>
            <a:pPr marL="0" indent="0">
              <a:lnSpc>
                <a:spcPct val="90000"/>
              </a:lnSpc>
              <a:buNone/>
            </a:pPr>
            <a:r>
              <a:rPr lang="en-GB" sz="1400" dirty="0">
                <a:latin typeface="Abadi" panose="020B0604020104020204" pitchFamily="34" charset="0"/>
              </a:rPr>
              <a:t>Three days in the office and two days outside of the office or wherever they work best.</a:t>
            </a:r>
          </a:p>
          <a:p>
            <a:pPr marL="0" indent="0">
              <a:lnSpc>
                <a:spcPct val="90000"/>
              </a:lnSpc>
              <a:buNone/>
            </a:pPr>
            <a:r>
              <a:rPr lang="en-GB" sz="1400" dirty="0">
                <a:latin typeface="Abadi" panose="020B0604020104020204" pitchFamily="34" charset="0"/>
              </a:rPr>
              <a:t>(Paulise, 2021)</a:t>
            </a:r>
          </a:p>
          <a:p>
            <a:pPr>
              <a:lnSpc>
                <a:spcPct val="90000"/>
              </a:lnSpc>
            </a:pPr>
            <a:endParaRPr lang="en-GB" sz="1400" dirty="0"/>
          </a:p>
        </p:txBody>
      </p:sp>
      <p:sp>
        <p:nvSpPr>
          <p:cNvPr id="19" name="Freeform 31">
            <a:extLst>
              <a:ext uri="{FF2B5EF4-FFF2-40B4-BE49-F238E27FC236}">
                <a16:creationId xmlns:a16="http://schemas.microsoft.com/office/drawing/2014/main" id="{BCCA001F-96BC-4B90-8E8E-C57A71CBE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1" name="Rectangle 20">
            <a:extLst>
              <a:ext uri="{FF2B5EF4-FFF2-40B4-BE49-F238E27FC236}">
                <a16:creationId xmlns:a16="http://schemas.microsoft.com/office/drawing/2014/main" id="{76249615-E479-4FED-952F-F16BADB21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1E866DA6-165C-4E69-93E5-E701B6B92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sp>
        <p:nvSpPr>
          <p:cNvPr id="25" name="Rectangle 24">
            <a:extLst>
              <a:ext uri="{FF2B5EF4-FFF2-40B4-BE49-F238E27FC236}">
                <a16:creationId xmlns:a16="http://schemas.microsoft.com/office/drawing/2014/main" id="{2E26EE37-584B-42B5-A4D3-878F365D6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EE7EDFCB-8379-658C-C3DD-FDA5801C82C6}"/>
              </a:ext>
            </a:extLst>
          </p:cNvPr>
          <p:cNvSpPr txBox="1"/>
          <p:nvPr/>
        </p:nvSpPr>
        <p:spPr>
          <a:xfrm>
            <a:off x="8324916" y="3496227"/>
            <a:ext cx="1868559" cy="215444"/>
          </a:xfrm>
          <a:prstGeom prst="rect">
            <a:avLst/>
          </a:prstGeom>
          <a:noFill/>
        </p:spPr>
        <p:txBody>
          <a:bodyPr wrap="square" rtlCol="0">
            <a:spAutoFit/>
          </a:bodyPr>
          <a:lstStyle/>
          <a:p>
            <a:r>
              <a:rPr lang="en-GB" sz="800" dirty="0">
                <a:solidFill>
                  <a:schemeClr val="bg1"/>
                </a:solidFill>
              </a:rPr>
              <a:t>Tung, 2023</a:t>
            </a:r>
          </a:p>
        </p:txBody>
      </p:sp>
      <p:sp>
        <p:nvSpPr>
          <p:cNvPr id="11" name="TextBox 10">
            <a:extLst>
              <a:ext uri="{FF2B5EF4-FFF2-40B4-BE49-F238E27FC236}">
                <a16:creationId xmlns:a16="http://schemas.microsoft.com/office/drawing/2014/main" id="{DE1C75A5-882B-270D-DF04-FCA087CEEC0C}"/>
              </a:ext>
            </a:extLst>
          </p:cNvPr>
          <p:cNvSpPr txBox="1"/>
          <p:nvPr/>
        </p:nvSpPr>
        <p:spPr>
          <a:xfrm>
            <a:off x="8324916" y="5974387"/>
            <a:ext cx="1250322" cy="215444"/>
          </a:xfrm>
          <a:prstGeom prst="rect">
            <a:avLst/>
          </a:prstGeom>
          <a:noFill/>
        </p:spPr>
        <p:txBody>
          <a:bodyPr wrap="square" rtlCol="0">
            <a:spAutoFit/>
          </a:bodyPr>
          <a:lstStyle/>
          <a:p>
            <a:r>
              <a:rPr lang="en-GB" sz="800" dirty="0">
                <a:solidFill>
                  <a:schemeClr val="bg1"/>
                </a:solidFill>
              </a:rPr>
              <a:t>(“Logos List”, n.d.)</a:t>
            </a:r>
          </a:p>
        </p:txBody>
      </p:sp>
      <p:pic>
        <p:nvPicPr>
          <p:cNvPr id="4" name="Picture 3">
            <a:extLst>
              <a:ext uri="{FF2B5EF4-FFF2-40B4-BE49-F238E27FC236}">
                <a16:creationId xmlns:a16="http://schemas.microsoft.com/office/drawing/2014/main" id="{D84DB0E4-C687-1EBE-B112-82A5473F3A44}"/>
              </a:ext>
            </a:extLst>
          </p:cNvPr>
          <p:cNvPicPr>
            <a:picLocks noChangeAspect="1"/>
          </p:cNvPicPr>
          <p:nvPr/>
        </p:nvPicPr>
        <p:blipFill>
          <a:blip r:embed="rId4"/>
          <a:stretch>
            <a:fillRect/>
          </a:stretch>
        </p:blipFill>
        <p:spPr>
          <a:xfrm>
            <a:off x="7901531" y="3892499"/>
            <a:ext cx="2803332" cy="2081887"/>
          </a:xfrm>
          <a:prstGeom prst="rect">
            <a:avLst/>
          </a:prstGeom>
        </p:spPr>
      </p:pic>
      <p:pic>
        <p:nvPicPr>
          <p:cNvPr id="9" name="Picture 8">
            <a:extLst>
              <a:ext uri="{FF2B5EF4-FFF2-40B4-BE49-F238E27FC236}">
                <a16:creationId xmlns:a16="http://schemas.microsoft.com/office/drawing/2014/main" id="{54E1977B-FB8C-BF61-B89C-6DE002DA67B2}"/>
              </a:ext>
            </a:extLst>
          </p:cNvPr>
          <p:cNvPicPr>
            <a:picLocks noChangeAspect="1"/>
          </p:cNvPicPr>
          <p:nvPr/>
        </p:nvPicPr>
        <p:blipFill>
          <a:blip r:embed="rId5"/>
          <a:stretch>
            <a:fillRect/>
          </a:stretch>
        </p:blipFill>
        <p:spPr>
          <a:xfrm>
            <a:off x="8324916" y="1308539"/>
            <a:ext cx="3077447" cy="2053234"/>
          </a:xfrm>
          <a:prstGeom prst="rect">
            <a:avLst/>
          </a:prstGeom>
        </p:spPr>
      </p:pic>
    </p:spTree>
    <p:extLst>
      <p:ext uri="{BB962C8B-B14F-4D97-AF65-F5344CB8AC3E}">
        <p14:creationId xmlns:p14="http://schemas.microsoft.com/office/powerpoint/2010/main" val="2771065470"/>
      </p:ext>
    </p:extLst>
  </p:cSld>
  <p:clrMapOvr>
    <a:masterClrMapping/>
  </p:clrMapOvr>
  <mc:AlternateContent xmlns:mc="http://schemas.openxmlformats.org/markup-compatibility/2006" xmlns:p14="http://schemas.microsoft.com/office/powerpoint/2010/main">
    <mc:Choice Requires="p14">
      <p:transition spd="slow" p14:dur="2000" advTm="57151"/>
    </mc:Choice>
    <mc:Fallback xmlns="">
      <p:transition spd="slow" advTm="5715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61AA-BFAF-6622-4E86-85FCF6B8EF1A}"/>
              </a:ext>
            </a:extLst>
          </p:cNvPr>
          <p:cNvSpPr>
            <a:spLocks noGrp="1"/>
          </p:cNvSpPr>
          <p:nvPr>
            <p:ph type="title"/>
          </p:nvPr>
        </p:nvSpPr>
        <p:spPr>
          <a:xfrm>
            <a:off x="648930" y="629266"/>
            <a:ext cx="6188190" cy="1622321"/>
          </a:xfrm>
        </p:spPr>
        <p:txBody>
          <a:bodyPr>
            <a:normAutofit/>
          </a:bodyPr>
          <a:lstStyle/>
          <a:p>
            <a:pPr>
              <a:lnSpc>
                <a:spcPct val="90000"/>
              </a:lnSpc>
            </a:pPr>
            <a:r>
              <a:rPr lang="en-GB" sz="3600" b="1" dirty="0"/>
              <a:t>Examples of Flexible and Agile Practices in the Workplace </a:t>
            </a:r>
            <a:r>
              <a:rPr lang="en-GB" sz="3600" dirty="0"/>
              <a:t>-</a:t>
            </a:r>
            <a:r>
              <a:rPr lang="en-GB" sz="3600" b="1" dirty="0"/>
              <a:t> </a:t>
            </a:r>
            <a:r>
              <a:rPr lang="en-GB" sz="3600" dirty="0"/>
              <a:t>Flexitime</a:t>
            </a:r>
          </a:p>
        </p:txBody>
      </p:sp>
      <p:sp>
        <p:nvSpPr>
          <p:cNvPr id="3" name="Content Placeholder 2">
            <a:extLst>
              <a:ext uri="{FF2B5EF4-FFF2-40B4-BE49-F238E27FC236}">
                <a16:creationId xmlns:a16="http://schemas.microsoft.com/office/drawing/2014/main" id="{DD45F183-6269-F86C-E061-35081F55B08F}"/>
              </a:ext>
            </a:extLst>
          </p:cNvPr>
          <p:cNvSpPr>
            <a:spLocks noGrp="1"/>
          </p:cNvSpPr>
          <p:nvPr>
            <p:ph idx="1"/>
          </p:nvPr>
        </p:nvSpPr>
        <p:spPr>
          <a:xfrm>
            <a:off x="648930" y="2438400"/>
            <a:ext cx="6188189" cy="3785419"/>
          </a:xfrm>
        </p:spPr>
        <p:txBody>
          <a:bodyPr>
            <a:normAutofit/>
          </a:bodyPr>
          <a:lstStyle/>
          <a:p>
            <a:pPr>
              <a:lnSpc>
                <a:spcPct val="90000"/>
              </a:lnSpc>
            </a:pPr>
            <a:r>
              <a:rPr lang="en-GB" sz="1400" dirty="0">
                <a:latin typeface="Abadi" panose="020B0604020104020204" pitchFamily="34" charset="0"/>
              </a:rPr>
              <a:t>Flexitime - arrangement that allows employees to choose when they start and finish the workday, allowing them to fit their working hours to suit their individual needs. </a:t>
            </a:r>
          </a:p>
          <a:p>
            <a:pPr>
              <a:lnSpc>
                <a:spcPct val="90000"/>
              </a:lnSpc>
            </a:pPr>
            <a:r>
              <a:rPr lang="en-GB" sz="1400" dirty="0">
                <a:latin typeface="Abadi" panose="020B0604020104020204" pitchFamily="34" charset="0"/>
              </a:rPr>
              <a:t>Instead of a fixed 9–5 schedule, employees could work hours such as 7am–3pm or 10am–6pm, vary their start and finish times each day, or even split their shift to have a gap in the middle of the day if needed.</a:t>
            </a:r>
          </a:p>
          <a:p>
            <a:pPr>
              <a:lnSpc>
                <a:spcPct val="90000"/>
              </a:lnSpc>
            </a:pPr>
            <a:r>
              <a:rPr lang="en-GB" sz="1400" dirty="0">
                <a:latin typeface="Abadi" panose="020B0604020104020204" pitchFamily="34" charset="0"/>
              </a:rPr>
              <a:t>This arrangement allows employees to have a better work-life balance by enabling them to work at the times that best suit their personal circumstances or the hours that they are most productive. </a:t>
            </a:r>
          </a:p>
          <a:p>
            <a:pPr>
              <a:lnSpc>
                <a:spcPct val="90000"/>
              </a:lnSpc>
            </a:pPr>
            <a:r>
              <a:rPr lang="en-GB" sz="1400" dirty="0">
                <a:latin typeface="Abadi" panose="020B0604020104020204" pitchFamily="34" charset="0"/>
              </a:rPr>
              <a:t>Practice supports diversity and inclusion - making working hours more suitable and work more accessible to a wider range of individuals. For example, people with religious commitments such as specific prayer times and parents with young children </a:t>
            </a:r>
          </a:p>
          <a:p>
            <a:pPr marL="0" indent="0">
              <a:lnSpc>
                <a:spcPct val="90000"/>
              </a:lnSpc>
              <a:buNone/>
            </a:pPr>
            <a:r>
              <a:rPr lang="en-GB" sz="1400" dirty="0">
                <a:latin typeface="Abadi" panose="020B0604020104020204" pitchFamily="34" charset="0"/>
              </a:rPr>
              <a:t>(Rolfe, n.d.; </a:t>
            </a:r>
            <a:r>
              <a:rPr lang="en-GB" sz="1400" dirty="0" err="1">
                <a:latin typeface="Abadi" panose="020B0604020104020204" pitchFamily="34" charset="0"/>
              </a:rPr>
              <a:t>Tukkanen</a:t>
            </a:r>
            <a:r>
              <a:rPr lang="en-GB" sz="1400" dirty="0">
                <a:latin typeface="Abadi" panose="020B0604020104020204" pitchFamily="34" charset="0"/>
              </a:rPr>
              <a:t>, n.d.; “</a:t>
            </a:r>
            <a:r>
              <a:rPr lang="en-GB" sz="1400" dirty="0" err="1">
                <a:latin typeface="Abadi" panose="020B0604020104020204" pitchFamily="34" charset="0"/>
              </a:rPr>
              <a:t>Flextime</a:t>
            </a:r>
            <a:r>
              <a:rPr lang="en-GB" sz="1400" dirty="0">
                <a:latin typeface="Abadi" panose="020B0604020104020204" pitchFamily="34" charset="0"/>
              </a:rPr>
              <a:t>”, n.d.).</a:t>
            </a:r>
          </a:p>
        </p:txBody>
      </p:sp>
      <p:sp>
        <p:nvSpPr>
          <p:cNvPr id="17" name="Freeform 31">
            <a:extLst>
              <a:ext uri="{FF2B5EF4-FFF2-40B4-BE49-F238E27FC236}">
                <a16:creationId xmlns:a16="http://schemas.microsoft.com/office/drawing/2014/main" id="{BCCA001F-96BC-4B90-8E8E-C57A71CBE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8" name="Rectangle 17">
            <a:extLst>
              <a:ext uri="{FF2B5EF4-FFF2-40B4-BE49-F238E27FC236}">
                <a16:creationId xmlns:a16="http://schemas.microsoft.com/office/drawing/2014/main" id="{76249615-E479-4FED-952F-F16BADB21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5">
            <a:extLst>
              <a:ext uri="{FF2B5EF4-FFF2-40B4-BE49-F238E27FC236}">
                <a16:creationId xmlns:a16="http://schemas.microsoft.com/office/drawing/2014/main" id="{1E866DA6-165C-4E69-93E5-E701B6B92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sp>
        <p:nvSpPr>
          <p:cNvPr id="16" name="Rectangle 15">
            <a:extLst>
              <a:ext uri="{FF2B5EF4-FFF2-40B4-BE49-F238E27FC236}">
                <a16:creationId xmlns:a16="http://schemas.microsoft.com/office/drawing/2014/main" id="{2E26EE37-584B-42B5-A4D3-878F365D6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E1DBFA52-05DA-BC8F-FE49-E4C5A6063098}"/>
              </a:ext>
            </a:extLst>
          </p:cNvPr>
          <p:cNvSpPr txBox="1"/>
          <p:nvPr/>
        </p:nvSpPr>
        <p:spPr>
          <a:xfrm>
            <a:off x="8369024" y="4851940"/>
            <a:ext cx="2658016" cy="492443"/>
          </a:xfrm>
          <a:prstGeom prst="rect">
            <a:avLst/>
          </a:prstGeom>
          <a:noFill/>
        </p:spPr>
        <p:txBody>
          <a:bodyPr wrap="square" rtlCol="0">
            <a:spAutoFit/>
          </a:bodyPr>
          <a:lstStyle/>
          <a:p>
            <a:r>
              <a:rPr lang="en-GB" sz="800" dirty="0">
                <a:solidFill>
                  <a:schemeClr val="bg1"/>
                </a:solidFill>
              </a:rPr>
              <a:t>(“Clock clipart Images”, n.d.)</a:t>
            </a:r>
          </a:p>
          <a:p>
            <a:endParaRPr lang="en-GB" dirty="0">
              <a:solidFill>
                <a:schemeClr val="bg1"/>
              </a:solidFill>
            </a:endParaRPr>
          </a:p>
        </p:txBody>
      </p:sp>
      <p:pic>
        <p:nvPicPr>
          <p:cNvPr id="5" name="Picture 4">
            <a:extLst>
              <a:ext uri="{FF2B5EF4-FFF2-40B4-BE49-F238E27FC236}">
                <a16:creationId xmlns:a16="http://schemas.microsoft.com/office/drawing/2014/main" id="{7CD5E1EF-2304-2F68-330C-EC027977FA7E}"/>
              </a:ext>
            </a:extLst>
          </p:cNvPr>
          <p:cNvPicPr>
            <a:picLocks noChangeAspect="1"/>
          </p:cNvPicPr>
          <p:nvPr/>
        </p:nvPicPr>
        <p:blipFill>
          <a:blip r:embed="rId4"/>
          <a:stretch>
            <a:fillRect/>
          </a:stretch>
        </p:blipFill>
        <p:spPr>
          <a:xfrm>
            <a:off x="7991004" y="1440426"/>
            <a:ext cx="3414056" cy="2676376"/>
          </a:xfrm>
          <a:prstGeom prst="rect">
            <a:avLst/>
          </a:prstGeom>
        </p:spPr>
      </p:pic>
    </p:spTree>
    <p:extLst>
      <p:ext uri="{BB962C8B-B14F-4D97-AF65-F5344CB8AC3E}">
        <p14:creationId xmlns:p14="http://schemas.microsoft.com/office/powerpoint/2010/main" val="2277903316"/>
      </p:ext>
    </p:extLst>
  </p:cSld>
  <p:clrMapOvr>
    <a:masterClrMapping/>
  </p:clrMapOvr>
  <mc:AlternateContent xmlns:mc="http://schemas.openxmlformats.org/markup-compatibility/2006" xmlns:p14="http://schemas.microsoft.com/office/powerpoint/2010/main">
    <mc:Choice Requires="p14">
      <p:transition spd="slow" p14:dur="2000" advTm="55369"/>
    </mc:Choice>
    <mc:Fallback xmlns="">
      <p:transition spd="slow" advTm="5536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7C8C2-0EFC-9AE8-34AC-BA2CB6DF3573}"/>
              </a:ext>
            </a:extLst>
          </p:cNvPr>
          <p:cNvSpPr>
            <a:spLocks noGrp="1"/>
          </p:cNvSpPr>
          <p:nvPr>
            <p:ph type="title"/>
          </p:nvPr>
        </p:nvSpPr>
        <p:spPr/>
        <p:txBody>
          <a:bodyPr/>
          <a:lstStyle/>
          <a:p>
            <a:r>
              <a:rPr lang="en-GB" sz="4400" b="1" dirty="0"/>
              <a:t>Examples of Flexible and Agile Practices in the Workplace </a:t>
            </a:r>
            <a:endParaRPr lang="en-GB" dirty="0"/>
          </a:p>
        </p:txBody>
      </p:sp>
      <p:sp>
        <p:nvSpPr>
          <p:cNvPr id="3" name="Content Placeholder 2">
            <a:extLst>
              <a:ext uri="{FF2B5EF4-FFF2-40B4-BE49-F238E27FC236}">
                <a16:creationId xmlns:a16="http://schemas.microsoft.com/office/drawing/2014/main" id="{B7A3543D-97AF-0434-C033-91ABD5FA955F}"/>
              </a:ext>
            </a:extLst>
          </p:cNvPr>
          <p:cNvSpPr>
            <a:spLocks noGrp="1"/>
          </p:cNvSpPr>
          <p:nvPr>
            <p:ph idx="1"/>
          </p:nvPr>
        </p:nvSpPr>
        <p:spPr/>
        <p:txBody>
          <a:bodyPr/>
          <a:lstStyle/>
          <a:p>
            <a:r>
              <a:rPr lang="en-GB" dirty="0">
                <a:latin typeface="Abadi" panose="020B0604020104020204" pitchFamily="34" charset="0"/>
              </a:rPr>
              <a:t>Compressed Workweeks - condensed schedule that allows employees to work their required hours over fewer days, enabling them to enjoy extended periods of time off. </a:t>
            </a:r>
          </a:p>
          <a:p>
            <a:r>
              <a:rPr lang="en-GB" dirty="0">
                <a:latin typeface="Abadi" panose="020B0604020104020204" pitchFamily="34" charset="0"/>
              </a:rPr>
              <a:t>Job Sharing - arrangement in which two employees share the responsibilities and hours of a single full-time role, each working on a part-time basis </a:t>
            </a:r>
          </a:p>
          <a:p>
            <a:r>
              <a:rPr lang="en-GB" dirty="0">
                <a:latin typeface="Abadi" panose="020B0604020104020204" pitchFamily="34" charset="0"/>
              </a:rPr>
              <a:t>Unlimited Annual Leave - approach which allows salaried employees to take as much time off as they want, as long as they complete their work. </a:t>
            </a:r>
          </a:p>
          <a:p>
            <a:pPr marL="0" indent="0">
              <a:buNone/>
            </a:pPr>
            <a:r>
              <a:rPr lang="en-GB" dirty="0">
                <a:latin typeface="Abadi" panose="020B0604020104020204" pitchFamily="34" charset="0"/>
              </a:rPr>
              <a:t>(“What Is Workplace Flexibility?”, 2024; </a:t>
            </a:r>
            <a:r>
              <a:rPr lang="en-GB" dirty="0" err="1">
                <a:latin typeface="Abadi" panose="020B0604020104020204" pitchFamily="34" charset="0"/>
              </a:rPr>
              <a:t>Tukkanen</a:t>
            </a:r>
            <a:r>
              <a:rPr lang="en-GB" dirty="0">
                <a:latin typeface="Abadi" panose="020B0604020104020204" pitchFamily="34" charset="0"/>
              </a:rPr>
              <a:t>, n.d.).</a:t>
            </a:r>
          </a:p>
        </p:txBody>
      </p:sp>
    </p:spTree>
    <p:extLst>
      <p:ext uri="{BB962C8B-B14F-4D97-AF65-F5344CB8AC3E}">
        <p14:creationId xmlns:p14="http://schemas.microsoft.com/office/powerpoint/2010/main" val="2586850755"/>
      </p:ext>
    </p:extLst>
  </p:cSld>
  <p:clrMapOvr>
    <a:masterClrMapping/>
  </p:clrMapOvr>
  <mc:AlternateContent xmlns:mc="http://schemas.openxmlformats.org/markup-compatibility/2006" xmlns:p14="http://schemas.microsoft.com/office/powerpoint/2010/main">
    <mc:Choice Requires="p14">
      <p:transition spd="slow" p14:dur="2000" advTm="14029"/>
    </mc:Choice>
    <mc:Fallback xmlns="">
      <p:transition spd="slow" advTm="1402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325D1-C448-A59D-C605-2A0D823F5DD3}"/>
              </a:ext>
            </a:extLst>
          </p:cNvPr>
          <p:cNvSpPr>
            <a:spLocks noGrp="1"/>
          </p:cNvSpPr>
          <p:nvPr>
            <p:ph type="title"/>
          </p:nvPr>
        </p:nvSpPr>
        <p:spPr>
          <a:xfrm>
            <a:off x="610016" y="204537"/>
            <a:ext cx="9404723" cy="1400530"/>
          </a:xfrm>
        </p:spPr>
        <p:txBody>
          <a:bodyPr/>
          <a:lstStyle/>
          <a:p>
            <a:r>
              <a:rPr lang="en-GB" sz="3200" b="1" dirty="0"/>
              <a:t>Why Flexibility and Agility in the Workplace are Important </a:t>
            </a:r>
            <a:br>
              <a:rPr lang="en-GB" sz="3200" dirty="0"/>
            </a:br>
            <a:endParaRPr lang="en-GB" sz="3200" dirty="0"/>
          </a:p>
        </p:txBody>
      </p:sp>
      <p:sp>
        <p:nvSpPr>
          <p:cNvPr id="3" name="Content Placeholder 2">
            <a:extLst>
              <a:ext uri="{FF2B5EF4-FFF2-40B4-BE49-F238E27FC236}">
                <a16:creationId xmlns:a16="http://schemas.microsoft.com/office/drawing/2014/main" id="{D876C32D-0CAD-F4C4-8589-A41696E31302}"/>
              </a:ext>
            </a:extLst>
          </p:cNvPr>
          <p:cNvSpPr>
            <a:spLocks noGrp="1"/>
          </p:cNvSpPr>
          <p:nvPr>
            <p:ph idx="1"/>
          </p:nvPr>
        </p:nvSpPr>
        <p:spPr>
          <a:xfrm>
            <a:off x="794084" y="1383632"/>
            <a:ext cx="11261558" cy="5269831"/>
          </a:xfrm>
        </p:spPr>
        <p:txBody>
          <a:bodyPr>
            <a:normAutofit fontScale="32500" lnSpcReduction="20000"/>
          </a:bodyPr>
          <a:lstStyle/>
          <a:p>
            <a:r>
              <a:rPr lang="en-GB" sz="5600" b="1" dirty="0">
                <a:latin typeface="Abadi" panose="020B0604020104020204" pitchFamily="34" charset="0"/>
              </a:rPr>
              <a:t>Improve Work-Life Balance </a:t>
            </a:r>
            <a:r>
              <a:rPr lang="en-GB" sz="5600" dirty="0">
                <a:latin typeface="Abadi" panose="020B0604020104020204" pitchFamily="34" charset="0"/>
              </a:rPr>
              <a:t>- allow employees to manage personal commitments more efficiently alongside their work and can reduce burnout (“What is a Flexible Workplace?”, 2023; </a:t>
            </a:r>
            <a:r>
              <a:rPr lang="en-GB" sz="5600" dirty="0" err="1">
                <a:latin typeface="Abadi" panose="020B0604020104020204" pitchFamily="34" charset="0"/>
              </a:rPr>
              <a:t>Tukkanen</a:t>
            </a:r>
            <a:r>
              <a:rPr lang="en-GB" sz="5600" dirty="0">
                <a:latin typeface="Abadi" panose="020B0604020104020204" pitchFamily="34" charset="0"/>
              </a:rPr>
              <a:t>, n.d.). </a:t>
            </a:r>
          </a:p>
          <a:p>
            <a:r>
              <a:rPr lang="en-GB" sz="5600" dirty="0">
                <a:latin typeface="Abadi" panose="020B0604020104020204" pitchFamily="34" charset="0"/>
              </a:rPr>
              <a:t>ONS data from February 2022 - 78% of the surveyed employees who have engaged in remote or hybrid working reported an improved work–life balance (Mutebi &amp; Hobbs, 2022). </a:t>
            </a:r>
          </a:p>
          <a:p>
            <a:r>
              <a:rPr lang="en-GB" sz="5600" b="1" dirty="0">
                <a:latin typeface="Abadi" panose="020B0604020104020204" pitchFamily="34" charset="0"/>
              </a:rPr>
              <a:t>Improve Employee Retention Rates </a:t>
            </a:r>
            <a:r>
              <a:rPr lang="en-GB" sz="5600" dirty="0">
                <a:latin typeface="Abadi" panose="020B0604020104020204" pitchFamily="34" charset="0"/>
              </a:rPr>
              <a:t>- Employees who have greater autonomy and job satisfaction, and a work–life balance are more likely to stay with an organisation (</a:t>
            </a:r>
            <a:r>
              <a:rPr lang="en-GB" sz="5600" dirty="0" err="1">
                <a:latin typeface="Abadi" panose="020B0604020104020204" pitchFamily="34" charset="0"/>
              </a:rPr>
              <a:t>Tukkanen</a:t>
            </a:r>
            <a:r>
              <a:rPr lang="en-GB" sz="5600" dirty="0">
                <a:latin typeface="Abadi" panose="020B0604020104020204" pitchFamily="34" charset="0"/>
              </a:rPr>
              <a:t>, n.d.; “Why Flexible Work Policies”, 2025).</a:t>
            </a:r>
          </a:p>
          <a:p>
            <a:r>
              <a:rPr lang="en-GB" sz="5600" dirty="0" err="1">
                <a:latin typeface="Abadi" panose="020B0604020104020204" pitchFamily="34" charset="0"/>
              </a:rPr>
              <a:t>FlexJobs</a:t>
            </a:r>
            <a:r>
              <a:rPr lang="en-GB" sz="5600" dirty="0">
                <a:latin typeface="Abadi" panose="020B0604020104020204" pitchFamily="34" charset="0"/>
              </a:rPr>
              <a:t> survey - 80% of respondents reported that they would be more loyal to their employer if flexible working arrangements were provided (Castrillon, 2022). </a:t>
            </a:r>
          </a:p>
          <a:p>
            <a:r>
              <a:rPr lang="en-GB" sz="5600" b="1" dirty="0">
                <a:latin typeface="Abadi" panose="020B0604020104020204" pitchFamily="34" charset="0"/>
              </a:rPr>
              <a:t>Improve Talent Attraction and Expand Talent Pool - </a:t>
            </a:r>
            <a:r>
              <a:rPr lang="en-GB" sz="5600" dirty="0">
                <a:latin typeface="Abadi" panose="020B0604020104020204" pitchFamily="34" charset="0"/>
              </a:rPr>
              <a:t>organisations can widen their talent pool and attract workers from a broader range of backgrounds. This includes individuals from different countries as well as those who may be unable to work in traditional office settings, such as neurodivergent or disabled individuals (</a:t>
            </a:r>
            <a:r>
              <a:rPr lang="en-GB" sz="5600" dirty="0" err="1">
                <a:latin typeface="Abadi" panose="020B0604020104020204" pitchFamily="34" charset="0"/>
              </a:rPr>
              <a:t>Tukkanen</a:t>
            </a:r>
            <a:r>
              <a:rPr lang="en-GB" sz="5600" dirty="0">
                <a:latin typeface="Abadi" panose="020B0604020104020204" pitchFamily="34" charset="0"/>
              </a:rPr>
              <a:t>, n.d.).</a:t>
            </a:r>
          </a:p>
          <a:p>
            <a:r>
              <a:rPr lang="en-GB" sz="5600" b="1" dirty="0">
                <a:latin typeface="Abadi" panose="020B0604020104020204" pitchFamily="34" charset="0"/>
              </a:rPr>
              <a:t>Increased Employee Productivity - </a:t>
            </a:r>
            <a:r>
              <a:rPr lang="en-GB" sz="5600" dirty="0">
                <a:latin typeface="Abadi" panose="020B0604020104020204" pitchFamily="34" charset="0"/>
              </a:rPr>
              <a:t>Flexible arrangements enable employees to work at the times of day and in the locations that they are most focused and effective. This helps to reduce common productivity barriers such as long travel commutes, rigid schedules, interruptions, fatigue, workplace distractions and personal obligations, allowing employees to extract better performance (</a:t>
            </a:r>
            <a:r>
              <a:rPr lang="en-GB" sz="5600" dirty="0" err="1">
                <a:latin typeface="Abadi" panose="020B0604020104020204" pitchFamily="34" charset="0"/>
              </a:rPr>
              <a:t>Tukkanen</a:t>
            </a:r>
            <a:r>
              <a:rPr lang="en-GB" sz="5600" dirty="0">
                <a:latin typeface="Abadi" panose="020B0604020104020204" pitchFamily="34" charset="0"/>
              </a:rPr>
              <a:t>, n.d.). </a:t>
            </a:r>
          </a:p>
          <a:p>
            <a:r>
              <a:rPr lang="en-GB" sz="5600" dirty="0">
                <a:latin typeface="Abadi" panose="020B0604020104020204" pitchFamily="34" charset="0"/>
              </a:rPr>
              <a:t>2025 CIPD survey - 41% of UK employers believe that an increase in remote and hybrid working has led to improved productivity in their organisation (“Flexible and hybrid working practices”, 2025). </a:t>
            </a:r>
          </a:p>
          <a:p>
            <a:endParaRPr lang="en-GB" dirty="0"/>
          </a:p>
        </p:txBody>
      </p:sp>
    </p:spTree>
    <p:extLst>
      <p:ext uri="{BB962C8B-B14F-4D97-AF65-F5344CB8AC3E}">
        <p14:creationId xmlns:p14="http://schemas.microsoft.com/office/powerpoint/2010/main" val="664651492"/>
      </p:ext>
    </p:extLst>
  </p:cSld>
  <p:clrMapOvr>
    <a:masterClrMapping/>
  </p:clrMapOvr>
  <mc:AlternateContent xmlns:mc="http://schemas.openxmlformats.org/markup-compatibility/2006" xmlns:p14="http://schemas.microsoft.com/office/powerpoint/2010/main">
    <mc:Choice Requires="p14">
      <p:transition spd="slow" p14:dur="2000" advTm="126336"/>
    </mc:Choice>
    <mc:Fallback xmlns="">
      <p:transition spd="slow" advTm="12633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5A9CD-7226-FEF7-12E8-6F4125F67C46}"/>
              </a:ext>
            </a:extLst>
          </p:cNvPr>
          <p:cNvSpPr>
            <a:spLocks noGrp="1"/>
          </p:cNvSpPr>
          <p:nvPr>
            <p:ph type="title"/>
          </p:nvPr>
        </p:nvSpPr>
        <p:spPr>
          <a:xfrm>
            <a:off x="648930" y="629266"/>
            <a:ext cx="4795482" cy="1641987"/>
          </a:xfrm>
        </p:spPr>
        <p:txBody>
          <a:bodyPr>
            <a:normAutofit/>
          </a:bodyPr>
          <a:lstStyle/>
          <a:p>
            <a:r>
              <a:rPr lang="en-GB" b="1" dirty="0"/>
              <a:t>Neurodiversity</a:t>
            </a:r>
          </a:p>
        </p:txBody>
      </p:sp>
      <p:sp>
        <p:nvSpPr>
          <p:cNvPr id="3081" name="Rectangle 3080">
            <a:extLst>
              <a:ext uri="{FF2B5EF4-FFF2-40B4-BE49-F238E27FC236}">
                <a16:creationId xmlns:a16="http://schemas.microsoft.com/office/drawing/2014/main" id="{56321EC2-5A6E-45AF-B09C-189218AF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B3894C5-480C-BA8D-989D-4378629E2145}"/>
              </a:ext>
            </a:extLst>
          </p:cNvPr>
          <p:cNvSpPr>
            <a:spLocks noGrp="1"/>
          </p:cNvSpPr>
          <p:nvPr>
            <p:ph idx="1"/>
          </p:nvPr>
        </p:nvSpPr>
        <p:spPr>
          <a:xfrm>
            <a:off x="647701" y="2438401"/>
            <a:ext cx="4797256" cy="3809998"/>
          </a:xfrm>
        </p:spPr>
        <p:txBody>
          <a:bodyPr>
            <a:normAutofit/>
          </a:bodyPr>
          <a:lstStyle/>
          <a:p>
            <a:pPr>
              <a:lnSpc>
                <a:spcPct val="90000"/>
              </a:lnSpc>
            </a:pPr>
            <a:r>
              <a:rPr lang="en-GB" sz="1600" dirty="0">
                <a:latin typeface="Abadi" panose="020B0604020104020204" pitchFamily="34" charset="0"/>
              </a:rPr>
              <a:t>The term 'neurodiversity' was first introduced in the late 1990s by Judy Singer</a:t>
            </a:r>
          </a:p>
          <a:p>
            <a:pPr>
              <a:lnSpc>
                <a:spcPct val="90000"/>
              </a:lnSpc>
            </a:pPr>
            <a:r>
              <a:rPr lang="en-GB" sz="1600" dirty="0">
                <a:latin typeface="Abadi" panose="020B0604020104020204" pitchFamily="34" charset="0"/>
              </a:rPr>
              <a:t>Neurodiversity - idea that neurological variations in how human brains function, think, learn, and process information are a normal part of human diversity and are not seen as deficits. </a:t>
            </a:r>
          </a:p>
          <a:p>
            <a:pPr marL="0" indent="0">
              <a:lnSpc>
                <a:spcPct val="90000"/>
              </a:lnSpc>
              <a:buNone/>
            </a:pPr>
            <a:r>
              <a:rPr lang="en-GB" sz="1600" dirty="0">
                <a:latin typeface="Abadi" panose="020B0604020104020204" pitchFamily="34" charset="0"/>
              </a:rPr>
              <a:t>Examples include </a:t>
            </a:r>
          </a:p>
          <a:p>
            <a:pPr>
              <a:lnSpc>
                <a:spcPct val="90000"/>
              </a:lnSpc>
            </a:pPr>
            <a:r>
              <a:rPr lang="en-GB" sz="1600" dirty="0">
                <a:latin typeface="Abadi" panose="020B0604020104020204" pitchFamily="34" charset="0"/>
              </a:rPr>
              <a:t>ADHD, </a:t>
            </a:r>
          </a:p>
          <a:p>
            <a:pPr>
              <a:lnSpc>
                <a:spcPct val="90000"/>
              </a:lnSpc>
            </a:pPr>
            <a:r>
              <a:rPr lang="en-GB" sz="1600" dirty="0">
                <a:latin typeface="Abadi" panose="020B0604020104020204" pitchFamily="34" charset="0"/>
              </a:rPr>
              <a:t>Dyslexia</a:t>
            </a:r>
          </a:p>
          <a:p>
            <a:pPr>
              <a:lnSpc>
                <a:spcPct val="90000"/>
              </a:lnSpc>
            </a:pPr>
            <a:r>
              <a:rPr lang="en-GB" sz="1600" dirty="0">
                <a:latin typeface="Abadi" panose="020B0604020104020204" pitchFamily="34" charset="0"/>
              </a:rPr>
              <a:t>Autism </a:t>
            </a:r>
          </a:p>
          <a:p>
            <a:pPr marL="0" indent="0">
              <a:lnSpc>
                <a:spcPct val="90000"/>
              </a:lnSpc>
              <a:buNone/>
            </a:pPr>
            <a:r>
              <a:rPr lang="en-GB" sz="1600" dirty="0">
                <a:latin typeface="Abadi" panose="020B0604020104020204" pitchFamily="34" charset="0"/>
              </a:rPr>
              <a:t>(“Understanding Neurodiversity”, n.d.; </a:t>
            </a:r>
            <a:r>
              <a:rPr lang="en-GB" sz="1600" dirty="0" err="1">
                <a:latin typeface="Abadi" panose="020B0604020104020204" pitchFamily="34" charset="0"/>
              </a:rPr>
              <a:t>Heades</a:t>
            </a:r>
            <a:r>
              <a:rPr lang="en-GB" sz="1600" dirty="0">
                <a:latin typeface="Abadi" panose="020B0604020104020204" pitchFamily="34" charset="0"/>
              </a:rPr>
              <a:t>, 2025). </a:t>
            </a:r>
          </a:p>
          <a:p>
            <a:pPr>
              <a:lnSpc>
                <a:spcPct val="90000"/>
              </a:lnSpc>
            </a:pPr>
            <a:endParaRPr lang="en-GB" sz="1600" dirty="0"/>
          </a:p>
        </p:txBody>
      </p:sp>
      <p:sp>
        <p:nvSpPr>
          <p:cNvPr id="8" name="TextBox 7">
            <a:extLst>
              <a:ext uri="{FF2B5EF4-FFF2-40B4-BE49-F238E27FC236}">
                <a16:creationId xmlns:a16="http://schemas.microsoft.com/office/drawing/2014/main" id="{AF553AEE-DC08-A732-3FB5-E317B4C3D02D}"/>
              </a:ext>
            </a:extLst>
          </p:cNvPr>
          <p:cNvSpPr txBox="1"/>
          <p:nvPr/>
        </p:nvSpPr>
        <p:spPr>
          <a:xfrm>
            <a:off x="7230979" y="6436895"/>
            <a:ext cx="3211469" cy="215444"/>
          </a:xfrm>
          <a:prstGeom prst="rect">
            <a:avLst/>
          </a:prstGeom>
          <a:noFill/>
        </p:spPr>
        <p:txBody>
          <a:bodyPr wrap="square" rtlCol="0">
            <a:spAutoFit/>
          </a:bodyPr>
          <a:lstStyle/>
          <a:p>
            <a:r>
              <a:rPr lang="en-GB" sz="800" dirty="0"/>
              <a:t>(Harris, 2023)</a:t>
            </a:r>
          </a:p>
        </p:txBody>
      </p:sp>
      <p:pic>
        <p:nvPicPr>
          <p:cNvPr id="4" name="Picture 3" descr="‘It was like [my mother] came from another planet, or another dimension’ … Judy Singer.">
            <a:extLst>
              <a:ext uri="{FF2B5EF4-FFF2-40B4-BE49-F238E27FC236}">
                <a16:creationId xmlns:a16="http://schemas.microsoft.com/office/drawing/2014/main" id="{7046EE08-94F5-4F12-2A61-8940B201CB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0255" r="11755"/>
          <a:stretch>
            <a:fillRect/>
          </a:stretch>
        </p:blipFill>
        <p:spPr bwMode="auto">
          <a:xfrm>
            <a:off x="6253248" y="866274"/>
            <a:ext cx="5166930" cy="534603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9590104"/>
      </p:ext>
    </p:extLst>
  </p:cSld>
  <p:clrMapOvr>
    <a:masterClrMapping/>
  </p:clrMapOvr>
  <mc:AlternateContent xmlns:mc="http://schemas.openxmlformats.org/markup-compatibility/2006" xmlns:p14="http://schemas.microsoft.com/office/powerpoint/2010/main">
    <mc:Choice Requires="p14">
      <p:transition spd="slow" p14:dur="2000" advTm="36861"/>
    </mc:Choice>
    <mc:Fallback xmlns="">
      <p:transition spd="slow" advTm="3686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6EFC8-3E4D-1AFE-4C9E-BC47426D67E1}"/>
              </a:ext>
            </a:extLst>
          </p:cNvPr>
          <p:cNvSpPr>
            <a:spLocks noGrp="1"/>
          </p:cNvSpPr>
          <p:nvPr>
            <p:ph type="title"/>
          </p:nvPr>
        </p:nvSpPr>
        <p:spPr/>
        <p:txBody>
          <a:bodyPr/>
          <a:lstStyle/>
          <a:p>
            <a:r>
              <a:rPr lang="en-GB" b="1" dirty="0"/>
              <a:t>Neurodiversity is Importance in the Workplace</a:t>
            </a:r>
            <a:br>
              <a:rPr lang="en-GB" dirty="0"/>
            </a:br>
            <a:endParaRPr lang="en-GB" dirty="0"/>
          </a:p>
        </p:txBody>
      </p:sp>
      <p:sp>
        <p:nvSpPr>
          <p:cNvPr id="3" name="Content Placeholder 2">
            <a:extLst>
              <a:ext uri="{FF2B5EF4-FFF2-40B4-BE49-F238E27FC236}">
                <a16:creationId xmlns:a16="http://schemas.microsoft.com/office/drawing/2014/main" id="{4D7A083A-6647-2F19-8B8A-4C2C5826C0BE}"/>
              </a:ext>
            </a:extLst>
          </p:cNvPr>
          <p:cNvSpPr>
            <a:spLocks noGrp="1"/>
          </p:cNvSpPr>
          <p:nvPr>
            <p:ph idx="1"/>
          </p:nvPr>
        </p:nvSpPr>
        <p:spPr/>
        <p:txBody>
          <a:bodyPr>
            <a:normAutofit fontScale="70000" lnSpcReduction="20000"/>
          </a:bodyPr>
          <a:lstStyle/>
          <a:p>
            <a:r>
              <a:rPr lang="en-GB" b="1" dirty="0">
                <a:latin typeface="Abadi" panose="020B0604020104020204" pitchFamily="34" charset="0"/>
              </a:rPr>
              <a:t>Strengthen Employee Morale, Well-Being and Workplace Culture </a:t>
            </a:r>
            <a:r>
              <a:rPr lang="en-GB" dirty="0">
                <a:latin typeface="Abadi" panose="020B0604020104020204" pitchFamily="34" charset="0"/>
              </a:rPr>
              <a:t>- When an organisation actively supports neurodivergent employees and implements neurodiverse‑friendly practices, it can send a clear message of inclusion to the entire workforce. This helps to create an environment where all employees feel valued, supported, and respected for their unique contributions, which in turn can boost employee morale, well-being and overall workplace culture (“Why neurodiversity makes your workplace stronger”, 2025). </a:t>
            </a:r>
          </a:p>
          <a:p>
            <a:r>
              <a:rPr lang="en-GB" dirty="0">
                <a:latin typeface="Abadi" panose="020B0604020104020204" pitchFamily="34" charset="0"/>
              </a:rPr>
              <a:t>89% of organisations that adopted neuro-inclusive practices reported improved employee morale (“Neurodiversity in the Workplace”, 2025). </a:t>
            </a:r>
          </a:p>
          <a:p>
            <a:r>
              <a:rPr lang="en-GB" b="1" dirty="0">
                <a:latin typeface="Abadi" panose="020B0604020104020204" pitchFamily="34" charset="0"/>
              </a:rPr>
              <a:t>Enhance Problem-Solving - </a:t>
            </a:r>
            <a:r>
              <a:rPr lang="en-GB" dirty="0">
                <a:latin typeface="Abadi" panose="020B0604020104020204" pitchFamily="34" charset="0"/>
              </a:rPr>
              <a:t>people with neurodiverse conditions have different ways of processing information, they can think outside of the box and approach challenges from unique angles that neurotypical individuals might not consider (“Why neurodiversity makes your workplace stronger”, 2025). </a:t>
            </a:r>
          </a:p>
          <a:p>
            <a:r>
              <a:rPr lang="en-GB" dirty="0">
                <a:latin typeface="Abadi" panose="020B0604020104020204" pitchFamily="34" charset="0"/>
              </a:rPr>
              <a:t>This can lead to more effective solutions, improved decision-making and enhanced innovation for organisations (Mehta, 2025).</a:t>
            </a:r>
          </a:p>
          <a:p>
            <a:r>
              <a:rPr lang="en-GB" b="1" dirty="0">
                <a:latin typeface="Abadi" panose="020B0604020104020204" pitchFamily="34" charset="0"/>
              </a:rPr>
              <a:t>Higher Levels of Concentration and Attention to Detail </a:t>
            </a:r>
            <a:r>
              <a:rPr lang="en-GB" dirty="0">
                <a:latin typeface="Abadi" panose="020B0604020104020204" pitchFamily="34" charset="0"/>
              </a:rPr>
              <a:t>- This can lead to fewer mistakes, higher quality work, and improved productivity for organisations (“Why neurodiversity makes your workplace stronger”, 2025). </a:t>
            </a:r>
          </a:p>
          <a:p>
            <a:r>
              <a:rPr lang="en-GB" dirty="0">
                <a:latin typeface="Abadi" panose="020B0604020104020204" pitchFamily="34" charset="0"/>
              </a:rPr>
              <a:t>JPMorgan Chase Autism at Work initiative found neurodivergent employees to produce more accurate work with fewer errors and they were between 90% and 140% more productive than their neurotypical colleagues (Raz, 2024).</a:t>
            </a:r>
          </a:p>
          <a:p>
            <a:endParaRPr lang="en-GB" dirty="0"/>
          </a:p>
        </p:txBody>
      </p:sp>
    </p:spTree>
    <p:extLst>
      <p:ext uri="{BB962C8B-B14F-4D97-AF65-F5344CB8AC3E}">
        <p14:creationId xmlns:p14="http://schemas.microsoft.com/office/powerpoint/2010/main" val="3693323582"/>
      </p:ext>
    </p:extLst>
  </p:cSld>
  <p:clrMapOvr>
    <a:masterClrMapping/>
  </p:clrMapOvr>
  <mc:AlternateContent xmlns:mc="http://schemas.openxmlformats.org/markup-compatibility/2006" xmlns:p14="http://schemas.microsoft.com/office/powerpoint/2010/main">
    <mc:Choice Requires="p14">
      <p:transition spd="slow" p14:dur="2000" advTm="112506"/>
    </mc:Choice>
    <mc:Fallback xmlns="">
      <p:transition spd="slow" advTm="11250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BEC77-EFBB-D72E-6E93-5A8F89774395}"/>
              </a:ext>
            </a:extLst>
          </p:cNvPr>
          <p:cNvSpPr>
            <a:spLocks noGrp="1"/>
          </p:cNvSpPr>
          <p:nvPr>
            <p:ph type="title"/>
          </p:nvPr>
        </p:nvSpPr>
        <p:spPr/>
        <p:txBody>
          <a:bodyPr/>
          <a:lstStyle/>
          <a:p>
            <a:r>
              <a:rPr lang="en-GB" b="1" dirty="0"/>
              <a:t>Common Challenges</a:t>
            </a:r>
          </a:p>
        </p:txBody>
      </p:sp>
      <p:sp>
        <p:nvSpPr>
          <p:cNvPr id="3" name="Content Placeholder 2">
            <a:extLst>
              <a:ext uri="{FF2B5EF4-FFF2-40B4-BE49-F238E27FC236}">
                <a16:creationId xmlns:a16="http://schemas.microsoft.com/office/drawing/2014/main" id="{F2394B63-3412-0EF8-73A8-F55F5DB37130}"/>
              </a:ext>
            </a:extLst>
          </p:cNvPr>
          <p:cNvSpPr>
            <a:spLocks noGrp="1"/>
          </p:cNvSpPr>
          <p:nvPr>
            <p:ph idx="1"/>
          </p:nvPr>
        </p:nvSpPr>
        <p:spPr/>
        <p:txBody>
          <a:bodyPr>
            <a:normAutofit/>
          </a:bodyPr>
          <a:lstStyle/>
          <a:p>
            <a:r>
              <a:rPr lang="en-GB" b="1" dirty="0">
                <a:latin typeface="Abadi" panose="020B0604020104020204" pitchFamily="34" charset="0"/>
              </a:rPr>
              <a:t>Communication Challenges – </a:t>
            </a:r>
            <a:r>
              <a:rPr lang="en-GB" dirty="0">
                <a:latin typeface="Abadi" panose="020B0604020104020204" pitchFamily="34" charset="0"/>
              </a:rPr>
              <a:t>Could</a:t>
            </a:r>
            <a:r>
              <a:rPr lang="en-GB" b="1" dirty="0">
                <a:latin typeface="Abadi" panose="020B0604020104020204" pitchFamily="34" charset="0"/>
              </a:rPr>
              <a:t> </a:t>
            </a:r>
            <a:r>
              <a:rPr lang="en-GB" dirty="0">
                <a:latin typeface="Abadi" panose="020B0604020104020204" pitchFamily="34" charset="0"/>
              </a:rPr>
              <a:t>find difficult to interpret unclear or indirect communication and struggle to recognise social cues, such as tone of voice or body language (</a:t>
            </a:r>
            <a:r>
              <a:rPr lang="en-GB" dirty="0" err="1">
                <a:latin typeface="Abadi" panose="020B0604020104020204" pitchFamily="34" charset="0"/>
              </a:rPr>
              <a:t>Heades</a:t>
            </a:r>
            <a:r>
              <a:rPr lang="en-GB" dirty="0">
                <a:latin typeface="Abadi" panose="020B0604020104020204" pitchFamily="34" charset="0"/>
              </a:rPr>
              <a:t>, 2025). </a:t>
            </a:r>
          </a:p>
          <a:p>
            <a:r>
              <a:rPr lang="en-GB" b="1" dirty="0">
                <a:latin typeface="Abadi" panose="020B0604020104020204" pitchFamily="34" charset="0"/>
              </a:rPr>
              <a:t>Sensory Overload - </a:t>
            </a:r>
            <a:r>
              <a:rPr lang="en-GB" dirty="0">
                <a:latin typeface="Abadi" panose="020B0604020104020204" pitchFamily="34" charset="0"/>
              </a:rPr>
              <a:t>Open-plan offices or those with bright lights, loud noise, and constant interruptions can be overwhelming and stressful for neurodivergent employees (</a:t>
            </a:r>
            <a:r>
              <a:rPr lang="en-GB" dirty="0" err="1">
                <a:latin typeface="Abadi" panose="020B0604020104020204" pitchFamily="34" charset="0"/>
              </a:rPr>
              <a:t>Heades</a:t>
            </a:r>
            <a:r>
              <a:rPr lang="en-GB" dirty="0">
                <a:latin typeface="Abadi" panose="020B0604020104020204" pitchFamily="34" charset="0"/>
              </a:rPr>
              <a:t>, 2025; “How to Support Neurodiversity in the Workplace”, 2025). </a:t>
            </a:r>
          </a:p>
          <a:p>
            <a:r>
              <a:rPr lang="en-GB" dirty="0">
                <a:latin typeface="Abadi" panose="020B0604020104020204" pitchFamily="34" charset="0"/>
              </a:rPr>
              <a:t>Traditional rigid work schedules and traditional recruitment process (</a:t>
            </a:r>
            <a:r>
              <a:rPr lang="en-GB" dirty="0" err="1">
                <a:latin typeface="Abadi" panose="020B0604020104020204" pitchFamily="34" charset="0"/>
              </a:rPr>
              <a:t>Heades</a:t>
            </a:r>
            <a:r>
              <a:rPr lang="en-GB" dirty="0">
                <a:latin typeface="Abadi" panose="020B0604020104020204" pitchFamily="34" charset="0"/>
              </a:rPr>
              <a:t>, 2025; “How to Support Neurodiversity in the Workplace”, 2025).</a:t>
            </a:r>
          </a:p>
        </p:txBody>
      </p:sp>
    </p:spTree>
    <p:extLst>
      <p:ext uri="{BB962C8B-B14F-4D97-AF65-F5344CB8AC3E}">
        <p14:creationId xmlns:p14="http://schemas.microsoft.com/office/powerpoint/2010/main" val="3509440115"/>
      </p:ext>
    </p:extLst>
  </p:cSld>
  <p:clrMapOvr>
    <a:masterClrMapping/>
  </p:clrMapOvr>
  <mc:AlternateContent xmlns:mc="http://schemas.openxmlformats.org/markup-compatibility/2006" xmlns:p14="http://schemas.microsoft.com/office/powerpoint/2010/main">
    <mc:Choice Requires="p14">
      <p:transition spd="slow" p14:dur="2000" advTm="54146"/>
    </mc:Choice>
    <mc:Fallback xmlns="">
      <p:transition spd="slow" advTm="5414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0CCE-0D0C-8C77-47B4-1A0FF389A66D}"/>
              </a:ext>
            </a:extLst>
          </p:cNvPr>
          <p:cNvSpPr>
            <a:spLocks noGrp="1"/>
          </p:cNvSpPr>
          <p:nvPr>
            <p:ph type="title"/>
          </p:nvPr>
        </p:nvSpPr>
        <p:spPr/>
        <p:txBody>
          <a:bodyPr/>
          <a:lstStyle/>
          <a:p>
            <a:r>
              <a:rPr lang="en-GB" b="1" dirty="0"/>
              <a:t>Strategies for Creating a Neurodiverse-Friendly Environment – Inclusive Recruitment Processes</a:t>
            </a:r>
            <a:br>
              <a:rPr lang="en-GB" dirty="0"/>
            </a:br>
            <a:endParaRPr lang="en-GB" dirty="0"/>
          </a:p>
        </p:txBody>
      </p:sp>
      <p:sp>
        <p:nvSpPr>
          <p:cNvPr id="3" name="Content Placeholder 2">
            <a:extLst>
              <a:ext uri="{FF2B5EF4-FFF2-40B4-BE49-F238E27FC236}">
                <a16:creationId xmlns:a16="http://schemas.microsoft.com/office/drawing/2014/main" id="{F16B256C-0111-E9D5-99DE-B34DF9E942F8}"/>
              </a:ext>
            </a:extLst>
          </p:cNvPr>
          <p:cNvSpPr>
            <a:spLocks noGrp="1"/>
          </p:cNvSpPr>
          <p:nvPr>
            <p:ph idx="1"/>
          </p:nvPr>
        </p:nvSpPr>
        <p:spPr>
          <a:xfrm>
            <a:off x="472644" y="2461991"/>
            <a:ext cx="8946541" cy="4195481"/>
          </a:xfrm>
        </p:spPr>
        <p:txBody>
          <a:bodyPr>
            <a:normAutofit fontScale="92500" lnSpcReduction="10000"/>
          </a:bodyPr>
          <a:lstStyle/>
          <a:p>
            <a:r>
              <a:rPr lang="en-GB" dirty="0">
                <a:latin typeface="Abadi" panose="020B0604020104020204" pitchFamily="34" charset="0"/>
              </a:rPr>
              <a:t>Alternative Assessments - Practical tasks, providing questions in advance, and holding interviews in quiet, distraction-free environments (“Neurodiversity at work”, 2025; “Why neurodiversity makes your workplace stronger”, 2025).</a:t>
            </a:r>
          </a:p>
          <a:p>
            <a:r>
              <a:rPr lang="en-GB" dirty="0">
                <a:latin typeface="Abadi" panose="020B0604020104020204" pitchFamily="34" charset="0"/>
              </a:rPr>
              <a:t>Example – Microsoft </a:t>
            </a:r>
          </a:p>
          <a:p>
            <a:r>
              <a:rPr lang="en-GB" dirty="0">
                <a:latin typeface="Abadi" panose="020B0604020104020204" pitchFamily="34" charset="0"/>
              </a:rPr>
              <a:t>Neurodiversity Hiring Program - Focuses on attracting and supporting neurodivergent candidates </a:t>
            </a:r>
          </a:p>
          <a:p>
            <a:r>
              <a:rPr lang="en-GB" dirty="0">
                <a:latin typeface="Abadi" panose="020B0604020104020204" pitchFamily="34" charset="0"/>
              </a:rPr>
              <a:t>Multi‑day assessment that includes open discussions and collaborative tasks, such as Minecraft‑based exercises (Raz, 2024; </a:t>
            </a:r>
            <a:r>
              <a:rPr lang="en-GB" dirty="0" err="1">
                <a:latin typeface="Abadi" panose="020B0604020104020204" pitchFamily="34" charset="0"/>
              </a:rPr>
              <a:t>MSFTEnable</a:t>
            </a:r>
            <a:r>
              <a:rPr lang="en-GB" dirty="0">
                <a:latin typeface="Abadi" panose="020B0604020104020204" pitchFamily="34" charset="0"/>
              </a:rPr>
              <a:t>, 2021; “How Microsoft is Making Hiring More Inclusive,” 2021). </a:t>
            </a:r>
          </a:p>
          <a:p>
            <a:r>
              <a:rPr lang="en-GB" dirty="0">
                <a:latin typeface="Abadi" panose="020B0604020104020204" pitchFamily="34" charset="0"/>
              </a:rPr>
              <a:t>Extended interview time, additional and longer breaks, clear feedback, quieter interview environments, and also train interviewers to work effectively with neurodivergent candidates, (“Why Every Neurodivergent,” 2024; </a:t>
            </a:r>
            <a:r>
              <a:rPr lang="en-GB" dirty="0" err="1">
                <a:latin typeface="Abadi" panose="020B0604020104020204" pitchFamily="34" charset="0"/>
              </a:rPr>
              <a:t>MSFTEnable</a:t>
            </a:r>
            <a:r>
              <a:rPr lang="en-GB" dirty="0">
                <a:latin typeface="Abadi" panose="020B0604020104020204" pitchFamily="34" charset="0"/>
              </a:rPr>
              <a:t>, 2021).”</a:t>
            </a:r>
          </a:p>
          <a:p>
            <a:endParaRPr lang="en-GB" dirty="0"/>
          </a:p>
        </p:txBody>
      </p:sp>
      <p:sp>
        <p:nvSpPr>
          <p:cNvPr id="5" name="TextBox 4">
            <a:extLst>
              <a:ext uri="{FF2B5EF4-FFF2-40B4-BE49-F238E27FC236}">
                <a16:creationId xmlns:a16="http://schemas.microsoft.com/office/drawing/2014/main" id="{C8C6EFA4-0D23-716E-3785-11DB924D7E68}"/>
              </a:ext>
            </a:extLst>
          </p:cNvPr>
          <p:cNvSpPr txBox="1"/>
          <p:nvPr/>
        </p:nvSpPr>
        <p:spPr>
          <a:xfrm>
            <a:off x="9963934" y="3561110"/>
            <a:ext cx="1744578" cy="215444"/>
          </a:xfrm>
          <a:prstGeom prst="rect">
            <a:avLst/>
          </a:prstGeom>
          <a:noFill/>
        </p:spPr>
        <p:txBody>
          <a:bodyPr wrap="square" rtlCol="0">
            <a:spAutoFit/>
          </a:bodyPr>
          <a:lstStyle/>
          <a:p>
            <a:r>
              <a:rPr lang="en-GB" sz="800" dirty="0"/>
              <a:t>(Stone, 2026)</a:t>
            </a:r>
          </a:p>
        </p:txBody>
      </p:sp>
      <p:sp>
        <p:nvSpPr>
          <p:cNvPr id="8" name="TextBox 7">
            <a:extLst>
              <a:ext uri="{FF2B5EF4-FFF2-40B4-BE49-F238E27FC236}">
                <a16:creationId xmlns:a16="http://schemas.microsoft.com/office/drawing/2014/main" id="{B2DDAEBD-39C2-C53A-F0DC-4E208A1E0F9B}"/>
              </a:ext>
            </a:extLst>
          </p:cNvPr>
          <p:cNvSpPr txBox="1"/>
          <p:nvPr/>
        </p:nvSpPr>
        <p:spPr>
          <a:xfrm>
            <a:off x="10050834" y="4862908"/>
            <a:ext cx="1515979" cy="215444"/>
          </a:xfrm>
          <a:prstGeom prst="rect">
            <a:avLst/>
          </a:prstGeom>
          <a:noFill/>
        </p:spPr>
        <p:txBody>
          <a:bodyPr wrap="square" rtlCol="0">
            <a:spAutoFit/>
          </a:bodyPr>
          <a:lstStyle/>
          <a:p>
            <a:r>
              <a:rPr lang="en-GB" sz="800" dirty="0"/>
              <a:t>(“Logo”, n.d.)</a:t>
            </a:r>
          </a:p>
        </p:txBody>
      </p:sp>
      <p:pic>
        <p:nvPicPr>
          <p:cNvPr id="10" name="Video 9">
            <a:hlinkClick r:id="" action="ppaction://media"/>
            <a:extLst>
              <a:ext uri="{FF2B5EF4-FFF2-40B4-BE49-F238E27FC236}">
                <a16:creationId xmlns:a16="http://schemas.microsoft.com/office/drawing/2014/main" id="{E341C22A-BCDE-62DD-4F23-4A9725DEF9B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6" name="Picture 5">
            <a:extLst>
              <a:ext uri="{FF2B5EF4-FFF2-40B4-BE49-F238E27FC236}">
                <a16:creationId xmlns:a16="http://schemas.microsoft.com/office/drawing/2014/main" id="{76370D11-30E9-D6A9-BA44-CF9613F52AEB}"/>
              </a:ext>
            </a:extLst>
          </p:cNvPr>
          <p:cNvPicPr>
            <a:picLocks noChangeAspect="1"/>
          </p:cNvPicPr>
          <p:nvPr/>
        </p:nvPicPr>
        <p:blipFill>
          <a:blip r:embed="rId6"/>
          <a:stretch>
            <a:fillRect/>
          </a:stretch>
        </p:blipFill>
        <p:spPr>
          <a:xfrm>
            <a:off x="9863126" y="1184709"/>
            <a:ext cx="2328874" cy="2328874"/>
          </a:xfrm>
          <a:prstGeom prst="rect">
            <a:avLst/>
          </a:prstGeom>
        </p:spPr>
      </p:pic>
      <p:pic>
        <p:nvPicPr>
          <p:cNvPr id="7" name="Picture 6">
            <a:extLst>
              <a:ext uri="{FF2B5EF4-FFF2-40B4-BE49-F238E27FC236}">
                <a16:creationId xmlns:a16="http://schemas.microsoft.com/office/drawing/2014/main" id="{33DBC931-BE03-C4B3-8987-F0CC63B41A0F}"/>
              </a:ext>
            </a:extLst>
          </p:cNvPr>
          <p:cNvPicPr>
            <a:picLocks noChangeAspect="1"/>
          </p:cNvPicPr>
          <p:nvPr/>
        </p:nvPicPr>
        <p:blipFill>
          <a:blip r:embed="rId7"/>
          <a:stretch>
            <a:fillRect/>
          </a:stretch>
        </p:blipFill>
        <p:spPr>
          <a:xfrm>
            <a:off x="9579645" y="3921158"/>
            <a:ext cx="2530059" cy="786452"/>
          </a:xfrm>
          <a:prstGeom prst="rect">
            <a:avLst/>
          </a:prstGeom>
        </p:spPr>
      </p:pic>
    </p:spTree>
    <p:extLst>
      <p:ext uri="{BB962C8B-B14F-4D97-AF65-F5344CB8AC3E}">
        <p14:creationId xmlns:p14="http://schemas.microsoft.com/office/powerpoint/2010/main" val="315350008"/>
      </p:ext>
    </p:extLst>
  </p:cSld>
  <p:clrMapOvr>
    <a:masterClrMapping/>
  </p:clrMapOvr>
  <mc:AlternateContent xmlns:mc="http://schemas.openxmlformats.org/markup-compatibility/2006" xmlns:p14="http://schemas.microsoft.com/office/powerpoint/2010/main">
    <mc:Choice Requires="p14">
      <p:transition spd="slow" p14:dur="2000" advTm="69683"/>
    </mc:Choice>
    <mc:Fallback xmlns="">
      <p:transition spd="slow" advTm="69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D961-6D9C-6545-37AA-DED4931A2A04}"/>
              </a:ext>
            </a:extLst>
          </p:cNvPr>
          <p:cNvSpPr>
            <a:spLocks noGrp="1"/>
          </p:cNvSpPr>
          <p:nvPr>
            <p:ph type="title"/>
          </p:nvPr>
        </p:nvSpPr>
        <p:spPr>
          <a:xfrm>
            <a:off x="650668" y="629266"/>
            <a:ext cx="6249784" cy="1641986"/>
          </a:xfrm>
        </p:spPr>
        <p:txBody>
          <a:bodyPr>
            <a:normAutofit/>
          </a:bodyPr>
          <a:lstStyle/>
          <a:p>
            <a:pPr>
              <a:lnSpc>
                <a:spcPct val="90000"/>
              </a:lnSpc>
            </a:pPr>
            <a:r>
              <a:rPr lang="en-GB" sz="2600" b="1" dirty="0"/>
              <a:t>Strategies for Creating a Neurodiverse-Friendly Environment – Sensory–Friendly Environments </a:t>
            </a:r>
          </a:p>
        </p:txBody>
      </p:sp>
      <p:sp>
        <p:nvSpPr>
          <p:cNvPr id="4103" name="Rectangle 4102">
            <a:extLst>
              <a:ext uri="{FF2B5EF4-FFF2-40B4-BE49-F238E27FC236}">
                <a16:creationId xmlns:a16="http://schemas.microsoft.com/office/drawing/2014/main" id="{C9D93294-082B-4702-A842-D717A68A0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ED51A37-42D7-7EEA-BB36-6D8EAE2010B1}"/>
              </a:ext>
            </a:extLst>
          </p:cNvPr>
          <p:cNvSpPr>
            <a:spLocks noGrp="1"/>
          </p:cNvSpPr>
          <p:nvPr>
            <p:ph idx="1"/>
          </p:nvPr>
        </p:nvSpPr>
        <p:spPr>
          <a:xfrm>
            <a:off x="650668" y="2438400"/>
            <a:ext cx="6249784" cy="3809999"/>
          </a:xfrm>
        </p:spPr>
        <p:txBody>
          <a:bodyPr>
            <a:normAutofit/>
          </a:bodyPr>
          <a:lstStyle/>
          <a:p>
            <a:pPr>
              <a:lnSpc>
                <a:spcPct val="90000"/>
              </a:lnSpc>
            </a:pPr>
            <a:r>
              <a:rPr lang="en-GB" sz="1700" b="1" dirty="0"/>
              <a:t>To reduce sensory overload organisations can create quiet and sensory‑friendly environments for neurodivergent employees</a:t>
            </a:r>
          </a:p>
          <a:p>
            <a:pPr>
              <a:lnSpc>
                <a:spcPct val="90000"/>
              </a:lnSpc>
            </a:pPr>
            <a:r>
              <a:rPr lang="en-GB" sz="1700" b="1" dirty="0"/>
              <a:t>Examples noise‑cancelling headphones, installing dimmable lighting, creating enclosed workstations instead of open‑plan layouts, and introducing dedicated low‑sensory rooms where neurodivergent employees can work or take breaks.</a:t>
            </a:r>
          </a:p>
          <a:p>
            <a:pPr>
              <a:lnSpc>
                <a:spcPct val="90000"/>
              </a:lnSpc>
            </a:pPr>
            <a:r>
              <a:rPr lang="en-GB" sz="1700" b="1" dirty="0"/>
              <a:t>Improve neurodivergent employees is wellbeing, concentration, and productivity </a:t>
            </a:r>
          </a:p>
          <a:p>
            <a:pPr marL="0" indent="0">
              <a:lnSpc>
                <a:spcPct val="90000"/>
              </a:lnSpc>
              <a:buNone/>
            </a:pPr>
            <a:r>
              <a:rPr lang="en-GB" sz="1700" b="1" dirty="0"/>
              <a:t>(“How to Support Neurodiversity in the Workplace”, 2025; “Why neurodiversity makes your workplace stronger”, 2025). </a:t>
            </a:r>
          </a:p>
        </p:txBody>
      </p:sp>
      <p:pic>
        <p:nvPicPr>
          <p:cNvPr id="7" name="Picture 6">
            <a:extLst>
              <a:ext uri="{FF2B5EF4-FFF2-40B4-BE49-F238E27FC236}">
                <a16:creationId xmlns:a16="http://schemas.microsoft.com/office/drawing/2014/main" id="{7CAD2B53-6F18-0837-7F86-379D73F793E4}"/>
              </a:ext>
            </a:extLst>
          </p:cNvPr>
          <p:cNvPicPr>
            <a:picLocks noChangeAspect="1"/>
          </p:cNvPicPr>
          <p:nvPr/>
        </p:nvPicPr>
        <p:blipFill>
          <a:blip r:embed="rId4"/>
          <a:stretch>
            <a:fillRect/>
          </a:stretch>
        </p:blipFill>
        <p:spPr>
          <a:xfrm>
            <a:off x="7546847" y="0"/>
            <a:ext cx="4645153" cy="6858000"/>
          </a:xfrm>
          <a:prstGeom prst="rect">
            <a:avLst/>
          </a:prstGeom>
        </p:spPr>
      </p:pic>
      <p:sp>
        <p:nvSpPr>
          <p:cNvPr id="4" name="TextBox 3">
            <a:extLst>
              <a:ext uri="{FF2B5EF4-FFF2-40B4-BE49-F238E27FC236}">
                <a16:creationId xmlns:a16="http://schemas.microsoft.com/office/drawing/2014/main" id="{64552899-3C3B-AEA2-8477-73D4602284FE}"/>
              </a:ext>
            </a:extLst>
          </p:cNvPr>
          <p:cNvSpPr txBox="1"/>
          <p:nvPr/>
        </p:nvSpPr>
        <p:spPr>
          <a:xfrm>
            <a:off x="7712241" y="6519436"/>
            <a:ext cx="2478505" cy="215444"/>
          </a:xfrm>
          <a:prstGeom prst="rect">
            <a:avLst/>
          </a:prstGeom>
          <a:noFill/>
        </p:spPr>
        <p:txBody>
          <a:bodyPr wrap="square" rtlCol="0">
            <a:spAutoFit/>
          </a:bodyPr>
          <a:lstStyle/>
          <a:p>
            <a:r>
              <a:rPr lang="en-GB" sz="800" dirty="0"/>
              <a:t>(“Quiet Room In The Workplace”, n.d.)</a:t>
            </a:r>
          </a:p>
        </p:txBody>
      </p:sp>
    </p:spTree>
    <p:extLst>
      <p:ext uri="{BB962C8B-B14F-4D97-AF65-F5344CB8AC3E}">
        <p14:creationId xmlns:p14="http://schemas.microsoft.com/office/powerpoint/2010/main" val="98941672"/>
      </p:ext>
    </p:extLst>
  </p:cSld>
  <p:clrMapOvr>
    <a:masterClrMapping/>
  </p:clrMapOvr>
  <mc:AlternateContent xmlns:mc="http://schemas.openxmlformats.org/markup-compatibility/2006" xmlns:p14="http://schemas.microsoft.com/office/powerpoint/2010/main">
    <mc:Choice Requires="p14">
      <p:transition spd="slow" p14:dur="2000" advTm="33662"/>
    </mc:Choice>
    <mc:Fallback xmlns="">
      <p:transition spd="slow" advTm="3366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44CFC-80CF-ECFD-77DC-DBDC46FF3745}"/>
              </a:ext>
            </a:extLst>
          </p:cNvPr>
          <p:cNvSpPr>
            <a:spLocks noGrp="1"/>
          </p:cNvSpPr>
          <p:nvPr>
            <p:ph type="title"/>
          </p:nvPr>
        </p:nvSpPr>
        <p:spPr/>
        <p:txBody>
          <a:bodyPr/>
          <a:lstStyle/>
          <a:p>
            <a:r>
              <a:rPr lang="en-GB" sz="2800" b="1" dirty="0"/>
              <a:t>Strategies for Creating a Neurodiverse-Friendly Environment – Clear and Structured Communication Practices</a:t>
            </a:r>
            <a:endParaRPr lang="en-GB" sz="2800" dirty="0"/>
          </a:p>
        </p:txBody>
      </p:sp>
      <p:sp>
        <p:nvSpPr>
          <p:cNvPr id="3" name="Content Placeholder 2">
            <a:extLst>
              <a:ext uri="{FF2B5EF4-FFF2-40B4-BE49-F238E27FC236}">
                <a16:creationId xmlns:a16="http://schemas.microsoft.com/office/drawing/2014/main" id="{97B0AEAD-F1C0-113F-0497-9DC9B1155FBD}"/>
              </a:ext>
            </a:extLst>
          </p:cNvPr>
          <p:cNvSpPr>
            <a:spLocks noGrp="1"/>
          </p:cNvSpPr>
          <p:nvPr>
            <p:ph idx="1"/>
          </p:nvPr>
        </p:nvSpPr>
        <p:spPr/>
        <p:txBody>
          <a:bodyPr/>
          <a:lstStyle/>
          <a:p>
            <a:pPr marL="0" indent="0">
              <a:buNone/>
            </a:pPr>
            <a:r>
              <a:rPr lang="en-GB" dirty="0">
                <a:latin typeface="Abadi" panose="020B0604020104020204" pitchFamily="34" charset="0"/>
              </a:rPr>
              <a:t>Examples</a:t>
            </a:r>
          </a:p>
          <a:p>
            <a:r>
              <a:rPr lang="en-GB" dirty="0">
                <a:latin typeface="Abadi" panose="020B0604020104020204" pitchFamily="34" charset="0"/>
              </a:rPr>
              <a:t>Providing instructions in both verbal and written formats</a:t>
            </a:r>
          </a:p>
          <a:p>
            <a:r>
              <a:rPr lang="en-GB" dirty="0">
                <a:latin typeface="Abadi" panose="020B0604020104020204" pitchFamily="34" charset="0"/>
              </a:rPr>
              <a:t>Using straightforward and direct language</a:t>
            </a:r>
          </a:p>
          <a:p>
            <a:r>
              <a:rPr lang="en-GB" dirty="0">
                <a:latin typeface="Abadi" panose="020B0604020104020204" pitchFamily="34" charset="0"/>
              </a:rPr>
              <a:t>Training neurotypical staff to be able to communicate more effectively with neurodivergent colleagues in one‑to‑one and team settings</a:t>
            </a:r>
          </a:p>
          <a:p>
            <a:pPr marL="0" indent="0">
              <a:buNone/>
            </a:pPr>
            <a:r>
              <a:rPr lang="en-GB" sz="1400" dirty="0">
                <a:latin typeface="Abadi" panose="020B0604020104020204" pitchFamily="34" charset="0"/>
              </a:rPr>
              <a:t>(</a:t>
            </a:r>
            <a:r>
              <a:rPr lang="en-GB" sz="1400" dirty="0" err="1">
                <a:latin typeface="Abadi" panose="020B0604020104020204" pitchFamily="34" charset="0"/>
              </a:rPr>
              <a:t>Heades</a:t>
            </a:r>
            <a:r>
              <a:rPr lang="en-GB" sz="1400" dirty="0">
                <a:latin typeface="Abadi" panose="020B0604020104020204" pitchFamily="34" charset="0"/>
              </a:rPr>
              <a:t>, 2025; “How to Support Neurodiversity”, 2025; “Why neurodiversity makes your workplace stronger”, 2025).</a:t>
            </a:r>
          </a:p>
        </p:txBody>
      </p:sp>
    </p:spTree>
    <p:extLst>
      <p:ext uri="{BB962C8B-B14F-4D97-AF65-F5344CB8AC3E}">
        <p14:creationId xmlns:p14="http://schemas.microsoft.com/office/powerpoint/2010/main" val="2040734527"/>
      </p:ext>
    </p:extLst>
  </p:cSld>
  <p:clrMapOvr>
    <a:masterClrMapping/>
  </p:clrMapOvr>
  <mc:AlternateContent xmlns:mc="http://schemas.openxmlformats.org/markup-compatibility/2006" xmlns:p14="http://schemas.microsoft.com/office/powerpoint/2010/main">
    <mc:Choice Requires="p14">
      <p:transition spd="slow" p14:dur="2000" advTm="33816"/>
    </mc:Choice>
    <mc:Fallback xmlns="">
      <p:transition spd="slow" advTm="3381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CF0C58-DD37-FF21-CAE2-565BD718A889}"/>
              </a:ext>
            </a:extLst>
          </p:cNvPr>
          <p:cNvSpPr>
            <a:spLocks noGrp="1"/>
          </p:cNvSpPr>
          <p:nvPr>
            <p:ph idx="1"/>
          </p:nvPr>
        </p:nvSpPr>
        <p:spPr>
          <a:xfrm>
            <a:off x="1622729" y="2570128"/>
            <a:ext cx="8946541" cy="4195481"/>
          </a:xfrm>
        </p:spPr>
        <p:txBody>
          <a:bodyPr>
            <a:normAutofit/>
          </a:bodyPr>
          <a:lstStyle/>
          <a:p>
            <a:pPr marL="0" indent="0" algn="ctr">
              <a:buNone/>
            </a:pPr>
            <a:r>
              <a:rPr lang="en-GB" sz="4000" b="1" i="1" dirty="0">
                <a:latin typeface="Abadi" panose="020B0604020104020204" pitchFamily="34" charset="0"/>
              </a:rPr>
              <a:t>THANK YOU FOR LISTENING ARE THERE ANY QUESTIONS?</a:t>
            </a:r>
          </a:p>
        </p:txBody>
      </p:sp>
    </p:spTree>
    <p:extLst>
      <p:ext uri="{BB962C8B-B14F-4D97-AF65-F5344CB8AC3E}">
        <p14:creationId xmlns:p14="http://schemas.microsoft.com/office/powerpoint/2010/main" val="3350058845"/>
      </p:ext>
    </p:extLst>
  </p:cSld>
  <p:clrMapOvr>
    <a:masterClrMapping/>
  </p:clrMapOvr>
  <mc:AlternateContent xmlns:mc="http://schemas.openxmlformats.org/markup-compatibility/2006" xmlns:p14="http://schemas.microsoft.com/office/powerpoint/2010/main">
    <mc:Choice Requires="p14">
      <p:transition spd="slow" p14:dur="2000" advTm="4688"/>
    </mc:Choice>
    <mc:Fallback xmlns="">
      <p:transition spd="slow" advTm="468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BAE3E6-A6B1-2D1E-5173-E1394365298E}"/>
              </a:ext>
            </a:extLst>
          </p:cNvPr>
          <p:cNvSpPr txBox="1"/>
          <p:nvPr/>
        </p:nvSpPr>
        <p:spPr>
          <a:xfrm>
            <a:off x="421105" y="421105"/>
            <a:ext cx="11381874" cy="6267998"/>
          </a:xfrm>
          <a:prstGeom prst="rect">
            <a:avLst/>
          </a:prstGeom>
          <a:noFill/>
        </p:spPr>
        <p:txBody>
          <a:bodyPr wrap="square" rtlCol="0">
            <a:spAutoFit/>
          </a:bodyPr>
          <a:lstStyle/>
          <a:p>
            <a:pPr marL="457200" indent="-457200" algn="ctr">
              <a:lnSpc>
                <a:spcPct val="200000"/>
              </a:lnSpc>
              <a:spcAft>
                <a:spcPts val="800"/>
              </a:spcAft>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Reference List</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An Introduction to Equality, Diversity and Inclusion.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(2023). Diversity Dashboard. Available at: https://diversitydashboard.co.uk/edi-conferences-and-events/an-introduction-to-equality-diversity-and-inclusi/411/</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Butler-Sims, T. (2024).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Inclusion In The Workplace And 6 Reasons Why It Matters.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Forbes. Available at: https://www.forbes.com/councils/forbeshumanresourcescouncil/2024/02/13/inclusion-in-the-workplace-and-6-reasons-why-it-matters/</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Castrillon, C. (2022).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Why Flexible Work Boosts Employee Productivity.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Forbes. Available at: https://www.forbes.com/sites/carolinecastrillon/2022/03/23/why-flexible-work-boosts-employee-productivity/</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Clock clipart Images.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(n.d.).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FreePik</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https://www.freepik.com/free-photos-vectors/clock-clipart</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Flexible and hybrid working practices in 2025</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(2025). CIPD. Available at: https://www.cipd.org/uk/knowledge/reports/flexible-hybrid-working</a:t>
            </a:r>
          </a:p>
          <a:p>
            <a:pPr marL="457200" indent="-457200">
              <a:lnSpc>
                <a:spcPct val="200000"/>
              </a:lnSpc>
              <a:spcAft>
                <a:spcPts val="800"/>
              </a:spcAft>
              <a:buNone/>
            </a:pPr>
            <a:r>
              <a:rPr lang="en-GB" sz="1000" i="1" kern="100" dirty="0" err="1">
                <a:effectLst/>
                <a:latin typeface="Aptos" panose="020B0004020202020204" pitchFamily="34" charset="0"/>
                <a:ea typeface="Aptos" panose="020B0004020202020204" pitchFamily="34" charset="0"/>
                <a:cs typeface="Times New Roman" panose="02020603050405020304" pitchFamily="18" charset="0"/>
              </a:rPr>
              <a:t>Flextime</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(n.d.). Time Champ. Available at: https://www.timechamp.io/glossary/flextime</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Gray, C</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(2025).</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The Importance of Diversity.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Bain and Gray</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Available at:</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https://www.bainandgray.com/blog/the-importance-of-diversity-in-the-workplace</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Harris, J. (2023).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The mother of neurodiversity: how Judy Singer changed the world.</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The Guardian. Available at: https://www.theguardian.com/world/2023/jul/05/the-mother-of-neurodiversity-how-judy-singer-changed-the-world</a:t>
            </a:r>
          </a:p>
          <a:p>
            <a:pPr marL="457200" indent="-457200">
              <a:lnSpc>
                <a:spcPct val="200000"/>
              </a:lnSpc>
              <a:spcAft>
                <a:spcPts val="800"/>
              </a:spcAft>
              <a:buNone/>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Heades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R.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Exploring neurodiversity: definition, traits and understanding.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Priory. Available at: https://www.priorygroup.com/neurodiversity-services/what-is-neurodiversity-meaning-and-examples</a:t>
            </a:r>
          </a:p>
          <a:p>
            <a:pPr marL="457200" indent="-457200">
              <a:lnSpc>
                <a:spcPct val="200000"/>
              </a:lnSpc>
              <a:spcAft>
                <a:spcPts val="800"/>
              </a:spcAft>
              <a:buNone/>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Heades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R.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Neurodiversity in the workplace.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Priory. Available at: https://www.priorygroup.com/neurodiversity-services/supporting-neurodiversity-at-work</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How Microsoft is making Hiring more Inclusive with Minecraft</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(2021). Minecraft Education. Available at: https://education.minecraft.net/en-us/blog/inclusive-hiring-programs-minecraft</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How to Support Neurodiversity in the Workplace.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(2025). Lanes Group Careers. Available at: https://careers.lanesgroup.com/resources/how-support-neurodiversity-workplace</a:t>
            </a:r>
          </a:p>
        </p:txBody>
      </p:sp>
    </p:spTree>
    <p:extLst>
      <p:ext uri="{BB962C8B-B14F-4D97-AF65-F5344CB8AC3E}">
        <p14:creationId xmlns:p14="http://schemas.microsoft.com/office/powerpoint/2010/main" val="513703798"/>
      </p:ext>
    </p:extLst>
  </p:cSld>
  <p:clrMapOvr>
    <a:masterClrMapping/>
  </p:clrMapOvr>
  <mc:AlternateContent xmlns:mc="http://schemas.openxmlformats.org/markup-compatibility/2006" xmlns:p14="http://schemas.microsoft.com/office/powerpoint/2010/main">
    <mc:Choice Requires="p14">
      <p:transition spd="slow" p14:dur="2000" advTm="1444"/>
    </mc:Choice>
    <mc:Fallback xmlns="">
      <p:transition spd="slow" advTm="144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903B3B-5351-1E72-F887-3701AA94222C}"/>
              </a:ext>
            </a:extLst>
          </p:cNvPr>
          <p:cNvSpPr txBox="1"/>
          <p:nvPr/>
        </p:nvSpPr>
        <p:spPr>
          <a:xfrm>
            <a:off x="260684" y="120316"/>
            <a:ext cx="11670632" cy="6514219"/>
          </a:xfrm>
          <a:prstGeom prst="rect">
            <a:avLst/>
          </a:prstGeom>
          <a:noFill/>
        </p:spPr>
        <p:txBody>
          <a:bodyPr wrap="square" rtlCol="0">
            <a:spAutoFit/>
          </a:bodyPr>
          <a:lstStyle/>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Hybrid vs. remote work.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(2024). Google Workspace. Available at: https://workspace.google.com/blog/hybrid-work/hybrid-vs-remote-work</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Logo.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(n.d.). Minecraft Wiki. Available at: https://minecraft.wiki/w/Logo</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Logos List. (n.d.). Google. Available at: https://about.google/brand-resource-center/logos-list/</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Mehta, S, V.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5 benefits of supporting neurodiversity in the workplace.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ifeel</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https://ifeelonline.com/occupational-health/supporting-neurodiversity-in-the-workplace/</a:t>
            </a:r>
          </a:p>
          <a:p>
            <a:pPr marL="457200" indent="-457200">
              <a:lnSpc>
                <a:spcPct val="200000"/>
              </a:lnSpc>
              <a:spcAft>
                <a:spcPts val="800"/>
              </a:spcAft>
              <a:buNone/>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MSFTEnable</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(2021).</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Microsoft Neurodiversity Hiring Program Overview.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Available at: https://www.bing.com/videos/riverview/relatedvideo?q=does+microsoft+neurodiverse+hiring+practice+Microsoft+replaces+standard+interviews+with+Multi-day+assessment+workshops&amp;mid=A7E20B3F21DADC983C92A7E20B3F21DADC983C92&amp;FORM=VIRE</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Mutebi, N &amp; Hobbs, A. (2022).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The impact of remote and hybrid working on workers and organisations.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UK Parliament. Available at: https://post.parliament.uk/research-briefings/post-pb-0049/</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Neurodiversity at work Making your organisation neuroinclusive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(2025).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Acas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https://www.acas.org.uk/neurodiversity-at-work/making-your-organisation-neuroinclusive</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Neurodiversity in the Workplace | Statistics | Update 2025.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(2025). My Disability Jobs. Available at: https://mydisabilityjobs.com/statistics/neurodiversity-in-the-workplace</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Paulise, L. (2021).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6 Ways Google’s New Model Of Work Focuses On Flexibility.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Forbes. Available at: https://www.forbes.com/sites/lucianapaulise/2021/05/06/6-ways-googles-future-of-work-focuses-on-flexibility/</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Quiet Room In The Workplace.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(n.d.).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Fiork</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Ideas. Available at: https://en.galaxys25userguide.com/</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Raz, M. (2024).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How Top Companies Are Leading The Charge For A Neuroinclusive Workplace.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Forbes. Available at: https://www.forbes.com/councils/forbescoachescouncil/2024/10/11/how-top-companies-are-leading-the-charge-for-a-neuroinclusive-workplace</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Rolfe, A. (n.d.).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Flexitime: What you need to know.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Reed.co.uk. Available at: https://www.reed.co.uk/career-advice/flexi-time-what-you-need-to-know/?msockid=38838867965e632638b59b9597be6262</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Schreiber-Shearer, N. (2026).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What is agility and why is it a workforce essential?.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Gloat</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Available at: https://gloat.com/blog/why-workplace-agility-is-essential/</a:t>
            </a:r>
          </a:p>
        </p:txBody>
      </p:sp>
    </p:spTree>
    <p:extLst>
      <p:ext uri="{BB962C8B-B14F-4D97-AF65-F5344CB8AC3E}">
        <p14:creationId xmlns:p14="http://schemas.microsoft.com/office/powerpoint/2010/main" val="1629494782"/>
      </p:ext>
    </p:extLst>
  </p:cSld>
  <p:clrMapOvr>
    <a:masterClrMapping/>
  </p:clrMapOvr>
  <mc:AlternateContent xmlns:mc="http://schemas.openxmlformats.org/markup-compatibility/2006" xmlns:p14="http://schemas.microsoft.com/office/powerpoint/2010/main">
    <mc:Choice Requires="p14">
      <p:transition spd="slow" p14:dur="2000" advTm="1548"/>
    </mc:Choice>
    <mc:Fallback xmlns="">
      <p:transition spd="slow" advTm="154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62F533-1E1A-759F-E0A0-D19525690007}"/>
              </a:ext>
            </a:extLst>
          </p:cNvPr>
          <p:cNvSpPr txBox="1"/>
          <p:nvPr/>
        </p:nvSpPr>
        <p:spPr>
          <a:xfrm>
            <a:off x="192505" y="192505"/>
            <a:ext cx="11634537" cy="6039602"/>
          </a:xfrm>
          <a:prstGeom prst="rect">
            <a:avLst/>
          </a:prstGeom>
          <a:noFill/>
        </p:spPr>
        <p:txBody>
          <a:bodyPr wrap="square" rtlCol="0">
            <a:spAutoFit/>
          </a:bodyPr>
          <a:lstStyle/>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Shaik, T. (2025).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Workforce Agility: Meaning, Importance &amp; Examples (2025).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Time Champ. Available at: https://www.timechamp.io/blogs/workforce-agility</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Stone, K. (2026).</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5 Companies Embracing Diversity and Inclusion Through Initiatives.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Engagedly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Available at: https://engagedly.com/blog/5-companies-embracing-diversity-and-inclusion-through-initiatives/</a:t>
            </a:r>
          </a:p>
          <a:p>
            <a:pPr marL="457200" indent="-457200">
              <a:lnSpc>
                <a:spcPct val="200000"/>
              </a:lnSpc>
              <a:spcAft>
                <a:spcPts val="800"/>
              </a:spcAft>
              <a:buNone/>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Tukkanen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J. (n.d.).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What is flexibility in the workplace?.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Monteco. Available at: https://montecoworking.me/coworking-fundamentals/what-is-flexibility-in-the-workplace/</a:t>
            </a:r>
          </a:p>
          <a:p>
            <a:pPr marL="457200" indent="-457200">
              <a:lnSpc>
                <a:spcPct val="200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Tung, L. (2023).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Remote work means less commuting, but more time working.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ZD Net. Available at: https://www.zdnet.com/home-and-office/work-life/remote-work-means-less-commuting-but-more-time-working/</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Understanding Neurodiversity.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(n.d.). Together for Neurodiversity. Available at: https://myneurodiversity.org.uk/what-is-neurodiversity/</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What is a Flexible Workplace?.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(2023). Crew HR. Available at: https://crewhr.com/hr-glossary/flexible-workplace</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What Is Inclusion in the Workplace? A Guide for Leaders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(2025).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Center</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For Creative Leadership. Available at: https://www.ccl.org/articles/leading-effectively-articles/what-is-inclusion-in-the-workplace-a-guide-for-leaders/</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What is inclusion?.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(n.d.). Inclusive Employers. Available at: https://www.inclusiveemployers.co.uk/about/what-is-workplace-inclusion/</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What Is Workplace Flexibility? Pros, Cons, and Tips for Thriving in Flexible Working.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(2024). The Muse. Available at: https://www.themuse.com/advice/what-is-workplace-flexibility</a:t>
            </a:r>
          </a:p>
          <a:p>
            <a:pPr marL="457200" indent="-457200">
              <a:lnSpc>
                <a:spcPct val="200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Why neurodiversity makes your workplace stronger.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(2025). The Brain Charity. Available at: https://www.thebraincharity.org.uk/workplace-neurodiversity/</a:t>
            </a:r>
          </a:p>
          <a:p>
            <a:pPr>
              <a:lnSpc>
                <a:spcPct val="107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0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83920399"/>
      </p:ext>
    </p:extLst>
  </p:cSld>
  <p:clrMapOvr>
    <a:masterClrMapping/>
  </p:clrMapOvr>
  <mc:AlternateContent xmlns:mc="http://schemas.openxmlformats.org/markup-compatibility/2006" xmlns:p14="http://schemas.microsoft.com/office/powerpoint/2010/main">
    <mc:Choice Requires="p14">
      <p:transition spd="slow" p14:dur="2000" advTm="1216"/>
    </mc:Choice>
    <mc:Fallback xmlns="">
      <p:transition spd="slow" advTm="1216"/>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315</TotalTime>
  <Words>4985</Words>
  <Application>Microsoft Office PowerPoint</Application>
  <PresentationFormat>Widescreen</PresentationFormat>
  <Paragraphs>163</Paragraphs>
  <Slides>17</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Abadi</vt:lpstr>
      <vt:lpstr>ADLaM Display</vt:lpstr>
      <vt:lpstr>Aptos</vt:lpstr>
      <vt:lpstr>Century Gothic</vt:lpstr>
      <vt:lpstr>Wingdings 3</vt:lpstr>
      <vt:lpstr>Ion</vt:lpstr>
      <vt:lpstr>Creating and Fostering a Diverse and Inclusive Workplace </vt:lpstr>
      <vt:lpstr>Introduction</vt:lpstr>
      <vt:lpstr>Flexibility and Agility</vt:lpstr>
      <vt:lpstr>Examples of Flexible and Agile Practices in the Workplace – Remote and Hybrid Working </vt:lpstr>
      <vt:lpstr>Examples of Flexible and Agile Practices in the Workplace - Flexitime</vt:lpstr>
      <vt:lpstr>Examples of Flexible and Agile Practices in the Workplace </vt:lpstr>
      <vt:lpstr>Why Flexibility and Agility in the Workplace are Important  </vt:lpstr>
      <vt:lpstr>Neurodiversity</vt:lpstr>
      <vt:lpstr>Neurodiversity is Importance in the Workplace </vt:lpstr>
      <vt:lpstr>Common Challenges</vt:lpstr>
      <vt:lpstr>Strategies for Creating a Neurodiverse-Friendly Environment – Inclusive Recruitment Processes </vt:lpstr>
      <vt:lpstr>Strategies for Creating a Neurodiverse-Friendly Environment – Sensory–Friendly Environments </vt:lpstr>
      <vt:lpstr>Strategies for Creating a Neurodiverse-Friendly Environment – Clear and Structured Communication Practices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Iestyn Thomas</dc:creator>
  <cp:lastModifiedBy>Iestyn Thomas</cp:lastModifiedBy>
  <cp:revision>2</cp:revision>
  <dcterms:created xsi:type="dcterms:W3CDTF">2026-04-24T17:42:11Z</dcterms:created>
  <dcterms:modified xsi:type="dcterms:W3CDTF">2026-04-25T17:02:53Z</dcterms:modified>
</cp:coreProperties>
</file>