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5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DFD76E-D79F-4C5F-8736-C40EF8C18BB5}" v="3" dt="2022-12-03T17:26:19.549"/>
    <p1510:client id="{F52D508C-F1B3-4892-8078-A63CAB33D1CE}" v="8" dt="2022-12-03T16:57:58.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Davies" userId="745dd95f26121fd5" providerId="LiveId" clId="{4BDFD76E-D79F-4C5F-8736-C40EF8C18BB5}"/>
    <pc:docChg chg="custSel addSld modSld sldOrd">
      <pc:chgData name="Sara Davies" userId="745dd95f26121fd5" providerId="LiveId" clId="{4BDFD76E-D79F-4C5F-8736-C40EF8C18BB5}" dt="2022-12-03T17:28:19.436" v="427" actId="20577"/>
      <pc:docMkLst>
        <pc:docMk/>
      </pc:docMkLst>
      <pc:sldChg chg="modSp mod ord">
        <pc:chgData name="Sara Davies" userId="745dd95f26121fd5" providerId="LiveId" clId="{4BDFD76E-D79F-4C5F-8736-C40EF8C18BB5}" dt="2022-12-03T17:28:19.436" v="427" actId="20577"/>
        <pc:sldMkLst>
          <pc:docMk/>
          <pc:sldMk cId="4154559286" sldId="257"/>
        </pc:sldMkLst>
        <pc:spChg chg="mod">
          <ac:chgData name="Sara Davies" userId="745dd95f26121fd5" providerId="LiveId" clId="{4BDFD76E-D79F-4C5F-8736-C40EF8C18BB5}" dt="2022-12-03T17:28:19.436" v="427" actId="20577"/>
          <ac:spMkLst>
            <pc:docMk/>
            <pc:sldMk cId="4154559286" sldId="257"/>
            <ac:spMk id="3" creationId="{CEF424F4-A40A-3858-0D0A-738CAE1F08F8}"/>
          </ac:spMkLst>
        </pc:spChg>
      </pc:sldChg>
      <pc:sldChg chg="modSp new mod">
        <pc:chgData name="Sara Davies" userId="745dd95f26121fd5" providerId="LiveId" clId="{4BDFD76E-D79F-4C5F-8736-C40EF8C18BB5}" dt="2022-12-03T17:04:25.596" v="25" actId="5793"/>
        <pc:sldMkLst>
          <pc:docMk/>
          <pc:sldMk cId="1182355082" sldId="258"/>
        </pc:sldMkLst>
        <pc:spChg chg="mod">
          <ac:chgData name="Sara Davies" userId="745dd95f26121fd5" providerId="LiveId" clId="{4BDFD76E-D79F-4C5F-8736-C40EF8C18BB5}" dt="2022-12-03T17:03:47.468" v="19" actId="115"/>
          <ac:spMkLst>
            <pc:docMk/>
            <pc:sldMk cId="1182355082" sldId="258"/>
            <ac:spMk id="2" creationId="{76B77F61-05A4-2D32-F9B5-2096F82F8CEE}"/>
          </ac:spMkLst>
        </pc:spChg>
        <pc:spChg chg="mod">
          <ac:chgData name="Sara Davies" userId="745dd95f26121fd5" providerId="LiveId" clId="{4BDFD76E-D79F-4C5F-8736-C40EF8C18BB5}" dt="2022-12-03T17:04:25.596" v="25" actId="5793"/>
          <ac:spMkLst>
            <pc:docMk/>
            <pc:sldMk cId="1182355082" sldId="258"/>
            <ac:spMk id="3" creationId="{2137385F-08BA-E1A3-BAFF-BAA3189D3C60}"/>
          </ac:spMkLst>
        </pc:spChg>
      </pc:sldChg>
      <pc:sldChg chg="modSp new mod">
        <pc:chgData name="Sara Davies" userId="745dd95f26121fd5" providerId="LiveId" clId="{4BDFD76E-D79F-4C5F-8736-C40EF8C18BB5}" dt="2022-12-03T17:16:07.066" v="196" actId="115"/>
        <pc:sldMkLst>
          <pc:docMk/>
          <pc:sldMk cId="1940751980" sldId="259"/>
        </pc:sldMkLst>
        <pc:spChg chg="mod">
          <ac:chgData name="Sara Davies" userId="745dd95f26121fd5" providerId="LiveId" clId="{4BDFD76E-D79F-4C5F-8736-C40EF8C18BB5}" dt="2022-12-03T17:16:07.066" v="196" actId="115"/>
          <ac:spMkLst>
            <pc:docMk/>
            <pc:sldMk cId="1940751980" sldId="259"/>
            <ac:spMk id="2" creationId="{5174D329-3625-44E0-73AF-8C3C1F9C70CB}"/>
          </ac:spMkLst>
        </pc:spChg>
        <pc:spChg chg="mod">
          <ac:chgData name="Sara Davies" userId="745dd95f26121fd5" providerId="LiveId" clId="{4BDFD76E-D79F-4C5F-8736-C40EF8C18BB5}" dt="2022-12-03T17:09:05.734" v="100" actId="5793"/>
          <ac:spMkLst>
            <pc:docMk/>
            <pc:sldMk cId="1940751980" sldId="259"/>
            <ac:spMk id="3" creationId="{5D6A163C-19B3-0ACE-F162-9F7236E2AF8C}"/>
          </ac:spMkLst>
        </pc:spChg>
      </pc:sldChg>
      <pc:sldChg chg="modSp new mod">
        <pc:chgData name="Sara Davies" userId="745dd95f26121fd5" providerId="LiveId" clId="{4BDFD76E-D79F-4C5F-8736-C40EF8C18BB5}" dt="2022-12-03T17:16:01.496" v="195" actId="115"/>
        <pc:sldMkLst>
          <pc:docMk/>
          <pc:sldMk cId="1689153366" sldId="260"/>
        </pc:sldMkLst>
        <pc:spChg chg="mod">
          <ac:chgData name="Sara Davies" userId="745dd95f26121fd5" providerId="LiveId" clId="{4BDFD76E-D79F-4C5F-8736-C40EF8C18BB5}" dt="2022-12-03T17:16:01.496" v="195" actId="115"/>
          <ac:spMkLst>
            <pc:docMk/>
            <pc:sldMk cId="1689153366" sldId="260"/>
            <ac:spMk id="2" creationId="{BA5876D2-3436-61AB-12AE-C8F307571276}"/>
          </ac:spMkLst>
        </pc:spChg>
        <pc:spChg chg="mod">
          <ac:chgData name="Sara Davies" userId="745dd95f26121fd5" providerId="LiveId" clId="{4BDFD76E-D79F-4C5F-8736-C40EF8C18BB5}" dt="2022-12-03T17:08:33.862" v="91" actId="27636"/>
          <ac:spMkLst>
            <pc:docMk/>
            <pc:sldMk cId="1689153366" sldId="260"/>
            <ac:spMk id="3" creationId="{5B37EDDC-9BCA-E323-3E2F-54E44257E010}"/>
          </ac:spMkLst>
        </pc:spChg>
      </pc:sldChg>
      <pc:sldChg chg="addSp delSp modSp new mod">
        <pc:chgData name="Sara Davies" userId="745dd95f26121fd5" providerId="LiveId" clId="{4BDFD76E-D79F-4C5F-8736-C40EF8C18BB5}" dt="2022-12-03T17:10:39.621" v="111" actId="478"/>
        <pc:sldMkLst>
          <pc:docMk/>
          <pc:sldMk cId="3075263427" sldId="261"/>
        </pc:sldMkLst>
        <pc:spChg chg="del">
          <ac:chgData name="Sara Davies" userId="745dd95f26121fd5" providerId="LiveId" clId="{4BDFD76E-D79F-4C5F-8736-C40EF8C18BB5}" dt="2022-12-03T17:10:39.621" v="111" actId="478"/>
          <ac:spMkLst>
            <pc:docMk/>
            <pc:sldMk cId="3075263427" sldId="261"/>
            <ac:spMk id="2" creationId="{586E5E55-358B-5D10-4A60-3FB67295ED49}"/>
          </ac:spMkLst>
        </pc:spChg>
        <pc:spChg chg="mod">
          <ac:chgData name="Sara Davies" userId="745dd95f26121fd5" providerId="LiveId" clId="{4BDFD76E-D79F-4C5F-8736-C40EF8C18BB5}" dt="2022-12-03T17:10:28.338" v="108" actId="1076"/>
          <ac:spMkLst>
            <pc:docMk/>
            <pc:sldMk cId="3075263427" sldId="261"/>
            <ac:spMk id="3" creationId="{105A762C-4304-DFA8-C00E-41F43D170D70}"/>
          </ac:spMkLst>
        </pc:spChg>
        <pc:picChg chg="add mod">
          <ac:chgData name="Sara Davies" userId="745dd95f26121fd5" providerId="LiveId" clId="{4BDFD76E-D79F-4C5F-8736-C40EF8C18BB5}" dt="2022-12-03T17:10:36.371" v="110" actId="1076"/>
          <ac:picMkLst>
            <pc:docMk/>
            <pc:sldMk cId="3075263427" sldId="261"/>
            <ac:picMk id="4" creationId="{DF19C604-7B07-0920-D0FF-768CF52E2D2B}"/>
          </ac:picMkLst>
        </pc:picChg>
      </pc:sldChg>
      <pc:sldChg chg="addSp delSp modSp new mod">
        <pc:chgData name="Sara Davies" userId="745dd95f26121fd5" providerId="LiveId" clId="{4BDFD76E-D79F-4C5F-8736-C40EF8C18BB5}" dt="2022-12-03T17:11:49.794" v="124" actId="478"/>
        <pc:sldMkLst>
          <pc:docMk/>
          <pc:sldMk cId="3969190420" sldId="262"/>
        </pc:sldMkLst>
        <pc:spChg chg="del mod">
          <ac:chgData name="Sara Davies" userId="745dd95f26121fd5" providerId="LiveId" clId="{4BDFD76E-D79F-4C5F-8736-C40EF8C18BB5}" dt="2022-12-03T17:11:49.794" v="124" actId="478"/>
          <ac:spMkLst>
            <pc:docMk/>
            <pc:sldMk cId="3969190420" sldId="262"/>
            <ac:spMk id="2" creationId="{BD09AC21-A3DF-8A1F-7EE3-E0638D688FEB}"/>
          </ac:spMkLst>
        </pc:spChg>
        <pc:spChg chg="mod">
          <ac:chgData name="Sara Davies" userId="745dd95f26121fd5" providerId="LiveId" clId="{4BDFD76E-D79F-4C5F-8736-C40EF8C18BB5}" dt="2022-12-03T17:11:29.911" v="121" actId="27636"/>
          <ac:spMkLst>
            <pc:docMk/>
            <pc:sldMk cId="3969190420" sldId="262"/>
            <ac:spMk id="3" creationId="{7866ED7B-7909-4AC3-64AF-953B1D7CE00D}"/>
          </ac:spMkLst>
        </pc:spChg>
        <pc:spChg chg="add del mod">
          <ac:chgData name="Sara Davies" userId="745dd95f26121fd5" providerId="LiveId" clId="{4BDFD76E-D79F-4C5F-8736-C40EF8C18BB5}" dt="2022-12-03T17:11:27.167" v="119" actId="478"/>
          <ac:spMkLst>
            <pc:docMk/>
            <pc:sldMk cId="3969190420" sldId="262"/>
            <ac:spMk id="6" creationId="{11672610-1518-E99B-A71E-828B542CE203}"/>
          </ac:spMkLst>
        </pc:spChg>
        <pc:picChg chg="add mod">
          <ac:chgData name="Sara Davies" userId="745dd95f26121fd5" providerId="LiveId" clId="{4BDFD76E-D79F-4C5F-8736-C40EF8C18BB5}" dt="2022-12-03T17:11:41.275" v="122" actId="1076"/>
          <ac:picMkLst>
            <pc:docMk/>
            <pc:sldMk cId="3969190420" sldId="262"/>
            <ac:picMk id="4" creationId="{3C5FD54E-2BF9-465F-2C4E-10B5C85643C7}"/>
          </ac:picMkLst>
        </pc:picChg>
      </pc:sldChg>
      <pc:sldChg chg="modSp new mod">
        <pc:chgData name="Sara Davies" userId="745dd95f26121fd5" providerId="LiveId" clId="{4BDFD76E-D79F-4C5F-8736-C40EF8C18BB5}" dt="2022-12-03T17:13:59.875" v="147" actId="1076"/>
        <pc:sldMkLst>
          <pc:docMk/>
          <pc:sldMk cId="397457359" sldId="263"/>
        </pc:sldMkLst>
        <pc:spChg chg="mod">
          <ac:chgData name="Sara Davies" userId="745dd95f26121fd5" providerId="LiveId" clId="{4BDFD76E-D79F-4C5F-8736-C40EF8C18BB5}" dt="2022-12-03T17:13:59.875" v="147" actId="1076"/>
          <ac:spMkLst>
            <pc:docMk/>
            <pc:sldMk cId="397457359" sldId="263"/>
            <ac:spMk id="2" creationId="{F28EB1EE-0747-2257-78DF-178E64D0C5F9}"/>
          </ac:spMkLst>
        </pc:spChg>
        <pc:spChg chg="mod">
          <ac:chgData name="Sara Davies" userId="745dd95f26121fd5" providerId="LiveId" clId="{4BDFD76E-D79F-4C5F-8736-C40EF8C18BB5}" dt="2022-12-03T17:13:48.783" v="145" actId="27636"/>
          <ac:spMkLst>
            <pc:docMk/>
            <pc:sldMk cId="397457359" sldId="263"/>
            <ac:spMk id="3" creationId="{EDC687A7-0283-8FDE-B6C9-87DA73B326C6}"/>
          </ac:spMkLst>
        </pc:spChg>
      </pc:sldChg>
      <pc:sldChg chg="modSp new mod">
        <pc:chgData name="Sara Davies" userId="745dd95f26121fd5" providerId="LiveId" clId="{4BDFD76E-D79F-4C5F-8736-C40EF8C18BB5}" dt="2022-12-03T17:14:54.437" v="170" actId="5793"/>
        <pc:sldMkLst>
          <pc:docMk/>
          <pc:sldMk cId="2790270539" sldId="264"/>
        </pc:sldMkLst>
        <pc:spChg chg="mod">
          <ac:chgData name="Sara Davies" userId="745dd95f26121fd5" providerId="LiveId" clId="{4BDFD76E-D79F-4C5F-8736-C40EF8C18BB5}" dt="2022-12-03T17:14:27.512" v="164" actId="115"/>
          <ac:spMkLst>
            <pc:docMk/>
            <pc:sldMk cId="2790270539" sldId="264"/>
            <ac:spMk id="2" creationId="{AD74512C-1E12-B26B-3DEA-FE801F4DCD3B}"/>
          </ac:spMkLst>
        </pc:spChg>
        <pc:spChg chg="mod">
          <ac:chgData name="Sara Davies" userId="745dd95f26121fd5" providerId="LiveId" clId="{4BDFD76E-D79F-4C5F-8736-C40EF8C18BB5}" dt="2022-12-03T17:14:54.437" v="170" actId="5793"/>
          <ac:spMkLst>
            <pc:docMk/>
            <pc:sldMk cId="2790270539" sldId="264"/>
            <ac:spMk id="3" creationId="{1246018B-E7C0-C4CF-8B39-5613FD1C2A51}"/>
          </ac:spMkLst>
        </pc:spChg>
      </pc:sldChg>
      <pc:sldChg chg="modSp new mod">
        <pc:chgData name="Sara Davies" userId="745dd95f26121fd5" providerId="LiveId" clId="{4BDFD76E-D79F-4C5F-8736-C40EF8C18BB5}" dt="2022-12-03T17:15:52.329" v="194" actId="115"/>
        <pc:sldMkLst>
          <pc:docMk/>
          <pc:sldMk cId="1773198776" sldId="265"/>
        </pc:sldMkLst>
        <pc:spChg chg="mod">
          <ac:chgData name="Sara Davies" userId="745dd95f26121fd5" providerId="LiveId" clId="{4BDFD76E-D79F-4C5F-8736-C40EF8C18BB5}" dt="2022-12-03T17:15:52.329" v="194" actId="115"/>
          <ac:spMkLst>
            <pc:docMk/>
            <pc:sldMk cId="1773198776" sldId="265"/>
            <ac:spMk id="2" creationId="{3280541E-7FCA-59EF-1E08-612DF07FC30C}"/>
          </ac:spMkLst>
        </pc:spChg>
        <pc:spChg chg="mod">
          <ac:chgData name="Sara Davies" userId="745dd95f26121fd5" providerId="LiveId" clId="{4BDFD76E-D79F-4C5F-8736-C40EF8C18BB5}" dt="2022-12-03T17:15:46.494" v="193" actId="5793"/>
          <ac:spMkLst>
            <pc:docMk/>
            <pc:sldMk cId="1773198776" sldId="265"/>
            <ac:spMk id="3" creationId="{1D152185-7953-7BCA-F62E-9DE207952EDB}"/>
          </ac:spMkLst>
        </pc:spChg>
      </pc:sldChg>
      <pc:sldChg chg="addSp delSp modSp new mod">
        <pc:chgData name="Sara Davies" userId="745dd95f26121fd5" providerId="LiveId" clId="{4BDFD76E-D79F-4C5F-8736-C40EF8C18BB5}" dt="2022-12-03T17:25:34.542" v="325" actId="1076"/>
        <pc:sldMkLst>
          <pc:docMk/>
          <pc:sldMk cId="2554833395" sldId="266"/>
        </pc:sldMkLst>
        <pc:spChg chg="mod">
          <ac:chgData name="Sara Davies" userId="745dd95f26121fd5" providerId="LiveId" clId="{4BDFD76E-D79F-4C5F-8736-C40EF8C18BB5}" dt="2022-12-03T17:25:34.542" v="325" actId="1076"/>
          <ac:spMkLst>
            <pc:docMk/>
            <pc:sldMk cId="2554833395" sldId="266"/>
            <ac:spMk id="2" creationId="{27470881-DA86-57C1-A5ED-71651BBEE175}"/>
          </ac:spMkLst>
        </pc:spChg>
        <pc:spChg chg="del mod">
          <ac:chgData name="Sara Davies" userId="745dd95f26121fd5" providerId="LiveId" clId="{4BDFD76E-D79F-4C5F-8736-C40EF8C18BB5}" dt="2022-12-03T17:24:06.333" v="311" actId="478"/>
          <ac:spMkLst>
            <pc:docMk/>
            <pc:sldMk cId="2554833395" sldId="266"/>
            <ac:spMk id="3" creationId="{10CEC1F9-B761-E55F-1A55-515DFD542986}"/>
          </ac:spMkLst>
        </pc:spChg>
        <pc:spChg chg="add del mod">
          <ac:chgData name="Sara Davies" userId="745dd95f26121fd5" providerId="LiveId" clId="{4BDFD76E-D79F-4C5F-8736-C40EF8C18BB5}" dt="2022-12-03T17:24:55.301" v="319" actId="478"/>
          <ac:spMkLst>
            <pc:docMk/>
            <pc:sldMk cId="2554833395" sldId="266"/>
            <ac:spMk id="5" creationId="{477D405B-6474-A0E1-4451-AD4BC20E6553}"/>
          </ac:spMkLst>
        </pc:spChg>
        <pc:spChg chg="add mod">
          <ac:chgData name="Sara Davies" userId="745dd95f26121fd5" providerId="LiveId" clId="{4BDFD76E-D79F-4C5F-8736-C40EF8C18BB5}" dt="2022-12-03T17:25:29.322" v="324" actId="1076"/>
          <ac:spMkLst>
            <pc:docMk/>
            <pc:sldMk cId="2554833395" sldId="266"/>
            <ac:spMk id="7" creationId="{B61830F4-CDAC-80E4-D90B-4F1C89E8F1F9}"/>
          </ac:spMkLst>
        </pc:spChg>
      </pc:sldChg>
      <pc:sldChg chg="delSp modSp new mod">
        <pc:chgData name="Sara Davies" userId="745dd95f26121fd5" providerId="LiveId" clId="{4BDFD76E-D79F-4C5F-8736-C40EF8C18BB5}" dt="2022-12-03T17:26:17.768" v="332" actId="1076"/>
        <pc:sldMkLst>
          <pc:docMk/>
          <pc:sldMk cId="1256475857" sldId="267"/>
        </pc:sldMkLst>
        <pc:spChg chg="del mod">
          <ac:chgData name="Sara Davies" userId="745dd95f26121fd5" providerId="LiveId" clId="{4BDFD76E-D79F-4C5F-8736-C40EF8C18BB5}" dt="2022-12-03T17:25:54.284" v="328" actId="478"/>
          <ac:spMkLst>
            <pc:docMk/>
            <pc:sldMk cId="1256475857" sldId="267"/>
            <ac:spMk id="2" creationId="{35809054-70F1-0974-D2CA-994060914122}"/>
          </ac:spMkLst>
        </pc:spChg>
        <pc:spChg chg="mod">
          <ac:chgData name="Sara Davies" userId="745dd95f26121fd5" providerId="LiveId" clId="{4BDFD76E-D79F-4C5F-8736-C40EF8C18BB5}" dt="2022-12-03T17:26:17.768" v="332" actId="1076"/>
          <ac:spMkLst>
            <pc:docMk/>
            <pc:sldMk cId="1256475857" sldId="267"/>
            <ac:spMk id="3" creationId="{C0C698E4-8D42-F5FB-B523-FCE3A75BE7C2}"/>
          </ac:spMkLst>
        </pc:spChg>
      </pc:sldChg>
      <pc:sldChg chg="delSp modSp new mod">
        <pc:chgData name="Sara Davies" userId="745dd95f26121fd5" providerId="LiveId" clId="{4BDFD76E-D79F-4C5F-8736-C40EF8C18BB5}" dt="2022-12-03T17:27:15.703" v="351" actId="1076"/>
        <pc:sldMkLst>
          <pc:docMk/>
          <pc:sldMk cId="1997202661" sldId="268"/>
        </pc:sldMkLst>
        <pc:spChg chg="del mod">
          <ac:chgData name="Sara Davies" userId="745dd95f26121fd5" providerId="LiveId" clId="{4BDFD76E-D79F-4C5F-8736-C40EF8C18BB5}" dt="2022-12-03T17:26:24.363" v="335" actId="478"/>
          <ac:spMkLst>
            <pc:docMk/>
            <pc:sldMk cId="1997202661" sldId="268"/>
            <ac:spMk id="2" creationId="{9FC25040-3574-08B8-419F-D48A6FF830A2}"/>
          </ac:spMkLst>
        </pc:spChg>
        <pc:spChg chg="mod">
          <ac:chgData name="Sara Davies" userId="745dd95f26121fd5" providerId="LiveId" clId="{4BDFD76E-D79F-4C5F-8736-C40EF8C18BB5}" dt="2022-12-03T17:27:15.703" v="351" actId="1076"/>
          <ac:spMkLst>
            <pc:docMk/>
            <pc:sldMk cId="1997202661" sldId="268"/>
            <ac:spMk id="3" creationId="{0FA2493B-9FD5-5F3E-9D21-025E3ECB693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7CC65-A0FF-6E7D-EC66-F7B46D7EAD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21FB2D1-2D85-F0CE-8DB1-080BDA047E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3CC392B-3082-3A75-7571-EFBCCBD1FE88}"/>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72FAF349-B918-C133-0A43-E014B7093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D130C7-93D1-DF1A-30CF-6161D1E97227}"/>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833902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43EB8-A348-981E-32C1-4D2A8390F0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050370-E6CA-DBD5-312D-88CD792AB8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FBB589-FC52-A5B2-87E8-04C3705CF445}"/>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83F213DB-C49D-9531-3D96-07EFA1383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718E41-8795-325A-145A-DE3848B55EF8}"/>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1724900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20A3-90EF-95E6-88D9-D32E46744A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5F4643-ED8F-A6EC-80F7-52B3BC736B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6DAD97-44A4-558B-B425-496B5108882B}"/>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83F541F8-8E0C-7ED8-19C6-D7447ED0E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7031C6-1136-456F-BB43-4CE126635E35}"/>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362451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7741A-6D43-60BF-D18E-1F2E9F98EB8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9F7821-1FA4-8CC1-BFB9-8BCAF52CCC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FB1928E-BDB1-BED1-EB87-E57F336495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EEE8039-0991-B122-2A42-DC5B886B8E8B}"/>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6" name="Footer Placeholder 5">
            <a:extLst>
              <a:ext uri="{FF2B5EF4-FFF2-40B4-BE49-F238E27FC236}">
                <a16:creationId xmlns:a16="http://schemas.microsoft.com/office/drawing/2014/main" id="{434304E5-42DB-4785-077A-73F7DBA809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D88AB8-9A02-A5AC-A33E-E097B5459551}"/>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864313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FA28D-2465-CD60-BB6C-B8301186746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BA71AC6-B7C6-5D79-2EC3-2BDBB99909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A935D2-B418-7FE0-852F-9927DBEE9F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68CA6E1-0495-DBA6-B22C-591B59EF7D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11BFA1-D156-DFD9-18DB-375B6B08917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671253B-CE3C-9571-0041-E025D910659D}"/>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8" name="Footer Placeholder 7">
            <a:extLst>
              <a:ext uri="{FF2B5EF4-FFF2-40B4-BE49-F238E27FC236}">
                <a16:creationId xmlns:a16="http://schemas.microsoft.com/office/drawing/2014/main" id="{E6229A19-2170-670F-4F87-39B7E62B77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4D45F2-A68E-9837-D272-BEFA047B3348}"/>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25498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54BEC-1D1B-4674-4BC2-597F124E391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69059BF-7477-49A3-66CD-83B4C37DEC5D}"/>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4" name="Footer Placeholder 3">
            <a:extLst>
              <a:ext uri="{FF2B5EF4-FFF2-40B4-BE49-F238E27FC236}">
                <a16:creationId xmlns:a16="http://schemas.microsoft.com/office/drawing/2014/main" id="{4A8E7AB6-1CB2-2673-E553-A8373FB8E9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B1EC5B-6671-E6CA-7D5C-25941F674106}"/>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759649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D94736-6A59-E835-E864-592AF1688082}"/>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3" name="Footer Placeholder 2">
            <a:extLst>
              <a:ext uri="{FF2B5EF4-FFF2-40B4-BE49-F238E27FC236}">
                <a16:creationId xmlns:a16="http://schemas.microsoft.com/office/drawing/2014/main" id="{9D5740B2-5D71-12C2-F98A-1F846C32C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B1017E-E167-5551-3B84-B74EF590428B}"/>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1941462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61545-638F-594B-3443-84B9B3BD6A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21B9AA2-6E58-D517-B8DF-208860A47E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834FFD1-05D3-55ED-C716-7DF92EC03C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5628D1-D6F5-F72D-A396-2179C7B49B75}"/>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6" name="Footer Placeholder 5">
            <a:extLst>
              <a:ext uri="{FF2B5EF4-FFF2-40B4-BE49-F238E27FC236}">
                <a16:creationId xmlns:a16="http://schemas.microsoft.com/office/drawing/2014/main" id="{19AC6805-4E6F-45BA-F23C-DA71685CDE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EDBEC2-7F5D-A531-165C-2A18DF1227C7}"/>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3681330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5154-E44A-B3F0-876A-A9FAE8FC5E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90407FC-A1D3-0021-8F91-407B52702B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FB776C-F2CD-9009-31E1-116E304F48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08B2D5-D99B-4B66-0097-BBB91C398B5C}"/>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6" name="Footer Placeholder 5">
            <a:extLst>
              <a:ext uri="{FF2B5EF4-FFF2-40B4-BE49-F238E27FC236}">
                <a16:creationId xmlns:a16="http://schemas.microsoft.com/office/drawing/2014/main" id="{F5C0EE31-2454-5259-2843-E83BB1FF66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39D450-A159-FE8B-D370-1FAF351E7161}"/>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71622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B20B-3838-DC70-0DF5-39DA024D871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93772C1-1973-A65C-0E1B-A9D4987DC7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157C6C-4D96-C519-EB61-E411879A0218}"/>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F80BD6AB-FF57-09A3-A45E-5AF650200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81E85A-1B85-6C15-59E8-DFE8F0D8ECA5}"/>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1899939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7046E3-7868-5960-E497-66C41541D4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B9029AA-9656-A5E2-6346-7CD4EAD4B9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0537AA-9C2D-2B0C-ADDF-DC9B9F2A7CBB}"/>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F81DBA54-EFAE-BCEC-9D52-1988534D11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2BAC4-AA59-44FB-BFEC-427038F4CE41}"/>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2017252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BAB7EC-95EC-D587-CB99-D49A3A41D4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78A369E-166B-1848-7351-72875292B5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9395DE-312C-A00E-60DB-5B1D998DB8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9B0EAF36-AC84-16E5-29D2-DD1D991F97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E57AA5-656B-20B9-0925-1F289DB3E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DF54D4-264B-4855-8F52-98CC8E953F90}" type="slidenum">
              <a:rPr lang="en-GB" smtClean="0"/>
              <a:t>‹#›</a:t>
            </a:fld>
            <a:endParaRPr lang="en-GB"/>
          </a:p>
        </p:txBody>
      </p:sp>
    </p:spTree>
    <p:extLst>
      <p:ext uri="{BB962C8B-B14F-4D97-AF65-F5344CB8AC3E}">
        <p14:creationId xmlns:p14="http://schemas.microsoft.com/office/powerpoint/2010/main" val="4126484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teachingexpertise.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mailto:Enquires@forestschoolassociation.or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32">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34">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4588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D626C-D937-57B9-9FCF-4988B5DE7D4E}"/>
              </a:ext>
            </a:extLst>
          </p:cNvPr>
          <p:cNvSpPr>
            <a:spLocks noGrp="1"/>
          </p:cNvSpPr>
          <p:nvPr>
            <p:ph type="ctrTitle"/>
          </p:nvPr>
        </p:nvSpPr>
        <p:spPr>
          <a:xfrm>
            <a:off x="8740797" y="1122363"/>
            <a:ext cx="3084758" cy="2902882"/>
          </a:xfrm>
        </p:spPr>
        <p:txBody>
          <a:bodyPr anchor="b">
            <a:normAutofit/>
          </a:bodyPr>
          <a:lstStyle/>
          <a:p>
            <a:pPr algn="l"/>
            <a:r>
              <a:rPr lang="en-GB" sz="3400" dirty="0">
                <a:solidFill>
                  <a:srgbClr val="00B0F0"/>
                </a:solidFill>
              </a:rPr>
              <a:t>A practitioners guide to successful transitioning home to setting</a:t>
            </a:r>
          </a:p>
        </p:txBody>
      </p:sp>
      <p:grpSp>
        <p:nvGrpSpPr>
          <p:cNvPr id="1061" name="Group 1036">
            <a:extLst>
              <a:ext uri="{FF2B5EF4-FFF2-40B4-BE49-F238E27FC236}">
                <a16:creationId xmlns:a16="http://schemas.microsoft.com/office/drawing/2014/main" id="{9A19A3F5-314C-46CC-8695-7C6BFCACFE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1664" y="73152"/>
            <a:ext cx="1178966" cy="232963"/>
            <a:chOff x="7763256" y="73152"/>
            <a:chExt cx="1178966" cy="232963"/>
          </a:xfrm>
        </p:grpSpPr>
        <p:sp>
          <p:nvSpPr>
            <p:cNvPr id="1038" name="Rectangle 64">
              <a:extLst>
                <a:ext uri="{FF2B5EF4-FFF2-40B4-BE49-F238E27FC236}">
                  <a16:creationId xmlns:a16="http://schemas.microsoft.com/office/drawing/2014/main" id="{278F674D-D76D-4798-B032-C8B53BB24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66">
              <a:extLst>
                <a:ext uri="{FF2B5EF4-FFF2-40B4-BE49-F238E27FC236}">
                  <a16:creationId xmlns:a16="http://schemas.microsoft.com/office/drawing/2014/main" id="{93C95A67-CFD6-49FD-BAAA-A697C0CD3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64">
              <a:extLst>
                <a:ext uri="{FF2B5EF4-FFF2-40B4-BE49-F238E27FC236}">
                  <a16:creationId xmlns:a16="http://schemas.microsoft.com/office/drawing/2014/main" id="{182CC514-9A22-43DC-9B8B-274A1BA4F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66">
              <a:extLst>
                <a:ext uri="{FF2B5EF4-FFF2-40B4-BE49-F238E27FC236}">
                  <a16:creationId xmlns:a16="http://schemas.microsoft.com/office/drawing/2014/main" id="{C5736E08-B988-4CC3-A244-9E5F806B4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64">
              <a:extLst>
                <a:ext uri="{FF2B5EF4-FFF2-40B4-BE49-F238E27FC236}">
                  <a16:creationId xmlns:a16="http://schemas.microsoft.com/office/drawing/2014/main" id="{B2938EAC-3109-4B44-9E80-A9A7D99F1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66">
              <a:extLst>
                <a:ext uri="{FF2B5EF4-FFF2-40B4-BE49-F238E27FC236}">
                  <a16:creationId xmlns:a16="http://schemas.microsoft.com/office/drawing/2014/main" id="{E10B9525-3F05-4446-8486-E44910EE65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64">
              <a:extLst>
                <a:ext uri="{FF2B5EF4-FFF2-40B4-BE49-F238E27FC236}">
                  <a16:creationId xmlns:a16="http://schemas.microsoft.com/office/drawing/2014/main" id="{F93E511D-E6DC-4D13-976A-0110E165A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66">
              <a:extLst>
                <a:ext uri="{FF2B5EF4-FFF2-40B4-BE49-F238E27FC236}">
                  <a16:creationId xmlns:a16="http://schemas.microsoft.com/office/drawing/2014/main" id="{85684F25-E83E-4E6D-AD9A-B9BDDB0E7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64">
              <a:extLst>
                <a:ext uri="{FF2B5EF4-FFF2-40B4-BE49-F238E27FC236}">
                  <a16:creationId xmlns:a16="http://schemas.microsoft.com/office/drawing/2014/main" id="{118B2579-8426-416F-8744-D7EB91511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66">
              <a:extLst>
                <a:ext uri="{FF2B5EF4-FFF2-40B4-BE49-F238E27FC236}">
                  <a16:creationId xmlns:a16="http://schemas.microsoft.com/office/drawing/2014/main" id="{5B4CB9E6-5FA1-4665-888E-BEBD41CC8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64">
              <a:extLst>
                <a:ext uri="{FF2B5EF4-FFF2-40B4-BE49-F238E27FC236}">
                  <a16:creationId xmlns:a16="http://schemas.microsoft.com/office/drawing/2014/main" id="{5095E589-7E16-4865-B076-8C04BA65A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66">
              <a:extLst>
                <a:ext uri="{FF2B5EF4-FFF2-40B4-BE49-F238E27FC236}">
                  <a16:creationId xmlns:a16="http://schemas.microsoft.com/office/drawing/2014/main" id="{6D0546CB-725B-4586-BEDD-A8E1DA496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64">
              <a:extLst>
                <a:ext uri="{FF2B5EF4-FFF2-40B4-BE49-F238E27FC236}">
                  <a16:creationId xmlns:a16="http://schemas.microsoft.com/office/drawing/2014/main" id="{AB5EE017-5E43-4AB4-BF17-C2150694C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66">
              <a:extLst>
                <a:ext uri="{FF2B5EF4-FFF2-40B4-BE49-F238E27FC236}">
                  <a16:creationId xmlns:a16="http://schemas.microsoft.com/office/drawing/2014/main" id="{456BFE42-FE3E-4763-A6E8-BC9C34C10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64">
              <a:extLst>
                <a:ext uri="{FF2B5EF4-FFF2-40B4-BE49-F238E27FC236}">
                  <a16:creationId xmlns:a16="http://schemas.microsoft.com/office/drawing/2014/main" id="{A395DBA0-7465-4857-B1C8-CB25971B0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66">
              <a:extLst>
                <a:ext uri="{FF2B5EF4-FFF2-40B4-BE49-F238E27FC236}">
                  <a16:creationId xmlns:a16="http://schemas.microsoft.com/office/drawing/2014/main" id="{BC8EB897-B7B1-4BAD-AB7C-A40DE6F4B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64">
              <a:extLst>
                <a:ext uri="{FF2B5EF4-FFF2-40B4-BE49-F238E27FC236}">
                  <a16:creationId xmlns:a16="http://schemas.microsoft.com/office/drawing/2014/main" id="{4664B19C-7F4F-4092-ADCA-581CE08E1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5" name="Rectangle 66">
              <a:extLst>
                <a:ext uri="{FF2B5EF4-FFF2-40B4-BE49-F238E27FC236}">
                  <a16:creationId xmlns:a16="http://schemas.microsoft.com/office/drawing/2014/main" id="{1841D5A7-F7A1-4A43-834B-F6DF2B0E2F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64">
              <a:extLst>
                <a:ext uri="{FF2B5EF4-FFF2-40B4-BE49-F238E27FC236}">
                  <a16:creationId xmlns:a16="http://schemas.microsoft.com/office/drawing/2014/main" id="{07387B72-31EA-4F4A-8CAD-2132C3335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7" name="Rectangle 66">
              <a:extLst>
                <a:ext uri="{FF2B5EF4-FFF2-40B4-BE49-F238E27FC236}">
                  <a16:creationId xmlns:a16="http://schemas.microsoft.com/office/drawing/2014/main" id="{99841BC6-D90A-4F47-B7B0-21B4DEA24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8" name="Picture 4" descr="See the source image">
            <a:extLst>
              <a:ext uri="{FF2B5EF4-FFF2-40B4-BE49-F238E27FC236}">
                <a16:creationId xmlns:a16="http://schemas.microsoft.com/office/drawing/2014/main" id="{9E1D43DF-8395-5D6C-B921-80560567E8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06" r="42126" b="-1"/>
          <a:stretch/>
        </p:blipFill>
        <p:spPr bwMode="auto">
          <a:xfrm>
            <a:off x="4481099" y="667512"/>
            <a:ext cx="3919228" cy="552297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FAB20E47-0C48-24B5-6254-B8037F4EFA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021"/>
          <a:stretch/>
        </p:blipFill>
        <p:spPr bwMode="auto">
          <a:xfrm>
            <a:off x="217853" y="667512"/>
            <a:ext cx="3922776" cy="5522976"/>
          </a:xfrm>
          <a:prstGeom prst="rect">
            <a:avLst/>
          </a:prstGeom>
          <a:noFill/>
          <a:extLst>
            <a:ext uri="{909E8E84-426E-40DD-AFC4-6F175D3DCCD1}">
              <a14:hiddenFill xmlns:a14="http://schemas.microsoft.com/office/drawing/2010/main">
                <a:solidFill>
                  <a:srgbClr val="FFFFFF"/>
                </a:solidFill>
              </a14:hiddenFill>
            </a:ext>
          </a:extLst>
        </p:spPr>
      </p:pic>
      <p:sp>
        <p:nvSpPr>
          <p:cNvPr id="1059" name="Rectangle 1058">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See the source image">
            <a:extLst>
              <a:ext uri="{FF2B5EF4-FFF2-40B4-BE49-F238E27FC236}">
                <a16:creationId xmlns:a16="http://schemas.microsoft.com/office/drawing/2014/main" id="{76DBC2CE-F082-F62B-E287-D6B104356D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5764" y="4668403"/>
            <a:ext cx="1459732" cy="1459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6023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7F61-05A4-2D32-F9B5-2096F82F8CEE}"/>
              </a:ext>
            </a:extLst>
          </p:cNvPr>
          <p:cNvSpPr>
            <a:spLocks noGrp="1"/>
          </p:cNvSpPr>
          <p:nvPr>
            <p:ph type="title"/>
          </p:nvPr>
        </p:nvSpPr>
        <p:spPr/>
        <p:txBody>
          <a:bodyPr/>
          <a:lstStyle/>
          <a:p>
            <a:r>
              <a:rPr lang="en-GB" u="sng" dirty="0"/>
              <a:t>Introduction</a:t>
            </a:r>
          </a:p>
        </p:txBody>
      </p:sp>
      <p:sp>
        <p:nvSpPr>
          <p:cNvPr id="3" name="Content Placeholder 2">
            <a:extLst>
              <a:ext uri="{FF2B5EF4-FFF2-40B4-BE49-F238E27FC236}">
                <a16:creationId xmlns:a16="http://schemas.microsoft.com/office/drawing/2014/main" id="{2137385F-08BA-E1A3-BAFF-BAA3189D3C60}"/>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is said by Fabian and Dunlop (2005, p 229) any transitions are important so need to be managed with care and diligence, as early experience can impact a child’s future education, their attitudes in school and their willingness to learn. While change can be positive and result in new relationships being formed as Fabian (2002) says this is only the case, when it is achieved without causing the child confusion. For a child, their change of routine and the absence of there attached adult can cause significant upset.</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is stated in (qualifications and curriculum authority, 2000) the emotional wellbeing of children is an essential foundation to on, it enables children to be fully equipped to participate in all future educational changes and challenges.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Children transitioning for the first time, from home to a setting, will be more prepared and feel calmer if plans are put in place, gaining the input of parents or guardians can be invaluable as said by Brooker and Broadbent (2003). Parents and professionals often find it helpful from both perspectives, to work together as a team, from deciding upon the perfect nursery, to the first vital settling in sessions to the first full day they are left in a practitioners care as is said in The Baby steps programme from the NSPCC Cuthbert, (2015). It is no longer thought that a parents input would have a derogatory effect on any outcomes or processes but undermining the practitioners knowledge, it is now a requirement of Early years foundation stage to work alongside the child’s parent or guardian, as much as they possibly can, it is also a requirement that each child be allocated a key worker, a first point of contact someone that will form a relationship with the child and the family as is said by Fabian and Dunlop (2002) Vogler et al (2008) the childcare transition can be smoother and less stressful for the child, if staff know more about homelife and environment, so that the setting can be adaptable and aid the child’s  social interaction . As is said by Bronfenbrenner (1979) the transition from home to school , in whatever form, nursery, flying start is the first big change the family will have encountered, this isn’t always the case, especially in the modern day, previous transitions could have occurred divorce, moving home, family bereavement to name just a few as is said by Briggs and Potter (1995) the child’s home experiences and routines need to be considered to reduce stress and anxiety of all concerned , to aid a smooth transition !!!!!.</a:t>
            </a:r>
          </a:p>
          <a:p>
            <a:endParaRPr lang="en-GB" dirty="0"/>
          </a:p>
        </p:txBody>
      </p:sp>
    </p:spTree>
    <p:extLst>
      <p:ext uri="{BB962C8B-B14F-4D97-AF65-F5344CB8AC3E}">
        <p14:creationId xmlns:p14="http://schemas.microsoft.com/office/powerpoint/2010/main" val="1182355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D329-3625-44E0-73AF-8C3C1F9C70CB}"/>
              </a:ext>
            </a:extLst>
          </p:cNvPr>
          <p:cNvSpPr>
            <a:spLocks noGrp="1"/>
          </p:cNvSpPr>
          <p:nvPr>
            <p:ph type="title"/>
          </p:nvPr>
        </p:nvSpPr>
        <p:spPr/>
        <p:txBody>
          <a:bodyPr/>
          <a:lstStyle/>
          <a:p>
            <a:r>
              <a:rPr lang="en-GB" u="sng" dirty="0"/>
              <a:t>The role of the adult</a:t>
            </a:r>
          </a:p>
        </p:txBody>
      </p:sp>
      <p:sp>
        <p:nvSpPr>
          <p:cNvPr id="3" name="Content Placeholder 2">
            <a:extLst>
              <a:ext uri="{FF2B5EF4-FFF2-40B4-BE49-F238E27FC236}">
                <a16:creationId xmlns:a16="http://schemas.microsoft.com/office/drawing/2014/main" id="{5D6A163C-19B3-0ACE-F162-9F7236E2AF8C}"/>
              </a:ext>
            </a:extLst>
          </p:cNvPr>
          <p:cNvSpPr>
            <a:spLocks noGrp="1"/>
          </p:cNvSpPr>
          <p:nvPr>
            <p:ph idx="1"/>
          </p:nvPr>
        </p:nvSpPr>
        <p:spPr>
          <a:xfrm>
            <a:off x="838200" y="1345455"/>
            <a:ext cx="10515600" cy="4351338"/>
          </a:xfrm>
        </p:spPr>
        <p:txBody>
          <a:bodyPr>
            <a:normAutofit fontScale="25000" lnSpcReduction="20000"/>
          </a:bodyPr>
          <a:lstStyle/>
          <a:p>
            <a:pPr>
              <a:lnSpc>
                <a:spcPct val="107000"/>
              </a:lnSpc>
              <a:spcAft>
                <a:spcPts val="800"/>
              </a:spcAft>
            </a:pPr>
            <a:r>
              <a:rPr lang="en-GB" sz="4000" dirty="0">
                <a:effectLst/>
                <a:latin typeface="Calibri" panose="020F0502020204030204" pitchFamily="34" charset="0"/>
                <a:ea typeface="Calibri" panose="020F0502020204030204" pitchFamily="34" charset="0"/>
                <a:cs typeface="Times New Roman" panose="02020603050405020304" pitchFamily="18" charset="0"/>
              </a:rPr>
              <a:t>adults present in a child’s first years have a big responsibility as is said by (Winnicott, 1964) you will never just see a Baby, they would be unable to look after themselves they could not live or thrive without the adults looking after their basic needs. This fact was recognised by Elinor Goldschmid (Goldschmid J 2004) and also by Peter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Elfer</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Elfer</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Goldschmied</a:t>
            </a:r>
            <a:r>
              <a:rPr lang="en-GB" sz="4000" dirty="0">
                <a:effectLst/>
                <a:latin typeface="Calibri" panose="020F0502020204030204" pitchFamily="34" charset="0"/>
                <a:ea typeface="Calibri" panose="020F0502020204030204" pitchFamily="34" charset="0"/>
                <a:cs typeface="Times New Roman" panose="02020603050405020304" pitchFamily="18" charset="0"/>
              </a:rPr>
              <a:t> and Selleck, 20011) they could see that having a key person allocated, not just to a child but the family as a whole being able to closely discuss routines and issues as they arise, building long close relationships, as is pointed out by Professional love (Page, Nutbrown and Claire 2013) the relationships must always remain professional , however this doesn’t mean a practitioner cant genuinely care for a child and their family. </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It should be remembered that children will find ways of coping with unfamiliar surroundings, things that could have an impact on this are personalities and circumstances, child number one could cope with the transition with ease, whilst child number two could appear upset and unsettled for a lot longer, as (Lazarus 1993) says it can be a process to help a child settle.</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It is also a consideration as said by Piaget that the family of the child must be resistant to the transition taking place, it could be a necessity within a family for a reason beyond their control as is said by (Buckingham 2000) most parents feel they are able in the current climate to spend less time with their children, than generations before were able to spend, due to financial pressures or job role commitments. This can lead to parents feeling guilt and wanting to be seen as perfect parents in other ways.</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An important adult role in the successful transitioning of a chid into a setting, is reflection, from the first day of meeting the family and child, throughout the whole process, and for months to come as is said in Rethinking children and research: attitudes in contemporary society London: Continuum publishing (Johnson, 2010) reflective practitioners are able to find out a lot more about a child’s family, their routines within the home, giving them a better understanding and holistic approach to the transition, it will enable them to come up with ideas and different approaches in the days that follow. It is important to reflect on yourself, be truthful even if that means being self-critical, really listening to the opinions of parents as nobody knows their child better than them. AS said by (SHON 1987) for practitioners working with children to think critically, to be honest about the process if it is working or if adaptions need to be made, they need to know themselves and have an understanding their strengths and weaknesses.</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was said by (Kellett, 2010) the whole of a child’s upbringing can be all different parts of lots of different things all combined, genetics, family opinions, family finances, family structure and so on. This is where reflection and honest conversations with the family, everyone can voice their opinions and any problems foreseen can be looked at and solutions agreed upon.</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The role of the practitioner would be to take all these elements, reflect upon previous experiences, take opinions and advice of the parents or guardians, and adapt the handover process, the routines and environment accordingly to make the transition as smooth as possible. As is said by (Mackay et al,2010:100) Emotional bonds can be formed with a wider circle, aside from the parents or guardians, a strong bond can be formed with early years practitioners, teachers and other babies or children attending the setting, this will strengthen emotional wellbeing and educational outcomes.</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As was said by (Sutherland 1992) who compared the work of Piaget and Montessori (1949-1972) also Frobel (1972-1852) and Dewy (1959) who all shared the opinion that the role of an adult caring for a child, is to nurture and bring out their confidence, ability and willingness to learn new skills, it is not to impose restrictions, make all their decisions for them, or put obstacles in the way of exploration.</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Safeguarding is a topic which is top of the list in both the role of the setting and the practitioner involved with the family, outlining all procedures as set out in the United Nations convention on the rights of the child (UNCRC), Also the password and documentation procedures of the setting, can save any misunderstandings further down the line.</a:t>
            </a:r>
          </a:p>
          <a:p>
            <a:endParaRPr lang="en-GB" dirty="0"/>
          </a:p>
        </p:txBody>
      </p:sp>
    </p:spTree>
    <p:extLst>
      <p:ext uri="{BB962C8B-B14F-4D97-AF65-F5344CB8AC3E}">
        <p14:creationId xmlns:p14="http://schemas.microsoft.com/office/powerpoint/2010/main" val="1940751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876D2-3436-61AB-12AE-C8F307571276}"/>
              </a:ext>
            </a:extLst>
          </p:cNvPr>
          <p:cNvSpPr>
            <a:spLocks noGrp="1"/>
          </p:cNvSpPr>
          <p:nvPr>
            <p:ph type="title"/>
          </p:nvPr>
        </p:nvSpPr>
        <p:spPr/>
        <p:txBody>
          <a:bodyPr/>
          <a:lstStyle/>
          <a:p>
            <a:r>
              <a:rPr lang="en-GB" u="sng" dirty="0"/>
              <a:t>The needs of the child</a:t>
            </a:r>
          </a:p>
        </p:txBody>
      </p:sp>
      <p:sp>
        <p:nvSpPr>
          <p:cNvPr id="3" name="Content Placeholder 2">
            <a:extLst>
              <a:ext uri="{FF2B5EF4-FFF2-40B4-BE49-F238E27FC236}">
                <a16:creationId xmlns:a16="http://schemas.microsoft.com/office/drawing/2014/main" id="{5B37EDDC-9BCA-E323-3E2F-54E44257E010}"/>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babies that transition into the under twos area can be as young as four months (J Bowlby 1965) was of the belief that children were affected beyond repair from being separated from mum, he believed that all other relationships were significantly unimportant in comparison to the one with mum. This theory has been challenged over time as said by Clarke and Clarke (1998) and B Tizard (2009) also M Rutter (1972), they all formed the opinions that other relationships could be equally important in a child life, father, grandparents, siblings could all provide familiarity, being equally responsive to the child’s needs and the close bond that can be formed with a child over time.</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is said in the Nutbrown review (2012) early years practitioners have a role to play in supporting children’s wellbeing, they can be responsive to a child’s needs, show warmth, love, and form a close bond and support network.</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thought throughout childcare settings and is requirement for early years foundation stage in England, that each child should be allocated a key worker, as is said by Barbara Tizard (1986), this provides opportunities to nurture and become familiar with that child’s needs and families wishes for routine, this in turn will help the child gain trust and form an attachment. Having an allocated keyworker, also gives time to observe, reflect and to be that kind attentive person, the child will need until they gain a little more confidence within the environment. As is shown in Maslow’s hierarchy of needs, he starts off with mum and dad and the safety they provide and makes the way up the pyramid until there is love and belonging and self-actualisation. The meeting of these needs   and trust will within time become part of the keyworker’s relationship with the child and the family. </a:t>
            </a:r>
          </a:p>
          <a:p>
            <a:endParaRPr lang="en-GB" dirty="0"/>
          </a:p>
        </p:txBody>
      </p:sp>
    </p:spTree>
    <p:extLst>
      <p:ext uri="{BB962C8B-B14F-4D97-AF65-F5344CB8AC3E}">
        <p14:creationId xmlns:p14="http://schemas.microsoft.com/office/powerpoint/2010/main" val="1689153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5A762C-4304-DFA8-C00E-41F43D170D70}"/>
              </a:ext>
            </a:extLst>
          </p:cNvPr>
          <p:cNvSpPr>
            <a:spLocks noGrp="1"/>
          </p:cNvSpPr>
          <p:nvPr>
            <p:ph idx="1"/>
          </p:nvPr>
        </p:nvSpPr>
        <p:spPr>
          <a:xfrm>
            <a:off x="309880" y="681038"/>
            <a:ext cx="10515600" cy="4351338"/>
          </a:xfrm>
        </p:spPr>
        <p:txBody>
          <a:bodyPr>
            <a:normAutofit fontScale="6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was said by Bronfenbrenner (1970) the Environment a child is raised in will have an impact on the amount of support they will need during a transition, the type of attachments they have formed as a child could be a determining factor in how they react to new relationships, how smoothly they transition from home to setting. According to Brett L Simmons, Janaki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Gooty</a:t>
            </a:r>
            <a:r>
              <a:rPr lang="en-GB" sz="1800" dirty="0">
                <a:effectLst/>
                <a:latin typeface="Calibri" panose="020F0502020204030204" pitchFamily="34" charset="0"/>
                <a:ea typeface="Calibri" panose="020F0502020204030204" pitchFamily="34" charset="0"/>
                <a:cs typeface="Times New Roman" panose="02020603050405020304" pitchFamily="18" charset="0"/>
              </a:rPr>
              <a:t>, Debra L Nelson, Laura M Little (2009) Secure attachment: implications for hop, Trust, burnout and performance, a healthy attachment from birth enables a child to form secure attachments with others outside of there main relationships, the ability of to have healthy attachments is considered a strength in a child’s personality and an asset in life. Research into early brain development (Healy :2004, Taylor:2007, Gerharat:2014) shows children that are harshly treated, not necessarily abused, but from strict parenting can show an elevated level of cortisol in their brains, whilst a child always met with love, warmth and consistency can have lower levels in their brains. The children with higher levels show signs of anxiety, anger and stress which has shown to lead to disorganised attachment or avoidance attachment, these type of attachment issues, can not only present themselves in the form of anger, frustration also quietness, shyness, and lack of ability to trust enough to form close attachments. These issues should be picked up by a observant and reflective practitioner, as is said by Marjorie Boxall (2002) who herself had been faced with children struggling to transition effectively, she reminds us that the trust and bond process will need to be worked on slowly , steadily building on their social skills, nurturing , loving and being attentive, proving to them that as a practitioner assigned to them, their needs will come first, their wants and likes and dislikes will be taken into consideration. As was said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Masten</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Coatsworth</a:t>
            </a:r>
            <a:r>
              <a:rPr lang="en-GB" sz="1800" dirty="0">
                <a:effectLst/>
                <a:latin typeface="Calibri" panose="020F0502020204030204" pitchFamily="34" charset="0"/>
                <a:ea typeface="Calibri" panose="020F0502020204030204" pitchFamily="34" charset="0"/>
                <a:cs typeface="Times New Roman" panose="02020603050405020304" pitchFamily="18" charset="0"/>
              </a:rPr>
              <a:t> (1998) being able to form caring close relationships as babies and children is not only important for the present time, its important for their future it helps them be able to self-regulate feelings into adulthood.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Children brain starts to develop from before birth, as is said in J Can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Acad</a:t>
            </a:r>
            <a:r>
              <a:rPr lang="en-GB" sz="1800" dirty="0">
                <a:effectLst/>
                <a:latin typeface="Calibri" panose="020F0502020204030204" pitchFamily="34" charset="0"/>
                <a:ea typeface="Calibri" panose="020F0502020204030204" pitchFamily="34" charset="0"/>
                <a:cs typeface="Times New Roman" panose="02020603050405020304" pitchFamily="18" charset="0"/>
              </a:rPr>
              <a:t> Child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Adolesc</a:t>
            </a:r>
            <a:r>
              <a:rPr lang="en-GB" sz="1800" dirty="0">
                <a:effectLst/>
                <a:latin typeface="Calibri" panose="020F0502020204030204" pitchFamily="34" charset="0"/>
                <a:ea typeface="Calibri" panose="020F0502020204030204" pitchFamily="34" charset="0"/>
                <a:cs typeface="Times New Roman" panose="02020603050405020304" pitchFamily="18" charset="0"/>
              </a:rPr>
              <a:t> Psychiatry. 2011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nov</a:t>
            </a:r>
            <a:r>
              <a:rPr lang="en-GB" sz="1800" dirty="0">
                <a:effectLst/>
                <a:latin typeface="Calibri" panose="020F0502020204030204" pitchFamily="34" charset="0"/>
                <a:ea typeface="Calibri" panose="020F0502020204030204" pitchFamily="34" charset="0"/>
                <a:cs typeface="Times New Roman" panose="02020603050405020304" pitchFamily="18" charset="0"/>
              </a:rPr>
              <a:t>; 20(4):265-276, it develops in stages, Neurogenesis progressing to Neural migration, Maturation, Synaptogenesis, Pruning and Myelin formation. It is believed that all the processes are influenced by Environment around the child, Events that have taken place involving or witnessed by the child, the relationships the child has with its parents and carers and the stimuli this provides them with, also the stresses that the child has felt during the early years. The brain formation is more than just genetics, it is a mixture of all the elements within the child life.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Under two years transitioning from home to setting will be in Sensorimotor stage as was believed by Piaget meaning they would still be using there sucking and rooting reflexes, usually having feeds at set times or on demand depending on the routine the family have in place along with how they adapt this themselves with more going on in the environment. A practitioner will observe the child and reflect considering Vygotsky zone of proximal development this is what  the child is ready to learn at this time, with a little help from their close contact adult as was said in Maria Nicholas, Nikolai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reason, John Cripps Clark , Guided reading- working within a child’s zone of proximal development: volume 30, part A, September 2021, 100530 being  exposed to reading, literacy or words in the form of a rhyme or song will influence their success in learning throughout life, this is something incorporated into daily life within childcare settings from the very beginning , however as is said in (Lindon, 2010b) child led learning is more beneficial than the restrains of structure being expected to sit on a carpet for long periods, lots were in agreeance when the Early years foundation stage stated that learning through play and fun and exploration, at a time and with an activity of the child’s choosing, will have a much greater learning outcome .</a:t>
            </a:r>
          </a:p>
          <a:p>
            <a:endParaRPr lang="en-GB" dirty="0"/>
          </a:p>
        </p:txBody>
      </p:sp>
      <p:pic>
        <p:nvPicPr>
          <p:cNvPr id="4" name="Picture 3" descr="See the source image">
            <a:extLst>
              <a:ext uri="{FF2B5EF4-FFF2-40B4-BE49-F238E27FC236}">
                <a16:creationId xmlns:a16="http://schemas.microsoft.com/office/drawing/2014/main" id="{DF19C604-7B07-0920-D0FF-768CF52E2D2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91780" y="4805819"/>
            <a:ext cx="4188460" cy="1876286"/>
          </a:xfrm>
          <a:prstGeom prst="rect">
            <a:avLst/>
          </a:prstGeom>
          <a:noFill/>
          <a:ln>
            <a:noFill/>
          </a:ln>
        </p:spPr>
      </p:pic>
    </p:spTree>
    <p:extLst>
      <p:ext uri="{BB962C8B-B14F-4D97-AF65-F5344CB8AC3E}">
        <p14:creationId xmlns:p14="http://schemas.microsoft.com/office/powerpoint/2010/main" val="3075263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66ED7B-7909-4AC3-64AF-953B1D7CE00D}"/>
              </a:ext>
            </a:extLst>
          </p:cNvPr>
          <p:cNvSpPr>
            <a:spLocks noGrp="1"/>
          </p:cNvSpPr>
          <p:nvPr>
            <p:ph idx="1"/>
          </p:nvPr>
        </p:nvSpPr>
        <p:spPr/>
        <p:txBody>
          <a:bodyPr>
            <a:normAutofit fontScale="8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Babies when settled will have the confidence to explore their surroundings as it says in the foundation phase curriculum (2008), when the surroundings provided for them and the resources are stimulating, they will start to crawl or cruise to explore at their own pace. If crawling is beyond their developmental stage, putting things within their reach or at eye level would be needed to provide them with stimulation of having new things to touch, feel and look at. As is said in the foundation phase curriculum (2008) children can have the same learning outcome, using a different process than another child of the same age. Child A needs to interact and learn by singing and dancing, moving their bodies, banging a drum getting involved, child B must observe, and will learn by watching the others do the actions to a song, or by watching a child sit and look through a book. A young baby will not be able to tell us they are taking in their surroundings and learning new skills, we get to know this by seeing their facial expressions change, a laugh or giggle, or a clap of excited hands. A child needs the practitioner to provide them the time to explore their surroundings, or equally to sit and observe the other children interact and play. As is said in Foundation phase curriculum (2008) children need to be provided with resources to role play, as it stimulates their imagination and creativity, a home corner, dressing up items, cars/train sets to name but a few can be found for girls and boys to all play with, very young babies have items adapted for their age range.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has become evident over the years that outdoor play can provide learning opportunities, which are unique to the outdoors, a spider crawling across the playmat that they are sat on, a magpie landing not to far away or a bird singing in the trees, these catch the attention of a child, leaving them curious. Margret McMillan realised this in 1914 when the first nurseries were set up, over the years the facilities were adapted making them more equipped to allow babies and young toddlers safely explore outside this is documented in the forest school concept, in 2001 forest school Wales was formed, as show at (forest school association).</a:t>
            </a:r>
          </a:p>
          <a:p>
            <a:endParaRPr lang="en-GB" dirty="0"/>
          </a:p>
        </p:txBody>
      </p:sp>
      <p:pic>
        <p:nvPicPr>
          <p:cNvPr id="4" name="Picture 3" descr="See the source image">
            <a:extLst>
              <a:ext uri="{FF2B5EF4-FFF2-40B4-BE49-F238E27FC236}">
                <a16:creationId xmlns:a16="http://schemas.microsoft.com/office/drawing/2014/main" id="{3C5FD54E-2BF9-465F-2C4E-10B5C85643C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69780" y="82391"/>
            <a:ext cx="2522220" cy="1675765"/>
          </a:xfrm>
          <a:prstGeom prst="rect">
            <a:avLst/>
          </a:prstGeom>
          <a:noFill/>
          <a:ln>
            <a:noFill/>
          </a:ln>
        </p:spPr>
      </p:pic>
    </p:spTree>
    <p:extLst>
      <p:ext uri="{BB962C8B-B14F-4D97-AF65-F5344CB8AC3E}">
        <p14:creationId xmlns:p14="http://schemas.microsoft.com/office/powerpoint/2010/main" val="3969190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B1EE-0747-2257-78DF-178E64D0C5F9}"/>
              </a:ext>
            </a:extLst>
          </p:cNvPr>
          <p:cNvSpPr>
            <a:spLocks noGrp="1"/>
          </p:cNvSpPr>
          <p:nvPr>
            <p:ph type="title"/>
          </p:nvPr>
        </p:nvSpPr>
        <p:spPr>
          <a:xfrm>
            <a:off x="838200" y="500062"/>
            <a:ext cx="10515600" cy="1325563"/>
          </a:xfrm>
        </p:spPr>
        <p:txBody>
          <a:bodyPr/>
          <a:lstStyle/>
          <a:p>
            <a:r>
              <a:rPr lang="en-GB" u="sng" dirty="0">
                <a:effectLst/>
                <a:latin typeface="Calibri" panose="020F0502020204030204" pitchFamily="34" charset="0"/>
                <a:ea typeface="Calibri" panose="020F0502020204030204" pitchFamily="34" charset="0"/>
                <a:cs typeface="Times New Roman" panose="02020603050405020304" pitchFamily="18" charset="0"/>
              </a:rPr>
              <a:t>Partnerships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DC687A7-0283-8FDE-B6C9-87DA73B326C6}"/>
              </a:ext>
            </a:extLst>
          </p:cNvPr>
          <p:cNvSpPr>
            <a:spLocks noGrp="1"/>
          </p:cNvSpPr>
          <p:nvPr>
            <p:ph idx="1"/>
          </p:nvPr>
        </p:nvSpPr>
        <p:spPr/>
        <p:txBody>
          <a:bodyPr>
            <a:normAutofit fontScale="55000" lnSpcReduction="20000"/>
          </a:bodyPr>
          <a:lstStyle/>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It is more beneficial to a child transitioning if the approaches used at home are carried through into the childcare setting, this is not always going to be possible if parents and carers are having struggles at home making it hard for them to implement routines or emotional support to the child. As is said is the UNCRC frameworks every child has the right to live a happy, safe, and fulfilled life surrounded by people who care for them, in the instance of struggling families, support and a partnership becomes even more important. The families could be finding that they want to be committed to the child’s emotional and physical wellbeing, they are lacking the knowledge of how to provide this. Christine Pascal and Tony Bertram (1993) show in their effective early learning project (EEL) Parents and carers that self-evaluate to show their strengths and weaknesses of being able to support children in the area in which they are lacking confidence or ability. Each child is unique and will be at various stages and at different times of their development, as was said by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Tudge</a:t>
            </a:r>
            <a:r>
              <a:rPr lang="en-GB" sz="2200" dirty="0">
                <a:effectLst/>
                <a:latin typeface="Calibri" panose="020F0502020204030204" pitchFamily="34" charset="0"/>
                <a:ea typeface="Calibri" panose="020F0502020204030204" pitchFamily="34" charset="0"/>
                <a:cs typeface="Times New Roman" panose="02020603050405020304" pitchFamily="18" charset="0"/>
              </a:rPr>
              <a:t> ,1992) looking at the words of Vygotsky the child will not develop as part of a process individually, the development will include social relations, embodied within the . As was said by (Corsaro, 1992) this can include children that they will meet and spend time with within the setting, they will learn from each other copying mannerisms or actions. Touch is important for children’s development, there are some developmental milestones that would not be met without the sense of touch, often babies sitting alongside each other will touch and feel, faces and hands. As is said by C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Trevarthen</a:t>
            </a:r>
            <a:r>
              <a:rPr lang="en-GB" sz="2200" dirty="0">
                <a:effectLst/>
                <a:latin typeface="Calibri" panose="020F0502020204030204" pitchFamily="34" charset="0"/>
                <a:ea typeface="Calibri" panose="020F0502020204030204" pitchFamily="34" charset="0"/>
                <a:cs typeface="Times New Roman" panose="02020603050405020304" pitchFamily="18" charset="0"/>
              </a:rPr>
              <a:t> et al. (2003) Touch is programmed into babies they respond to it. As B Benoit, K Boerner, M Campbell-Yeo, C Chambers, it is programmed in us long before a baby is ever born, we often see scan photos of a foetus reaching out. Babies use touch to sooth themselves, and to regulate their feelings when entering an unfamiliar environment or being cared for by a new person. This can be used as an aid in transitioning, parents and key workers can decide together, to use fabric comforters familiar to the child, adding to that the familiar smell of mum and dad. There are two types of transition as is said by Vogler et al (2009). Horizontal changes make less of a difference to a child, it could be from one area of a setting to another and often a staff member will accompany to help with the transition. A vertical transition is a bigger change, from home life into a childcare setting, this will require sharing valuable information is a key element for the child’s safety. Practitioners need to know at the start of the transition period, this would be at the settling in session, any allergies need to be disclosed and discussed, it could be the child needing medicated formular, or the parents have a preference of only breast milk, babies being weaned could be sat in  the same eating area as other children, so the need to know all culture requirements, religious and medical is essential. As is said in flying start this knowledge allows a holistic approach to the child’s wellbeing. Partnerships can work both ways during the transition period as is said in flying start , Practitioners would need to have a flexible approach to keep an open mind, because families can be unconventional, and making them all feel included will aid the transition and the building of  relationships, meeting could be done on separate occasions if both parents want to have an input, and a meeting together isn’t appropriate. Family’s joining the setting that have little English skills, would need extra time and patience when it involves them giving information to setting, or them understanding information they need. Practitioners should always be approachable is said in flying start (2017)  because it sets a good example of encouraging positivity and will help the family with the settling in process.</a:t>
            </a:r>
          </a:p>
          <a:p>
            <a:pPr marL="0" indent="0">
              <a:buNone/>
            </a:pPr>
            <a:endParaRPr lang="en-GB" dirty="0"/>
          </a:p>
        </p:txBody>
      </p:sp>
    </p:spTree>
    <p:extLst>
      <p:ext uri="{BB962C8B-B14F-4D97-AF65-F5344CB8AC3E}">
        <p14:creationId xmlns:p14="http://schemas.microsoft.com/office/powerpoint/2010/main" val="397457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4512C-1E12-B26B-3DEA-FE801F4DCD3B}"/>
              </a:ext>
            </a:extLst>
          </p:cNvPr>
          <p:cNvSpPr>
            <a:spLocks noGrp="1"/>
          </p:cNvSpPr>
          <p:nvPr>
            <p:ph type="title"/>
          </p:nvPr>
        </p:nvSpPr>
        <p:spPr/>
        <p:txBody>
          <a:bodyPr/>
          <a:lstStyle/>
          <a:p>
            <a:r>
              <a:rPr lang="en-GB" u="sng" dirty="0"/>
              <a:t>Interventions</a:t>
            </a:r>
          </a:p>
        </p:txBody>
      </p:sp>
      <p:sp>
        <p:nvSpPr>
          <p:cNvPr id="3" name="Content Placeholder 2">
            <a:extLst>
              <a:ext uri="{FF2B5EF4-FFF2-40B4-BE49-F238E27FC236}">
                <a16:creationId xmlns:a16="http://schemas.microsoft.com/office/drawing/2014/main" id="{1246018B-E7C0-C4CF-8B39-5613FD1C2A51}"/>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all the foundations of s smooth transition in place, settling inn days, a calm atmosphere, activities, and toys to gain the child’s interest, it can remain hard for some children and families. Interventions sometimes must occur as is said in flying start (2017) some families find it hard to work as a partnership, and more persistence would be needed to try and persuade them with time, reflection and critical thinking from the practitioner, relationships could improve and ideas of how to help the child be given. As is said in flying start sometimes interventions including other health care professionals become unavoidable, if it is felt that the family needs extra support beyond the capabilities of the childcare setting. Also, intervention could become necessary if it is felt that the child had learning difficulties, after discussing this with the parents, it could become apparent that they had felt this also but did not know how to address the situation. As was said by Piaget (1972) schemas are a constructive intervention to use if you want to observe a child, to become more knowledgeable about a child’s understanding of the world around them.</a:t>
            </a:r>
          </a:p>
          <a:p>
            <a:endParaRPr lang="en-GB" dirty="0"/>
          </a:p>
        </p:txBody>
      </p:sp>
    </p:spTree>
    <p:extLst>
      <p:ext uri="{BB962C8B-B14F-4D97-AF65-F5344CB8AC3E}">
        <p14:creationId xmlns:p14="http://schemas.microsoft.com/office/powerpoint/2010/main" val="2790270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0541E-7FCA-59EF-1E08-612DF07FC30C}"/>
              </a:ext>
            </a:extLst>
          </p:cNvPr>
          <p:cNvSpPr>
            <a:spLocks noGrp="1"/>
          </p:cNvSpPr>
          <p:nvPr>
            <p:ph type="title"/>
          </p:nvPr>
        </p:nvSpPr>
        <p:spPr/>
        <p:txBody>
          <a:bodyPr/>
          <a:lstStyle/>
          <a:p>
            <a:r>
              <a:rPr lang="en-GB" u="sng" dirty="0"/>
              <a:t>Proposed outcomes </a:t>
            </a:r>
          </a:p>
        </p:txBody>
      </p:sp>
      <p:sp>
        <p:nvSpPr>
          <p:cNvPr id="3" name="Content Placeholder 2">
            <a:extLst>
              <a:ext uri="{FF2B5EF4-FFF2-40B4-BE49-F238E27FC236}">
                <a16:creationId xmlns:a16="http://schemas.microsoft.com/office/drawing/2014/main" id="{1D152185-7953-7BCA-F62E-9DE207952EDB}"/>
              </a:ext>
            </a:extLst>
          </p:cNvPr>
          <p:cNvSpPr>
            <a:spLocks noGrp="1"/>
          </p:cNvSpPr>
          <p:nvPr>
            <p:ph idx="1"/>
          </p:nvPr>
        </p:nvSpPr>
        <p:spPr/>
        <p:txBody>
          <a:bodyPr/>
          <a:lstStyle/>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 Boxall (2002) tells us, Teachers told how they were finding that children coming through to school age, were finding it hard to adjust to daily routines and rules, this could become the case more often with the new curriculum for Wales being child led, boundaries alongside exploration could help this. The proposed outcome for a chid under two settling into a new setting, to feel nurtured, loved, happy, confident to explore their surroundings, able to form secondary attachments with staff and children of a similar age. As said by M Boxall the increase of nurture groups increased the children’s social care skills, this would be so with flying start and most childcare settings. All aspects of the UNRC should be present in every child’s proposed outcome, parents given extra support if needed, if further intervention are needed from other health care professionals, they are available and contactable by practitioners. Using a holistic approach to the child and their family, will obtain the best proposed outcome for educational and emotional wellbeing .</a:t>
            </a:r>
          </a:p>
          <a:p>
            <a:endParaRPr lang="en-GB" dirty="0"/>
          </a:p>
        </p:txBody>
      </p:sp>
    </p:spTree>
    <p:extLst>
      <p:ext uri="{BB962C8B-B14F-4D97-AF65-F5344CB8AC3E}">
        <p14:creationId xmlns:p14="http://schemas.microsoft.com/office/powerpoint/2010/main" val="177319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70881-DA86-57C1-A5ED-71651BBEE175}"/>
              </a:ext>
            </a:extLst>
          </p:cNvPr>
          <p:cNvSpPr>
            <a:spLocks noGrp="1"/>
          </p:cNvSpPr>
          <p:nvPr>
            <p:ph type="title"/>
          </p:nvPr>
        </p:nvSpPr>
        <p:spPr>
          <a:xfrm>
            <a:off x="838200" y="0"/>
            <a:ext cx="10515600" cy="1325563"/>
          </a:xfrm>
        </p:spPr>
        <p:txBody>
          <a:bodyPr/>
          <a:lstStyle/>
          <a:p>
            <a:r>
              <a:rPr lang="en-GB" dirty="0"/>
              <a:t>Reference List</a:t>
            </a:r>
          </a:p>
        </p:txBody>
      </p:sp>
      <p:sp>
        <p:nvSpPr>
          <p:cNvPr id="7" name="Content Placeholder 6">
            <a:extLst>
              <a:ext uri="{FF2B5EF4-FFF2-40B4-BE49-F238E27FC236}">
                <a16:creationId xmlns:a16="http://schemas.microsoft.com/office/drawing/2014/main" id="{B61830F4-CDAC-80E4-D90B-4F1C89E8F1F9}"/>
              </a:ext>
            </a:extLst>
          </p:cNvPr>
          <p:cNvSpPr>
            <a:spLocks noGrp="1"/>
          </p:cNvSpPr>
          <p:nvPr>
            <p:ph idx="1"/>
          </p:nvPr>
        </p:nvSpPr>
        <p:spPr>
          <a:xfrm>
            <a:off x="903514" y="1349764"/>
            <a:ext cx="10515600" cy="4351338"/>
          </a:xfrm>
        </p:spPr>
        <p:txBody>
          <a:bodyPr>
            <a:normAutofit fontScale="25000" lnSpcReduction="20000"/>
          </a:bodyPr>
          <a:lstStyle/>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Baby steps programme from the NSPCC (Cuthbert, 2015).</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Barbara Tizard (1986).</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Briggs and Potter (1995).</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Britney Benoit, Katelynn Boerner, Marsha Campbell-Yeo PHD, Christine Chambers PHD, Centre for Paediatric pain research IWK Health centre Canadian association of Paediatric Health centres (Accessed 30</a:t>
            </a:r>
            <a:r>
              <a:rPr lang="en-GB" sz="43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4300" dirty="0">
                <a:effectLst/>
                <a:latin typeface="Calibri" panose="020F0502020204030204" pitchFamily="34" charset="0"/>
                <a:ea typeface="Calibri" panose="020F0502020204030204" pitchFamily="34" charset="0"/>
                <a:cs typeface="Times New Roman" panose="02020603050405020304" pitchFamily="18" charset="0"/>
              </a:rPr>
              <a:t> November 2022).</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Brett L Simmons, Janaki </a:t>
            </a:r>
            <a:r>
              <a:rPr lang="en-GB" sz="4300" dirty="0" err="1">
                <a:effectLst/>
                <a:latin typeface="Calibri" panose="020F0502020204030204" pitchFamily="34" charset="0"/>
                <a:ea typeface="Calibri" panose="020F0502020204030204" pitchFamily="34" charset="0"/>
                <a:cs typeface="Times New Roman" panose="02020603050405020304" pitchFamily="18" charset="0"/>
              </a:rPr>
              <a:t>Gooty</a:t>
            </a:r>
            <a:r>
              <a:rPr lang="en-GB" sz="4300" dirty="0">
                <a:effectLst/>
                <a:latin typeface="Calibri" panose="020F0502020204030204" pitchFamily="34" charset="0"/>
                <a:ea typeface="Calibri" panose="020F0502020204030204" pitchFamily="34" charset="0"/>
                <a:cs typeface="Times New Roman" panose="02020603050405020304" pitchFamily="18" charset="0"/>
              </a:rPr>
              <a:t>, Debra L Nelson, Laura M Little (2009) Secure attachment, Implications for hope, Trust, Burnout and Performance.</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Bronfenbrenner (1970) (1979).</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Brooker and Broadbent (2003).</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Buckingham (2000)</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Christine Pascal, Tony Bertram (1993), Effective learning Project https: </a:t>
            </a:r>
            <a:r>
              <a:rPr lang="en-GB" sz="43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www.teachingexpertise.com</a:t>
            </a:r>
            <a:r>
              <a:rPr lang="en-GB" sz="43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Clarke and Clarke (1998)</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Colwyn </a:t>
            </a:r>
            <a:r>
              <a:rPr lang="en-GB" sz="4300" dirty="0" err="1">
                <a:effectLst/>
                <a:latin typeface="Calibri" panose="020F0502020204030204" pitchFamily="34" charset="0"/>
                <a:ea typeface="Calibri" panose="020F0502020204030204" pitchFamily="34" charset="0"/>
                <a:cs typeface="Times New Roman" panose="02020603050405020304" pitchFamily="18" charset="0"/>
              </a:rPr>
              <a:t>Trevarthen</a:t>
            </a:r>
            <a:r>
              <a:rPr lang="en-GB" sz="4300" dirty="0">
                <a:effectLst/>
                <a:latin typeface="Calibri" panose="020F0502020204030204" pitchFamily="34" charset="0"/>
                <a:ea typeface="Calibri" panose="020F0502020204030204" pitchFamily="34" charset="0"/>
                <a:cs typeface="Times New Roman" panose="02020603050405020304" pitchFamily="18" charset="0"/>
              </a:rPr>
              <a:t> et al (2003)</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Corsaro (1992)</a:t>
            </a:r>
          </a:p>
          <a:p>
            <a:pPr>
              <a:lnSpc>
                <a:spcPct val="107000"/>
              </a:lnSpc>
              <a:spcAft>
                <a:spcPts val="800"/>
              </a:spcAft>
            </a:pPr>
            <a:r>
              <a:rPr lang="en-GB" sz="4300" dirty="0">
                <a:effectLst/>
                <a:latin typeface="Calibri" panose="020F0502020204030204" pitchFamily="34" charset="0"/>
                <a:ea typeface="Calibri" panose="020F0502020204030204" pitchFamily="34" charset="0"/>
                <a:cs typeface="Times New Roman" panose="02020603050405020304" pitchFamily="18" charset="0"/>
              </a:rPr>
              <a:t>Dewy (1959)</a:t>
            </a:r>
          </a:p>
          <a:p>
            <a:pPr>
              <a:lnSpc>
                <a:spcPct val="107000"/>
              </a:lnSpc>
              <a:spcAft>
                <a:spcPts val="800"/>
              </a:spcAft>
            </a:pPr>
            <a:r>
              <a:rPr lang="en-GB" sz="4300" dirty="0" err="1">
                <a:effectLst/>
                <a:latin typeface="Calibri" panose="020F0502020204030204" pitchFamily="34" charset="0"/>
                <a:ea typeface="Calibri" panose="020F0502020204030204" pitchFamily="34" charset="0"/>
                <a:cs typeface="Times New Roman" panose="02020603050405020304" pitchFamily="18" charset="0"/>
              </a:rPr>
              <a:t>Elfer</a:t>
            </a:r>
            <a:r>
              <a:rPr lang="en-GB" sz="4300" dirty="0">
                <a:effectLst/>
                <a:latin typeface="Calibri" panose="020F0502020204030204" pitchFamily="34" charset="0"/>
                <a:ea typeface="Calibri" panose="020F0502020204030204" pitchFamily="34" charset="0"/>
                <a:cs typeface="Times New Roman" panose="02020603050405020304" pitchFamily="18" charset="0"/>
              </a:rPr>
              <a:t>, Goldsmith and Selleck (2011).</a:t>
            </a:r>
          </a:p>
          <a:p>
            <a:endParaRPr lang="en-GB" dirty="0"/>
          </a:p>
        </p:txBody>
      </p:sp>
    </p:spTree>
    <p:extLst>
      <p:ext uri="{BB962C8B-B14F-4D97-AF65-F5344CB8AC3E}">
        <p14:creationId xmlns:p14="http://schemas.microsoft.com/office/powerpoint/2010/main" val="2554833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C698E4-8D42-F5FB-B523-FCE3A75BE7C2}"/>
              </a:ext>
            </a:extLst>
          </p:cNvPr>
          <p:cNvSpPr>
            <a:spLocks noGrp="1"/>
          </p:cNvSpPr>
          <p:nvPr>
            <p:ph idx="1"/>
          </p:nvPr>
        </p:nvSpPr>
        <p:spPr>
          <a:xfrm>
            <a:off x="838200" y="541176"/>
            <a:ext cx="10515600" cy="5953028"/>
          </a:xfrm>
        </p:spPr>
        <p:txBody>
          <a:bodyPr>
            <a:normAutofit lnSpcReduction="10000"/>
          </a:bodyPr>
          <a:lstStyle/>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Enquires@forestschoolassociation.org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Fabian and Dunlop (2002), Vogler et al (2008).</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Fabian and Dunlop (2005, p229).</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Flying start- Annex, Transition guidance Welsh Government (May 2017).</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Foundation Phase curriculum, Welsh Government (2008).</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Frobel (1782-1852).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Goldsmith J (2004).</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John Bowlby (1965) and (1995).</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Johnson (2010).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Kellet, M (2010), Rethinking Children and research: attitudes in contemporary society London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Continuim</a:t>
            </a:r>
            <a:r>
              <a:rPr lang="en-GB" sz="1800" dirty="0">
                <a:effectLst/>
                <a:latin typeface="Calibri" panose="020F0502020204030204" pitchFamily="34" charset="0"/>
                <a:ea typeface="Calibri" panose="020F0502020204030204" pitchFamily="34" charset="0"/>
                <a:cs typeface="Times New Roman" panose="02020603050405020304" pitchFamily="18" charset="0"/>
              </a:rPr>
              <a:t> publishing.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Lazarus (1993).</a:t>
            </a:r>
          </a:p>
          <a:p>
            <a:endParaRPr lang="en-GB" dirty="0"/>
          </a:p>
        </p:txBody>
      </p:sp>
    </p:spTree>
    <p:extLst>
      <p:ext uri="{BB962C8B-B14F-4D97-AF65-F5344CB8AC3E}">
        <p14:creationId xmlns:p14="http://schemas.microsoft.com/office/powerpoint/2010/main" val="1256475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A2493B-9FD5-5F3E-9D21-025E3ECB6936}"/>
              </a:ext>
            </a:extLst>
          </p:cNvPr>
          <p:cNvSpPr>
            <a:spLocks noGrp="1"/>
          </p:cNvSpPr>
          <p:nvPr>
            <p:ph idx="1"/>
          </p:nvPr>
        </p:nvSpPr>
        <p:spPr>
          <a:xfrm>
            <a:off x="838200" y="167951"/>
            <a:ext cx="10515600" cy="5813069"/>
          </a:xfrm>
        </p:spPr>
        <p:txBody>
          <a:bodyPr>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Marjorie Boxall (2002).</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Maslow’s Hierarchy of needs (1943) A theory of human motivation.</a:t>
            </a:r>
          </a:p>
          <a:p>
            <a:pPr>
              <a:lnSpc>
                <a:spcPct val="107000"/>
              </a:lnSpc>
              <a:spcAft>
                <a:spcPts val="800"/>
              </a:spcAft>
            </a:pPr>
            <a:r>
              <a:rPr lang="en-GB" sz="1100" dirty="0" err="1">
                <a:effectLst/>
                <a:latin typeface="Calibri" panose="020F0502020204030204" pitchFamily="34" charset="0"/>
                <a:ea typeface="Calibri" panose="020F0502020204030204" pitchFamily="34" charset="0"/>
                <a:cs typeface="Times New Roman" panose="02020603050405020304" pitchFamily="18" charset="0"/>
              </a:rPr>
              <a:t>Masten</a:t>
            </a:r>
            <a:r>
              <a:rPr lang="en-GB" sz="1100" dirty="0">
                <a:effectLst/>
                <a:latin typeface="Calibri" panose="020F0502020204030204" pitchFamily="34" charset="0"/>
                <a:ea typeface="Calibri" panose="020F0502020204030204" pitchFamily="34" charset="0"/>
                <a:cs typeface="Times New Roman" panose="02020603050405020304" pitchFamily="18" charset="0"/>
              </a:rPr>
              <a:t> @Coatsworth (1998)</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McKay et al, (2010): 100.</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Mei Sung Lam &amp; Andrew Pollard (2006) A conceptual framework for understanding Children as agents in the transition from Home to Kindergarten Early Years 26:2, 123-141, Doi:10. 1080/09575140600759906.</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Michael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Ruttler</a:t>
            </a:r>
            <a:r>
              <a:rPr lang="en-GB" sz="1100" dirty="0">
                <a:effectLst/>
                <a:latin typeface="Calibri" panose="020F0502020204030204" pitchFamily="34" charset="0"/>
                <a:ea typeface="Calibri" panose="020F0502020204030204" pitchFamily="34" charset="0"/>
                <a:cs typeface="Times New Roman" panose="02020603050405020304" pitchFamily="18" charset="0"/>
              </a:rPr>
              <a:t> (1972).</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Montessori (1949 -1972).</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Nutbrown Review (2012).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Page, Nutbrown and Claire (2013).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Qualifications and Curriculum authority (2000).</a:t>
            </a:r>
          </a:p>
          <a:p>
            <a:pPr>
              <a:lnSpc>
                <a:spcPct val="107000"/>
              </a:lnSpc>
              <a:spcAft>
                <a:spcPts val="800"/>
              </a:spcAft>
            </a:pPr>
            <a:r>
              <a:rPr lang="en-GB" sz="1100" dirty="0" err="1">
                <a:effectLst/>
                <a:latin typeface="Calibri" panose="020F0502020204030204" pitchFamily="34" charset="0"/>
                <a:ea typeface="Calibri" panose="020F0502020204030204" pitchFamily="34" charset="0"/>
                <a:cs typeface="Times New Roman" panose="02020603050405020304" pitchFamily="18" charset="0"/>
              </a:rPr>
              <a:t>Tudge</a:t>
            </a:r>
            <a:r>
              <a:rPr lang="en-GB" sz="1100" dirty="0">
                <a:effectLst/>
                <a:latin typeface="Calibri" panose="020F0502020204030204" pitchFamily="34" charset="0"/>
                <a:ea typeface="Calibri" panose="020F0502020204030204" pitchFamily="34" charset="0"/>
                <a:cs typeface="Times New Roman" panose="02020603050405020304" pitchFamily="18" charset="0"/>
              </a:rPr>
              <a:t> (1992).</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Understanding Child development 0-8 years 4</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edition Linking theory and practice J LINDON, k Brodie, HODDER EDUCATION LEARN MORE.</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United Nations Convention on the rights of children (UNCRC).</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Vogler et al (2009).</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Well-being and belonging during Early years educational Transitions J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Bulkeley</a:t>
            </a:r>
            <a:r>
              <a:rPr lang="en-GB" sz="1100" dirty="0">
                <a:effectLst/>
                <a:latin typeface="Calibri" panose="020F0502020204030204" pitchFamily="34" charset="0"/>
                <a:ea typeface="Calibri" panose="020F0502020204030204" pitchFamily="34" charset="0"/>
                <a:cs typeface="Times New Roman" panose="02020603050405020304" pitchFamily="18" charset="0"/>
              </a:rPr>
              <a:t> and Dr H Fabian. The Northeast Wales Institute of Higher Education. (University of Wales).</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Winnicott, (1964).</a:t>
            </a:r>
          </a:p>
        </p:txBody>
      </p:sp>
    </p:spTree>
    <p:extLst>
      <p:ext uri="{BB962C8B-B14F-4D97-AF65-F5344CB8AC3E}">
        <p14:creationId xmlns:p14="http://schemas.microsoft.com/office/powerpoint/2010/main" val="1997202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CFCEA-4BF7-71B3-D75B-EF074C310A57}"/>
              </a:ext>
            </a:extLst>
          </p:cNvPr>
          <p:cNvSpPr>
            <a:spLocks noGrp="1"/>
          </p:cNvSpPr>
          <p:nvPr>
            <p:ph type="title"/>
          </p:nvPr>
        </p:nvSpPr>
        <p:spPr/>
        <p:txBody>
          <a:bodyPr>
            <a:normAutofit/>
          </a:bodyPr>
          <a:lstStyle/>
          <a:p>
            <a:r>
              <a:rPr lang="en-GB" sz="4000" u="sng" dirty="0"/>
              <a:t>CONTENTS PAGE</a:t>
            </a:r>
            <a:br>
              <a:rPr lang="en-GB" sz="1200" dirty="0"/>
            </a:b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F424F4-A40A-3858-0D0A-738CAE1F08F8}"/>
              </a:ext>
            </a:extLst>
          </p:cNvPr>
          <p:cNvSpPr>
            <a:spLocks noGrp="1"/>
          </p:cNvSpPr>
          <p:nvPr>
            <p:ph idx="1"/>
          </p:nvPr>
        </p:nvSpPr>
        <p:spPr>
          <a:xfrm>
            <a:off x="838200" y="913621"/>
            <a:ext cx="10515600" cy="4351338"/>
          </a:xfrm>
        </p:spPr>
        <p:txBody>
          <a:bodyPr>
            <a:normAutofit fontScale="25000" lnSpcReduction="20000"/>
          </a:bodyPr>
          <a:lstStyle/>
          <a:p>
            <a:endParaRPr lang="en-GB" dirty="0"/>
          </a:p>
          <a:p>
            <a:endParaRPr lang="en-GB" sz="4000" dirty="0"/>
          </a:p>
          <a:p>
            <a:endParaRPr lang="en-GB" sz="3500" dirty="0"/>
          </a:p>
          <a:p>
            <a:r>
              <a:rPr lang="en-GB" sz="8600" dirty="0"/>
              <a:t>INTRODUCTION PAGE 2</a:t>
            </a:r>
          </a:p>
          <a:p>
            <a:endParaRPr lang="en-GB" sz="8600" dirty="0"/>
          </a:p>
          <a:p>
            <a:r>
              <a:rPr lang="en-GB" sz="8600" dirty="0"/>
              <a:t>Role of the adult page 3</a:t>
            </a:r>
          </a:p>
          <a:p>
            <a:endParaRPr lang="en-GB" sz="8600" dirty="0"/>
          </a:p>
          <a:p>
            <a:r>
              <a:rPr lang="en-GB" sz="8600" dirty="0"/>
              <a:t>The needs of the child page 4, page 5, page 6</a:t>
            </a:r>
          </a:p>
          <a:p>
            <a:endParaRPr lang="en-GB" sz="8600" dirty="0"/>
          </a:p>
          <a:p>
            <a:r>
              <a:rPr lang="en-GB" sz="8600" dirty="0"/>
              <a:t>Partnerships page 7</a:t>
            </a:r>
          </a:p>
          <a:p>
            <a:endParaRPr lang="en-GB" sz="8600" dirty="0"/>
          </a:p>
          <a:p>
            <a:r>
              <a:rPr lang="en-GB" sz="8600" dirty="0"/>
              <a:t>Interventions page 8</a:t>
            </a:r>
          </a:p>
          <a:p>
            <a:endParaRPr lang="en-GB" sz="8600" dirty="0"/>
          </a:p>
          <a:p>
            <a:r>
              <a:rPr lang="en-GB" sz="8600" dirty="0"/>
              <a:t>Proposed outcomes page 9</a:t>
            </a:r>
          </a:p>
          <a:p>
            <a:endParaRPr lang="en-GB" sz="8600" dirty="0"/>
          </a:p>
          <a:p>
            <a:r>
              <a:rPr lang="en-GB" sz="8600" dirty="0"/>
              <a:t>Reference List page 10, page 11, page 12</a:t>
            </a:r>
          </a:p>
          <a:p>
            <a:pPr marL="0" indent="0" algn="r">
              <a:buNone/>
            </a:pPr>
            <a:r>
              <a:rPr lang="en-GB" sz="8600" dirty="0"/>
              <a:t>e</a:t>
            </a:r>
          </a:p>
          <a:p>
            <a:endParaRPr lang="en-GB" sz="1100" dirty="0"/>
          </a:p>
          <a:p>
            <a:endParaRPr lang="en-GB" sz="2400" dirty="0"/>
          </a:p>
        </p:txBody>
      </p:sp>
      <p:pic>
        <p:nvPicPr>
          <p:cNvPr id="1026" name="Picture 2" descr="See the source image">
            <a:extLst>
              <a:ext uri="{FF2B5EF4-FFF2-40B4-BE49-F238E27FC236}">
                <a16:creationId xmlns:a16="http://schemas.microsoft.com/office/drawing/2014/main" id="{4B669B45-C527-EFC0-5F29-1A12379021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7775" y="103478"/>
            <a:ext cx="4564225" cy="34231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DABFD12D-1119-A787-8C8D-80ECA18377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178" y="3429000"/>
            <a:ext cx="5419822" cy="2933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559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4511</Words>
  <Application>Microsoft Office PowerPoint</Application>
  <PresentationFormat>Widescreen</PresentationFormat>
  <Paragraphs>89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 practitioners guide to successful transitioning home to setting</vt:lpstr>
      <vt:lpstr>Introduction</vt:lpstr>
      <vt:lpstr>The role of the adult</vt:lpstr>
      <vt:lpstr>The needs of the child</vt:lpstr>
      <vt:lpstr>PowerPoint Presentation</vt:lpstr>
      <vt:lpstr>PowerPoint Presentation</vt:lpstr>
      <vt:lpstr>Partnerships </vt:lpstr>
      <vt:lpstr>Interventions</vt:lpstr>
      <vt:lpstr>Proposed outcomes </vt:lpstr>
      <vt:lpstr>Reference List</vt:lpstr>
      <vt:lpstr>PowerPoint Presentation</vt:lpstr>
      <vt:lpstr>PowerPoint Presentation</vt:lpstr>
      <vt:lpstr>CONTENTS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practitioners guide to successful transitioning home to setting</dc:title>
  <dc:creator>Sara Davies</dc:creator>
  <cp:lastModifiedBy>Sara Davies</cp:lastModifiedBy>
  <cp:revision>2</cp:revision>
  <dcterms:created xsi:type="dcterms:W3CDTF">2022-11-15T18:46:28Z</dcterms:created>
  <dcterms:modified xsi:type="dcterms:W3CDTF">2022-12-03T17:28:23Z</dcterms:modified>
</cp:coreProperties>
</file>