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6" r:id="rId3"/>
    <p:sldId id="267" r:id="rId4"/>
    <p:sldId id="268" r:id="rId5"/>
    <p:sldId id="269" r:id="rId6"/>
    <p:sldId id="270" r:id="rId7"/>
    <p:sldId id="271" r:id="rId8"/>
    <p:sldId id="272" r:id="rId9"/>
    <p:sldId id="273" r:id="rId10"/>
    <p:sldId id="265" r:id="rId11"/>
    <p:sldId id="277" r:id="rId12"/>
    <p:sldId id="278" r:id="rId13"/>
    <p:sldId id="279"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5B58ED-0B13-684E-4E46-640472284968}" v="14" dt="2026-04-17T12:22:30.172"/>
    <p1510:client id="{ED0B8ABE-C0D8-59C2-C655-8C7E85B7A3BE}" v="98" dt="2026-04-16T20:07:43.4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17/04/2026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17/04/2026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17/04/2026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17/04/2026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oscarkilo.org.uk/news/blog-journey-strength-being-blu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92721" y="1043677"/>
            <a:ext cx="9811545" cy="1820766"/>
          </a:xfrm>
        </p:spPr>
        <p:txBody>
          <a:bodyPr>
            <a:normAutofit fontScale="90000"/>
          </a:bodyPr>
          <a:lstStyle/>
          <a:p>
            <a:pPr algn="l"/>
            <a:r>
              <a:rPr lang="en-GB" sz="3600" b="1">
                <a:solidFill>
                  <a:schemeClr val="bg1"/>
                </a:solidFill>
                <a:latin typeface="Arial"/>
                <a:cs typeface="Arial"/>
              </a:rPr>
              <a:t>Burnout, PTSD and Organisational stressors in UK Policing</a:t>
            </a:r>
            <a:br>
              <a:rPr lang="en-GB" sz="3600" b="1">
                <a:solidFill>
                  <a:schemeClr val="bg1"/>
                </a:solidFill>
                <a:latin typeface="Arial"/>
                <a:cs typeface="Arial"/>
              </a:rPr>
            </a:br>
            <a:br>
              <a:rPr lang="en-GB" sz="3600" b="1">
                <a:latin typeface="Arial"/>
                <a:cs typeface="Arial"/>
              </a:rPr>
            </a:br>
            <a:r>
              <a:rPr lang="en-GB" sz="3200" b="1">
                <a:solidFill>
                  <a:schemeClr val="bg1"/>
                </a:solidFill>
                <a:latin typeface="Arial"/>
                <a:cs typeface="Arial"/>
              </a:rPr>
              <a:t>Implications for Leadership Practice</a:t>
            </a:r>
            <a:r>
              <a:rPr lang="en-GB" sz="4000" b="1">
                <a:solidFill>
                  <a:schemeClr val="bg1"/>
                </a:solidFill>
                <a:latin typeface="Arial"/>
                <a:cs typeface="Arial"/>
              </a:rPr>
              <a:t> </a:t>
            </a:r>
            <a:endParaRPr lang="en-US" sz="3600">
              <a:solidFill>
                <a:schemeClr val="bg1"/>
              </a:solidFill>
            </a:endParaRP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7558089" y="5136807"/>
            <a:ext cx="3832047" cy="1078054"/>
          </a:xfrm>
        </p:spPr>
        <p:txBody>
          <a:bodyPr vert="horz" lIns="91440" tIns="45720" rIns="91440" bIns="45720" rtlCol="0" anchor="t">
            <a:normAutofit/>
          </a:bodyPr>
          <a:lstStyle/>
          <a:p>
            <a:pPr algn="l"/>
            <a:r>
              <a:rPr lang="en-GB">
                <a:solidFill>
                  <a:srgbClr val="FFFFFF"/>
                </a:solidFill>
              </a:rPr>
              <a:t>Submitted by Katie Hoskins</a:t>
            </a:r>
          </a:p>
          <a:p>
            <a:pPr algn="l"/>
            <a:r>
              <a:rPr lang="en-GB">
                <a:solidFill>
                  <a:srgbClr val="FFFFFF"/>
                </a:solidFill>
              </a:rPr>
              <a:t>Student Number: 2416452</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2F65FAD-DBD1-B832-34BD-37DE44E5461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FF41589-083F-862F-FEA2-30978927D7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3CD48AB-FE63-2656-DB13-F8D768BB45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49F878-B538-F646-3861-7F776A602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B4B5AF7-32B2-5AA0-47D4-27178709B0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1A62266-CFC3-3DC6-DFC9-EC7FC37E0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276D539-CE96-DEF1-4AF7-8CBF72E73C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963DCCD-AE07-C926-29D5-321E96E7D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C61CBA-65E8-777D-C6CE-C24526801848}"/>
              </a:ext>
            </a:extLst>
          </p:cNvPr>
          <p:cNvSpPr>
            <a:spLocks noGrp="1"/>
          </p:cNvSpPr>
          <p:nvPr>
            <p:ph type="ctrTitle"/>
          </p:nvPr>
        </p:nvSpPr>
        <p:spPr>
          <a:xfrm>
            <a:off x="870337" y="389138"/>
            <a:ext cx="9821314" cy="648459"/>
          </a:xfrm>
        </p:spPr>
        <p:txBody>
          <a:bodyPr>
            <a:normAutofit/>
          </a:bodyPr>
          <a:lstStyle/>
          <a:p>
            <a:pPr algn="l"/>
            <a:r>
              <a:rPr lang="en-GB" sz="4000" b="1">
                <a:solidFill>
                  <a:schemeClr val="bg1"/>
                </a:solidFill>
                <a:latin typeface="Arial"/>
                <a:cs typeface="Arial"/>
              </a:rPr>
              <a:t>Why This Matters</a:t>
            </a:r>
          </a:p>
        </p:txBody>
      </p:sp>
      <p:sp>
        <p:nvSpPr>
          <p:cNvPr id="22" name="Rectangle 21">
            <a:extLst>
              <a:ext uri="{FF2B5EF4-FFF2-40B4-BE49-F238E27FC236}">
                <a16:creationId xmlns:a16="http://schemas.microsoft.com/office/drawing/2014/main" id="{518A43FF-0138-6439-8DA1-62E7C7296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0E40D32A-C2C8-6DE1-B52A-E6A9A27E87AA}"/>
              </a:ext>
            </a:extLst>
          </p:cNvPr>
          <p:cNvSpPr>
            <a:spLocks noGrp="1"/>
          </p:cNvSpPr>
          <p:nvPr>
            <p:ph type="subTitle" idx="1"/>
          </p:nvPr>
        </p:nvSpPr>
        <p:spPr>
          <a:xfrm>
            <a:off x="1149474" y="3690961"/>
            <a:ext cx="10240662" cy="2523900"/>
          </a:xfrm>
        </p:spPr>
        <p:txBody>
          <a:bodyPr vert="horz" lIns="91440" tIns="45720" rIns="91440" bIns="45720" rtlCol="0" anchor="t">
            <a:normAutofit/>
          </a:bodyPr>
          <a:lstStyle/>
          <a:p>
            <a:pPr algn="l"/>
            <a:endParaRPr lang="en-GB" sz="1200">
              <a:solidFill>
                <a:srgbClr val="000000"/>
              </a:solidFill>
              <a:highlight>
                <a:srgbClr val="FFFFFF"/>
              </a:highlight>
              <a:latin typeface="Arial"/>
              <a:cs typeface="Arial"/>
            </a:endParaRPr>
          </a:p>
          <a:p>
            <a:pPr algn="l"/>
            <a:endParaRPr lang="en-GB">
              <a:solidFill>
                <a:srgbClr val="FFFFFF"/>
              </a:solidFill>
            </a:endParaRPr>
          </a:p>
        </p:txBody>
      </p:sp>
      <p:sp>
        <p:nvSpPr>
          <p:cNvPr id="4" name="TextBox 3">
            <a:extLst>
              <a:ext uri="{FF2B5EF4-FFF2-40B4-BE49-F238E27FC236}">
                <a16:creationId xmlns:a16="http://schemas.microsoft.com/office/drawing/2014/main" id="{76C7E50B-6A1A-45D4-20EA-BE93A2035FAB}"/>
              </a:ext>
            </a:extLst>
          </p:cNvPr>
          <p:cNvSpPr txBox="1"/>
          <p:nvPr/>
        </p:nvSpPr>
        <p:spPr>
          <a:xfrm>
            <a:off x="869463" y="2129693"/>
            <a:ext cx="8274537"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bg1"/>
                </a:solidFill>
                <a:latin typeface="Arial"/>
                <a:cs typeface="Arial"/>
              </a:rPr>
              <a:t>• High rates of burnout, PTSD and CPTSD </a:t>
            </a:r>
          </a:p>
          <a:p>
            <a:endParaRPr lang="en-US" sz="2000" b="1">
              <a:solidFill>
                <a:schemeClr val="bg1"/>
              </a:solidFill>
              <a:latin typeface="Arial"/>
              <a:cs typeface="Arial"/>
            </a:endParaRPr>
          </a:p>
          <a:p>
            <a:r>
              <a:rPr lang="en-US" sz="2000" b="1">
                <a:solidFill>
                  <a:schemeClr val="bg1"/>
                </a:solidFill>
                <a:latin typeface="Arial"/>
                <a:cs typeface="Arial"/>
              </a:rPr>
              <a:t>• </a:t>
            </a:r>
            <a:r>
              <a:rPr lang="en-US" sz="2000" b="1" err="1">
                <a:solidFill>
                  <a:schemeClr val="bg1"/>
                </a:solidFill>
                <a:latin typeface="Arial"/>
                <a:cs typeface="Arial"/>
              </a:rPr>
              <a:t>Organisational</a:t>
            </a:r>
            <a:r>
              <a:rPr lang="en-US" sz="2000" b="1">
                <a:solidFill>
                  <a:schemeClr val="bg1"/>
                </a:solidFill>
                <a:latin typeface="Arial"/>
                <a:cs typeface="Arial"/>
              </a:rPr>
              <a:t> stressors often outweigh trauma </a:t>
            </a:r>
          </a:p>
          <a:p>
            <a:endParaRPr lang="en-US" sz="2000" b="1">
              <a:solidFill>
                <a:schemeClr val="bg1"/>
              </a:solidFill>
              <a:latin typeface="Arial"/>
              <a:cs typeface="Arial"/>
            </a:endParaRPr>
          </a:p>
          <a:p>
            <a:r>
              <a:rPr lang="en-US" sz="2000" b="1">
                <a:solidFill>
                  <a:schemeClr val="bg1"/>
                </a:solidFill>
                <a:latin typeface="Arial"/>
                <a:cs typeface="Arial"/>
              </a:rPr>
              <a:t>• Culture and stigma suppress help‑seeking </a:t>
            </a:r>
          </a:p>
          <a:p>
            <a:endParaRPr lang="en-US" sz="2000" b="1">
              <a:solidFill>
                <a:schemeClr val="bg1"/>
              </a:solidFill>
              <a:latin typeface="Arial"/>
              <a:cs typeface="Arial"/>
            </a:endParaRPr>
          </a:p>
          <a:p>
            <a:r>
              <a:rPr lang="en-US" sz="2000" b="1">
                <a:solidFill>
                  <a:schemeClr val="bg1"/>
                </a:solidFill>
                <a:latin typeface="Arial"/>
                <a:cs typeface="Arial"/>
              </a:rPr>
              <a:t>• Leadership is the strongest modifiable factor</a:t>
            </a:r>
          </a:p>
          <a:p>
            <a:pPr algn="ctr"/>
            <a:endParaRPr lang="en-GB"/>
          </a:p>
        </p:txBody>
      </p:sp>
      <p:pic>
        <p:nvPicPr>
          <p:cNvPr id="5" name="Picture 4" descr="A screenshot of a graph&#10;&#10;AI-generated content may be incorrect.">
            <a:extLst>
              <a:ext uri="{FF2B5EF4-FFF2-40B4-BE49-F238E27FC236}">
                <a16:creationId xmlns:a16="http://schemas.microsoft.com/office/drawing/2014/main" id="{ADFDFCC1-C43D-722E-D2F9-B790AC7158B8}"/>
              </a:ext>
            </a:extLst>
          </p:cNvPr>
          <p:cNvPicPr>
            <a:picLocks noChangeAspect="1"/>
          </p:cNvPicPr>
          <p:nvPr/>
        </p:nvPicPr>
        <p:blipFill>
          <a:blip r:embed="rId2"/>
          <a:stretch>
            <a:fillRect/>
          </a:stretch>
        </p:blipFill>
        <p:spPr>
          <a:xfrm>
            <a:off x="7046074" y="279730"/>
            <a:ext cx="4943475" cy="2847975"/>
          </a:xfrm>
          <a:prstGeom prst="rect">
            <a:avLst/>
          </a:prstGeom>
        </p:spPr>
      </p:pic>
    </p:spTree>
    <p:extLst>
      <p:ext uri="{BB962C8B-B14F-4D97-AF65-F5344CB8AC3E}">
        <p14:creationId xmlns:p14="http://schemas.microsoft.com/office/powerpoint/2010/main" val="4259561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69FEA0-1C78-7029-0DC4-A1137941662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2EDC67-0ABB-F4E1-BDB8-58B69BF79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a:p>
        </p:txBody>
      </p:sp>
      <p:sp>
        <p:nvSpPr>
          <p:cNvPr id="10" name="Rectangle 9">
            <a:extLst>
              <a:ext uri="{FF2B5EF4-FFF2-40B4-BE49-F238E27FC236}">
                <a16:creationId xmlns:a16="http://schemas.microsoft.com/office/drawing/2014/main" id="{78259B90-F2C3-562D-00F8-10561692C8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F73CFF5-8042-562D-AD8C-0C118B8E5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94D3F2E-78A8-E2FE-2BF9-F55595BA7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264E7AD-82FC-44A3-1ABE-52E73394D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878E48A-B77B-C5AD-561F-CEAB7FC6D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F91817D7-1F9B-2088-23BD-5595D2657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5ABB52-FE19-D9CB-FA4F-492E43C13FB5}"/>
              </a:ext>
            </a:extLst>
          </p:cNvPr>
          <p:cNvSpPr>
            <a:spLocks noGrp="1"/>
          </p:cNvSpPr>
          <p:nvPr>
            <p:ph type="ctrTitle"/>
          </p:nvPr>
        </p:nvSpPr>
        <p:spPr>
          <a:xfrm>
            <a:off x="870337" y="389138"/>
            <a:ext cx="9821314" cy="648459"/>
          </a:xfrm>
        </p:spPr>
        <p:txBody>
          <a:bodyPr>
            <a:normAutofit/>
          </a:bodyPr>
          <a:lstStyle/>
          <a:p>
            <a:pPr algn="l"/>
            <a:r>
              <a:rPr lang="en-GB" sz="3600" b="1">
                <a:solidFill>
                  <a:schemeClr val="bg1"/>
                </a:solidFill>
                <a:latin typeface="Arial"/>
                <a:cs typeface="Arial"/>
              </a:rPr>
              <a:t>What The Evidence Shows</a:t>
            </a:r>
          </a:p>
        </p:txBody>
      </p:sp>
      <p:sp>
        <p:nvSpPr>
          <p:cNvPr id="22" name="Rectangle 21">
            <a:extLst>
              <a:ext uri="{FF2B5EF4-FFF2-40B4-BE49-F238E27FC236}">
                <a16:creationId xmlns:a16="http://schemas.microsoft.com/office/drawing/2014/main" id="{55E5B2FA-96D7-5DE2-11CF-43D458363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6DA539FE-A5D1-CDF2-A204-2D3E0A3B1AEC}"/>
              </a:ext>
            </a:extLst>
          </p:cNvPr>
          <p:cNvSpPr>
            <a:spLocks noGrp="1"/>
          </p:cNvSpPr>
          <p:nvPr>
            <p:ph type="subTitle" idx="1"/>
          </p:nvPr>
        </p:nvSpPr>
        <p:spPr>
          <a:xfrm>
            <a:off x="1149474" y="3690961"/>
            <a:ext cx="10240662" cy="2523900"/>
          </a:xfrm>
        </p:spPr>
        <p:txBody>
          <a:bodyPr vert="horz" lIns="91440" tIns="45720" rIns="91440" bIns="45720" rtlCol="0" anchor="t">
            <a:normAutofit/>
          </a:bodyPr>
          <a:lstStyle/>
          <a:p>
            <a:pPr algn="l"/>
            <a:endParaRPr lang="en-GB" sz="1200">
              <a:solidFill>
                <a:srgbClr val="000000"/>
              </a:solidFill>
              <a:highlight>
                <a:srgbClr val="FFFFFF"/>
              </a:highlight>
              <a:latin typeface="Arial"/>
              <a:cs typeface="Arial"/>
            </a:endParaRPr>
          </a:p>
          <a:p>
            <a:pPr algn="l"/>
            <a:endParaRPr lang="en-GB">
              <a:solidFill>
                <a:srgbClr val="FFFFFF"/>
              </a:solidFill>
            </a:endParaRPr>
          </a:p>
        </p:txBody>
      </p:sp>
      <p:sp>
        <p:nvSpPr>
          <p:cNvPr id="4" name="TextBox 3">
            <a:extLst>
              <a:ext uri="{FF2B5EF4-FFF2-40B4-BE49-F238E27FC236}">
                <a16:creationId xmlns:a16="http://schemas.microsoft.com/office/drawing/2014/main" id="{798E9DF0-2196-7D83-E338-158D3305475D}"/>
              </a:ext>
            </a:extLst>
          </p:cNvPr>
          <p:cNvSpPr txBox="1"/>
          <p:nvPr/>
        </p:nvSpPr>
        <p:spPr>
          <a:xfrm>
            <a:off x="871121" y="2835658"/>
            <a:ext cx="10091614" cy="23039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569"/>
              </a:lnSpc>
            </a:pPr>
            <a:r>
              <a:rPr lang="en-GB" sz="2000" b="1">
                <a:solidFill>
                  <a:schemeClr val="bg1"/>
                </a:solidFill>
                <a:latin typeface="Arial"/>
                <a:ea typeface="Segoe UI"/>
                <a:cs typeface="Arial"/>
              </a:rPr>
              <a:t>•  Trauma exposure is cumulative (Brewin et al., 2020) </a:t>
            </a:r>
          </a:p>
          <a:p>
            <a:pPr>
              <a:lnSpc>
                <a:spcPts val="1569"/>
              </a:lnSpc>
            </a:pPr>
            <a:endParaRPr lang="en-GB" sz="2000" b="1">
              <a:solidFill>
                <a:schemeClr val="bg1"/>
              </a:solidFill>
              <a:latin typeface="Arial"/>
              <a:ea typeface="Segoe UI"/>
              <a:cs typeface="Arial"/>
            </a:endParaRPr>
          </a:p>
          <a:p>
            <a:pPr rtl="0">
              <a:lnSpc>
                <a:spcPts val="1569"/>
              </a:lnSpc>
            </a:pPr>
            <a:r>
              <a:rPr lang="en-GB" sz="2000" b="1">
                <a:solidFill>
                  <a:schemeClr val="bg1"/>
                </a:solidFill>
                <a:latin typeface="Arial"/>
                <a:ea typeface="Segoe UI"/>
                <a:cs typeface="Arial"/>
              </a:rPr>
              <a:t>•  Organisational stressors predict poor mental health (</a:t>
            </a:r>
            <a:r>
              <a:rPr lang="en-GB" sz="2000" b="1" err="1">
                <a:solidFill>
                  <a:schemeClr val="bg1"/>
                </a:solidFill>
                <a:latin typeface="Arial"/>
                <a:ea typeface="Segoe UI"/>
                <a:cs typeface="Arial"/>
              </a:rPr>
              <a:t>Purba</a:t>
            </a:r>
            <a:r>
              <a:rPr lang="en-GB" sz="2000" b="1">
                <a:solidFill>
                  <a:schemeClr val="bg1"/>
                </a:solidFill>
                <a:latin typeface="Arial"/>
                <a:ea typeface="Segoe UI"/>
                <a:cs typeface="Arial"/>
              </a:rPr>
              <a:t> &amp; </a:t>
            </a:r>
            <a:r>
              <a:rPr lang="en-GB" sz="2000" b="1" err="1">
                <a:solidFill>
                  <a:schemeClr val="bg1"/>
                </a:solidFill>
                <a:latin typeface="Arial"/>
                <a:ea typeface="Segoe UI"/>
                <a:cs typeface="Arial"/>
              </a:rPr>
              <a:t>Demou</a:t>
            </a:r>
            <a:r>
              <a:rPr lang="en-GB" sz="2000" b="1">
                <a:solidFill>
                  <a:schemeClr val="bg1"/>
                </a:solidFill>
                <a:latin typeface="Arial"/>
                <a:ea typeface="Segoe UI"/>
                <a:cs typeface="Arial"/>
              </a:rPr>
              <a:t>, 2019) </a:t>
            </a:r>
          </a:p>
          <a:p>
            <a:pPr>
              <a:lnSpc>
                <a:spcPts val="1569"/>
              </a:lnSpc>
            </a:pPr>
            <a:endParaRPr lang="en-GB" sz="2000" b="1">
              <a:solidFill>
                <a:schemeClr val="bg1"/>
              </a:solidFill>
              <a:latin typeface="Arial"/>
              <a:ea typeface="Segoe UI"/>
              <a:cs typeface="Arial"/>
            </a:endParaRPr>
          </a:p>
          <a:p>
            <a:pPr rtl="0">
              <a:lnSpc>
                <a:spcPts val="1569"/>
              </a:lnSpc>
            </a:pPr>
            <a:r>
              <a:rPr lang="en-GB" sz="2000" b="1">
                <a:solidFill>
                  <a:schemeClr val="bg1"/>
                </a:solidFill>
                <a:latin typeface="Arial"/>
                <a:ea typeface="Segoe UI"/>
                <a:cs typeface="Arial"/>
              </a:rPr>
              <a:t>•  Fairness and supportive supervision reduce burnout (Colquitt et al., 2013) </a:t>
            </a:r>
          </a:p>
          <a:p>
            <a:pPr>
              <a:lnSpc>
                <a:spcPts val="1569"/>
              </a:lnSpc>
            </a:pPr>
            <a:endParaRPr lang="en-GB" sz="2000" b="1">
              <a:solidFill>
                <a:schemeClr val="bg1"/>
              </a:solidFill>
              <a:latin typeface="Arial"/>
              <a:ea typeface="Segoe UI"/>
              <a:cs typeface="Arial"/>
            </a:endParaRPr>
          </a:p>
          <a:p>
            <a:pPr rtl="0">
              <a:lnSpc>
                <a:spcPts val="1569"/>
              </a:lnSpc>
            </a:pPr>
            <a:r>
              <a:rPr lang="en-GB" sz="2000" b="1">
                <a:solidFill>
                  <a:schemeClr val="bg1"/>
                </a:solidFill>
                <a:latin typeface="Arial"/>
                <a:ea typeface="Segoe UI"/>
                <a:cs typeface="Arial"/>
              </a:rPr>
              <a:t>•  Stigma suppresses help‑seeking (Brown, 2017) </a:t>
            </a:r>
          </a:p>
          <a:p>
            <a:pPr>
              <a:lnSpc>
                <a:spcPts val="1569"/>
              </a:lnSpc>
            </a:pPr>
            <a:endParaRPr lang="en-GB" sz="2000" b="1">
              <a:solidFill>
                <a:schemeClr val="bg1"/>
              </a:solidFill>
              <a:latin typeface="Arial"/>
              <a:ea typeface="Segoe UI"/>
              <a:cs typeface="Arial"/>
            </a:endParaRPr>
          </a:p>
          <a:p>
            <a:pPr rtl="0">
              <a:lnSpc>
                <a:spcPts val="1569"/>
              </a:lnSpc>
            </a:pPr>
            <a:r>
              <a:rPr lang="en-GB" sz="2000" b="1">
                <a:solidFill>
                  <a:schemeClr val="bg1"/>
                </a:solidFill>
                <a:latin typeface="Arial"/>
                <a:ea typeface="Segoe UI"/>
                <a:cs typeface="Arial"/>
              </a:rPr>
              <a:t>•  Policy frameworks exist but are inconsistently applied </a:t>
            </a:r>
          </a:p>
          <a:p>
            <a:pPr algn="ctr"/>
            <a:endParaRPr lang="en-GB"/>
          </a:p>
        </p:txBody>
      </p:sp>
      <p:pic>
        <p:nvPicPr>
          <p:cNvPr id="5" name="Picture 4" descr="A diagram of evidence exposure&#10;&#10;AI-generated content may be incorrect.">
            <a:extLst>
              <a:ext uri="{FF2B5EF4-FFF2-40B4-BE49-F238E27FC236}">
                <a16:creationId xmlns:a16="http://schemas.microsoft.com/office/drawing/2014/main" id="{9217722B-D53F-FA83-BF28-346EBE5D69FF}"/>
              </a:ext>
            </a:extLst>
          </p:cNvPr>
          <p:cNvPicPr>
            <a:picLocks noChangeAspect="1"/>
          </p:cNvPicPr>
          <p:nvPr/>
        </p:nvPicPr>
        <p:blipFill>
          <a:blip r:embed="rId2"/>
          <a:stretch>
            <a:fillRect/>
          </a:stretch>
        </p:blipFill>
        <p:spPr>
          <a:xfrm>
            <a:off x="7647587" y="384774"/>
            <a:ext cx="4200525" cy="2724150"/>
          </a:xfrm>
          <a:prstGeom prst="rect">
            <a:avLst/>
          </a:prstGeom>
        </p:spPr>
      </p:pic>
    </p:spTree>
    <p:extLst>
      <p:ext uri="{BB962C8B-B14F-4D97-AF65-F5344CB8AC3E}">
        <p14:creationId xmlns:p14="http://schemas.microsoft.com/office/powerpoint/2010/main" val="1259456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711837-3C47-895D-F204-1F9C905C0C8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FB6CEC-1B35-533F-E1F4-A9AEC2C12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6F678F8-A691-58DB-85BD-0378F51BE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8A910A0-7C79-A2CD-8A21-E21C499E3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00B1D10-590D-5F1F-D1F6-4083BE6A9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A899B76-7E1C-F129-FFB9-CE878EC96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9A13EC5-74A5-E7B9-1110-8E6BA0FBE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FF344D9-3932-A50B-129E-9EAA56954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20D1A0-DEA9-05E2-BAEB-B2D5FD69C335}"/>
              </a:ext>
            </a:extLst>
          </p:cNvPr>
          <p:cNvSpPr>
            <a:spLocks noGrp="1"/>
          </p:cNvSpPr>
          <p:nvPr>
            <p:ph type="ctrTitle"/>
          </p:nvPr>
        </p:nvSpPr>
        <p:spPr>
          <a:xfrm>
            <a:off x="870337" y="389138"/>
            <a:ext cx="9821314" cy="648459"/>
          </a:xfrm>
        </p:spPr>
        <p:txBody>
          <a:bodyPr>
            <a:normAutofit/>
          </a:bodyPr>
          <a:lstStyle/>
          <a:p>
            <a:pPr algn="l"/>
            <a:r>
              <a:rPr lang="en-GB" sz="3600" b="1">
                <a:solidFill>
                  <a:schemeClr val="bg1"/>
                </a:solidFill>
                <a:latin typeface="Arial"/>
                <a:cs typeface="Arial"/>
              </a:rPr>
              <a:t>The Leadership Challenge</a:t>
            </a:r>
          </a:p>
        </p:txBody>
      </p:sp>
      <p:sp>
        <p:nvSpPr>
          <p:cNvPr id="22" name="Rectangle 21">
            <a:extLst>
              <a:ext uri="{FF2B5EF4-FFF2-40B4-BE49-F238E27FC236}">
                <a16:creationId xmlns:a16="http://schemas.microsoft.com/office/drawing/2014/main" id="{E0EA94A5-79BD-73E3-CDCB-A81014572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0BF14223-660E-0D8A-8E31-BBB51C6BB7BC}"/>
              </a:ext>
            </a:extLst>
          </p:cNvPr>
          <p:cNvSpPr>
            <a:spLocks noGrp="1"/>
          </p:cNvSpPr>
          <p:nvPr>
            <p:ph type="subTitle" idx="1"/>
          </p:nvPr>
        </p:nvSpPr>
        <p:spPr>
          <a:xfrm>
            <a:off x="1149474" y="3690961"/>
            <a:ext cx="10240662" cy="2523900"/>
          </a:xfrm>
        </p:spPr>
        <p:txBody>
          <a:bodyPr vert="horz" lIns="91440" tIns="45720" rIns="91440" bIns="45720" rtlCol="0" anchor="t">
            <a:normAutofit/>
          </a:bodyPr>
          <a:lstStyle/>
          <a:p>
            <a:pPr algn="l"/>
            <a:endParaRPr lang="en-GB" sz="1200">
              <a:solidFill>
                <a:srgbClr val="000000"/>
              </a:solidFill>
              <a:highlight>
                <a:srgbClr val="FFFFFF"/>
              </a:highlight>
              <a:latin typeface="Arial"/>
              <a:cs typeface="Arial"/>
            </a:endParaRPr>
          </a:p>
          <a:p>
            <a:pPr algn="l"/>
            <a:endParaRPr lang="en-GB">
              <a:solidFill>
                <a:srgbClr val="FFFFFF"/>
              </a:solidFill>
            </a:endParaRPr>
          </a:p>
        </p:txBody>
      </p:sp>
      <p:sp>
        <p:nvSpPr>
          <p:cNvPr id="4" name="TextBox 3">
            <a:extLst>
              <a:ext uri="{FF2B5EF4-FFF2-40B4-BE49-F238E27FC236}">
                <a16:creationId xmlns:a16="http://schemas.microsoft.com/office/drawing/2014/main" id="{38DF0BC0-C03C-C4E9-68B3-A2F47E02C147}"/>
              </a:ext>
            </a:extLst>
          </p:cNvPr>
          <p:cNvSpPr txBox="1"/>
          <p:nvPr/>
        </p:nvSpPr>
        <p:spPr>
          <a:xfrm>
            <a:off x="873760" y="2967008"/>
            <a:ext cx="6096000"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High demand + low resources = chronic strain</a:t>
            </a:r>
            <a:r>
              <a:rPr sz="2000" b="1">
                <a:solidFill>
                  <a:schemeClr val="bg1"/>
                </a:solidFill>
                <a:latin typeface="Arial"/>
                <a:ea typeface="Arial"/>
                <a:cs typeface="Arial"/>
              </a:rPr>
              <a:t> </a:t>
            </a:r>
            <a:endParaRPr lang="en-US" sz="2000" b="1">
              <a:solidFill>
                <a:schemeClr val="bg1"/>
              </a:solidFill>
              <a:latin typeface="Arial"/>
              <a:ea typeface="Arial"/>
              <a:cs typeface="Arial"/>
            </a:endParaRPr>
          </a:p>
          <a:p>
            <a:pPr>
              <a:lnSpc>
                <a:spcPts val="1569"/>
              </a:lnSpc>
            </a:pPr>
            <a:endParaRPr lang="en-GB" sz="2000" b="1">
              <a:solidFill>
                <a:schemeClr val="bg1"/>
              </a:solidFill>
              <a:latin typeface="Arial"/>
              <a:ea typeface="Segoe UI"/>
              <a:cs typeface="Arial"/>
            </a:endParaRPr>
          </a:p>
          <a:p>
            <a:pPr rtl="0">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Culture discourages vulnerability</a:t>
            </a:r>
            <a:r>
              <a:rPr sz="2000" b="1">
                <a:solidFill>
                  <a:schemeClr val="bg1"/>
                </a:solidFill>
                <a:latin typeface="Arial"/>
                <a:ea typeface="Arial"/>
                <a:cs typeface="Arial"/>
              </a:rPr>
              <a:t> </a:t>
            </a:r>
          </a:p>
          <a:p>
            <a:pPr>
              <a:lnSpc>
                <a:spcPts val="1569"/>
              </a:lnSpc>
            </a:pPr>
            <a:endParaRPr lang="en-GB" sz="2000" b="1">
              <a:solidFill>
                <a:schemeClr val="bg1"/>
              </a:solidFill>
              <a:latin typeface="Arial"/>
              <a:ea typeface="Segoe UI"/>
              <a:cs typeface="Arial"/>
            </a:endParaRPr>
          </a:p>
          <a:p>
            <a:pPr>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Supervisory inconsistency</a:t>
            </a:r>
            <a:r>
              <a:rPr sz="2000" b="1">
                <a:solidFill>
                  <a:schemeClr val="bg1"/>
                </a:solidFill>
                <a:latin typeface="Arial"/>
                <a:ea typeface="Arial"/>
                <a:cs typeface="Arial"/>
              </a:rPr>
              <a:t> </a:t>
            </a:r>
            <a:endParaRPr lang="en-US" sz="2000" b="1">
              <a:solidFill>
                <a:schemeClr val="bg1"/>
              </a:solidFill>
              <a:latin typeface="Arial"/>
              <a:ea typeface="Arial"/>
              <a:cs typeface="Arial"/>
            </a:endParaRPr>
          </a:p>
          <a:p>
            <a:pPr>
              <a:lnSpc>
                <a:spcPts val="1569"/>
              </a:lnSpc>
            </a:pPr>
            <a:endParaRPr sz="2000" b="1">
              <a:solidFill>
                <a:schemeClr val="bg1"/>
              </a:solidFill>
              <a:latin typeface="Arial"/>
              <a:ea typeface="Arial"/>
              <a:cs typeface="Arial"/>
            </a:endParaRPr>
          </a:p>
          <a:p>
            <a:pPr rtl="0">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Policy–practice gap</a:t>
            </a:r>
            <a:r>
              <a:rPr sz="2000" b="1">
                <a:solidFill>
                  <a:schemeClr val="bg1"/>
                </a:solidFill>
                <a:latin typeface="Arial"/>
                <a:ea typeface="Arial"/>
                <a:cs typeface="Arial"/>
              </a:rPr>
              <a:t> </a:t>
            </a:r>
          </a:p>
          <a:p>
            <a:pPr>
              <a:lnSpc>
                <a:spcPts val="1569"/>
              </a:lnSpc>
            </a:pPr>
            <a:endParaRPr lang="en-GB" sz="2000" b="1">
              <a:solidFill>
                <a:schemeClr val="bg1"/>
              </a:solidFill>
              <a:latin typeface="Arial"/>
              <a:ea typeface="Segoe UI"/>
              <a:cs typeface="Arial"/>
            </a:endParaRPr>
          </a:p>
          <a:p>
            <a:pPr rtl="0">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Media pressure and public scrutiny</a:t>
            </a:r>
            <a:r>
              <a:rPr sz="2000" b="1">
                <a:solidFill>
                  <a:schemeClr val="bg1"/>
                </a:solidFill>
                <a:latin typeface="Arial"/>
                <a:ea typeface="Arial"/>
                <a:cs typeface="Arial"/>
              </a:rPr>
              <a:t> </a:t>
            </a:r>
          </a:p>
          <a:p>
            <a:pPr algn="ctr"/>
            <a:endParaRPr lang="en-US"/>
          </a:p>
        </p:txBody>
      </p:sp>
      <p:pic>
        <p:nvPicPr>
          <p:cNvPr id="5" name="Picture 4" descr="Leadership challenge minimal text">
            <a:extLst>
              <a:ext uri="{FF2B5EF4-FFF2-40B4-BE49-F238E27FC236}">
                <a16:creationId xmlns:a16="http://schemas.microsoft.com/office/drawing/2014/main" id="{37A0AB18-F6CB-D6BE-0346-CAFE8C7CE621}"/>
              </a:ext>
            </a:extLst>
          </p:cNvPr>
          <p:cNvPicPr>
            <a:picLocks noChangeAspect="1"/>
          </p:cNvPicPr>
          <p:nvPr/>
        </p:nvPicPr>
        <p:blipFill>
          <a:blip r:embed="rId2"/>
          <a:stretch>
            <a:fillRect/>
          </a:stretch>
        </p:blipFill>
        <p:spPr>
          <a:xfrm>
            <a:off x="7313583" y="1036517"/>
            <a:ext cx="4667250" cy="2714625"/>
          </a:xfrm>
          <a:prstGeom prst="rect">
            <a:avLst/>
          </a:prstGeom>
        </p:spPr>
      </p:pic>
    </p:spTree>
    <p:extLst>
      <p:ext uri="{BB962C8B-B14F-4D97-AF65-F5344CB8AC3E}">
        <p14:creationId xmlns:p14="http://schemas.microsoft.com/office/powerpoint/2010/main" val="2081359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CF1BEF8-97D8-9D07-5B68-8C09FF31D97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832DCA-2DCF-3332-C0E0-1A8AA21E9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207B295-A7B1-F404-85D6-E45B530B0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E29BF0-C462-F615-776D-0A7E45DC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863E2A7-8C85-6BFF-1F04-CD8C10AD1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7BEB879-3AD0-FF61-6E6C-ED1374F411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0060ED7-8E92-C315-5D62-F435AE58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8035F87E-F4E0-EA40-05DD-054AE76D1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4DA42B-2956-07DD-471C-B6B772C66AA6}"/>
              </a:ext>
            </a:extLst>
          </p:cNvPr>
          <p:cNvSpPr>
            <a:spLocks noGrp="1"/>
          </p:cNvSpPr>
          <p:nvPr>
            <p:ph type="ctrTitle"/>
          </p:nvPr>
        </p:nvSpPr>
        <p:spPr>
          <a:xfrm>
            <a:off x="870337" y="389138"/>
            <a:ext cx="9821314" cy="648459"/>
          </a:xfrm>
        </p:spPr>
        <p:txBody>
          <a:bodyPr>
            <a:normAutofit/>
          </a:bodyPr>
          <a:lstStyle/>
          <a:p>
            <a:pPr algn="l"/>
            <a:r>
              <a:rPr lang="en-GB" sz="3600" b="1">
                <a:solidFill>
                  <a:schemeClr val="bg1"/>
                </a:solidFill>
                <a:latin typeface="Arial"/>
                <a:cs typeface="Arial"/>
              </a:rPr>
              <a:t>Trauma-Informed Leadership</a:t>
            </a:r>
          </a:p>
        </p:txBody>
      </p:sp>
      <p:sp>
        <p:nvSpPr>
          <p:cNvPr id="22" name="Rectangle 21">
            <a:extLst>
              <a:ext uri="{FF2B5EF4-FFF2-40B4-BE49-F238E27FC236}">
                <a16:creationId xmlns:a16="http://schemas.microsoft.com/office/drawing/2014/main" id="{88CBDD89-06AF-9734-68F9-508798CBB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4F8992A9-FD30-D6B6-7AD8-A6379CF35C64}"/>
              </a:ext>
            </a:extLst>
          </p:cNvPr>
          <p:cNvSpPr>
            <a:spLocks noGrp="1"/>
          </p:cNvSpPr>
          <p:nvPr>
            <p:ph type="subTitle" idx="1"/>
          </p:nvPr>
        </p:nvSpPr>
        <p:spPr>
          <a:xfrm>
            <a:off x="1149474" y="3690961"/>
            <a:ext cx="10240662" cy="2523900"/>
          </a:xfrm>
        </p:spPr>
        <p:txBody>
          <a:bodyPr vert="horz" lIns="91440" tIns="45720" rIns="91440" bIns="45720" rtlCol="0" anchor="t">
            <a:normAutofit/>
          </a:bodyPr>
          <a:lstStyle/>
          <a:p>
            <a:pPr algn="l"/>
            <a:endParaRPr lang="en-GB" sz="1200">
              <a:solidFill>
                <a:srgbClr val="000000"/>
              </a:solidFill>
              <a:highlight>
                <a:srgbClr val="FFFFFF"/>
              </a:highlight>
              <a:latin typeface="Arial"/>
              <a:cs typeface="Arial"/>
            </a:endParaRPr>
          </a:p>
          <a:p>
            <a:pPr algn="l"/>
            <a:endParaRPr lang="en-GB">
              <a:solidFill>
                <a:srgbClr val="FFFFFF"/>
              </a:solidFill>
            </a:endParaRPr>
          </a:p>
        </p:txBody>
      </p:sp>
      <p:sp>
        <p:nvSpPr>
          <p:cNvPr id="4" name="TextBox 3">
            <a:extLst>
              <a:ext uri="{FF2B5EF4-FFF2-40B4-BE49-F238E27FC236}">
                <a16:creationId xmlns:a16="http://schemas.microsoft.com/office/drawing/2014/main" id="{9FDB1F25-0CE5-A7A3-52C8-039260A4D5BD}"/>
              </a:ext>
            </a:extLst>
          </p:cNvPr>
          <p:cNvSpPr txBox="1"/>
          <p:nvPr/>
        </p:nvSpPr>
        <p:spPr>
          <a:xfrm>
            <a:off x="873760" y="2476644"/>
            <a:ext cx="8524240"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Safety</a:t>
            </a:r>
            <a:r>
              <a:rPr sz="2000" b="1">
                <a:solidFill>
                  <a:schemeClr val="bg1"/>
                </a:solidFill>
                <a:latin typeface="Arial"/>
                <a:ea typeface="Arial"/>
                <a:cs typeface="Arial"/>
              </a:rPr>
              <a:t> </a:t>
            </a:r>
            <a:endParaRPr lang="en-US" sz="2000" b="1">
              <a:solidFill>
                <a:schemeClr val="bg1"/>
              </a:solidFill>
              <a:latin typeface="Arial"/>
              <a:ea typeface="Arial"/>
              <a:cs typeface="Arial"/>
            </a:endParaRPr>
          </a:p>
          <a:p>
            <a:pPr>
              <a:lnSpc>
                <a:spcPts val="1569"/>
              </a:lnSpc>
            </a:pPr>
            <a:endParaRPr lang="en-GB" sz="2000" b="1">
              <a:solidFill>
                <a:schemeClr val="bg1"/>
              </a:solidFill>
              <a:latin typeface="Arial"/>
              <a:ea typeface="Segoe UI"/>
              <a:cs typeface="Arial"/>
            </a:endParaRPr>
          </a:p>
          <a:p>
            <a:pPr rtl="0">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Trust and transparency</a:t>
            </a:r>
            <a:r>
              <a:rPr sz="2000" b="1">
                <a:solidFill>
                  <a:schemeClr val="bg1"/>
                </a:solidFill>
                <a:latin typeface="Arial"/>
                <a:ea typeface="Arial"/>
                <a:cs typeface="Arial"/>
              </a:rPr>
              <a:t> </a:t>
            </a:r>
          </a:p>
          <a:p>
            <a:pPr>
              <a:lnSpc>
                <a:spcPts val="1569"/>
              </a:lnSpc>
            </a:pPr>
            <a:endParaRPr lang="en-GB" sz="2000" b="1">
              <a:solidFill>
                <a:schemeClr val="bg1"/>
              </a:solidFill>
              <a:latin typeface="Arial"/>
              <a:ea typeface="Segoe UI"/>
              <a:cs typeface="Arial"/>
            </a:endParaRPr>
          </a:p>
          <a:p>
            <a:pPr>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Empowerment</a:t>
            </a:r>
            <a:r>
              <a:rPr sz="2000" b="1">
                <a:solidFill>
                  <a:schemeClr val="bg1"/>
                </a:solidFill>
                <a:latin typeface="Arial"/>
                <a:ea typeface="Arial"/>
                <a:cs typeface="Arial"/>
              </a:rPr>
              <a:t> </a:t>
            </a:r>
            <a:endParaRPr lang="en-US" sz="2000" b="1">
              <a:solidFill>
                <a:schemeClr val="bg1"/>
              </a:solidFill>
              <a:latin typeface="Arial"/>
              <a:ea typeface="Arial"/>
              <a:cs typeface="Arial"/>
            </a:endParaRPr>
          </a:p>
          <a:p>
            <a:pPr>
              <a:lnSpc>
                <a:spcPts val="1569"/>
              </a:lnSpc>
            </a:pPr>
            <a:endParaRPr sz="2000" b="1">
              <a:solidFill>
                <a:schemeClr val="bg1"/>
              </a:solidFill>
              <a:latin typeface="Arial"/>
              <a:ea typeface="Arial"/>
              <a:cs typeface="Arial"/>
            </a:endParaRPr>
          </a:p>
          <a:p>
            <a:pPr>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Predictability</a:t>
            </a:r>
            <a:r>
              <a:rPr sz="2000" b="1">
                <a:solidFill>
                  <a:schemeClr val="bg1"/>
                </a:solidFill>
                <a:latin typeface="Arial"/>
                <a:ea typeface="Arial"/>
                <a:cs typeface="Arial"/>
              </a:rPr>
              <a:t> </a:t>
            </a:r>
            <a:endParaRPr lang="en-US" sz="2000" b="1">
              <a:solidFill>
                <a:schemeClr val="bg1"/>
              </a:solidFill>
              <a:latin typeface="Arial"/>
              <a:ea typeface="Arial"/>
              <a:cs typeface="Arial"/>
            </a:endParaRPr>
          </a:p>
          <a:p>
            <a:pPr>
              <a:lnSpc>
                <a:spcPts val="1569"/>
              </a:lnSpc>
            </a:pPr>
            <a:endParaRPr sz="2000" b="1">
              <a:solidFill>
                <a:schemeClr val="bg1"/>
              </a:solidFill>
              <a:latin typeface="Arial"/>
              <a:ea typeface="Arial"/>
              <a:cs typeface="Arial"/>
            </a:endParaRPr>
          </a:p>
          <a:p>
            <a:pPr>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Understanding trauma’s impact on behaviour</a:t>
            </a:r>
            <a:r>
              <a:rPr sz="2000" b="1">
                <a:solidFill>
                  <a:schemeClr val="bg1"/>
                </a:solidFill>
                <a:latin typeface="Arial"/>
                <a:ea typeface="Arial"/>
                <a:cs typeface="Arial"/>
              </a:rPr>
              <a:t> </a:t>
            </a:r>
            <a:endParaRPr>
              <a:solidFill>
                <a:schemeClr val="bg1"/>
              </a:solidFill>
            </a:endParaRPr>
          </a:p>
          <a:p>
            <a:pPr algn="ctr"/>
            <a:endParaRPr lang="en-US"/>
          </a:p>
        </p:txBody>
      </p:sp>
      <p:pic>
        <p:nvPicPr>
          <p:cNvPr id="5" name="Picture 4" descr="Trauma informed leadership five headings">
            <a:extLst>
              <a:ext uri="{FF2B5EF4-FFF2-40B4-BE49-F238E27FC236}">
                <a16:creationId xmlns:a16="http://schemas.microsoft.com/office/drawing/2014/main" id="{55669DF5-EC30-89AE-1E86-6C4947062355}"/>
              </a:ext>
            </a:extLst>
          </p:cNvPr>
          <p:cNvPicPr>
            <a:picLocks noChangeAspect="1"/>
          </p:cNvPicPr>
          <p:nvPr/>
        </p:nvPicPr>
        <p:blipFill>
          <a:blip r:embed="rId2"/>
          <a:stretch>
            <a:fillRect/>
          </a:stretch>
        </p:blipFill>
        <p:spPr>
          <a:xfrm>
            <a:off x="7213300" y="1190536"/>
            <a:ext cx="4781550" cy="2924175"/>
          </a:xfrm>
          <a:prstGeom prst="rect">
            <a:avLst/>
          </a:prstGeom>
        </p:spPr>
      </p:pic>
    </p:spTree>
    <p:extLst>
      <p:ext uri="{BB962C8B-B14F-4D97-AF65-F5344CB8AC3E}">
        <p14:creationId xmlns:p14="http://schemas.microsoft.com/office/powerpoint/2010/main" val="1956455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F2680D2-9296-E507-A075-5A5FFF8C64F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E98EAAB-2365-965F-F9BE-D61753569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78C35F3-5D3B-0160-3605-69D37B79E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868DC31-658C-B1AB-5230-E99719BB6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3A7AEE6-9C77-590C-EEEE-6340A40C5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E55CC59-A0EB-0000-CD92-365598F28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45BFA5E-84CE-5253-1096-A7B737617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FC2712C4-48C6-13BE-1CFE-8A323E5A7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2428BF-87D7-62B1-758F-C4B9BA0648F3}"/>
              </a:ext>
            </a:extLst>
          </p:cNvPr>
          <p:cNvSpPr>
            <a:spLocks noGrp="1"/>
          </p:cNvSpPr>
          <p:nvPr>
            <p:ph type="ctrTitle"/>
          </p:nvPr>
        </p:nvSpPr>
        <p:spPr>
          <a:xfrm>
            <a:off x="870337" y="389138"/>
            <a:ext cx="9821314" cy="648459"/>
          </a:xfrm>
        </p:spPr>
        <p:txBody>
          <a:bodyPr>
            <a:normAutofit/>
          </a:bodyPr>
          <a:lstStyle/>
          <a:p>
            <a:pPr algn="l"/>
            <a:r>
              <a:rPr lang="en-GB" sz="3600" b="1">
                <a:solidFill>
                  <a:schemeClr val="bg1"/>
                </a:solidFill>
                <a:latin typeface="Arial"/>
                <a:cs typeface="Arial"/>
              </a:rPr>
              <a:t>What Leaders Must Do </a:t>
            </a:r>
          </a:p>
        </p:txBody>
      </p:sp>
      <p:sp>
        <p:nvSpPr>
          <p:cNvPr id="22" name="Rectangle 21">
            <a:extLst>
              <a:ext uri="{FF2B5EF4-FFF2-40B4-BE49-F238E27FC236}">
                <a16:creationId xmlns:a16="http://schemas.microsoft.com/office/drawing/2014/main" id="{D96802B4-5151-2AEA-A8CD-4934B86AC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66D2FF7-5FEE-6769-75C4-8A73758FC6BB}"/>
              </a:ext>
            </a:extLst>
          </p:cNvPr>
          <p:cNvSpPr>
            <a:spLocks noGrp="1"/>
          </p:cNvSpPr>
          <p:nvPr>
            <p:ph type="subTitle" idx="1"/>
          </p:nvPr>
        </p:nvSpPr>
        <p:spPr>
          <a:xfrm>
            <a:off x="1149474" y="3690961"/>
            <a:ext cx="10240662" cy="2523900"/>
          </a:xfrm>
        </p:spPr>
        <p:txBody>
          <a:bodyPr vert="horz" lIns="91440" tIns="45720" rIns="91440" bIns="45720" rtlCol="0" anchor="t">
            <a:normAutofit/>
          </a:bodyPr>
          <a:lstStyle/>
          <a:p>
            <a:pPr algn="l"/>
            <a:endParaRPr lang="en-GB" sz="1200">
              <a:solidFill>
                <a:srgbClr val="000000"/>
              </a:solidFill>
              <a:highlight>
                <a:srgbClr val="FFFFFF"/>
              </a:highlight>
              <a:latin typeface="Arial"/>
              <a:cs typeface="Arial"/>
            </a:endParaRPr>
          </a:p>
          <a:p>
            <a:pPr algn="l"/>
            <a:endParaRPr lang="en-GB">
              <a:solidFill>
                <a:srgbClr val="FFFFFF"/>
              </a:solidFill>
            </a:endParaRPr>
          </a:p>
        </p:txBody>
      </p:sp>
      <p:sp>
        <p:nvSpPr>
          <p:cNvPr id="4" name="TextBox 3">
            <a:extLst>
              <a:ext uri="{FF2B5EF4-FFF2-40B4-BE49-F238E27FC236}">
                <a16:creationId xmlns:a16="http://schemas.microsoft.com/office/drawing/2014/main" id="{C97BC37D-462C-7B5B-750F-D13ECA1EFBF7}"/>
              </a:ext>
            </a:extLst>
          </p:cNvPr>
          <p:cNvSpPr txBox="1"/>
          <p:nvPr/>
        </p:nvSpPr>
        <p:spPr>
          <a:xfrm>
            <a:off x="873760" y="2026920"/>
            <a:ext cx="7081520" cy="26263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Create psychological safety</a:t>
            </a:r>
            <a:r>
              <a:rPr sz="2000" b="1">
                <a:solidFill>
                  <a:schemeClr val="bg1"/>
                </a:solidFill>
                <a:latin typeface="Arial"/>
                <a:ea typeface="Arial"/>
                <a:cs typeface="Arial"/>
              </a:rPr>
              <a:t> </a:t>
            </a:r>
            <a:endParaRPr lang="en-US" sz="2000" b="1">
              <a:solidFill>
                <a:schemeClr val="bg1"/>
              </a:solidFill>
              <a:latin typeface="Arial"/>
              <a:ea typeface="Arial"/>
              <a:cs typeface="Arial"/>
            </a:endParaRPr>
          </a:p>
          <a:p>
            <a:pPr>
              <a:lnSpc>
                <a:spcPts val="1569"/>
              </a:lnSpc>
            </a:pPr>
            <a:endParaRPr lang="en-GB" sz="2000" b="1">
              <a:solidFill>
                <a:schemeClr val="bg1"/>
              </a:solidFill>
              <a:latin typeface="Arial"/>
              <a:ea typeface="Segoe UI"/>
              <a:cs typeface="Arial"/>
            </a:endParaRPr>
          </a:p>
          <a:p>
            <a:pPr rtl="0">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Model openness and challenge stigma</a:t>
            </a:r>
            <a:r>
              <a:rPr sz="2000" b="1">
                <a:solidFill>
                  <a:schemeClr val="bg1"/>
                </a:solidFill>
                <a:latin typeface="Arial"/>
                <a:ea typeface="Arial"/>
                <a:cs typeface="Arial"/>
              </a:rPr>
              <a:t> </a:t>
            </a:r>
          </a:p>
          <a:p>
            <a:pPr>
              <a:lnSpc>
                <a:spcPts val="1569"/>
              </a:lnSpc>
            </a:pPr>
            <a:endParaRPr lang="en-GB" sz="2000" b="1">
              <a:solidFill>
                <a:schemeClr val="bg1"/>
              </a:solidFill>
              <a:latin typeface="Arial"/>
              <a:ea typeface="Segoe UI"/>
              <a:cs typeface="Arial"/>
            </a:endParaRPr>
          </a:p>
          <a:p>
            <a:pPr rtl="0">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Ensure fair, supportive supervision</a:t>
            </a:r>
            <a:r>
              <a:rPr sz="2000" b="1">
                <a:solidFill>
                  <a:schemeClr val="bg1"/>
                </a:solidFill>
                <a:latin typeface="Arial"/>
                <a:ea typeface="Arial"/>
                <a:cs typeface="Arial"/>
              </a:rPr>
              <a:t> </a:t>
            </a:r>
          </a:p>
          <a:p>
            <a:pPr>
              <a:lnSpc>
                <a:spcPts val="1569"/>
              </a:lnSpc>
            </a:pPr>
            <a:endParaRPr lang="en-GB" sz="2000" b="1">
              <a:solidFill>
                <a:schemeClr val="bg1"/>
              </a:solidFill>
              <a:latin typeface="Arial"/>
              <a:ea typeface="Segoe UI"/>
              <a:cs typeface="Arial"/>
            </a:endParaRPr>
          </a:p>
          <a:p>
            <a:pPr rtl="0">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Use data to understand demand and wellbeing</a:t>
            </a:r>
            <a:r>
              <a:rPr sz="2000" b="1">
                <a:solidFill>
                  <a:schemeClr val="bg1"/>
                </a:solidFill>
                <a:latin typeface="Arial"/>
                <a:ea typeface="Arial"/>
                <a:cs typeface="Arial"/>
              </a:rPr>
              <a:t> </a:t>
            </a:r>
          </a:p>
          <a:p>
            <a:pPr>
              <a:lnSpc>
                <a:spcPts val="1569"/>
              </a:lnSpc>
            </a:pPr>
            <a:endParaRPr lang="en-GB" sz="2000" b="1">
              <a:solidFill>
                <a:schemeClr val="bg1"/>
              </a:solidFill>
              <a:latin typeface="Arial"/>
              <a:ea typeface="Segoe UI"/>
              <a:cs typeface="Arial"/>
            </a:endParaRPr>
          </a:p>
          <a:p>
            <a:pPr>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Protect rest and recovery</a:t>
            </a:r>
            <a:r>
              <a:rPr sz="2000" b="1">
                <a:solidFill>
                  <a:schemeClr val="bg1"/>
                </a:solidFill>
                <a:latin typeface="Arial"/>
                <a:ea typeface="Arial"/>
                <a:cs typeface="Arial"/>
              </a:rPr>
              <a:t> </a:t>
            </a:r>
          </a:p>
          <a:p>
            <a:pPr>
              <a:lnSpc>
                <a:spcPts val="1569"/>
              </a:lnSpc>
            </a:pPr>
            <a:endParaRPr lang="en-GB" sz="2000" b="1">
              <a:solidFill>
                <a:schemeClr val="bg1"/>
              </a:solidFill>
              <a:latin typeface="Arial"/>
              <a:ea typeface="Segoe UI"/>
              <a:cs typeface="Arial"/>
            </a:endParaRPr>
          </a:p>
          <a:p>
            <a:pPr rtl="0">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Embed wellbeing into workforce planning</a:t>
            </a:r>
            <a:r>
              <a:rPr sz="2000" b="1">
                <a:solidFill>
                  <a:schemeClr val="bg1"/>
                </a:solidFill>
                <a:latin typeface="Arial"/>
                <a:ea typeface="Arial"/>
                <a:cs typeface="Arial"/>
              </a:rPr>
              <a:t> </a:t>
            </a:r>
          </a:p>
          <a:p>
            <a:pPr algn="ctr"/>
            <a:endParaRPr lang="en-US"/>
          </a:p>
        </p:txBody>
      </p:sp>
      <p:pic>
        <p:nvPicPr>
          <p:cNvPr id="5" name="Picture 4" descr="What leaders must do">
            <a:extLst>
              <a:ext uri="{FF2B5EF4-FFF2-40B4-BE49-F238E27FC236}">
                <a16:creationId xmlns:a16="http://schemas.microsoft.com/office/drawing/2014/main" id="{F52A8C75-C3DD-F412-F605-7FD78386987F}"/>
              </a:ext>
            </a:extLst>
          </p:cNvPr>
          <p:cNvPicPr>
            <a:picLocks noChangeAspect="1"/>
          </p:cNvPicPr>
          <p:nvPr/>
        </p:nvPicPr>
        <p:blipFill>
          <a:blip r:embed="rId2"/>
          <a:stretch>
            <a:fillRect/>
          </a:stretch>
        </p:blipFill>
        <p:spPr>
          <a:xfrm>
            <a:off x="6969874" y="703772"/>
            <a:ext cx="5095875" cy="3581400"/>
          </a:xfrm>
          <a:prstGeom prst="rect">
            <a:avLst/>
          </a:prstGeom>
        </p:spPr>
      </p:pic>
    </p:spTree>
    <p:extLst>
      <p:ext uri="{BB962C8B-B14F-4D97-AF65-F5344CB8AC3E}">
        <p14:creationId xmlns:p14="http://schemas.microsoft.com/office/powerpoint/2010/main" val="9908812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AFCC059-1910-32E8-A696-ED58F7BF943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5C283A0-5942-290B-D24E-275B2DF35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3315EF6-97E5-A3EF-74DF-619D94043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CF49F11-F90A-9556-E74E-EC5BDDF8DD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A7CF4A8-C513-E5D4-8424-2FD03C3E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A21B802-AE82-059E-FE94-13CAE2AE56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6916FFC-8282-AD26-1E5B-399C638FF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76B57DD5-7F49-6F66-E515-9E2C51CB1C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95A66F-4C84-AB9B-20B0-0FB98CC07A64}"/>
              </a:ext>
            </a:extLst>
          </p:cNvPr>
          <p:cNvSpPr>
            <a:spLocks noGrp="1"/>
          </p:cNvSpPr>
          <p:nvPr>
            <p:ph type="ctrTitle"/>
          </p:nvPr>
        </p:nvSpPr>
        <p:spPr>
          <a:xfrm>
            <a:off x="870337" y="389138"/>
            <a:ext cx="9821314" cy="648459"/>
          </a:xfrm>
        </p:spPr>
        <p:txBody>
          <a:bodyPr>
            <a:normAutofit/>
          </a:bodyPr>
          <a:lstStyle/>
          <a:p>
            <a:pPr algn="l"/>
            <a:r>
              <a:rPr lang="en-GB" sz="3600" b="1">
                <a:solidFill>
                  <a:schemeClr val="bg1"/>
                </a:solidFill>
                <a:latin typeface="Arial"/>
                <a:cs typeface="Arial"/>
              </a:rPr>
              <a:t>Organisational Responsibilities</a:t>
            </a:r>
          </a:p>
        </p:txBody>
      </p:sp>
      <p:sp>
        <p:nvSpPr>
          <p:cNvPr id="22" name="Rectangle 21">
            <a:extLst>
              <a:ext uri="{FF2B5EF4-FFF2-40B4-BE49-F238E27FC236}">
                <a16:creationId xmlns:a16="http://schemas.microsoft.com/office/drawing/2014/main" id="{92A12FCB-3067-DB49-1D60-F78B91777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01FD8E7A-EDC8-9953-F352-AD2CA16E16D7}"/>
              </a:ext>
            </a:extLst>
          </p:cNvPr>
          <p:cNvSpPr>
            <a:spLocks noGrp="1"/>
          </p:cNvSpPr>
          <p:nvPr>
            <p:ph type="subTitle" idx="1"/>
          </p:nvPr>
        </p:nvSpPr>
        <p:spPr>
          <a:xfrm>
            <a:off x="1149474" y="3690961"/>
            <a:ext cx="10240662" cy="2523900"/>
          </a:xfrm>
        </p:spPr>
        <p:txBody>
          <a:bodyPr vert="horz" lIns="91440" tIns="45720" rIns="91440" bIns="45720" rtlCol="0" anchor="t">
            <a:normAutofit/>
          </a:bodyPr>
          <a:lstStyle/>
          <a:p>
            <a:pPr algn="l"/>
            <a:endParaRPr lang="en-GB" sz="1200">
              <a:solidFill>
                <a:srgbClr val="000000"/>
              </a:solidFill>
              <a:highlight>
                <a:srgbClr val="FFFFFF"/>
              </a:highlight>
              <a:latin typeface="Arial"/>
              <a:cs typeface="Arial"/>
            </a:endParaRPr>
          </a:p>
          <a:p>
            <a:pPr algn="l"/>
            <a:endParaRPr lang="en-GB">
              <a:solidFill>
                <a:srgbClr val="FFFFFF"/>
              </a:solidFill>
            </a:endParaRPr>
          </a:p>
        </p:txBody>
      </p:sp>
      <p:sp>
        <p:nvSpPr>
          <p:cNvPr id="4" name="TextBox 3">
            <a:extLst>
              <a:ext uri="{FF2B5EF4-FFF2-40B4-BE49-F238E27FC236}">
                <a16:creationId xmlns:a16="http://schemas.microsoft.com/office/drawing/2014/main" id="{0E994B8B-A0EB-FA01-BD68-240A0AD0D72E}"/>
              </a:ext>
            </a:extLst>
          </p:cNvPr>
          <p:cNvSpPr txBox="1"/>
          <p:nvPr/>
        </p:nvSpPr>
        <p:spPr>
          <a:xfrm>
            <a:off x="873760" y="2798122"/>
            <a:ext cx="7172960" cy="26263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Align with National Police Wellbeing Service and </a:t>
            </a:r>
            <a:endParaRPr lang="en-US" sz="2000" b="1">
              <a:solidFill>
                <a:schemeClr val="bg1"/>
              </a:solidFill>
              <a:latin typeface="Arial"/>
              <a:ea typeface="Segoe UI"/>
              <a:cs typeface="Arial"/>
            </a:endParaRPr>
          </a:p>
          <a:p>
            <a:pPr>
              <a:lnSpc>
                <a:spcPts val="1569"/>
              </a:lnSpc>
            </a:pPr>
            <a:endParaRPr lang="en-GB" sz="2000" b="1">
              <a:solidFill>
                <a:schemeClr val="bg1"/>
              </a:solidFill>
              <a:latin typeface="Arial"/>
              <a:ea typeface="Segoe UI"/>
              <a:cs typeface="Arial"/>
            </a:endParaRPr>
          </a:p>
          <a:p>
            <a:pPr>
              <a:lnSpc>
                <a:spcPts val="1569"/>
              </a:lnSpc>
            </a:pPr>
            <a:r>
              <a:rPr lang="en-GB" sz="2000" b="1">
                <a:solidFill>
                  <a:schemeClr val="bg1"/>
                </a:solidFill>
                <a:latin typeface="Arial"/>
                <a:ea typeface="Segoe UI"/>
                <a:cs typeface="Arial"/>
              </a:rPr>
              <a:t>   College of Policing frameworks</a:t>
            </a:r>
            <a:r>
              <a:rPr sz="2000" b="1">
                <a:solidFill>
                  <a:schemeClr val="bg1"/>
                </a:solidFill>
                <a:latin typeface="Arial"/>
                <a:ea typeface="Arial"/>
                <a:cs typeface="Arial"/>
              </a:rPr>
              <a:t> </a:t>
            </a:r>
            <a:endParaRPr lang="en-US" sz="2000" b="1">
              <a:solidFill>
                <a:schemeClr val="bg1"/>
              </a:solidFill>
              <a:latin typeface="Arial"/>
              <a:ea typeface="Arial"/>
              <a:cs typeface="Arial"/>
            </a:endParaRPr>
          </a:p>
          <a:p>
            <a:pPr>
              <a:lnSpc>
                <a:spcPts val="1569"/>
              </a:lnSpc>
            </a:pPr>
            <a:endParaRPr lang="en-GB" sz="2000" b="1">
              <a:solidFill>
                <a:schemeClr val="bg1"/>
              </a:solidFill>
              <a:latin typeface="Arial"/>
              <a:ea typeface="Segoe UI"/>
              <a:cs typeface="Arial"/>
            </a:endParaRPr>
          </a:p>
          <a:p>
            <a:pPr>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Invest in early intervention</a:t>
            </a:r>
            <a:r>
              <a:rPr sz="2000" b="1">
                <a:solidFill>
                  <a:schemeClr val="bg1"/>
                </a:solidFill>
                <a:latin typeface="Arial"/>
                <a:ea typeface="Arial"/>
                <a:cs typeface="Arial"/>
              </a:rPr>
              <a:t> </a:t>
            </a:r>
            <a:endParaRPr>
              <a:solidFill>
                <a:schemeClr val="bg1"/>
              </a:solidFill>
            </a:endParaRPr>
          </a:p>
          <a:p>
            <a:pPr>
              <a:lnSpc>
                <a:spcPts val="1569"/>
              </a:lnSpc>
            </a:pPr>
            <a:endParaRPr lang="en-GB" sz="2000" b="1">
              <a:solidFill>
                <a:schemeClr val="bg1"/>
              </a:solidFill>
              <a:latin typeface="Arial"/>
              <a:ea typeface="Segoe UI"/>
              <a:cs typeface="Arial"/>
            </a:endParaRPr>
          </a:p>
          <a:p>
            <a:pPr rtl="0">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Reduce unnecessary bureaucracy</a:t>
            </a:r>
            <a:r>
              <a:rPr sz="2000" b="1">
                <a:solidFill>
                  <a:schemeClr val="bg1"/>
                </a:solidFill>
                <a:latin typeface="Arial"/>
                <a:ea typeface="Arial"/>
                <a:cs typeface="Arial"/>
              </a:rPr>
              <a:t> </a:t>
            </a:r>
          </a:p>
          <a:p>
            <a:pPr>
              <a:lnSpc>
                <a:spcPts val="1569"/>
              </a:lnSpc>
            </a:pPr>
            <a:endParaRPr lang="en-GB" sz="2000" b="1">
              <a:solidFill>
                <a:schemeClr val="bg1"/>
              </a:solidFill>
              <a:latin typeface="Arial"/>
              <a:ea typeface="Segoe UI"/>
              <a:cs typeface="Arial"/>
            </a:endParaRPr>
          </a:p>
          <a:p>
            <a:pPr>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Manage demand realistically</a:t>
            </a:r>
            <a:r>
              <a:rPr sz="2000" b="1">
                <a:solidFill>
                  <a:schemeClr val="bg1"/>
                </a:solidFill>
                <a:latin typeface="Arial"/>
                <a:ea typeface="Arial"/>
                <a:cs typeface="Arial"/>
              </a:rPr>
              <a:t> </a:t>
            </a:r>
            <a:endParaRPr lang="en-US" sz="2000" b="1">
              <a:solidFill>
                <a:schemeClr val="bg1"/>
              </a:solidFill>
              <a:latin typeface="Arial"/>
              <a:ea typeface="Arial"/>
              <a:cs typeface="Arial"/>
            </a:endParaRPr>
          </a:p>
          <a:p>
            <a:pPr>
              <a:lnSpc>
                <a:spcPts val="1569"/>
              </a:lnSpc>
            </a:pPr>
            <a:endParaRPr sz="2000" b="1">
              <a:solidFill>
                <a:schemeClr val="bg1"/>
              </a:solidFill>
              <a:latin typeface="Arial"/>
              <a:ea typeface="Arial"/>
              <a:cs typeface="Arial"/>
            </a:endParaRPr>
          </a:p>
          <a:p>
            <a:pPr rtl="0">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Build consistent supervision standards</a:t>
            </a:r>
            <a:r>
              <a:rPr sz="2000" b="1">
                <a:solidFill>
                  <a:schemeClr val="bg1"/>
                </a:solidFill>
                <a:latin typeface="Arial"/>
                <a:ea typeface="Arial"/>
                <a:cs typeface="Arial"/>
              </a:rPr>
              <a:t> </a:t>
            </a:r>
          </a:p>
          <a:p>
            <a:pPr algn="ctr"/>
            <a:endParaRPr lang="en-US"/>
          </a:p>
        </p:txBody>
      </p:sp>
      <p:pic>
        <p:nvPicPr>
          <p:cNvPr id="5" name="Picture 4" descr="Corrected bureaucracy spelling">
            <a:extLst>
              <a:ext uri="{FF2B5EF4-FFF2-40B4-BE49-F238E27FC236}">
                <a16:creationId xmlns:a16="http://schemas.microsoft.com/office/drawing/2014/main" id="{DDEBF1D7-D547-64A5-71C0-E548BF531DF3}"/>
              </a:ext>
            </a:extLst>
          </p:cNvPr>
          <p:cNvPicPr>
            <a:picLocks noChangeAspect="1"/>
          </p:cNvPicPr>
          <p:nvPr/>
        </p:nvPicPr>
        <p:blipFill>
          <a:blip r:embed="rId2"/>
          <a:stretch>
            <a:fillRect/>
          </a:stretch>
        </p:blipFill>
        <p:spPr>
          <a:xfrm>
            <a:off x="7365880" y="1450406"/>
            <a:ext cx="4533900" cy="3267075"/>
          </a:xfrm>
          <a:prstGeom prst="rect">
            <a:avLst/>
          </a:prstGeom>
        </p:spPr>
      </p:pic>
    </p:spTree>
    <p:extLst>
      <p:ext uri="{BB962C8B-B14F-4D97-AF65-F5344CB8AC3E}">
        <p14:creationId xmlns:p14="http://schemas.microsoft.com/office/powerpoint/2010/main" val="23106519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E16D973-C2C4-6533-C444-0DC67E93403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F13994-5401-023A-ACD9-7C1697727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1010173-6C59-4599-9899-17134C970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2AB4607-C6F6-0FBE-A8D4-A1F91746BE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2D2315-430D-973E-487C-0F0C6CD1B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D1C16B9-EF5C-A4B6-3898-E29681565D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FA50CB9-3B57-9887-D2A2-AF4BE1B89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4704DA5D-C0FA-63E8-1A43-7DF70B83D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1DA82E-B0EF-3295-482F-E081BCC25616}"/>
              </a:ext>
            </a:extLst>
          </p:cNvPr>
          <p:cNvSpPr>
            <a:spLocks noGrp="1"/>
          </p:cNvSpPr>
          <p:nvPr>
            <p:ph type="ctrTitle"/>
          </p:nvPr>
        </p:nvSpPr>
        <p:spPr>
          <a:xfrm>
            <a:off x="870337" y="389138"/>
            <a:ext cx="9821314" cy="648459"/>
          </a:xfrm>
        </p:spPr>
        <p:txBody>
          <a:bodyPr>
            <a:normAutofit/>
          </a:bodyPr>
          <a:lstStyle/>
          <a:p>
            <a:pPr algn="l"/>
            <a:r>
              <a:rPr lang="en-GB" sz="3600" b="1">
                <a:solidFill>
                  <a:schemeClr val="bg1"/>
                </a:solidFill>
                <a:latin typeface="Arial"/>
                <a:cs typeface="Arial"/>
              </a:rPr>
              <a:t>My Leadership Commitments</a:t>
            </a:r>
          </a:p>
        </p:txBody>
      </p:sp>
      <p:sp>
        <p:nvSpPr>
          <p:cNvPr id="22" name="Rectangle 21">
            <a:extLst>
              <a:ext uri="{FF2B5EF4-FFF2-40B4-BE49-F238E27FC236}">
                <a16:creationId xmlns:a16="http://schemas.microsoft.com/office/drawing/2014/main" id="{6D65B723-BBB8-3A1D-3344-A6DEDFAAA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0FD7F77-DEDB-A77A-105D-D6ACE185F899}"/>
              </a:ext>
            </a:extLst>
          </p:cNvPr>
          <p:cNvSpPr>
            <a:spLocks noGrp="1"/>
          </p:cNvSpPr>
          <p:nvPr>
            <p:ph type="subTitle" idx="1"/>
          </p:nvPr>
        </p:nvSpPr>
        <p:spPr>
          <a:xfrm>
            <a:off x="1149474" y="3690961"/>
            <a:ext cx="10240662" cy="2523900"/>
          </a:xfrm>
        </p:spPr>
        <p:txBody>
          <a:bodyPr vert="horz" lIns="91440" tIns="45720" rIns="91440" bIns="45720" rtlCol="0" anchor="t">
            <a:normAutofit/>
          </a:bodyPr>
          <a:lstStyle/>
          <a:p>
            <a:pPr algn="l"/>
            <a:endParaRPr lang="en-GB" sz="1200">
              <a:solidFill>
                <a:srgbClr val="000000"/>
              </a:solidFill>
              <a:highlight>
                <a:srgbClr val="FFFFFF"/>
              </a:highlight>
              <a:latin typeface="Arial"/>
              <a:cs typeface="Arial"/>
            </a:endParaRPr>
          </a:p>
          <a:p>
            <a:pPr algn="l"/>
            <a:endParaRPr lang="en-GB">
              <a:solidFill>
                <a:srgbClr val="FFFFFF"/>
              </a:solidFill>
            </a:endParaRPr>
          </a:p>
        </p:txBody>
      </p:sp>
      <p:sp>
        <p:nvSpPr>
          <p:cNvPr id="4" name="TextBox 3">
            <a:extLst>
              <a:ext uri="{FF2B5EF4-FFF2-40B4-BE49-F238E27FC236}">
                <a16:creationId xmlns:a16="http://schemas.microsoft.com/office/drawing/2014/main" id="{FC4AB2CB-7ED9-CE3C-734A-1A9731697561}"/>
              </a:ext>
            </a:extLst>
          </p:cNvPr>
          <p:cNvSpPr txBox="1"/>
          <p:nvPr/>
        </p:nvSpPr>
        <p:spPr>
          <a:xfrm>
            <a:off x="873760" y="2270760"/>
            <a:ext cx="6096000"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Trauma‑informed supervision</a:t>
            </a:r>
            <a:r>
              <a:rPr sz="2000" b="1">
                <a:solidFill>
                  <a:schemeClr val="bg1"/>
                </a:solidFill>
                <a:latin typeface="Arial"/>
                <a:ea typeface="Arial"/>
                <a:cs typeface="Arial"/>
              </a:rPr>
              <a:t> </a:t>
            </a:r>
            <a:endParaRPr lang="en-US" sz="2000" b="1">
              <a:solidFill>
                <a:schemeClr val="bg1"/>
              </a:solidFill>
              <a:latin typeface="Arial"/>
              <a:ea typeface="Arial"/>
              <a:cs typeface="Arial"/>
            </a:endParaRPr>
          </a:p>
          <a:p>
            <a:pPr>
              <a:lnSpc>
                <a:spcPts val="1569"/>
              </a:lnSpc>
            </a:pPr>
            <a:endParaRPr lang="en-GB" sz="2000" b="1">
              <a:solidFill>
                <a:schemeClr val="bg1"/>
              </a:solidFill>
              <a:latin typeface="Arial"/>
              <a:ea typeface="Segoe UI"/>
              <a:cs typeface="Arial"/>
            </a:endParaRPr>
          </a:p>
          <a:p>
            <a:pPr rtl="0">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Data‑driven wellbeing planning</a:t>
            </a:r>
            <a:r>
              <a:rPr sz="2000" b="1">
                <a:solidFill>
                  <a:schemeClr val="bg1"/>
                </a:solidFill>
                <a:latin typeface="Arial"/>
                <a:ea typeface="Arial"/>
                <a:cs typeface="Arial"/>
              </a:rPr>
              <a:t> </a:t>
            </a:r>
          </a:p>
          <a:p>
            <a:pPr>
              <a:lnSpc>
                <a:spcPts val="1569"/>
              </a:lnSpc>
            </a:pPr>
            <a:endParaRPr lang="en-GB" sz="2000" b="1">
              <a:solidFill>
                <a:schemeClr val="bg1"/>
              </a:solidFill>
              <a:latin typeface="Arial"/>
              <a:ea typeface="Segoe UI"/>
              <a:cs typeface="Arial"/>
            </a:endParaRPr>
          </a:p>
          <a:p>
            <a:pPr>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Challenging stigma</a:t>
            </a:r>
            <a:r>
              <a:rPr sz="2000" b="1">
                <a:solidFill>
                  <a:schemeClr val="bg1"/>
                </a:solidFill>
                <a:latin typeface="Arial"/>
                <a:ea typeface="Arial"/>
                <a:cs typeface="Arial"/>
              </a:rPr>
              <a:t> </a:t>
            </a:r>
            <a:endParaRPr lang="en-US" sz="2000" b="1">
              <a:solidFill>
                <a:schemeClr val="bg1"/>
              </a:solidFill>
              <a:latin typeface="Arial"/>
              <a:ea typeface="Arial"/>
              <a:cs typeface="Arial"/>
            </a:endParaRPr>
          </a:p>
          <a:p>
            <a:pPr>
              <a:lnSpc>
                <a:spcPts val="1569"/>
              </a:lnSpc>
            </a:pPr>
            <a:endParaRPr sz="2000" b="1">
              <a:solidFill>
                <a:schemeClr val="bg1"/>
              </a:solidFill>
              <a:latin typeface="Arial"/>
              <a:ea typeface="Arial"/>
              <a:cs typeface="Arial"/>
            </a:endParaRPr>
          </a:p>
          <a:p>
            <a:pPr rtl="0">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Prioritising fairness and psychological safety</a:t>
            </a:r>
            <a:r>
              <a:rPr sz="2000" b="1">
                <a:solidFill>
                  <a:schemeClr val="bg1"/>
                </a:solidFill>
                <a:latin typeface="Arial"/>
                <a:ea typeface="Arial"/>
                <a:cs typeface="Arial"/>
              </a:rPr>
              <a:t> </a:t>
            </a:r>
          </a:p>
          <a:p>
            <a:pPr>
              <a:lnSpc>
                <a:spcPts val="1569"/>
              </a:lnSpc>
            </a:pPr>
            <a:endParaRPr lang="en-GB" sz="2000" b="1">
              <a:solidFill>
                <a:schemeClr val="bg1"/>
              </a:solidFill>
              <a:latin typeface="Arial"/>
              <a:ea typeface="Segoe UI"/>
              <a:cs typeface="Arial"/>
            </a:endParaRPr>
          </a:p>
          <a:p>
            <a:pPr rtl="0">
              <a:lnSpc>
                <a:spcPts val="1569"/>
              </a:lnSpc>
            </a:pPr>
            <a:r>
              <a:rPr lang="en-GB" sz="2000" b="1">
                <a:solidFill>
                  <a:schemeClr val="bg1"/>
                </a:solidFill>
                <a:latin typeface="Arial"/>
                <a:ea typeface="Segoe UI"/>
                <a:cs typeface="Arial"/>
              </a:rPr>
              <a:t>• </a:t>
            </a:r>
            <a:r>
              <a:rPr sz="2000" b="1">
                <a:solidFill>
                  <a:schemeClr val="bg1"/>
                </a:solidFill>
                <a:latin typeface="Arial"/>
                <a:ea typeface="Calibri"/>
                <a:cs typeface="Arial"/>
              </a:rPr>
              <a:t> </a:t>
            </a:r>
            <a:r>
              <a:rPr lang="en-GB" sz="2000" b="1">
                <a:solidFill>
                  <a:schemeClr val="bg1"/>
                </a:solidFill>
                <a:latin typeface="Arial"/>
                <a:ea typeface="Segoe UI"/>
                <a:cs typeface="Arial"/>
              </a:rPr>
              <a:t>Advocating for sustainable workloads</a:t>
            </a:r>
            <a:r>
              <a:rPr sz="2000" b="1">
                <a:solidFill>
                  <a:schemeClr val="bg1"/>
                </a:solidFill>
                <a:latin typeface="Arial"/>
                <a:ea typeface="Arial"/>
                <a:cs typeface="Arial"/>
              </a:rPr>
              <a:t> </a:t>
            </a:r>
          </a:p>
          <a:p>
            <a:pPr algn="ctr"/>
            <a:endParaRPr lang="en-US"/>
          </a:p>
        </p:txBody>
      </p:sp>
    </p:spTree>
    <p:extLst>
      <p:ext uri="{BB962C8B-B14F-4D97-AF65-F5344CB8AC3E}">
        <p14:creationId xmlns:p14="http://schemas.microsoft.com/office/powerpoint/2010/main" val="444129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5ACD62-0CA4-009A-7299-B3842B56025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E2E06A-F2BD-13D7-92D6-40C3A4FF5A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57A4EBC-B36A-5A13-0899-04B03585F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5F23722-910E-D8D1-E25C-B18604D91F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CBCC972-9A7F-5FF3-71DD-ADCD4C848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5CB68B3-FF39-A641-29BE-5B405720D6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6B18640-2850-5EE1-0D14-B406DD75F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6015A10-5EB9-1761-03BA-BBC62D4B33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5EB716-55CF-5678-ADBF-289B1CB5B409}"/>
              </a:ext>
            </a:extLst>
          </p:cNvPr>
          <p:cNvSpPr>
            <a:spLocks noGrp="1"/>
          </p:cNvSpPr>
          <p:nvPr>
            <p:ph type="ctrTitle"/>
          </p:nvPr>
        </p:nvSpPr>
        <p:spPr>
          <a:xfrm>
            <a:off x="870337" y="389138"/>
            <a:ext cx="9821314" cy="648459"/>
          </a:xfrm>
        </p:spPr>
        <p:txBody>
          <a:bodyPr>
            <a:normAutofit/>
          </a:bodyPr>
          <a:lstStyle/>
          <a:p>
            <a:pPr algn="l"/>
            <a:r>
              <a:rPr lang="en-GB" sz="3600" b="1">
                <a:solidFill>
                  <a:schemeClr val="bg1"/>
                </a:solidFill>
                <a:latin typeface="Arial"/>
                <a:cs typeface="Arial"/>
              </a:rPr>
              <a:t>Final message</a:t>
            </a:r>
          </a:p>
        </p:txBody>
      </p:sp>
      <p:sp>
        <p:nvSpPr>
          <p:cNvPr id="22" name="Rectangle 21">
            <a:extLst>
              <a:ext uri="{FF2B5EF4-FFF2-40B4-BE49-F238E27FC236}">
                <a16:creationId xmlns:a16="http://schemas.microsoft.com/office/drawing/2014/main" id="{E25DA4FD-1530-F2DC-5391-606F3F717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632C4962-44A3-A68B-4577-1A4B2B78A501}"/>
              </a:ext>
            </a:extLst>
          </p:cNvPr>
          <p:cNvSpPr>
            <a:spLocks noGrp="1"/>
          </p:cNvSpPr>
          <p:nvPr>
            <p:ph type="subTitle" idx="1"/>
          </p:nvPr>
        </p:nvSpPr>
        <p:spPr>
          <a:xfrm>
            <a:off x="1149474" y="3690961"/>
            <a:ext cx="10240662" cy="2523900"/>
          </a:xfrm>
        </p:spPr>
        <p:txBody>
          <a:bodyPr vert="horz" lIns="91440" tIns="45720" rIns="91440" bIns="45720" rtlCol="0" anchor="t">
            <a:normAutofit/>
          </a:bodyPr>
          <a:lstStyle/>
          <a:p>
            <a:pPr algn="l"/>
            <a:endParaRPr lang="en-GB" sz="1200">
              <a:solidFill>
                <a:srgbClr val="000000"/>
              </a:solidFill>
              <a:highlight>
                <a:srgbClr val="FFFFFF"/>
              </a:highlight>
              <a:latin typeface="Arial"/>
              <a:cs typeface="Arial"/>
            </a:endParaRPr>
          </a:p>
          <a:p>
            <a:pPr algn="l"/>
            <a:endParaRPr lang="en-GB">
              <a:solidFill>
                <a:srgbClr val="FFFFFF"/>
              </a:solidFill>
            </a:endParaRPr>
          </a:p>
        </p:txBody>
      </p:sp>
      <p:sp>
        <p:nvSpPr>
          <p:cNvPr id="4" name="TextBox 3">
            <a:extLst>
              <a:ext uri="{FF2B5EF4-FFF2-40B4-BE49-F238E27FC236}">
                <a16:creationId xmlns:a16="http://schemas.microsoft.com/office/drawing/2014/main" id="{E9D19143-8C66-BB9A-3FD1-5718D69087A8}"/>
              </a:ext>
            </a:extLst>
          </p:cNvPr>
          <p:cNvSpPr txBox="1"/>
          <p:nvPr/>
        </p:nvSpPr>
        <p:spPr>
          <a:xfrm>
            <a:off x="3048000" y="2606040"/>
            <a:ext cx="6096000"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bg1"/>
                </a:solidFill>
                <a:latin typeface="Arial"/>
              </a:rPr>
              <a:t>“Wellbeing is not a welfare issue — it is a strategic, ethical and operational priority.”</a:t>
            </a:r>
            <a:r>
              <a:rPr sz="2800" b="1">
                <a:solidFill>
                  <a:schemeClr val="bg1"/>
                </a:solidFill>
                <a:latin typeface="Arial"/>
                <a:ea typeface="Arial"/>
                <a:cs typeface="Arial"/>
              </a:rPr>
              <a:t> </a:t>
            </a:r>
            <a:endParaRPr lang="en-US" sz="2800" b="1">
              <a:solidFill>
                <a:schemeClr val="bg1"/>
              </a:solidFill>
            </a:endParaRPr>
          </a:p>
          <a:p>
            <a:pPr algn="ctr"/>
            <a:endParaRPr lang="en-US"/>
          </a:p>
        </p:txBody>
      </p:sp>
    </p:spTree>
    <p:extLst>
      <p:ext uri="{BB962C8B-B14F-4D97-AF65-F5344CB8AC3E}">
        <p14:creationId xmlns:p14="http://schemas.microsoft.com/office/powerpoint/2010/main" val="28150976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AFA970-8933-B5E5-D7EC-7D13A595A2B2}"/>
              </a:ext>
            </a:extLst>
          </p:cNvPr>
          <p:cNvSpPr>
            <a:spLocks noGrp="1"/>
          </p:cNvSpPr>
          <p:nvPr>
            <p:ph idx="1"/>
          </p:nvPr>
        </p:nvSpPr>
        <p:spPr>
          <a:xfrm>
            <a:off x="838200" y="490927"/>
            <a:ext cx="10515600" cy="5686036"/>
          </a:xfrm>
        </p:spPr>
        <p:txBody>
          <a:bodyPr vert="horz" lIns="91440" tIns="45720" rIns="91440" bIns="45720" rtlCol="0" anchor="t">
            <a:normAutofit lnSpcReduction="10000"/>
          </a:bodyPr>
          <a:lstStyle/>
          <a:p>
            <a:pPr marL="0" indent="0">
              <a:buNone/>
            </a:pPr>
            <a:r>
              <a:rPr lang="en-GB" sz="1600" b="1">
                <a:latin typeface="Arial"/>
                <a:ea typeface="+mn-lt"/>
                <a:cs typeface="Arial"/>
              </a:rPr>
              <a:t>Reference List </a:t>
            </a:r>
          </a:p>
          <a:p>
            <a:pPr marL="0" indent="0">
              <a:buNone/>
            </a:pPr>
            <a:r>
              <a:rPr lang="en-GB" sz="1300">
                <a:latin typeface="Arial"/>
                <a:cs typeface="Arial"/>
              </a:rPr>
              <a:t>Brewin, C., Miller, J., Soffia, M., Peart, A. and Burchell, B. (2020) PTSD in police officers: Prevalence and predictors. Cambridge: University of Cambridge.</a:t>
            </a:r>
          </a:p>
          <a:p>
            <a:pPr marL="0" indent="0">
              <a:buNone/>
            </a:pPr>
            <a:r>
              <a:rPr lang="en-GB" sz="1300">
                <a:latin typeface="Arial"/>
                <a:cs typeface="Arial"/>
              </a:rPr>
              <a:t>Brown, J. (2017) ‘Police officers’ mental health: Stigma, barriers and help‑seeking’, Policing: A Journal of Policy and Practice, 11(3), pp. 273–287. </a:t>
            </a:r>
            <a:endParaRPr lang="en-US" sz="1300">
              <a:latin typeface="Arial"/>
              <a:cs typeface="Arial"/>
            </a:endParaRPr>
          </a:p>
          <a:p>
            <a:pPr marL="0" indent="0">
              <a:buNone/>
            </a:pPr>
            <a:r>
              <a:rPr lang="en-GB" sz="1300" err="1">
                <a:latin typeface="Arial"/>
                <a:cs typeface="Arial"/>
              </a:rPr>
              <a:t>Cloitre</a:t>
            </a:r>
            <a:r>
              <a:rPr lang="en-GB" sz="1300">
                <a:latin typeface="Arial"/>
                <a:cs typeface="Arial"/>
              </a:rPr>
              <a:t>, M., Garvert, D., Brewin, C., Bryant, R. and </a:t>
            </a:r>
            <a:r>
              <a:rPr lang="en-GB" sz="1300" err="1">
                <a:latin typeface="Arial"/>
                <a:cs typeface="Arial"/>
              </a:rPr>
              <a:t>Maercker</a:t>
            </a:r>
            <a:r>
              <a:rPr lang="en-GB" sz="1300">
                <a:latin typeface="Arial"/>
                <a:cs typeface="Arial"/>
              </a:rPr>
              <a:t>, A. (2018) ‘The ICD‑11 classification of post‑traumatic stress disorder (PTSD) and complex PTSD’, World Psychiatry, 17(3), pp. 275–286. </a:t>
            </a:r>
            <a:endParaRPr lang="en-US" sz="1300">
              <a:latin typeface="Arial"/>
              <a:cs typeface="Arial"/>
            </a:endParaRPr>
          </a:p>
          <a:p>
            <a:pPr marL="0" indent="0">
              <a:buNone/>
            </a:pPr>
            <a:r>
              <a:rPr lang="en-GB" sz="1300">
                <a:latin typeface="Arial"/>
                <a:cs typeface="Arial"/>
              </a:rPr>
              <a:t>Colquitt, J., Conlon, D., Wesson, M., Porter, C. and Ng, K. (2013) ‘Justice at the millennium: A meta‑analytic review of 25 years of organisational justice research’, Journal of Applied Psychology, 98(2), pp. 199–236. </a:t>
            </a:r>
            <a:endParaRPr lang="en-US" sz="1300">
              <a:latin typeface="Arial"/>
              <a:cs typeface="Arial"/>
            </a:endParaRPr>
          </a:p>
          <a:p>
            <a:pPr marL="0" indent="0">
              <a:buNone/>
            </a:pPr>
            <a:r>
              <a:rPr lang="en-GB" sz="1300">
                <a:latin typeface="Arial"/>
                <a:cs typeface="Arial"/>
              </a:rPr>
              <a:t>College of Policing (2021) Wellbeing and trauma guidance for policing. Coventry: College of Policing.</a:t>
            </a:r>
          </a:p>
          <a:p>
            <a:pPr marL="0" indent="0">
              <a:buNone/>
            </a:pPr>
            <a:r>
              <a:rPr lang="en-GB" sz="1300">
                <a:latin typeface="Arial"/>
                <a:cs typeface="Arial"/>
              </a:rPr>
              <a:t>Copilot (2026) Organisational Responsibilities: Visual Summary of Strategic Wellbeing Duties in UK Policing. Infographic created April 2026 using Microsoft Copilot. Based on evidence from national policing wellbeing frameworks and leadership literature. Available from: Microsoft Copilot (Accessed 16 April 2026).</a:t>
            </a:r>
          </a:p>
          <a:p>
            <a:pPr marL="0" indent="0">
              <a:buNone/>
            </a:pPr>
            <a:r>
              <a:rPr lang="en-GB" sz="1300">
                <a:latin typeface="Arial"/>
                <a:cs typeface="Arial"/>
              </a:rPr>
              <a:t>Copilot (2026) The Leadership Challenge: Visual Summary of Leadership Pressures in UK Policing (2019–2024). Infographic created using Microsoft Copilot, April 2026. Data informed by Police Care UK (2019) The Job, The Life Survey and Police Federation of England and Wales Demand, Capacity and Welfare Surveys.Available from: Microsoft Copilot (Accessed 16 April 2026).</a:t>
            </a:r>
            <a:endParaRPr lang="en-GB">
              <a:latin typeface="Arial"/>
              <a:cs typeface="Arial"/>
            </a:endParaRPr>
          </a:p>
          <a:p>
            <a:pPr marL="0" indent="0">
              <a:buNone/>
            </a:pPr>
            <a:r>
              <a:rPr lang="en-GB" sz="1300">
                <a:latin typeface="Arial"/>
                <a:cs typeface="Arial"/>
              </a:rPr>
              <a:t>Copilot (2026) Trauma‑Informed Leadership: Visual Summary of Principles for Police Wellbeing [Infographic]. Created using Microsoft Copilot, April 2026. Informed by Substance Abuse and Mental Health Services Administration (2014) SAMHSA’s concept of trauma and guidance for a trauma‑informed approach. Rockville, MD: SAMHSA.Available from: Microsoft Copilot (Accessed 16 April 2026).</a:t>
            </a:r>
            <a:endParaRPr lang="en-GB">
              <a:latin typeface="Arial"/>
              <a:cs typeface="Arial"/>
            </a:endParaRPr>
          </a:p>
          <a:p>
            <a:pPr marL="0" indent="0">
              <a:buNone/>
            </a:pPr>
            <a:r>
              <a:rPr lang="en-GB" sz="1300">
                <a:latin typeface="Arial"/>
                <a:cs typeface="Arial"/>
              </a:rPr>
              <a:t>Copilot (2026) Wellbeing Pressures Across UK Policing (2019–2024) [Infographic]. Created using Microsoft Copilot, April 2026. Data derived from Police Care UK (2019) The Job, The Life Survey and Police Federation of England and Wales Demand, Capacity and Welfare Surveys.Available from: Microsoft Copilot (Accessed 16 April 2026).</a:t>
            </a:r>
            <a:endParaRPr lang="en-GB">
              <a:latin typeface="Arial"/>
              <a:cs typeface="Arial"/>
            </a:endParaRPr>
          </a:p>
          <a:p>
            <a:pPr marL="0" indent="0">
              <a:buNone/>
            </a:pPr>
            <a:r>
              <a:rPr lang="en-GB" sz="1300">
                <a:latin typeface="Arial"/>
                <a:cs typeface="Arial"/>
              </a:rPr>
              <a:t>Copilot (2026) What Leaders Must Do: Visual Summary of Evidence‑Based Leadership Actions [Infographic]. Created using Microsoft Copilot, April 2026. Informed by Police Care UK (2019), Police Federation of England and Wales, and Humberside Police (2023) Strength in Being Blue. </a:t>
            </a:r>
            <a:r>
              <a:rPr lang="en-GB" sz="1400">
                <a:latin typeface="Arial"/>
                <a:cs typeface="Arial"/>
              </a:rPr>
              <a:t>Available from: Microsoft Copilot (Accessed 16 April 2026).</a:t>
            </a:r>
            <a:endParaRPr lang="en-GB">
              <a:latin typeface="Arial"/>
              <a:cs typeface="Arial"/>
            </a:endParaRPr>
          </a:p>
          <a:p>
            <a:endParaRPr lang="en-GB">
              <a:latin typeface="Arial"/>
              <a:cs typeface="Arial"/>
            </a:endParaRPr>
          </a:p>
          <a:p>
            <a:endParaRPr lang="en-GB">
              <a:latin typeface="Arial"/>
              <a:cs typeface="Arial"/>
            </a:endParaRPr>
          </a:p>
        </p:txBody>
      </p:sp>
    </p:spTree>
    <p:extLst>
      <p:ext uri="{BB962C8B-B14F-4D97-AF65-F5344CB8AC3E}">
        <p14:creationId xmlns:p14="http://schemas.microsoft.com/office/powerpoint/2010/main" val="781622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D2948D-89A5-2CE6-E372-D1B0F6539F6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CA322D-9CDD-1B84-5D8E-00A14D90045A}"/>
              </a:ext>
            </a:extLst>
          </p:cNvPr>
          <p:cNvSpPr>
            <a:spLocks noGrp="1"/>
          </p:cNvSpPr>
          <p:nvPr>
            <p:ph idx="1"/>
          </p:nvPr>
        </p:nvSpPr>
        <p:spPr>
          <a:xfrm>
            <a:off x="736600" y="372745"/>
            <a:ext cx="10617200" cy="5804218"/>
          </a:xfrm>
        </p:spPr>
        <p:txBody>
          <a:bodyPr vert="horz" lIns="91440" tIns="45720" rIns="91440" bIns="45720" rtlCol="0" anchor="t">
            <a:normAutofit/>
          </a:bodyPr>
          <a:lstStyle/>
          <a:p>
            <a:pPr marL="0" indent="0">
              <a:buNone/>
            </a:pPr>
            <a:r>
              <a:rPr lang="en-GB" sz="1300">
                <a:latin typeface="Arial"/>
                <a:cs typeface="Arial"/>
              </a:rPr>
              <a:t>Copilot (2026) What the Evidence Shows: Evidence‑Based Themes in Police Wellbeing Research (2019–2024) [Infographic]. Created using Microsoft Copilot, April 2026. Data informed by Police Care UK (2019) The Job, The Life Survey and Police Federation of England and Wales Demand, Capacity and Welfare Surveys. Available from: Microsoft Copilot (Accessed 16 April 2026).</a:t>
            </a:r>
          </a:p>
          <a:p>
            <a:pPr marL="0" indent="0">
              <a:buNone/>
            </a:pPr>
            <a:r>
              <a:rPr lang="en-GB" sz="1300">
                <a:latin typeface="Arial"/>
                <a:cs typeface="Arial"/>
              </a:rPr>
              <a:t>HMICFRS (2023) PEEL inspection: Police effectiveness, efficiency and legitimacy – National findings. London: HMICFRS. </a:t>
            </a:r>
            <a:endParaRPr lang="en-GB">
              <a:latin typeface="Arial"/>
              <a:cs typeface="Arial"/>
            </a:endParaRPr>
          </a:p>
          <a:p>
            <a:pPr marL="0" indent="0">
              <a:buNone/>
            </a:pPr>
            <a:r>
              <a:rPr lang="en-GB" sz="1300">
                <a:latin typeface="Arial"/>
                <a:ea typeface="+mn-lt"/>
                <a:cs typeface="Arial"/>
              </a:rPr>
              <a:t>Hoskins (2026) Leadership statement on wellbeing and organisational priorities. Unpublished personal material.</a:t>
            </a:r>
            <a:endParaRPr lang="en-GB">
              <a:latin typeface="Arial"/>
              <a:cs typeface="Arial"/>
            </a:endParaRPr>
          </a:p>
          <a:p>
            <a:pPr marL="0" indent="0">
              <a:buNone/>
            </a:pPr>
            <a:r>
              <a:rPr lang="en-GB" sz="1300" err="1">
                <a:latin typeface="Arial"/>
                <a:cs typeface="Arial"/>
              </a:rPr>
              <a:t>Houdmont</a:t>
            </a:r>
            <a:r>
              <a:rPr lang="en-GB" sz="1300">
                <a:latin typeface="Arial"/>
                <a:cs typeface="Arial"/>
              </a:rPr>
              <a:t>, J. and Elliott‑Davies, M. (2016) Police officer wellbeing: Findings from the 2016 Police Federation survey. Leatherhead: Police Federation of England and Wales.</a:t>
            </a:r>
            <a:endParaRPr lang="en-GB">
              <a:latin typeface="Arial"/>
              <a:cs typeface="Arial"/>
            </a:endParaRPr>
          </a:p>
          <a:p>
            <a:pPr marL="0" indent="0">
              <a:buNone/>
            </a:pPr>
            <a:r>
              <a:rPr lang="en-GB" sz="1300">
                <a:latin typeface="Arial"/>
                <a:cs typeface="Arial"/>
              </a:rPr>
              <a:t>Metropolitan Police Federation (2023) Intention to quit reaches record high, according to National Police Wellbeing Service survey. Available at: https://www.metfed.org.uk/news/intention-to-quit-reaches-record-high-according-to-national-police-wellbeing-service-survey/ (Accessed: 1 April 2026).</a:t>
            </a:r>
          </a:p>
          <a:p>
            <a:pPr marL="0" indent="0">
              <a:buNone/>
            </a:pPr>
            <a:r>
              <a:rPr lang="en-GB" sz="1300">
                <a:latin typeface="Arial"/>
                <a:cs typeface="Arial"/>
              </a:rPr>
              <a:t>Miller, J. and Police Care UK (2019) Policing: The job and the life survey. Woking: Police Care UK.</a:t>
            </a:r>
          </a:p>
          <a:p>
            <a:pPr marL="0" indent="0">
              <a:buNone/>
            </a:pPr>
            <a:r>
              <a:rPr lang="en-GB" sz="1300">
                <a:latin typeface="Arial"/>
                <a:cs typeface="Arial"/>
              </a:rPr>
              <a:t>National Police Wellbeing Service (NPWS) (2020) Blue Light Wellbeing Framework. London: Oscar Kilo.</a:t>
            </a:r>
          </a:p>
          <a:p>
            <a:pPr marL="0" indent="0">
              <a:buNone/>
            </a:pPr>
            <a:r>
              <a:rPr lang="en-GB" sz="1300">
                <a:latin typeface="Arial"/>
                <a:cs typeface="Arial"/>
              </a:rPr>
              <a:t>Oscar Kilo (2023) Blog: The journey of 'strength in being blue'. Available at: </a:t>
            </a:r>
            <a:r>
              <a:rPr lang="en-GB" sz="1300">
                <a:latin typeface="Arial"/>
                <a:ea typeface="+mn-lt"/>
                <a:cs typeface="Arial"/>
                <a:hlinkClick r:id="rId2"/>
              </a:rPr>
              <a:t>https://www.oscarkilo.org.uk/news/blog-journey-strength-being-blue</a:t>
            </a:r>
            <a:r>
              <a:rPr lang="en-GB" sz="1300">
                <a:latin typeface="Arial"/>
                <a:ea typeface="+mn-lt"/>
                <a:cs typeface="Arial"/>
              </a:rPr>
              <a:t> (Accessed:10 April 2026).</a:t>
            </a:r>
            <a:endParaRPr lang="en-GB" sz="1300">
              <a:latin typeface="Arial"/>
              <a:cs typeface="Arial"/>
            </a:endParaRPr>
          </a:p>
          <a:p>
            <a:pPr marL="0" indent="0">
              <a:buNone/>
            </a:pPr>
            <a:r>
              <a:rPr lang="en-GB" sz="1300">
                <a:latin typeface="Arial"/>
                <a:cs typeface="Arial"/>
              </a:rPr>
              <a:t>Police Care UK (2019) The Job, The Life survey findings. Police Care UK. Available at: https://www.policecare.org.uk/research/the-job-the-life/ (Accessed: 1 April 2026).</a:t>
            </a:r>
            <a:endParaRPr lang="en-GB">
              <a:latin typeface="Arial"/>
              <a:cs typeface="Arial"/>
            </a:endParaRPr>
          </a:p>
          <a:p>
            <a:pPr marL="0" indent="0">
              <a:buNone/>
            </a:pPr>
            <a:r>
              <a:rPr lang="en-GB" sz="1300">
                <a:highlight>
                  <a:srgbClr val="FFFFFF"/>
                </a:highlight>
                <a:latin typeface="Arial"/>
                <a:cs typeface="Arial"/>
              </a:rPr>
              <a:t>Police Federation of England and Wales (2024) Wellbeing Co‑Lead on Mental Health Issues. Available at: https://www.polfed.org/news/latest-news/2024/wellbeing-co-lead-on-mental-health-issues/ (Accessed 1 April 2026).</a:t>
            </a:r>
            <a:endParaRPr lang="en-GB" sz="1300">
              <a:highlight>
                <a:srgbClr val="C6C6C6"/>
              </a:highlight>
              <a:latin typeface="Arial"/>
              <a:cs typeface="Arial"/>
            </a:endParaRPr>
          </a:p>
          <a:p>
            <a:pPr marL="0" indent="0">
              <a:buNone/>
            </a:pPr>
            <a:r>
              <a:rPr lang="en-GB" sz="1300" err="1">
                <a:latin typeface="Arial"/>
                <a:cs typeface="Arial"/>
              </a:rPr>
              <a:t>Purba</a:t>
            </a:r>
            <a:r>
              <a:rPr lang="en-GB" sz="1300">
                <a:latin typeface="Arial"/>
                <a:cs typeface="Arial"/>
              </a:rPr>
              <a:t>, A. and </a:t>
            </a:r>
            <a:r>
              <a:rPr lang="en-GB" sz="1300" err="1">
                <a:latin typeface="Arial"/>
                <a:cs typeface="Arial"/>
              </a:rPr>
              <a:t>Demou</a:t>
            </a:r>
            <a:r>
              <a:rPr lang="en-GB" sz="1300">
                <a:latin typeface="Arial"/>
                <a:cs typeface="Arial"/>
              </a:rPr>
              <a:t>, E. (2019) ‘The relationship between organisational stressors and mental wellbeing in police officers: A systematic review’, BMC Public Health, 19(1), pp. 1–21. </a:t>
            </a:r>
            <a:endParaRPr lang="en-US" sz="1300">
              <a:latin typeface="Arial"/>
              <a:cs typeface="Arial"/>
            </a:endParaRPr>
          </a:p>
          <a:p>
            <a:pPr marL="0" indent="0">
              <a:buNone/>
            </a:pPr>
            <a:r>
              <a:rPr lang="en-GB" sz="1300">
                <a:latin typeface="Arial"/>
                <a:cs typeface="Arial"/>
              </a:rPr>
              <a:t>Rees, B. and Smith, J. (2008) ‘Breaking the silence: The role of emotional labour in UK policing’, International Journal of Police Science &amp; Management, 10(1), pp. 23–32. </a:t>
            </a:r>
            <a:endParaRPr lang="en-US" sz="1300">
              <a:latin typeface="Arial"/>
              <a:cs typeface="Arial"/>
            </a:endParaRPr>
          </a:p>
          <a:p>
            <a:pPr marL="0" indent="0">
              <a:buNone/>
            </a:pPr>
            <a:endParaRPr lang="en-GB" sz="1200">
              <a:highlight>
                <a:srgbClr val="FFFFFF"/>
              </a:highlight>
              <a:latin typeface="Arial"/>
              <a:cs typeface="Arial"/>
            </a:endParaRPr>
          </a:p>
          <a:p>
            <a:endParaRPr lang="en-GB" sz="1300">
              <a:latin typeface="Arial"/>
              <a:cs typeface="Arial"/>
            </a:endParaRPr>
          </a:p>
        </p:txBody>
      </p:sp>
    </p:spTree>
    <p:extLst>
      <p:ext uri="{BB962C8B-B14F-4D97-AF65-F5344CB8AC3E}">
        <p14:creationId xmlns:p14="http://schemas.microsoft.com/office/powerpoint/2010/main" val="1532097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B99CEB-E6C2-3F79-95C3-1F4A1F7F9A6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1211C5-5CDC-B052-357C-EEF3BDBE09D5}"/>
              </a:ext>
            </a:extLst>
          </p:cNvPr>
          <p:cNvSpPr>
            <a:spLocks noGrp="1"/>
          </p:cNvSpPr>
          <p:nvPr>
            <p:ph idx="1"/>
          </p:nvPr>
        </p:nvSpPr>
        <p:spPr>
          <a:xfrm>
            <a:off x="788233" y="638904"/>
            <a:ext cx="10565567" cy="5538059"/>
          </a:xfrm>
        </p:spPr>
        <p:txBody>
          <a:bodyPr vert="horz" lIns="91440" tIns="45720" rIns="91440" bIns="45720" rtlCol="0" anchor="t">
            <a:normAutofit/>
          </a:bodyPr>
          <a:lstStyle/>
          <a:p>
            <a:pPr marL="0" indent="0">
              <a:buNone/>
            </a:pPr>
            <a:r>
              <a:rPr lang="en-GB" sz="1300">
                <a:highlight>
                  <a:srgbClr val="FFFFFF"/>
                </a:highlight>
                <a:latin typeface="Arial"/>
                <a:cs typeface="Arial"/>
              </a:rPr>
              <a:t>Substance Abuse and Mental Health Services Administration (2014) SAMHSA’s concept of trauma and guidance for a trauma‑informed approach. Rockville, MD: SAMHSA.</a:t>
            </a:r>
            <a:endParaRPr lang="en-GB" sz="1300">
              <a:latin typeface="Arial"/>
              <a:cs typeface="Arial"/>
            </a:endParaRPr>
          </a:p>
          <a:p>
            <a:pPr marL="0" indent="0">
              <a:buNone/>
            </a:pPr>
            <a:r>
              <a:rPr lang="en-GB" sz="1300">
                <a:latin typeface="Arial"/>
                <a:cs typeface="Arial"/>
              </a:rPr>
              <a:t>Violanti, J. (2014) Dying for the job: Police work exposure and health. Springfield: Charles C. Thomas. </a:t>
            </a:r>
          </a:p>
          <a:p>
            <a:pPr marL="0" indent="0">
              <a:buNone/>
            </a:pPr>
            <a:endParaRPr lang="en-GB" sz="1300">
              <a:latin typeface="Arial"/>
              <a:cs typeface="Arial"/>
            </a:endParaRPr>
          </a:p>
          <a:p>
            <a:pPr marL="0" indent="0">
              <a:buNone/>
            </a:pPr>
            <a:endParaRPr lang="en-GB" sz="1300">
              <a:latin typeface="Arial"/>
              <a:cs typeface="Arial"/>
            </a:endParaRPr>
          </a:p>
          <a:p>
            <a:pPr>
              <a:buNone/>
            </a:pPr>
            <a:endParaRPr lang="en-GB" sz="1300">
              <a:latin typeface="Arial"/>
              <a:cs typeface="Arial"/>
            </a:endParaRPr>
          </a:p>
        </p:txBody>
      </p:sp>
    </p:spTree>
    <p:extLst>
      <p:ext uri="{BB962C8B-B14F-4D97-AF65-F5344CB8AC3E}">
        <p14:creationId xmlns:p14="http://schemas.microsoft.com/office/powerpoint/2010/main" val="3420819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9948D8-EA0F-24CB-886D-38AD23F1E8E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BF1557-A37E-B574-7046-6E8066F1F680}"/>
              </a:ext>
            </a:extLst>
          </p:cNvPr>
          <p:cNvSpPr>
            <a:spLocks noGrp="1"/>
          </p:cNvSpPr>
          <p:nvPr>
            <p:ph idx="1"/>
          </p:nvPr>
        </p:nvSpPr>
        <p:spPr>
          <a:xfrm>
            <a:off x="788233" y="638904"/>
            <a:ext cx="10565567" cy="5538059"/>
          </a:xfrm>
        </p:spPr>
        <p:txBody>
          <a:bodyPr vert="horz" lIns="91440" tIns="45720" rIns="91440" bIns="45720" rtlCol="0" anchor="t">
            <a:normAutofit lnSpcReduction="10000"/>
          </a:bodyPr>
          <a:lstStyle/>
          <a:p>
            <a:pPr>
              <a:buNone/>
            </a:pPr>
            <a:r>
              <a:rPr lang="en-US" sz="1200" b="1">
                <a:highlight>
                  <a:srgbClr val="FFFFFF"/>
                </a:highlight>
                <a:latin typeface="Arial"/>
                <a:cs typeface="Arial"/>
              </a:rPr>
              <a:t>Research </a:t>
            </a:r>
            <a:endParaRPr lang="en-US" sz="1200" b="1">
              <a:highlight>
                <a:srgbClr val="C6C6C6"/>
              </a:highlight>
              <a:latin typeface="Arial"/>
              <a:cs typeface="Arial"/>
            </a:endParaRPr>
          </a:p>
          <a:p>
            <a:pPr>
              <a:buNone/>
            </a:pPr>
            <a:r>
              <a:rPr lang="en-US" sz="1200">
                <a:highlight>
                  <a:srgbClr val="FFFFFF"/>
                </a:highlight>
                <a:latin typeface="Arial"/>
                <a:cs typeface="Arial"/>
              </a:rPr>
              <a:t>I acknowledge the use of Microsoft CoPilot (CoPilot app) on 10 March 2026 to compile a reading list based on my essay title.</a:t>
            </a:r>
            <a:endParaRPr lang="en-US" sz="1200">
              <a:highlight>
                <a:srgbClr val="C6C6C6"/>
              </a:highlight>
              <a:latin typeface="Arial"/>
              <a:cs typeface="Arial"/>
            </a:endParaRPr>
          </a:p>
          <a:p>
            <a:pPr>
              <a:buNone/>
            </a:pPr>
            <a:r>
              <a:rPr lang="en-US" sz="1200">
                <a:highlight>
                  <a:srgbClr val="FFFFFF"/>
                </a:highlight>
                <a:latin typeface="Arial"/>
                <a:cs typeface="Arial"/>
              </a:rPr>
              <a:t>I used the prompt(s): </a:t>
            </a:r>
            <a:endParaRPr lang="en-US" sz="1200">
              <a:highlight>
                <a:srgbClr val="C6C6C6"/>
              </a:highlight>
              <a:latin typeface="Arial"/>
              <a:cs typeface="Arial"/>
            </a:endParaRPr>
          </a:p>
          <a:p>
            <a:pPr>
              <a:buNone/>
            </a:pPr>
            <a:r>
              <a:rPr lang="en-US" sz="1200">
                <a:highlight>
                  <a:srgbClr val="FFFFFF"/>
                </a:highlight>
                <a:latin typeface="Arial"/>
                <a:cs typeface="Arial"/>
              </a:rPr>
              <a:t>1. Provide academic reading material to explore burnout, PTSD and complex PTSD in police officers</a:t>
            </a:r>
            <a:endParaRPr lang="en-US" sz="1200">
              <a:highlight>
                <a:srgbClr val="C6C6C6"/>
              </a:highlight>
              <a:latin typeface="Arial"/>
              <a:cs typeface="Arial"/>
            </a:endParaRPr>
          </a:p>
          <a:p>
            <a:pPr>
              <a:buNone/>
            </a:pPr>
            <a:r>
              <a:rPr lang="en-US" sz="1200" b="1">
                <a:highlight>
                  <a:srgbClr val="FFFFFF"/>
                </a:highlight>
                <a:latin typeface="Arial"/>
                <a:cs typeface="Arial"/>
              </a:rPr>
              <a:t>Proofreading</a:t>
            </a:r>
            <a:endParaRPr lang="en-US" sz="1200" b="1">
              <a:highlight>
                <a:srgbClr val="C6C6C6"/>
              </a:highlight>
              <a:latin typeface="Arial"/>
              <a:cs typeface="Arial"/>
            </a:endParaRPr>
          </a:p>
          <a:p>
            <a:pPr>
              <a:buNone/>
            </a:pPr>
            <a:r>
              <a:rPr lang="en-US" sz="1200">
                <a:highlight>
                  <a:srgbClr val="FFFFFF"/>
                </a:highlight>
                <a:latin typeface="Arial"/>
                <a:cs typeface="Arial"/>
              </a:rPr>
              <a:t>I acknowledge the use of Microsoft CoPilot (CoPilot app) on 16 April 2026 to check my referencing standards.</a:t>
            </a:r>
            <a:endParaRPr lang="en-US" sz="1200">
              <a:highlight>
                <a:srgbClr val="C6C6C6"/>
              </a:highlight>
              <a:latin typeface="Arial"/>
              <a:cs typeface="Arial"/>
            </a:endParaRPr>
          </a:p>
          <a:p>
            <a:pPr>
              <a:buNone/>
            </a:pPr>
            <a:r>
              <a:rPr lang="en-US" sz="1200">
                <a:highlight>
                  <a:srgbClr val="FFFFFF"/>
                </a:highlight>
                <a:latin typeface="Arial"/>
                <a:cs typeface="Arial"/>
              </a:rPr>
              <a:t>I used the prompt(s): </a:t>
            </a:r>
            <a:endParaRPr lang="en-US" sz="1200">
              <a:highlight>
                <a:srgbClr val="C6C6C6"/>
              </a:highlight>
              <a:latin typeface="Arial"/>
              <a:cs typeface="Arial"/>
            </a:endParaRPr>
          </a:p>
          <a:p>
            <a:pPr>
              <a:buNone/>
            </a:pPr>
            <a:r>
              <a:rPr lang="en-US" sz="1200">
                <a:highlight>
                  <a:srgbClr val="FFFFFF"/>
                </a:highlight>
                <a:latin typeface="Arial"/>
                <a:cs typeface="Arial"/>
              </a:rPr>
              <a:t>1. Please check my reference list for compliance against UWTSD Harvard referencing </a:t>
            </a:r>
            <a:endParaRPr lang="en-US" sz="1200">
              <a:highlight>
                <a:srgbClr val="C6C6C6"/>
              </a:highlight>
              <a:latin typeface="Arial"/>
              <a:cs typeface="Arial"/>
            </a:endParaRPr>
          </a:p>
          <a:p>
            <a:pPr>
              <a:buNone/>
            </a:pPr>
            <a:r>
              <a:rPr lang="en-US" sz="1200" b="1">
                <a:highlight>
                  <a:srgbClr val="FFFFFF"/>
                </a:highlight>
                <a:latin typeface="Arial"/>
                <a:cs typeface="Arial"/>
              </a:rPr>
              <a:t>Creative</a:t>
            </a:r>
            <a:endParaRPr lang="en-US" sz="1200" b="1">
              <a:highlight>
                <a:srgbClr val="C6C6C6"/>
              </a:highlight>
              <a:latin typeface="Arial"/>
              <a:cs typeface="Arial"/>
            </a:endParaRPr>
          </a:p>
          <a:p>
            <a:pPr>
              <a:buNone/>
            </a:pPr>
            <a:r>
              <a:rPr lang="en-US" sz="1200">
                <a:highlight>
                  <a:srgbClr val="FFFFFF"/>
                </a:highlight>
                <a:latin typeface="Arial"/>
                <a:cs typeface="Arial"/>
              </a:rPr>
              <a:t>I acknowledge the use of Microsoft CoPilot (CoPilot app) on 16 April 2026 to create an image to compliment message in PowerPoint slide</a:t>
            </a:r>
            <a:endParaRPr lang="en-US" sz="1200">
              <a:highlight>
                <a:srgbClr val="C6C6C6"/>
              </a:highlight>
              <a:latin typeface="Arial"/>
              <a:cs typeface="Arial"/>
            </a:endParaRPr>
          </a:p>
          <a:p>
            <a:pPr>
              <a:buNone/>
            </a:pPr>
            <a:r>
              <a:rPr lang="en-US" sz="1200">
                <a:highlight>
                  <a:srgbClr val="FFFFFF"/>
                </a:highlight>
                <a:latin typeface="Arial"/>
                <a:cs typeface="Arial"/>
              </a:rPr>
              <a:t>I used the prompt(s):</a:t>
            </a:r>
            <a:endParaRPr lang="en-US" sz="1200">
              <a:highlight>
                <a:srgbClr val="C6C6C6"/>
              </a:highlight>
              <a:latin typeface="Arial"/>
              <a:cs typeface="Arial"/>
            </a:endParaRPr>
          </a:p>
          <a:p>
            <a:pPr>
              <a:buNone/>
            </a:pPr>
            <a:r>
              <a:rPr lang="en-US" sz="1200">
                <a:highlight>
                  <a:srgbClr val="FFFFFF"/>
                </a:highlight>
                <a:latin typeface="Arial"/>
                <a:cs typeface="Arial"/>
              </a:rPr>
              <a:t>1. Please create a PowerPoint image to accompany my presentation slide entitled Why it Matters – slide 2 shared/uploaded</a:t>
            </a:r>
            <a:endParaRPr lang="en-US" sz="1200">
              <a:highlight>
                <a:srgbClr val="C6C6C6"/>
              </a:highlight>
              <a:latin typeface="Arial"/>
              <a:cs typeface="Arial"/>
            </a:endParaRPr>
          </a:p>
          <a:p>
            <a:pPr>
              <a:buNone/>
            </a:pPr>
            <a:r>
              <a:rPr lang="en-US" sz="1200">
                <a:highlight>
                  <a:srgbClr val="FFFFFF"/>
                </a:highlight>
                <a:latin typeface="Arial"/>
                <a:cs typeface="Arial"/>
              </a:rPr>
              <a:t>2. Please create a PowerPoint image to accompany my presentation slide entitled What The Evidence Shows – slide 3 shared/uploaded</a:t>
            </a:r>
            <a:endParaRPr lang="en-US" sz="1200">
              <a:highlight>
                <a:srgbClr val="C6C6C6"/>
              </a:highlight>
              <a:latin typeface="Arial"/>
              <a:cs typeface="Arial"/>
            </a:endParaRPr>
          </a:p>
          <a:p>
            <a:pPr>
              <a:buNone/>
            </a:pPr>
            <a:r>
              <a:rPr lang="en-US" sz="1200">
                <a:highlight>
                  <a:srgbClr val="FFFFFF"/>
                </a:highlight>
                <a:latin typeface="Arial"/>
                <a:cs typeface="Arial"/>
              </a:rPr>
              <a:t>3. Please create a PowerPoint image to accompany my presentation slide entitled The Leadership Challenge – slide 4 shared/uploaded</a:t>
            </a:r>
            <a:endParaRPr lang="en-US" sz="1200">
              <a:highlight>
                <a:srgbClr val="C6C6C6"/>
              </a:highlight>
              <a:latin typeface="Arial"/>
              <a:cs typeface="Arial"/>
            </a:endParaRPr>
          </a:p>
          <a:p>
            <a:pPr>
              <a:buNone/>
            </a:pPr>
            <a:r>
              <a:rPr lang="en-US" sz="1200">
                <a:highlight>
                  <a:srgbClr val="FFFFFF"/>
                </a:highlight>
                <a:latin typeface="Arial"/>
                <a:cs typeface="Arial"/>
              </a:rPr>
              <a:t>4. Please create a PowerPoint image to accompany my presentation slide entitled Trauma-Informed Leadership – slide 5 shared/uploaded</a:t>
            </a:r>
            <a:endParaRPr lang="en-US" sz="1200">
              <a:highlight>
                <a:srgbClr val="C6C6C6"/>
              </a:highlight>
              <a:latin typeface="Arial"/>
              <a:cs typeface="Arial"/>
            </a:endParaRPr>
          </a:p>
          <a:p>
            <a:pPr>
              <a:buNone/>
            </a:pPr>
            <a:r>
              <a:rPr lang="en-US" sz="1200">
                <a:highlight>
                  <a:srgbClr val="FFFFFF"/>
                </a:highlight>
                <a:latin typeface="Arial"/>
                <a:cs typeface="Arial"/>
              </a:rPr>
              <a:t>5. Please create a PowerPoint image to accompany my presentation slide entitled What Leaders Must Do – slide 6 shared/uploaded</a:t>
            </a:r>
            <a:endParaRPr lang="en-US" sz="1200">
              <a:highlight>
                <a:srgbClr val="C6C6C6"/>
              </a:highlight>
              <a:latin typeface="Arial"/>
              <a:cs typeface="Arial"/>
            </a:endParaRPr>
          </a:p>
          <a:p>
            <a:pPr>
              <a:buNone/>
            </a:pPr>
            <a:r>
              <a:rPr lang="en-US" sz="1200">
                <a:highlight>
                  <a:srgbClr val="FFFFFF"/>
                </a:highlight>
                <a:latin typeface="Arial"/>
                <a:cs typeface="Arial"/>
              </a:rPr>
              <a:t>6. Please create a PowerPoint image to accompany my presentation slide entitled Organisational Responsibilities – slide 7 shared/uploaded</a:t>
            </a:r>
            <a:endParaRPr lang="en-US" sz="1200">
              <a:highlight>
                <a:srgbClr val="C6C6C6"/>
              </a:highlight>
              <a:latin typeface="Arial"/>
              <a:cs typeface="Arial"/>
            </a:endParaRPr>
          </a:p>
          <a:p>
            <a:pPr>
              <a:buNone/>
            </a:pPr>
            <a:endParaRPr lang="en-US" sz="1200">
              <a:highlight>
                <a:srgbClr val="C6C6C6"/>
              </a:highlight>
              <a:latin typeface="Arial"/>
              <a:cs typeface="Arial"/>
            </a:endParaRPr>
          </a:p>
          <a:p>
            <a:pPr>
              <a:buNone/>
            </a:pPr>
            <a:r>
              <a:rPr lang="en-US" sz="1200">
                <a:highlight>
                  <a:srgbClr val="FFFFFF"/>
                </a:highlight>
                <a:latin typeface="Arial"/>
                <a:cs typeface="Arial"/>
              </a:rPr>
              <a:t>I confirm that I have not presented any AI generated text as my own work. I confirm I have copies of my drafts, notes, and other resources I used before, and after the use of AI  tools which I may be asked to provide in evidence.</a:t>
            </a:r>
            <a:endParaRPr lang="en-US" sz="1200">
              <a:highlight>
                <a:srgbClr val="C6C6C6"/>
              </a:highlight>
              <a:latin typeface="Arial"/>
              <a:cs typeface="Arial"/>
            </a:endParaRPr>
          </a:p>
          <a:p>
            <a:pPr marL="0" indent="0">
              <a:buNone/>
            </a:pPr>
            <a:endParaRPr lang="en-GB" sz="1300">
              <a:highlight>
                <a:srgbClr val="FFFFFF"/>
              </a:highlight>
              <a:latin typeface="Arial"/>
              <a:cs typeface="Arial"/>
            </a:endParaRPr>
          </a:p>
          <a:p>
            <a:pPr marL="0" indent="0">
              <a:buNone/>
            </a:pPr>
            <a:endParaRPr lang="en-GB" sz="1300">
              <a:latin typeface="Arial"/>
              <a:cs typeface="Arial"/>
            </a:endParaRPr>
          </a:p>
          <a:p>
            <a:pPr marL="0" indent="0">
              <a:buNone/>
            </a:pPr>
            <a:endParaRPr lang="en-GB" sz="1300">
              <a:latin typeface="Arial"/>
              <a:cs typeface="Arial"/>
            </a:endParaRPr>
          </a:p>
          <a:p>
            <a:pPr>
              <a:buNone/>
            </a:pPr>
            <a:endParaRPr lang="en-GB" sz="1300">
              <a:latin typeface="Arial"/>
              <a:cs typeface="Arial"/>
            </a:endParaRPr>
          </a:p>
        </p:txBody>
      </p:sp>
    </p:spTree>
    <p:extLst>
      <p:ext uri="{BB962C8B-B14F-4D97-AF65-F5344CB8AC3E}">
        <p14:creationId xmlns:p14="http://schemas.microsoft.com/office/powerpoint/2010/main" val="20592771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Burnout, PTSD and Organisational stressors in UK Policing  Implications for Leadership Practice </vt:lpstr>
      <vt:lpstr>Why This Matters</vt:lpstr>
      <vt:lpstr>What The Evidence Shows</vt:lpstr>
      <vt:lpstr>The Leadership Challenge</vt:lpstr>
      <vt:lpstr>Trauma-Informed Leadership</vt:lpstr>
      <vt:lpstr>What Leaders Must Do </vt:lpstr>
      <vt:lpstr>Organisational Responsibilities</vt:lpstr>
      <vt:lpstr>My Leadership Commitments</vt:lpstr>
      <vt:lpstr>Final message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2026-03-29T14:47:44Z</dcterms:created>
  <dcterms:modified xsi:type="dcterms:W3CDTF">2026-04-17T12:27:21Z</dcterms:modified>
</cp:coreProperties>
</file>