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92" r:id="rId3"/>
    <p:sldId id="293" r:id="rId4"/>
    <p:sldId id="295" r:id="rId5"/>
    <p:sldId id="294" r:id="rId6"/>
    <p:sldId id="338" r:id="rId7"/>
    <p:sldId id="334" r:id="rId8"/>
    <p:sldId id="336" r:id="rId9"/>
    <p:sldId id="335" r:id="rId10"/>
    <p:sldId id="337" r:id="rId11"/>
    <p:sldId id="33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20" d="100"/>
          <a:sy n="120" d="100"/>
        </p:scale>
        <p:origin x="1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8F684-F2E0-F60C-1DA9-AD4931CE4D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BCBA2A-D225-C319-6443-D286BE2D6E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ACA864-C65D-0F39-9409-F9453A99D837}"/>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5" name="Footer Placeholder 4">
            <a:extLst>
              <a:ext uri="{FF2B5EF4-FFF2-40B4-BE49-F238E27FC236}">
                <a16:creationId xmlns:a16="http://schemas.microsoft.com/office/drawing/2014/main" id="{6FC94CF6-8C1D-AE6D-21FC-F397B2ABB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0F7BEC-2397-8608-A5F6-A80B8EAA00D6}"/>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085313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68C48-D3AE-3FBD-F53D-F116D96CF0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9FFA5B-E697-6C6D-010A-B50DA93D23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A2C74D-07D4-94F0-ACD9-361ECE0B8FD1}"/>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5" name="Footer Placeholder 4">
            <a:extLst>
              <a:ext uri="{FF2B5EF4-FFF2-40B4-BE49-F238E27FC236}">
                <a16:creationId xmlns:a16="http://schemas.microsoft.com/office/drawing/2014/main" id="{17640599-7A43-9781-8D04-29FA61FB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88F88-5BA7-0ADE-D10E-4C596A58A113}"/>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309840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30C12-E32F-A32C-D4D2-BDE7DD2AF5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7C04A1-1E43-C944-986A-DC687AAE90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F7638A-7A0A-A156-39CA-E6B447DF7B14}"/>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5" name="Footer Placeholder 4">
            <a:extLst>
              <a:ext uri="{FF2B5EF4-FFF2-40B4-BE49-F238E27FC236}">
                <a16:creationId xmlns:a16="http://schemas.microsoft.com/office/drawing/2014/main" id="{B07476A3-5139-6AF5-9F1C-6978E0B0C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9D5626-7533-184F-0744-7D07F3C6EE7E}"/>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3562959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C330-B0C8-4151-8817-087000A7F6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410DCD-5541-969C-D11A-87827B3B79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1A01EB-7C20-91FE-B912-03CBE15B84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2E668F-C27B-1F8B-B9E6-4E5EF82B0BE2}"/>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6" name="Footer Placeholder 5">
            <a:extLst>
              <a:ext uri="{FF2B5EF4-FFF2-40B4-BE49-F238E27FC236}">
                <a16:creationId xmlns:a16="http://schemas.microsoft.com/office/drawing/2014/main" id="{61E4D57F-B35C-BAF9-91BE-8D8DD9C7DE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CE6D6B-E853-D98F-4330-5C4FBAF8703D}"/>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525193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DAA8-BEC0-5BA6-7469-39466337C2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E25D2-AD3B-6F5D-638B-0A5D4AC7A3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809C0-4609-B741-320C-9F853B5818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A67CE6-E709-0B90-B6C4-968B8773BB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BC0920-A844-C417-E01E-E28C046B03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00E542-014B-2592-B073-19257DCDE259}"/>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8" name="Footer Placeholder 7">
            <a:extLst>
              <a:ext uri="{FF2B5EF4-FFF2-40B4-BE49-F238E27FC236}">
                <a16:creationId xmlns:a16="http://schemas.microsoft.com/office/drawing/2014/main" id="{E387F455-04F0-4263-6FB3-A7AF6E20C6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86986A-37C8-B103-023E-2C958794DDD7}"/>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060881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426BF-7BDD-E517-4BA8-01D52B76DF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5F867B-4037-2FD2-0AD6-02F7DDA69099}"/>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4" name="Footer Placeholder 3">
            <a:extLst>
              <a:ext uri="{FF2B5EF4-FFF2-40B4-BE49-F238E27FC236}">
                <a16:creationId xmlns:a16="http://schemas.microsoft.com/office/drawing/2014/main" id="{5B20B8B3-8ADA-1F84-C75F-0B325B026E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64C81A-A572-F73E-CC28-9E8AE63866EA}"/>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366175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0BFB80-D8D6-4940-79CE-29DE135540BC}"/>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3" name="Footer Placeholder 2">
            <a:extLst>
              <a:ext uri="{FF2B5EF4-FFF2-40B4-BE49-F238E27FC236}">
                <a16:creationId xmlns:a16="http://schemas.microsoft.com/office/drawing/2014/main" id="{0A2E88A0-3248-5BC4-4251-ED137B1AAD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418A5F-A6B4-F951-CB37-E728A08198EB}"/>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3264109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96E7A-6850-B01E-E543-7DB26B86AC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F40CC0-BCD5-A0D3-B4E5-F55EF6666A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0CF766-6418-E453-27E4-8326505C78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194A15-DD31-8380-8C0D-ACA1569FCE8B}"/>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6" name="Footer Placeholder 5">
            <a:extLst>
              <a:ext uri="{FF2B5EF4-FFF2-40B4-BE49-F238E27FC236}">
                <a16:creationId xmlns:a16="http://schemas.microsoft.com/office/drawing/2014/main" id="{0E78732F-C3BD-B5A9-C71A-3F9CA8EC56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2B9E6-FEB7-73E1-6E6A-9259E9071725}"/>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988537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F64ED-08F2-7D10-32C8-D9CEBA58B3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771525-6E3D-258C-64E2-5D422972FD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112DF6-3912-FC62-7B3C-EAB9E8F777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B3FFCB-8DC9-E4D2-BA53-87860C0B456D}"/>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6" name="Footer Placeholder 5">
            <a:extLst>
              <a:ext uri="{FF2B5EF4-FFF2-40B4-BE49-F238E27FC236}">
                <a16:creationId xmlns:a16="http://schemas.microsoft.com/office/drawing/2014/main" id="{11A500CA-13D9-56E4-5E08-B29F3C8442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5584A-F64F-51BB-7744-F5D49CB65F5C}"/>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418382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6DBA4-8D83-8EB1-0EAD-E3CA30E786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6B95C3-F900-2250-EB41-2335A32DEC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AB0CB3-F840-2C99-4A45-5FF676497174}"/>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5" name="Footer Placeholder 4">
            <a:extLst>
              <a:ext uri="{FF2B5EF4-FFF2-40B4-BE49-F238E27FC236}">
                <a16:creationId xmlns:a16="http://schemas.microsoft.com/office/drawing/2014/main" id="{11F4E821-9BC0-FE84-744C-B870CD055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7B9CFD-70B3-96ED-8547-20A0F476C415}"/>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845300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444764-1DA9-F3D9-E619-E5DB4FADDB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410BEA-6137-83F6-FF4B-9C8176B159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227A1A-B4B0-F3B2-895F-7BDBC97AEC05}"/>
              </a:ext>
            </a:extLst>
          </p:cNvPr>
          <p:cNvSpPr>
            <a:spLocks noGrp="1"/>
          </p:cNvSpPr>
          <p:nvPr>
            <p:ph type="dt" sz="half" idx="10"/>
          </p:nvPr>
        </p:nvSpPr>
        <p:spPr/>
        <p:txBody>
          <a:bodyPr/>
          <a:lstStyle/>
          <a:p>
            <a:fld id="{1A3B6EE7-AC8F-46CB-8D4F-C41FD0057BB1}" type="datetimeFigureOut">
              <a:rPr lang="en-GB" smtClean="0"/>
              <a:t>25/09/2024</a:t>
            </a:fld>
            <a:endParaRPr lang="en-GB"/>
          </a:p>
        </p:txBody>
      </p:sp>
      <p:sp>
        <p:nvSpPr>
          <p:cNvPr id="5" name="Footer Placeholder 4">
            <a:extLst>
              <a:ext uri="{FF2B5EF4-FFF2-40B4-BE49-F238E27FC236}">
                <a16:creationId xmlns:a16="http://schemas.microsoft.com/office/drawing/2014/main" id="{67B4FF68-68C1-3F5A-F738-3B8ECBE76A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9EDAE0-F0D5-69F5-7F65-AD8EC12C06E4}"/>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126954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EEBC20-2F5F-1096-8B72-585CDCBA8E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D7B90A-618C-6F47-7340-8780F000D0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7C24FF-D722-1D0C-6395-688EE48355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3B6EE7-AC8F-46CB-8D4F-C41FD0057BB1}" type="datetimeFigureOut">
              <a:rPr lang="en-GB" smtClean="0"/>
              <a:t>25/09/2024</a:t>
            </a:fld>
            <a:endParaRPr lang="en-GB"/>
          </a:p>
        </p:txBody>
      </p:sp>
      <p:sp>
        <p:nvSpPr>
          <p:cNvPr id="5" name="Footer Placeholder 4">
            <a:extLst>
              <a:ext uri="{FF2B5EF4-FFF2-40B4-BE49-F238E27FC236}">
                <a16:creationId xmlns:a16="http://schemas.microsoft.com/office/drawing/2014/main" id="{27155C97-E19D-5C3B-E319-98EEB7F2E7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4118499-FD24-1A64-3952-0744A94E42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1E9955-5AAC-4B44-9B81-6EE0042DB82F}" type="slidenum">
              <a:rPr lang="en-GB" smtClean="0"/>
              <a:t>‹#›</a:t>
            </a:fld>
            <a:endParaRPr lang="en-GB"/>
          </a:p>
        </p:txBody>
      </p:sp>
    </p:spTree>
    <p:extLst>
      <p:ext uri="{BB962C8B-B14F-4D97-AF65-F5344CB8AC3E}">
        <p14:creationId xmlns:p14="http://schemas.microsoft.com/office/powerpoint/2010/main" val="1650494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pluginfile.php/548049/mod_resource/content/0/UWTSD%20Harvard%20referencing%20guide.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935402" y="743447"/>
            <a:ext cx="3445765" cy="1485319"/>
          </a:xfrm>
          <a:noFill/>
        </p:spPr>
        <p:txBody>
          <a:bodyPr>
            <a:normAutofit fontScale="90000"/>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7935403" y="4629234"/>
            <a:ext cx="3445766" cy="1485319"/>
          </a:xfrm>
          <a:noFill/>
        </p:spPr>
        <p:txBody>
          <a:bodyPr>
            <a:normAutofit fontScale="62500" lnSpcReduction="20000"/>
          </a:bodyPr>
          <a:lstStyle/>
          <a:p>
            <a:pPr algn="l"/>
            <a:r>
              <a:rPr lang="en-GB" b="1" dirty="0"/>
              <a:t>30.9.24</a:t>
            </a:r>
          </a:p>
          <a:p>
            <a:pPr algn="l"/>
            <a:endParaRPr lang="en-GB" b="1" dirty="0"/>
          </a:p>
          <a:p>
            <a:pPr algn="l"/>
            <a:r>
              <a:rPr lang="en-GB" b="1" dirty="0"/>
              <a:t>1</a:t>
            </a:r>
          </a:p>
          <a:p>
            <a:pPr algn="l"/>
            <a:endParaRPr lang="en-GB" b="1" dirty="0"/>
          </a:p>
          <a:p>
            <a:pPr algn="l"/>
            <a:r>
              <a:rPr lang="en-GB" b="1" dirty="0"/>
              <a:t>Welcome.</a:t>
            </a:r>
          </a:p>
        </p:txBody>
      </p:sp>
    </p:spTree>
    <p:extLst>
      <p:ext uri="{BB962C8B-B14F-4D97-AF65-F5344CB8AC3E}">
        <p14:creationId xmlns:p14="http://schemas.microsoft.com/office/powerpoint/2010/main" val="2144675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0E3D4-FEF3-EB3D-DEA9-72E50BF43690}"/>
              </a:ext>
            </a:extLst>
          </p:cNvPr>
          <p:cNvSpPr>
            <a:spLocks noGrp="1"/>
          </p:cNvSpPr>
          <p:nvPr>
            <p:ph type="title"/>
          </p:nvPr>
        </p:nvSpPr>
        <p:spPr/>
        <p:txBody>
          <a:bodyPr/>
          <a:lstStyle/>
          <a:p>
            <a:r>
              <a:rPr lang="en-GB" dirty="0"/>
              <a:t>Introduction to Roads Policing:</a:t>
            </a:r>
          </a:p>
        </p:txBody>
      </p:sp>
      <p:sp>
        <p:nvSpPr>
          <p:cNvPr id="3" name="Content Placeholder 2">
            <a:extLst>
              <a:ext uri="{FF2B5EF4-FFF2-40B4-BE49-F238E27FC236}">
                <a16:creationId xmlns:a16="http://schemas.microsoft.com/office/drawing/2014/main" id="{F7EAF98B-2698-3C6C-613B-027752310809}"/>
              </a:ext>
            </a:extLst>
          </p:cNvPr>
          <p:cNvSpPr>
            <a:spLocks noGrp="1"/>
          </p:cNvSpPr>
          <p:nvPr>
            <p:ph idx="1"/>
          </p:nvPr>
        </p:nvSpPr>
        <p:spPr/>
        <p:txBody>
          <a:bodyPr>
            <a:normAutofit fontScale="55000" lnSpcReduction="20000"/>
          </a:bodyPr>
          <a:lstStyle/>
          <a:p>
            <a:r>
              <a:rPr lang="en-GB" dirty="0"/>
              <a:t>Key terms within the Road Traffic Act 1988 (RTA 1988).</a:t>
            </a:r>
          </a:p>
          <a:p>
            <a:r>
              <a:rPr lang="en-GB" dirty="0"/>
              <a:t>Prevalent offences contained within the RTA 1988.</a:t>
            </a:r>
          </a:p>
          <a:p>
            <a:r>
              <a:rPr lang="en-GB" dirty="0"/>
              <a:t>Death by dangerous driving</a:t>
            </a:r>
          </a:p>
          <a:p>
            <a:r>
              <a:rPr lang="en-GB" dirty="0"/>
              <a:t>Dangerous Driving causing serious injury</a:t>
            </a:r>
          </a:p>
          <a:p>
            <a:r>
              <a:rPr lang="en-GB" dirty="0"/>
              <a:t>Dangerous Driving</a:t>
            </a:r>
          </a:p>
          <a:p>
            <a:r>
              <a:rPr lang="en-GB" dirty="0"/>
              <a:t>Careless driving</a:t>
            </a:r>
          </a:p>
          <a:p>
            <a:r>
              <a:rPr lang="en-GB" dirty="0"/>
              <a:t>Drink and Drug Driving</a:t>
            </a:r>
          </a:p>
          <a:p>
            <a:r>
              <a:rPr lang="en-GB" dirty="0"/>
              <a:t>Construction and Use offences</a:t>
            </a:r>
          </a:p>
          <a:p>
            <a:r>
              <a:rPr lang="en-GB" dirty="0"/>
              <a:t>Driving licence offences</a:t>
            </a:r>
          </a:p>
          <a:p>
            <a:r>
              <a:rPr lang="en-GB" dirty="0"/>
              <a:t>Insurance offences</a:t>
            </a:r>
          </a:p>
          <a:p>
            <a:r>
              <a:rPr lang="en-GB" dirty="0"/>
              <a:t>Road Traffic Collisions – investigations and duties of the driver</a:t>
            </a:r>
          </a:p>
          <a:p>
            <a:r>
              <a:rPr lang="en-GB" dirty="0"/>
              <a:t>Road Traffic Collisions – major – </a:t>
            </a:r>
            <a:r>
              <a:rPr lang="en-GB" dirty="0" err="1"/>
              <a:t>Jesip</a:t>
            </a:r>
            <a:endParaRPr lang="en-GB" dirty="0"/>
          </a:p>
          <a:p>
            <a:r>
              <a:rPr lang="en-GB" dirty="0"/>
              <a:t>Use of the Roads by criminal gangs</a:t>
            </a:r>
          </a:p>
          <a:p>
            <a:r>
              <a:rPr lang="en-GB" dirty="0"/>
              <a:t>How intelligence and ANPR can be used to disrupt criminal activity.</a:t>
            </a:r>
          </a:p>
        </p:txBody>
      </p:sp>
    </p:spTree>
    <p:extLst>
      <p:ext uri="{BB962C8B-B14F-4D97-AF65-F5344CB8AC3E}">
        <p14:creationId xmlns:p14="http://schemas.microsoft.com/office/powerpoint/2010/main" val="2394394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8A744-AFF7-89C8-81C7-4305F2A6875B}"/>
              </a:ext>
            </a:extLst>
          </p:cNvPr>
          <p:cNvSpPr>
            <a:spLocks noGrp="1"/>
          </p:cNvSpPr>
          <p:nvPr>
            <p:ph type="title"/>
          </p:nvPr>
        </p:nvSpPr>
        <p:spPr/>
        <p:txBody>
          <a:bodyPr>
            <a:normAutofit/>
          </a:bodyPr>
          <a:lstStyle/>
          <a:p>
            <a:r>
              <a:rPr lang="en-GB" sz="3600" dirty="0"/>
              <a:t>Assessment 1 (week commencing 4</a:t>
            </a:r>
            <a:r>
              <a:rPr lang="en-GB" sz="3600" baseline="30000" dirty="0"/>
              <a:t>th</a:t>
            </a:r>
            <a:r>
              <a:rPr lang="en-GB" sz="3600" dirty="0"/>
              <a:t> November 2024).</a:t>
            </a:r>
          </a:p>
        </p:txBody>
      </p:sp>
      <p:sp>
        <p:nvSpPr>
          <p:cNvPr id="3" name="Content Placeholder 2">
            <a:extLst>
              <a:ext uri="{FF2B5EF4-FFF2-40B4-BE49-F238E27FC236}">
                <a16:creationId xmlns:a16="http://schemas.microsoft.com/office/drawing/2014/main" id="{C7723030-464E-E967-B75F-9ED5F12134CE}"/>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15-minute, presentation which counts towards 50% of the available marks for this module.</a:t>
            </a:r>
          </a:p>
          <a:p>
            <a:endParaRPr lang="en-GB" sz="2400" dirty="0"/>
          </a:p>
          <a:p>
            <a:pPr marL="228600"/>
            <a:r>
              <a:rPr lang="en-GB" sz="2000" b="1" dirty="0">
                <a:effectLst/>
                <a:latin typeface="Arial" panose="020B0604020202020204" pitchFamily="34" charset="0"/>
                <a:ea typeface="Times New Roman" panose="02020603050405020304" pitchFamily="18" charset="0"/>
              </a:rPr>
              <a:t>“Analyse, the impact of the 20mph speed limit in Wales, on driver behaviour and reduction in drivers reported for the National Police Chief Councils Fatal Four offences, and the change in statistics for injury Road Traffic Collisions since its introduction.”</a:t>
            </a:r>
            <a:endParaRPr lang="en-GB" sz="2000" b="1"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 </a:t>
            </a:r>
          </a:p>
          <a:p>
            <a:pPr marL="228600"/>
            <a:endParaRPr lang="en-GB" sz="1800" dirty="0">
              <a:effectLst/>
              <a:latin typeface="Times New Roman" panose="02020603050405020304" pitchFamily="18" charset="0"/>
              <a:ea typeface="Times New Roman" panose="02020603050405020304" pitchFamily="18" charset="0"/>
            </a:endParaRPr>
          </a:p>
          <a:p>
            <a:pPr marL="228600"/>
            <a:r>
              <a:rPr lang="en-GB" sz="1800" dirty="0">
                <a:effectLst/>
                <a:latin typeface="Arial" panose="020B0604020202020204" pitchFamily="34" charset="0"/>
                <a:ea typeface="Times New Roman" panose="02020603050405020304" pitchFamily="18" charset="0"/>
              </a:rPr>
              <a:t>Please ensure that you include the following:</a:t>
            </a:r>
            <a:endParaRPr lang="en-GB" sz="1800" dirty="0">
              <a:effectLst/>
              <a:latin typeface="Times New Roman" panose="02020603050405020304" pitchFamily="18" charset="0"/>
              <a:ea typeface="Times New Roman" panose="02020603050405020304" pitchFamily="18" charset="0"/>
            </a:endParaRPr>
          </a:p>
          <a:p>
            <a:pPr marL="228600"/>
            <a:r>
              <a:rPr lang="en-GB" sz="1800" dirty="0">
                <a:effectLst/>
                <a:latin typeface="Arial" panose="020B0604020202020204" pitchFamily="34" charset="0"/>
                <a:ea typeface="Times New Roman" panose="02020603050405020304" pitchFamily="18" charset="0"/>
              </a:rPr>
              <a:t>1.A reference list for your sources: </a:t>
            </a:r>
            <a:r>
              <a:rPr lang="en-GB" sz="1800" u="sng" dirty="0">
                <a:solidFill>
                  <a:srgbClr val="0000FF"/>
                </a:solidFill>
                <a:effectLst/>
                <a:latin typeface="Arial" panose="020B0604020202020204" pitchFamily="34" charset="0"/>
                <a:ea typeface="Times New Roman" panose="02020603050405020304" pitchFamily="18" charset="0"/>
                <a:hlinkClick r:id="rId2"/>
              </a:rPr>
              <a:t>Harvard Draft LP (uwtsd.ac.uk)</a:t>
            </a:r>
            <a:r>
              <a:rPr lang="en-GB" sz="1800" u="sng" dirty="0">
                <a:solidFill>
                  <a:srgbClr val="0000FF"/>
                </a:solidFill>
                <a:effectLst/>
                <a:latin typeface="Arial" panose="020B0604020202020204" pitchFamily="34" charset="0"/>
                <a:ea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28600"/>
            <a:r>
              <a:rPr lang="en-GB" sz="1800" dirty="0">
                <a:effectLst/>
                <a:latin typeface="Arial" panose="020B0604020202020204" pitchFamily="34" charset="0"/>
                <a:ea typeface="Times New Roman" panose="02020603050405020304" pitchFamily="18" charset="0"/>
              </a:rPr>
              <a:t>2. Please complete the disclosure of research timeline in respect of your research, challenges and methodology.</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00195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0A518-C4C2-B6BA-2587-8B474F2BCFFD}"/>
              </a:ext>
            </a:extLst>
          </p:cNvPr>
          <p:cNvSpPr>
            <a:spLocks noGrp="1"/>
          </p:cNvSpPr>
          <p:nvPr>
            <p:ph type="title"/>
          </p:nvPr>
        </p:nvSpPr>
        <p:spPr/>
        <p:txBody>
          <a:bodyPr/>
          <a:lstStyle/>
          <a:p>
            <a:r>
              <a:rPr lang="en-GB" dirty="0"/>
              <a:t>Consolidation exercise</a:t>
            </a:r>
          </a:p>
        </p:txBody>
      </p:sp>
      <p:sp>
        <p:nvSpPr>
          <p:cNvPr id="3" name="Content Placeholder 2">
            <a:extLst>
              <a:ext uri="{FF2B5EF4-FFF2-40B4-BE49-F238E27FC236}">
                <a16:creationId xmlns:a16="http://schemas.microsoft.com/office/drawing/2014/main" id="{D1A14700-94EC-A542-8EAD-C4F16E8B84D1}"/>
              </a:ext>
            </a:extLst>
          </p:cNvPr>
          <p:cNvSpPr>
            <a:spLocks noGrp="1"/>
          </p:cNvSpPr>
          <p:nvPr>
            <p:ph idx="1"/>
          </p:nvPr>
        </p:nvSpPr>
        <p:spPr/>
        <p:txBody>
          <a:bodyPr/>
          <a:lstStyle/>
          <a:p>
            <a:r>
              <a:rPr lang="en-GB" dirty="0"/>
              <a:t>Consolidation exercise to be held with police forces and Mid and West Fire and Rescue Service.  12</a:t>
            </a:r>
            <a:r>
              <a:rPr lang="en-GB" baseline="30000" dirty="0"/>
              <a:t>th</a:t>
            </a:r>
            <a:r>
              <a:rPr lang="en-GB" dirty="0"/>
              <a:t> November 2024.</a:t>
            </a:r>
          </a:p>
          <a:p>
            <a:endParaRPr lang="en-GB" dirty="0"/>
          </a:p>
          <a:p>
            <a:r>
              <a:rPr lang="en-GB" dirty="0"/>
              <a:t>This will enable students to apply their learning in relation to this subject area within a safe learning environment, whilst also gaining an appreciation of the challenges faced by the police and other partners at an incident, and the opportunity to meet partner agencies.</a:t>
            </a:r>
          </a:p>
        </p:txBody>
      </p:sp>
    </p:spTree>
    <p:extLst>
      <p:ext uri="{BB962C8B-B14F-4D97-AF65-F5344CB8AC3E}">
        <p14:creationId xmlns:p14="http://schemas.microsoft.com/office/powerpoint/2010/main" val="2232790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AE80D-FB0A-8DD2-2576-E4AC09918EF6}"/>
              </a:ext>
            </a:extLst>
          </p:cNvPr>
          <p:cNvSpPr>
            <a:spLocks noGrp="1"/>
          </p:cNvSpPr>
          <p:nvPr>
            <p:ph type="title"/>
          </p:nvPr>
        </p:nvSpPr>
        <p:spPr/>
        <p:txBody>
          <a:bodyPr>
            <a:normAutofit/>
          </a:bodyPr>
          <a:lstStyle/>
          <a:p>
            <a:r>
              <a:rPr lang="en-GB" sz="3600" dirty="0"/>
              <a:t>Assessment 2 (week commencing 6</a:t>
            </a:r>
            <a:r>
              <a:rPr lang="en-GB" sz="3600" baseline="30000" dirty="0"/>
              <a:t>th</a:t>
            </a:r>
            <a:r>
              <a:rPr lang="en-GB" sz="3600" dirty="0"/>
              <a:t> January 2025).</a:t>
            </a:r>
          </a:p>
        </p:txBody>
      </p:sp>
      <p:sp>
        <p:nvSpPr>
          <p:cNvPr id="3" name="Content Placeholder 2">
            <a:extLst>
              <a:ext uri="{FF2B5EF4-FFF2-40B4-BE49-F238E27FC236}">
                <a16:creationId xmlns:a16="http://schemas.microsoft.com/office/drawing/2014/main" id="{C4697EE8-4E19-3D36-C991-7B8A114C3AA7}"/>
              </a:ext>
            </a:extLst>
          </p:cNvPr>
          <p:cNvSpPr>
            <a:spLocks noGrp="1"/>
          </p:cNvSpPr>
          <p:nvPr>
            <p:ph idx="1"/>
          </p:nvPr>
        </p:nvSpPr>
        <p:spPr/>
        <p:txBody>
          <a:bodyPr/>
          <a:lstStyle/>
          <a:p>
            <a:pPr marL="0" indent="0">
              <a:buNone/>
            </a:pPr>
            <a:r>
              <a:rPr lang="en-GB" dirty="0"/>
              <a:t>2 Hour in person, multiple choice examination.</a:t>
            </a:r>
          </a:p>
          <a:p>
            <a:pPr marL="0" indent="0">
              <a:buNone/>
            </a:pPr>
            <a:endParaRPr lang="en-GB" dirty="0"/>
          </a:p>
          <a:p>
            <a:pPr marL="0" indent="0">
              <a:buNone/>
            </a:pPr>
            <a:r>
              <a:rPr lang="en-GB" dirty="0"/>
              <a:t>This examination will comprise of multiple-choice questions on </a:t>
            </a:r>
            <a:r>
              <a:rPr lang="en-GB" b="1" dirty="0"/>
              <a:t>all</a:t>
            </a:r>
            <a:r>
              <a:rPr lang="en-GB" dirty="0"/>
              <a:t> subject areas covered during this module.</a:t>
            </a:r>
          </a:p>
          <a:p>
            <a:pPr marL="0" indent="0">
              <a:buNone/>
            </a:pPr>
            <a:endParaRPr lang="en-GB" dirty="0"/>
          </a:p>
          <a:p>
            <a:pPr marL="0" indent="0">
              <a:buNone/>
            </a:pPr>
            <a:r>
              <a:rPr lang="en-GB" dirty="0"/>
              <a:t>The exam will count as 50% of the total available mark for this module.</a:t>
            </a:r>
          </a:p>
        </p:txBody>
      </p:sp>
    </p:spTree>
    <p:extLst>
      <p:ext uri="{BB962C8B-B14F-4D97-AF65-F5344CB8AC3E}">
        <p14:creationId xmlns:p14="http://schemas.microsoft.com/office/powerpoint/2010/main" val="3296121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BBFC8EF-251F-DA7A-AA4F-FE414DA8B882}"/>
              </a:ext>
            </a:extLst>
          </p:cNvPr>
          <p:cNvPicPr>
            <a:picLocks noGrp="1" noChangeAspect="1"/>
          </p:cNvPicPr>
          <p:nvPr>
            <p:ph idx="1"/>
          </p:nvPr>
        </p:nvPicPr>
        <p:blipFill>
          <a:blip r:embed="rId2"/>
          <a:stretch>
            <a:fillRect/>
          </a:stretch>
        </p:blipFill>
        <p:spPr>
          <a:xfrm>
            <a:off x="2676525" y="1622065"/>
            <a:ext cx="7448549" cy="3970125"/>
          </a:xfrm>
        </p:spPr>
      </p:pic>
      <p:sp>
        <p:nvSpPr>
          <p:cNvPr id="2" name="TextBox 1">
            <a:extLst>
              <a:ext uri="{FF2B5EF4-FFF2-40B4-BE49-F238E27FC236}">
                <a16:creationId xmlns:a16="http://schemas.microsoft.com/office/drawing/2014/main" id="{3FE36B6F-E74E-2233-692B-AC19D5990827}"/>
              </a:ext>
            </a:extLst>
          </p:cNvPr>
          <p:cNvSpPr txBox="1"/>
          <p:nvPr/>
        </p:nvSpPr>
        <p:spPr>
          <a:xfrm>
            <a:off x="279207" y="365760"/>
            <a:ext cx="4794636" cy="646331"/>
          </a:xfrm>
          <a:prstGeom prst="rect">
            <a:avLst/>
          </a:prstGeom>
          <a:noFill/>
        </p:spPr>
        <p:txBody>
          <a:bodyPr wrap="square" rtlCol="0">
            <a:spAutoFit/>
          </a:bodyPr>
          <a:lstStyle/>
          <a:p>
            <a:r>
              <a:rPr lang="en-GB" sz="3600" dirty="0"/>
              <a:t>Introduction to….</a:t>
            </a:r>
          </a:p>
        </p:txBody>
      </p:sp>
    </p:spTree>
    <p:extLst>
      <p:ext uri="{BB962C8B-B14F-4D97-AF65-F5344CB8AC3E}">
        <p14:creationId xmlns:p14="http://schemas.microsoft.com/office/powerpoint/2010/main" val="1003972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80369-3E15-DB33-B70E-2F9C560D29D6}"/>
              </a:ext>
            </a:extLst>
          </p:cNvPr>
          <p:cNvSpPr>
            <a:spLocks noGrp="1"/>
          </p:cNvSpPr>
          <p:nvPr>
            <p:ph type="title"/>
          </p:nvPr>
        </p:nvSpPr>
        <p:spPr/>
        <p:txBody>
          <a:bodyPr/>
          <a:lstStyle/>
          <a:p>
            <a:r>
              <a:rPr lang="en-GB" dirty="0"/>
              <a:t>The fatal four…</a:t>
            </a:r>
          </a:p>
        </p:txBody>
      </p:sp>
      <p:sp>
        <p:nvSpPr>
          <p:cNvPr id="3" name="Content Placeholder 2">
            <a:extLst>
              <a:ext uri="{FF2B5EF4-FFF2-40B4-BE49-F238E27FC236}">
                <a16:creationId xmlns:a16="http://schemas.microsoft.com/office/drawing/2014/main" id="{F50FC19C-BC6C-ABA2-CF69-2F746DD73681}"/>
              </a:ext>
            </a:extLst>
          </p:cNvPr>
          <p:cNvSpPr>
            <a:spLocks noGrp="1"/>
          </p:cNvSpPr>
          <p:nvPr>
            <p:ph idx="1"/>
          </p:nvPr>
        </p:nvSpPr>
        <p:spPr/>
        <p:txBody>
          <a:bodyPr>
            <a:normAutofit lnSpcReduction="10000"/>
          </a:bodyPr>
          <a:lstStyle/>
          <a:p>
            <a:pPr marL="0" indent="0" algn="l">
              <a:buNone/>
            </a:pPr>
            <a:r>
              <a:rPr lang="en-GB" b="0" i="0" dirty="0">
                <a:solidFill>
                  <a:srgbClr val="282828"/>
                </a:solidFill>
                <a:effectLst/>
                <a:highlight>
                  <a:srgbClr val="FFFFFF"/>
                </a:highlight>
                <a:latin typeface="ff-tisa-sans-web-pro"/>
              </a:rPr>
              <a:t>The 'fatal four' are offences prioritised by the police in the NPCC road policing strategy, to reduce the numbers of people killed and seriously injured on the roads. The fatal four offences are:</a:t>
            </a:r>
          </a:p>
          <a:p>
            <a:pPr algn="l" fontAlgn="base">
              <a:buFont typeface="+mj-lt"/>
              <a:buAutoNum type="arabicPeriod"/>
            </a:pPr>
            <a:r>
              <a:rPr lang="en-GB" b="0" i="0" dirty="0">
                <a:solidFill>
                  <a:srgbClr val="282828"/>
                </a:solidFill>
                <a:effectLst/>
                <a:highlight>
                  <a:srgbClr val="FFFFFF"/>
                </a:highlight>
                <a:latin typeface="ff-tisa-sans-web-pro"/>
              </a:rPr>
              <a:t>Speeding</a:t>
            </a:r>
          </a:p>
          <a:p>
            <a:pPr algn="l" fontAlgn="base">
              <a:buFont typeface="+mj-lt"/>
              <a:buAutoNum type="arabicPeriod"/>
            </a:pPr>
            <a:r>
              <a:rPr lang="en-GB" b="0" i="0" dirty="0">
                <a:solidFill>
                  <a:srgbClr val="282828"/>
                </a:solidFill>
                <a:effectLst/>
                <a:highlight>
                  <a:srgbClr val="FFFFFF"/>
                </a:highlight>
                <a:latin typeface="ff-tisa-sans-web-pro"/>
              </a:rPr>
              <a:t>Drink and drug driving</a:t>
            </a:r>
          </a:p>
          <a:p>
            <a:pPr algn="l" fontAlgn="base">
              <a:buFont typeface="+mj-lt"/>
              <a:buAutoNum type="arabicPeriod"/>
            </a:pPr>
            <a:r>
              <a:rPr lang="en-GB" b="0" i="0" dirty="0">
                <a:solidFill>
                  <a:srgbClr val="282828"/>
                </a:solidFill>
                <a:effectLst/>
                <a:highlight>
                  <a:srgbClr val="FFFFFF"/>
                </a:highlight>
                <a:latin typeface="ff-tisa-sans-web-pro"/>
              </a:rPr>
              <a:t>Driving while distracted</a:t>
            </a:r>
          </a:p>
          <a:p>
            <a:pPr algn="l" fontAlgn="base">
              <a:buFont typeface="+mj-lt"/>
              <a:buAutoNum type="arabicPeriod"/>
            </a:pPr>
            <a:r>
              <a:rPr lang="en-GB" b="0" i="0" dirty="0">
                <a:solidFill>
                  <a:srgbClr val="282828"/>
                </a:solidFill>
                <a:effectLst/>
                <a:highlight>
                  <a:srgbClr val="FFFFFF"/>
                </a:highlight>
                <a:latin typeface="ff-tisa-sans-web-pro"/>
              </a:rPr>
              <a:t>Non-wearing of seat-belts</a:t>
            </a:r>
          </a:p>
          <a:p>
            <a:pPr algn="l" fontAlgn="base">
              <a:buFont typeface="+mj-lt"/>
              <a:buAutoNum type="arabicPeriod"/>
            </a:pPr>
            <a:endParaRPr lang="en-GB" dirty="0">
              <a:solidFill>
                <a:srgbClr val="282828"/>
              </a:solidFill>
              <a:highlight>
                <a:srgbClr val="FFFFFF"/>
              </a:highlight>
              <a:latin typeface="ff-tisa-sans-web-pro"/>
            </a:endParaRPr>
          </a:p>
          <a:p>
            <a:pPr marL="0" indent="0" fontAlgn="base">
              <a:buNone/>
            </a:pPr>
            <a:r>
              <a:rPr lang="en-GB" sz="2800" dirty="0">
                <a:solidFill>
                  <a:schemeClr val="accent1">
                    <a:lumMod val="60000"/>
                    <a:lumOff val="40000"/>
                  </a:schemeClr>
                </a:solidFill>
              </a:rPr>
              <a:t>https://library.college.police.uk/docs/NPCC/Roads_Policing_Strategy_2022.25.pdf</a:t>
            </a:r>
            <a:endParaRPr lang="en-GB" b="0" i="0" dirty="0">
              <a:solidFill>
                <a:schemeClr val="accent1">
                  <a:lumMod val="60000"/>
                  <a:lumOff val="40000"/>
                </a:schemeClr>
              </a:solidFill>
              <a:effectLst/>
              <a:highlight>
                <a:srgbClr val="FFFFFF"/>
              </a:highlight>
              <a:latin typeface="ff-tisa-sans-web-pro"/>
            </a:endParaRPr>
          </a:p>
          <a:p>
            <a:pPr algn="l" fontAlgn="base">
              <a:buFont typeface="+mj-lt"/>
              <a:buAutoNum type="arabicPeriod"/>
            </a:pPr>
            <a:endParaRPr lang="en-GB" b="0" i="0" dirty="0">
              <a:solidFill>
                <a:srgbClr val="282828"/>
              </a:solidFill>
              <a:effectLst/>
              <a:highlight>
                <a:srgbClr val="FFFFFF"/>
              </a:highlight>
              <a:latin typeface="ff-tisa-sans-web-pro"/>
            </a:endParaRPr>
          </a:p>
          <a:p>
            <a:endParaRPr lang="en-GB" dirty="0"/>
          </a:p>
        </p:txBody>
      </p:sp>
      <p:pic>
        <p:nvPicPr>
          <p:cNvPr id="4" name="Picture 3">
            <a:extLst>
              <a:ext uri="{FF2B5EF4-FFF2-40B4-BE49-F238E27FC236}">
                <a16:creationId xmlns:a16="http://schemas.microsoft.com/office/drawing/2014/main" id="{03C4FF9D-625D-AFD1-3412-BF9EFDFC6E54}"/>
              </a:ext>
            </a:extLst>
          </p:cNvPr>
          <p:cNvPicPr>
            <a:picLocks noChangeAspect="1"/>
          </p:cNvPicPr>
          <p:nvPr/>
        </p:nvPicPr>
        <p:blipFill>
          <a:blip r:embed="rId2"/>
          <a:stretch>
            <a:fillRect/>
          </a:stretch>
        </p:blipFill>
        <p:spPr>
          <a:xfrm>
            <a:off x="9362779" y="142336"/>
            <a:ext cx="2467319" cy="743054"/>
          </a:xfrm>
          <a:prstGeom prst="rect">
            <a:avLst/>
          </a:prstGeom>
        </p:spPr>
      </p:pic>
    </p:spTree>
    <p:extLst>
      <p:ext uri="{BB962C8B-B14F-4D97-AF65-F5344CB8AC3E}">
        <p14:creationId xmlns:p14="http://schemas.microsoft.com/office/powerpoint/2010/main" val="3211654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C73DB9-FC05-4FF2-326D-70968BAA5B63}"/>
              </a:ext>
            </a:extLst>
          </p:cNvPr>
          <p:cNvSpPr>
            <a:spLocks noGrp="1"/>
          </p:cNvSpPr>
          <p:nvPr>
            <p:ph idx="1"/>
          </p:nvPr>
        </p:nvSpPr>
        <p:spPr/>
        <p:txBody>
          <a:bodyPr>
            <a:normAutofit fontScale="47500" lnSpcReduction="20000"/>
          </a:bodyPr>
          <a:lstStyle/>
          <a:p>
            <a:pPr algn="l" fontAlgn="base"/>
            <a:r>
              <a:rPr lang="en-GB" b="0" i="0" dirty="0">
                <a:solidFill>
                  <a:srgbClr val="1F2025"/>
                </a:solidFill>
                <a:effectLst/>
                <a:highlight>
                  <a:srgbClr val="FFFFFF"/>
                </a:highlight>
                <a:latin typeface="inherit"/>
              </a:rPr>
              <a:t>12 Jul 2024</a:t>
            </a:r>
          </a:p>
          <a:p>
            <a:pPr algn="l" fontAlgn="base"/>
            <a:r>
              <a:rPr lang="en-GB" b="0" i="0" dirty="0">
                <a:solidFill>
                  <a:srgbClr val="1F2025"/>
                </a:solidFill>
                <a:effectLst/>
                <a:highlight>
                  <a:srgbClr val="FFFFFF"/>
                </a:highlight>
                <a:latin typeface="LatoWebBold"/>
              </a:rPr>
              <a:t>‘Fatal 4’ behaviours drive up road collisions by 20% in July</a:t>
            </a:r>
          </a:p>
          <a:p>
            <a:pPr algn="l" fontAlgn="base"/>
            <a:r>
              <a:rPr lang="en-GB" b="0" i="0" dirty="0">
                <a:solidFill>
                  <a:srgbClr val="1F2025"/>
                </a:solidFill>
                <a:effectLst/>
                <a:highlight>
                  <a:srgbClr val="FFFFFF"/>
                </a:highlight>
                <a:latin typeface="inherit"/>
              </a:rPr>
              <a:t>Operation Spotlight brings together police forces in national campaign</a:t>
            </a:r>
          </a:p>
          <a:p>
            <a:pPr algn="l" fontAlgn="base">
              <a:buFont typeface="Arial" panose="020B0604020202020204" pitchFamily="34" charset="0"/>
              <a:buChar char="•"/>
            </a:pPr>
            <a:r>
              <a:rPr lang="en-GB" b="0" i="0" dirty="0">
                <a:solidFill>
                  <a:srgbClr val="1F2025"/>
                </a:solidFill>
                <a:effectLst/>
                <a:highlight>
                  <a:srgbClr val="FFFFFF"/>
                </a:highlight>
                <a:latin typeface="Lato-Regular"/>
              </a:rPr>
              <a:t>Fatal 4 includes: speeding, driving under the influence of drink or drugs, not wearing a seatbelt and mobile phone use</a:t>
            </a:r>
          </a:p>
          <a:p>
            <a:pPr algn="l" fontAlgn="base">
              <a:buFont typeface="Arial" panose="020B0604020202020204" pitchFamily="34" charset="0"/>
              <a:buChar char="•"/>
            </a:pPr>
            <a:r>
              <a:rPr lang="en-GB" b="0" i="0" dirty="0">
                <a:solidFill>
                  <a:srgbClr val="1F2025"/>
                </a:solidFill>
                <a:effectLst/>
                <a:highlight>
                  <a:srgbClr val="FFFFFF"/>
                </a:highlight>
                <a:latin typeface="Lato-Regular"/>
              </a:rPr>
              <a:t>Numbers of people killed and seriously injured on the roads increase by over 20 per cent (20.23%) in July based on the average across the year in data collated from 2018-2022</a:t>
            </a:r>
          </a:p>
          <a:p>
            <a:pPr algn="l" fontAlgn="base"/>
            <a:r>
              <a:rPr lang="en-GB" b="0" i="0" dirty="0">
                <a:solidFill>
                  <a:srgbClr val="1F2025"/>
                </a:solidFill>
                <a:effectLst/>
                <a:highlight>
                  <a:srgbClr val="FFFFFF"/>
                </a:highlight>
                <a:latin typeface="inherit"/>
              </a:rPr>
              <a:t>Police forces are coming together in a national operation to tackle the fatal 4 behaviours which cause a spike in road users being killed or seriously injured during the month of July.</a:t>
            </a:r>
          </a:p>
          <a:p>
            <a:pPr algn="l" fontAlgn="base"/>
            <a:r>
              <a:rPr lang="en-GB" b="0" i="0" dirty="0">
                <a:solidFill>
                  <a:srgbClr val="1F2025"/>
                </a:solidFill>
                <a:effectLst/>
                <a:highlight>
                  <a:srgbClr val="FFFFFF"/>
                </a:highlight>
                <a:latin typeface="inherit"/>
              </a:rPr>
              <a:t>STATS19 data analysed by the National Roads Policing Operations Intelligence and Investigation (NRPOII) team shows the number of people killed and seriously injured on the roads increased by over 20 per cent (20.23%) in July based on the average across the year in data collated from 2018-2022.</a:t>
            </a:r>
          </a:p>
          <a:p>
            <a:pPr algn="l" fontAlgn="base"/>
            <a:r>
              <a:rPr lang="en-GB" b="0" i="0" dirty="0">
                <a:solidFill>
                  <a:srgbClr val="1F2025"/>
                </a:solidFill>
                <a:effectLst/>
                <a:highlight>
                  <a:srgbClr val="FFFFFF"/>
                </a:highlight>
                <a:latin typeface="inherit"/>
              </a:rPr>
              <a:t>While many forces undertake proactive operations around the fatal 4 behaviours through the summer months, Operation Spotlight is the first time it will be nationally coordinated, building on the success of Op Limit – the Christmas drink and drug driving campaign.</a:t>
            </a:r>
          </a:p>
          <a:p>
            <a:pPr algn="l" fontAlgn="base"/>
            <a:r>
              <a:rPr lang="en-GB" b="0" i="0" dirty="0">
                <a:solidFill>
                  <a:srgbClr val="1F2025"/>
                </a:solidFill>
                <a:effectLst/>
                <a:highlight>
                  <a:srgbClr val="FFFFFF"/>
                </a:highlight>
                <a:latin typeface="inherit"/>
              </a:rPr>
              <a:t>Speeding is the biggest cause of casualties and people killed or seriously injured (often referred to as KSI’s), driving under the influence of drink or drugs is second, not wearing a seatbelt is third and fourth is using a mobile phone while driving.</a:t>
            </a:r>
          </a:p>
          <a:p>
            <a:pPr algn="l" fontAlgn="base"/>
            <a:r>
              <a:rPr lang="en-GB" b="0" i="0" dirty="0">
                <a:solidFill>
                  <a:srgbClr val="1F2025"/>
                </a:solidFill>
                <a:effectLst/>
                <a:highlight>
                  <a:srgbClr val="FFFFFF"/>
                </a:highlight>
                <a:latin typeface="inherit"/>
              </a:rPr>
              <a:t>The overarching aim of this operation is to protect communities by disrupting criminal activity on the UK road network, and reducing the number of people who are killed and seriously injured on our roads. Operational activity will be determined based on each force’s individual needs and risk assessments, but may include; enhanced patrols of known hot spots, education and engagement events, partnership working with other agencies, charities and emergency services and roadside stops.</a:t>
            </a:r>
          </a:p>
          <a:p>
            <a:endParaRPr lang="en-GB" dirty="0"/>
          </a:p>
        </p:txBody>
      </p:sp>
      <p:pic>
        <p:nvPicPr>
          <p:cNvPr id="5" name="Picture 4">
            <a:extLst>
              <a:ext uri="{FF2B5EF4-FFF2-40B4-BE49-F238E27FC236}">
                <a16:creationId xmlns:a16="http://schemas.microsoft.com/office/drawing/2014/main" id="{74672F06-F9A1-F078-974D-DBAAA397C6C2}"/>
              </a:ext>
            </a:extLst>
          </p:cNvPr>
          <p:cNvPicPr>
            <a:picLocks noChangeAspect="1"/>
          </p:cNvPicPr>
          <p:nvPr/>
        </p:nvPicPr>
        <p:blipFill>
          <a:blip r:embed="rId2"/>
          <a:stretch>
            <a:fillRect/>
          </a:stretch>
        </p:blipFill>
        <p:spPr>
          <a:xfrm>
            <a:off x="926445" y="635317"/>
            <a:ext cx="2467319" cy="743054"/>
          </a:xfrm>
          <a:prstGeom prst="rect">
            <a:avLst/>
          </a:prstGeom>
        </p:spPr>
      </p:pic>
    </p:spTree>
    <p:extLst>
      <p:ext uri="{BB962C8B-B14F-4D97-AF65-F5344CB8AC3E}">
        <p14:creationId xmlns:p14="http://schemas.microsoft.com/office/powerpoint/2010/main" val="1979393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795B83A-28A7-55A2-DF49-DA2FE41EDBF2}"/>
              </a:ext>
            </a:extLst>
          </p:cNvPr>
          <p:cNvPicPr>
            <a:picLocks noGrp="1" noChangeAspect="1"/>
          </p:cNvPicPr>
          <p:nvPr>
            <p:ph idx="1"/>
          </p:nvPr>
        </p:nvPicPr>
        <p:blipFill>
          <a:blip r:embed="rId2"/>
          <a:stretch>
            <a:fillRect/>
          </a:stretch>
        </p:blipFill>
        <p:spPr>
          <a:xfrm>
            <a:off x="600075" y="548640"/>
            <a:ext cx="6905955" cy="5628323"/>
          </a:xfrm>
        </p:spPr>
      </p:pic>
      <p:pic>
        <p:nvPicPr>
          <p:cNvPr id="6" name="Picture 5">
            <a:extLst>
              <a:ext uri="{FF2B5EF4-FFF2-40B4-BE49-F238E27FC236}">
                <a16:creationId xmlns:a16="http://schemas.microsoft.com/office/drawing/2014/main" id="{36E0835C-B641-852E-2E5F-6BE3EFCE34F9}"/>
              </a:ext>
            </a:extLst>
          </p:cNvPr>
          <p:cNvPicPr>
            <a:picLocks noChangeAspect="1"/>
          </p:cNvPicPr>
          <p:nvPr/>
        </p:nvPicPr>
        <p:blipFill>
          <a:blip r:embed="rId3"/>
          <a:stretch>
            <a:fillRect/>
          </a:stretch>
        </p:blipFill>
        <p:spPr>
          <a:xfrm>
            <a:off x="8886481" y="365125"/>
            <a:ext cx="2467319" cy="743054"/>
          </a:xfrm>
          <a:prstGeom prst="rect">
            <a:avLst/>
          </a:prstGeom>
        </p:spPr>
      </p:pic>
    </p:spTree>
    <p:extLst>
      <p:ext uri="{BB962C8B-B14F-4D97-AF65-F5344CB8AC3E}">
        <p14:creationId xmlns:p14="http://schemas.microsoft.com/office/powerpoint/2010/main" val="1511600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6DCC7-66FA-5850-BDF7-E4A92B50650F}"/>
              </a:ext>
            </a:extLst>
          </p:cNvPr>
          <p:cNvSpPr>
            <a:spLocks noGrp="1"/>
          </p:cNvSpPr>
          <p:nvPr>
            <p:ph type="title"/>
          </p:nvPr>
        </p:nvSpPr>
        <p:spPr/>
        <p:txBody>
          <a:bodyPr>
            <a:normAutofit/>
          </a:bodyPr>
          <a:lstStyle/>
          <a:p>
            <a:r>
              <a:rPr lang="en-GB" sz="2800" b="0" i="0" dirty="0">
                <a:solidFill>
                  <a:srgbClr val="1F2025"/>
                </a:solidFill>
                <a:effectLst/>
                <a:highlight>
                  <a:srgbClr val="FFFFFF"/>
                </a:highlight>
                <a:latin typeface="Lato-Regular"/>
              </a:rPr>
              <a:t>Chief Constable Jo Shiner is National Police Chiefs’ Council lead for roads policing said:</a:t>
            </a:r>
            <a:endParaRPr lang="en-GB" sz="2800" dirty="0"/>
          </a:p>
        </p:txBody>
      </p:sp>
      <p:sp>
        <p:nvSpPr>
          <p:cNvPr id="3" name="Content Placeholder 2">
            <a:extLst>
              <a:ext uri="{FF2B5EF4-FFF2-40B4-BE49-F238E27FC236}">
                <a16:creationId xmlns:a16="http://schemas.microsoft.com/office/drawing/2014/main" id="{46910AD3-14E8-9FFC-A86D-1E12EF7511BB}"/>
              </a:ext>
            </a:extLst>
          </p:cNvPr>
          <p:cNvSpPr>
            <a:spLocks noGrp="1"/>
          </p:cNvSpPr>
          <p:nvPr>
            <p:ph idx="1"/>
          </p:nvPr>
        </p:nvSpPr>
        <p:spPr/>
        <p:txBody>
          <a:bodyPr>
            <a:normAutofit fontScale="70000" lnSpcReduction="20000"/>
          </a:bodyPr>
          <a:lstStyle/>
          <a:p>
            <a:pPr algn="l" fontAlgn="base"/>
            <a:r>
              <a:rPr lang="en-GB" b="0" i="1" dirty="0">
                <a:solidFill>
                  <a:srgbClr val="1F2025"/>
                </a:solidFill>
                <a:effectLst/>
                <a:highlight>
                  <a:srgbClr val="FFFFFF"/>
                </a:highlight>
                <a:latin typeface="Lato-Regular"/>
              </a:rPr>
              <a:t>“Our roads are busier in the summer due to holidays and days out, plus an increase in vulnerable road users such as cyclists, pedestrians and horse riders, so this is all the more reason to drive safely and be more vigilant.</a:t>
            </a:r>
          </a:p>
          <a:p>
            <a:pPr algn="l" fontAlgn="base"/>
            <a:r>
              <a:rPr lang="en-GB" b="0" i="1" dirty="0">
                <a:solidFill>
                  <a:srgbClr val="1F2025"/>
                </a:solidFill>
                <a:effectLst/>
                <a:highlight>
                  <a:srgbClr val="FFFFFF"/>
                </a:highlight>
                <a:latin typeface="Lato-Regular"/>
              </a:rPr>
              <a:t>“We consistently see a rise in fatalities and serious injuries through these months with on average more than 2,700 people killed or seriously injured each July over a five-year period.</a:t>
            </a:r>
          </a:p>
          <a:p>
            <a:pPr algn="l" fontAlgn="base"/>
            <a:r>
              <a:rPr lang="en-GB" b="0" i="1" dirty="0">
                <a:solidFill>
                  <a:srgbClr val="1F2025"/>
                </a:solidFill>
                <a:effectLst/>
                <a:highlight>
                  <a:srgbClr val="FFFFFF"/>
                </a:highlight>
                <a:latin typeface="Lato-Regular"/>
              </a:rPr>
              <a:t>“For each one of those people, there will be multiple friends, families and communities affected and the true impact is almost impossible to quantify.</a:t>
            </a:r>
          </a:p>
          <a:p>
            <a:pPr algn="l" fontAlgn="base"/>
            <a:r>
              <a:rPr lang="en-GB" b="0" i="1" dirty="0">
                <a:solidFill>
                  <a:srgbClr val="1F2025"/>
                </a:solidFill>
                <a:effectLst/>
                <a:highlight>
                  <a:srgbClr val="FFFFFF"/>
                </a:highlight>
                <a:latin typeface="Lato-Regular"/>
              </a:rPr>
              <a:t>“The key fact that stands out to me is that each and every one of these incidents was completely avoidable. Driving in excess of the speed limit is a conscious decision, driving or travelling without wearing a seatbelt is a conscious decision, driving under the influence of drink or drugs is a conscious decision and using a mobile phone while behind the wheel is a conscious decision. You can choose not to do these things, and many lives can be saved as a result.</a:t>
            </a:r>
          </a:p>
          <a:p>
            <a:pPr algn="l" fontAlgn="base"/>
            <a:r>
              <a:rPr lang="en-GB" b="0" i="1" dirty="0">
                <a:solidFill>
                  <a:srgbClr val="1F2025"/>
                </a:solidFill>
                <a:effectLst/>
                <a:highlight>
                  <a:srgbClr val="FFFFFF"/>
                </a:highlight>
                <a:latin typeface="Lato-Regular"/>
              </a:rPr>
              <a:t>“Every casualty is one too many and we all have a responsibility to keep each other safe on the roads.”</a:t>
            </a:r>
          </a:p>
          <a:p>
            <a:endParaRPr lang="en-GB" dirty="0"/>
          </a:p>
        </p:txBody>
      </p:sp>
    </p:spTree>
    <p:extLst>
      <p:ext uri="{BB962C8B-B14F-4D97-AF65-F5344CB8AC3E}">
        <p14:creationId xmlns:p14="http://schemas.microsoft.com/office/powerpoint/2010/main" val="581162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EA82C-D49B-F1D0-9C16-DC65059CAEDF}"/>
              </a:ext>
            </a:extLst>
          </p:cNvPr>
          <p:cNvSpPr>
            <a:spLocks noGrp="1"/>
          </p:cNvSpPr>
          <p:nvPr>
            <p:ph type="title"/>
          </p:nvPr>
        </p:nvSpPr>
        <p:spPr>
          <a:xfrm>
            <a:off x="418308" y="4548147"/>
            <a:ext cx="10935492" cy="667910"/>
          </a:xfrm>
        </p:spPr>
        <p:txBody>
          <a:bodyPr>
            <a:normAutofit fontScale="90000"/>
          </a:bodyPr>
          <a:lstStyle/>
          <a:p>
            <a:br>
              <a:rPr lang="en-GB" dirty="0"/>
            </a:br>
            <a:br>
              <a:rPr lang="en-GB" dirty="0"/>
            </a:br>
            <a:r>
              <a:rPr lang="en-GB" sz="2700" dirty="0"/>
              <a:t>Op Spotlight (Summer campaign).</a:t>
            </a:r>
            <a:br>
              <a:rPr lang="en-GB" sz="2700" dirty="0"/>
            </a:br>
            <a:br>
              <a:rPr lang="en-GB" sz="2700" dirty="0"/>
            </a:br>
            <a:r>
              <a:rPr lang="en-GB" sz="2700" dirty="0"/>
              <a:t>Op limit (Christmas road safety campaign).</a:t>
            </a:r>
          </a:p>
        </p:txBody>
      </p:sp>
      <p:pic>
        <p:nvPicPr>
          <p:cNvPr id="5" name="Content Placeholder 4">
            <a:extLst>
              <a:ext uri="{FF2B5EF4-FFF2-40B4-BE49-F238E27FC236}">
                <a16:creationId xmlns:a16="http://schemas.microsoft.com/office/drawing/2014/main" id="{BD63F730-6871-B6F8-EC32-980F7E523AA1}"/>
              </a:ext>
            </a:extLst>
          </p:cNvPr>
          <p:cNvPicPr>
            <a:picLocks noGrp="1" noChangeAspect="1"/>
          </p:cNvPicPr>
          <p:nvPr>
            <p:ph idx="1"/>
          </p:nvPr>
        </p:nvPicPr>
        <p:blipFill>
          <a:blip r:embed="rId2"/>
          <a:stretch>
            <a:fillRect/>
          </a:stretch>
        </p:blipFill>
        <p:spPr>
          <a:xfrm>
            <a:off x="3172570" y="540689"/>
            <a:ext cx="5263049" cy="3943847"/>
          </a:xfrm>
        </p:spPr>
      </p:pic>
      <p:pic>
        <p:nvPicPr>
          <p:cNvPr id="7" name="Picture 6">
            <a:extLst>
              <a:ext uri="{FF2B5EF4-FFF2-40B4-BE49-F238E27FC236}">
                <a16:creationId xmlns:a16="http://schemas.microsoft.com/office/drawing/2014/main" id="{7B529AFB-6CBB-3A6A-4092-7E4799C81C69}"/>
              </a:ext>
            </a:extLst>
          </p:cNvPr>
          <p:cNvPicPr>
            <a:picLocks noChangeAspect="1"/>
          </p:cNvPicPr>
          <p:nvPr/>
        </p:nvPicPr>
        <p:blipFill>
          <a:blip r:embed="rId3"/>
          <a:stretch>
            <a:fillRect/>
          </a:stretch>
        </p:blipFill>
        <p:spPr>
          <a:xfrm>
            <a:off x="254389" y="2226365"/>
            <a:ext cx="2476846" cy="1014512"/>
          </a:xfrm>
          <a:prstGeom prst="rect">
            <a:avLst/>
          </a:prstGeom>
        </p:spPr>
      </p:pic>
      <p:pic>
        <p:nvPicPr>
          <p:cNvPr id="9" name="Picture 8">
            <a:extLst>
              <a:ext uri="{FF2B5EF4-FFF2-40B4-BE49-F238E27FC236}">
                <a16:creationId xmlns:a16="http://schemas.microsoft.com/office/drawing/2014/main" id="{F2B17C8E-4D50-A310-290A-05B36E580332}"/>
              </a:ext>
            </a:extLst>
          </p:cNvPr>
          <p:cNvPicPr>
            <a:picLocks noChangeAspect="1"/>
          </p:cNvPicPr>
          <p:nvPr/>
        </p:nvPicPr>
        <p:blipFill>
          <a:blip r:embed="rId4"/>
          <a:stretch>
            <a:fillRect/>
          </a:stretch>
        </p:blipFill>
        <p:spPr>
          <a:xfrm>
            <a:off x="8921363" y="199574"/>
            <a:ext cx="2852329" cy="2026791"/>
          </a:xfrm>
          <a:prstGeom prst="rect">
            <a:avLst/>
          </a:prstGeom>
        </p:spPr>
      </p:pic>
      <p:pic>
        <p:nvPicPr>
          <p:cNvPr id="11" name="Picture 10">
            <a:extLst>
              <a:ext uri="{FF2B5EF4-FFF2-40B4-BE49-F238E27FC236}">
                <a16:creationId xmlns:a16="http://schemas.microsoft.com/office/drawing/2014/main" id="{C8FD0EF7-A96D-2A48-44EA-A6CDDB56190A}"/>
              </a:ext>
            </a:extLst>
          </p:cNvPr>
          <p:cNvPicPr>
            <a:picLocks noChangeAspect="1"/>
          </p:cNvPicPr>
          <p:nvPr/>
        </p:nvPicPr>
        <p:blipFill>
          <a:blip r:embed="rId5"/>
          <a:stretch>
            <a:fillRect/>
          </a:stretch>
        </p:blipFill>
        <p:spPr>
          <a:xfrm>
            <a:off x="8921364" y="4172924"/>
            <a:ext cx="2922566" cy="2086266"/>
          </a:xfrm>
          <a:prstGeom prst="rect">
            <a:avLst/>
          </a:prstGeom>
        </p:spPr>
      </p:pic>
    </p:spTree>
    <p:extLst>
      <p:ext uri="{BB962C8B-B14F-4D97-AF65-F5344CB8AC3E}">
        <p14:creationId xmlns:p14="http://schemas.microsoft.com/office/powerpoint/2010/main" val="3880768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1001</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ff-tisa-sans-web-pro</vt:lpstr>
      <vt:lpstr>inherit</vt:lpstr>
      <vt:lpstr>Lato-Regular</vt:lpstr>
      <vt:lpstr>LatoWebBold</vt:lpstr>
      <vt:lpstr>Aptos</vt:lpstr>
      <vt:lpstr>Aptos Display</vt:lpstr>
      <vt:lpstr>Arial</vt:lpstr>
      <vt:lpstr>Times New Roman</vt:lpstr>
      <vt:lpstr>Office Theme</vt:lpstr>
      <vt:lpstr>Roads Policing.</vt:lpstr>
      <vt:lpstr>Introduction to Roads Policing:</vt:lpstr>
      <vt:lpstr>Assessment 1 (week commencing 4th November 2024).</vt:lpstr>
      <vt:lpstr>Consolidation exercise</vt:lpstr>
      <vt:lpstr>Assessment 2 (week commencing 6th January 2025).</vt:lpstr>
      <vt:lpstr>PowerPoint Presentation</vt:lpstr>
      <vt:lpstr>The fatal four…</vt:lpstr>
      <vt:lpstr>PowerPoint Presentation</vt:lpstr>
      <vt:lpstr>PowerPoint Presentation</vt:lpstr>
      <vt:lpstr>Chief Constable Jo Shiner is National Police Chiefs’ Council lead for roads policing said:</vt:lpstr>
      <vt:lpstr>  Op Spotlight (Summer campaign).  Op limit (Christmas road safety campaign).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2024-09-13T13:39:38Z</dcterms:created>
  <dcterms:modified xsi:type="dcterms:W3CDTF">2024-09-25T13:00:30Z</dcterms:modified>
</cp:coreProperties>
</file>