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4"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1014"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Rounded Rectangle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smtClean="0"/>
              <a:t>Click to edit Master title style</a:t>
            </a:r>
            <a:endParaRPr kumimoji="0" lang="en-US"/>
          </a:p>
        </p:txBody>
      </p:sp>
      <p:sp>
        <p:nvSpPr>
          <p:cNvPr id="20" name="Subtitle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9" name="Date Placeholder 18"/>
          <p:cNvSpPr>
            <a:spLocks noGrp="1"/>
          </p:cNvSpPr>
          <p:nvPr>
            <p:ph type="dt" sz="half" idx="10"/>
          </p:nvPr>
        </p:nvSpPr>
        <p:spPr/>
        <p:txBody>
          <a:bodyPr/>
          <a:lstStyle>
            <a:extLst/>
          </a:lstStyle>
          <a:p>
            <a:fld id="{1E8E3C4B-D6F4-486C-ADB6-3F98C047A655}" type="datetimeFigureOut">
              <a:rPr lang="en-GB" smtClean="0"/>
              <a:t>06/10/2016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11" name="Slide Number Placeholder 10"/>
          <p:cNvSpPr>
            <a:spLocks noGrp="1"/>
          </p:cNvSpPr>
          <p:nvPr>
            <p:ph type="sldNum" sz="quarter" idx="12"/>
          </p:nvPr>
        </p:nvSpPr>
        <p:spPr/>
        <p:txBody>
          <a:bodyPr/>
          <a:lstStyle>
            <a:extLst/>
          </a:lstStyle>
          <a:p>
            <a:fld id="{86DC085F-CFC3-4359-B8C5-572487BD287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a:xfrm>
            <a:off x="502920" y="530352"/>
            <a:ext cx="8183880" cy="4187952"/>
          </a:xfrm>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E8E3C4B-D6F4-486C-ADB6-3F98C047A655}" type="datetimeFigureOut">
              <a:rPr lang="en-GB" smtClean="0"/>
              <a:t>06/10/2016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6DC085F-CFC3-4359-B8C5-572487BD287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ed Rectangle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E8E3C4B-D6F4-486C-ADB6-3F98C047A655}" type="datetimeFigureOut">
              <a:rPr lang="en-GB" smtClean="0"/>
              <a:t>06/10/2016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6DC085F-CFC3-4359-B8C5-572487BD287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E8E3C4B-D6F4-486C-ADB6-3F98C047A655}" type="datetimeFigureOut">
              <a:rPr lang="en-GB" smtClean="0"/>
              <a:t>06/10/2016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6DC085F-CFC3-4359-B8C5-572487BD287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nchor="b"/>
          <a:lstStyle>
            <a:lvl1pPr>
              <a:defRPr b="1"/>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E8E3C4B-D6F4-486C-ADB6-3F98C047A655}" type="datetimeFigureOut">
              <a:rPr lang="en-GB" smtClean="0"/>
              <a:t>06/10/2016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86DC085F-CFC3-4359-B8C5-572487BD287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E8E3C4B-D6F4-486C-ADB6-3F98C047A655}" type="datetimeFigureOut">
              <a:rPr lang="en-GB" smtClean="0"/>
              <a:t>06/10/2016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86DC085F-CFC3-4359-B8C5-572487BD287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E8E3C4B-D6F4-486C-ADB6-3F98C047A655}" type="datetimeFigureOut">
              <a:rPr lang="en-GB" smtClean="0"/>
              <a:t>06/10/2016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86DC085F-CFC3-4359-B8C5-572487BD287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E8E3C4B-D6F4-486C-ADB6-3F98C047A655}" type="datetimeFigureOut">
              <a:rPr lang="en-GB" smtClean="0"/>
              <a:t>06/10/2016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6DC085F-CFC3-4359-B8C5-572487BD287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 Single Corner Rectangle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E8E3C4B-D6F4-486C-ADB6-3F98C047A655}" type="datetimeFigureOut">
              <a:rPr lang="en-GB" smtClean="0"/>
              <a:t>06/10/2016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6DC085F-CFC3-4359-B8C5-572487BD287B}" type="slidenum">
              <a:rPr lang="en-GB" smtClean="0"/>
              <a:t>‹#›</a:t>
            </a:fld>
            <a:endParaRPr lang="en-GB"/>
          </a:p>
        </p:txBody>
      </p:sp>
      <p:sp>
        <p:nvSpPr>
          <p:cNvPr id="3" name="Picture Placehold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smtClean="0"/>
              <a:t>Click icon to add picture</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02920" y="530352"/>
            <a:ext cx="8183880" cy="4187952"/>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E8E3C4B-D6F4-486C-ADB6-3F98C047A655}" type="datetimeFigureOut">
              <a:rPr lang="en-GB" smtClean="0"/>
              <a:t>06/10/2016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6DC085F-CFC3-4359-B8C5-572487BD287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4"/>
            <a:ext cx="1981200" cy="5257799"/>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33400" y="533402"/>
            <a:ext cx="5943600" cy="525780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E8E3C4B-D6F4-486C-ADB6-3F98C047A655}" type="datetimeFigureOut">
              <a:rPr lang="en-GB" smtClean="0"/>
              <a:t>06/10/2016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6DC085F-CFC3-4359-B8C5-572487BD287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Rounded Rectangle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Title Placeholder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en-US" smtClean="0"/>
              <a:t>Click to edit Master title style</a:t>
            </a:r>
            <a:endParaRPr kumimoji="0" lang="en-US"/>
          </a:p>
        </p:txBody>
      </p:sp>
      <p:sp>
        <p:nvSpPr>
          <p:cNvPr id="4" name="Text Placeholder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5" name="Date Placehold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1E8E3C4B-D6F4-486C-ADB6-3F98C047A655}" type="datetimeFigureOut">
              <a:rPr lang="en-GB" smtClean="0"/>
              <a:t>06/10/2016</a:t>
            </a:fld>
            <a:endParaRPr lang="en-GB"/>
          </a:p>
        </p:txBody>
      </p:sp>
      <p:sp>
        <p:nvSpPr>
          <p:cNvPr id="18" name="Footer Placehold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GB"/>
          </a:p>
        </p:txBody>
      </p:sp>
      <p:sp>
        <p:nvSpPr>
          <p:cNvPr id="5" name="Slide Number Placehold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86DC085F-CFC3-4359-B8C5-572487BD287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Year 1: Overview</a:t>
            </a:r>
            <a:r>
              <a:rPr lang="en-GB" dirty="0" smtClean="0"/>
              <a:t/>
            </a:r>
            <a:br>
              <a:rPr lang="en-GB" dirty="0" smtClean="0"/>
            </a:b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548680"/>
            <a:ext cx="8136904" cy="3385542"/>
          </a:xfrm>
          <a:prstGeom prst="rect">
            <a:avLst/>
          </a:prstGeom>
          <a:noFill/>
        </p:spPr>
        <p:txBody>
          <a:bodyPr wrap="square" rtlCol="0">
            <a:spAutoFit/>
          </a:bodyPr>
          <a:lstStyle/>
          <a:p>
            <a:pPr lvl="1" indent="-457200" algn="ctr"/>
            <a:r>
              <a:rPr lang="en-GB" sz="3200" b="1" dirty="0" smtClean="0"/>
              <a:t>You will study 6 modules this year:2016-17</a:t>
            </a:r>
          </a:p>
          <a:p>
            <a:pPr lvl="1" indent="-457200" algn="ctr"/>
            <a:endParaRPr lang="en-GB" dirty="0"/>
          </a:p>
          <a:p>
            <a:pPr lvl="1" indent="-457200" algn="ctr"/>
            <a:endParaRPr lang="en-GB" dirty="0" smtClean="0"/>
          </a:p>
          <a:p>
            <a:pPr marL="360363" lvl="2" indent="-360363">
              <a:buFont typeface="Arial" pitchFamily="34" charset="0"/>
              <a:buChar char="•"/>
            </a:pPr>
            <a:r>
              <a:rPr lang="en-GB" sz="1600" b="1" dirty="0" smtClean="0"/>
              <a:t>Electrical &amp; Electronic Principles (20c)   </a:t>
            </a:r>
            <a:r>
              <a:rPr lang="en-GB" sz="1600" b="1" dirty="0" smtClean="0">
                <a:solidFill>
                  <a:srgbClr val="0070C0"/>
                </a:solidFill>
              </a:rPr>
              <a:t>Sem1</a:t>
            </a:r>
            <a:r>
              <a:rPr lang="en-GB" sz="1600" b="1" dirty="0" smtClean="0"/>
              <a:t> (6 hrs/wk)</a:t>
            </a:r>
          </a:p>
          <a:p>
            <a:pPr marL="360363" lvl="2" indent="-360363">
              <a:buFont typeface="Arial" pitchFamily="34" charset="0"/>
              <a:buChar char="•"/>
            </a:pPr>
            <a:r>
              <a:rPr lang="en-GB" sz="1600" b="1" dirty="0" smtClean="0"/>
              <a:t>Mathematics  (20c) 			      </a:t>
            </a:r>
            <a:r>
              <a:rPr lang="en-GB" sz="1600" b="1" dirty="0" smtClean="0">
                <a:solidFill>
                  <a:srgbClr val="0070C0"/>
                </a:solidFill>
              </a:rPr>
              <a:t>Sem1</a:t>
            </a:r>
            <a:r>
              <a:rPr lang="en-GB" sz="1600" b="1" dirty="0" smtClean="0"/>
              <a:t>&amp; </a:t>
            </a:r>
            <a:r>
              <a:rPr lang="en-GB" sz="1600" b="1" dirty="0" smtClean="0">
                <a:solidFill>
                  <a:srgbClr val="FF0000"/>
                </a:solidFill>
              </a:rPr>
              <a:t>2</a:t>
            </a:r>
            <a:r>
              <a:rPr lang="en-GB" sz="1600" b="1" dirty="0" smtClean="0"/>
              <a:t>(2 hrs/wk)</a:t>
            </a:r>
          </a:p>
          <a:p>
            <a:pPr marL="360363" lvl="2" indent="-360363">
              <a:buFont typeface="Arial" pitchFamily="34" charset="0"/>
              <a:buChar char="•"/>
            </a:pPr>
            <a:r>
              <a:rPr lang="en-GB" sz="1600" b="1" dirty="0" smtClean="0"/>
              <a:t>Study &amp; Workshop Skills (20c)	      </a:t>
            </a:r>
            <a:r>
              <a:rPr lang="en-GB" sz="1600" b="1" dirty="0" smtClean="0">
                <a:solidFill>
                  <a:srgbClr val="0070C0"/>
                </a:solidFill>
              </a:rPr>
              <a:t>Sem1</a:t>
            </a:r>
            <a:r>
              <a:rPr lang="en-GB" sz="1600" b="1" dirty="0" smtClean="0"/>
              <a:t>&amp;</a:t>
            </a:r>
            <a:r>
              <a:rPr lang="en-GB" sz="1600" b="1" dirty="0" smtClean="0">
                <a:solidFill>
                  <a:srgbClr val="FF0000"/>
                </a:solidFill>
              </a:rPr>
              <a:t>2</a:t>
            </a:r>
            <a:r>
              <a:rPr lang="en-GB" sz="1600" b="1" dirty="0" smtClean="0"/>
              <a:t> (2hr +2 hr )/wk</a:t>
            </a:r>
          </a:p>
          <a:p>
            <a:pPr marL="360363" lvl="2" indent="-360363">
              <a:buFont typeface="Arial" pitchFamily="34" charset="0"/>
              <a:buChar char="•"/>
            </a:pPr>
            <a:r>
              <a:rPr lang="en-GB" sz="1600" b="1" dirty="0" smtClean="0"/>
              <a:t>Computer  Programming (20c)	      </a:t>
            </a:r>
            <a:r>
              <a:rPr lang="en-GB" sz="1600" b="1" dirty="0" smtClean="0">
                <a:solidFill>
                  <a:srgbClr val="0070C0"/>
                </a:solidFill>
              </a:rPr>
              <a:t>Sem1</a:t>
            </a:r>
            <a:r>
              <a:rPr lang="en-GB" sz="1600" b="1" dirty="0" smtClean="0"/>
              <a:t> (4 hrs/wk)</a:t>
            </a:r>
          </a:p>
          <a:p>
            <a:pPr marL="360363" lvl="2" indent="-360363">
              <a:buFont typeface="Arial" pitchFamily="34" charset="0"/>
              <a:buChar char="•"/>
            </a:pPr>
            <a:r>
              <a:rPr lang="en-GB" sz="1600" b="1" dirty="0" smtClean="0"/>
              <a:t>Analogue  Electronics (20c)		      </a:t>
            </a:r>
            <a:r>
              <a:rPr lang="en-GB" sz="1600" b="1" dirty="0" smtClean="0">
                <a:solidFill>
                  <a:srgbClr val="FF0000"/>
                </a:solidFill>
              </a:rPr>
              <a:t>Sem2</a:t>
            </a:r>
            <a:r>
              <a:rPr lang="en-GB" sz="1600" b="1" dirty="0" smtClean="0"/>
              <a:t> (6 hrs/wk)</a:t>
            </a:r>
          </a:p>
          <a:p>
            <a:pPr marL="360363" lvl="2" indent="-360363">
              <a:buFont typeface="Arial" pitchFamily="34" charset="0"/>
              <a:buChar char="•"/>
            </a:pPr>
            <a:r>
              <a:rPr lang="en-GB" sz="1600" b="1" dirty="0" smtClean="0"/>
              <a:t>Computer Eng. &amp; Microprocessors (20c) </a:t>
            </a:r>
            <a:r>
              <a:rPr lang="en-GB" sz="1600" b="1" dirty="0" smtClean="0">
                <a:solidFill>
                  <a:srgbClr val="FF0000"/>
                </a:solidFill>
              </a:rPr>
              <a:t>Sem2</a:t>
            </a:r>
            <a:r>
              <a:rPr lang="en-GB" sz="1600" b="1" dirty="0" smtClean="0"/>
              <a:t> (4 hrs/wk)</a:t>
            </a:r>
          </a:p>
          <a:p>
            <a:pPr marL="360363" lvl="2" indent="-360363">
              <a:buFont typeface="Arial" pitchFamily="34" charset="0"/>
              <a:buChar char="•"/>
            </a:pP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404664"/>
            <a:ext cx="7560840" cy="584775"/>
          </a:xfrm>
          <a:prstGeom prst="rect">
            <a:avLst/>
          </a:prstGeom>
          <a:noFill/>
        </p:spPr>
        <p:txBody>
          <a:bodyPr wrap="square" rtlCol="0">
            <a:spAutoFit/>
          </a:bodyPr>
          <a:lstStyle/>
          <a:p>
            <a:pPr algn="ctr"/>
            <a:r>
              <a:rPr lang="en-GB" sz="3200" b="1" dirty="0" smtClean="0"/>
              <a:t>Modules</a:t>
            </a:r>
            <a:r>
              <a:rPr lang="en-GB" sz="2800" b="1" dirty="0" smtClean="0"/>
              <a:t> to be studied with me (Mike Vanstone)</a:t>
            </a:r>
            <a:endParaRPr lang="en-GB" sz="2800" b="1" dirty="0"/>
          </a:p>
        </p:txBody>
      </p:sp>
      <p:sp>
        <p:nvSpPr>
          <p:cNvPr id="3" name="TextBox 2"/>
          <p:cNvSpPr txBox="1"/>
          <p:nvPr/>
        </p:nvSpPr>
        <p:spPr>
          <a:xfrm>
            <a:off x="395536" y="1988840"/>
            <a:ext cx="8352928" cy="3970318"/>
          </a:xfrm>
          <a:prstGeom prst="rect">
            <a:avLst/>
          </a:prstGeom>
          <a:noFill/>
        </p:spPr>
        <p:txBody>
          <a:bodyPr wrap="square" rtlCol="0">
            <a:spAutoFit/>
          </a:bodyPr>
          <a:lstStyle/>
          <a:p>
            <a:r>
              <a:rPr lang="en-GB" b="1" dirty="0" smtClean="0"/>
              <a:t>Study  &amp; Workshop Skills : Workshop component only  (10c)</a:t>
            </a:r>
          </a:p>
          <a:p>
            <a:r>
              <a:rPr lang="en-GB" b="1" dirty="0" smtClean="0"/>
              <a:t>			          ( 1 hr  Workshop </a:t>
            </a:r>
            <a:r>
              <a:rPr lang="en-GB" b="1" dirty="0" smtClean="0"/>
              <a:t>Skills, Thurs 1-  								2pm)</a:t>
            </a:r>
            <a:endParaRPr lang="en-GB" b="1" dirty="0" smtClean="0"/>
          </a:p>
          <a:p>
            <a:endParaRPr lang="en-GB" b="1" dirty="0" smtClean="0"/>
          </a:p>
          <a:p>
            <a:r>
              <a:rPr lang="en-GB" b="1" dirty="0" smtClean="0">
                <a:solidFill>
                  <a:srgbClr val="FF0000"/>
                </a:solidFill>
              </a:rPr>
              <a:t>NB: Study Skills is a completely different subject but is      bundled with Workshop Skills. You will get 1 hr per week </a:t>
            </a:r>
            <a:r>
              <a:rPr lang="en-GB" b="1" dirty="0" smtClean="0">
                <a:solidFill>
                  <a:srgbClr val="FF0000"/>
                </a:solidFill>
              </a:rPr>
              <a:t>(Tues 3-4pm) with </a:t>
            </a:r>
            <a:r>
              <a:rPr lang="en-GB" b="1" dirty="0" smtClean="0">
                <a:solidFill>
                  <a:srgbClr val="FF0000"/>
                </a:solidFill>
              </a:rPr>
              <a:t>Gareth Jones for this component.</a:t>
            </a:r>
          </a:p>
          <a:p>
            <a:r>
              <a:rPr lang="en-GB" b="1" dirty="0" smtClean="0"/>
              <a:t>	</a:t>
            </a:r>
            <a:endParaRPr lang="en-GB" b="1" dirty="0"/>
          </a:p>
          <a:p>
            <a:r>
              <a:rPr lang="en-GB" b="1" dirty="0" smtClean="0"/>
              <a:t>Electrical &amp; Electronic Principles ( 3 x 2 hr sessions) </a:t>
            </a:r>
            <a:r>
              <a:rPr lang="en-GB" b="1" dirty="0" smtClean="0">
                <a:solidFill>
                  <a:srgbClr val="FF0000"/>
                </a:solidFill>
              </a:rPr>
              <a:t>SEM1 only</a:t>
            </a:r>
          </a:p>
          <a:p>
            <a:endParaRPr lang="en-GB" b="1" dirty="0"/>
          </a:p>
          <a:p>
            <a:r>
              <a:rPr lang="en-GB" b="1" dirty="0" smtClean="0"/>
              <a:t>Analogue Electronics ( 3 x 2 hr sessions )</a:t>
            </a:r>
            <a:r>
              <a:rPr lang="en-GB" b="1" dirty="0" smtClean="0">
                <a:solidFill>
                  <a:srgbClr val="FF0000"/>
                </a:solidFill>
              </a:rPr>
              <a:t>SEM2 </a:t>
            </a:r>
            <a:r>
              <a:rPr lang="en-GB" b="1" dirty="0" smtClean="0">
                <a:solidFill>
                  <a:srgbClr val="FF0000"/>
                </a:solidFill>
              </a:rPr>
              <a:t>onl</a:t>
            </a:r>
            <a:r>
              <a:rPr lang="en-GB" b="1" dirty="0" smtClean="0"/>
              <a:t>y, this module replaces Elec Principles.</a:t>
            </a:r>
            <a:endParaRPr lang="en-GB" b="1" dirty="0" smtClean="0"/>
          </a:p>
          <a:p>
            <a:endParaRPr lang="en-GB" dirty="0"/>
          </a:p>
          <a:p>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476672"/>
            <a:ext cx="6768752" cy="584775"/>
          </a:xfrm>
          <a:prstGeom prst="rect">
            <a:avLst/>
          </a:prstGeom>
          <a:noFill/>
        </p:spPr>
        <p:txBody>
          <a:bodyPr wrap="square" rtlCol="0">
            <a:spAutoFit/>
          </a:bodyPr>
          <a:lstStyle/>
          <a:p>
            <a:pPr algn="ctr"/>
            <a:r>
              <a:rPr lang="en-GB" sz="3200" b="1" dirty="0" smtClean="0"/>
              <a:t>Electrical &amp; Electronic Principles</a:t>
            </a:r>
            <a:endParaRPr lang="en-GB" sz="3200" b="1" dirty="0"/>
          </a:p>
        </p:txBody>
      </p:sp>
      <p:sp>
        <p:nvSpPr>
          <p:cNvPr id="3" name="TextBox 2"/>
          <p:cNvSpPr txBox="1"/>
          <p:nvPr/>
        </p:nvSpPr>
        <p:spPr>
          <a:xfrm>
            <a:off x="827584" y="1628799"/>
            <a:ext cx="7488832" cy="5386090"/>
          </a:xfrm>
          <a:prstGeom prst="rect">
            <a:avLst/>
          </a:prstGeom>
          <a:noFill/>
        </p:spPr>
        <p:txBody>
          <a:bodyPr wrap="square" rtlCol="0">
            <a:spAutoFit/>
          </a:bodyPr>
          <a:lstStyle/>
          <a:p>
            <a:pPr marL="360363" indent="-360363" algn="ctr"/>
            <a:r>
              <a:rPr lang="en-GB" b="1" dirty="0" smtClean="0"/>
              <a:t>You will study:</a:t>
            </a:r>
          </a:p>
          <a:p>
            <a:pPr marL="360363" indent="-360363" algn="ctr"/>
            <a:endParaRPr lang="en-GB" b="1" dirty="0"/>
          </a:p>
          <a:p>
            <a:pPr marL="360363" indent="-360363">
              <a:buFont typeface="Arial" pitchFamily="34" charset="0"/>
              <a:buChar char="•"/>
            </a:pPr>
            <a:r>
              <a:rPr lang="en-GB" sz="1600" b="1" dirty="0" smtClean="0"/>
              <a:t>the basic nature of electricity</a:t>
            </a:r>
          </a:p>
          <a:p>
            <a:pPr marL="360363" indent="-360363" algn="ctr"/>
            <a:endParaRPr lang="en-GB" sz="1600" b="1" dirty="0" smtClean="0"/>
          </a:p>
          <a:p>
            <a:pPr marL="360363" indent="-360363">
              <a:buFont typeface="Arial" pitchFamily="34" charset="0"/>
              <a:buChar char="•"/>
            </a:pPr>
            <a:r>
              <a:rPr lang="en-GB" sz="1600" b="1" dirty="0" smtClean="0"/>
              <a:t> how to use a range of mathematical tools to calculate circuit parameters such as voltage, current &amp; power etc.</a:t>
            </a:r>
          </a:p>
          <a:p>
            <a:pPr marL="360363" indent="-360363">
              <a:buFont typeface="Arial" pitchFamily="34" charset="0"/>
              <a:buChar char="•"/>
            </a:pPr>
            <a:endParaRPr lang="en-GB" sz="1600" b="1" dirty="0"/>
          </a:p>
          <a:p>
            <a:pPr marL="360363" indent="-360363">
              <a:buFont typeface="Arial" pitchFamily="34" charset="0"/>
              <a:buChar char="•"/>
            </a:pPr>
            <a:r>
              <a:rPr lang="en-GB" sz="1600" b="1" dirty="0" smtClean="0"/>
              <a:t>theoretical component behaviour under dc and ac conditions</a:t>
            </a:r>
          </a:p>
          <a:p>
            <a:pPr marL="360363" indent="-360363">
              <a:buFont typeface="Arial" pitchFamily="34" charset="0"/>
              <a:buChar char="•"/>
            </a:pPr>
            <a:endParaRPr lang="en-GB" sz="1600" b="1" dirty="0"/>
          </a:p>
          <a:p>
            <a:pPr marL="360363" indent="-360363">
              <a:buFont typeface="Arial" pitchFamily="34" charset="0"/>
              <a:buChar char="•"/>
            </a:pPr>
            <a:r>
              <a:rPr lang="en-GB" sz="1600" b="1" dirty="0" smtClean="0"/>
              <a:t>simple dc and ac circuit analysis</a:t>
            </a:r>
          </a:p>
          <a:p>
            <a:pPr marL="360363" indent="-360363">
              <a:buFont typeface="Arial" pitchFamily="34" charset="0"/>
              <a:buChar char="•"/>
            </a:pPr>
            <a:endParaRPr lang="en-GB" sz="1600" b="1" dirty="0"/>
          </a:p>
          <a:p>
            <a:pPr marL="360363" indent="-360363">
              <a:buFont typeface="Arial" pitchFamily="34" charset="0"/>
              <a:buChar char="•"/>
            </a:pPr>
            <a:r>
              <a:rPr lang="en-GB" sz="1600" b="1" dirty="0" smtClean="0"/>
              <a:t>simple and complex sinusoids</a:t>
            </a:r>
          </a:p>
          <a:p>
            <a:pPr marL="360363" indent="-360363">
              <a:buFont typeface="Arial" pitchFamily="34" charset="0"/>
              <a:buChar char="•"/>
            </a:pPr>
            <a:endParaRPr lang="en-GB" sz="1600" b="1" dirty="0"/>
          </a:p>
          <a:p>
            <a:pPr marL="360363" indent="-360363">
              <a:buFont typeface="Arial" pitchFamily="34" charset="0"/>
              <a:buChar char="•"/>
            </a:pPr>
            <a:r>
              <a:rPr lang="en-GB" sz="1600" b="1" dirty="0" smtClean="0"/>
              <a:t>magnetism and electromagnetism</a:t>
            </a:r>
          </a:p>
          <a:p>
            <a:pPr algn="ctr"/>
            <a:endParaRPr lang="en-GB" sz="1600" b="1" dirty="0" smtClean="0"/>
          </a:p>
          <a:p>
            <a:r>
              <a:rPr lang="en-GB" sz="1600" b="1" dirty="0" smtClean="0">
                <a:solidFill>
                  <a:srgbClr val="FF0000"/>
                </a:solidFill>
              </a:rPr>
              <a:t>BRAIN ALERT!   </a:t>
            </a:r>
            <a:r>
              <a:rPr lang="en-GB" sz="1600" b="1" dirty="0" smtClean="0"/>
              <a:t>This module is essentially based on maths and physics!</a:t>
            </a:r>
          </a:p>
          <a:p>
            <a:pPr marL="1441450" lvl="3"/>
            <a:r>
              <a:rPr lang="en-GB" sz="1600" b="1" dirty="0" smtClean="0"/>
              <a:t>Most of the maths will be straight forward, but some will require your brain.</a:t>
            </a:r>
            <a:endParaRPr lang="en-GB" sz="1600" b="1" dirty="0"/>
          </a:p>
          <a:p>
            <a:pPr marL="360363" indent="-360363"/>
            <a:endParaRPr lang="en-GB" dirty="0"/>
          </a:p>
          <a:p>
            <a:pPr marL="360363" indent="-360363">
              <a:buFont typeface="Arial" pitchFamily="34" charset="0"/>
              <a:buChar char="•"/>
            </a:pP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404664"/>
            <a:ext cx="7416824" cy="584775"/>
          </a:xfrm>
          <a:prstGeom prst="rect">
            <a:avLst/>
          </a:prstGeom>
          <a:noFill/>
        </p:spPr>
        <p:txBody>
          <a:bodyPr wrap="square" rtlCol="0">
            <a:spAutoFit/>
          </a:bodyPr>
          <a:lstStyle/>
          <a:p>
            <a:pPr algn="ctr"/>
            <a:r>
              <a:rPr lang="en-GB" sz="3200" b="1" dirty="0" smtClean="0"/>
              <a:t>LINEARITY</a:t>
            </a:r>
            <a:endParaRPr lang="en-GB" sz="3200" b="1" dirty="0"/>
          </a:p>
        </p:txBody>
      </p:sp>
      <p:sp>
        <p:nvSpPr>
          <p:cNvPr id="3" name="TextBox 2"/>
          <p:cNvSpPr txBox="1"/>
          <p:nvPr/>
        </p:nvSpPr>
        <p:spPr>
          <a:xfrm>
            <a:off x="899592" y="1268760"/>
            <a:ext cx="7488832" cy="3970318"/>
          </a:xfrm>
          <a:prstGeom prst="rect">
            <a:avLst/>
          </a:prstGeom>
          <a:noFill/>
        </p:spPr>
        <p:txBody>
          <a:bodyPr wrap="square" rtlCol="0">
            <a:spAutoFit/>
          </a:bodyPr>
          <a:lstStyle/>
          <a:p>
            <a:r>
              <a:rPr lang="en-GB" b="1" dirty="0" smtClean="0">
                <a:solidFill>
                  <a:srgbClr val="FF0000"/>
                </a:solidFill>
              </a:rPr>
              <a:t>GOOD NEWS!</a:t>
            </a:r>
          </a:p>
          <a:p>
            <a:endParaRPr lang="en-GB" b="1" dirty="0">
              <a:solidFill>
                <a:srgbClr val="FF0000"/>
              </a:solidFill>
            </a:endParaRPr>
          </a:p>
          <a:p>
            <a:r>
              <a:rPr lang="en-GB" b="1" dirty="0" smtClean="0"/>
              <a:t>Mathematical relationships that are </a:t>
            </a:r>
            <a:r>
              <a:rPr lang="en-GB" b="1" dirty="0" smtClean="0">
                <a:solidFill>
                  <a:srgbClr val="FF0000"/>
                </a:solidFill>
              </a:rPr>
              <a:t>LINEAR</a:t>
            </a:r>
            <a:r>
              <a:rPr lang="en-GB" b="1" dirty="0" smtClean="0"/>
              <a:t>  give rise to relatively simple mathematics </a:t>
            </a:r>
            <a:r>
              <a:rPr lang="en-GB" b="1" dirty="0" err="1" smtClean="0"/>
              <a:t>e.g</a:t>
            </a:r>
            <a:r>
              <a:rPr lang="en-GB" b="1" dirty="0" smtClean="0"/>
              <a:t>: 6 = 3 x 2 is an example.</a:t>
            </a:r>
          </a:p>
          <a:p>
            <a:endParaRPr lang="en-GB" b="1" dirty="0">
              <a:solidFill>
                <a:srgbClr val="FF0000"/>
              </a:solidFill>
            </a:endParaRPr>
          </a:p>
          <a:p>
            <a:r>
              <a:rPr lang="en-GB" b="1" dirty="0" smtClean="0">
                <a:solidFill>
                  <a:srgbClr val="FF0000"/>
                </a:solidFill>
              </a:rPr>
              <a:t>EVEN BETTER NEWS! </a:t>
            </a:r>
          </a:p>
          <a:p>
            <a:endParaRPr lang="en-GB" b="1" dirty="0">
              <a:solidFill>
                <a:srgbClr val="FF0000"/>
              </a:solidFill>
            </a:endParaRPr>
          </a:p>
          <a:p>
            <a:r>
              <a:rPr lang="en-GB" b="1" dirty="0" smtClean="0"/>
              <a:t>Most ( </a:t>
            </a:r>
            <a:r>
              <a:rPr lang="en-GB" b="1" dirty="0" smtClean="0">
                <a:solidFill>
                  <a:srgbClr val="FF0000"/>
                </a:solidFill>
              </a:rPr>
              <a:t>but not all</a:t>
            </a:r>
            <a:r>
              <a:rPr lang="en-GB" b="1" dirty="0" smtClean="0"/>
              <a:t>) of the mathematics in the Electrical &amp; Electronics and Analogue Electronics will be LINEAR.</a:t>
            </a:r>
          </a:p>
          <a:p>
            <a:endParaRPr lang="en-GB" b="1" dirty="0"/>
          </a:p>
          <a:p>
            <a:r>
              <a:rPr lang="en-GB" b="1" dirty="0" smtClean="0"/>
              <a:t>My meaning of LINEAR is that there is a straight line relationship between two quantities e.g. Ohm’s Law where V = I.R and the mathematics is relatively simple.</a:t>
            </a:r>
            <a:endParaRPr lang="en-GB" b="1"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620688"/>
            <a:ext cx="7200800" cy="369332"/>
          </a:xfrm>
          <a:prstGeom prst="rect">
            <a:avLst/>
          </a:prstGeom>
          <a:noFill/>
        </p:spPr>
        <p:txBody>
          <a:bodyPr wrap="square" rtlCol="0">
            <a:spAutoFit/>
          </a:bodyPr>
          <a:lstStyle/>
          <a:p>
            <a:r>
              <a:rPr lang="en-GB" b="1" dirty="0" smtClean="0"/>
              <a:t>V = I . R</a:t>
            </a:r>
            <a:endParaRPr lang="en-GB" b="1" dirty="0"/>
          </a:p>
        </p:txBody>
      </p:sp>
      <p:pic>
        <p:nvPicPr>
          <p:cNvPr id="1026" name="Picture 2" descr="http://www.mrwaynesclass.com/Elec_Ohm/reading/pics/OhmGraph.png"/>
          <p:cNvPicPr>
            <a:picLocks noChangeAspect="1" noChangeArrowheads="1"/>
          </p:cNvPicPr>
          <p:nvPr/>
        </p:nvPicPr>
        <p:blipFill>
          <a:blip r:embed="rId2" cstate="print"/>
          <a:srcRect/>
          <a:stretch>
            <a:fillRect/>
          </a:stretch>
        </p:blipFill>
        <p:spPr bwMode="auto">
          <a:xfrm>
            <a:off x="2699792" y="1268760"/>
            <a:ext cx="2133600" cy="2009776"/>
          </a:xfrm>
          <a:prstGeom prst="rect">
            <a:avLst/>
          </a:prstGeom>
          <a:noFill/>
        </p:spPr>
      </p:pic>
      <p:cxnSp>
        <p:nvCxnSpPr>
          <p:cNvPr id="6" name="Straight Arrow Connector 5"/>
          <p:cNvCxnSpPr/>
          <p:nvPr/>
        </p:nvCxnSpPr>
        <p:spPr>
          <a:xfrm>
            <a:off x="2987824" y="3010807"/>
            <a:ext cx="2160240" cy="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2973969" y="1196752"/>
            <a:ext cx="0" cy="18002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4932040" y="1340768"/>
            <a:ext cx="2304256" cy="307777"/>
          </a:xfrm>
          <a:prstGeom prst="rect">
            <a:avLst/>
          </a:prstGeom>
          <a:noFill/>
        </p:spPr>
        <p:txBody>
          <a:bodyPr wrap="square" rtlCol="0">
            <a:spAutoFit/>
          </a:bodyPr>
          <a:lstStyle/>
          <a:p>
            <a:r>
              <a:rPr lang="en-GB" sz="1400" dirty="0" smtClean="0">
                <a:solidFill>
                  <a:srgbClr val="002060"/>
                </a:solidFill>
              </a:rPr>
              <a:t>Resistance</a:t>
            </a:r>
            <a:endParaRPr lang="en-GB" sz="1400" dirty="0">
              <a:solidFill>
                <a:srgbClr val="002060"/>
              </a:solidFill>
            </a:endParaRPr>
          </a:p>
        </p:txBody>
      </p:sp>
      <p:sp>
        <p:nvSpPr>
          <p:cNvPr id="10" name="TextBox 9"/>
          <p:cNvSpPr txBox="1"/>
          <p:nvPr/>
        </p:nvSpPr>
        <p:spPr>
          <a:xfrm>
            <a:off x="1115616" y="4221088"/>
            <a:ext cx="6264696" cy="2062103"/>
          </a:xfrm>
          <a:prstGeom prst="rect">
            <a:avLst/>
          </a:prstGeom>
          <a:noFill/>
        </p:spPr>
        <p:txBody>
          <a:bodyPr wrap="square" rtlCol="0">
            <a:spAutoFit/>
          </a:bodyPr>
          <a:lstStyle/>
          <a:p>
            <a:r>
              <a:rPr lang="en-GB" sz="1600" b="1" dirty="0" smtClean="0"/>
              <a:t>6 = 3 x 2 is another example of a linear relationship.</a:t>
            </a:r>
          </a:p>
          <a:p>
            <a:endParaRPr lang="en-GB" sz="1600" b="1" dirty="0"/>
          </a:p>
          <a:p>
            <a:r>
              <a:rPr lang="en-GB" sz="1600" b="1" dirty="0" smtClean="0"/>
              <a:t>If 6 = 3 x 2 then we can also say  3 = 6/2 and 2 = 6/3</a:t>
            </a:r>
          </a:p>
          <a:p>
            <a:endParaRPr lang="en-GB" sz="1600" b="1" dirty="0"/>
          </a:p>
          <a:p>
            <a:r>
              <a:rPr lang="en-GB" sz="1600" b="1" dirty="0" smtClean="0"/>
              <a:t>Fortunately, the </a:t>
            </a:r>
            <a:r>
              <a:rPr lang="en-GB" sz="1600" b="1" dirty="0" smtClean="0">
                <a:solidFill>
                  <a:srgbClr val="FF0000"/>
                </a:solidFill>
              </a:rPr>
              <a:t>most important law </a:t>
            </a:r>
            <a:r>
              <a:rPr lang="en-GB" sz="1600" b="1" dirty="0" smtClean="0"/>
              <a:t>in electronics </a:t>
            </a:r>
            <a:r>
              <a:rPr lang="en-GB" sz="1600" b="1" dirty="0" smtClean="0"/>
              <a:t>   ( </a:t>
            </a:r>
            <a:r>
              <a:rPr lang="en-GB" sz="1600" b="1" dirty="0" smtClean="0"/>
              <a:t>V=I.R) is linear and so the mathematics is no more complicated than 6 = 3 x 2 </a:t>
            </a:r>
            <a:endParaRPr lang="en-GB" sz="1600" b="1" dirty="0"/>
          </a:p>
        </p:txBody>
      </p:sp>
      <p:sp>
        <p:nvSpPr>
          <p:cNvPr id="11" name="TextBox 10"/>
          <p:cNvSpPr txBox="1"/>
          <p:nvPr/>
        </p:nvSpPr>
        <p:spPr>
          <a:xfrm>
            <a:off x="5220072" y="2780928"/>
            <a:ext cx="1728192" cy="369332"/>
          </a:xfrm>
          <a:prstGeom prst="rect">
            <a:avLst/>
          </a:prstGeom>
          <a:noFill/>
        </p:spPr>
        <p:txBody>
          <a:bodyPr wrap="square" rtlCol="0">
            <a:spAutoFit/>
          </a:bodyPr>
          <a:lstStyle/>
          <a:p>
            <a:r>
              <a:rPr lang="en-GB" dirty="0" smtClean="0"/>
              <a:t>x axis (I)</a:t>
            </a:r>
            <a:endParaRPr lang="en-GB" dirty="0"/>
          </a:p>
        </p:txBody>
      </p:sp>
      <p:sp>
        <p:nvSpPr>
          <p:cNvPr id="12" name="TextBox 11"/>
          <p:cNvSpPr txBox="1"/>
          <p:nvPr/>
        </p:nvSpPr>
        <p:spPr>
          <a:xfrm>
            <a:off x="2627784" y="836712"/>
            <a:ext cx="1440160" cy="369332"/>
          </a:xfrm>
          <a:prstGeom prst="rect">
            <a:avLst/>
          </a:prstGeom>
          <a:noFill/>
        </p:spPr>
        <p:txBody>
          <a:bodyPr wrap="square" rtlCol="0">
            <a:spAutoFit/>
          </a:bodyPr>
          <a:lstStyle/>
          <a:p>
            <a:r>
              <a:rPr lang="en-GB" dirty="0" smtClean="0"/>
              <a:t>y axis (V)</a:t>
            </a:r>
            <a:endParaRPr lang="en-GB" dirty="0"/>
          </a:p>
        </p:txBody>
      </p:sp>
      <p:sp>
        <p:nvSpPr>
          <p:cNvPr id="13" name="TextBox 12"/>
          <p:cNvSpPr txBox="1"/>
          <p:nvPr/>
        </p:nvSpPr>
        <p:spPr>
          <a:xfrm>
            <a:off x="1043608" y="3429000"/>
            <a:ext cx="5976664" cy="830997"/>
          </a:xfrm>
          <a:prstGeom prst="rect">
            <a:avLst/>
          </a:prstGeom>
          <a:noFill/>
        </p:spPr>
        <p:txBody>
          <a:bodyPr wrap="square" rtlCol="0">
            <a:spAutoFit/>
          </a:bodyPr>
          <a:lstStyle/>
          <a:p>
            <a:r>
              <a:rPr lang="en-GB" sz="1600" b="1" dirty="0" smtClean="0"/>
              <a:t>In the graph we can see that the “ y” axis value (voltage V)  is dependent on the  “x “ axis value (current I)</a:t>
            </a:r>
            <a:endParaRPr lang="en-GB" sz="1600" b="1" dirty="0"/>
          </a:p>
        </p:txBody>
      </p:sp>
      <p:cxnSp>
        <p:nvCxnSpPr>
          <p:cNvPr id="15" name="Straight Connector 14"/>
          <p:cNvCxnSpPr/>
          <p:nvPr/>
        </p:nvCxnSpPr>
        <p:spPr>
          <a:xfrm flipV="1">
            <a:off x="4572000" y="1268760"/>
            <a:ext cx="0" cy="1800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2339752" y="1728518"/>
            <a:ext cx="2808312"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836712"/>
            <a:ext cx="7056784" cy="2585323"/>
          </a:xfrm>
          <a:prstGeom prst="rect">
            <a:avLst/>
          </a:prstGeom>
          <a:noFill/>
        </p:spPr>
        <p:txBody>
          <a:bodyPr wrap="square" rtlCol="0">
            <a:spAutoFit/>
          </a:bodyPr>
          <a:lstStyle/>
          <a:p>
            <a:r>
              <a:rPr lang="en-GB" b="1" dirty="0" smtClean="0"/>
              <a:t>So what about </a:t>
            </a:r>
            <a:r>
              <a:rPr lang="en-GB" b="1" dirty="0" smtClean="0">
                <a:solidFill>
                  <a:srgbClr val="FF0000"/>
                </a:solidFill>
              </a:rPr>
              <a:t>NON LINEAR </a:t>
            </a:r>
            <a:r>
              <a:rPr lang="en-GB" b="1" dirty="0" smtClean="0"/>
              <a:t>relationships such as:</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pic>
        <p:nvPicPr>
          <p:cNvPr id="19458" name="Picture 2"/>
          <p:cNvPicPr>
            <a:picLocks noChangeAspect="1" noChangeArrowheads="1"/>
          </p:cNvPicPr>
          <p:nvPr/>
        </p:nvPicPr>
        <p:blipFill>
          <a:blip r:embed="rId2" cstate="print"/>
          <a:srcRect/>
          <a:stretch>
            <a:fillRect/>
          </a:stretch>
        </p:blipFill>
        <p:spPr bwMode="auto">
          <a:xfrm>
            <a:off x="3203848" y="1412776"/>
            <a:ext cx="2524125" cy="2095500"/>
          </a:xfrm>
          <a:prstGeom prst="rect">
            <a:avLst/>
          </a:prstGeom>
          <a:noFill/>
          <a:ln w="9525">
            <a:noFill/>
            <a:miter lim="800000"/>
            <a:headEnd/>
            <a:tailEnd/>
          </a:ln>
        </p:spPr>
      </p:pic>
      <p:cxnSp>
        <p:nvCxnSpPr>
          <p:cNvPr id="7" name="Straight Arrow Connector 6"/>
          <p:cNvCxnSpPr/>
          <p:nvPr/>
        </p:nvCxnSpPr>
        <p:spPr>
          <a:xfrm flipV="1">
            <a:off x="3303566" y="1412776"/>
            <a:ext cx="0" cy="2016224"/>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3275856" y="3429000"/>
            <a:ext cx="2448272" cy="8384"/>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932040" y="2564904"/>
            <a:ext cx="0" cy="1224136"/>
          </a:xfrm>
          <a:prstGeom prst="line">
            <a:avLst/>
          </a:prstGeom>
          <a:ln w="25400">
            <a:solidFill>
              <a:srgbClr val="002060"/>
            </a:solidFill>
            <a:prstDash val="sysDash"/>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572000" y="2564904"/>
            <a:ext cx="0" cy="1296144"/>
          </a:xfrm>
          <a:prstGeom prst="line">
            <a:avLst/>
          </a:prstGeom>
          <a:ln w="25400">
            <a:solidFill>
              <a:srgbClr val="002060"/>
            </a:solidFill>
            <a:prstDash val="sysDash"/>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V="1">
            <a:off x="4355976" y="2783661"/>
            <a:ext cx="792088" cy="432048"/>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5364088" y="2852936"/>
            <a:ext cx="1008112" cy="369332"/>
          </a:xfrm>
          <a:prstGeom prst="rect">
            <a:avLst/>
          </a:prstGeom>
          <a:noFill/>
        </p:spPr>
        <p:txBody>
          <a:bodyPr wrap="square" rtlCol="0">
            <a:spAutoFit/>
          </a:bodyPr>
          <a:lstStyle/>
          <a:p>
            <a:r>
              <a:rPr lang="en-GB" dirty="0" smtClean="0"/>
              <a:t>b</a:t>
            </a:r>
            <a:endParaRPr lang="en-GB" dirty="0"/>
          </a:p>
        </p:txBody>
      </p:sp>
      <p:sp>
        <p:nvSpPr>
          <p:cNvPr id="21" name="TextBox 20"/>
          <p:cNvSpPr txBox="1"/>
          <p:nvPr/>
        </p:nvSpPr>
        <p:spPr>
          <a:xfrm>
            <a:off x="3491880" y="2636912"/>
            <a:ext cx="720080" cy="369332"/>
          </a:xfrm>
          <a:prstGeom prst="rect">
            <a:avLst/>
          </a:prstGeom>
          <a:noFill/>
        </p:spPr>
        <p:txBody>
          <a:bodyPr wrap="square" rtlCol="0">
            <a:spAutoFit/>
          </a:bodyPr>
          <a:lstStyle/>
          <a:p>
            <a:r>
              <a:rPr lang="en-GB" dirty="0" smtClean="0"/>
              <a:t>a</a:t>
            </a:r>
            <a:endParaRPr lang="en-GB" dirty="0"/>
          </a:p>
        </p:txBody>
      </p:sp>
      <p:cxnSp>
        <p:nvCxnSpPr>
          <p:cNvPr id="23" name="Straight Arrow Connector 22"/>
          <p:cNvCxnSpPr/>
          <p:nvPr/>
        </p:nvCxnSpPr>
        <p:spPr>
          <a:xfrm>
            <a:off x="3779912" y="2852936"/>
            <a:ext cx="792088" cy="2160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flipV="1">
            <a:off x="4932040" y="2924944"/>
            <a:ext cx="504056" cy="1440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115616" y="3933056"/>
            <a:ext cx="6120680" cy="2308324"/>
          </a:xfrm>
          <a:prstGeom prst="rect">
            <a:avLst/>
          </a:prstGeom>
          <a:noFill/>
        </p:spPr>
        <p:txBody>
          <a:bodyPr wrap="square" rtlCol="0">
            <a:spAutoFit/>
          </a:bodyPr>
          <a:lstStyle/>
          <a:p>
            <a:r>
              <a:rPr lang="en-GB" b="1" dirty="0" smtClean="0"/>
              <a:t>Note: if we take only a small portion of a curve it appears straight, therefore if we can get away with looking at only a small part of the graph the relationship looks linear and therefore the maths is easy.</a:t>
            </a:r>
          </a:p>
          <a:p>
            <a:endParaRPr lang="en-GB" dirty="0"/>
          </a:p>
          <a:p>
            <a:r>
              <a:rPr lang="en-GB" b="1" dirty="0" smtClean="0">
                <a:solidFill>
                  <a:srgbClr val="FF0000"/>
                </a:solidFill>
              </a:rPr>
              <a:t>Sometimes we can do this and sometimes we can’t!</a:t>
            </a:r>
            <a:endParaRPr lang="en-GB" b="1" dirty="0">
              <a:solidFill>
                <a:srgbClr val="FF0000"/>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476672"/>
            <a:ext cx="7344816" cy="5755422"/>
          </a:xfrm>
          <a:prstGeom prst="rect">
            <a:avLst/>
          </a:prstGeom>
          <a:noFill/>
        </p:spPr>
        <p:txBody>
          <a:bodyPr wrap="square" rtlCol="0">
            <a:spAutoFit/>
          </a:bodyPr>
          <a:lstStyle/>
          <a:p>
            <a:r>
              <a:rPr lang="en-GB" sz="1600" b="1" dirty="0" smtClean="0"/>
              <a:t>So, just </a:t>
            </a:r>
            <a:r>
              <a:rPr lang="en-GB" sz="1600" b="1" dirty="0" smtClean="0"/>
              <a:t>as a mechanic needs a basic kit of tools to work on a car an electronics engineer needs a basic kit of</a:t>
            </a:r>
            <a:r>
              <a:rPr lang="en-GB" sz="1600" b="1" dirty="0" smtClean="0">
                <a:solidFill>
                  <a:srgbClr val="FF0000"/>
                </a:solidFill>
              </a:rPr>
              <a:t> MATHEMATICAL </a:t>
            </a:r>
            <a:r>
              <a:rPr lang="en-GB" sz="1600" b="1" dirty="0" smtClean="0"/>
              <a:t>tools to work on circuit design or analysis.</a:t>
            </a:r>
          </a:p>
          <a:p>
            <a:endParaRPr lang="en-GB" sz="1600" b="1" dirty="0"/>
          </a:p>
          <a:p>
            <a:r>
              <a:rPr lang="en-GB" sz="1600" b="1" dirty="0" smtClean="0"/>
              <a:t>In addition </a:t>
            </a:r>
            <a:r>
              <a:rPr lang="en-GB" sz="1600" b="1" dirty="0" smtClean="0">
                <a:solidFill>
                  <a:srgbClr val="FF0000"/>
                </a:solidFill>
              </a:rPr>
              <a:t>the mechanic needs to understand some basic laws of physics </a:t>
            </a:r>
            <a:r>
              <a:rPr lang="en-GB" sz="1600" b="1" dirty="0" smtClean="0"/>
              <a:t>to understand why a spanner works for example, i.e. the  physics </a:t>
            </a:r>
            <a:r>
              <a:rPr lang="en-GB" sz="1600" b="1" dirty="0"/>
              <a:t> </a:t>
            </a:r>
            <a:r>
              <a:rPr lang="en-GB" sz="1600" b="1" dirty="0" smtClean="0"/>
              <a:t>associated  with leverage  for example. </a:t>
            </a:r>
            <a:r>
              <a:rPr lang="en-GB" sz="1600" b="1" dirty="0"/>
              <a:t> </a:t>
            </a:r>
            <a:r>
              <a:rPr lang="en-GB" sz="1600" b="1" dirty="0" smtClean="0"/>
              <a:t>The mechanic may not know </a:t>
            </a:r>
            <a:r>
              <a:rPr lang="en-GB" sz="1600" b="1" dirty="0" smtClean="0"/>
              <a:t>the </a:t>
            </a:r>
            <a:r>
              <a:rPr lang="en-GB" sz="1600" b="1" dirty="0" smtClean="0"/>
              <a:t>specific law(s) involved but they know from experience how to use the lever effect.</a:t>
            </a:r>
          </a:p>
          <a:p>
            <a:endParaRPr lang="en-GB" b="1" dirty="0" smtClean="0"/>
          </a:p>
          <a:p>
            <a:endParaRPr lang="en-GB" dirty="0"/>
          </a:p>
          <a:p>
            <a:endParaRPr lang="en-GB" dirty="0" smtClean="0"/>
          </a:p>
          <a:p>
            <a:endParaRPr lang="en-GB" dirty="0" smtClean="0"/>
          </a:p>
          <a:p>
            <a:endParaRPr lang="en-GB" dirty="0"/>
          </a:p>
          <a:p>
            <a:endParaRPr lang="en-GB" dirty="0" smtClean="0"/>
          </a:p>
          <a:p>
            <a:endParaRPr lang="en-GB" dirty="0"/>
          </a:p>
          <a:p>
            <a:endParaRPr lang="en-GB" dirty="0"/>
          </a:p>
          <a:p>
            <a:r>
              <a:rPr lang="en-GB" sz="1600" b="1" dirty="0" smtClean="0"/>
              <a:t>The mechanical world is mostly visible to us so we learn about the physical world from what we see, we can often predict what  will happen even if we can’t state what law of physics is responsible  for what happens.</a:t>
            </a:r>
            <a:endParaRPr lang="en-GB" sz="1600" b="1" dirty="0"/>
          </a:p>
        </p:txBody>
      </p:sp>
      <p:pic>
        <p:nvPicPr>
          <p:cNvPr id="20482" name="Picture 2"/>
          <p:cNvPicPr>
            <a:picLocks noChangeAspect="1" noChangeArrowheads="1"/>
          </p:cNvPicPr>
          <p:nvPr/>
        </p:nvPicPr>
        <p:blipFill>
          <a:blip r:embed="rId2" cstate="print"/>
          <a:srcRect/>
          <a:stretch>
            <a:fillRect/>
          </a:stretch>
        </p:blipFill>
        <p:spPr bwMode="auto">
          <a:xfrm>
            <a:off x="3707904" y="3068960"/>
            <a:ext cx="1730341" cy="165618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476672"/>
            <a:ext cx="7704856" cy="1754326"/>
          </a:xfrm>
          <a:prstGeom prst="rect">
            <a:avLst/>
          </a:prstGeom>
          <a:noFill/>
        </p:spPr>
        <p:txBody>
          <a:bodyPr wrap="square" rtlCol="0">
            <a:spAutoFit/>
          </a:bodyPr>
          <a:lstStyle/>
          <a:p>
            <a:r>
              <a:rPr lang="en-GB" b="1" dirty="0" smtClean="0"/>
              <a:t>In the world of electronics, we usually cannot see what is going on, </a:t>
            </a:r>
            <a:r>
              <a:rPr lang="en-GB" b="1" dirty="0" smtClean="0">
                <a:solidFill>
                  <a:srgbClr val="FF0000"/>
                </a:solidFill>
              </a:rPr>
              <a:t>electricity is essentially invisible to us. </a:t>
            </a:r>
          </a:p>
          <a:p>
            <a:endParaRPr lang="en-GB" b="1" dirty="0"/>
          </a:p>
          <a:p>
            <a:endParaRPr lang="en-GB" b="1" dirty="0" smtClean="0"/>
          </a:p>
          <a:p>
            <a:endParaRPr lang="en-GB" b="1" dirty="0"/>
          </a:p>
          <a:p>
            <a:endParaRPr lang="en-GB" b="1" dirty="0"/>
          </a:p>
        </p:txBody>
      </p:sp>
      <p:pic>
        <p:nvPicPr>
          <p:cNvPr id="21506" name="Picture 2"/>
          <p:cNvPicPr>
            <a:picLocks noChangeAspect="1" noChangeArrowheads="1"/>
          </p:cNvPicPr>
          <p:nvPr/>
        </p:nvPicPr>
        <p:blipFill>
          <a:blip r:embed="rId2" cstate="print"/>
          <a:srcRect/>
          <a:stretch>
            <a:fillRect/>
          </a:stretch>
        </p:blipFill>
        <p:spPr bwMode="auto">
          <a:xfrm>
            <a:off x="3635896" y="1163128"/>
            <a:ext cx="1152525" cy="1357313"/>
          </a:xfrm>
          <a:prstGeom prst="rect">
            <a:avLst/>
          </a:prstGeom>
          <a:noFill/>
          <a:ln w="9525">
            <a:noFill/>
            <a:miter lim="800000"/>
            <a:headEnd/>
            <a:tailEnd/>
          </a:ln>
        </p:spPr>
      </p:pic>
      <p:sp>
        <p:nvSpPr>
          <p:cNvPr id="4" name="TextBox 3"/>
          <p:cNvSpPr txBox="1"/>
          <p:nvPr/>
        </p:nvSpPr>
        <p:spPr>
          <a:xfrm>
            <a:off x="755576" y="2636912"/>
            <a:ext cx="7488832" cy="4801314"/>
          </a:xfrm>
          <a:prstGeom prst="rect">
            <a:avLst/>
          </a:prstGeom>
          <a:noFill/>
        </p:spPr>
        <p:txBody>
          <a:bodyPr wrap="square" rtlCol="0">
            <a:spAutoFit/>
          </a:bodyPr>
          <a:lstStyle/>
          <a:p>
            <a:r>
              <a:rPr lang="en-GB" b="1" dirty="0" smtClean="0"/>
              <a:t>In the same way as a blind person may need a stick to help them determine what’s there , an electronics engineer needs </a:t>
            </a:r>
            <a:r>
              <a:rPr lang="en-GB" b="1" dirty="0" smtClean="0">
                <a:solidFill>
                  <a:srgbClr val="FF0000"/>
                </a:solidFill>
              </a:rPr>
              <a:t>TEST EQUIPMENT </a:t>
            </a:r>
            <a:r>
              <a:rPr lang="en-GB" b="1" dirty="0" smtClean="0"/>
              <a:t>to help them </a:t>
            </a:r>
            <a:r>
              <a:rPr lang="en-GB" b="1" dirty="0" smtClean="0">
                <a:solidFill>
                  <a:srgbClr val="FF0000"/>
                </a:solidFill>
              </a:rPr>
              <a:t>“see” </a:t>
            </a:r>
            <a:r>
              <a:rPr lang="en-GB" b="1" dirty="0" smtClean="0"/>
              <a:t>what is going on in a circuit.</a:t>
            </a:r>
          </a:p>
          <a:p>
            <a:endParaRPr lang="en-GB" b="1" dirty="0"/>
          </a:p>
          <a:p>
            <a:r>
              <a:rPr lang="en-GB" b="1" dirty="0" smtClean="0"/>
              <a:t>So, the Electrical/Electronics engineer needs:</a:t>
            </a:r>
          </a:p>
          <a:p>
            <a:endParaRPr lang="en-GB" b="1" dirty="0" smtClean="0"/>
          </a:p>
          <a:p>
            <a:pPr marL="285750" indent="-285750">
              <a:buFont typeface="Arial" panose="020B0604020202020204" pitchFamily="34" charset="0"/>
              <a:buChar char="•"/>
            </a:pPr>
            <a:r>
              <a:rPr lang="en-GB" b="1" dirty="0" smtClean="0">
                <a:solidFill>
                  <a:srgbClr val="FF0000"/>
                </a:solidFill>
              </a:rPr>
              <a:t>Mathematical tools </a:t>
            </a:r>
            <a:r>
              <a:rPr lang="en-GB" b="1" dirty="0" smtClean="0"/>
              <a:t>:to determine what’s theoretically </a:t>
            </a:r>
            <a:r>
              <a:rPr lang="en-GB" b="1" dirty="0" smtClean="0"/>
              <a:t>			  going </a:t>
            </a:r>
            <a:r>
              <a:rPr lang="en-GB" b="1" dirty="0" smtClean="0"/>
              <a:t>on</a:t>
            </a:r>
          </a:p>
          <a:p>
            <a:pPr marL="285750" indent="-285750">
              <a:buFont typeface="Arial" panose="020B0604020202020204" pitchFamily="34" charset="0"/>
              <a:buChar char="•"/>
            </a:pPr>
            <a:r>
              <a:rPr lang="en-GB" b="1" dirty="0" smtClean="0">
                <a:solidFill>
                  <a:srgbClr val="FF0000"/>
                </a:solidFill>
              </a:rPr>
              <a:t>Test Equipment: </a:t>
            </a:r>
            <a:r>
              <a:rPr lang="en-GB" b="1" dirty="0" smtClean="0"/>
              <a:t>to determine what is actually going </a:t>
            </a:r>
            <a:r>
              <a:rPr lang="en-GB" b="1" dirty="0" smtClean="0"/>
              <a:t>		        on</a:t>
            </a:r>
            <a:endParaRPr lang="en-GB" b="1" dirty="0" smtClean="0"/>
          </a:p>
          <a:p>
            <a:pPr marL="285750" indent="-285750">
              <a:buFont typeface="Arial" panose="020B0604020202020204" pitchFamily="34" charset="0"/>
              <a:buChar char="•"/>
            </a:pPr>
            <a:r>
              <a:rPr lang="en-GB" b="1" dirty="0" smtClean="0">
                <a:solidFill>
                  <a:srgbClr val="FF0000"/>
                </a:solidFill>
              </a:rPr>
              <a:t>An awareness of physics and maths: </a:t>
            </a:r>
            <a:r>
              <a:rPr lang="en-GB" b="1" dirty="0" smtClean="0"/>
              <a:t>to see if it all </a:t>
            </a:r>
            <a:r>
              <a:rPr lang="en-GB" b="1" dirty="0" smtClean="0"/>
              <a:t>    					       makes </a:t>
            </a:r>
            <a:r>
              <a:rPr lang="en-GB" b="1" dirty="0" smtClean="0"/>
              <a:t>sense.</a:t>
            </a:r>
          </a:p>
          <a:p>
            <a:endParaRPr lang="en-GB" b="1" dirty="0">
              <a:solidFill>
                <a:srgbClr val="FF0000"/>
              </a:solidFill>
            </a:endParaRPr>
          </a:p>
          <a:p>
            <a:endParaRPr lang="en-GB" dirty="0"/>
          </a:p>
          <a:p>
            <a:endParaRPr lang="en-GB" dirty="0" smtClean="0"/>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764704"/>
            <a:ext cx="7200800" cy="4801314"/>
          </a:xfrm>
          <a:prstGeom prst="rect">
            <a:avLst/>
          </a:prstGeom>
          <a:noFill/>
        </p:spPr>
        <p:txBody>
          <a:bodyPr wrap="square" rtlCol="0">
            <a:spAutoFit/>
          </a:bodyPr>
          <a:lstStyle/>
          <a:p>
            <a:r>
              <a:rPr lang="en-GB" b="1" dirty="0" smtClean="0"/>
              <a:t>The Electrical &amp; Electronic Principles module will introduce you to some of the </a:t>
            </a:r>
            <a:r>
              <a:rPr lang="en-GB" b="1" dirty="0" smtClean="0">
                <a:solidFill>
                  <a:srgbClr val="FF0000"/>
                </a:solidFill>
              </a:rPr>
              <a:t>fundamental (NOT BASIC!) </a:t>
            </a:r>
            <a:r>
              <a:rPr lang="en-GB" b="1" dirty="0" smtClean="0"/>
              <a:t>mathematical tools, test equipment and physics that you need in order to understand simple components and circuits.</a:t>
            </a:r>
          </a:p>
          <a:p>
            <a:endParaRPr lang="en-GB" b="1" dirty="0"/>
          </a:p>
          <a:p>
            <a:r>
              <a:rPr lang="en-GB" b="1" dirty="0" smtClean="0">
                <a:solidFill>
                  <a:srgbClr val="FF0000"/>
                </a:solidFill>
              </a:rPr>
              <a:t>NOTE: OHM’s Law is FUNDAMENTAL NOT BASIC</a:t>
            </a:r>
          </a:p>
          <a:p>
            <a:endParaRPr lang="en-GB" b="1" dirty="0" smtClean="0"/>
          </a:p>
          <a:p>
            <a:r>
              <a:rPr lang="en-GB" b="1" dirty="0" smtClean="0">
                <a:solidFill>
                  <a:srgbClr val="FF0000"/>
                </a:solidFill>
              </a:rPr>
              <a:t>SCIENTIFIC CALCULATORS ( </a:t>
            </a:r>
            <a:r>
              <a:rPr lang="en-GB" b="1" dirty="0" err="1" smtClean="0">
                <a:solidFill>
                  <a:srgbClr val="FF0000"/>
                </a:solidFill>
              </a:rPr>
              <a:t>eg</a:t>
            </a:r>
            <a:r>
              <a:rPr lang="en-GB" b="1" dirty="0" smtClean="0">
                <a:solidFill>
                  <a:srgbClr val="FF0000"/>
                </a:solidFill>
              </a:rPr>
              <a:t> Casio range) A PEN AND NOTEBOOK ARE ESSENTIAL FOR EVERY CLASS. YOU WILL NEED THEM ASAP!</a:t>
            </a:r>
          </a:p>
          <a:p>
            <a:endParaRPr lang="en-GB" b="1" dirty="0"/>
          </a:p>
          <a:p>
            <a:endParaRPr lang="en-GB" b="1" dirty="0" smtClean="0"/>
          </a:p>
          <a:p>
            <a:endParaRPr lang="en-GB" b="1" dirty="0"/>
          </a:p>
          <a:p>
            <a:endParaRPr lang="en-GB" b="1" dirty="0" smtClean="0"/>
          </a:p>
          <a:p>
            <a:endParaRPr lang="en-GB" b="1" dirty="0"/>
          </a:p>
          <a:p>
            <a:endParaRPr lang="en-GB" dirty="0"/>
          </a:p>
        </p:txBody>
      </p:sp>
      <p:pic>
        <p:nvPicPr>
          <p:cNvPr id="22530" name="Picture 2"/>
          <p:cNvPicPr>
            <a:picLocks noChangeAspect="1" noChangeArrowheads="1"/>
          </p:cNvPicPr>
          <p:nvPr/>
        </p:nvPicPr>
        <p:blipFill>
          <a:blip r:embed="rId2" cstate="print"/>
          <a:srcRect/>
          <a:stretch>
            <a:fillRect/>
          </a:stretch>
        </p:blipFill>
        <p:spPr bwMode="auto">
          <a:xfrm>
            <a:off x="3365376" y="3880132"/>
            <a:ext cx="2269232" cy="226377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201</TotalTime>
  <Words>655</Words>
  <Application>Microsoft Office PowerPoint</Application>
  <PresentationFormat>On-screen Show (4:3)</PresentationFormat>
  <Paragraphs>101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Verdana</vt:lpstr>
      <vt:lpstr>Wingdings 2</vt:lpstr>
      <vt:lpstr>Aspect</vt:lpstr>
      <vt:lpstr>Year 1: Overview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Year 1: Overview</dc:title>
  <dc:creator>sc-mv</dc:creator>
  <cp:lastModifiedBy>Mike Vanstone</cp:lastModifiedBy>
  <cp:revision>35</cp:revision>
  <dcterms:created xsi:type="dcterms:W3CDTF">2015-10-01T09:07:21Z</dcterms:created>
  <dcterms:modified xsi:type="dcterms:W3CDTF">2016-10-06T08:01:18Z</dcterms:modified>
</cp:coreProperties>
</file>