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7" r:id="rId5"/>
    <p:sldId id="298" r:id="rId6"/>
    <p:sldId id="311" r:id="rId7"/>
    <p:sldId id="317" r:id="rId8"/>
    <p:sldId id="318" r:id="rId9"/>
    <p:sldId id="321" r:id="rId10"/>
    <p:sldId id="304" r:id="rId11"/>
    <p:sldId id="322" r:id="rId12"/>
    <p:sldId id="305" r:id="rId13"/>
    <p:sldId id="306" r:id="rId14"/>
    <p:sldId id="319" r:id="rId15"/>
    <p:sldId id="325" r:id="rId16"/>
    <p:sldId id="326" r:id="rId17"/>
    <p:sldId id="327" r:id="rId18"/>
    <p:sldId id="328" r:id="rId19"/>
    <p:sldId id="331" r:id="rId20"/>
    <p:sldId id="332" r:id="rId21"/>
    <p:sldId id="295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67476" autoAdjust="0"/>
  </p:normalViewPr>
  <p:slideViewPr>
    <p:cSldViewPr>
      <p:cViewPr varScale="1">
        <p:scale>
          <a:sx n="77" d="100"/>
          <a:sy n="77" d="100"/>
        </p:scale>
        <p:origin x="1470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8AB8598C-9D5E-4F7A-B494-E47B24D4F5DA}"/>
    <pc:docChg chg="custSel modSld">
      <pc:chgData name="Ewa Kazimierska" userId="8edb7084-dccb-4d8f-9cfb-38098ea1d667" providerId="ADAL" clId="{8AB8598C-9D5E-4F7A-B494-E47B24D4F5DA}" dt="2025-10-07T12:43:20.248" v="17" actId="6549"/>
      <pc:docMkLst>
        <pc:docMk/>
      </pc:docMkLst>
      <pc:sldChg chg="modNotesTx">
        <pc:chgData name="Ewa Kazimierska" userId="8edb7084-dccb-4d8f-9cfb-38098ea1d667" providerId="ADAL" clId="{8AB8598C-9D5E-4F7A-B494-E47B24D4F5DA}" dt="2025-10-07T12:41:33.610" v="0" actId="6549"/>
        <pc:sldMkLst>
          <pc:docMk/>
          <pc:sldMk cId="2573950212" sldId="257"/>
        </pc:sldMkLst>
      </pc:sldChg>
      <pc:sldChg chg="delSp modSp mod modNotesTx">
        <pc:chgData name="Ewa Kazimierska" userId="8edb7084-dccb-4d8f-9cfb-38098ea1d667" providerId="ADAL" clId="{8AB8598C-9D5E-4F7A-B494-E47B24D4F5DA}" dt="2025-10-07T12:41:50.403" v="4" actId="6549"/>
        <pc:sldMkLst>
          <pc:docMk/>
          <pc:sldMk cId="787304591" sldId="298"/>
        </pc:sldMkLst>
        <pc:spChg chg="del mod">
          <ac:chgData name="Ewa Kazimierska" userId="8edb7084-dccb-4d8f-9cfb-38098ea1d667" providerId="ADAL" clId="{8AB8598C-9D5E-4F7A-B494-E47B24D4F5DA}" dt="2025-10-07T12:41:41.640" v="2" actId="478"/>
          <ac:spMkLst>
            <pc:docMk/>
            <pc:sldMk cId="787304591" sldId="298"/>
            <ac:spMk id="17" creationId="{56AD6989-4BAA-474F-AD84-A96CB5FAFA06}"/>
          </ac:spMkLst>
        </pc:spChg>
        <pc:grpChg chg="mod">
          <ac:chgData name="Ewa Kazimierska" userId="8edb7084-dccb-4d8f-9cfb-38098ea1d667" providerId="ADAL" clId="{8AB8598C-9D5E-4F7A-B494-E47B24D4F5DA}" dt="2025-10-07T12:41:46.069" v="3" actId="1076"/>
          <ac:grpSpMkLst>
            <pc:docMk/>
            <pc:sldMk cId="787304591" sldId="298"/>
            <ac:grpSpMk id="4" creationId="{00000000-0000-0000-0000-000000000000}"/>
          </ac:grpSpMkLst>
        </pc:grpChg>
      </pc:sldChg>
      <pc:sldChg chg="modNotesTx">
        <pc:chgData name="Ewa Kazimierska" userId="8edb7084-dccb-4d8f-9cfb-38098ea1d667" providerId="ADAL" clId="{8AB8598C-9D5E-4F7A-B494-E47B24D4F5DA}" dt="2025-10-07T12:42:25.887" v="9" actId="6549"/>
        <pc:sldMkLst>
          <pc:docMk/>
          <pc:sldMk cId="2008497160" sldId="304"/>
        </pc:sldMkLst>
      </pc:sldChg>
      <pc:sldChg chg="modNotesTx">
        <pc:chgData name="Ewa Kazimierska" userId="8edb7084-dccb-4d8f-9cfb-38098ea1d667" providerId="ADAL" clId="{8AB8598C-9D5E-4F7A-B494-E47B24D4F5DA}" dt="2025-10-07T12:42:37.283" v="11" actId="6549"/>
        <pc:sldMkLst>
          <pc:docMk/>
          <pc:sldMk cId="200811497" sldId="305"/>
        </pc:sldMkLst>
      </pc:sldChg>
      <pc:sldChg chg="modNotesTx">
        <pc:chgData name="Ewa Kazimierska" userId="8edb7084-dccb-4d8f-9cfb-38098ea1d667" providerId="ADAL" clId="{8AB8598C-9D5E-4F7A-B494-E47B24D4F5DA}" dt="2025-10-07T12:42:42.700" v="12" actId="6549"/>
        <pc:sldMkLst>
          <pc:docMk/>
          <pc:sldMk cId="747030928" sldId="306"/>
        </pc:sldMkLst>
      </pc:sldChg>
      <pc:sldChg chg="modNotesTx">
        <pc:chgData name="Ewa Kazimierska" userId="8edb7084-dccb-4d8f-9cfb-38098ea1d667" providerId="ADAL" clId="{8AB8598C-9D5E-4F7A-B494-E47B24D4F5DA}" dt="2025-10-07T12:41:55.121" v="5" actId="6549"/>
        <pc:sldMkLst>
          <pc:docMk/>
          <pc:sldMk cId="3209115234" sldId="311"/>
        </pc:sldMkLst>
      </pc:sldChg>
      <pc:sldChg chg="modNotesTx">
        <pc:chgData name="Ewa Kazimierska" userId="8edb7084-dccb-4d8f-9cfb-38098ea1d667" providerId="ADAL" clId="{8AB8598C-9D5E-4F7A-B494-E47B24D4F5DA}" dt="2025-10-07T12:42:01.451" v="6" actId="6549"/>
        <pc:sldMkLst>
          <pc:docMk/>
          <pc:sldMk cId="748492780" sldId="317"/>
        </pc:sldMkLst>
      </pc:sldChg>
      <pc:sldChg chg="modNotesTx">
        <pc:chgData name="Ewa Kazimierska" userId="8edb7084-dccb-4d8f-9cfb-38098ea1d667" providerId="ADAL" clId="{8AB8598C-9D5E-4F7A-B494-E47B24D4F5DA}" dt="2025-10-07T12:42:07.910" v="7" actId="6549"/>
        <pc:sldMkLst>
          <pc:docMk/>
          <pc:sldMk cId="3338409365" sldId="318"/>
        </pc:sldMkLst>
      </pc:sldChg>
      <pc:sldChg chg="modNotesTx">
        <pc:chgData name="Ewa Kazimierska" userId="8edb7084-dccb-4d8f-9cfb-38098ea1d667" providerId="ADAL" clId="{8AB8598C-9D5E-4F7A-B494-E47B24D4F5DA}" dt="2025-10-07T12:42:48.458" v="13" actId="6549"/>
        <pc:sldMkLst>
          <pc:docMk/>
          <pc:sldMk cId="2383463451" sldId="319"/>
        </pc:sldMkLst>
      </pc:sldChg>
      <pc:sldChg chg="modNotesTx">
        <pc:chgData name="Ewa Kazimierska" userId="8edb7084-dccb-4d8f-9cfb-38098ea1d667" providerId="ADAL" clId="{8AB8598C-9D5E-4F7A-B494-E47B24D4F5DA}" dt="2025-10-07T12:42:17.992" v="8" actId="6549"/>
        <pc:sldMkLst>
          <pc:docMk/>
          <pc:sldMk cId="4226862312" sldId="321"/>
        </pc:sldMkLst>
      </pc:sldChg>
      <pc:sldChg chg="modNotesTx">
        <pc:chgData name="Ewa Kazimierska" userId="8edb7084-dccb-4d8f-9cfb-38098ea1d667" providerId="ADAL" clId="{8AB8598C-9D5E-4F7A-B494-E47B24D4F5DA}" dt="2025-10-07T12:42:32.006" v="10" actId="6549"/>
        <pc:sldMkLst>
          <pc:docMk/>
          <pc:sldMk cId="1620914114" sldId="322"/>
        </pc:sldMkLst>
      </pc:sldChg>
      <pc:sldChg chg="modNotesTx">
        <pc:chgData name="Ewa Kazimierska" userId="8edb7084-dccb-4d8f-9cfb-38098ea1d667" providerId="ADAL" clId="{8AB8598C-9D5E-4F7A-B494-E47B24D4F5DA}" dt="2025-10-07T12:42:57.274" v="14" actId="6549"/>
        <pc:sldMkLst>
          <pc:docMk/>
          <pc:sldMk cId="930644551" sldId="325"/>
        </pc:sldMkLst>
      </pc:sldChg>
      <pc:sldChg chg="modNotesTx">
        <pc:chgData name="Ewa Kazimierska" userId="8edb7084-dccb-4d8f-9cfb-38098ea1d667" providerId="ADAL" clId="{8AB8598C-9D5E-4F7A-B494-E47B24D4F5DA}" dt="2025-10-07T12:43:08.469" v="15" actId="6549"/>
        <pc:sldMkLst>
          <pc:docMk/>
          <pc:sldMk cId="686318343" sldId="328"/>
        </pc:sldMkLst>
      </pc:sldChg>
      <pc:sldChg chg="modNotesTx">
        <pc:chgData name="Ewa Kazimierska" userId="8edb7084-dccb-4d8f-9cfb-38098ea1d667" providerId="ADAL" clId="{8AB8598C-9D5E-4F7A-B494-E47B24D4F5DA}" dt="2025-10-07T12:43:14.522" v="16" actId="6549"/>
        <pc:sldMkLst>
          <pc:docMk/>
          <pc:sldMk cId="3995895654" sldId="331"/>
        </pc:sldMkLst>
      </pc:sldChg>
      <pc:sldChg chg="modNotesTx">
        <pc:chgData name="Ewa Kazimierska" userId="8edb7084-dccb-4d8f-9cfb-38098ea1d667" providerId="ADAL" clId="{8AB8598C-9D5E-4F7A-B494-E47B24D4F5DA}" dt="2025-10-07T12:43:20.248" v="17" actId="6549"/>
        <pc:sldMkLst>
          <pc:docMk/>
          <pc:sldMk cId="2136284142" sldId="33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5044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0737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868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8615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898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030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9999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9001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9297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8417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4548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0400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234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9705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2527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10/6/2025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10/6/2025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10/6/2025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10/6/2025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ammarly.com/blog/nouns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oxforddictionaries.com/grammar/word-classes/verbs" TargetMode="External"/><Relationship Id="rId4" Type="http://schemas.openxmlformats.org/officeDocument/2006/relationships/hyperlink" Target="https://learnenglish.britishcouncil.org/en/english-grammar/adjectives/noun-modifiers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decomposition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2: Analysing &amp; Solving Problems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06-Oct-2025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16721" y="1864123"/>
            <a:ext cx="8153400" cy="4495800"/>
          </a:xfrm>
        </p:spPr>
        <p:txBody>
          <a:bodyPr/>
          <a:lstStyle/>
          <a:p>
            <a:r>
              <a:rPr lang="en-GB" dirty="0"/>
              <a:t>Decomposition</a:t>
            </a:r>
          </a:p>
          <a:p>
            <a:r>
              <a:rPr lang="en-GB" dirty="0"/>
              <a:t>Input, Process(</a:t>
            </a:r>
            <a:r>
              <a:rPr lang="en-GB" dirty="0" err="1"/>
              <a:t>es</a:t>
            </a:r>
            <a:r>
              <a:rPr lang="en-GB" dirty="0"/>
              <a:t>) and Output</a:t>
            </a:r>
          </a:p>
        </p:txBody>
      </p:sp>
      <p:sp>
        <p:nvSpPr>
          <p:cNvPr id="4" name="Block Arc 3">
            <a:extLst>
              <a:ext uri="{FF2B5EF4-FFF2-40B4-BE49-F238E27FC236}">
                <a16:creationId xmlns:a16="http://schemas.microsoft.com/office/drawing/2014/main" id="{312CB6F3-7BBE-4DE0-A41A-065F6B3C1963}"/>
              </a:ext>
            </a:extLst>
          </p:cNvPr>
          <p:cNvSpPr/>
          <p:nvPr/>
        </p:nvSpPr>
        <p:spPr>
          <a:xfrm>
            <a:off x="4860032" y="2518460"/>
            <a:ext cx="3458894" cy="3458894"/>
          </a:xfrm>
          <a:prstGeom prst="blockArc">
            <a:avLst>
              <a:gd name="adj1" fmla="val 10800000"/>
              <a:gd name="adj2" fmla="val 162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Block Arc 4">
            <a:extLst>
              <a:ext uri="{FF2B5EF4-FFF2-40B4-BE49-F238E27FC236}">
                <a16:creationId xmlns:a16="http://schemas.microsoft.com/office/drawing/2014/main" id="{99CC90A1-09FB-40B0-A16A-A549B7917E56}"/>
              </a:ext>
            </a:extLst>
          </p:cNvPr>
          <p:cNvSpPr/>
          <p:nvPr/>
        </p:nvSpPr>
        <p:spPr>
          <a:xfrm>
            <a:off x="4860032" y="2518460"/>
            <a:ext cx="3458894" cy="3458894"/>
          </a:xfrm>
          <a:prstGeom prst="blockArc">
            <a:avLst>
              <a:gd name="adj1" fmla="val 5400000"/>
              <a:gd name="adj2" fmla="val 108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Block Arc 5">
            <a:extLst>
              <a:ext uri="{FF2B5EF4-FFF2-40B4-BE49-F238E27FC236}">
                <a16:creationId xmlns:a16="http://schemas.microsoft.com/office/drawing/2014/main" id="{ECD8B380-4D91-4B88-8D4E-C766E4CA790E}"/>
              </a:ext>
            </a:extLst>
          </p:cNvPr>
          <p:cNvSpPr/>
          <p:nvPr/>
        </p:nvSpPr>
        <p:spPr>
          <a:xfrm>
            <a:off x="4860032" y="2518460"/>
            <a:ext cx="3458894" cy="3458894"/>
          </a:xfrm>
          <a:prstGeom prst="blockArc">
            <a:avLst>
              <a:gd name="adj1" fmla="val 0"/>
              <a:gd name="adj2" fmla="val 54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Block Arc 6">
            <a:extLst>
              <a:ext uri="{FF2B5EF4-FFF2-40B4-BE49-F238E27FC236}">
                <a16:creationId xmlns:a16="http://schemas.microsoft.com/office/drawing/2014/main" id="{B1BACF9D-EE8C-4265-9689-7E9DE3749F7A}"/>
              </a:ext>
            </a:extLst>
          </p:cNvPr>
          <p:cNvSpPr/>
          <p:nvPr/>
        </p:nvSpPr>
        <p:spPr>
          <a:xfrm>
            <a:off x="4860032" y="2518460"/>
            <a:ext cx="3458894" cy="3458894"/>
          </a:xfrm>
          <a:prstGeom prst="blockArc">
            <a:avLst>
              <a:gd name="adj1" fmla="val 16200000"/>
              <a:gd name="adj2" fmla="val 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Freeform 18">
            <a:extLst>
              <a:ext uri="{FF2B5EF4-FFF2-40B4-BE49-F238E27FC236}">
                <a16:creationId xmlns:a16="http://schemas.microsoft.com/office/drawing/2014/main" id="{CC2E1DF3-E155-4688-A1DB-7016DF74E487}"/>
              </a:ext>
            </a:extLst>
          </p:cNvPr>
          <p:cNvSpPr/>
          <p:nvPr/>
        </p:nvSpPr>
        <p:spPr>
          <a:xfrm>
            <a:off x="5793249" y="3451677"/>
            <a:ext cx="1592460" cy="1592460"/>
          </a:xfrm>
          <a:custGeom>
            <a:avLst/>
            <a:gdLst>
              <a:gd name="connsiteX0" fmla="*/ 0 w 1592460"/>
              <a:gd name="connsiteY0" fmla="*/ 796230 h 1592460"/>
              <a:gd name="connsiteX1" fmla="*/ 796230 w 1592460"/>
              <a:gd name="connsiteY1" fmla="*/ 0 h 1592460"/>
              <a:gd name="connsiteX2" fmla="*/ 1592460 w 1592460"/>
              <a:gd name="connsiteY2" fmla="*/ 796230 h 1592460"/>
              <a:gd name="connsiteX3" fmla="*/ 796230 w 1592460"/>
              <a:gd name="connsiteY3" fmla="*/ 1592460 h 1592460"/>
              <a:gd name="connsiteX4" fmla="*/ 0 w 1592460"/>
              <a:gd name="connsiteY4" fmla="*/ 796230 h 159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2460" h="1592460">
                <a:moveTo>
                  <a:pt x="0" y="796230"/>
                </a:moveTo>
                <a:cubicBezTo>
                  <a:pt x="0" y="356484"/>
                  <a:pt x="356484" y="0"/>
                  <a:pt x="796230" y="0"/>
                </a:cubicBezTo>
                <a:cubicBezTo>
                  <a:pt x="1235976" y="0"/>
                  <a:pt x="1592460" y="356484"/>
                  <a:pt x="1592460" y="796230"/>
                </a:cubicBezTo>
                <a:cubicBezTo>
                  <a:pt x="1592460" y="1235976"/>
                  <a:pt x="1235976" y="1592460"/>
                  <a:pt x="796230" y="1592460"/>
                </a:cubicBezTo>
                <a:cubicBezTo>
                  <a:pt x="356484" y="1592460"/>
                  <a:pt x="0" y="1235976"/>
                  <a:pt x="0" y="796230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9720" tIns="249720" rIns="249720" bIns="249720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Computational</a:t>
            </a:r>
            <a:br>
              <a:rPr lang="en-GB" sz="1300" kern="1200" dirty="0"/>
            </a:br>
            <a:r>
              <a:rPr lang="en-GB" sz="1300" kern="1200" dirty="0"/>
              <a:t>Thinking</a:t>
            </a:r>
          </a:p>
        </p:txBody>
      </p:sp>
      <p:sp>
        <p:nvSpPr>
          <p:cNvPr id="9" name="Freeform 19">
            <a:extLst>
              <a:ext uri="{FF2B5EF4-FFF2-40B4-BE49-F238E27FC236}">
                <a16:creationId xmlns:a16="http://schemas.microsoft.com/office/drawing/2014/main" id="{EB7202C8-D171-45F0-ABCA-0D1C7211F038}"/>
              </a:ext>
            </a:extLst>
          </p:cNvPr>
          <p:cNvSpPr/>
          <p:nvPr/>
        </p:nvSpPr>
        <p:spPr>
          <a:xfrm>
            <a:off x="6032118" y="2001229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78487" rIns="0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Decomposition</a:t>
            </a:r>
          </a:p>
        </p:txBody>
      </p:sp>
      <p:sp>
        <p:nvSpPr>
          <p:cNvPr id="10" name="Freeform 20">
            <a:extLst>
              <a:ext uri="{FF2B5EF4-FFF2-40B4-BE49-F238E27FC236}">
                <a16:creationId xmlns:a16="http://schemas.microsoft.com/office/drawing/2014/main" id="{2D61F423-0B96-4EAD-A86A-59139B8D7072}"/>
              </a:ext>
            </a:extLst>
          </p:cNvPr>
          <p:cNvSpPr/>
          <p:nvPr/>
        </p:nvSpPr>
        <p:spPr>
          <a:xfrm>
            <a:off x="7721435" y="3690546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Pattern Recognition</a:t>
            </a:r>
          </a:p>
        </p:txBody>
      </p:sp>
      <p:sp>
        <p:nvSpPr>
          <p:cNvPr id="11" name="Freeform 21">
            <a:extLst>
              <a:ext uri="{FF2B5EF4-FFF2-40B4-BE49-F238E27FC236}">
                <a16:creationId xmlns:a16="http://schemas.microsoft.com/office/drawing/2014/main" id="{224666DC-BB3C-4DFE-92DA-8689F9F0A1C7}"/>
              </a:ext>
            </a:extLst>
          </p:cNvPr>
          <p:cNvSpPr/>
          <p:nvPr/>
        </p:nvSpPr>
        <p:spPr>
          <a:xfrm>
            <a:off x="6032118" y="5379863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Abstraction</a:t>
            </a:r>
          </a:p>
        </p:txBody>
      </p:sp>
      <p:sp>
        <p:nvSpPr>
          <p:cNvPr id="12" name="Freeform 22">
            <a:extLst>
              <a:ext uri="{FF2B5EF4-FFF2-40B4-BE49-F238E27FC236}">
                <a16:creationId xmlns:a16="http://schemas.microsoft.com/office/drawing/2014/main" id="{5145631A-6B76-4A79-BD80-E6F178CAE985}"/>
              </a:ext>
            </a:extLst>
          </p:cNvPr>
          <p:cNvSpPr/>
          <p:nvPr/>
        </p:nvSpPr>
        <p:spPr>
          <a:xfrm>
            <a:off x="4342801" y="3690546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Algorithm Design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7B8C507-C54B-4271-AD5C-8A231DEC51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38666" y="1984073"/>
            <a:ext cx="1219048" cy="76190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2E83833-C14D-49E5-B330-CABA321568B1}"/>
              </a:ext>
            </a:extLst>
          </p:cNvPr>
          <p:cNvSpPr/>
          <p:nvPr/>
        </p:nvSpPr>
        <p:spPr>
          <a:xfrm>
            <a:off x="5940152" y="1873537"/>
            <a:ext cx="2825896" cy="133944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Decomposition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Decomposition is the first step of problem solving!</a:t>
            </a:r>
          </a:p>
          <a:p>
            <a:r>
              <a:rPr lang="en-GB" dirty="0"/>
              <a:t>It involves breaking a problem, or system, down into </a:t>
            </a:r>
            <a:r>
              <a:rPr lang="en-GB" b="1" i="1" dirty="0"/>
              <a:t>smaller parts that are more manageable and easier to understand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940186" y="4005064"/>
            <a:ext cx="5498324" cy="2736304"/>
            <a:chOff x="1642818" y="4005064"/>
            <a:chExt cx="5498324" cy="2736304"/>
          </a:xfrm>
        </p:grpSpPr>
        <p:sp>
          <p:nvSpPr>
            <p:cNvPr id="5" name="Rectangle 4"/>
            <p:cNvSpPr/>
            <p:nvPr/>
          </p:nvSpPr>
          <p:spPr>
            <a:xfrm>
              <a:off x="3635896" y="4005064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 Problem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3635896" y="5047685"/>
              <a:ext cx="1512168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Hard 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7" name="Rectangle 6"/>
            <p:cNvSpPr/>
            <p:nvPr/>
          </p:nvSpPr>
          <p:spPr>
            <a:xfrm>
              <a:off x="1642818" y="5054221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5628974" y="5054221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2483768" y="6092816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4872890" y="6093296"/>
              <a:ext cx="1512168" cy="648072"/>
            </a:xfrm>
            <a:prstGeom prst="rect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Easy</a:t>
              </a:r>
              <a:br>
                <a:rPr lang="en-GB" dirty="0"/>
              </a:br>
              <a:r>
                <a:rPr lang="en-GB" dirty="0"/>
                <a:t>Sub-Problem</a:t>
              </a:r>
            </a:p>
          </p:txBody>
        </p:sp>
        <p:cxnSp>
          <p:nvCxnSpPr>
            <p:cNvPr id="20" name="Elbow Connector 19"/>
            <p:cNvCxnSpPr>
              <a:stCxn id="5" idx="2"/>
              <a:endCxn id="7" idx="0"/>
            </p:cNvCxnSpPr>
            <p:nvPr/>
          </p:nvCxnSpPr>
          <p:spPr>
            <a:xfrm rot="5400000">
              <a:off x="3194899" y="3857139"/>
              <a:ext cx="401085" cy="199307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Elbow Connector 21"/>
            <p:cNvCxnSpPr>
              <a:stCxn id="5" idx="2"/>
              <a:endCxn id="8" idx="0"/>
            </p:cNvCxnSpPr>
            <p:nvPr/>
          </p:nvCxnSpPr>
          <p:spPr>
            <a:xfrm rot="16200000" flipH="1">
              <a:off x="5187977" y="3857139"/>
              <a:ext cx="401085" cy="1993078"/>
            </a:xfrm>
            <a:prstGeom prst="bentConnector3">
              <a:avLst>
                <a:gd name="adj1" fmla="val 5000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>
              <a:stCxn id="5" idx="2"/>
              <a:endCxn id="6" idx="0"/>
            </p:cNvCxnSpPr>
            <p:nvPr/>
          </p:nvCxnSpPr>
          <p:spPr>
            <a:xfrm>
              <a:off x="4391980" y="4653136"/>
              <a:ext cx="0" cy="39454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Elbow Connector 27"/>
            <p:cNvCxnSpPr>
              <a:stCxn id="6" idx="2"/>
              <a:endCxn id="9" idx="0"/>
            </p:cNvCxnSpPr>
            <p:nvPr/>
          </p:nvCxnSpPr>
          <p:spPr>
            <a:xfrm rot="5400000">
              <a:off x="3617387" y="5318222"/>
              <a:ext cx="397059" cy="1152128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Elbow Connector 29"/>
            <p:cNvCxnSpPr>
              <a:stCxn id="6" idx="2"/>
              <a:endCxn id="10" idx="0"/>
            </p:cNvCxnSpPr>
            <p:nvPr/>
          </p:nvCxnSpPr>
          <p:spPr>
            <a:xfrm rot="16200000" flipH="1">
              <a:off x="4811708" y="5276029"/>
              <a:ext cx="397539" cy="1236994"/>
            </a:xfrm>
            <a:prstGeom prst="bentConnector3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87304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actually practice decomposition on a daily basis.</a:t>
            </a:r>
          </a:p>
          <a:p>
            <a:r>
              <a:rPr lang="en-GB" dirty="0"/>
              <a:t>Here are some tasks most people perform on a daily basis that they break into smaller steps without thinking about them:</a:t>
            </a:r>
          </a:p>
          <a:p>
            <a:pPr lvl="1"/>
            <a:r>
              <a:rPr lang="en-GB" dirty="0"/>
              <a:t>Brushing our teeth</a:t>
            </a:r>
          </a:p>
          <a:p>
            <a:pPr lvl="1"/>
            <a:r>
              <a:rPr lang="en-GB" dirty="0"/>
              <a:t>Making a cup of tea/coffee</a:t>
            </a:r>
          </a:p>
          <a:p>
            <a:r>
              <a:rPr lang="en-GB" dirty="0"/>
              <a:t>What steps do you follow to make a cup of tea/coffee?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911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Breaking a problem down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also plenty of tasks you perform daily on the computer that you break into smaller steps without thinking about.</a:t>
            </a:r>
          </a:p>
          <a:p>
            <a:r>
              <a:rPr lang="en-GB" dirty="0"/>
              <a:t>You need to send an email to someone.</a:t>
            </a:r>
          </a:p>
          <a:p>
            <a:pPr lvl="1"/>
            <a:r>
              <a:rPr lang="en-GB" dirty="0"/>
              <a:t>How do you subconsciously break this task down into smaller steps to complete it?</a:t>
            </a:r>
          </a:p>
          <a:p>
            <a:r>
              <a:rPr lang="en-GB" dirty="0"/>
              <a:t>You want to buy a couple of items from Amazon.</a:t>
            </a:r>
          </a:p>
          <a:p>
            <a:pPr lvl="1"/>
            <a:r>
              <a:rPr lang="en-GB" dirty="0"/>
              <a:t>Break this task down into smaller steps.</a:t>
            </a:r>
          </a:p>
        </p:txBody>
      </p:sp>
    </p:spTree>
    <p:extLst>
      <p:ext uri="{BB962C8B-B14F-4D97-AF65-F5344CB8AC3E}">
        <p14:creationId xmlns:p14="http://schemas.microsoft.com/office/powerpoint/2010/main" val="748492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Think of a problem from your daily life, and consider solving it using a computer solution. Present the problem and your solution.</a:t>
            </a:r>
          </a:p>
        </p:txBody>
      </p:sp>
    </p:spTree>
    <p:extLst>
      <p:ext uri="{BB962C8B-B14F-4D97-AF65-F5344CB8AC3E}">
        <p14:creationId xmlns:p14="http://schemas.microsoft.com/office/powerpoint/2010/main" val="3338409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Decomposition for Computer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Computers applications typically follows 3 steps to carry out their solutions to tasks. They</a:t>
            </a:r>
          </a:p>
          <a:p>
            <a:pPr lvl="1"/>
            <a:r>
              <a:rPr lang="en-GB" dirty="0"/>
              <a:t>Receive some </a:t>
            </a:r>
            <a:r>
              <a:rPr lang="en-GB" b="1" dirty="0"/>
              <a:t>Input</a:t>
            </a:r>
          </a:p>
          <a:p>
            <a:pPr lvl="1"/>
            <a:r>
              <a:rPr lang="en-GB" b="1" dirty="0"/>
              <a:t>Process</a:t>
            </a:r>
            <a:r>
              <a:rPr lang="en-GB" dirty="0"/>
              <a:t> the input</a:t>
            </a:r>
          </a:p>
          <a:p>
            <a:pPr lvl="1"/>
            <a:r>
              <a:rPr lang="en-GB" dirty="0"/>
              <a:t>Generate some </a:t>
            </a:r>
            <a:r>
              <a:rPr lang="en-GB" b="1" dirty="0"/>
              <a:t>Output</a:t>
            </a:r>
          </a:p>
          <a:p>
            <a:r>
              <a:rPr lang="en-GB" dirty="0"/>
              <a:t>This is how computer programs communicate with users and other computer programs.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331640" y="5085184"/>
            <a:ext cx="6085284" cy="995762"/>
            <a:chOff x="1481013" y="4836566"/>
            <a:chExt cx="6085284" cy="995762"/>
          </a:xfrm>
        </p:grpSpPr>
        <p:grpSp>
          <p:nvGrpSpPr>
            <p:cNvPr id="7" name="Group 6"/>
            <p:cNvGrpSpPr/>
            <p:nvPr/>
          </p:nvGrpSpPr>
          <p:grpSpPr>
            <a:xfrm>
              <a:off x="1481013" y="4836566"/>
              <a:ext cx="6085284" cy="960834"/>
              <a:chOff x="1481013" y="4836566"/>
              <a:chExt cx="6085284" cy="960834"/>
            </a:xfrm>
          </p:grpSpPr>
          <p:sp>
            <p:nvSpPr>
              <p:cNvPr id="8" name="Freeform 7"/>
              <p:cNvSpPr/>
              <p:nvPr/>
            </p:nvSpPr>
            <p:spPr>
              <a:xfrm>
                <a:off x="1481013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Input</a:t>
                </a:r>
              </a:p>
            </p:txBody>
          </p:sp>
          <p:sp>
            <p:nvSpPr>
              <p:cNvPr id="9" name="Freeform 8"/>
              <p:cNvSpPr/>
              <p:nvPr/>
            </p:nvSpPr>
            <p:spPr>
              <a:xfrm>
                <a:off x="3242543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2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lvl="0" algn="ctr" defTabSz="7556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700" kern="1200"/>
              </a:p>
            </p:txBody>
          </p:sp>
          <p:sp>
            <p:nvSpPr>
              <p:cNvPr id="10" name="Freeform 9"/>
              <p:cNvSpPr/>
              <p:nvPr/>
            </p:nvSpPr>
            <p:spPr>
              <a:xfrm>
                <a:off x="3722960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10081593"/>
                  <a:satOff val="4384"/>
                  <a:lumOff val="1275"/>
                  <a:alphaOff val="0"/>
                </a:schemeClr>
              </a:fillRef>
              <a:effectRef idx="0">
                <a:schemeClr val="accent2">
                  <a:hueOff val="-10081593"/>
                  <a:satOff val="4384"/>
                  <a:lumOff val="1275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Process</a:t>
                </a:r>
              </a:p>
            </p:txBody>
          </p:sp>
          <p:sp>
            <p:nvSpPr>
              <p:cNvPr id="11" name="Freeform 10"/>
              <p:cNvSpPr/>
              <p:nvPr/>
            </p:nvSpPr>
            <p:spPr>
              <a:xfrm>
                <a:off x="5484490" y="5118411"/>
                <a:ext cx="339494" cy="397144"/>
              </a:xfrm>
              <a:custGeom>
                <a:avLst/>
                <a:gdLst>
                  <a:gd name="connsiteX0" fmla="*/ 0 w 339494"/>
                  <a:gd name="connsiteY0" fmla="*/ 79429 h 397144"/>
                  <a:gd name="connsiteX1" fmla="*/ 169747 w 339494"/>
                  <a:gd name="connsiteY1" fmla="*/ 79429 h 397144"/>
                  <a:gd name="connsiteX2" fmla="*/ 169747 w 339494"/>
                  <a:gd name="connsiteY2" fmla="*/ 0 h 397144"/>
                  <a:gd name="connsiteX3" fmla="*/ 339494 w 339494"/>
                  <a:gd name="connsiteY3" fmla="*/ 198572 h 397144"/>
                  <a:gd name="connsiteX4" fmla="*/ 169747 w 339494"/>
                  <a:gd name="connsiteY4" fmla="*/ 397144 h 397144"/>
                  <a:gd name="connsiteX5" fmla="*/ 169747 w 339494"/>
                  <a:gd name="connsiteY5" fmla="*/ 317715 h 397144"/>
                  <a:gd name="connsiteX6" fmla="*/ 0 w 339494"/>
                  <a:gd name="connsiteY6" fmla="*/ 317715 h 397144"/>
                  <a:gd name="connsiteX7" fmla="*/ 0 w 339494"/>
                  <a:gd name="connsiteY7" fmla="*/ 79429 h 39714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39494" h="397144">
                    <a:moveTo>
                      <a:pt x="0" y="79429"/>
                    </a:moveTo>
                    <a:lnTo>
                      <a:pt x="169747" y="79429"/>
                    </a:lnTo>
                    <a:lnTo>
                      <a:pt x="169747" y="0"/>
                    </a:lnTo>
                    <a:lnTo>
                      <a:pt x="339494" y="198572"/>
                    </a:lnTo>
                    <a:lnTo>
                      <a:pt x="169747" y="397144"/>
                    </a:lnTo>
                    <a:lnTo>
                      <a:pt x="169747" y="317715"/>
                    </a:lnTo>
                    <a:lnTo>
                      <a:pt x="0" y="317715"/>
                    </a:lnTo>
                    <a:lnTo>
                      <a:pt x="0" y="79429"/>
                    </a:lnTo>
                    <a:close/>
                  </a:path>
                </a:pathLst>
              </a:custGeom>
            </p:spPr>
            <p:style>
              <a:lnRef idx="0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0" tIns="79429" rIns="101848" bIns="79429" numCol="1" spcCol="1270" anchor="ctr" anchorCtr="0">
                <a:noAutofit/>
              </a:bodyPr>
              <a:lstStyle/>
              <a:p>
                <a:pPr lvl="0" algn="ctr" defTabSz="7556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700" kern="1200"/>
              </a:p>
            </p:txBody>
          </p:sp>
          <p:sp>
            <p:nvSpPr>
              <p:cNvPr id="12" name="Freeform 11"/>
              <p:cNvSpPr/>
              <p:nvPr/>
            </p:nvSpPr>
            <p:spPr>
              <a:xfrm>
                <a:off x="5964907" y="4836566"/>
                <a:ext cx="1601390" cy="960834"/>
              </a:xfrm>
              <a:custGeom>
                <a:avLst/>
                <a:gdLst>
                  <a:gd name="connsiteX0" fmla="*/ 0 w 1601390"/>
                  <a:gd name="connsiteY0" fmla="*/ 96083 h 960834"/>
                  <a:gd name="connsiteX1" fmla="*/ 96083 w 1601390"/>
                  <a:gd name="connsiteY1" fmla="*/ 0 h 960834"/>
                  <a:gd name="connsiteX2" fmla="*/ 1505307 w 1601390"/>
                  <a:gd name="connsiteY2" fmla="*/ 0 h 960834"/>
                  <a:gd name="connsiteX3" fmla="*/ 1601390 w 1601390"/>
                  <a:gd name="connsiteY3" fmla="*/ 96083 h 960834"/>
                  <a:gd name="connsiteX4" fmla="*/ 1601390 w 1601390"/>
                  <a:gd name="connsiteY4" fmla="*/ 864751 h 960834"/>
                  <a:gd name="connsiteX5" fmla="*/ 1505307 w 1601390"/>
                  <a:gd name="connsiteY5" fmla="*/ 960834 h 960834"/>
                  <a:gd name="connsiteX6" fmla="*/ 96083 w 1601390"/>
                  <a:gd name="connsiteY6" fmla="*/ 960834 h 960834"/>
                  <a:gd name="connsiteX7" fmla="*/ 0 w 1601390"/>
                  <a:gd name="connsiteY7" fmla="*/ 864751 h 960834"/>
                  <a:gd name="connsiteX8" fmla="*/ 0 w 1601390"/>
                  <a:gd name="connsiteY8" fmla="*/ 96083 h 9608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601390" h="960834">
                    <a:moveTo>
                      <a:pt x="0" y="96083"/>
                    </a:moveTo>
                    <a:cubicBezTo>
                      <a:pt x="0" y="43018"/>
                      <a:pt x="43018" y="0"/>
                      <a:pt x="96083" y="0"/>
                    </a:cubicBezTo>
                    <a:lnTo>
                      <a:pt x="1505307" y="0"/>
                    </a:lnTo>
                    <a:cubicBezTo>
                      <a:pt x="1558372" y="0"/>
                      <a:pt x="1601390" y="43018"/>
                      <a:pt x="1601390" y="96083"/>
                    </a:cubicBezTo>
                    <a:lnTo>
                      <a:pt x="1601390" y="864751"/>
                    </a:lnTo>
                    <a:cubicBezTo>
                      <a:pt x="1601390" y="917816"/>
                      <a:pt x="1558372" y="960834"/>
                      <a:pt x="1505307" y="960834"/>
                    </a:cubicBezTo>
                    <a:lnTo>
                      <a:pt x="96083" y="960834"/>
                    </a:lnTo>
                    <a:cubicBezTo>
                      <a:pt x="43018" y="960834"/>
                      <a:pt x="0" y="917816"/>
                      <a:pt x="0" y="864751"/>
                    </a:cubicBezTo>
                    <a:lnTo>
                      <a:pt x="0" y="96083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2">
                  <a:hueOff val="-20163186"/>
                  <a:satOff val="8769"/>
                  <a:lumOff val="2550"/>
                  <a:alphaOff val="0"/>
                </a:schemeClr>
              </a:fillRef>
              <a:effectRef idx="0">
                <a:schemeClr val="accent2">
                  <a:hueOff val="-20163186"/>
                  <a:satOff val="8769"/>
                  <a:lumOff val="255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46252" tIns="146252" rIns="146252" bIns="146252" numCol="1" spcCol="1270" anchor="ctr" anchorCtr="0">
                <a:noAutofit/>
              </a:bodyPr>
              <a:lstStyle/>
              <a:p>
                <a:pPr lvl="0" algn="ctr" defTabSz="13779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3100" kern="1200" dirty="0"/>
                  <a:t>Output</a:t>
                </a:r>
              </a:p>
            </p:txBody>
          </p:sp>
        </p:grpSp>
        <p:cxnSp>
          <p:nvCxnSpPr>
            <p:cNvPr id="14" name="Elbow Connector 13"/>
            <p:cNvCxnSpPr/>
            <p:nvPr/>
          </p:nvCxnSpPr>
          <p:spPr>
            <a:xfrm flipH="1">
              <a:off x="2340280" y="5819628"/>
              <a:ext cx="4464000" cy="12700"/>
            </a:xfrm>
            <a:prstGeom prst="bentConnector5">
              <a:avLst>
                <a:gd name="adj1" fmla="val -128"/>
                <a:gd name="adj2" fmla="val 5034378"/>
                <a:gd name="adj3" fmla="val 99926"/>
              </a:avLst>
            </a:prstGeom>
            <a:ln>
              <a:prstDash val="dash"/>
              <a:tailEnd type="triangle"/>
            </a:ln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686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</a:t>
            </a:r>
            <a:r>
              <a:rPr lang="en-GB" dirty="0"/>
              <a:t>nput, </a:t>
            </a:r>
            <a:r>
              <a:rPr lang="en-GB" b="1" dirty="0"/>
              <a:t>P</a:t>
            </a:r>
            <a:r>
              <a:rPr lang="en-GB" dirty="0"/>
              <a:t>rocess, </a:t>
            </a:r>
            <a:r>
              <a:rPr lang="en-GB" b="1" dirty="0"/>
              <a:t>O</a:t>
            </a:r>
            <a:r>
              <a:rPr lang="en-GB" dirty="0"/>
              <a:t>utput (IPO)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Input</a:t>
            </a:r>
            <a:r>
              <a:rPr lang="en-GB" dirty="0"/>
              <a:t>: data that is accepted into a computer program from the user or other sources.</a:t>
            </a:r>
          </a:p>
          <a:p>
            <a:pPr lvl="1"/>
            <a:r>
              <a:rPr lang="en-GB" dirty="0"/>
              <a:t>The other sources could be other programs or other processes.</a:t>
            </a:r>
          </a:p>
          <a:p>
            <a:r>
              <a:rPr lang="en-GB" b="1" dirty="0"/>
              <a:t>Process</a:t>
            </a:r>
            <a:r>
              <a:rPr lang="en-GB" dirty="0"/>
              <a:t>: action(s) taken on the input data by the computer program to produce the output result.</a:t>
            </a:r>
          </a:p>
          <a:p>
            <a:r>
              <a:rPr lang="en-GB" b="1" dirty="0"/>
              <a:t>Output</a:t>
            </a:r>
            <a:r>
              <a:rPr lang="en-GB" dirty="0"/>
              <a:t>: data that is generated by the computer program after some process, and displayed to the user or sent to other programs or users.</a:t>
            </a:r>
          </a:p>
        </p:txBody>
      </p:sp>
    </p:spTree>
    <p:extLst>
      <p:ext uri="{BB962C8B-B14F-4D97-AF65-F5344CB8AC3E}">
        <p14:creationId xmlns:p14="http://schemas.microsoft.com/office/powerpoint/2010/main" val="2008497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Identifying Inputs, Processes &amp; Outputs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Identifying the inputs, processes and outputs in a problem is a good way to ensure that the solution you create can be understood by computer programs </a:t>
            </a:r>
            <a:r>
              <a:rPr lang="en-GB" i="1" dirty="0"/>
              <a:t>as you know this is how they communicate</a:t>
            </a:r>
            <a:r>
              <a:rPr lang="en-GB" dirty="0"/>
              <a:t>.</a:t>
            </a:r>
          </a:p>
          <a:p>
            <a:r>
              <a:rPr lang="en-GB" dirty="0"/>
              <a:t>Some problems, however, do not come with clear problem statements.</a:t>
            </a:r>
          </a:p>
          <a:p>
            <a:pPr lvl="1"/>
            <a:r>
              <a:rPr lang="en-GB" dirty="0"/>
              <a:t>The information provided is not enough to solve the problem.</a:t>
            </a:r>
          </a:p>
          <a:p>
            <a:pPr lvl="1"/>
            <a:r>
              <a:rPr lang="en-GB" dirty="0"/>
              <a:t>You need to ask questions to find out what is needed, known as </a:t>
            </a:r>
            <a:r>
              <a:rPr lang="en-GB" b="1" dirty="0"/>
              <a:t>Requirements Gathering</a:t>
            </a:r>
            <a:r>
              <a:rPr lang="en-GB" dirty="0"/>
              <a:t>.</a:t>
            </a:r>
          </a:p>
          <a:p>
            <a:r>
              <a:rPr lang="en-GB" dirty="0"/>
              <a:t>If you do have a clear problem statement, there is a simple technique you can use.</a:t>
            </a:r>
          </a:p>
        </p:txBody>
      </p:sp>
    </p:spTree>
    <p:extLst>
      <p:ext uri="{BB962C8B-B14F-4D97-AF65-F5344CB8AC3E}">
        <p14:creationId xmlns:p14="http://schemas.microsoft.com/office/powerpoint/2010/main" val="1620914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Input, Processes &amp; Outputs (IPOs)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 common technique used is to look at the problem statement and identify:</a:t>
            </a:r>
          </a:p>
          <a:p>
            <a:r>
              <a:rPr lang="en-GB" dirty="0"/>
              <a:t>The </a:t>
            </a:r>
            <a:r>
              <a:rPr lang="en-GB" b="1" dirty="0">
                <a:solidFill>
                  <a:srgbClr val="FF0000"/>
                </a:solidFill>
              </a:rPr>
              <a:t>Nouns</a:t>
            </a:r>
            <a:r>
              <a:rPr lang="en-GB" dirty="0"/>
              <a:t>, including </a:t>
            </a:r>
            <a:r>
              <a:rPr lang="en-GB" b="1" dirty="0"/>
              <a:t>Noun Modifiers</a:t>
            </a:r>
            <a:r>
              <a:rPr lang="en-GB" dirty="0"/>
              <a:t>: these will be your </a:t>
            </a:r>
            <a:r>
              <a:rPr lang="en-GB" b="1" i="1" dirty="0"/>
              <a:t>inputs and outputs</a:t>
            </a:r>
            <a:r>
              <a:rPr lang="en-GB" i="1" dirty="0"/>
              <a:t>.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Nouns </a:t>
            </a:r>
            <a:r>
              <a:rPr lang="en-GB" dirty="0"/>
              <a:t>are words that identify a person, place or thing.</a:t>
            </a:r>
          </a:p>
          <a:p>
            <a:pPr lvl="1"/>
            <a:r>
              <a:rPr lang="en-GB" dirty="0">
                <a:hlinkClick r:id="rId4"/>
              </a:rPr>
              <a:t>Noun modifiers</a:t>
            </a:r>
            <a:r>
              <a:rPr lang="en-GB" dirty="0"/>
              <a:t> are when two nouns are used to show that one thing is part of something else e.g. the </a:t>
            </a:r>
            <a:r>
              <a:rPr lang="en-GB" i="1" dirty="0"/>
              <a:t>village church</a:t>
            </a:r>
            <a:r>
              <a:rPr lang="en-GB" dirty="0"/>
              <a:t>, a </a:t>
            </a:r>
            <a:r>
              <a:rPr lang="en-GB" i="1" dirty="0"/>
              <a:t>gold watch</a:t>
            </a:r>
            <a:r>
              <a:rPr lang="en-GB" dirty="0"/>
              <a:t>, an </a:t>
            </a:r>
            <a:r>
              <a:rPr lang="en-GB" i="1" dirty="0"/>
              <a:t>ice bucket</a:t>
            </a:r>
            <a:r>
              <a:rPr lang="en-GB" dirty="0"/>
              <a:t>, an </a:t>
            </a:r>
            <a:r>
              <a:rPr lang="en-GB" i="1" dirty="0"/>
              <a:t>old book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>
                <a:solidFill>
                  <a:srgbClr val="0000FF"/>
                </a:solidFill>
              </a:rPr>
              <a:t>Verbs</a:t>
            </a:r>
            <a:r>
              <a:rPr lang="en-GB" dirty="0"/>
              <a:t>: these will be the actions (</a:t>
            </a:r>
            <a:r>
              <a:rPr lang="en-GB" b="1" i="1" dirty="0"/>
              <a:t>processes</a:t>
            </a:r>
            <a:r>
              <a:rPr lang="en-GB" dirty="0"/>
              <a:t>) the computer will need to perform.</a:t>
            </a:r>
          </a:p>
          <a:p>
            <a:pPr lvl="1"/>
            <a:r>
              <a:rPr lang="en-GB" dirty="0">
                <a:hlinkClick r:id="rId5"/>
              </a:rPr>
              <a:t>Verbs</a:t>
            </a:r>
            <a:r>
              <a:rPr lang="en-GB" dirty="0"/>
              <a:t> describe what a person or thing does.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11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have been tasked with the following problem: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(percentage). The calculator will then calculate the tip amount and display both the tip amount and the final, total bill amount.</a:t>
            </a:r>
          </a:p>
          <a:p>
            <a:r>
              <a:rPr lang="en-GB" dirty="0"/>
              <a:t>To discover the IPOs, we need to identify the </a:t>
            </a:r>
            <a:r>
              <a:rPr lang="en-GB" dirty="0">
                <a:solidFill>
                  <a:srgbClr val="FF0000"/>
                </a:solidFill>
              </a:rPr>
              <a:t>nouns</a:t>
            </a:r>
            <a:r>
              <a:rPr lang="en-GB" dirty="0"/>
              <a:t> and </a:t>
            </a:r>
            <a:r>
              <a:rPr lang="en-GB" dirty="0">
                <a:solidFill>
                  <a:srgbClr val="0000FF"/>
                </a:solidFill>
              </a:rPr>
              <a:t>verbs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47030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dirty="0"/>
              <a:t>Create a simple tip calculator. It should </a:t>
            </a:r>
            <a:r>
              <a:rPr lang="en-GB" dirty="0">
                <a:solidFill>
                  <a:srgbClr val="0000FF"/>
                </a:solidFill>
              </a:rPr>
              <a:t>prompt</a:t>
            </a:r>
            <a:r>
              <a:rPr lang="en-GB" dirty="0"/>
              <a:t> for a </a:t>
            </a:r>
            <a:r>
              <a:rPr lang="en-GB" dirty="0">
                <a:solidFill>
                  <a:srgbClr val="FF0000"/>
                </a:solidFill>
              </a:rPr>
              <a:t>bill amount</a:t>
            </a:r>
            <a:r>
              <a:rPr lang="en-GB" dirty="0"/>
              <a:t> and a </a:t>
            </a:r>
            <a:r>
              <a:rPr lang="en-GB" dirty="0">
                <a:solidFill>
                  <a:srgbClr val="FF0000"/>
                </a:solidFill>
              </a:rPr>
              <a:t>tip rate</a:t>
            </a:r>
            <a:r>
              <a:rPr lang="en-GB" dirty="0"/>
              <a:t> (percentage). The calculator will then </a:t>
            </a:r>
            <a:r>
              <a:rPr lang="en-GB" dirty="0">
                <a:solidFill>
                  <a:srgbClr val="0000FF"/>
                </a:solidFill>
              </a:rPr>
              <a:t>calculate</a:t>
            </a:r>
            <a:r>
              <a:rPr lang="en-GB" dirty="0"/>
              <a:t>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</a:t>
            </a:r>
            <a:r>
              <a:rPr lang="en-GB" dirty="0">
                <a:solidFill>
                  <a:srgbClr val="0000FF"/>
                </a:solidFill>
              </a:rPr>
              <a:t>display</a:t>
            </a:r>
            <a:r>
              <a:rPr lang="en-GB" dirty="0"/>
              <a:t> both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the final, </a:t>
            </a:r>
            <a:r>
              <a:rPr lang="en-GB" dirty="0">
                <a:solidFill>
                  <a:srgbClr val="FF0000"/>
                </a:solidFill>
              </a:rPr>
              <a:t>total bill amount</a:t>
            </a:r>
            <a:r>
              <a:rPr lang="en-GB" dirty="0"/>
              <a:t>.</a:t>
            </a:r>
          </a:p>
          <a:p>
            <a:pPr>
              <a:spcBef>
                <a:spcPts val="1800"/>
              </a:spcBef>
            </a:pPr>
            <a:r>
              <a:rPr lang="en-GB" dirty="0"/>
              <a:t>The nouns in the problem statement have been highlighted in red.</a:t>
            </a:r>
          </a:p>
          <a:p>
            <a:r>
              <a:rPr lang="en-GB" dirty="0"/>
              <a:t>The verbs in blue.</a:t>
            </a:r>
          </a:p>
          <a:p>
            <a:r>
              <a:rPr lang="en-GB" dirty="0"/>
              <a:t>The first sentence has been ignored because that is the main problem that needs to be broken down and it does not contribute to the solution.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463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Discovering IPOs: An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Next you need to take a closer look at the list</a:t>
            </a:r>
          </a:p>
          <a:p>
            <a:pPr lvl="1"/>
            <a:r>
              <a:rPr lang="en-GB" dirty="0"/>
              <a:t>For the Nouns,</a:t>
            </a:r>
          </a:p>
          <a:p>
            <a:pPr lvl="2"/>
            <a:r>
              <a:rPr lang="en-GB" dirty="0"/>
              <a:t>Which are inputs? 	Bill amount &amp; Tip Rate</a:t>
            </a:r>
          </a:p>
          <a:p>
            <a:pPr lvl="2"/>
            <a:r>
              <a:rPr lang="en-GB" dirty="0"/>
              <a:t>Which are outputs?	Tip amount &amp; Total Bill Amount</a:t>
            </a:r>
          </a:p>
          <a:p>
            <a:pPr lvl="1"/>
            <a:r>
              <a:rPr lang="en-GB" dirty="0"/>
              <a:t>For the Verbs, which are used to:</a:t>
            </a:r>
          </a:p>
          <a:p>
            <a:pPr lvl="2"/>
            <a:r>
              <a:rPr lang="en-GB" dirty="0"/>
              <a:t>Ask for input:			Prompt</a:t>
            </a:r>
          </a:p>
          <a:p>
            <a:pPr lvl="2"/>
            <a:r>
              <a:rPr lang="en-GB" dirty="0"/>
              <a:t>Actually process something:	Calculate</a:t>
            </a:r>
          </a:p>
          <a:p>
            <a:pPr lvl="2"/>
            <a:r>
              <a:rPr lang="en-GB" dirty="0"/>
              <a:t>Show the output:		Display</a:t>
            </a:r>
          </a:p>
          <a:p>
            <a:r>
              <a:rPr lang="en-GB" dirty="0"/>
              <a:t>An easy way to represent this information is to use an </a:t>
            </a:r>
            <a:r>
              <a:rPr lang="en-GB" b="1" dirty="0"/>
              <a:t>IPO Chart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3064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IPO Chart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320040" lvl="1" indent="0">
              <a:buNone/>
            </a:pPr>
            <a:r>
              <a:rPr lang="en-GB" dirty="0"/>
              <a:t>Create a simple tip calculator. It should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prompt</a:t>
            </a:r>
            <a:r>
              <a:rPr lang="en-GB" dirty="0"/>
              <a:t> for a </a:t>
            </a:r>
            <a:r>
              <a:rPr lang="en-GB" dirty="0">
                <a:solidFill>
                  <a:srgbClr val="FF0000"/>
                </a:solidFill>
              </a:rPr>
              <a:t>bill amount</a:t>
            </a:r>
            <a:r>
              <a:rPr lang="en-GB" dirty="0"/>
              <a:t> and a </a:t>
            </a:r>
            <a:r>
              <a:rPr lang="en-GB" dirty="0">
                <a:solidFill>
                  <a:srgbClr val="FF0000"/>
                </a:solidFill>
              </a:rPr>
              <a:t>tip rate</a:t>
            </a:r>
            <a:r>
              <a:rPr lang="en-GB" dirty="0"/>
              <a:t> (percentage). The calculator will then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calculate</a:t>
            </a:r>
            <a:r>
              <a:rPr lang="en-GB" dirty="0"/>
              <a:t>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display</a:t>
            </a:r>
            <a:r>
              <a:rPr lang="en-GB" dirty="0"/>
              <a:t> both the </a:t>
            </a:r>
            <a:r>
              <a:rPr lang="en-GB" dirty="0">
                <a:solidFill>
                  <a:srgbClr val="FF0000"/>
                </a:solidFill>
              </a:rPr>
              <a:t>tip amount</a:t>
            </a:r>
            <a:r>
              <a:rPr lang="en-GB" dirty="0"/>
              <a:t> and the final, </a:t>
            </a:r>
            <a:r>
              <a:rPr lang="en-GB" dirty="0">
                <a:solidFill>
                  <a:srgbClr val="FF0000"/>
                </a:solidFill>
              </a:rPr>
              <a:t>total bill amount</a:t>
            </a:r>
            <a:r>
              <a:rPr lang="en-GB" dirty="0"/>
              <a:t>.</a:t>
            </a:r>
          </a:p>
          <a:p>
            <a:pPr>
              <a:spcBef>
                <a:spcPts val="1800"/>
              </a:spcBef>
            </a:pPr>
            <a:r>
              <a:rPr lang="en-GB" dirty="0"/>
              <a:t>After identifying the nouns and verbs, we are able to come up with the following IPO chart.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Hmmm, can you spot the missing process?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32603942"/>
              </p:ext>
            </p:extLst>
          </p:nvPr>
        </p:nvGraphicFramePr>
        <p:xfrm>
          <a:off x="1110140" y="4260696"/>
          <a:ext cx="7623048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56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76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10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Process(</a:t>
                      </a:r>
                      <a:r>
                        <a:rPr lang="en-GB" dirty="0" err="1"/>
                        <a:t>es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Tip</a:t>
                      </a:r>
                      <a:r>
                        <a:rPr lang="en-GB" baseline="0" dirty="0"/>
                        <a:t> 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433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Missing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From the IPO chart, we can see that the problem statements states that we need to display both the Tip amount and Total bill amount.</a:t>
            </a:r>
          </a:p>
          <a:p>
            <a:r>
              <a:rPr lang="en-GB" dirty="0"/>
              <a:t>While a process to calculate the tip amount has been stated, there isn’t one for </a:t>
            </a:r>
            <a:r>
              <a:rPr lang="en-GB" b="1" i="1" dirty="0"/>
              <a:t>calculating the final, total amount</a:t>
            </a:r>
            <a:r>
              <a:rPr lang="en-GB" dirty="0"/>
              <a:t>. It is implied!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0902805"/>
              </p:ext>
            </p:extLst>
          </p:nvPr>
        </p:nvGraphicFramePr>
        <p:xfrm>
          <a:off x="1143000" y="1812424"/>
          <a:ext cx="7623048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56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763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10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Process(</a:t>
                      </a:r>
                      <a:r>
                        <a:rPr lang="en-GB" dirty="0" err="1"/>
                        <a:t>es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Bill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Calculate the tip amount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Tip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Tip</a:t>
                      </a:r>
                      <a:r>
                        <a:rPr lang="en-GB" baseline="0" dirty="0"/>
                        <a:t> rate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 bill 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9551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Missing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Problem statements will sometimes not spell out everything required.</a:t>
            </a:r>
          </a:p>
          <a:p>
            <a:pPr lvl="1"/>
            <a:r>
              <a:rPr lang="en-GB" dirty="0"/>
              <a:t>This can lead to problems in your solution.</a:t>
            </a:r>
          </a:p>
          <a:p>
            <a:r>
              <a:rPr lang="en-GB" dirty="0"/>
              <a:t>As you break down the problem into smaller steps and become more experienced at problem solving, you will:</a:t>
            </a:r>
          </a:p>
          <a:p>
            <a:pPr lvl="1"/>
            <a:r>
              <a:rPr lang="en-GB" dirty="0"/>
              <a:t>Be able to fill in the missing gaps!</a:t>
            </a:r>
          </a:p>
          <a:p>
            <a:pPr lvl="1"/>
            <a:r>
              <a:rPr lang="en-GB" dirty="0"/>
              <a:t>Go back and ask for more information to fill in the missing gaps.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318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Filtering out Unnecessary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the previous problem statement is reworded as follows: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 the customer would like to pay. The calculator will then calculate the tip amount and display both the tip amount and the final, total bill amount.</a:t>
            </a:r>
          </a:p>
          <a:p>
            <a:r>
              <a:rPr lang="en-GB" dirty="0"/>
              <a:t>Can you spot any new nouns and/or verbs in the problem statement?</a:t>
            </a:r>
          </a:p>
          <a:p>
            <a:r>
              <a:rPr lang="en-GB" dirty="0"/>
              <a:t>If yes, do they contribute to solving the problem?</a:t>
            </a:r>
          </a:p>
        </p:txBody>
      </p:sp>
    </p:spTree>
    <p:extLst>
      <p:ext uri="{BB962C8B-B14F-4D97-AF65-F5344CB8AC3E}">
        <p14:creationId xmlns:p14="http://schemas.microsoft.com/office/powerpoint/2010/main" val="3995895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Discovering IPOs: Filtering out Unnecessary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newly added </a:t>
            </a:r>
            <a:r>
              <a:rPr lang="en-GB" dirty="0">
                <a:solidFill>
                  <a:srgbClr val="FF0000"/>
                </a:solidFill>
              </a:rPr>
              <a:t>noun</a:t>
            </a:r>
            <a:r>
              <a:rPr lang="en-GB" dirty="0"/>
              <a:t> and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verb</a:t>
            </a:r>
            <a:r>
              <a:rPr lang="en-GB" dirty="0"/>
              <a:t> in the statement are highlighted.</a:t>
            </a:r>
          </a:p>
          <a:p>
            <a:pPr marL="685800" lvl="2" indent="0">
              <a:buNone/>
            </a:pPr>
            <a:r>
              <a:rPr lang="en-GB" dirty="0"/>
              <a:t>Create a simple tip calculator. It should prompt for a bill amount and a tip rate (percentage) the </a:t>
            </a:r>
            <a:r>
              <a:rPr lang="en-GB" dirty="0">
                <a:solidFill>
                  <a:srgbClr val="FF0000"/>
                </a:solidFill>
              </a:rPr>
              <a:t>customer</a:t>
            </a:r>
            <a:r>
              <a:rPr lang="en-GB" dirty="0"/>
              <a:t> would like to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pay</a:t>
            </a:r>
            <a:r>
              <a:rPr lang="en-GB" dirty="0"/>
              <a:t>. The calculator will then calculate the tip amount and display both the tip amount and the final, total bill amount.</a:t>
            </a:r>
          </a:p>
          <a:p>
            <a:r>
              <a:rPr lang="en-GB" dirty="0"/>
              <a:t>For the current problem, these two items do not contribute anything to the tip calculator solution required.</a:t>
            </a:r>
          </a:p>
          <a:p>
            <a:r>
              <a:rPr lang="en-GB" dirty="0"/>
              <a:t>As this information is not necessary for the current problem, it can be safely ignored.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36284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1279</Words>
  <Application>Microsoft Office PowerPoint</Application>
  <PresentationFormat>On-screen Show (4:3)</PresentationFormat>
  <Paragraphs>145</Paragraphs>
  <Slides>19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Cambria</vt:lpstr>
      <vt:lpstr>Wingdings</vt:lpstr>
      <vt:lpstr>Wingdings 2</vt:lpstr>
      <vt:lpstr>Median</vt:lpstr>
      <vt:lpstr>decomposition</vt:lpstr>
      <vt:lpstr>Today’s Lecture</vt:lpstr>
      <vt:lpstr>Decomposition</vt:lpstr>
      <vt:lpstr>Breaking a problem down</vt:lpstr>
      <vt:lpstr>Breaking a problem down</vt:lpstr>
      <vt:lpstr>Exercise</vt:lpstr>
      <vt:lpstr>Decomposition for Computer Solutions</vt:lpstr>
      <vt:lpstr>Input, Process, Output (IPO)</vt:lpstr>
      <vt:lpstr>Identifying Inputs, Processes &amp; Outputs</vt:lpstr>
      <vt:lpstr>Discovering Input, Processes &amp; Outputs (IPOs)</vt:lpstr>
      <vt:lpstr>Discovering IPOs: An Example </vt:lpstr>
      <vt:lpstr>Discovering IPOs: An Example </vt:lpstr>
      <vt:lpstr>Discovering IPOs: An Example</vt:lpstr>
      <vt:lpstr>IPO Chart</vt:lpstr>
      <vt:lpstr>Discovering IPOs: Missing Information</vt:lpstr>
      <vt:lpstr>Discovering IPOs: Missing Information</vt:lpstr>
      <vt:lpstr>Discovering IPOs: Filtering out Unnecessary Information</vt:lpstr>
      <vt:lpstr>Discovering IPOs: Filtering out Unnecessary Information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Ewa Kazimierska</cp:lastModifiedBy>
  <cp:revision>1639</cp:revision>
  <cp:lastPrinted>2014-09-29T16:21:25Z</cp:lastPrinted>
  <dcterms:created xsi:type="dcterms:W3CDTF">2013-09-18T07:00:31Z</dcterms:created>
  <dcterms:modified xsi:type="dcterms:W3CDTF">2025-10-07T12:43:26Z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