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7"/>
  </p:notesMasterIdLst>
  <p:handoutMasterIdLst>
    <p:handoutMasterId r:id="rId18"/>
  </p:handoutMasterIdLst>
  <p:sldIdLst>
    <p:sldId id="256" r:id="rId5"/>
    <p:sldId id="272" r:id="rId6"/>
    <p:sldId id="275" r:id="rId7"/>
    <p:sldId id="266" r:id="rId8"/>
    <p:sldId id="268" r:id="rId9"/>
    <p:sldId id="269" r:id="rId10"/>
    <p:sldId id="270" r:id="rId11"/>
    <p:sldId id="271" r:id="rId12"/>
    <p:sldId id="265" r:id="rId13"/>
    <p:sldId id="273" r:id="rId14"/>
    <p:sldId id="274" r:id="rId15"/>
    <p:sldId id="267" r:id="rId1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1" d="100"/>
          <a:sy n="101" d="100"/>
        </p:scale>
        <p:origin x="1908" y="11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07/03/2021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3/7/2021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/>
              <a:t>https://www.tutorialspoint.com/python3/python_basic_operators.htm</a:t>
            </a: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245840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07/03/2021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07/03/2021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07/03/2021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07/03/2021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07/03/2021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07/03/2021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07/03/2021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07/03/2021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07/03/2021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07/03/2021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07/03/2021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1520" y="1052736"/>
            <a:ext cx="7992888" cy="1470025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Computational Thinking</a:t>
            </a: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47B11A-ED6E-4CA4-9D80-2D42E1D63D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Lesson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54D777-3399-4188-8178-F4FD4622AA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For loop</a:t>
            </a:r>
          </a:p>
          <a:p>
            <a:r>
              <a:rPr lang="en-GB" dirty="0"/>
              <a:t>While loop</a:t>
            </a:r>
          </a:p>
          <a:p>
            <a:r>
              <a:rPr lang="en-GB" dirty="0"/>
              <a:t>Nested loop</a:t>
            </a:r>
          </a:p>
        </p:txBody>
      </p:sp>
    </p:spTree>
    <p:extLst>
      <p:ext uri="{BB962C8B-B14F-4D97-AF65-F5344CB8AC3E}">
        <p14:creationId xmlns:p14="http://schemas.microsoft.com/office/powerpoint/2010/main" val="198729631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1A50D9-99ED-4F8F-A4BC-A5C4A8832D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Loops in Python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0FFB2C-E1D6-4B4D-ADAE-BF1FA1AF598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3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Latha" panose="020B0604020202020204" pitchFamily="34" charset="0"/>
              </a:rPr>
              <a:t>When we program, we often need to repeat sections of code. These are known as </a:t>
            </a:r>
            <a:r>
              <a:rPr lang="en-GB" sz="32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Latha" panose="020B0604020202020204" pitchFamily="34" charset="0"/>
              </a:rPr>
              <a:t>loops</a:t>
            </a:r>
            <a:r>
              <a:rPr lang="en-GB" sz="3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Latha" panose="020B0604020202020204" pitchFamily="34" charset="0"/>
              </a:rPr>
              <a:t>. Loops have a set number of </a:t>
            </a:r>
            <a:r>
              <a:rPr lang="en-GB" sz="32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Latha" panose="020B0604020202020204" pitchFamily="34" charset="0"/>
              </a:rPr>
              <a:t>iterations</a:t>
            </a:r>
            <a:r>
              <a:rPr lang="en-GB" sz="3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Latha" panose="020B0604020202020204" pitchFamily="34" charset="0"/>
              </a:rPr>
              <a:t> (number of times the loop is run).  There are two categories of loop in Python – </a:t>
            </a:r>
            <a:r>
              <a:rPr lang="en-GB" sz="32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Latha" panose="020B0604020202020204" pitchFamily="34" charset="0"/>
              </a:rPr>
              <a:t>for</a:t>
            </a:r>
            <a:r>
              <a:rPr lang="en-GB" sz="3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Latha" panose="020B0604020202020204" pitchFamily="34" charset="0"/>
              </a:rPr>
              <a:t> and </a:t>
            </a:r>
            <a:r>
              <a:rPr lang="en-GB" sz="32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Latha" panose="020B0604020202020204" pitchFamily="34" charset="0"/>
              </a:rPr>
              <a:t>while</a:t>
            </a:r>
            <a:r>
              <a:rPr lang="en-GB" sz="3200" i="1" dirty="0">
                <a:latin typeface="Calibri" panose="020F0502020204030204" pitchFamily="34" charset="0"/>
                <a:ea typeface="Calibri" panose="020F0502020204030204" pitchFamily="34" charset="0"/>
                <a:cs typeface="Latha" panose="020B0604020202020204" pitchFamily="34" charset="0"/>
              </a:rPr>
              <a:t>.  </a:t>
            </a:r>
            <a:r>
              <a:rPr lang="en-GB" sz="3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Latha" panose="020B0604020202020204" pitchFamily="34" charset="0"/>
              </a:rPr>
              <a:t>Both of these exist in Python, but the </a:t>
            </a:r>
            <a:r>
              <a:rPr lang="en-GB" sz="32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Latha" panose="020B0604020202020204" pitchFamily="34" charset="0"/>
              </a:rPr>
              <a:t>for</a:t>
            </a:r>
            <a:r>
              <a:rPr lang="en-GB" sz="3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Latha" panose="020B0604020202020204" pitchFamily="34" charset="0"/>
              </a:rPr>
              <a:t> loop has a slightly different emphasis in Python. 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245106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481BE0-0703-421A-A8A0-819DC6A80C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For loop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4535F0-3BC9-4051-8DFA-0E8E52DEFD3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 algn="just">
              <a:buNone/>
            </a:pPr>
            <a:r>
              <a:rPr lang="en-GB" dirty="0"/>
              <a:t>for </a:t>
            </a:r>
            <a:r>
              <a:rPr lang="en-GB" dirty="0" err="1"/>
              <a:t>iterating_var</a:t>
            </a:r>
            <a:r>
              <a:rPr lang="en-GB" dirty="0"/>
              <a:t> in sequence:</a:t>
            </a:r>
          </a:p>
          <a:p>
            <a:pPr marL="0" indent="0" algn="just">
              <a:buNone/>
            </a:pPr>
            <a:r>
              <a:rPr lang="en-GB" dirty="0"/>
              <a:t>	 statement(s)</a:t>
            </a:r>
          </a:p>
          <a:p>
            <a:pPr marL="0" indent="0" algn="just">
              <a:buNone/>
            </a:pPr>
            <a:endParaRPr lang="en-GB" dirty="0"/>
          </a:p>
          <a:p>
            <a:pPr marL="0" indent="0" algn="just">
              <a:buNone/>
            </a:pPr>
            <a:r>
              <a:rPr lang="en-GB" sz="2400" dirty="0"/>
              <a:t>If a sequence contains an expression list, it is evaluated first. Then, the first item in the sequence is assigned to the iterating variable </a:t>
            </a:r>
            <a:r>
              <a:rPr lang="en-GB" sz="2400" i="1" dirty="0" err="1"/>
              <a:t>iterating_var</a:t>
            </a:r>
            <a:r>
              <a:rPr lang="en-GB" sz="2400" dirty="0"/>
              <a:t>. Next, the statements block is executed. Each item in the list is assigned to </a:t>
            </a:r>
            <a:r>
              <a:rPr lang="en-GB" sz="2400" i="1" dirty="0" err="1"/>
              <a:t>iterating_var</a:t>
            </a:r>
            <a:r>
              <a:rPr lang="en-GB" sz="2400" dirty="0"/>
              <a:t>, and the statement(s) block is executed until the entire sequence is exhausted.</a:t>
            </a:r>
          </a:p>
          <a:p>
            <a:pPr marL="0" indent="0" algn="just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2306435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F0A7D8-5A17-4870-ABD5-3DF3B3BF0D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For 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89F58B-489F-4616-A34D-F4485F66320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/>
              <a:t>Display value of </a:t>
            </a:r>
            <a:r>
              <a:rPr lang="en-GB" dirty="0" err="1"/>
              <a:t>i</a:t>
            </a:r>
            <a:r>
              <a:rPr lang="en-GB" dirty="0"/>
              <a:t> through looping.</a:t>
            </a:r>
          </a:p>
          <a:p>
            <a:pPr marL="0" indent="0">
              <a:buNone/>
            </a:pPr>
            <a:r>
              <a:rPr lang="en-GB" dirty="0"/>
              <a:t>for </a:t>
            </a:r>
            <a:r>
              <a:rPr lang="en-GB" dirty="0" err="1"/>
              <a:t>i</a:t>
            </a:r>
            <a:r>
              <a:rPr lang="en-GB" dirty="0"/>
              <a:t> in range(5):</a:t>
            </a:r>
          </a:p>
          <a:p>
            <a:pPr marL="0" indent="0">
              <a:buNone/>
            </a:pPr>
            <a:r>
              <a:rPr lang="en-GB" dirty="0"/>
              <a:t>	print(“</a:t>
            </a:r>
            <a:r>
              <a:rPr lang="en-GB" dirty="0" err="1"/>
              <a:t>i</a:t>
            </a:r>
            <a:r>
              <a:rPr lang="en-GB" dirty="0"/>
              <a:t>”)</a:t>
            </a:r>
          </a:p>
          <a:p>
            <a:pPr marL="0" indent="0">
              <a:buNone/>
            </a:pPr>
            <a:r>
              <a:rPr lang="en-GB" sz="2400" dirty="0"/>
              <a:t>The </a:t>
            </a:r>
            <a:r>
              <a:rPr lang="en-GB" sz="2400" dirty="0" err="1"/>
              <a:t>i</a:t>
            </a:r>
            <a:r>
              <a:rPr lang="en-GB" sz="2400" dirty="0"/>
              <a:t> initiated to 0 and will continue the looping until  </a:t>
            </a:r>
            <a:r>
              <a:rPr lang="en-GB" sz="2400" dirty="0" err="1"/>
              <a:t>i</a:t>
            </a:r>
            <a:r>
              <a:rPr lang="en-GB" sz="2400" dirty="0"/>
              <a:t> becomes 5.  The loop will work and </a:t>
            </a:r>
            <a:r>
              <a:rPr lang="en-GB" sz="2400" dirty="0" err="1"/>
              <a:t>i</a:t>
            </a:r>
            <a:r>
              <a:rPr lang="en-GB" sz="2400" dirty="0"/>
              <a:t> will have the value between 0 and 4.</a:t>
            </a:r>
          </a:p>
          <a:p>
            <a:pPr marL="0" indent="0">
              <a:buNone/>
            </a:pPr>
            <a:r>
              <a:rPr lang="en-GB" sz="2400" dirty="0">
                <a:solidFill>
                  <a:srgbClr val="FF0000"/>
                </a:solidFill>
              </a:rPr>
              <a:t>Output:	</a:t>
            </a:r>
          </a:p>
          <a:p>
            <a:pPr marL="0" indent="0">
              <a:buNone/>
            </a:pPr>
            <a:r>
              <a:rPr lang="en-GB" sz="2400" dirty="0">
                <a:solidFill>
                  <a:srgbClr val="FF0000"/>
                </a:solidFill>
              </a:rPr>
              <a:t>0</a:t>
            </a:r>
          </a:p>
          <a:p>
            <a:pPr marL="0" indent="0">
              <a:buNone/>
            </a:pPr>
            <a:r>
              <a:rPr lang="en-GB" sz="2400" dirty="0">
                <a:solidFill>
                  <a:srgbClr val="FF0000"/>
                </a:solidFill>
              </a:rPr>
              <a:t>1</a:t>
            </a:r>
          </a:p>
          <a:p>
            <a:pPr marL="0" indent="0">
              <a:buNone/>
            </a:pPr>
            <a:r>
              <a:rPr lang="en-GB" sz="2400" dirty="0">
                <a:solidFill>
                  <a:srgbClr val="FF0000"/>
                </a:solidFill>
              </a:rPr>
              <a:t>2</a:t>
            </a:r>
          </a:p>
          <a:p>
            <a:pPr marL="0" indent="0">
              <a:buNone/>
            </a:pPr>
            <a:r>
              <a:rPr lang="en-GB" sz="2400" dirty="0">
                <a:solidFill>
                  <a:srgbClr val="FF0000"/>
                </a:solidFill>
              </a:rPr>
              <a:t>3</a:t>
            </a:r>
          </a:p>
          <a:p>
            <a:pPr marL="0" indent="0">
              <a:buNone/>
            </a:pPr>
            <a:r>
              <a:rPr lang="en-GB" sz="2400" dirty="0">
                <a:solidFill>
                  <a:srgbClr val="FF0000"/>
                </a:solidFill>
              </a:rPr>
              <a:t>4</a:t>
            </a:r>
          </a:p>
        </p:txBody>
      </p:sp>
    </p:spTree>
    <p:extLst>
      <p:ext uri="{BB962C8B-B14F-4D97-AF65-F5344CB8AC3E}">
        <p14:creationId xmlns:p14="http://schemas.microsoft.com/office/powerpoint/2010/main" val="327727309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5A8A1D-D8A2-43B4-890A-5E665F228D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For example continued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BE02D2-2E19-415A-ADBA-F5C82D595C2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for </a:t>
            </a:r>
            <a:r>
              <a:rPr lang="en-GB" dirty="0" err="1"/>
              <a:t>i</a:t>
            </a:r>
            <a:r>
              <a:rPr lang="en-GB" dirty="0"/>
              <a:t> in range(2,6):</a:t>
            </a:r>
          </a:p>
          <a:p>
            <a:pPr marL="0" indent="0">
              <a:buNone/>
            </a:pPr>
            <a:r>
              <a:rPr lang="en-GB" dirty="0"/>
              <a:t>	print(</a:t>
            </a:r>
            <a:r>
              <a:rPr lang="en-GB" dirty="0" err="1"/>
              <a:t>i</a:t>
            </a:r>
            <a:r>
              <a:rPr lang="en-GB" dirty="0"/>
              <a:t>)</a:t>
            </a:r>
          </a:p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Output:</a:t>
            </a:r>
          </a:p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2</a:t>
            </a:r>
          </a:p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3</a:t>
            </a:r>
          </a:p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4</a:t>
            </a:r>
          </a:p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5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6423481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2E1ED8-5DE1-4878-9593-EFA1898845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For with step value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32902F-804F-47C8-AB56-816C02FA6C9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/>
              <a:t>for </a:t>
            </a:r>
            <a:r>
              <a:rPr lang="en-GB" dirty="0" err="1"/>
              <a:t>i</a:t>
            </a:r>
            <a:r>
              <a:rPr lang="en-GB" dirty="0"/>
              <a:t> in range (1,10,2):	step value</a:t>
            </a:r>
          </a:p>
          <a:p>
            <a:pPr marL="0" indent="0">
              <a:buNone/>
            </a:pPr>
            <a:r>
              <a:rPr lang="en-GB" dirty="0"/>
              <a:t>	print(“</a:t>
            </a:r>
            <a:r>
              <a:rPr lang="en-GB" dirty="0" err="1"/>
              <a:t>i</a:t>
            </a:r>
            <a:r>
              <a:rPr lang="en-GB" dirty="0"/>
              <a:t>”)</a:t>
            </a:r>
          </a:p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The step value 2 will increment the I value by 2.</a:t>
            </a:r>
          </a:p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Output:</a:t>
            </a:r>
          </a:p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1</a:t>
            </a:r>
          </a:p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3</a:t>
            </a:r>
          </a:p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5</a:t>
            </a:r>
          </a:p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7</a:t>
            </a:r>
          </a:p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9</a:t>
            </a:r>
          </a:p>
          <a:p>
            <a:pPr marL="0" indent="0">
              <a:buNone/>
            </a:pPr>
            <a:endParaRPr lang="en-GB" dirty="0"/>
          </a:p>
        </p:txBody>
      </p: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320E331A-F12F-4137-B897-5CA1FC8B1280}"/>
              </a:ext>
            </a:extLst>
          </p:cNvPr>
          <p:cNvCxnSpPr>
            <a:cxnSpLocks/>
          </p:cNvCxnSpPr>
          <p:nvPr/>
        </p:nvCxnSpPr>
        <p:spPr>
          <a:xfrm>
            <a:off x="3563888" y="1772816"/>
            <a:ext cx="648072" cy="0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7204349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A180B1-6178-446C-B0C1-6C671FAB22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For in lists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3F39CD-B764-408E-8DA4-97987DA16B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colours=[‘red’, ’blue’, ’pink’, ‘white’]</a:t>
            </a:r>
          </a:p>
          <a:p>
            <a:pPr marL="0" indent="0">
              <a:buNone/>
            </a:pPr>
            <a:r>
              <a:rPr lang="en-GB" dirty="0"/>
              <a:t>for </a:t>
            </a:r>
            <a:r>
              <a:rPr lang="en-GB" dirty="0" err="1"/>
              <a:t>i</a:t>
            </a:r>
            <a:r>
              <a:rPr lang="en-GB" dirty="0"/>
              <a:t> in colours:</a:t>
            </a:r>
          </a:p>
          <a:p>
            <a:pPr marL="0" indent="0">
              <a:buNone/>
            </a:pPr>
            <a:r>
              <a:rPr lang="en-GB" dirty="0"/>
              <a:t>	print (</a:t>
            </a:r>
            <a:r>
              <a:rPr lang="en-GB" dirty="0" err="1"/>
              <a:t>i</a:t>
            </a:r>
            <a:r>
              <a:rPr lang="en-GB" dirty="0"/>
              <a:t>)</a:t>
            </a:r>
          </a:p>
          <a:p>
            <a:pPr marL="0" indent="0">
              <a:buNone/>
            </a:pPr>
            <a:r>
              <a:rPr lang="en-GB" dirty="0"/>
              <a:t> </a:t>
            </a:r>
            <a:r>
              <a:rPr lang="en-GB" sz="2200" dirty="0">
                <a:solidFill>
                  <a:srgbClr val="FF0000"/>
                </a:solidFill>
              </a:rPr>
              <a:t>output:</a:t>
            </a:r>
          </a:p>
          <a:p>
            <a:pPr marL="0" indent="0">
              <a:buNone/>
            </a:pPr>
            <a:r>
              <a:rPr lang="en-GB" sz="2200" dirty="0">
                <a:solidFill>
                  <a:srgbClr val="FF0000"/>
                </a:solidFill>
              </a:rPr>
              <a:t>Red</a:t>
            </a:r>
          </a:p>
          <a:p>
            <a:pPr marL="0" indent="0">
              <a:buNone/>
            </a:pPr>
            <a:r>
              <a:rPr lang="en-GB" sz="2200" dirty="0">
                <a:solidFill>
                  <a:srgbClr val="FF0000"/>
                </a:solidFill>
              </a:rPr>
              <a:t>Blue</a:t>
            </a:r>
          </a:p>
          <a:p>
            <a:pPr marL="0" indent="0">
              <a:buNone/>
            </a:pPr>
            <a:r>
              <a:rPr lang="en-GB" sz="2200" dirty="0">
                <a:solidFill>
                  <a:srgbClr val="FF0000"/>
                </a:solidFill>
              </a:rPr>
              <a:t>Pink</a:t>
            </a:r>
          </a:p>
          <a:p>
            <a:pPr marL="0" indent="0">
              <a:buNone/>
            </a:pPr>
            <a:r>
              <a:rPr lang="en-GB" sz="2200" dirty="0">
                <a:solidFill>
                  <a:srgbClr val="FF0000"/>
                </a:solidFill>
              </a:rPr>
              <a:t>white</a:t>
            </a:r>
          </a:p>
        </p:txBody>
      </p:sp>
    </p:spTree>
    <p:extLst>
      <p:ext uri="{BB962C8B-B14F-4D97-AF65-F5344CB8AC3E}">
        <p14:creationId xmlns:p14="http://schemas.microsoft.com/office/powerpoint/2010/main" val="424173169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D0E072-49D3-453A-9DDC-BC4ECD7EF8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While loop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38F1BA-FAF6-43C9-A408-415EF3C7607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while expression:</a:t>
            </a:r>
          </a:p>
          <a:p>
            <a:pPr marL="0" indent="0">
              <a:buNone/>
            </a:pPr>
            <a:r>
              <a:rPr lang="en-GB" dirty="0"/>
              <a:t>	 statement(s)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If the expression evaluates to TRUE, then the statements will be executed</a:t>
            </a:r>
          </a:p>
        </p:txBody>
      </p:sp>
    </p:spTree>
    <p:extLst>
      <p:ext uri="{BB962C8B-B14F-4D97-AF65-F5344CB8AC3E}">
        <p14:creationId xmlns:p14="http://schemas.microsoft.com/office/powerpoint/2010/main" val="376472925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F7F493-240D-4037-9BBD-24D1188DD6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While 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C1F734-98B0-498C-BEAB-EE788BED1F1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err="1"/>
              <a:t>i</a:t>
            </a:r>
            <a:r>
              <a:rPr lang="en-GB" dirty="0"/>
              <a:t>=1</a:t>
            </a:r>
          </a:p>
          <a:p>
            <a:pPr marL="0" indent="0">
              <a:buNone/>
            </a:pPr>
            <a:r>
              <a:rPr lang="en-GB" dirty="0"/>
              <a:t>while(</a:t>
            </a:r>
            <a:r>
              <a:rPr lang="en-GB" dirty="0" err="1"/>
              <a:t>i</a:t>
            </a:r>
            <a:r>
              <a:rPr lang="en-GB" dirty="0"/>
              <a:t>&lt;=5):</a:t>
            </a:r>
          </a:p>
          <a:p>
            <a:pPr marL="0" indent="0">
              <a:buNone/>
            </a:pPr>
            <a:r>
              <a:rPr lang="en-GB" dirty="0"/>
              <a:t>	print(</a:t>
            </a:r>
            <a:r>
              <a:rPr lang="en-GB" dirty="0" err="1"/>
              <a:t>i</a:t>
            </a:r>
            <a:r>
              <a:rPr lang="en-GB" dirty="0"/>
              <a:t>)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dirty="0" err="1"/>
              <a:t>i</a:t>
            </a:r>
            <a:r>
              <a:rPr lang="en-GB" dirty="0"/>
              <a:t>=i+1</a:t>
            </a:r>
          </a:p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Output: 1,2,3,4,5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8330063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E8BF4F-B088-482F-A0B4-602BE83A22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While 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17E32D-E6F9-433E-B8FE-002AB458A45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Display first 10 odd numbers</a:t>
            </a:r>
          </a:p>
          <a:p>
            <a:pPr marL="0" indent="0">
              <a:buNone/>
            </a:pPr>
            <a:r>
              <a:rPr lang="en-GB" dirty="0" err="1"/>
              <a:t>i</a:t>
            </a:r>
            <a:r>
              <a:rPr lang="en-GB" dirty="0"/>
              <a:t>=1</a:t>
            </a:r>
          </a:p>
          <a:p>
            <a:pPr marL="0" indent="0">
              <a:buNone/>
            </a:pPr>
            <a:r>
              <a:rPr lang="en-GB" dirty="0"/>
              <a:t>while(</a:t>
            </a:r>
            <a:r>
              <a:rPr lang="en-GB" dirty="0" err="1"/>
              <a:t>i</a:t>
            </a:r>
            <a:r>
              <a:rPr lang="en-GB" dirty="0"/>
              <a:t>&lt;=10):</a:t>
            </a:r>
          </a:p>
          <a:p>
            <a:pPr marL="0" indent="0">
              <a:buNone/>
            </a:pPr>
            <a:r>
              <a:rPr lang="en-GB" dirty="0"/>
              <a:t>	print(</a:t>
            </a:r>
            <a:r>
              <a:rPr lang="en-GB" dirty="0" err="1"/>
              <a:t>i</a:t>
            </a:r>
            <a:r>
              <a:rPr lang="en-GB" dirty="0"/>
              <a:t>)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dirty="0" err="1"/>
              <a:t>i</a:t>
            </a:r>
            <a:r>
              <a:rPr lang="en-GB" dirty="0"/>
              <a:t>=i+2</a:t>
            </a:r>
          </a:p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Output: 1 3 5 7 9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7007189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F71E34-D6CE-407A-B038-36F140C56D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Nested loop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D9E71D-91EB-40DF-A51A-52816CEE65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7211144" cy="3917032"/>
          </a:xfrm>
        </p:spPr>
        <p:txBody>
          <a:bodyPr>
            <a:normAutofit fontScale="70000" lnSpcReduction="20000"/>
          </a:bodyPr>
          <a:lstStyle/>
          <a:p>
            <a:pPr marL="0" indent="0" algn="ctr">
              <a:buNone/>
            </a:pPr>
            <a:r>
              <a:rPr lang="en-GB" dirty="0"/>
              <a:t>Loop within loop</a:t>
            </a:r>
          </a:p>
          <a:p>
            <a:pPr marL="0" indent="0" algn="ctr">
              <a:buNone/>
            </a:pPr>
            <a:endParaRPr lang="en-GB" dirty="0"/>
          </a:p>
          <a:p>
            <a:pPr marL="0" indent="0" algn="just">
              <a:buNone/>
            </a:pPr>
            <a:r>
              <a:rPr lang="en-GB" dirty="0"/>
              <a:t>for iterating_var1 in sequence1:</a:t>
            </a:r>
          </a:p>
          <a:p>
            <a:pPr marL="0" indent="0" algn="just">
              <a:buNone/>
            </a:pPr>
            <a:r>
              <a:rPr lang="en-GB" dirty="0"/>
              <a:t>	for iterating_var2 in sequence2:</a:t>
            </a:r>
          </a:p>
          <a:p>
            <a:pPr marL="0" indent="0" algn="just">
              <a:buNone/>
            </a:pPr>
            <a:r>
              <a:rPr lang="en-GB" dirty="0"/>
              <a:t>		statement(s)</a:t>
            </a:r>
          </a:p>
          <a:p>
            <a:pPr marL="0" indent="0" algn="just">
              <a:buNone/>
            </a:pPr>
            <a:r>
              <a:rPr lang="en-GB" dirty="0"/>
              <a:t>	 statement(s)</a:t>
            </a:r>
          </a:p>
          <a:p>
            <a:pPr marL="0" indent="0" algn="just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while expression:</a:t>
            </a:r>
          </a:p>
          <a:p>
            <a:pPr marL="0" indent="0">
              <a:buNone/>
            </a:pPr>
            <a:r>
              <a:rPr lang="en-GB" dirty="0"/>
              <a:t>	while expression:</a:t>
            </a:r>
          </a:p>
          <a:p>
            <a:pPr marL="0" indent="0">
              <a:buNone/>
            </a:pPr>
            <a:r>
              <a:rPr lang="en-GB" dirty="0"/>
              <a:t>	 	statement(s)</a:t>
            </a:r>
          </a:p>
          <a:p>
            <a:pPr marL="0" indent="0">
              <a:buNone/>
            </a:pPr>
            <a:r>
              <a:rPr lang="en-GB" dirty="0"/>
              <a:t>	 statement(s)</a:t>
            </a:r>
          </a:p>
          <a:p>
            <a:pPr marL="0" indent="0" algn="just">
              <a:buNone/>
            </a:pPr>
            <a:endParaRPr lang="en-GB" dirty="0"/>
          </a:p>
          <a:p>
            <a:pPr marL="0" indent="0" algn="just">
              <a:buNone/>
            </a:pPr>
            <a:endParaRPr lang="en-GB" dirty="0"/>
          </a:p>
          <a:p>
            <a:pPr marL="0" indent="0" algn="just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17459005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F5B0EF21-CA5D-4A60-A3B8-014B635305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purl.org/dc/elements/1.1/"/>
    <ds:schemaRef ds:uri="http://purl.org/dc/terms/"/>
    <ds:schemaRef ds:uri="http://schemas.microsoft.com/office/infopath/2007/PartnerControls"/>
    <ds:schemaRef ds:uri="http://schemas.openxmlformats.org/package/2006/metadata/core-properties"/>
    <ds:schemaRef ds:uri="http://www.w3.org/XML/1998/namespace"/>
    <ds:schemaRef ds:uri="http://schemas.microsoft.com/office/2006/documentManagement/types"/>
    <ds:schemaRef ds:uri="303dbf9b-b85b-46a0-94f1-894078c07ecd"/>
    <ds:schemaRef ds:uri="http://schemas.microsoft.com/office/2006/metadata/properties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0</TotalTime>
  <Words>464</Words>
  <Application>Microsoft Office PowerPoint</Application>
  <PresentationFormat>On-screen Show (4:3)</PresentationFormat>
  <Paragraphs>84</Paragraphs>
  <Slides>12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Calibri</vt:lpstr>
      <vt:lpstr>Myriad Pro</vt:lpstr>
      <vt:lpstr>20140311PresentationUWTSDTemplate</vt:lpstr>
      <vt:lpstr>Computational Thinking</vt:lpstr>
      <vt:lpstr>Lesson Objectives</vt:lpstr>
      <vt:lpstr>Loops in Python</vt:lpstr>
      <vt:lpstr>For loop</vt:lpstr>
      <vt:lpstr>For example</vt:lpstr>
      <vt:lpstr>For example continued</vt:lpstr>
      <vt:lpstr>For with step value</vt:lpstr>
      <vt:lpstr>For in lists</vt:lpstr>
      <vt:lpstr>While loop</vt:lpstr>
      <vt:lpstr>While example</vt:lpstr>
      <vt:lpstr>While example</vt:lpstr>
      <vt:lpstr>Nested loop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Renuga Jayakumar</cp:lastModifiedBy>
  <cp:revision>145</cp:revision>
  <dcterms:created xsi:type="dcterms:W3CDTF">2015-04-14T15:21:28Z</dcterms:created>
  <dcterms:modified xsi:type="dcterms:W3CDTF">2021-03-07T07:34:43Z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