
<file path=[Content_Types].xml><?xml version="1.0" encoding="utf-8"?>
<Types xmlns="http://schemas.openxmlformats.org/package/2006/content-types">
  <Default Extension="jpeg" ContentType="image/jpeg"/>
  <Default Extension="jpg" ContentType="image/jpeg"/>
  <Default Extension="jpg&amp;ehk=n2Oh2yavs"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37"/>
  </p:notesMasterIdLst>
  <p:handoutMasterIdLst>
    <p:handoutMasterId r:id="rId38"/>
  </p:handoutMasterIdLst>
  <p:sldIdLst>
    <p:sldId id="256" r:id="rId5"/>
    <p:sldId id="257" r:id="rId6"/>
    <p:sldId id="258" r:id="rId7"/>
    <p:sldId id="290" r:id="rId8"/>
    <p:sldId id="311" r:id="rId9"/>
    <p:sldId id="259" r:id="rId10"/>
    <p:sldId id="260" r:id="rId11"/>
    <p:sldId id="262" r:id="rId12"/>
    <p:sldId id="291" r:id="rId13"/>
    <p:sldId id="292" r:id="rId14"/>
    <p:sldId id="293" r:id="rId15"/>
    <p:sldId id="294" r:id="rId16"/>
    <p:sldId id="295" r:id="rId17"/>
    <p:sldId id="296" r:id="rId18"/>
    <p:sldId id="312" r:id="rId19"/>
    <p:sldId id="263" r:id="rId20"/>
    <p:sldId id="310" r:id="rId21"/>
    <p:sldId id="264" r:id="rId22"/>
    <p:sldId id="265" r:id="rId23"/>
    <p:sldId id="266" r:id="rId24"/>
    <p:sldId id="267" r:id="rId25"/>
    <p:sldId id="268" r:id="rId26"/>
    <p:sldId id="269" r:id="rId27"/>
    <p:sldId id="270" r:id="rId28"/>
    <p:sldId id="271" r:id="rId29"/>
    <p:sldId id="272" r:id="rId30"/>
    <p:sldId id="273" r:id="rId31"/>
    <p:sldId id="274" r:id="rId32"/>
    <p:sldId id="275" r:id="rId33"/>
    <p:sldId id="276" r:id="rId34"/>
    <p:sldId id="277" r:id="rId35"/>
    <p:sldId id="278" r:id="rId3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1" d="100"/>
          <a:sy n="81" d="100"/>
        </p:scale>
        <p:origin x="1498" y="67"/>
      </p:cViewPr>
      <p:guideLst>
        <p:guide orient="horz" pos="2160"/>
        <p:guide pos="2880"/>
      </p:guideLst>
    </p:cSldViewPr>
  </p:slideViewPr>
  <p:notesTextViewPr>
    <p:cViewPr>
      <p:scale>
        <a:sx n="1" d="1"/>
        <a:sy n="1" d="1"/>
      </p:scale>
      <p:origin x="0" y="0"/>
    </p:cViewPr>
  </p:notesTextViewPr>
  <p:notesViewPr>
    <p:cSldViewPr>
      <p:cViewPr varScale="1">
        <p:scale>
          <a:sx n="83" d="100"/>
          <a:sy n="83" d="100"/>
        </p:scale>
        <p:origin x="-2166" y="-7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presProps" Target="presProps.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notesMaster" Target="notesMasters/notesMaster1.xml"/><Relationship Id="rId40"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6D292DE-8B7A-4254-AA83-74C1F4DD4AF0}" type="datetimeFigureOut">
              <a:rPr lang="en-GB" smtClean="0"/>
              <a:t>13/10/2020</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3C3D8D3-17FF-4C88-A759-00DBF3A84646}" type="slidenum">
              <a:rPr lang="en-GB" smtClean="0"/>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B83E7B1-75DB-4008-AED5-C5DD584506E4}" type="datetimeFigureOut">
              <a:rPr lang="en-GB" smtClean="0"/>
              <a:t>13/10/2020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C982B11-8DC8-48C3-8D4B-6BE3095D6B6D}" type="slidenum">
              <a:rPr lang="en-GB" smtClean="0"/>
              <a:t>‹#›</a:t>
            </a:fld>
            <a:endParaRPr lang="en-GB"/>
          </a:p>
        </p:txBody>
      </p:sp>
    </p:spTree>
    <p:extLst>
      <p:ext uri="{BB962C8B-B14F-4D97-AF65-F5344CB8AC3E}">
        <p14:creationId xmlns:p14="http://schemas.microsoft.com/office/powerpoint/2010/main" val="203000139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Facilitator to allow everyone a minute or two to get their thoughts together – the clearer your picture of where you want to be, the more likely you will be able to map a path there!  What about 10 years from now?  One of Stephen Covey’s 7 Habits of Highly Effective People is ‘To begin with the end in mind’ – what do you think this means?</a:t>
            </a:r>
          </a:p>
        </p:txBody>
      </p:sp>
      <p:sp>
        <p:nvSpPr>
          <p:cNvPr id="4" name="Slide Number Placeholder 3"/>
          <p:cNvSpPr>
            <a:spLocks noGrp="1"/>
          </p:cNvSpPr>
          <p:nvPr>
            <p:ph type="sldNum" sz="quarter" idx="10"/>
          </p:nvPr>
        </p:nvSpPr>
        <p:spPr/>
        <p:txBody>
          <a:bodyPr/>
          <a:lstStyle/>
          <a:p>
            <a:fld id="{FC982B11-8DC8-48C3-8D4B-6BE3095D6B6D}" type="slidenum">
              <a:rPr lang="en-GB" smtClean="0"/>
              <a:t>4</a:t>
            </a:fld>
            <a:endParaRPr lang="en-GB"/>
          </a:p>
        </p:txBody>
      </p:sp>
    </p:spTree>
    <p:extLst>
      <p:ext uri="{BB962C8B-B14F-4D97-AF65-F5344CB8AC3E}">
        <p14:creationId xmlns:p14="http://schemas.microsoft.com/office/powerpoint/2010/main" val="16328056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Share and compare the wide range of descriptions to see if there are any common themes (Tutor led facilitated discussion).</a:t>
            </a:r>
          </a:p>
          <a:p>
            <a:endParaRPr lang="en-GB" dirty="0"/>
          </a:p>
        </p:txBody>
      </p:sp>
      <p:sp>
        <p:nvSpPr>
          <p:cNvPr id="4" name="Slide Number Placeholder 3"/>
          <p:cNvSpPr>
            <a:spLocks noGrp="1"/>
          </p:cNvSpPr>
          <p:nvPr>
            <p:ph type="sldNum" sz="quarter" idx="5"/>
          </p:nvPr>
        </p:nvSpPr>
        <p:spPr/>
        <p:txBody>
          <a:bodyPr/>
          <a:lstStyle/>
          <a:p>
            <a:fld id="{FC982B11-8DC8-48C3-8D4B-6BE3095D6B6D}" type="slidenum">
              <a:rPr lang="en-GB" smtClean="0"/>
              <a:t>8</a:t>
            </a:fld>
            <a:endParaRPr lang="en-GB"/>
          </a:p>
        </p:txBody>
      </p:sp>
    </p:spTree>
    <p:extLst>
      <p:ext uri="{BB962C8B-B14F-4D97-AF65-F5344CB8AC3E}">
        <p14:creationId xmlns:p14="http://schemas.microsoft.com/office/powerpoint/2010/main" val="32710409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Share and compare the wide range of descriptions to see if there are any common themes.</a:t>
            </a:r>
          </a:p>
          <a:p>
            <a:endParaRPr lang="en-GB" dirty="0"/>
          </a:p>
        </p:txBody>
      </p:sp>
      <p:sp>
        <p:nvSpPr>
          <p:cNvPr id="4" name="Slide Number Placeholder 3"/>
          <p:cNvSpPr>
            <a:spLocks noGrp="1"/>
          </p:cNvSpPr>
          <p:nvPr>
            <p:ph type="sldNum" sz="quarter" idx="5"/>
          </p:nvPr>
        </p:nvSpPr>
        <p:spPr/>
        <p:txBody>
          <a:bodyPr/>
          <a:lstStyle/>
          <a:p>
            <a:fld id="{FC982B11-8DC8-48C3-8D4B-6BE3095D6B6D}" type="slidenum">
              <a:rPr lang="en-GB" smtClean="0"/>
              <a:t>9</a:t>
            </a:fld>
            <a:endParaRPr lang="en-GB"/>
          </a:p>
        </p:txBody>
      </p:sp>
    </p:spTree>
    <p:extLst>
      <p:ext uri="{BB962C8B-B14F-4D97-AF65-F5344CB8AC3E}">
        <p14:creationId xmlns:p14="http://schemas.microsoft.com/office/powerpoint/2010/main" val="9373424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spcBef>
                <a:spcPct val="0"/>
              </a:spcBef>
            </a:pPr>
            <a:r>
              <a:rPr lang="en-GB" altLang="en-US" b="1" dirty="0"/>
              <a:t>STRENGTHS</a:t>
            </a:r>
          </a:p>
          <a:p>
            <a:pPr eaLnBrk="1" hangingPunct="1">
              <a:spcBef>
                <a:spcPct val="0"/>
              </a:spcBef>
              <a:buFontTx/>
              <a:buChar char="•"/>
            </a:pPr>
            <a:r>
              <a:rPr lang="en-GB" altLang="en-US" dirty="0"/>
              <a:t>What advantages do you have that others don't have (for example, skills, certifications, education, or connections)?</a:t>
            </a:r>
          </a:p>
          <a:p>
            <a:pPr eaLnBrk="1" hangingPunct="1">
              <a:spcBef>
                <a:spcPct val="0"/>
              </a:spcBef>
              <a:buFontTx/>
              <a:buChar char="•"/>
            </a:pPr>
            <a:r>
              <a:rPr lang="en-GB" altLang="en-US" dirty="0"/>
              <a:t>What do you do better than anyone else?</a:t>
            </a:r>
          </a:p>
          <a:p>
            <a:pPr eaLnBrk="1" hangingPunct="1">
              <a:spcBef>
                <a:spcPct val="0"/>
              </a:spcBef>
              <a:buFontTx/>
              <a:buChar char="•"/>
            </a:pPr>
            <a:r>
              <a:rPr lang="en-GB" altLang="en-US" dirty="0"/>
              <a:t>What personal resources can you access?</a:t>
            </a:r>
          </a:p>
          <a:p>
            <a:pPr eaLnBrk="1" hangingPunct="1">
              <a:spcBef>
                <a:spcPct val="0"/>
              </a:spcBef>
              <a:buFontTx/>
              <a:buChar char="•"/>
            </a:pPr>
            <a:r>
              <a:rPr lang="en-GB" altLang="en-US" dirty="0"/>
              <a:t>What do other people (and your boss, in particular) see as your strengths?</a:t>
            </a:r>
          </a:p>
          <a:p>
            <a:pPr eaLnBrk="1" hangingPunct="1">
              <a:spcBef>
                <a:spcPct val="0"/>
              </a:spcBef>
              <a:buFontTx/>
              <a:buChar char="•"/>
            </a:pPr>
            <a:r>
              <a:rPr lang="en-GB" altLang="en-US" dirty="0"/>
              <a:t>Which of your achievements are you most proud of?</a:t>
            </a:r>
          </a:p>
          <a:p>
            <a:pPr eaLnBrk="1" hangingPunct="1">
              <a:spcBef>
                <a:spcPct val="0"/>
              </a:spcBef>
              <a:buFontTx/>
              <a:buChar char="•"/>
            </a:pPr>
            <a:r>
              <a:rPr lang="en-GB" altLang="en-US" dirty="0"/>
              <a:t>What values do you believe in that others fail to exhibit?</a:t>
            </a:r>
          </a:p>
          <a:p>
            <a:pPr eaLnBrk="1" hangingPunct="1">
              <a:spcBef>
                <a:spcPct val="0"/>
              </a:spcBef>
              <a:buFontTx/>
              <a:buChar char="•"/>
            </a:pPr>
            <a:r>
              <a:rPr lang="en-GB" altLang="en-US" dirty="0"/>
              <a:t>Are you part of a network that no one else is involved in? If so, what connections do you have with influential people?</a:t>
            </a:r>
          </a:p>
          <a:p>
            <a:pPr eaLnBrk="1" hangingPunct="1">
              <a:spcBef>
                <a:spcPct val="0"/>
              </a:spcBef>
            </a:pPr>
            <a:r>
              <a:rPr lang="en-GB" altLang="en-US" dirty="0"/>
              <a:t>Consider this from your own perspective, and from the point of view of the people around you. And don't be modest or shy – be as objective as you can.</a:t>
            </a:r>
          </a:p>
          <a:p>
            <a:pPr eaLnBrk="1" hangingPunct="1">
              <a:spcBef>
                <a:spcPct val="0"/>
              </a:spcBef>
            </a:pPr>
            <a:r>
              <a:rPr lang="en-GB" altLang="en-US" dirty="0"/>
              <a:t>And if you have any difficulty with this, write down a list of your personal characteristics. Some of these will hopefully be strengths!</a:t>
            </a:r>
          </a:p>
          <a:p>
            <a:pPr eaLnBrk="1" hangingPunct="1">
              <a:spcBef>
                <a:spcPct val="0"/>
              </a:spcBef>
            </a:pPr>
            <a:r>
              <a:rPr lang="en-GB" altLang="en-US" dirty="0"/>
              <a:t>Tip:</a:t>
            </a:r>
          </a:p>
          <a:p>
            <a:pPr eaLnBrk="1" hangingPunct="1">
              <a:spcBef>
                <a:spcPct val="0"/>
              </a:spcBef>
            </a:pPr>
            <a:r>
              <a:rPr lang="en-GB" altLang="en-US" dirty="0"/>
              <a:t> Think about your strengths in relation to the people around you. For example, if you're a great mathematician and the people around you are also great at math, then this is not likely to be a strength in your current role – it may be a necessity</a:t>
            </a:r>
          </a:p>
          <a:p>
            <a:endParaRPr lang="en-GB" dirty="0"/>
          </a:p>
        </p:txBody>
      </p:sp>
      <p:sp>
        <p:nvSpPr>
          <p:cNvPr id="4" name="Slide Number Placeholder 3"/>
          <p:cNvSpPr>
            <a:spLocks noGrp="1"/>
          </p:cNvSpPr>
          <p:nvPr>
            <p:ph type="sldNum" sz="quarter" idx="10"/>
          </p:nvPr>
        </p:nvSpPr>
        <p:spPr/>
        <p:txBody>
          <a:bodyPr/>
          <a:lstStyle/>
          <a:p>
            <a:fld id="{FC982B11-8DC8-48C3-8D4B-6BE3095D6B6D}" type="slidenum">
              <a:rPr lang="en-GB" smtClean="0"/>
              <a:t>10</a:t>
            </a:fld>
            <a:endParaRPr lang="en-GB"/>
          </a:p>
        </p:txBody>
      </p:sp>
    </p:spTree>
    <p:extLst>
      <p:ext uri="{BB962C8B-B14F-4D97-AF65-F5344CB8AC3E}">
        <p14:creationId xmlns:p14="http://schemas.microsoft.com/office/powerpoint/2010/main" val="17152355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spcBef>
                <a:spcPct val="0"/>
              </a:spcBef>
            </a:pPr>
            <a:r>
              <a:rPr lang="en-GB" altLang="en-US" dirty="0"/>
              <a:t>WEAKNESSES</a:t>
            </a:r>
          </a:p>
          <a:p>
            <a:pPr eaLnBrk="1" hangingPunct="1">
              <a:spcBef>
                <a:spcPct val="0"/>
              </a:spcBef>
            </a:pPr>
            <a:r>
              <a:rPr lang="en-GB" altLang="en-US" dirty="0"/>
              <a:t> Again, consider this from a personal/internal perspective and an external perspective. Do other people see weaknesses that you don't see? Do co-workers consistently outperform you in key areas? Be realistic – it's best to face any unpleasant truths as soon as possible.</a:t>
            </a:r>
          </a:p>
          <a:p>
            <a:endParaRPr lang="en-GB" dirty="0"/>
          </a:p>
        </p:txBody>
      </p:sp>
      <p:sp>
        <p:nvSpPr>
          <p:cNvPr id="4" name="Slide Number Placeholder 3"/>
          <p:cNvSpPr>
            <a:spLocks noGrp="1"/>
          </p:cNvSpPr>
          <p:nvPr>
            <p:ph type="sldNum" sz="quarter" idx="10"/>
          </p:nvPr>
        </p:nvSpPr>
        <p:spPr/>
        <p:txBody>
          <a:bodyPr/>
          <a:lstStyle/>
          <a:p>
            <a:fld id="{FC982B11-8DC8-48C3-8D4B-6BE3095D6B6D}" type="slidenum">
              <a:rPr lang="en-GB" smtClean="0"/>
              <a:t>11</a:t>
            </a:fld>
            <a:endParaRPr lang="en-GB"/>
          </a:p>
        </p:txBody>
      </p:sp>
    </p:spTree>
    <p:extLst>
      <p:ext uri="{BB962C8B-B14F-4D97-AF65-F5344CB8AC3E}">
        <p14:creationId xmlns:p14="http://schemas.microsoft.com/office/powerpoint/2010/main" val="9061716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spcBef>
                <a:spcPct val="0"/>
              </a:spcBef>
            </a:pPr>
            <a:r>
              <a:rPr lang="en-GB" altLang="en-US" dirty="0"/>
              <a:t>OPPORTUNITIES</a:t>
            </a:r>
          </a:p>
          <a:p>
            <a:pPr eaLnBrk="1" hangingPunct="1">
              <a:spcBef>
                <a:spcPct val="0"/>
              </a:spcBef>
            </a:pPr>
            <a:r>
              <a:rPr lang="en-GB" altLang="en-US" dirty="0"/>
              <a:t>Also, importantly, look at your strengths, and ask yourself whether these open up any opportunities – and look at your weaknesses, and ask yourself whether you could open up opportunities by eliminating those weaknesses.</a:t>
            </a:r>
          </a:p>
          <a:p>
            <a:pPr eaLnBrk="1" hangingPunct="1">
              <a:spcBef>
                <a:spcPct val="0"/>
              </a:spcBef>
            </a:pPr>
            <a:endParaRPr lang="en-GB" altLang="en-US" dirty="0"/>
          </a:p>
          <a:p>
            <a:pPr eaLnBrk="1" hangingPunct="1">
              <a:spcBef>
                <a:spcPct val="0"/>
              </a:spcBef>
            </a:pPr>
            <a:r>
              <a:rPr lang="en-GB" altLang="en-US" dirty="0"/>
              <a:t>THREATS</a:t>
            </a:r>
          </a:p>
          <a:p>
            <a:pPr eaLnBrk="1" hangingPunct="1">
              <a:spcBef>
                <a:spcPct val="0"/>
              </a:spcBef>
            </a:pPr>
            <a:r>
              <a:rPr lang="en-GB" altLang="en-US" dirty="0"/>
              <a:t>Performing this analysis will often provide key information – it can point out what needs to be done and put problems into perspective</a:t>
            </a:r>
          </a:p>
          <a:p>
            <a:pPr eaLnBrk="1" hangingPunct="1">
              <a:spcBef>
                <a:spcPct val="0"/>
              </a:spcBef>
            </a:pPr>
            <a:endParaRPr lang="en-GB" altLang="en-US" dirty="0"/>
          </a:p>
          <a:p>
            <a:endParaRPr lang="en-GB" dirty="0"/>
          </a:p>
        </p:txBody>
      </p:sp>
      <p:sp>
        <p:nvSpPr>
          <p:cNvPr id="4" name="Slide Number Placeholder 3"/>
          <p:cNvSpPr>
            <a:spLocks noGrp="1"/>
          </p:cNvSpPr>
          <p:nvPr>
            <p:ph type="sldNum" sz="quarter" idx="10"/>
          </p:nvPr>
        </p:nvSpPr>
        <p:spPr/>
        <p:txBody>
          <a:bodyPr/>
          <a:lstStyle/>
          <a:p>
            <a:fld id="{FC982B11-8DC8-48C3-8D4B-6BE3095D6B6D}" type="slidenum">
              <a:rPr lang="en-GB" smtClean="0"/>
              <a:t>13</a:t>
            </a:fld>
            <a:endParaRPr lang="en-GB"/>
          </a:p>
        </p:txBody>
      </p:sp>
    </p:spTree>
    <p:extLst>
      <p:ext uri="{BB962C8B-B14F-4D97-AF65-F5344CB8AC3E}">
        <p14:creationId xmlns:p14="http://schemas.microsoft.com/office/powerpoint/2010/main" val="403182596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Turn your weaknesses into strengths, build upon your strengths.  Negate or reduce your threats, turning them into opportunities.  Match your strengths to the opportunities.</a:t>
            </a:r>
          </a:p>
        </p:txBody>
      </p:sp>
      <p:sp>
        <p:nvSpPr>
          <p:cNvPr id="4" name="Slide Number Placeholder 3"/>
          <p:cNvSpPr>
            <a:spLocks noGrp="1"/>
          </p:cNvSpPr>
          <p:nvPr>
            <p:ph type="sldNum" sz="quarter" idx="10"/>
          </p:nvPr>
        </p:nvSpPr>
        <p:spPr/>
        <p:txBody>
          <a:bodyPr/>
          <a:lstStyle/>
          <a:p>
            <a:fld id="{FC982B11-8DC8-48C3-8D4B-6BE3095D6B6D}" type="slidenum">
              <a:rPr lang="en-GB" smtClean="0"/>
              <a:t>15</a:t>
            </a:fld>
            <a:endParaRPr lang="en-GB"/>
          </a:p>
        </p:txBody>
      </p:sp>
    </p:spTree>
    <p:extLst>
      <p:ext uri="{BB962C8B-B14F-4D97-AF65-F5344CB8AC3E}">
        <p14:creationId xmlns:p14="http://schemas.microsoft.com/office/powerpoint/2010/main" val="37733847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One way of having an experience, is letting that experience come to you (reactive). The second way is to consciously seek the experience out (proactive). You have chosen to attend this course therefore you have consciously decided to have this experience. However if you have for example, to regularly attend a weekly meeting at work which tends to be deadly dull. You could instead try a proactive approach and decide to view it as a learning opportunity and start to experiment with different ways of improving the meeting</a:t>
            </a:r>
          </a:p>
          <a:p>
            <a:endParaRPr lang="en-GB" dirty="0"/>
          </a:p>
        </p:txBody>
      </p:sp>
      <p:sp>
        <p:nvSpPr>
          <p:cNvPr id="4" name="Slide Number Placeholder 3"/>
          <p:cNvSpPr>
            <a:spLocks noGrp="1"/>
          </p:cNvSpPr>
          <p:nvPr>
            <p:ph type="sldNum" sz="quarter" idx="10"/>
          </p:nvPr>
        </p:nvSpPr>
        <p:spPr/>
        <p:txBody>
          <a:bodyPr/>
          <a:lstStyle/>
          <a:p>
            <a:fld id="{FC982B11-8DC8-48C3-8D4B-6BE3095D6B6D}" type="slidenum">
              <a:rPr lang="en-GB" smtClean="0"/>
              <a:t>23</a:t>
            </a:fld>
            <a:endParaRPr lang="en-GB"/>
          </a:p>
        </p:txBody>
      </p:sp>
    </p:spTree>
    <p:extLst>
      <p:ext uri="{BB962C8B-B14F-4D97-AF65-F5344CB8AC3E}">
        <p14:creationId xmlns:p14="http://schemas.microsoft.com/office/powerpoint/2010/main" val="220730140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latin typeface="Arial" pitchFamily="34" charset="0"/>
                <a:cs typeface="Arial" pitchFamily="34" charset="0"/>
              </a:rPr>
              <a:t>If you are to learn from that experience it is essential that you review what happened during it. If the weekly meeting is deadly dull, then you might change the agenda items or rearrange them. Try a different chairperson if that is possible, noting the way the best and the worst chairperson conducted the meeting.</a:t>
            </a:r>
            <a:endParaRPr lang="en-GB" dirty="0">
              <a:latin typeface="Arial" pitchFamily="34" charset="0"/>
              <a:cs typeface="Arial" pitchFamily="34" charset="0"/>
            </a:endParaRPr>
          </a:p>
          <a:p>
            <a:endParaRPr lang="en-GB" dirty="0"/>
          </a:p>
        </p:txBody>
      </p:sp>
      <p:sp>
        <p:nvSpPr>
          <p:cNvPr id="4" name="Slide Number Placeholder 3"/>
          <p:cNvSpPr>
            <a:spLocks noGrp="1"/>
          </p:cNvSpPr>
          <p:nvPr>
            <p:ph type="sldNum" sz="quarter" idx="10"/>
          </p:nvPr>
        </p:nvSpPr>
        <p:spPr/>
        <p:txBody>
          <a:bodyPr/>
          <a:lstStyle/>
          <a:p>
            <a:fld id="{FC982B11-8DC8-48C3-8D4B-6BE3095D6B6D}" type="slidenum">
              <a:rPr lang="en-GB" smtClean="0"/>
              <a:t>24</a:t>
            </a:fld>
            <a:endParaRPr lang="en-GB"/>
          </a:p>
        </p:txBody>
      </p:sp>
    </p:spTree>
    <p:extLst>
      <p:ext uri="{BB962C8B-B14F-4D97-AF65-F5344CB8AC3E}">
        <p14:creationId xmlns:p14="http://schemas.microsoft.com/office/powerpoint/2010/main" val="326627470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Arial" pitchFamily="34" charset="0"/>
                <a:cs typeface="Arial" pitchFamily="34" charset="0"/>
              </a:rPr>
              <a:t>Review the raw material from stage two and draw conclusions. What did you learn? How can the experience be improved or developed?  As an example you may have concluded that:</a:t>
            </a:r>
          </a:p>
          <a:p>
            <a:r>
              <a:rPr lang="en-US" dirty="0">
                <a:latin typeface="Arial" pitchFamily="34" charset="0"/>
                <a:cs typeface="Arial" pitchFamily="34" charset="0"/>
              </a:rPr>
              <a:t> </a:t>
            </a:r>
          </a:p>
          <a:p>
            <a:r>
              <a:rPr lang="en-US" i="1" dirty="0">
                <a:latin typeface="Arial" pitchFamily="34" charset="0"/>
                <a:cs typeface="Arial" pitchFamily="34" charset="0"/>
              </a:rPr>
              <a:t>There was no formal agenda and people wandered of the point</a:t>
            </a:r>
            <a:endParaRPr lang="en-US" dirty="0">
              <a:latin typeface="Arial" pitchFamily="34" charset="0"/>
              <a:cs typeface="Arial" pitchFamily="34" charset="0"/>
            </a:endParaRPr>
          </a:p>
          <a:p>
            <a:r>
              <a:rPr lang="en-US" i="1" dirty="0">
                <a:latin typeface="Arial" pitchFamily="34" charset="0"/>
                <a:cs typeface="Arial" pitchFamily="34" charset="0"/>
              </a:rPr>
              <a:t>Time keeping was poor</a:t>
            </a:r>
            <a:endParaRPr lang="en-US" dirty="0">
              <a:latin typeface="Arial" pitchFamily="34" charset="0"/>
              <a:cs typeface="Arial" pitchFamily="34" charset="0"/>
            </a:endParaRPr>
          </a:p>
          <a:p>
            <a:r>
              <a:rPr lang="en-US" i="1" dirty="0">
                <a:latin typeface="Arial" pitchFamily="34" charset="0"/>
                <a:cs typeface="Arial" pitchFamily="34" charset="0"/>
              </a:rPr>
              <a:t>There was little summary of agreed points, </a:t>
            </a:r>
            <a:r>
              <a:rPr lang="en-US" i="1" dirty="0" err="1">
                <a:latin typeface="Arial" pitchFamily="34" charset="0"/>
                <a:cs typeface="Arial" pitchFamily="34" charset="0"/>
              </a:rPr>
              <a:t>etc</a:t>
            </a:r>
            <a:r>
              <a:rPr lang="en-US" i="1" dirty="0">
                <a:latin typeface="Arial" pitchFamily="34" charset="0"/>
                <a:cs typeface="Arial" pitchFamily="34" charset="0"/>
              </a:rPr>
              <a:t>-</a:t>
            </a:r>
            <a:endParaRPr lang="en-US" dirty="0">
              <a:latin typeface="Arial" pitchFamily="34" charset="0"/>
              <a:cs typeface="Arial" pitchFamily="34" charset="0"/>
            </a:endParaRPr>
          </a:p>
          <a:p>
            <a:r>
              <a:rPr lang="en-US" dirty="0">
                <a:latin typeface="Arial" pitchFamily="34" charset="0"/>
                <a:cs typeface="Arial" pitchFamily="34" charset="0"/>
              </a:rPr>
              <a:t> </a:t>
            </a:r>
          </a:p>
          <a:p>
            <a:r>
              <a:rPr lang="en-US" dirty="0">
                <a:latin typeface="Arial" pitchFamily="34" charset="0"/>
                <a:cs typeface="Arial" pitchFamily="34" charset="0"/>
              </a:rPr>
              <a:t>Review the raw material from stage two and draw conclusions. What did you learn? How can the experience be improved or developed?  As an example you may have concluded that:</a:t>
            </a:r>
          </a:p>
          <a:p>
            <a:r>
              <a:rPr lang="en-US" dirty="0">
                <a:latin typeface="Arial" pitchFamily="34" charset="0"/>
                <a:cs typeface="Arial" pitchFamily="34" charset="0"/>
              </a:rPr>
              <a:t> </a:t>
            </a:r>
          </a:p>
          <a:p>
            <a:r>
              <a:rPr lang="en-US" i="1" dirty="0">
                <a:latin typeface="Arial" pitchFamily="34" charset="0"/>
                <a:cs typeface="Arial" pitchFamily="34" charset="0"/>
              </a:rPr>
              <a:t>There was no formal agenda and people wandered of the point</a:t>
            </a:r>
            <a:endParaRPr lang="en-US" dirty="0">
              <a:latin typeface="Arial" pitchFamily="34" charset="0"/>
              <a:cs typeface="Arial" pitchFamily="34" charset="0"/>
            </a:endParaRPr>
          </a:p>
          <a:p>
            <a:r>
              <a:rPr lang="en-US" i="1" dirty="0">
                <a:latin typeface="Arial" pitchFamily="34" charset="0"/>
                <a:cs typeface="Arial" pitchFamily="34" charset="0"/>
              </a:rPr>
              <a:t>Time keeping was poor</a:t>
            </a:r>
            <a:endParaRPr lang="en-US" dirty="0">
              <a:latin typeface="Arial" pitchFamily="34" charset="0"/>
              <a:cs typeface="Arial" pitchFamily="34" charset="0"/>
            </a:endParaRPr>
          </a:p>
          <a:p>
            <a:r>
              <a:rPr lang="en-US" i="1" dirty="0">
                <a:latin typeface="Arial" pitchFamily="34" charset="0"/>
                <a:cs typeface="Arial" pitchFamily="34" charset="0"/>
              </a:rPr>
              <a:t>There was little summary of agreed points, </a:t>
            </a:r>
            <a:r>
              <a:rPr lang="en-US" i="1" dirty="0" err="1">
                <a:latin typeface="Arial" pitchFamily="34" charset="0"/>
                <a:cs typeface="Arial" pitchFamily="34" charset="0"/>
              </a:rPr>
              <a:t>etc</a:t>
            </a:r>
            <a:r>
              <a:rPr lang="en-US" i="1" dirty="0">
                <a:latin typeface="Arial" pitchFamily="34" charset="0"/>
                <a:cs typeface="Arial" pitchFamily="34" charset="0"/>
              </a:rPr>
              <a:t>-</a:t>
            </a:r>
            <a:endParaRPr lang="en-GB" dirty="0"/>
          </a:p>
        </p:txBody>
      </p:sp>
      <p:sp>
        <p:nvSpPr>
          <p:cNvPr id="4" name="Slide Number Placeholder 3"/>
          <p:cNvSpPr>
            <a:spLocks noGrp="1"/>
          </p:cNvSpPr>
          <p:nvPr>
            <p:ph type="sldNum" sz="quarter" idx="10"/>
          </p:nvPr>
        </p:nvSpPr>
        <p:spPr/>
        <p:txBody>
          <a:bodyPr/>
          <a:lstStyle/>
          <a:p>
            <a:fld id="{FC982B11-8DC8-48C3-8D4B-6BE3095D6B6D}" type="slidenum">
              <a:rPr lang="en-GB" smtClean="0"/>
              <a:t>25</a:t>
            </a:fld>
            <a:endParaRPr lang="en-GB"/>
          </a:p>
        </p:txBody>
      </p:sp>
    </p:spTree>
    <p:extLst>
      <p:ext uri="{BB962C8B-B14F-4D97-AF65-F5344CB8AC3E}">
        <p14:creationId xmlns:p14="http://schemas.microsoft.com/office/powerpoint/2010/main" val="317421337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Planning is the process of translating the conclusions into a form where they can be actioned. In this example you may plan to ensure that there is always a written agenda with time allocated for each topic ensuring that the chairperson sums up the points made by each contributor etc.</a:t>
            </a:r>
          </a:p>
          <a:p>
            <a:r>
              <a:rPr lang="en-GB" dirty="0"/>
              <a:t>Learning is a continuous process. No stage makes sense in isolation from the others if learning is to be effective, and they are mutually supportive. However, each stage plays an equally important part in the process, even though the time spent on each stage may vary considerably. You can start anywhere on the cycle because each stage feeds into the next.</a:t>
            </a:r>
          </a:p>
          <a:p>
            <a:endParaRPr lang="en-GB" dirty="0"/>
          </a:p>
        </p:txBody>
      </p:sp>
      <p:sp>
        <p:nvSpPr>
          <p:cNvPr id="4" name="Slide Number Placeholder 3"/>
          <p:cNvSpPr>
            <a:spLocks noGrp="1"/>
          </p:cNvSpPr>
          <p:nvPr>
            <p:ph type="sldNum" sz="quarter" idx="10"/>
          </p:nvPr>
        </p:nvSpPr>
        <p:spPr/>
        <p:txBody>
          <a:bodyPr/>
          <a:lstStyle/>
          <a:p>
            <a:fld id="{FC982B11-8DC8-48C3-8D4B-6BE3095D6B6D}" type="slidenum">
              <a:rPr lang="en-GB" smtClean="0"/>
              <a:t>26</a:t>
            </a:fld>
            <a:endParaRPr lang="en-GB"/>
          </a:p>
        </p:txBody>
      </p:sp>
    </p:spTree>
    <p:extLst>
      <p:ext uri="{BB962C8B-B14F-4D97-AF65-F5344CB8AC3E}">
        <p14:creationId xmlns:p14="http://schemas.microsoft.com/office/powerpoint/2010/main" val="348078627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116CA7-34D5-5148-87A1-BB65ECA5656A}"/>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2566AE20-C429-AB4A-8ED7-89E715B948F4}"/>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41626594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8A18C3-F9AF-984A-84B1-8B52BF988BA4}"/>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4607CCAD-CEB2-4242-A349-77255D7949FA}"/>
              </a:ext>
            </a:extLst>
          </p:cNvPr>
          <p:cNvSpPr>
            <a:spLocks noGrp="1"/>
          </p:cNvSpPr>
          <p:nvPr>
            <p:ph idx="1"/>
          </p:nvPr>
        </p:nvSpPr>
        <p:spPr>
          <a:xfrm>
            <a:off x="628650" y="1825625"/>
            <a:ext cx="78867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F83D626-E580-F446-A205-95424DDA558D}"/>
              </a:ext>
            </a:extLst>
          </p:cNvPr>
          <p:cNvSpPr>
            <a:spLocks noGrp="1"/>
          </p:cNvSpPr>
          <p:nvPr>
            <p:ph type="dt" sz="half" idx="10"/>
          </p:nvPr>
        </p:nvSpPr>
        <p:spPr>
          <a:xfrm>
            <a:off x="628650" y="6356350"/>
            <a:ext cx="2057400" cy="365125"/>
          </a:xfrm>
          <a:prstGeom prst="rect">
            <a:avLst/>
          </a:prstGeom>
        </p:spPr>
        <p:txBody>
          <a:bodyPr/>
          <a:lstStyle/>
          <a:p>
            <a:fld id="{9C64F3F4-CE19-49F8-9EF4-FF4EE52031C2}" type="datetimeFigureOut">
              <a:rPr lang="en-GB" smtClean="0"/>
              <a:t>13/10/2020</a:t>
            </a:fld>
            <a:endParaRPr lang="en-GB"/>
          </a:p>
        </p:txBody>
      </p:sp>
      <p:sp>
        <p:nvSpPr>
          <p:cNvPr id="5" name="Footer Placeholder 4">
            <a:extLst>
              <a:ext uri="{FF2B5EF4-FFF2-40B4-BE49-F238E27FC236}">
                <a16:creationId xmlns:a16="http://schemas.microsoft.com/office/drawing/2014/main" id="{B8338C1C-CB13-4B4D-8DD9-B7004B106498}"/>
              </a:ext>
            </a:extLst>
          </p:cNvPr>
          <p:cNvSpPr>
            <a:spLocks noGrp="1"/>
          </p:cNvSpPr>
          <p:nvPr>
            <p:ph type="ftr" sz="quarter" idx="11"/>
          </p:nvPr>
        </p:nvSpPr>
        <p:spPr>
          <a:xfrm>
            <a:off x="3028950" y="6356350"/>
            <a:ext cx="3086100" cy="365125"/>
          </a:xfrm>
          <a:prstGeom prst="rect">
            <a:avLst/>
          </a:prstGeom>
        </p:spPr>
        <p:txBody>
          <a:bodyPr/>
          <a:lstStyle/>
          <a:p>
            <a:endParaRPr lang="en-GB" dirty="0"/>
          </a:p>
        </p:txBody>
      </p:sp>
      <p:sp>
        <p:nvSpPr>
          <p:cNvPr id="6" name="Slide Number Placeholder 5">
            <a:extLst>
              <a:ext uri="{FF2B5EF4-FFF2-40B4-BE49-F238E27FC236}">
                <a16:creationId xmlns:a16="http://schemas.microsoft.com/office/drawing/2014/main" id="{970F1107-F739-9449-B06A-1E49EA87E8E2}"/>
              </a:ext>
            </a:extLst>
          </p:cNvPr>
          <p:cNvSpPr>
            <a:spLocks noGrp="1"/>
          </p:cNvSpPr>
          <p:nvPr>
            <p:ph type="sldNum" sz="quarter" idx="12"/>
          </p:nvPr>
        </p:nvSpPr>
        <p:spPr>
          <a:xfrm>
            <a:off x="6457950" y="6356350"/>
            <a:ext cx="2057400" cy="365125"/>
          </a:xfrm>
          <a:prstGeom prst="rect">
            <a:avLst/>
          </a:prstGeom>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5623555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783137-3757-FC41-9B75-B84A236CA245}"/>
              </a:ext>
            </a:extLst>
          </p:cNvPr>
          <p:cNvSpPr>
            <a:spLocks noGrp="1"/>
          </p:cNvSpPr>
          <p:nvPr>
            <p:ph type="title"/>
          </p:nvPr>
        </p:nvSpPr>
        <p:spPr>
          <a:xfrm>
            <a:off x="623888" y="1709738"/>
            <a:ext cx="7886700" cy="2852737"/>
          </a:xfrm>
          <a:prstGeom prst="rect">
            <a:avLst/>
          </a:prstGeo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A4375F30-4724-4D44-847E-A6B321B90D04}"/>
              </a:ext>
            </a:extLst>
          </p:cNvPr>
          <p:cNvSpPr>
            <a:spLocks noGrp="1"/>
          </p:cNvSpPr>
          <p:nvPr>
            <p:ph type="body" idx="1"/>
          </p:nvPr>
        </p:nvSpPr>
        <p:spPr>
          <a:xfrm>
            <a:off x="623888" y="4589463"/>
            <a:ext cx="78867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964BA96-4AAB-B44B-8C35-FCF7B8014B67}"/>
              </a:ext>
            </a:extLst>
          </p:cNvPr>
          <p:cNvSpPr>
            <a:spLocks noGrp="1"/>
          </p:cNvSpPr>
          <p:nvPr>
            <p:ph type="dt" sz="half" idx="10"/>
          </p:nvPr>
        </p:nvSpPr>
        <p:spPr>
          <a:xfrm>
            <a:off x="628650" y="6356350"/>
            <a:ext cx="2057400" cy="365125"/>
          </a:xfrm>
          <a:prstGeom prst="rect">
            <a:avLst/>
          </a:prstGeom>
        </p:spPr>
        <p:txBody>
          <a:bodyPr/>
          <a:lstStyle/>
          <a:p>
            <a:fld id="{9C64F3F4-CE19-49F8-9EF4-FF4EE52031C2}" type="datetimeFigureOut">
              <a:rPr lang="en-GB" smtClean="0"/>
              <a:t>13/10/2020</a:t>
            </a:fld>
            <a:endParaRPr lang="en-GB"/>
          </a:p>
        </p:txBody>
      </p:sp>
      <p:sp>
        <p:nvSpPr>
          <p:cNvPr id="5" name="Footer Placeholder 4">
            <a:extLst>
              <a:ext uri="{FF2B5EF4-FFF2-40B4-BE49-F238E27FC236}">
                <a16:creationId xmlns:a16="http://schemas.microsoft.com/office/drawing/2014/main" id="{20B5C10F-94B6-7E43-8A5E-6CC4EB72485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5377DE05-ED81-A243-B3B4-A5B4612C8960}"/>
              </a:ext>
            </a:extLst>
          </p:cNvPr>
          <p:cNvSpPr>
            <a:spLocks noGrp="1"/>
          </p:cNvSpPr>
          <p:nvPr>
            <p:ph type="sldNum" sz="quarter" idx="12"/>
          </p:nvPr>
        </p:nvSpPr>
        <p:spPr>
          <a:xfrm>
            <a:off x="6457950" y="6356350"/>
            <a:ext cx="2057400" cy="365125"/>
          </a:xfrm>
          <a:prstGeom prst="rect">
            <a:avLst/>
          </a:prstGeom>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0367217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5982F2-D6BB-7944-976C-24EA4E30A670}"/>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0C1C5160-D87B-F645-B40C-EC55F6551C02}"/>
              </a:ext>
            </a:extLst>
          </p:cNvPr>
          <p:cNvSpPr>
            <a:spLocks noGrp="1"/>
          </p:cNvSpPr>
          <p:nvPr>
            <p:ph sz="half" idx="1"/>
          </p:nvPr>
        </p:nvSpPr>
        <p:spPr>
          <a:xfrm>
            <a:off x="628650" y="1825625"/>
            <a:ext cx="386715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F565436-10B0-E94E-8149-4193432F1E53}"/>
              </a:ext>
            </a:extLst>
          </p:cNvPr>
          <p:cNvSpPr>
            <a:spLocks noGrp="1"/>
          </p:cNvSpPr>
          <p:nvPr>
            <p:ph sz="half" idx="2"/>
          </p:nvPr>
        </p:nvSpPr>
        <p:spPr>
          <a:xfrm>
            <a:off x="4648200" y="1825625"/>
            <a:ext cx="386715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0C970057-2422-8A40-BE17-8F87F5E65776}"/>
              </a:ext>
            </a:extLst>
          </p:cNvPr>
          <p:cNvSpPr>
            <a:spLocks noGrp="1"/>
          </p:cNvSpPr>
          <p:nvPr>
            <p:ph type="dt" sz="half" idx="10"/>
          </p:nvPr>
        </p:nvSpPr>
        <p:spPr>
          <a:xfrm>
            <a:off x="628650" y="6356350"/>
            <a:ext cx="2057400" cy="365125"/>
          </a:xfrm>
          <a:prstGeom prst="rect">
            <a:avLst/>
          </a:prstGeom>
        </p:spPr>
        <p:txBody>
          <a:bodyPr/>
          <a:lstStyle/>
          <a:p>
            <a:fld id="{9C64F3F4-CE19-49F8-9EF4-FF4EE52031C2}" type="datetimeFigureOut">
              <a:rPr lang="en-GB" smtClean="0"/>
              <a:t>13/10/2020</a:t>
            </a:fld>
            <a:endParaRPr lang="en-GB"/>
          </a:p>
        </p:txBody>
      </p:sp>
      <p:sp>
        <p:nvSpPr>
          <p:cNvPr id="6" name="Footer Placeholder 5">
            <a:extLst>
              <a:ext uri="{FF2B5EF4-FFF2-40B4-BE49-F238E27FC236}">
                <a16:creationId xmlns:a16="http://schemas.microsoft.com/office/drawing/2014/main" id="{DBDDE6B4-8900-5841-B45E-67AB845958CF}"/>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9AD3B9D1-DECA-EC4A-8822-CA62008B5DF6}"/>
              </a:ext>
            </a:extLst>
          </p:cNvPr>
          <p:cNvSpPr>
            <a:spLocks noGrp="1"/>
          </p:cNvSpPr>
          <p:nvPr>
            <p:ph type="sldNum" sz="quarter" idx="12"/>
          </p:nvPr>
        </p:nvSpPr>
        <p:spPr>
          <a:xfrm>
            <a:off x="6457950" y="6356350"/>
            <a:ext cx="2057400" cy="365125"/>
          </a:xfrm>
          <a:prstGeom prst="rect">
            <a:avLst/>
          </a:prstGeom>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967191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61F02E-4691-5B41-A12D-981090D63C95}"/>
              </a:ext>
            </a:extLst>
          </p:cNvPr>
          <p:cNvSpPr>
            <a:spLocks noGrp="1"/>
          </p:cNvSpPr>
          <p:nvPr>
            <p:ph type="title"/>
          </p:nvPr>
        </p:nvSpPr>
        <p:spPr>
          <a:xfrm>
            <a:off x="630238" y="365125"/>
            <a:ext cx="7886700" cy="1325563"/>
          </a:xfrm>
          <a:prstGeom prst="rect">
            <a:avLst/>
          </a:prstGeom>
        </p:spPr>
        <p:txBody>
          <a:bodyPr/>
          <a:lstStyle/>
          <a:p>
            <a:r>
              <a:rPr lang="en-US"/>
              <a:t>Click to edit Master title style</a:t>
            </a:r>
          </a:p>
        </p:txBody>
      </p:sp>
      <p:sp>
        <p:nvSpPr>
          <p:cNvPr id="3" name="Text Placeholder 2">
            <a:extLst>
              <a:ext uri="{FF2B5EF4-FFF2-40B4-BE49-F238E27FC236}">
                <a16:creationId xmlns:a16="http://schemas.microsoft.com/office/drawing/2014/main" id="{6D1E9276-A334-1C45-89B5-AFFBF6C40089}"/>
              </a:ext>
            </a:extLst>
          </p:cNvPr>
          <p:cNvSpPr>
            <a:spLocks noGrp="1"/>
          </p:cNvSpPr>
          <p:nvPr>
            <p:ph type="body" idx="1"/>
          </p:nvPr>
        </p:nvSpPr>
        <p:spPr>
          <a:xfrm>
            <a:off x="630238" y="1681163"/>
            <a:ext cx="386873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21D23CB-DB39-5E49-8879-CDF04F0B2710}"/>
              </a:ext>
            </a:extLst>
          </p:cNvPr>
          <p:cNvSpPr>
            <a:spLocks noGrp="1"/>
          </p:cNvSpPr>
          <p:nvPr>
            <p:ph sz="half" idx="2"/>
          </p:nvPr>
        </p:nvSpPr>
        <p:spPr>
          <a:xfrm>
            <a:off x="630238" y="2505075"/>
            <a:ext cx="3868737"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129C764-0FD9-284A-AA8E-1E42341CBD5A}"/>
              </a:ext>
            </a:extLst>
          </p:cNvPr>
          <p:cNvSpPr>
            <a:spLocks noGrp="1"/>
          </p:cNvSpPr>
          <p:nvPr>
            <p:ph type="body" sz="quarter" idx="3"/>
          </p:nvPr>
        </p:nvSpPr>
        <p:spPr>
          <a:xfrm>
            <a:off x="4629150" y="1681163"/>
            <a:ext cx="38877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7EF579A-02C9-B04A-8635-505C0117E5EE}"/>
              </a:ext>
            </a:extLst>
          </p:cNvPr>
          <p:cNvSpPr>
            <a:spLocks noGrp="1"/>
          </p:cNvSpPr>
          <p:nvPr>
            <p:ph sz="quarter" idx="4"/>
          </p:nvPr>
        </p:nvSpPr>
        <p:spPr>
          <a:xfrm>
            <a:off x="4629150" y="2505075"/>
            <a:ext cx="3887788"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28696C75-4933-9F45-BD25-8DD70AA361F0}"/>
              </a:ext>
            </a:extLst>
          </p:cNvPr>
          <p:cNvSpPr>
            <a:spLocks noGrp="1"/>
          </p:cNvSpPr>
          <p:nvPr>
            <p:ph type="dt" sz="half" idx="10"/>
          </p:nvPr>
        </p:nvSpPr>
        <p:spPr>
          <a:xfrm>
            <a:off x="628650" y="6356350"/>
            <a:ext cx="2057400" cy="365125"/>
          </a:xfrm>
          <a:prstGeom prst="rect">
            <a:avLst/>
          </a:prstGeom>
        </p:spPr>
        <p:txBody>
          <a:bodyPr/>
          <a:lstStyle/>
          <a:p>
            <a:fld id="{9C64F3F4-CE19-49F8-9EF4-FF4EE52031C2}" type="datetimeFigureOut">
              <a:rPr lang="en-GB" smtClean="0"/>
              <a:t>13/10/2020</a:t>
            </a:fld>
            <a:endParaRPr lang="en-GB"/>
          </a:p>
        </p:txBody>
      </p:sp>
      <p:sp>
        <p:nvSpPr>
          <p:cNvPr id="8" name="Footer Placeholder 7">
            <a:extLst>
              <a:ext uri="{FF2B5EF4-FFF2-40B4-BE49-F238E27FC236}">
                <a16:creationId xmlns:a16="http://schemas.microsoft.com/office/drawing/2014/main" id="{5B3C18E0-AF7C-1142-916D-865075531BA1}"/>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287EDA83-2DBB-A142-9D6A-029E84283F0D}"/>
              </a:ext>
            </a:extLst>
          </p:cNvPr>
          <p:cNvSpPr>
            <a:spLocks noGrp="1"/>
          </p:cNvSpPr>
          <p:nvPr>
            <p:ph type="sldNum" sz="quarter" idx="12"/>
          </p:nvPr>
        </p:nvSpPr>
        <p:spPr>
          <a:xfrm>
            <a:off x="6457950" y="6356350"/>
            <a:ext cx="2057400" cy="365125"/>
          </a:xfrm>
          <a:prstGeom prst="rect">
            <a:avLst/>
          </a:prstGeom>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5596338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171F7D-3314-5346-B266-0DDCA7EA93A5}"/>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Date Placeholder 2">
            <a:extLst>
              <a:ext uri="{FF2B5EF4-FFF2-40B4-BE49-F238E27FC236}">
                <a16:creationId xmlns:a16="http://schemas.microsoft.com/office/drawing/2014/main" id="{17153B25-5BED-2146-94C2-20011F27D56F}"/>
              </a:ext>
            </a:extLst>
          </p:cNvPr>
          <p:cNvSpPr>
            <a:spLocks noGrp="1"/>
          </p:cNvSpPr>
          <p:nvPr>
            <p:ph type="dt" sz="half" idx="10"/>
          </p:nvPr>
        </p:nvSpPr>
        <p:spPr>
          <a:xfrm>
            <a:off x="628650" y="6356350"/>
            <a:ext cx="2057400" cy="365125"/>
          </a:xfrm>
          <a:prstGeom prst="rect">
            <a:avLst/>
          </a:prstGeom>
        </p:spPr>
        <p:txBody>
          <a:bodyPr/>
          <a:lstStyle/>
          <a:p>
            <a:fld id="{9C64F3F4-CE19-49F8-9EF4-FF4EE52031C2}" type="datetimeFigureOut">
              <a:rPr lang="en-GB" smtClean="0"/>
              <a:t>13/10/2020</a:t>
            </a:fld>
            <a:endParaRPr lang="en-GB"/>
          </a:p>
        </p:txBody>
      </p:sp>
      <p:sp>
        <p:nvSpPr>
          <p:cNvPr id="4" name="Footer Placeholder 3">
            <a:extLst>
              <a:ext uri="{FF2B5EF4-FFF2-40B4-BE49-F238E27FC236}">
                <a16:creationId xmlns:a16="http://schemas.microsoft.com/office/drawing/2014/main" id="{502C01A9-54E3-554C-B610-622E0EBD58EB}"/>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1C0DF8FA-F7D5-224A-8113-85D76D6F42D7}"/>
              </a:ext>
            </a:extLst>
          </p:cNvPr>
          <p:cNvSpPr>
            <a:spLocks noGrp="1"/>
          </p:cNvSpPr>
          <p:nvPr>
            <p:ph type="sldNum" sz="quarter" idx="12"/>
          </p:nvPr>
        </p:nvSpPr>
        <p:spPr>
          <a:xfrm>
            <a:off x="6457950" y="6356350"/>
            <a:ext cx="2057400" cy="365125"/>
          </a:xfrm>
          <a:prstGeom prst="rect">
            <a:avLst/>
          </a:prstGeom>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1831291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0C4A5B3-925B-5741-8171-704CECCEC207}"/>
              </a:ext>
            </a:extLst>
          </p:cNvPr>
          <p:cNvSpPr>
            <a:spLocks noGrp="1"/>
          </p:cNvSpPr>
          <p:nvPr>
            <p:ph type="dt" sz="half" idx="10"/>
          </p:nvPr>
        </p:nvSpPr>
        <p:spPr>
          <a:xfrm>
            <a:off x="628650" y="6356350"/>
            <a:ext cx="2057400" cy="365125"/>
          </a:xfrm>
          <a:prstGeom prst="rect">
            <a:avLst/>
          </a:prstGeom>
        </p:spPr>
        <p:txBody>
          <a:bodyPr/>
          <a:lstStyle/>
          <a:p>
            <a:fld id="{9C64F3F4-CE19-49F8-9EF4-FF4EE52031C2}" type="datetimeFigureOut">
              <a:rPr lang="en-GB" smtClean="0"/>
              <a:t>13/10/2020</a:t>
            </a:fld>
            <a:endParaRPr lang="en-GB"/>
          </a:p>
        </p:txBody>
      </p:sp>
      <p:sp>
        <p:nvSpPr>
          <p:cNvPr id="3" name="Footer Placeholder 2">
            <a:extLst>
              <a:ext uri="{FF2B5EF4-FFF2-40B4-BE49-F238E27FC236}">
                <a16:creationId xmlns:a16="http://schemas.microsoft.com/office/drawing/2014/main" id="{3C43D290-69D1-C744-934F-C5BB379A2E48}"/>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259977DC-173F-CD4B-94A9-3418FFA002CF}"/>
              </a:ext>
            </a:extLst>
          </p:cNvPr>
          <p:cNvSpPr>
            <a:spLocks noGrp="1"/>
          </p:cNvSpPr>
          <p:nvPr>
            <p:ph type="sldNum" sz="quarter" idx="12"/>
          </p:nvPr>
        </p:nvSpPr>
        <p:spPr>
          <a:xfrm>
            <a:off x="6457950" y="6356350"/>
            <a:ext cx="2057400" cy="365125"/>
          </a:xfrm>
          <a:prstGeom prst="rect">
            <a:avLst/>
          </a:prstGeom>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3265336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13E675-77CB-A844-B43E-587A75DB1C07}"/>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EB9450DF-79A7-F040-B53B-BF43C0CE2080}"/>
              </a:ext>
            </a:extLst>
          </p:cNvPr>
          <p:cNvSpPr>
            <a:spLocks noGrp="1"/>
          </p:cNvSpPr>
          <p:nvPr>
            <p:ph idx="1"/>
          </p:nvPr>
        </p:nvSpPr>
        <p:spPr>
          <a:xfrm>
            <a:off x="3887788" y="987425"/>
            <a:ext cx="462915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5A6DF68-8137-1D41-94DC-EEAB311F032F}"/>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48C27C9-AADD-F842-BD24-C39CA852192D}"/>
              </a:ext>
            </a:extLst>
          </p:cNvPr>
          <p:cNvSpPr>
            <a:spLocks noGrp="1"/>
          </p:cNvSpPr>
          <p:nvPr>
            <p:ph type="dt" sz="half" idx="10"/>
          </p:nvPr>
        </p:nvSpPr>
        <p:spPr>
          <a:xfrm>
            <a:off x="628650" y="6356350"/>
            <a:ext cx="2057400" cy="365125"/>
          </a:xfrm>
          <a:prstGeom prst="rect">
            <a:avLst/>
          </a:prstGeom>
        </p:spPr>
        <p:txBody>
          <a:bodyPr/>
          <a:lstStyle/>
          <a:p>
            <a:fld id="{9C64F3F4-CE19-49F8-9EF4-FF4EE52031C2}" type="datetimeFigureOut">
              <a:rPr lang="en-GB" smtClean="0"/>
              <a:t>13/10/2020</a:t>
            </a:fld>
            <a:endParaRPr lang="en-GB"/>
          </a:p>
        </p:txBody>
      </p:sp>
      <p:sp>
        <p:nvSpPr>
          <p:cNvPr id="6" name="Footer Placeholder 5">
            <a:extLst>
              <a:ext uri="{FF2B5EF4-FFF2-40B4-BE49-F238E27FC236}">
                <a16:creationId xmlns:a16="http://schemas.microsoft.com/office/drawing/2014/main" id="{9EF87859-F2F7-0343-957E-1249075D3388}"/>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BC83FDCE-1FE4-4842-9EBF-CCA5503E8B53}"/>
              </a:ext>
            </a:extLst>
          </p:cNvPr>
          <p:cNvSpPr>
            <a:spLocks noGrp="1"/>
          </p:cNvSpPr>
          <p:nvPr>
            <p:ph type="sldNum" sz="quarter" idx="12"/>
          </p:nvPr>
        </p:nvSpPr>
        <p:spPr>
          <a:xfrm>
            <a:off x="6457950" y="6356350"/>
            <a:ext cx="2057400" cy="365125"/>
          </a:xfrm>
          <a:prstGeom prst="rect">
            <a:avLst/>
          </a:prstGeom>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7485348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96F403-AED5-A94B-A777-CF56FE3B8EA4}"/>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A4F79C81-9488-094E-9237-85F648CF1931}"/>
              </a:ext>
            </a:extLst>
          </p:cNvPr>
          <p:cNvSpPr>
            <a:spLocks noGrp="1"/>
          </p:cNvSpPr>
          <p:nvPr>
            <p:ph type="pic" idx="1"/>
          </p:nvPr>
        </p:nvSpPr>
        <p:spPr>
          <a:xfrm>
            <a:off x="3887788" y="987425"/>
            <a:ext cx="462915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7A5C87DE-7AB5-8649-AF80-D4D53DE740E4}"/>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9406AFB-7539-1A47-BCFA-876A2D15E0F9}"/>
              </a:ext>
            </a:extLst>
          </p:cNvPr>
          <p:cNvSpPr>
            <a:spLocks noGrp="1"/>
          </p:cNvSpPr>
          <p:nvPr>
            <p:ph type="dt" sz="half" idx="10"/>
          </p:nvPr>
        </p:nvSpPr>
        <p:spPr>
          <a:xfrm>
            <a:off x="628650" y="6356350"/>
            <a:ext cx="2057400" cy="365125"/>
          </a:xfrm>
          <a:prstGeom prst="rect">
            <a:avLst/>
          </a:prstGeom>
        </p:spPr>
        <p:txBody>
          <a:bodyPr/>
          <a:lstStyle/>
          <a:p>
            <a:fld id="{9C64F3F4-CE19-49F8-9EF4-FF4EE52031C2}" type="datetimeFigureOut">
              <a:rPr lang="en-GB" smtClean="0"/>
              <a:t>13/10/2020</a:t>
            </a:fld>
            <a:endParaRPr lang="en-GB"/>
          </a:p>
        </p:txBody>
      </p:sp>
      <p:sp>
        <p:nvSpPr>
          <p:cNvPr id="6" name="Footer Placeholder 5">
            <a:extLst>
              <a:ext uri="{FF2B5EF4-FFF2-40B4-BE49-F238E27FC236}">
                <a16:creationId xmlns:a16="http://schemas.microsoft.com/office/drawing/2014/main" id="{8BB01B90-0A84-7243-9FD4-638110B76308}"/>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EEE3B678-BB58-E44E-91CD-95960F82D47C}"/>
              </a:ext>
            </a:extLst>
          </p:cNvPr>
          <p:cNvSpPr>
            <a:spLocks noGrp="1"/>
          </p:cNvSpPr>
          <p:nvPr>
            <p:ph type="sldNum" sz="quarter" idx="12"/>
          </p:nvPr>
        </p:nvSpPr>
        <p:spPr>
          <a:xfrm>
            <a:off x="6457950" y="6356350"/>
            <a:ext cx="2057400" cy="365125"/>
          </a:xfrm>
          <a:prstGeom prst="rect">
            <a:avLst/>
          </a:prstGeom>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0579193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DF035A-DE94-E849-BE1E-40528EE08DEA}"/>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543FB9BB-ADF9-6349-BF90-48B0E92ECED7}"/>
              </a:ext>
            </a:extLst>
          </p:cNvPr>
          <p:cNvSpPr>
            <a:spLocks noGrp="1"/>
          </p:cNvSpPr>
          <p:nvPr>
            <p:ph type="body" orient="vert" idx="1"/>
          </p:nvPr>
        </p:nvSpPr>
        <p:spPr>
          <a:xfrm>
            <a:off x="628650" y="1825625"/>
            <a:ext cx="7886700" cy="43513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ADBE1B4-5913-D047-9ECB-09F96038CEDD}"/>
              </a:ext>
            </a:extLst>
          </p:cNvPr>
          <p:cNvSpPr>
            <a:spLocks noGrp="1"/>
          </p:cNvSpPr>
          <p:nvPr>
            <p:ph type="dt" sz="half" idx="10"/>
          </p:nvPr>
        </p:nvSpPr>
        <p:spPr>
          <a:xfrm>
            <a:off x="628650" y="6356350"/>
            <a:ext cx="2057400" cy="365125"/>
          </a:xfrm>
          <a:prstGeom prst="rect">
            <a:avLst/>
          </a:prstGeom>
        </p:spPr>
        <p:txBody>
          <a:bodyPr/>
          <a:lstStyle/>
          <a:p>
            <a:fld id="{9C64F3F4-CE19-49F8-9EF4-FF4EE52031C2}" type="datetimeFigureOut">
              <a:rPr lang="en-GB" smtClean="0"/>
              <a:t>13/10/2020</a:t>
            </a:fld>
            <a:endParaRPr lang="en-GB"/>
          </a:p>
        </p:txBody>
      </p:sp>
      <p:sp>
        <p:nvSpPr>
          <p:cNvPr id="5" name="Footer Placeholder 4">
            <a:extLst>
              <a:ext uri="{FF2B5EF4-FFF2-40B4-BE49-F238E27FC236}">
                <a16:creationId xmlns:a16="http://schemas.microsoft.com/office/drawing/2014/main" id="{C6C8F4C3-89F7-C44F-BCA8-E6E493BC517E}"/>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C4798F91-C66D-1342-B01A-5DFC19DAFBDA}"/>
              </a:ext>
            </a:extLst>
          </p:cNvPr>
          <p:cNvSpPr>
            <a:spLocks noGrp="1"/>
          </p:cNvSpPr>
          <p:nvPr>
            <p:ph type="sldNum" sz="quarter" idx="12"/>
          </p:nvPr>
        </p:nvSpPr>
        <p:spPr>
          <a:xfrm>
            <a:off x="6457950" y="6356350"/>
            <a:ext cx="2057400" cy="365125"/>
          </a:xfrm>
          <a:prstGeom prst="rect">
            <a:avLst/>
          </a:prstGeom>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445918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43B820E-6FB2-644C-B74D-005DD9AB229F}"/>
              </a:ext>
            </a:extLst>
          </p:cNvPr>
          <p:cNvSpPr>
            <a:spLocks noGrp="1"/>
          </p:cNvSpPr>
          <p:nvPr>
            <p:ph type="title" orient="vert"/>
          </p:nvPr>
        </p:nvSpPr>
        <p:spPr>
          <a:xfrm>
            <a:off x="6543675" y="365125"/>
            <a:ext cx="1971675" cy="5811838"/>
          </a:xfrm>
          <a:prstGeom prst="rect">
            <a:avLst/>
          </a:prstGeo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A3B5AF3-57F2-B64B-B5EE-B476725037E7}"/>
              </a:ext>
            </a:extLst>
          </p:cNvPr>
          <p:cNvSpPr>
            <a:spLocks noGrp="1"/>
          </p:cNvSpPr>
          <p:nvPr>
            <p:ph type="body" orient="vert" idx="1"/>
          </p:nvPr>
        </p:nvSpPr>
        <p:spPr>
          <a:xfrm>
            <a:off x="628650" y="365125"/>
            <a:ext cx="5762625" cy="58118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2EAD41-DB02-514F-88ED-552CDF27F64D}"/>
              </a:ext>
            </a:extLst>
          </p:cNvPr>
          <p:cNvSpPr>
            <a:spLocks noGrp="1"/>
          </p:cNvSpPr>
          <p:nvPr>
            <p:ph type="dt" sz="half" idx="10"/>
          </p:nvPr>
        </p:nvSpPr>
        <p:spPr>
          <a:xfrm>
            <a:off x="628650" y="6356350"/>
            <a:ext cx="2057400" cy="365125"/>
          </a:xfrm>
          <a:prstGeom prst="rect">
            <a:avLst/>
          </a:prstGeom>
        </p:spPr>
        <p:txBody>
          <a:bodyPr/>
          <a:lstStyle/>
          <a:p>
            <a:fld id="{9C64F3F4-CE19-49F8-9EF4-FF4EE52031C2}" type="datetimeFigureOut">
              <a:rPr lang="en-GB" smtClean="0"/>
              <a:t>13/10/2020</a:t>
            </a:fld>
            <a:endParaRPr lang="en-GB"/>
          </a:p>
        </p:txBody>
      </p:sp>
      <p:sp>
        <p:nvSpPr>
          <p:cNvPr id="5" name="Footer Placeholder 4">
            <a:extLst>
              <a:ext uri="{FF2B5EF4-FFF2-40B4-BE49-F238E27FC236}">
                <a16:creationId xmlns:a16="http://schemas.microsoft.com/office/drawing/2014/main" id="{A28BF2B1-824C-224A-8BD0-451EAB458203}"/>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6433EE70-487F-184E-9561-653FF3BDBA54}"/>
              </a:ext>
            </a:extLst>
          </p:cNvPr>
          <p:cNvSpPr>
            <a:spLocks noGrp="1"/>
          </p:cNvSpPr>
          <p:nvPr>
            <p:ph type="sldNum" sz="quarter" idx="12"/>
          </p:nvPr>
        </p:nvSpPr>
        <p:spPr>
          <a:xfrm>
            <a:off x="6457950" y="6356350"/>
            <a:ext cx="2057400" cy="365125"/>
          </a:xfrm>
          <a:prstGeom prst="rect">
            <a:avLst/>
          </a:prstGeom>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6389731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568425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7" Type="http://schemas.openxmlformats.org/officeDocument/2006/relationships/hyperlink" Target="http://stickyjesus.com/2010/12/seven-ways-to-condition-your-mind/"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hyperlink" Target="https://www.flickr.com/photos/striatic/2192189572" TargetMode="External"/><Relationship Id="rId4" Type="http://schemas.openxmlformats.org/officeDocument/2006/relationships/image" Target="../media/image4.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hyperlink" Target="http://blogs.ubc.ca/communicatingscience2014w110/2014/10/27/flavonoids-consumption-can-decrease-age-related-memory-decline/" TargetMode="External"/><Relationship Id="rId2" Type="http://schemas.openxmlformats.org/officeDocument/2006/relationships/image" Target="../media/image9.jpg&amp;ehk=n2Oh2yavs"/><Relationship Id="rId1" Type="http://schemas.openxmlformats.org/officeDocument/2006/relationships/slideLayout" Target="../slideLayouts/slideLayout2.xml"/><Relationship Id="rId4" Type="http://schemas.openxmlformats.org/officeDocument/2006/relationships/hyperlink" Target="https://creativecommons.org/licenses/by-nc-nd/2.5/" TargetMode="Externa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hyperlink" Target="http://photo.stackexchange.com/questions/40680/how-do-i-achieve-the-mirror-effect-with-water" TargetMode="Externa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GB" altLang="en-US" b="1" dirty="0">
                <a:effectLst>
                  <a:outerShdw blurRad="38100" dist="38100" dir="2700000" algn="tl">
                    <a:srgbClr val="000000">
                      <a:alpha val="43137"/>
                    </a:srgbClr>
                  </a:outerShdw>
                </a:effectLst>
              </a:rPr>
              <a:t>CertHE Skills for the Workplace</a:t>
            </a:r>
            <a:br>
              <a:rPr lang="en-GB" altLang="en-US" dirty="0"/>
            </a:br>
            <a:r>
              <a:rPr lang="en-GB" altLang="en-US" dirty="0"/>
              <a:t>Module: BMSK4005</a:t>
            </a:r>
            <a:endParaRPr lang="en-GB" dirty="0"/>
          </a:p>
        </p:txBody>
      </p:sp>
      <p:sp>
        <p:nvSpPr>
          <p:cNvPr id="3" name="Subtitle 2"/>
          <p:cNvSpPr>
            <a:spLocks noGrp="1"/>
          </p:cNvSpPr>
          <p:nvPr>
            <p:ph type="subTitle" idx="1"/>
          </p:nvPr>
        </p:nvSpPr>
        <p:spPr/>
        <p:txBody>
          <a:bodyPr/>
          <a:lstStyle/>
          <a:p>
            <a:r>
              <a:rPr lang="en-GB" dirty="0"/>
              <a:t>Professional Career Development</a:t>
            </a:r>
          </a:p>
          <a:p>
            <a:endParaRPr lang="en-GB" dirty="0"/>
          </a:p>
          <a:p>
            <a:r>
              <a:rPr lang="en-GB" altLang="en-US" sz="2000" b="1" dirty="0"/>
              <a:t>Online Session 1</a:t>
            </a:r>
            <a:endParaRPr lang="en-GB" sz="2000" dirty="0"/>
          </a:p>
        </p:txBody>
      </p:sp>
    </p:spTree>
    <p:extLst>
      <p:ext uri="{BB962C8B-B14F-4D97-AF65-F5344CB8AC3E}">
        <p14:creationId xmlns:p14="http://schemas.microsoft.com/office/powerpoint/2010/main" val="34089552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Overview of Workshop</a:t>
            </a:r>
          </a:p>
        </p:txBody>
      </p:sp>
      <p:sp>
        <p:nvSpPr>
          <p:cNvPr id="3" name="Content Placeholder 2"/>
          <p:cNvSpPr>
            <a:spLocks noGrp="1"/>
          </p:cNvSpPr>
          <p:nvPr>
            <p:ph idx="1"/>
          </p:nvPr>
        </p:nvSpPr>
        <p:spPr/>
        <p:txBody>
          <a:bodyPr>
            <a:normAutofit/>
          </a:bodyPr>
          <a:lstStyle/>
          <a:p>
            <a:r>
              <a:rPr lang="en-GB" dirty="0"/>
              <a:t>Introduction to the module</a:t>
            </a:r>
          </a:p>
          <a:p>
            <a:r>
              <a:rPr lang="en-GB" dirty="0"/>
              <a:t>A look at professional career development</a:t>
            </a:r>
          </a:p>
          <a:p>
            <a:r>
              <a:rPr lang="en-GB" dirty="0"/>
              <a:t>Concepts of self awareness</a:t>
            </a:r>
          </a:p>
          <a:p>
            <a:r>
              <a:rPr lang="en-GB" i="1" dirty="0"/>
              <a:t>Go Mad!</a:t>
            </a:r>
          </a:p>
          <a:p>
            <a:r>
              <a:rPr lang="en-GB" dirty="0"/>
              <a:t>Learning how to learn</a:t>
            </a:r>
          </a:p>
        </p:txBody>
      </p:sp>
    </p:spTree>
    <p:extLst>
      <p:ext uri="{BB962C8B-B14F-4D97-AF65-F5344CB8AC3E}">
        <p14:creationId xmlns:p14="http://schemas.microsoft.com/office/powerpoint/2010/main" val="19474632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BF5288-FA86-4A78-99F6-E0AAF828F586}"/>
              </a:ext>
            </a:extLst>
          </p:cNvPr>
          <p:cNvSpPr>
            <a:spLocks noGrp="1"/>
          </p:cNvSpPr>
          <p:nvPr>
            <p:ph type="title"/>
          </p:nvPr>
        </p:nvSpPr>
        <p:spPr/>
        <p:txBody>
          <a:bodyPr>
            <a:normAutofit/>
          </a:bodyPr>
          <a:lstStyle/>
          <a:p>
            <a:r>
              <a:rPr lang="en-GB" dirty="0"/>
              <a:t>Professional Career Development</a:t>
            </a:r>
          </a:p>
        </p:txBody>
      </p:sp>
      <p:sp>
        <p:nvSpPr>
          <p:cNvPr id="3" name="Content Placeholder 2">
            <a:extLst>
              <a:ext uri="{FF2B5EF4-FFF2-40B4-BE49-F238E27FC236}">
                <a16:creationId xmlns:a16="http://schemas.microsoft.com/office/drawing/2014/main" id="{B546272F-38FB-40F0-9432-A3573F058685}"/>
              </a:ext>
            </a:extLst>
          </p:cNvPr>
          <p:cNvSpPr>
            <a:spLocks noGrp="1"/>
          </p:cNvSpPr>
          <p:nvPr>
            <p:ph idx="1"/>
          </p:nvPr>
        </p:nvSpPr>
        <p:spPr/>
        <p:txBody>
          <a:bodyPr>
            <a:normAutofit/>
          </a:bodyPr>
          <a:lstStyle/>
          <a:p>
            <a:r>
              <a:rPr lang="en-GB" dirty="0"/>
              <a:t>By the end of this module, you should be able to: -</a:t>
            </a:r>
          </a:p>
          <a:p>
            <a:pPr lvl="1"/>
            <a:r>
              <a:rPr lang="en-GB" dirty="0"/>
              <a:t>Understand the skills and knowledge needed for working effectively</a:t>
            </a:r>
          </a:p>
          <a:p>
            <a:pPr lvl="1"/>
            <a:r>
              <a:rPr lang="en-GB" dirty="0"/>
              <a:t>Demonstrate readiness for employability and personal advancement through an understanding of personal strengths and areas for further development</a:t>
            </a:r>
          </a:p>
          <a:p>
            <a:pPr lvl="1"/>
            <a:r>
              <a:rPr lang="en-GB" dirty="0"/>
              <a:t>Establish employment goals and develop a personal action plan</a:t>
            </a:r>
          </a:p>
        </p:txBody>
      </p:sp>
    </p:spTree>
    <p:extLst>
      <p:ext uri="{BB962C8B-B14F-4D97-AF65-F5344CB8AC3E}">
        <p14:creationId xmlns:p14="http://schemas.microsoft.com/office/powerpoint/2010/main" val="13153769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http://kelkyd.files.wordpress.com/2012/09/where-will-you-be-in-5-years.jpg">
            <a:extLst>
              <a:ext uri="{FF2B5EF4-FFF2-40B4-BE49-F238E27FC236}">
                <a16:creationId xmlns:a16="http://schemas.microsoft.com/office/drawing/2014/main" id="{D0B44681-4F29-4CDC-AB14-58AB411D850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512" y="116632"/>
            <a:ext cx="6138639" cy="543930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08452556-C559-4C47-8384-BAB13ADE99CF}"/>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6186687" y="476672"/>
            <a:ext cx="2957313" cy="2217985"/>
          </a:xfrm>
          <a:prstGeom prst="rect">
            <a:avLst/>
          </a:prstGeom>
        </p:spPr>
      </p:pic>
      <p:pic>
        <p:nvPicPr>
          <p:cNvPr id="9" name="Picture 8">
            <a:extLst>
              <a:ext uri="{FF2B5EF4-FFF2-40B4-BE49-F238E27FC236}">
                <a16:creationId xmlns:a16="http://schemas.microsoft.com/office/drawing/2014/main" id="{271250A9-BF75-47B2-A575-1CC72B917C81}"/>
              </a:ext>
            </a:extLst>
          </p:cNvPr>
          <p:cNvPicPr>
            <a:picLocks noChangeAspect="1"/>
          </p:cNvPicPr>
          <p:nvPr/>
        </p:nvPicPr>
        <p:blipFill>
          <a:blip r:embed="rId6" cstate="print">
            <a:extLst>
              <a:ext uri="{28A0092B-C50C-407E-A947-70E740481C1C}">
                <a14:useLocalDpi xmlns:a14="http://schemas.microsoft.com/office/drawing/2010/main" val="0"/>
              </a:ext>
              <a:ext uri="{837473B0-CC2E-450A-ABE3-18F120FF3D39}">
                <a1611:picAttrSrcUrl xmlns:a1611="http://schemas.microsoft.com/office/drawing/2016/11/main" r:id="rId7"/>
              </a:ext>
            </a:extLst>
          </a:blip>
          <a:stretch>
            <a:fillRect/>
          </a:stretch>
        </p:blipFill>
        <p:spPr>
          <a:xfrm>
            <a:off x="6186687" y="2694657"/>
            <a:ext cx="2663415" cy="2990255"/>
          </a:xfrm>
          <a:prstGeom prst="rect">
            <a:avLst/>
          </a:prstGeom>
        </p:spPr>
      </p:pic>
    </p:spTree>
    <p:extLst>
      <p:ext uri="{BB962C8B-B14F-4D97-AF65-F5344CB8AC3E}">
        <p14:creationId xmlns:p14="http://schemas.microsoft.com/office/powerpoint/2010/main" val="48140418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A9A932-6425-4DAF-9622-97C503133B31}"/>
              </a:ext>
            </a:extLst>
          </p:cNvPr>
          <p:cNvSpPr>
            <a:spLocks noGrp="1"/>
          </p:cNvSpPr>
          <p:nvPr>
            <p:ph type="title"/>
          </p:nvPr>
        </p:nvSpPr>
        <p:spPr/>
        <p:txBody>
          <a:bodyPr/>
          <a:lstStyle/>
          <a:p>
            <a:r>
              <a:rPr lang="en-GB" dirty="0"/>
              <a:t>Reality Check!</a:t>
            </a:r>
          </a:p>
        </p:txBody>
      </p:sp>
      <p:sp>
        <p:nvSpPr>
          <p:cNvPr id="3" name="Content Placeholder 2">
            <a:extLst>
              <a:ext uri="{FF2B5EF4-FFF2-40B4-BE49-F238E27FC236}">
                <a16:creationId xmlns:a16="http://schemas.microsoft.com/office/drawing/2014/main" id="{80BD2DE8-3F38-4CEB-80E5-270D6D5AC7FC}"/>
              </a:ext>
            </a:extLst>
          </p:cNvPr>
          <p:cNvSpPr>
            <a:spLocks noGrp="1"/>
          </p:cNvSpPr>
          <p:nvPr>
            <p:ph idx="1"/>
          </p:nvPr>
        </p:nvSpPr>
        <p:spPr/>
        <p:txBody>
          <a:bodyPr>
            <a:normAutofit/>
          </a:bodyPr>
          <a:lstStyle/>
          <a:p>
            <a:r>
              <a:rPr lang="en-GB" dirty="0"/>
              <a:t>It’s a competitive world</a:t>
            </a:r>
          </a:p>
          <a:p>
            <a:r>
              <a:rPr lang="en-GB" dirty="0"/>
              <a:t>Change is </a:t>
            </a:r>
            <a:r>
              <a:rPr lang="en-GB" b="1" i="1" dirty="0"/>
              <a:t>constant</a:t>
            </a:r>
          </a:p>
          <a:p>
            <a:r>
              <a:rPr lang="en-GB" b="1" i="1" dirty="0"/>
              <a:t>You</a:t>
            </a:r>
            <a:r>
              <a:rPr lang="en-GB" dirty="0"/>
              <a:t> are responsible for your own development</a:t>
            </a:r>
          </a:p>
          <a:p>
            <a:r>
              <a:rPr lang="en-GB" dirty="0"/>
              <a:t>Great employers hire the </a:t>
            </a:r>
            <a:r>
              <a:rPr lang="en-GB" b="1" i="1" dirty="0"/>
              <a:t>best people</a:t>
            </a:r>
          </a:p>
          <a:p>
            <a:r>
              <a:rPr lang="en-GB" dirty="0"/>
              <a:t>You </a:t>
            </a:r>
            <a:r>
              <a:rPr lang="en-GB" b="1" i="1" dirty="0"/>
              <a:t>need </a:t>
            </a:r>
            <a:r>
              <a:rPr lang="en-GB" dirty="0"/>
              <a:t>to be one of the </a:t>
            </a:r>
            <a:r>
              <a:rPr lang="en-GB" b="1" i="1" dirty="0"/>
              <a:t>best people</a:t>
            </a:r>
          </a:p>
          <a:p>
            <a:r>
              <a:rPr lang="en-GB" b="1" i="1" dirty="0">
                <a:solidFill>
                  <a:srgbClr val="00B050"/>
                </a:solidFill>
              </a:rPr>
              <a:t>You </a:t>
            </a:r>
            <a:r>
              <a:rPr lang="en-GB" b="1" i="1" u="sng" dirty="0">
                <a:solidFill>
                  <a:srgbClr val="00B050"/>
                </a:solidFill>
              </a:rPr>
              <a:t>need </a:t>
            </a:r>
            <a:r>
              <a:rPr lang="en-GB" b="1" i="1" dirty="0">
                <a:solidFill>
                  <a:srgbClr val="00B050"/>
                </a:solidFill>
              </a:rPr>
              <a:t>to constantly improve – your skills, knowledge, attitude and behaviours!</a:t>
            </a:r>
          </a:p>
          <a:p>
            <a:endParaRPr lang="en-GB" dirty="0"/>
          </a:p>
        </p:txBody>
      </p:sp>
    </p:spTree>
    <p:extLst>
      <p:ext uri="{BB962C8B-B14F-4D97-AF65-F5344CB8AC3E}">
        <p14:creationId xmlns:p14="http://schemas.microsoft.com/office/powerpoint/2010/main" val="33511157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FCEAF7-0C03-44A9-813B-5FFDEA175E30}"/>
              </a:ext>
            </a:extLst>
          </p:cNvPr>
          <p:cNvSpPr>
            <a:spLocks noGrp="1"/>
          </p:cNvSpPr>
          <p:nvPr>
            <p:ph type="title"/>
          </p:nvPr>
        </p:nvSpPr>
        <p:spPr/>
        <p:txBody>
          <a:bodyPr/>
          <a:lstStyle/>
          <a:p>
            <a:r>
              <a:rPr lang="en-GB" dirty="0"/>
              <a:t>Concepts of Self Awareness</a:t>
            </a:r>
          </a:p>
        </p:txBody>
      </p:sp>
      <p:sp>
        <p:nvSpPr>
          <p:cNvPr id="3" name="Content Placeholder 2">
            <a:extLst>
              <a:ext uri="{FF2B5EF4-FFF2-40B4-BE49-F238E27FC236}">
                <a16:creationId xmlns:a16="http://schemas.microsoft.com/office/drawing/2014/main" id="{F1013714-B63F-4276-8EDB-DA3144FE18D4}"/>
              </a:ext>
            </a:extLst>
          </p:cNvPr>
          <p:cNvSpPr>
            <a:spLocks noGrp="1"/>
          </p:cNvSpPr>
          <p:nvPr>
            <p:ph idx="1"/>
          </p:nvPr>
        </p:nvSpPr>
        <p:spPr>
          <a:xfrm>
            <a:off x="467544" y="1253331"/>
            <a:ext cx="7886700" cy="4351338"/>
          </a:xfrm>
        </p:spPr>
        <p:txBody>
          <a:bodyPr>
            <a:normAutofit/>
          </a:bodyPr>
          <a:lstStyle/>
          <a:p>
            <a:pPr>
              <a:defRPr/>
            </a:pPr>
            <a:r>
              <a:rPr lang="en-GB" dirty="0"/>
              <a:t>Developing your self awareness is the first step toward learning.</a:t>
            </a:r>
          </a:p>
          <a:p>
            <a:pPr>
              <a:defRPr/>
            </a:pPr>
            <a:r>
              <a:rPr lang="en-GB" dirty="0"/>
              <a:t>Do you really know yourself, your preferences, need and desires?</a:t>
            </a:r>
          </a:p>
          <a:p>
            <a:pPr>
              <a:defRPr/>
            </a:pPr>
            <a:r>
              <a:rPr lang="en-GB" dirty="0"/>
              <a:t>Do you have a clear perception of your personality, attitudes and behaviours, including strengths, weaknesses, thoughts, beliefs, motivation and emotions?</a:t>
            </a:r>
          </a:p>
          <a:p>
            <a:pPr>
              <a:defRPr/>
            </a:pPr>
            <a:r>
              <a:rPr lang="en-GB" dirty="0"/>
              <a:t>Self awareness allows you to better understand yourself, other people &amp; how they perceive you.</a:t>
            </a:r>
          </a:p>
          <a:p>
            <a:endParaRPr lang="en-GB" dirty="0"/>
          </a:p>
        </p:txBody>
      </p:sp>
    </p:spTree>
    <p:extLst>
      <p:ext uri="{BB962C8B-B14F-4D97-AF65-F5344CB8AC3E}">
        <p14:creationId xmlns:p14="http://schemas.microsoft.com/office/powerpoint/2010/main" val="19444387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BF4254-7AD7-4E1D-9814-FD48DC76C757}"/>
              </a:ext>
            </a:extLst>
          </p:cNvPr>
          <p:cNvSpPr>
            <a:spLocks noGrp="1"/>
          </p:cNvSpPr>
          <p:nvPr>
            <p:ph type="title"/>
          </p:nvPr>
        </p:nvSpPr>
        <p:spPr/>
        <p:txBody>
          <a:bodyPr/>
          <a:lstStyle/>
          <a:p>
            <a:r>
              <a:rPr lang="en-GB" dirty="0"/>
              <a:t>Self Assessment</a:t>
            </a:r>
          </a:p>
        </p:txBody>
      </p:sp>
      <p:sp>
        <p:nvSpPr>
          <p:cNvPr id="3" name="Content Placeholder 2">
            <a:extLst>
              <a:ext uri="{FF2B5EF4-FFF2-40B4-BE49-F238E27FC236}">
                <a16:creationId xmlns:a16="http://schemas.microsoft.com/office/drawing/2014/main" id="{F47E3C9D-239B-413D-BBB2-BDC31414CAB4}"/>
              </a:ext>
            </a:extLst>
          </p:cNvPr>
          <p:cNvSpPr>
            <a:spLocks noGrp="1"/>
          </p:cNvSpPr>
          <p:nvPr>
            <p:ph idx="1"/>
          </p:nvPr>
        </p:nvSpPr>
        <p:spPr>
          <a:xfrm>
            <a:off x="457200" y="1340768"/>
            <a:ext cx="8229600" cy="3917032"/>
          </a:xfrm>
        </p:spPr>
        <p:txBody>
          <a:bodyPr>
            <a:normAutofit fontScale="92500" lnSpcReduction="10000"/>
          </a:bodyPr>
          <a:lstStyle/>
          <a:p>
            <a:pPr>
              <a:lnSpc>
                <a:spcPct val="120000"/>
              </a:lnSpc>
              <a:spcBef>
                <a:spcPts val="0"/>
              </a:spcBef>
              <a:spcAft>
                <a:spcPts val="600"/>
              </a:spcAft>
            </a:pPr>
            <a:r>
              <a:rPr lang="en-GB" dirty="0"/>
              <a:t>Think of something you are good at.</a:t>
            </a:r>
          </a:p>
          <a:p>
            <a:pPr>
              <a:lnSpc>
                <a:spcPct val="120000"/>
              </a:lnSpc>
              <a:spcBef>
                <a:spcPts val="0"/>
              </a:spcBef>
            </a:pPr>
            <a:r>
              <a:rPr lang="en-GB" dirty="0"/>
              <a:t>You probably learned it by self-assessment,  by asking yourself:</a:t>
            </a:r>
          </a:p>
          <a:p>
            <a:pPr lvl="1">
              <a:lnSpc>
                <a:spcPct val="120000"/>
              </a:lnSpc>
              <a:spcBef>
                <a:spcPts val="0"/>
              </a:spcBef>
            </a:pPr>
            <a:r>
              <a:rPr lang="en-GB" dirty="0"/>
              <a:t>What am I trying to do exactly?</a:t>
            </a:r>
          </a:p>
          <a:p>
            <a:pPr lvl="1">
              <a:lnSpc>
                <a:spcPct val="120000"/>
              </a:lnSpc>
              <a:spcBef>
                <a:spcPts val="0"/>
              </a:spcBef>
            </a:pPr>
            <a:r>
              <a:rPr lang="en-GB" dirty="0"/>
              <a:t>What went well and why?</a:t>
            </a:r>
          </a:p>
          <a:p>
            <a:pPr lvl="1">
              <a:lnSpc>
                <a:spcPct val="120000"/>
              </a:lnSpc>
              <a:spcBef>
                <a:spcPts val="0"/>
              </a:spcBef>
            </a:pPr>
            <a:r>
              <a:rPr lang="en-GB" dirty="0"/>
              <a:t>What went less well and why?</a:t>
            </a:r>
          </a:p>
          <a:p>
            <a:pPr lvl="1">
              <a:lnSpc>
                <a:spcPct val="120000"/>
              </a:lnSpc>
              <a:spcBef>
                <a:spcPts val="0"/>
              </a:spcBef>
              <a:spcAft>
                <a:spcPts val="600"/>
              </a:spcAft>
            </a:pPr>
            <a:r>
              <a:rPr lang="en-GB" dirty="0"/>
              <a:t>How could I do better next time?</a:t>
            </a:r>
          </a:p>
          <a:p>
            <a:pPr>
              <a:lnSpc>
                <a:spcPct val="120000"/>
              </a:lnSpc>
              <a:spcBef>
                <a:spcPts val="0"/>
              </a:spcBef>
            </a:pPr>
            <a:r>
              <a:rPr lang="en-GB" sz="2800" dirty="0"/>
              <a:t>So, it’s likely you have already made use of self assessment without realising it.</a:t>
            </a:r>
          </a:p>
          <a:p>
            <a:endParaRPr lang="en-GB" dirty="0"/>
          </a:p>
        </p:txBody>
      </p:sp>
    </p:spTree>
    <p:extLst>
      <p:ext uri="{BB962C8B-B14F-4D97-AF65-F5344CB8AC3E}">
        <p14:creationId xmlns:p14="http://schemas.microsoft.com/office/powerpoint/2010/main" val="377694487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DCBBD5-394B-4320-A5A8-9A4A5A2CDEC1}"/>
              </a:ext>
            </a:extLst>
          </p:cNvPr>
          <p:cNvSpPr>
            <a:spLocks noGrp="1"/>
          </p:cNvSpPr>
          <p:nvPr>
            <p:ph type="title"/>
          </p:nvPr>
        </p:nvSpPr>
        <p:spPr/>
        <p:txBody>
          <a:bodyPr/>
          <a:lstStyle/>
          <a:p>
            <a:r>
              <a:rPr lang="en-GB" dirty="0"/>
              <a:t>Self Awareness Exercises</a:t>
            </a:r>
          </a:p>
        </p:txBody>
      </p:sp>
      <p:sp>
        <p:nvSpPr>
          <p:cNvPr id="3" name="Content Placeholder 2">
            <a:extLst>
              <a:ext uri="{FF2B5EF4-FFF2-40B4-BE49-F238E27FC236}">
                <a16:creationId xmlns:a16="http://schemas.microsoft.com/office/drawing/2014/main" id="{6827FA06-1136-455E-B85F-84DB9ED0AC43}"/>
              </a:ext>
            </a:extLst>
          </p:cNvPr>
          <p:cNvSpPr>
            <a:spLocks noGrp="1"/>
          </p:cNvSpPr>
          <p:nvPr>
            <p:ph idx="1"/>
          </p:nvPr>
        </p:nvSpPr>
        <p:spPr/>
        <p:txBody>
          <a:bodyPr>
            <a:normAutofit/>
          </a:bodyPr>
          <a:lstStyle/>
          <a:p>
            <a:pPr>
              <a:lnSpc>
                <a:spcPct val="120000"/>
              </a:lnSpc>
              <a:spcBef>
                <a:spcPts val="0"/>
              </a:spcBef>
            </a:pPr>
            <a:r>
              <a:rPr lang="en-GB" sz="2800" dirty="0"/>
              <a:t>Let’s try and develop our self-awareness.  Here are some more self-assessment exercises.</a:t>
            </a:r>
          </a:p>
          <a:p>
            <a:pPr marL="0" indent="0">
              <a:lnSpc>
                <a:spcPct val="120000"/>
              </a:lnSpc>
              <a:spcBef>
                <a:spcPts val="0"/>
              </a:spcBef>
              <a:buNone/>
            </a:pPr>
            <a:endParaRPr lang="en-GB" sz="2800" dirty="0"/>
          </a:p>
          <a:p>
            <a:pPr marL="457200" lvl="1" indent="0">
              <a:lnSpc>
                <a:spcPct val="120000"/>
              </a:lnSpc>
              <a:spcBef>
                <a:spcPts val="0"/>
              </a:spcBef>
              <a:buNone/>
            </a:pPr>
            <a:r>
              <a:rPr lang="en-GB" dirty="0"/>
              <a:t>Take 5 minutes to write down what being a success means to you</a:t>
            </a:r>
          </a:p>
          <a:p>
            <a:pPr marL="0" indent="0">
              <a:buNone/>
            </a:pPr>
            <a:endParaRPr lang="en-GB" dirty="0"/>
          </a:p>
        </p:txBody>
      </p:sp>
    </p:spTree>
    <p:extLst>
      <p:ext uri="{BB962C8B-B14F-4D97-AF65-F5344CB8AC3E}">
        <p14:creationId xmlns:p14="http://schemas.microsoft.com/office/powerpoint/2010/main" val="59002230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CD92CB-11B3-4B78-A9ED-1860CA2E9FF7}"/>
              </a:ext>
            </a:extLst>
          </p:cNvPr>
          <p:cNvSpPr>
            <a:spLocks noGrp="1"/>
          </p:cNvSpPr>
          <p:nvPr>
            <p:ph type="title"/>
          </p:nvPr>
        </p:nvSpPr>
        <p:spPr/>
        <p:txBody>
          <a:bodyPr/>
          <a:lstStyle/>
          <a:p>
            <a:r>
              <a:rPr lang="en-GB" dirty="0"/>
              <a:t>Self Awareness Exercises</a:t>
            </a:r>
          </a:p>
        </p:txBody>
      </p:sp>
      <p:sp>
        <p:nvSpPr>
          <p:cNvPr id="3" name="Content Placeholder 2">
            <a:extLst>
              <a:ext uri="{FF2B5EF4-FFF2-40B4-BE49-F238E27FC236}">
                <a16:creationId xmlns:a16="http://schemas.microsoft.com/office/drawing/2014/main" id="{6D83749D-EED8-460B-BD12-BE6DD17E257E}"/>
              </a:ext>
            </a:extLst>
          </p:cNvPr>
          <p:cNvSpPr>
            <a:spLocks noGrp="1"/>
          </p:cNvSpPr>
          <p:nvPr>
            <p:ph idx="1"/>
          </p:nvPr>
        </p:nvSpPr>
        <p:spPr/>
        <p:txBody>
          <a:bodyPr/>
          <a:lstStyle/>
          <a:p>
            <a:pPr marL="457200" lvl="1" indent="0">
              <a:lnSpc>
                <a:spcPct val="120000"/>
              </a:lnSpc>
              <a:spcBef>
                <a:spcPts val="0"/>
              </a:spcBef>
              <a:buNone/>
            </a:pPr>
            <a:r>
              <a:rPr lang="en-GB" dirty="0"/>
              <a:t>Think about </a:t>
            </a:r>
            <a:r>
              <a:rPr lang="en-GB" i="1" dirty="0"/>
              <a:t>your</a:t>
            </a:r>
            <a:r>
              <a:rPr lang="en-GB" dirty="0"/>
              <a:t> </a:t>
            </a:r>
            <a:r>
              <a:rPr lang="en-GB" b="1" dirty="0"/>
              <a:t>strengths</a:t>
            </a:r>
            <a:r>
              <a:rPr lang="en-GB" dirty="0"/>
              <a:t> and </a:t>
            </a:r>
            <a:r>
              <a:rPr lang="en-GB" b="1" dirty="0"/>
              <a:t>weaknesses.</a:t>
            </a:r>
          </a:p>
          <a:p>
            <a:pPr marL="457200" lvl="1" indent="0">
              <a:lnSpc>
                <a:spcPct val="120000"/>
              </a:lnSpc>
              <a:spcBef>
                <a:spcPts val="0"/>
              </a:spcBef>
              <a:buNone/>
            </a:pPr>
            <a:endParaRPr lang="en-GB" sz="2400" dirty="0"/>
          </a:p>
          <a:p>
            <a:pPr marL="0" indent="0">
              <a:buNone/>
            </a:pPr>
            <a:endParaRPr lang="en-GB" dirty="0"/>
          </a:p>
        </p:txBody>
      </p:sp>
    </p:spTree>
    <p:extLst>
      <p:ext uri="{BB962C8B-B14F-4D97-AF65-F5344CB8AC3E}">
        <p14:creationId xmlns:p14="http://schemas.microsoft.com/office/powerpoint/2010/main" val="408838119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599CE2-D211-4DC2-9D37-4BE87C6CDA03}"/>
              </a:ext>
            </a:extLst>
          </p:cNvPr>
          <p:cNvSpPr>
            <a:spLocks noGrp="1"/>
          </p:cNvSpPr>
          <p:nvPr>
            <p:ph type="title"/>
          </p:nvPr>
        </p:nvSpPr>
        <p:spPr>
          <a:xfrm>
            <a:off x="1829260" y="365125"/>
            <a:ext cx="6686089" cy="1325563"/>
          </a:xfrm>
        </p:spPr>
        <p:txBody>
          <a:bodyPr/>
          <a:lstStyle/>
          <a:p>
            <a:r>
              <a:rPr lang="en-GB" dirty="0"/>
              <a:t>SWOT Analysis</a:t>
            </a:r>
          </a:p>
        </p:txBody>
      </p:sp>
      <p:sp>
        <p:nvSpPr>
          <p:cNvPr id="3" name="Content Placeholder 2">
            <a:extLst>
              <a:ext uri="{FF2B5EF4-FFF2-40B4-BE49-F238E27FC236}">
                <a16:creationId xmlns:a16="http://schemas.microsoft.com/office/drawing/2014/main" id="{F176BE4D-0DDB-4A17-B1B2-8DB924E12449}"/>
              </a:ext>
            </a:extLst>
          </p:cNvPr>
          <p:cNvSpPr>
            <a:spLocks noGrp="1"/>
          </p:cNvSpPr>
          <p:nvPr>
            <p:ph idx="1"/>
          </p:nvPr>
        </p:nvSpPr>
        <p:spPr>
          <a:xfrm>
            <a:off x="539552" y="1253331"/>
            <a:ext cx="7886700" cy="4351338"/>
          </a:xfrm>
        </p:spPr>
        <p:txBody>
          <a:bodyPr>
            <a:normAutofit fontScale="85000" lnSpcReduction="10000"/>
          </a:bodyPr>
          <a:lstStyle/>
          <a:p>
            <a:pPr>
              <a:lnSpc>
                <a:spcPct val="120000"/>
              </a:lnSpc>
              <a:spcBef>
                <a:spcPts val="0"/>
              </a:spcBef>
              <a:spcAft>
                <a:spcPts val="600"/>
              </a:spcAft>
              <a:defRPr/>
            </a:pPr>
            <a:r>
              <a:rPr lang="en-GB" dirty="0">
                <a:ea typeface="Tahoma" pitchFamily="34" charset="0"/>
                <a:cs typeface="Tahoma" pitchFamily="34" charset="0"/>
              </a:rPr>
              <a:t>What advantages do you have that others don't have ?</a:t>
            </a:r>
          </a:p>
          <a:p>
            <a:pPr>
              <a:lnSpc>
                <a:spcPct val="120000"/>
              </a:lnSpc>
              <a:spcBef>
                <a:spcPts val="0"/>
              </a:spcBef>
              <a:spcAft>
                <a:spcPts val="600"/>
              </a:spcAft>
              <a:defRPr/>
            </a:pPr>
            <a:r>
              <a:rPr lang="en-GB" dirty="0">
                <a:ea typeface="Tahoma" pitchFamily="34" charset="0"/>
                <a:cs typeface="Tahoma" pitchFamily="34" charset="0"/>
              </a:rPr>
              <a:t>What do you do better than anyone else?</a:t>
            </a:r>
          </a:p>
          <a:p>
            <a:pPr>
              <a:lnSpc>
                <a:spcPct val="120000"/>
              </a:lnSpc>
              <a:spcBef>
                <a:spcPts val="0"/>
              </a:spcBef>
              <a:spcAft>
                <a:spcPts val="600"/>
              </a:spcAft>
              <a:defRPr/>
            </a:pPr>
            <a:r>
              <a:rPr lang="en-GB" dirty="0">
                <a:ea typeface="Tahoma" pitchFamily="34" charset="0"/>
                <a:cs typeface="Tahoma" pitchFamily="34" charset="0"/>
              </a:rPr>
              <a:t>What personal resources can you access?</a:t>
            </a:r>
          </a:p>
          <a:p>
            <a:pPr>
              <a:lnSpc>
                <a:spcPct val="120000"/>
              </a:lnSpc>
              <a:spcBef>
                <a:spcPts val="0"/>
              </a:spcBef>
              <a:spcAft>
                <a:spcPts val="600"/>
              </a:spcAft>
              <a:defRPr/>
            </a:pPr>
            <a:r>
              <a:rPr lang="en-GB" dirty="0">
                <a:ea typeface="Tahoma" pitchFamily="34" charset="0"/>
                <a:cs typeface="Tahoma" pitchFamily="34" charset="0"/>
              </a:rPr>
              <a:t>What do other people (and your boss, in particular) see as your strengths?</a:t>
            </a:r>
          </a:p>
          <a:p>
            <a:pPr>
              <a:lnSpc>
                <a:spcPct val="120000"/>
              </a:lnSpc>
              <a:spcBef>
                <a:spcPts val="0"/>
              </a:spcBef>
              <a:spcAft>
                <a:spcPts val="600"/>
              </a:spcAft>
              <a:defRPr/>
            </a:pPr>
            <a:r>
              <a:rPr lang="en-GB" dirty="0">
                <a:ea typeface="Tahoma" pitchFamily="34" charset="0"/>
                <a:cs typeface="Tahoma" pitchFamily="34" charset="0"/>
              </a:rPr>
              <a:t>Which of your achievements are you most proud of?</a:t>
            </a:r>
          </a:p>
          <a:p>
            <a:pPr>
              <a:lnSpc>
                <a:spcPct val="120000"/>
              </a:lnSpc>
              <a:spcBef>
                <a:spcPts val="0"/>
              </a:spcBef>
              <a:spcAft>
                <a:spcPts val="600"/>
              </a:spcAft>
              <a:defRPr/>
            </a:pPr>
            <a:r>
              <a:rPr lang="en-GB" dirty="0">
                <a:ea typeface="Tahoma" pitchFamily="34" charset="0"/>
                <a:cs typeface="Tahoma" pitchFamily="34" charset="0"/>
              </a:rPr>
              <a:t>What values do you believe in that others fail to exhibit?</a:t>
            </a:r>
          </a:p>
          <a:p>
            <a:pPr>
              <a:lnSpc>
                <a:spcPct val="120000"/>
              </a:lnSpc>
              <a:spcBef>
                <a:spcPts val="0"/>
              </a:spcBef>
              <a:spcAft>
                <a:spcPts val="600"/>
              </a:spcAft>
              <a:defRPr/>
            </a:pPr>
            <a:r>
              <a:rPr lang="en-GB" dirty="0">
                <a:ea typeface="Tahoma" pitchFamily="34" charset="0"/>
                <a:cs typeface="Tahoma" pitchFamily="34" charset="0"/>
              </a:rPr>
              <a:t>Are you part of a network that no one else is involved in? </a:t>
            </a:r>
          </a:p>
          <a:p>
            <a:pPr>
              <a:lnSpc>
                <a:spcPct val="120000"/>
              </a:lnSpc>
              <a:spcBef>
                <a:spcPts val="0"/>
              </a:spcBef>
              <a:spcAft>
                <a:spcPts val="600"/>
              </a:spcAft>
              <a:defRPr/>
            </a:pPr>
            <a:r>
              <a:rPr lang="en-GB" dirty="0">
                <a:ea typeface="Tahoma" pitchFamily="34" charset="0"/>
                <a:cs typeface="Tahoma" pitchFamily="34" charset="0"/>
              </a:rPr>
              <a:t>Do you have connections with influential people?</a:t>
            </a:r>
          </a:p>
          <a:p>
            <a:endParaRPr lang="en-GB" dirty="0"/>
          </a:p>
        </p:txBody>
      </p:sp>
      <p:sp>
        <p:nvSpPr>
          <p:cNvPr id="4" name="Rectangle 3">
            <a:extLst>
              <a:ext uri="{FF2B5EF4-FFF2-40B4-BE49-F238E27FC236}">
                <a16:creationId xmlns:a16="http://schemas.microsoft.com/office/drawing/2014/main" id="{83882EB4-AC84-4D98-84B7-AA723156FF19}"/>
              </a:ext>
            </a:extLst>
          </p:cNvPr>
          <p:cNvSpPr/>
          <p:nvPr/>
        </p:nvSpPr>
        <p:spPr>
          <a:xfrm>
            <a:off x="323528" y="274638"/>
            <a:ext cx="1505733" cy="369332"/>
          </a:xfrm>
          <a:prstGeom prst="rect">
            <a:avLst/>
          </a:prstGeom>
          <a:solidFill>
            <a:schemeClr val="accent1">
              <a:lumMod val="20000"/>
              <a:lumOff val="80000"/>
            </a:schemeClr>
          </a:solidFill>
          <a:ln>
            <a:solidFill>
              <a:schemeClr val="tx2">
                <a:lumMod val="40000"/>
                <a:lumOff val="60000"/>
              </a:schemeClr>
            </a:solidFill>
          </a:ln>
        </p:spPr>
        <p:txBody>
          <a:bodyPr wrap="none" anchor="ctr">
            <a:spAutoFit/>
          </a:bodyPr>
          <a:lstStyle/>
          <a:p>
            <a:r>
              <a:rPr lang="en-GB" b="1" dirty="0"/>
              <a:t>STRENGTHS</a:t>
            </a:r>
          </a:p>
        </p:txBody>
      </p:sp>
    </p:spTree>
    <p:extLst>
      <p:ext uri="{BB962C8B-B14F-4D97-AF65-F5344CB8AC3E}">
        <p14:creationId xmlns:p14="http://schemas.microsoft.com/office/powerpoint/2010/main" val="403594119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A9FCE3-454C-4325-B409-A1CDCB6D49B6}"/>
              </a:ext>
            </a:extLst>
          </p:cNvPr>
          <p:cNvSpPr>
            <a:spLocks noGrp="1"/>
          </p:cNvSpPr>
          <p:nvPr>
            <p:ph type="title"/>
          </p:nvPr>
        </p:nvSpPr>
        <p:spPr>
          <a:xfrm>
            <a:off x="2050702" y="365125"/>
            <a:ext cx="6464647" cy="1325563"/>
          </a:xfrm>
        </p:spPr>
        <p:txBody>
          <a:bodyPr/>
          <a:lstStyle/>
          <a:p>
            <a:r>
              <a:rPr lang="en-GB" dirty="0"/>
              <a:t>SWOT Analysis</a:t>
            </a:r>
          </a:p>
        </p:txBody>
      </p:sp>
      <p:sp>
        <p:nvSpPr>
          <p:cNvPr id="3" name="Content Placeholder 2">
            <a:extLst>
              <a:ext uri="{FF2B5EF4-FFF2-40B4-BE49-F238E27FC236}">
                <a16:creationId xmlns:a16="http://schemas.microsoft.com/office/drawing/2014/main" id="{9247C3F2-9472-43A2-A174-CDF98586C462}"/>
              </a:ext>
            </a:extLst>
          </p:cNvPr>
          <p:cNvSpPr>
            <a:spLocks noGrp="1"/>
          </p:cNvSpPr>
          <p:nvPr>
            <p:ph idx="1"/>
          </p:nvPr>
        </p:nvSpPr>
        <p:spPr/>
        <p:txBody>
          <a:bodyPr>
            <a:noAutofit/>
          </a:bodyPr>
          <a:lstStyle/>
          <a:p>
            <a:pPr>
              <a:lnSpc>
                <a:spcPct val="120000"/>
              </a:lnSpc>
              <a:defRPr/>
            </a:pPr>
            <a:r>
              <a:rPr lang="en-GB" sz="2200" dirty="0">
                <a:ea typeface="Tahoma" pitchFamily="34" charset="0"/>
                <a:cs typeface="Tahoma" pitchFamily="34" charset="0"/>
              </a:rPr>
              <a:t>What tasks do you usually avoid?</a:t>
            </a:r>
          </a:p>
          <a:p>
            <a:pPr>
              <a:lnSpc>
                <a:spcPct val="120000"/>
              </a:lnSpc>
              <a:defRPr/>
            </a:pPr>
            <a:r>
              <a:rPr lang="en-GB" sz="2200" dirty="0">
                <a:ea typeface="Tahoma" pitchFamily="34" charset="0"/>
                <a:cs typeface="Tahoma" pitchFamily="34" charset="0"/>
              </a:rPr>
              <a:t>What do you and the people around you see as your weaknesses?</a:t>
            </a:r>
          </a:p>
          <a:p>
            <a:pPr>
              <a:lnSpc>
                <a:spcPct val="120000"/>
              </a:lnSpc>
              <a:defRPr/>
            </a:pPr>
            <a:r>
              <a:rPr lang="en-GB" sz="2200" dirty="0">
                <a:ea typeface="Tahoma" pitchFamily="34" charset="0"/>
                <a:cs typeface="Tahoma" pitchFamily="34" charset="0"/>
              </a:rPr>
              <a:t>Are you completely confident in your education and skills training? If not, where are you weakest?</a:t>
            </a:r>
          </a:p>
          <a:p>
            <a:pPr>
              <a:lnSpc>
                <a:spcPct val="120000"/>
              </a:lnSpc>
              <a:defRPr/>
            </a:pPr>
            <a:r>
              <a:rPr lang="en-GB" sz="2200" dirty="0">
                <a:ea typeface="Tahoma" pitchFamily="34" charset="0"/>
                <a:cs typeface="Tahoma" pitchFamily="34" charset="0"/>
              </a:rPr>
              <a:t>What are your negative work habits?</a:t>
            </a:r>
          </a:p>
          <a:p>
            <a:pPr>
              <a:lnSpc>
                <a:spcPct val="120000"/>
              </a:lnSpc>
              <a:defRPr/>
            </a:pPr>
            <a:r>
              <a:rPr lang="en-GB" sz="2200" dirty="0">
                <a:ea typeface="Tahoma" pitchFamily="34" charset="0"/>
                <a:cs typeface="Tahoma" pitchFamily="34" charset="0"/>
              </a:rPr>
              <a:t>Do you have personality traits that hold you back in your field? </a:t>
            </a:r>
          </a:p>
          <a:p>
            <a:pPr>
              <a:lnSpc>
                <a:spcPct val="120000"/>
              </a:lnSpc>
              <a:defRPr/>
            </a:pPr>
            <a:r>
              <a:rPr lang="en-GB" sz="2200" dirty="0">
                <a:ea typeface="Tahoma" pitchFamily="34" charset="0"/>
                <a:cs typeface="Tahoma" pitchFamily="34" charset="0"/>
              </a:rPr>
              <a:t>Are you restricted in how far you can travel to work?</a:t>
            </a:r>
            <a:endParaRPr lang="en-GB" sz="2200" i="1" dirty="0">
              <a:ea typeface="Tahoma" pitchFamily="34" charset="0"/>
              <a:cs typeface="Tahoma" pitchFamily="34" charset="0"/>
            </a:endParaRPr>
          </a:p>
          <a:p>
            <a:endParaRPr lang="en-GB" sz="2200" dirty="0"/>
          </a:p>
        </p:txBody>
      </p:sp>
      <p:sp>
        <p:nvSpPr>
          <p:cNvPr id="4" name="Text Placeholder 4">
            <a:extLst>
              <a:ext uri="{FF2B5EF4-FFF2-40B4-BE49-F238E27FC236}">
                <a16:creationId xmlns:a16="http://schemas.microsoft.com/office/drawing/2014/main" id="{5EDDE713-26CB-45E7-822B-70FE74FA81BD}"/>
              </a:ext>
            </a:extLst>
          </p:cNvPr>
          <p:cNvSpPr txBox="1">
            <a:spLocks/>
          </p:cNvSpPr>
          <p:nvPr/>
        </p:nvSpPr>
        <p:spPr>
          <a:xfrm>
            <a:off x="251520" y="299119"/>
            <a:ext cx="1799183" cy="418864"/>
          </a:xfrm>
          <a:prstGeom prst="rect">
            <a:avLst/>
          </a:prstGeom>
          <a:solidFill>
            <a:srgbClr val="FFFF00"/>
          </a:solidFill>
          <a:ln>
            <a:solidFill>
              <a:schemeClr val="accent6">
                <a:lumMod val="75000"/>
              </a:schemeClr>
            </a:solidFill>
          </a:ln>
        </p:spPr>
        <p:txBody>
          <a:bodyPr anchor="ct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GB" altLang="en-US" sz="1800" b="1" dirty="0"/>
              <a:t>WEAKNESS</a:t>
            </a:r>
          </a:p>
        </p:txBody>
      </p:sp>
    </p:spTree>
    <p:extLst>
      <p:ext uri="{BB962C8B-B14F-4D97-AF65-F5344CB8AC3E}">
        <p14:creationId xmlns:p14="http://schemas.microsoft.com/office/powerpoint/2010/main" val="345764608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2A35E2-8F95-4D61-8A58-77A07FB1EE38}"/>
              </a:ext>
            </a:extLst>
          </p:cNvPr>
          <p:cNvSpPr>
            <a:spLocks noGrp="1"/>
          </p:cNvSpPr>
          <p:nvPr>
            <p:ph type="title"/>
          </p:nvPr>
        </p:nvSpPr>
        <p:spPr/>
        <p:txBody>
          <a:bodyPr/>
          <a:lstStyle/>
          <a:p>
            <a:r>
              <a:rPr lang="en-GB" dirty="0"/>
              <a:t>Self Awareness Exercises</a:t>
            </a:r>
          </a:p>
        </p:txBody>
      </p:sp>
      <p:sp>
        <p:nvSpPr>
          <p:cNvPr id="3" name="Content Placeholder 2">
            <a:extLst>
              <a:ext uri="{FF2B5EF4-FFF2-40B4-BE49-F238E27FC236}">
                <a16:creationId xmlns:a16="http://schemas.microsoft.com/office/drawing/2014/main" id="{A44BE931-9E57-4909-B156-CB854797018B}"/>
              </a:ext>
            </a:extLst>
          </p:cNvPr>
          <p:cNvSpPr>
            <a:spLocks noGrp="1"/>
          </p:cNvSpPr>
          <p:nvPr>
            <p:ph idx="1"/>
          </p:nvPr>
        </p:nvSpPr>
        <p:spPr/>
        <p:txBody>
          <a:bodyPr/>
          <a:lstStyle/>
          <a:p>
            <a:pPr marL="457200" lvl="1" indent="0">
              <a:buNone/>
            </a:pPr>
            <a:r>
              <a:rPr lang="en-GB" dirty="0">
                <a:cs typeface="Arial" panose="020B0604020202020204" pitchFamily="34" charset="0"/>
              </a:rPr>
              <a:t>Now think about </a:t>
            </a:r>
            <a:r>
              <a:rPr lang="en-GB" i="1" dirty="0">
                <a:cs typeface="Arial" panose="020B0604020202020204" pitchFamily="34" charset="0"/>
              </a:rPr>
              <a:t>your</a:t>
            </a:r>
            <a:r>
              <a:rPr lang="en-GB" dirty="0">
                <a:cs typeface="Arial" panose="020B0604020202020204" pitchFamily="34" charset="0"/>
              </a:rPr>
              <a:t> </a:t>
            </a:r>
            <a:r>
              <a:rPr lang="en-GB" b="1" dirty="0">
                <a:cs typeface="Arial" panose="020B0604020202020204" pitchFamily="34" charset="0"/>
              </a:rPr>
              <a:t>Opportunities </a:t>
            </a:r>
            <a:r>
              <a:rPr lang="en-GB" dirty="0">
                <a:cs typeface="Arial" panose="020B0604020202020204" pitchFamily="34" charset="0"/>
              </a:rPr>
              <a:t>and </a:t>
            </a:r>
            <a:r>
              <a:rPr lang="en-GB" b="1" dirty="0">
                <a:cs typeface="Arial" panose="020B0604020202020204" pitchFamily="34" charset="0"/>
              </a:rPr>
              <a:t>Threats</a:t>
            </a:r>
          </a:p>
          <a:p>
            <a:pPr marL="457200" lvl="1" indent="0">
              <a:buNone/>
            </a:pPr>
            <a:endParaRPr lang="en-GB" sz="1000" dirty="0">
              <a:cs typeface="Arial" panose="020B0604020202020204" pitchFamily="34" charset="0"/>
            </a:endParaRPr>
          </a:p>
          <a:p>
            <a:pPr marL="914400" lvl="2" indent="0">
              <a:buNone/>
            </a:pPr>
            <a:r>
              <a:rPr lang="en-GB" sz="2800" dirty="0">
                <a:cs typeface="Arial" panose="020B0604020202020204" pitchFamily="34" charset="0"/>
              </a:rPr>
              <a:t>Share and compare the wide range of descriptions to see if there are any common themes.</a:t>
            </a:r>
          </a:p>
          <a:p>
            <a:endParaRPr lang="en-GB" dirty="0"/>
          </a:p>
        </p:txBody>
      </p:sp>
    </p:spTree>
    <p:extLst>
      <p:ext uri="{BB962C8B-B14F-4D97-AF65-F5344CB8AC3E}">
        <p14:creationId xmlns:p14="http://schemas.microsoft.com/office/powerpoint/2010/main" val="207311099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D95089-5982-4147-A402-6A077880F960}"/>
              </a:ext>
            </a:extLst>
          </p:cNvPr>
          <p:cNvSpPr>
            <a:spLocks noGrp="1"/>
          </p:cNvSpPr>
          <p:nvPr>
            <p:ph type="title"/>
          </p:nvPr>
        </p:nvSpPr>
        <p:spPr>
          <a:xfrm>
            <a:off x="2477294" y="365125"/>
            <a:ext cx="6038056" cy="1325563"/>
          </a:xfrm>
        </p:spPr>
        <p:txBody>
          <a:bodyPr/>
          <a:lstStyle/>
          <a:p>
            <a:r>
              <a:rPr lang="en-GB" altLang="en-US" dirty="0">
                <a:solidFill>
                  <a:srgbClr val="000000"/>
                </a:solidFill>
                <a:cs typeface="Arial" panose="020B0604020202020204" pitchFamily="34" charset="0"/>
              </a:rPr>
              <a:t>SWOT  Analysis</a:t>
            </a:r>
            <a:endParaRPr lang="en-GB" dirty="0"/>
          </a:p>
        </p:txBody>
      </p:sp>
      <p:sp>
        <p:nvSpPr>
          <p:cNvPr id="3" name="Content Placeholder 2">
            <a:extLst>
              <a:ext uri="{FF2B5EF4-FFF2-40B4-BE49-F238E27FC236}">
                <a16:creationId xmlns:a16="http://schemas.microsoft.com/office/drawing/2014/main" id="{04C495FA-4529-426F-B998-5E0C36F3FC1B}"/>
              </a:ext>
            </a:extLst>
          </p:cNvPr>
          <p:cNvSpPr>
            <a:spLocks noGrp="1"/>
          </p:cNvSpPr>
          <p:nvPr>
            <p:ph idx="1"/>
          </p:nvPr>
        </p:nvSpPr>
        <p:spPr/>
        <p:txBody>
          <a:bodyPr>
            <a:normAutofit fontScale="25000" lnSpcReduction="20000"/>
          </a:bodyPr>
          <a:lstStyle/>
          <a:p>
            <a:pPr>
              <a:lnSpc>
                <a:spcPct val="120000"/>
              </a:lnSpc>
              <a:spcBef>
                <a:spcPts val="0"/>
              </a:spcBef>
              <a:spcAft>
                <a:spcPts val="600"/>
              </a:spcAft>
              <a:defRPr/>
            </a:pPr>
            <a:r>
              <a:rPr lang="en-GB" sz="8000" dirty="0">
                <a:ea typeface="Tahoma" pitchFamily="34" charset="0"/>
                <a:cs typeface="Arial" panose="020B0604020202020204" pitchFamily="34" charset="0"/>
              </a:rPr>
              <a:t>Is your industry/sector growing? </a:t>
            </a:r>
          </a:p>
          <a:p>
            <a:pPr>
              <a:lnSpc>
                <a:spcPct val="120000"/>
              </a:lnSpc>
              <a:spcBef>
                <a:spcPts val="0"/>
              </a:spcBef>
              <a:spcAft>
                <a:spcPts val="600"/>
              </a:spcAft>
              <a:defRPr/>
            </a:pPr>
            <a:r>
              <a:rPr lang="en-GB" sz="8000" dirty="0">
                <a:ea typeface="Tahoma" pitchFamily="34" charset="0"/>
                <a:cs typeface="Arial" panose="020B0604020202020204" pitchFamily="34" charset="0"/>
              </a:rPr>
              <a:t>Do you have a network of strategic contacts to help you, or offer good advice?</a:t>
            </a:r>
          </a:p>
          <a:p>
            <a:pPr>
              <a:lnSpc>
                <a:spcPct val="120000"/>
              </a:lnSpc>
              <a:spcBef>
                <a:spcPts val="0"/>
              </a:spcBef>
              <a:spcAft>
                <a:spcPts val="600"/>
              </a:spcAft>
              <a:defRPr/>
            </a:pPr>
            <a:r>
              <a:rPr lang="en-GB" sz="8000" dirty="0">
                <a:ea typeface="Tahoma" pitchFamily="34" charset="0"/>
                <a:cs typeface="Arial" panose="020B0604020202020204" pitchFamily="34" charset="0"/>
              </a:rPr>
              <a:t>What trends do you see and how can you take advantage of them? </a:t>
            </a:r>
          </a:p>
          <a:p>
            <a:pPr>
              <a:lnSpc>
                <a:spcPct val="120000"/>
              </a:lnSpc>
              <a:spcBef>
                <a:spcPts val="0"/>
              </a:spcBef>
              <a:spcAft>
                <a:spcPts val="600"/>
              </a:spcAft>
              <a:defRPr/>
            </a:pPr>
            <a:r>
              <a:rPr lang="en-GB" sz="8000" dirty="0">
                <a:ea typeface="Tahoma" pitchFamily="34" charset="0"/>
                <a:cs typeface="Arial" panose="020B0604020202020204" pitchFamily="34" charset="0"/>
              </a:rPr>
              <a:t>What new technology can help you? </a:t>
            </a:r>
          </a:p>
          <a:p>
            <a:pPr>
              <a:lnSpc>
                <a:spcPct val="120000"/>
              </a:lnSpc>
              <a:spcBef>
                <a:spcPts val="0"/>
              </a:spcBef>
              <a:spcAft>
                <a:spcPts val="600"/>
              </a:spcAft>
              <a:defRPr/>
            </a:pPr>
            <a:r>
              <a:rPr lang="en-GB" sz="8000" dirty="0">
                <a:ea typeface="Tahoma" pitchFamily="34" charset="0"/>
                <a:cs typeface="Arial" panose="020B0604020202020204" pitchFamily="34" charset="0"/>
              </a:rPr>
              <a:t>Are any of your competitors failing to do something important?</a:t>
            </a:r>
          </a:p>
          <a:p>
            <a:pPr>
              <a:lnSpc>
                <a:spcPct val="120000"/>
              </a:lnSpc>
              <a:spcBef>
                <a:spcPts val="0"/>
              </a:spcBef>
              <a:spcAft>
                <a:spcPts val="600"/>
              </a:spcAft>
              <a:defRPr/>
            </a:pPr>
            <a:r>
              <a:rPr lang="en-GB" sz="8000" dirty="0">
                <a:ea typeface="Tahoma" pitchFamily="34" charset="0"/>
                <a:cs typeface="Arial" panose="020B0604020202020204" pitchFamily="34" charset="0"/>
              </a:rPr>
              <a:t>Is there a need in your company, industry or sector that no one is filling?</a:t>
            </a:r>
          </a:p>
          <a:p>
            <a:pPr>
              <a:lnSpc>
                <a:spcPct val="120000"/>
              </a:lnSpc>
              <a:spcBef>
                <a:spcPts val="0"/>
              </a:spcBef>
              <a:spcAft>
                <a:spcPts val="600"/>
              </a:spcAft>
              <a:defRPr/>
            </a:pPr>
            <a:r>
              <a:rPr lang="en-GB" sz="8000" dirty="0">
                <a:ea typeface="Tahoma" pitchFamily="34" charset="0"/>
                <a:cs typeface="Arial" panose="020B0604020202020204" pitchFamily="34" charset="0"/>
              </a:rPr>
              <a:t>Do your customers, internal or external, complain about something in your company? If so, could you create an opportunity by offering a solution?</a:t>
            </a:r>
          </a:p>
          <a:p>
            <a:pPr>
              <a:lnSpc>
                <a:spcPct val="120000"/>
              </a:lnSpc>
              <a:spcBef>
                <a:spcPts val="0"/>
              </a:spcBef>
              <a:spcAft>
                <a:spcPts val="600"/>
              </a:spcAft>
            </a:pPr>
            <a:endParaRPr lang="en-GB" dirty="0"/>
          </a:p>
        </p:txBody>
      </p:sp>
      <p:sp>
        <p:nvSpPr>
          <p:cNvPr id="4" name="Text Placeholder 2">
            <a:extLst>
              <a:ext uri="{FF2B5EF4-FFF2-40B4-BE49-F238E27FC236}">
                <a16:creationId xmlns:a16="http://schemas.microsoft.com/office/drawing/2014/main" id="{3C7CFAAE-FF79-4874-AAD7-9C08F073315A}"/>
              </a:ext>
            </a:extLst>
          </p:cNvPr>
          <p:cNvSpPr txBox="1">
            <a:spLocks/>
          </p:cNvSpPr>
          <p:nvPr/>
        </p:nvSpPr>
        <p:spPr>
          <a:xfrm>
            <a:off x="101030" y="302696"/>
            <a:ext cx="2376264" cy="639762"/>
          </a:xfrm>
          <a:prstGeom prst="rect">
            <a:avLst/>
          </a:prstGeom>
          <a:solidFill>
            <a:schemeClr val="accent6">
              <a:lumMod val="20000"/>
              <a:lumOff val="80000"/>
            </a:schemeClr>
          </a:solidFill>
          <a:ln>
            <a:solidFill>
              <a:schemeClr val="accent6">
                <a:lumMod val="50000"/>
              </a:schemeClr>
            </a:solidFill>
          </a:ln>
        </p:spPr>
        <p:txBody>
          <a:bodyPr vert="horz" lIns="91440" tIns="45720" rIns="91440" bIns="45720" rtlCol="0" anchor="ctr">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ctr">
              <a:buFont typeface="Arial" pitchFamily="34" charset="0"/>
              <a:buNone/>
              <a:defRPr/>
            </a:pPr>
            <a:r>
              <a:rPr lang="en-GB" sz="1800" b="1" dirty="0">
                <a:latin typeface="Calibri" panose="020F0502020204030204" pitchFamily="34" charset="0"/>
                <a:cs typeface="Calibri" panose="020F0502020204030204" pitchFamily="34" charset="0"/>
              </a:rPr>
              <a:t>OPPORTUNITIES</a:t>
            </a:r>
          </a:p>
        </p:txBody>
      </p:sp>
    </p:spTree>
    <p:extLst>
      <p:ext uri="{BB962C8B-B14F-4D97-AF65-F5344CB8AC3E}">
        <p14:creationId xmlns:p14="http://schemas.microsoft.com/office/powerpoint/2010/main" val="36138544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53F80F-FC30-4381-85C9-60EB35832E26}"/>
              </a:ext>
            </a:extLst>
          </p:cNvPr>
          <p:cNvSpPr>
            <a:spLocks noGrp="1"/>
          </p:cNvSpPr>
          <p:nvPr>
            <p:ph type="title"/>
          </p:nvPr>
        </p:nvSpPr>
        <p:spPr>
          <a:xfrm>
            <a:off x="1881534" y="365125"/>
            <a:ext cx="6633816" cy="1325563"/>
          </a:xfrm>
        </p:spPr>
        <p:txBody>
          <a:bodyPr/>
          <a:lstStyle/>
          <a:p>
            <a:r>
              <a:rPr lang="en-GB" altLang="en-US" dirty="0">
                <a:solidFill>
                  <a:srgbClr val="000000"/>
                </a:solidFill>
                <a:cs typeface="Arial" panose="020B0604020202020204" pitchFamily="34" charset="0"/>
              </a:rPr>
              <a:t>SWOT  Analysis</a:t>
            </a:r>
            <a:endParaRPr lang="en-GB" dirty="0"/>
          </a:p>
        </p:txBody>
      </p:sp>
      <p:sp>
        <p:nvSpPr>
          <p:cNvPr id="3" name="Content Placeholder 2">
            <a:extLst>
              <a:ext uri="{FF2B5EF4-FFF2-40B4-BE49-F238E27FC236}">
                <a16:creationId xmlns:a16="http://schemas.microsoft.com/office/drawing/2014/main" id="{6942DFF4-1816-47AB-841C-7568434EBF9F}"/>
              </a:ext>
            </a:extLst>
          </p:cNvPr>
          <p:cNvSpPr>
            <a:spLocks noGrp="1"/>
          </p:cNvSpPr>
          <p:nvPr>
            <p:ph idx="1"/>
          </p:nvPr>
        </p:nvSpPr>
        <p:spPr/>
        <p:txBody>
          <a:bodyPr>
            <a:normAutofit/>
          </a:bodyPr>
          <a:lstStyle/>
          <a:p>
            <a:pPr>
              <a:lnSpc>
                <a:spcPct val="110000"/>
              </a:lnSpc>
              <a:spcBef>
                <a:spcPts val="0"/>
              </a:spcBef>
              <a:spcAft>
                <a:spcPts val="600"/>
              </a:spcAft>
              <a:defRPr/>
            </a:pPr>
            <a:r>
              <a:rPr lang="en-GB" dirty="0">
                <a:ea typeface="Tahoma" pitchFamily="34" charset="0"/>
                <a:cs typeface="Tahoma" pitchFamily="34" charset="0"/>
              </a:rPr>
              <a:t>What obstacles do you currently face at work?</a:t>
            </a:r>
          </a:p>
          <a:p>
            <a:pPr>
              <a:lnSpc>
                <a:spcPct val="110000"/>
              </a:lnSpc>
              <a:spcBef>
                <a:spcPts val="0"/>
              </a:spcBef>
              <a:spcAft>
                <a:spcPts val="600"/>
              </a:spcAft>
              <a:defRPr/>
            </a:pPr>
            <a:r>
              <a:rPr lang="en-GB" dirty="0">
                <a:ea typeface="Tahoma" pitchFamily="34" charset="0"/>
                <a:cs typeface="Tahoma" pitchFamily="34" charset="0"/>
              </a:rPr>
              <a:t>Are any of your colleagues competing with you for projects or roles?</a:t>
            </a:r>
          </a:p>
          <a:p>
            <a:pPr>
              <a:lnSpc>
                <a:spcPct val="110000"/>
              </a:lnSpc>
              <a:spcBef>
                <a:spcPts val="0"/>
              </a:spcBef>
              <a:spcAft>
                <a:spcPts val="600"/>
              </a:spcAft>
              <a:defRPr/>
            </a:pPr>
            <a:r>
              <a:rPr lang="en-GB" dirty="0">
                <a:ea typeface="Tahoma" pitchFamily="34" charset="0"/>
                <a:cs typeface="Tahoma" pitchFamily="34" charset="0"/>
              </a:rPr>
              <a:t>Is your job (or the demand for the things you do) changing?</a:t>
            </a:r>
          </a:p>
          <a:p>
            <a:pPr>
              <a:lnSpc>
                <a:spcPct val="110000"/>
              </a:lnSpc>
              <a:spcBef>
                <a:spcPts val="0"/>
              </a:spcBef>
              <a:spcAft>
                <a:spcPts val="600"/>
              </a:spcAft>
              <a:defRPr/>
            </a:pPr>
            <a:r>
              <a:rPr lang="en-GB" dirty="0">
                <a:ea typeface="Tahoma" pitchFamily="34" charset="0"/>
                <a:cs typeface="Tahoma" pitchFamily="34" charset="0"/>
              </a:rPr>
              <a:t>Does changing technology threaten your position?</a:t>
            </a:r>
          </a:p>
          <a:p>
            <a:pPr>
              <a:lnSpc>
                <a:spcPct val="110000"/>
              </a:lnSpc>
              <a:spcBef>
                <a:spcPts val="0"/>
              </a:spcBef>
              <a:spcAft>
                <a:spcPts val="600"/>
              </a:spcAft>
              <a:defRPr/>
            </a:pPr>
            <a:r>
              <a:rPr lang="en-GB" dirty="0">
                <a:ea typeface="Tahoma" pitchFamily="34" charset="0"/>
                <a:cs typeface="Tahoma" pitchFamily="34" charset="0"/>
              </a:rPr>
              <a:t>Could any of your weaknesses lead to threats?</a:t>
            </a:r>
          </a:p>
          <a:p>
            <a:pPr>
              <a:lnSpc>
                <a:spcPct val="110000"/>
              </a:lnSpc>
              <a:spcBef>
                <a:spcPts val="0"/>
              </a:spcBef>
              <a:spcAft>
                <a:spcPts val="600"/>
              </a:spcAft>
            </a:pPr>
            <a:endParaRPr lang="en-GB" dirty="0"/>
          </a:p>
        </p:txBody>
      </p:sp>
      <p:sp>
        <p:nvSpPr>
          <p:cNvPr id="5" name="Text Placeholder 4">
            <a:extLst>
              <a:ext uri="{FF2B5EF4-FFF2-40B4-BE49-F238E27FC236}">
                <a16:creationId xmlns:a16="http://schemas.microsoft.com/office/drawing/2014/main" id="{A6B83B90-7A49-490C-ADAA-3ECF303F3186}"/>
              </a:ext>
            </a:extLst>
          </p:cNvPr>
          <p:cNvSpPr txBox="1">
            <a:spLocks/>
          </p:cNvSpPr>
          <p:nvPr/>
        </p:nvSpPr>
        <p:spPr>
          <a:xfrm>
            <a:off x="395536" y="467273"/>
            <a:ext cx="1485998" cy="441447"/>
          </a:xfrm>
          <a:prstGeom prst="rect">
            <a:avLst/>
          </a:prstGeom>
          <a:solidFill>
            <a:schemeClr val="accent3">
              <a:lumMod val="40000"/>
              <a:lumOff val="60000"/>
            </a:schemeClr>
          </a:solidFill>
          <a:ln>
            <a:solidFill>
              <a:schemeClr val="accent3">
                <a:lumMod val="50000"/>
              </a:schemeClr>
            </a:solidFill>
          </a:ln>
        </p:spPr>
        <p:txBody>
          <a:bodyPr rtlCol="0" anchor="ctr">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ctr">
              <a:buFont typeface="Arial" pitchFamily="34" charset="0"/>
              <a:buNone/>
              <a:defRPr/>
            </a:pPr>
            <a:r>
              <a:rPr lang="en-GB" sz="1800" b="1" dirty="0">
                <a:latin typeface="Calibri" panose="020F0502020204030204" pitchFamily="34" charset="0"/>
                <a:cs typeface="Calibri" panose="020F0502020204030204" pitchFamily="34" charset="0"/>
              </a:rPr>
              <a:t>THREATS</a:t>
            </a:r>
          </a:p>
        </p:txBody>
      </p:sp>
    </p:spTree>
    <p:extLst>
      <p:ext uri="{BB962C8B-B14F-4D97-AF65-F5344CB8AC3E}">
        <p14:creationId xmlns:p14="http://schemas.microsoft.com/office/powerpoint/2010/main" val="92824128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15F34C-5459-4E6B-9DD7-17A63262FB1E}"/>
              </a:ext>
            </a:extLst>
          </p:cNvPr>
          <p:cNvSpPr>
            <a:spLocks noGrp="1"/>
          </p:cNvSpPr>
          <p:nvPr>
            <p:ph type="title"/>
          </p:nvPr>
        </p:nvSpPr>
        <p:spPr/>
        <p:txBody>
          <a:bodyPr/>
          <a:lstStyle/>
          <a:p>
            <a:r>
              <a:rPr lang="en-GB" dirty="0"/>
              <a:t>Next Steps</a:t>
            </a:r>
          </a:p>
        </p:txBody>
      </p:sp>
      <p:pic>
        <p:nvPicPr>
          <p:cNvPr id="4" name="Picture 2">
            <a:extLst>
              <a:ext uri="{FF2B5EF4-FFF2-40B4-BE49-F238E27FC236}">
                <a16:creationId xmlns:a16="http://schemas.microsoft.com/office/drawing/2014/main" id="{AB56374E-14C3-4A8C-837A-5462C876E8C5}"/>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993369" y="1268760"/>
            <a:ext cx="7157262" cy="4396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877131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51B6D1-1E17-4E6A-AD22-961D0DA651D1}"/>
              </a:ext>
            </a:extLst>
          </p:cNvPr>
          <p:cNvSpPr>
            <a:spLocks noGrp="1"/>
          </p:cNvSpPr>
          <p:nvPr>
            <p:ph type="title"/>
          </p:nvPr>
        </p:nvSpPr>
        <p:spPr/>
        <p:txBody>
          <a:bodyPr/>
          <a:lstStyle/>
          <a:p>
            <a:r>
              <a:rPr lang="en-GB" dirty="0"/>
              <a:t>Learning How to Learn</a:t>
            </a:r>
          </a:p>
        </p:txBody>
      </p:sp>
      <p:sp>
        <p:nvSpPr>
          <p:cNvPr id="3" name="Content Placeholder 2">
            <a:extLst>
              <a:ext uri="{FF2B5EF4-FFF2-40B4-BE49-F238E27FC236}">
                <a16:creationId xmlns:a16="http://schemas.microsoft.com/office/drawing/2014/main" id="{ABAE9BE0-743E-47C0-9243-D95F545A78A0}"/>
              </a:ext>
            </a:extLst>
          </p:cNvPr>
          <p:cNvSpPr>
            <a:spLocks noGrp="1"/>
          </p:cNvSpPr>
          <p:nvPr>
            <p:ph idx="1"/>
          </p:nvPr>
        </p:nvSpPr>
        <p:spPr>
          <a:xfrm>
            <a:off x="395536" y="1340768"/>
            <a:ext cx="7886700" cy="4351338"/>
          </a:xfrm>
        </p:spPr>
        <p:txBody>
          <a:bodyPr>
            <a:normAutofit lnSpcReduction="10000"/>
          </a:bodyPr>
          <a:lstStyle/>
          <a:p>
            <a:pPr>
              <a:lnSpc>
                <a:spcPct val="120000"/>
              </a:lnSpc>
              <a:spcBef>
                <a:spcPts val="0"/>
              </a:spcBef>
              <a:spcAft>
                <a:spcPts val="600"/>
              </a:spcAft>
            </a:pPr>
            <a:r>
              <a:rPr lang="en-GB" dirty="0"/>
              <a:t>Learning how to learn: it’s a process which we all engage in throughout our lives, although often we do not realise that we are, in fact, learning </a:t>
            </a:r>
            <a:r>
              <a:rPr lang="en-GB" b="1" dirty="0"/>
              <a:t>how</a:t>
            </a:r>
            <a:r>
              <a:rPr lang="en-GB" dirty="0"/>
              <a:t> to learn. </a:t>
            </a:r>
          </a:p>
          <a:p>
            <a:pPr>
              <a:lnSpc>
                <a:spcPct val="120000"/>
              </a:lnSpc>
              <a:spcBef>
                <a:spcPts val="0"/>
              </a:spcBef>
              <a:spcAft>
                <a:spcPts val="600"/>
              </a:spcAft>
            </a:pPr>
            <a:r>
              <a:rPr lang="en-GB" dirty="0"/>
              <a:t>Most of the time we concentrate on </a:t>
            </a:r>
            <a:r>
              <a:rPr lang="en-GB" b="1" dirty="0"/>
              <a:t>what</a:t>
            </a:r>
            <a:r>
              <a:rPr lang="en-GB" dirty="0"/>
              <a:t> we are learning rather than </a:t>
            </a:r>
            <a:r>
              <a:rPr lang="en-GB" b="1" dirty="0"/>
              <a:t>how</a:t>
            </a:r>
            <a:r>
              <a:rPr lang="en-GB" dirty="0"/>
              <a:t> we are learning it.</a:t>
            </a:r>
          </a:p>
          <a:p>
            <a:pPr>
              <a:lnSpc>
                <a:spcPct val="120000"/>
              </a:lnSpc>
              <a:spcBef>
                <a:spcPts val="0"/>
              </a:spcBef>
              <a:spcAft>
                <a:spcPts val="600"/>
              </a:spcAft>
            </a:pPr>
            <a:r>
              <a:rPr lang="en-GB" dirty="0"/>
              <a:t>Most learning has to be an active process - and this is particularly true of learning how to learn.</a:t>
            </a:r>
          </a:p>
          <a:p>
            <a:pPr>
              <a:lnSpc>
                <a:spcPct val="120000"/>
              </a:lnSpc>
              <a:spcBef>
                <a:spcPts val="0"/>
              </a:spcBef>
            </a:pPr>
            <a:endParaRPr lang="en-GB" dirty="0"/>
          </a:p>
        </p:txBody>
      </p:sp>
    </p:spTree>
    <p:extLst>
      <p:ext uri="{BB962C8B-B14F-4D97-AF65-F5344CB8AC3E}">
        <p14:creationId xmlns:p14="http://schemas.microsoft.com/office/powerpoint/2010/main" val="1172246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C56469-9516-475D-B475-6CA05C12BE97}"/>
              </a:ext>
            </a:extLst>
          </p:cNvPr>
          <p:cNvSpPr>
            <a:spLocks noGrp="1"/>
          </p:cNvSpPr>
          <p:nvPr>
            <p:ph type="title"/>
          </p:nvPr>
        </p:nvSpPr>
        <p:spPr/>
        <p:txBody>
          <a:bodyPr/>
          <a:lstStyle/>
          <a:p>
            <a:r>
              <a:rPr lang="en-GB" dirty="0"/>
              <a:t>Learning How to Learn</a:t>
            </a:r>
          </a:p>
        </p:txBody>
      </p:sp>
      <p:sp>
        <p:nvSpPr>
          <p:cNvPr id="3" name="Content Placeholder 2">
            <a:extLst>
              <a:ext uri="{FF2B5EF4-FFF2-40B4-BE49-F238E27FC236}">
                <a16:creationId xmlns:a16="http://schemas.microsoft.com/office/drawing/2014/main" id="{25602AE3-5073-4407-988F-B63B3E840582}"/>
              </a:ext>
            </a:extLst>
          </p:cNvPr>
          <p:cNvSpPr>
            <a:spLocks noGrp="1"/>
          </p:cNvSpPr>
          <p:nvPr>
            <p:ph idx="1"/>
          </p:nvPr>
        </p:nvSpPr>
        <p:spPr/>
        <p:txBody>
          <a:bodyPr>
            <a:normAutofit/>
          </a:bodyPr>
          <a:lstStyle/>
          <a:p>
            <a:pPr>
              <a:lnSpc>
                <a:spcPct val="120000"/>
              </a:lnSpc>
              <a:spcBef>
                <a:spcPts val="0"/>
              </a:spcBef>
              <a:spcAft>
                <a:spcPts val="600"/>
              </a:spcAft>
            </a:pPr>
            <a:r>
              <a:rPr lang="en-GB" dirty="0"/>
              <a:t>You will find that this module, in fact most of the course, will contain a range of activities for you to complete.</a:t>
            </a:r>
          </a:p>
          <a:p>
            <a:pPr>
              <a:lnSpc>
                <a:spcPct val="120000"/>
              </a:lnSpc>
              <a:spcBef>
                <a:spcPts val="0"/>
              </a:spcBef>
            </a:pPr>
            <a:r>
              <a:rPr lang="en-GB" dirty="0"/>
              <a:t>Sometimes you will take notes, sometimes just learn through your participation (or active learning).  The main thing is </a:t>
            </a:r>
            <a:r>
              <a:rPr lang="en-GB" i="1" dirty="0">
                <a:solidFill>
                  <a:srgbClr val="0070C0"/>
                </a:solidFill>
              </a:rPr>
              <a:t>you are learning</a:t>
            </a:r>
            <a:r>
              <a:rPr lang="en-GB" dirty="0">
                <a:solidFill>
                  <a:srgbClr val="0070C0"/>
                </a:solidFill>
              </a:rPr>
              <a:t>.</a:t>
            </a:r>
          </a:p>
          <a:p>
            <a:endParaRPr lang="en-GB" dirty="0"/>
          </a:p>
        </p:txBody>
      </p:sp>
    </p:spTree>
    <p:extLst>
      <p:ext uri="{BB962C8B-B14F-4D97-AF65-F5344CB8AC3E}">
        <p14:creationId xmlns:p14="http://schemas.microsoft.com/office/powerpoint/2010/main" val="60904348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496AA2-305B-4487-86FC-FBF93F810090}"/>
              </a:ext>
            </a:extLst>
          </p:cNvPr>
          <p:cNvSpPr>
            <a:spLocks noGrp="1"/>
          </p:cNvSpPr>
          <p:nvPr>
            <p:ph type="title"/>
          </p:nvPr>
        </p:nvSpPr>
        <p:spPr/>
        <p:txBody>
          <a:bodyPr>
            <a:normAutofit/>
          </a:bodyPr>
          <a:lstStyle/>
          <a:p>
            <a:r>
              <a:rPr lang="en-US" dirty="0"/>
              <a:t>Setting Personal/Business Objectives</a:t>
            </a:r>
            <a:endParaRPr lang="en-GB" dirty="0"/>
          </a:p>
        </p:txBody>
      </p:sp>
      <p:sp>
        <p:nvSpPr>
          <p:cNvPr id="3" name="Content Placeholder 2">
            <a:extLst>
              <a:ext uri="{FF2B5EF4-FFF2-40B4-BE49-F238E27FC236}">
                <a16:creationId xmlns:a16="http://schemas.microsoft.com/office/drawing/2014/main" id="{985BDB53-3E4E-4C21-BB49-64DBC620F3EC}"/>
              </a:ext>
            </a:extLst>
          </p:cNvPr>
          <p:cNvSpPr>
            <a:spLocks noGrp="1"/>
          </p:cNvSpPr>
          <p:nvPr>
            <p:ph idx="1"/>
          </p:nvPr>
        </p:nvSpPr>
        <p:spPr/>
        <p:txBody>
          <a:bodyPr/>
          <a:lstStyle/>
          <a:p>
            <a:pPr>
              <a:buFont typeface="Wingdings" pitchFamily="2" charset="2"/>
              <a:buNone/>
            </a:pPr>
            <a:r>
              <a:rPr lang="en-US" b="1" dirty="0"/>
              <a:t>SMART OBJECTIVES</a:t>
            </a:r>
          </a:p>
          <a:p>
            <a:pPr>
              <a:buFont typeface="Wingdings" pitchFamily="2" charset="2"/>
              <a:buNone/>
            </a:pPr>
            <a:r>
              <a:rPr lang="en-US" b="1" dirty="0"/>
              <a:t>		S</a:t>
            </a:r>
            <a:r>
              <a:rPr lang="en-US" dirty="0"/>
              <a:t> 	= Specific</a:t>
            </a:r>
          </a:p>
          <a:p>
            <a:pPr>
              <a:buFont typeface="Wingdings" pitchFamily="2" charset="2"/>
              <a:buNone/>
            </a:pPr>
            <a:r>
              <a:rPr lang="en-US" b="1" dirty="0"/>
              <a:t>		M</a:t>
            </a:r>
            <a:r>
              <a:rPr lang="en-US" dirty="0"/>
              <a:t> 	= Measurable</a:t>
            </a:r>
          </a:p>
          <a:p>
            <a:pPr>
              <a:buFont typeface="Wingdings" pitchFamily="2" charset="2"/>
              <a:buNone/>
            </a:pPr>
            <a:r>
              <a:rPr lang="en-US" b="1" dirty="0"/>
              <a:t>		A</a:t>
            </a:r>
            <a:r>
              <a:rPr lang="en-US" dirty="0"/>
              <a:t> 	= Achievable (Agreed)</a:t>
            </a:r>
          </a:p>
          <a:p>
            <a:pPr>
              <a:buFont typeface="Wingdings" pitchFamily="2" charset="2"/>
              <a:buNone/>
            </a:pPr>
            <a:r>
              <a:rPr lang="en-US" b="1" dirty="0"/>
              <a:t>		R</a:t>
            </a:r>
            <a:r>
              <a:rPr lang="en-US" dirty="0"/>
              <a:t> 	= Realistic (Relevant)</a:t>
            </a:r>
          </a:p>
          <a:p>
            <a:pPr>
              <a:buFont typeface="Wingdings" pitchFamily="2" charset="2"/>
              <a:buNone/>
            </a:pPr>
            <a:r>
              <a:rPr lang="en-US" b="1" dirty="0"/>
              <a:t>		T 	</a:t>
            </a:r>
            <a:r>
              <a:rPr lang="en-US" dirty="0"/>
              <a:t>= Time bound</a:t>
            </a:r>
            <a:endParaRPr lang="en-GB" dirty="0"/>
          </a:p>
        </p:txBody>
      </p:sp>
      <p:pic>
        <p:nvPicPr>
          <p:cNvPr id="4" name="Picture 2" descr="https://www.fundingcircle.com/uploads/assets/blog/smart_objects_piece1.jpg">
            <a:extLst>
              <a:ext uri="{FF2B5EF4-FFF2-40B4-BE49-F238E27FC236}">
                <a16:creationId xmlns:a16="http://schemas.microsoft.com/office/drawing/2014/main" id="{C319BE10-0FE1-401A-94F6-DC79DC42D8ED}"/>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444208" y="1268760"/>
            <a:ext cx="2427218" cy="24272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0807953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F97DCE-9A8B-4D06-875F-13355F79BE1F}"/>
              </a:ext>
            </a:extLst>
          </p:cNvPr>
          <p:cNvSpPr>
            <a:spLocks noGrp="1"/>
          </p:cNvSpPr>
          <p:nvPr>
            <p:ph type="title"/>
          </p:nvPr>
        </p:nvSpPr>
        <p:spPr/>
        <p:txBody>
          <a:bodyPr/>
          <a:lstStyle/>
          <a:p>
            <a:r>
              <a:rPr lang="en-GB" dirty="0"/>
              <a:t>What is an Objective?</a:t>
            </a:r>
          </a:p>
        </p:txBody>
      </p:sp>
      <p:sp>
        <p:nvSpPr>
          <p:cNvPr id="3" name="Content Placeholder 2">
            <a:extLst>
              <a:ext uri="{FF2B5EF4-FFF2-40B4-BE49-F238E27FC236}">
                <a16:creationId xmlns:a16="http://schemas.microsoft.com/office/drawing/2014/main" id="{57E58225-2C68-4C87-B94A-894249E48B1A}"/>
              </a:ext>
            </a:extLst>
          </p:cNvPr>
          <p:cNvSpPr>
            <a:spLocks noGrp="1"/>
          </p:cNvSpPr>
          <p:nvPr>
            <p:ph idx="1"/>
          </p:nvPr>
        </p:nvSpPr>
        <p:spPr/>
        <p:txBody>
          <a:bodyPr/>
          <a:lstStyle/>
          <a:p>
            <a:pPr>
              <a:lnSpc>
                <a:spcPct val="90000"/>
              </a:lnSpc>
            </a:pPr>
            <a:r>
              <a:rPr lang="en-GB" sz="2800" dirty="0"/>
              <a:t>An objective is a clear statement</a:t>
            </a:r>
            <a:r>
              <a:rPr lang="en-GB" sz="3400" dirty="0"/>
              <a:t> </a:t>
            </a:r>
            <a:br>
              <a:rPr lang="en-GB" sz="3400" dirty="0"/>
            </a:br>
            <a:r>
              <a:rPr lang="en-GB" sz="2100" dirty="0"/>
              <a:t>about what is to be achieved and what the end result will look like.</a:t>
            </a:r>
            <a:r>
              <a:rPr lang="en-GB" sz="2500" dirty="0"/>
              <a:t> </a:t>
            </a:r>
          </a:p>
          <a:p>
            <a:pPr>
              <a:lnSpc>
                <a:spcPct val="90000"/>
              </a:lnSpc>
            </a:pPr>
            <a:r>
              <a:rPr lang="en-GB" sz="2800" dirty="0"/>
              <a:t>It contains: </a:t>
            </a:r>
          </a:p>
          <a:p>
            <a:pPr lvl="1">
              <a:lnSpc>
                <a:spcPct val="90000"/>
              </a:lnSpc>
            </a:pPr>
            <a:r>
              <a:rPr lang="en-GB" sz="2400" dirty="0"/>
              <a:t>an active verb </a:t>
            </a:r>
            <a:r>
              <a:rPr lang="en-GB" sz="2000" dirty="0"/>
              <a:t>(e.g. to plan, to ensure, to prepare, to maintain)</a:t>
            </a:r>
            <a:r>
              <a:rPr lang="en-GB" sz="2400" dirty="0"/>
              <a:t> </a:t>
            </a:r>
          </a:p>
          <a:p>
            <a:pPr lvl="1">
              <a:lnSpc>
                <a:spcPct val="90000"/>
              </a:lnSpc>
            </a:pPr>
            <a:r>
              <a:rPr lang="en-GB" sz="2400" dirty="0"/>
              <a:t>an outcome </a:t>
            </a:r>
            <a:r>
              <a:rPr lang="en-GB" sz="2000" dirty="0"/>
              <a:t>(e.g. an increase in sales, a new product, a safe environment)</a:t>
            </a:r>
          </a:p>
          <a:p>
            <a:pPr lvl="1">
              <a:lnSpc>
                <a:spcPct val="90000"/>
              </a:lnSpc>
            </a:pPr>
            <a:r>
              <a:rPr lang="en-GB" sz="2400" dirty="0"/>
              <a:t>success indicators that are SMART </a:t>
            </a:r>
            <a:r>
              <a:rPr lang="en-GB" sz="2000" dirty="0"/>
              <a:t>(i.e. specific, measurable, achievable, realistic, time-bound) </a:t>
            </a:r>
          </a:p>
          <a:p>
            <a:endParaRPr lang="en-GB" dirty="0"/>
          </a:p>
        </p:txBody>
      </p:sp>
    </p:spTree>
    <p:extLst>
      <p:ext uri="{BB962C8B-B14F-4D97-AF65-F5344CB8AC3E}">
        <p14:creationId xmlns:p14="http://schemas.microsoft.com/office/powerpoint/2010/main" val="413791354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C1BD23CC-FBDA-4758-9F97-96F630CDA5E6}"/>
              </a:ext>
            </a:extLst>
          </p:cNvPr>
          <p:cNvSpPr>
            <a:spLocks noGrp="1"/>
          </p:cNvSpPr>
          <p:nvPr>
            <p:ph type="title"/>
          </p:nvPr>
        </p:nvSpPr>
        <p:spPr/>
        <p:txBody>
          <a:bodyPr>
            <a:normAutofit/>
          </a:bodyPr>
          <a:lstStyle/>
          <a:p>
            <a:r>
              <a:rPr lang="en-GB" dirty="0"/>
              <a:t>Write a </a:t>
            </a:r>
            <a:r>
              <a:rPr lang="en-GB" b="1" i="1" dirty="0"/>
              <a:t>SMART</a:t>
            </a:r>
            <a:r>
              <a:rPr lang="en-GB" dirty="0"/>
              <a:t> objective……for something meaningful to you</a:t>
            </a:r>
          </a:p>
        </p:txBody>
      </p:sp>
      <p:sp>
        <p:nvSpPr>
          <p:cNvPr id="3" name="Content Placeholder 2">
            <a:extLst>
              <a:ext uri="{FF2B5EF4-FFF2-40B4-BE49-F238E27FC236}">
                <a16:creationId xmlns:a16="http://schemas.microsoft.com/office/drawing/2014/main" id="{FBF94ED6-51F2-4264-B6BE-04AE6DDE6B4F}"/>
              </a:ext>
            </a:extLst>
          </p:cNvPr>
          <p:cNvSpPr>
            <a:spLocks noGrp="1"/>
          </p:cNvSpPr>
          <p:nvPr>
            <p:ph idx="1"/>
          </p:nvPr>
        </p:nvSpPr>
        <p:spPr>
          <a:xfrm>
            <a:off x="457200" y="1556792"/>
            <a:ext cx="8229600" cy="3917032"/>
          </a:xfrm>
        </p:spPr>
        <p:txBody>
          <a:bodyPr>
            <a:normAutofit/>
          </a:bodyPr>
          <a:lstStyle/>
          <a:p>
            <a:pPr marL="0" indent="0">
              <a:buNone/>
            </a:pPr>
            <a:r>
              <a:rPr lang="en-GB" sz="2800" dirty="0"/>
              <a:t>5 mins, then discuss with a colleague and evaluate the effectiveness of your objectives…</a:t>
            </a:r>
          </a:p>
        </p:txBody>
      </p:sp>
      <p:pic>
        <p:nvPicPr>
          <p:cNvPr id="6" name="Picture 2" descr="http://mycollegeplaybook.com/Data/Sites/1/skins/collegeplaybookskin-v1/images/GetStarted/chartSmartPlanning.jpg">
            <a:extLst>
              <a:ext uri="{FF2B5EF4-FFF2-40B4-BE49-F238E27FC236}">
                <a16:creationId xmlns:a16="http://schemas.microsoft.com/office/drawing/2014/main" id="{518FE4FF-253F-4D57-842B-090C514A78D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63688" y="2467608"/>
            <a:ext cx="5884882" cy="31453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2590416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3C21ED-2EAA-4102-8B23-DD15A6E5BD94}"/>
              </a:ext>
            </a:extLst>
          </p:cNvPr>
          <p:cNvSpPr>
            <a:spLocks noGrp="1"/>
          </p:cNvSpPr>
          <p:nvPr>
            <p:ph type="title"/>
          </p:nvPr>
        </p:nvSpPr>
        <p:spPr/>
        <p:txBody>
          <a:bodyPr/>
          <a:lstStyle/>
          <a:p>
            <a:r>
              <a:rPr lang="en-US" dirty="0"/>
              <a:t>Why Learning is Important</a:t>
            </a:r>
            <a:endParaRPr lang="en-GB" dirty="0"/>
          </a:p>
        </p:txBody>
      </p:sp>
      <p:sp>
        <p:nvSpPr>
          <p:cNvPr id="3" name="Content Placeholder 2">
            <a:extLst>
              <a:ext uri="{FF2B5EF4-FFF2-40B4-BE49-F238E27FC236}">
                <a16:creationId xmlns:a16="http://schemas.microsoft.com/office/drawing/2014/main" id="{ADC6AF96-8544-4C21-9502-EF0A99FCC928}"/>
              </a:ext>
            </a:extLst>
          </p:cNvPr>
          <p:cNvSpPr>
            <a:spLocks noGrp="1"/>
          </p:cNvSpPr>
          <p:nvPr>
            <p:ph idx="1"/>
          </p:nvPr>
        </p:nvSpPr>
        <p:spPr>
          <a:xfrm>
            <a:off x="457200" y="1600201"/>
            <a:ext cx="4042792" cy="3917032"/>
          </a:xfrm>
        </p:spPr>
        <p:txBody>
          <a:bodyPr>
            <a:normAutofit/>
          </a:bodyPr>
          <a:lstStyle/>
          <a:p>
            <a:pPr>
              <a:spcBef>
                <a:spcPts val="0"/>
              </a:spcBef>
              <a:spcAft>
                <a:spcPts val="1200"/>
              </a:spcAft>
            </a:pPr>
            <a:r>
              <a:rPr lang="en-US" sz="2800" dirty="0"/>
              <a:t>Improve Knowledge</a:t>
            </a:r>
          </a:p>
          <a:p>
            <a:pPr>
              <a:spcBef>
                <a:spcPts val="0"/>
              </a:spcBef>
              <a:spcAft>
                <a:spcPts val="1200"/>
              </a:spcAft>
            </a:pPr>
            <a:r>
              <a:rPr lang="en-US" sz="2800" dirty="0"/>
              <a:t>Develop Skills</a:t>
            </a:r>
          </a:p>
          <a:p>
            <a:pPr>
              <a:spcBef>
                <a:spcPts val="0"/>
              </a:spcBef>
              <a:spcAft>
                <a:spcPts val="1200"/>
              </a:spcAft>
            </a:pPr>
            <a:r>
              <a:rPr lang="en-US" sz="2800" dirty="0"/>
              <a:t>Enhance Job Prospects</a:t>
            </a:r>
          </a:p>
          <a:p>
            <a:pPr>
              <a:spcBef>
                <a:spcPts val="0"/>
              </a:spcBef>
              <a:spcAft>
                <a:spcPts val="1200"/>
              </a:spcAft>
            </a:pPr>
            <a:r>
              <a:rPr lang="en-US" sz="2800" dirty="0"/>
              <a:t>Help Adjust To Change</a:t>
            </a:r>
            <a:endParaRPr lang="en-GB" sz="2800" dirty="0"/>
          </a:p>
          <a:p>
            <a:pPr>
              <a:spcBef>
                <a:spcPts val="0"/>
              </a:spcBef>
              <a:spcAft>
                <a:spcPts val="1200"/>
              </a:spcAft>
            </a:pPr>
            <a:endParaRPr lang="en-GB" sz="2800" dirty="0"/>
          </a:p>
        </p:txBody>
      </p:sp>
      <p:sp>
        <p:nvSpPr>
          <p:cNvPr id="4" name="Rectangle 3">
            <a:extLst>
              <a:ext uri="{FF2B5EF4-FFF2-40B4-BE49-F238E27FC236}">
                <a16:creationId xmlns:a16="http://schemas.microsoft.com/office/drawing/2014/main" id="{B8F76494-7DFB-4293-9A8A-96F3811F8F39}"/>
              </a:ext>
            </a:extLst>
          </p:cNvPr>
          <p:cNvSpPr/>
          <p:nvPr/>
        </p:nvSpPr>
        <p:spPr>
          <a:xfrm>
            <a:off x="4860032" y="1600201"/>
            <a:ext cx="4032448" cy="3139321"/>
          </a:xfrm>
          <a:prstGeom prst="rect">
            <a:avLst/>
          </a:prstGeom>
        </p:spPr>
        <p:txBody>
          <a:bodyPr wrap="square">
            <a:spAutoFit/>
          </a:bodyPr>
          <a:lstStyle/>
          <a:p>
            <a:pPr marL="457200" indent="-457200">
              <a:spcAft>
                <a:spcPts val="1200"/>
              </a:spcAft>
              <a:buFont typeface="Arial" panose="020B0604020202020204" pitchFamily="34" charset="0"/>
              <a:buChar char="•"/>
            </a:pPr>
            <a:r>
              <a:rPr lang="en-US" sz="2800" dirty="0"/>
              <a:t>Keeping Up To Date</a:t>
            </a:r>
          </a:p>
          <a:p>
            <a:pPr marL="457200" indent="-457200">
              <a:spcAft>
                <a:spcPts val="1200"/>
              </a:spcAft>
              <a:buFont typeface="Arial" panose="020B0604020202020204" pitchFamily="34" charset="0"/>
              <a:buChar char="•"/>
            </a:pPr>
            <a:r>
              <a:rPr lang="en-US" sz="2800" dirty="0"/>
              <a:t>It Can Be Fun</a:t>
            </a:r>
          </a:p>
          <a:p>
            <a:pPr marL="457200" indent="-457200">
              <a:spcAft>
                <a:spcPts val="1200"/>
              </a:spcAft>
              <a:buFont typeface="Arial" panose="020B0604020202020204" pitchFamily="34" charset="0"/>
              <a:buChar char="•"/>
            </a:pPr>
            <a:r>
              <a:rPr lang="en-US" sz="2800" dirty="0"/>
              <a:t>Improve Understanding</a:t>
            </a:r>
          </a:p>
          <a:p>
            <a:pPr marL="457200" indent="-457200">
              <a:spcAft>
                <a:spcPts val="1200"/>
              </a:spcAft>
              <a:buFont typeface="Arial" panose="020B0604020202020204" pitchFamily="34" charset="0"/>
              <a:buChar char="•"/>
            </a:pPr>
            <a:r>
              <a:rPr lang="en-US" sz="2800" dirty="0"/>
              <a:t>Analyze &amp; Improve Performance</a:t>
            </a:r>
            <a:endParaRPr lang="en-GB" sz="2800" dirty="0"/>
          </a:p>
        </p:txBody>
      </p:sp>
      <p:pic>
        <p:nvPicPr>
          <p:cNvPr id="6" name="Picture 5">
            <a:extLst>
              <a:ext uri="{FF2B5EF4-FFF2-40B4-BE49-F238E27FC236}">
                <a16:creationId xmlns:a16="http://schemas.microsoft.com/office/drawing/2014/main" id="{F523E6AB-01B2-4B3A-BA6D-DB44F2473C3E}"/>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3155801" y="3911634"/>
            <a:ext cx="1704231" cy="1441833"/>
          </a:xfrm>
          <a:prstGeom prst="rect">
            <a:avLst/>
          </a:prstGeom>
        </p:spPr>
      </p:pic>
      <p:sp>
        <p:nvSpPr>
          <p:cNvPr id="7" name="TextBox 6">
            <a:extLst>
              <a:ext uri="{FF2B5EF4-FFF2-40B4-BE49-F238E27FC236}">
                <a16:creationId xmlns:a16="http://schemas.microsoft.com/office/drawing/2014/main" id="{8DBA6CEA-44C5-42E9-9C0F-38597C694654}"/>
              </a:ext>
            </a:extLst>
          </p:cNvPr>
          <p:cNvSpPr txBox="1"/>
          <p:nvPr/>
        </p:nvSpPr>
        <p:spPr>
          <a:xfrm>
            <a:off x="1571625" y="5967412"/>
            <a:ext cx="6000750" cy="230832"/>
          </a:xfrm>
          <a:prstGeom prst="rect">
            <a:avLst/>
          </a:prstGeom>
          <a:noFill/>
        </p:spPr>
        <p:txBody>
          <a:bodyPr wrap="square" rtlCol="0">
            <a:spAutoFit/>
          </a:bodyPr>
          <a:lstStyle/>
          <a:p>
            <a:r>
              <a:rPr lang="en-GB" sz="900" dirty="0">
                <a:hlinkClick r:id="rId3" tooltip="http://blogs.ubc.ca/communicatingscience2014w110/2014/10/27/flavonoids-consumption-can-decrease-age-related-memory-decline/"/>
              </a:rPr>
              <a:t>This </a:t>
            </a:r>
            <a:r>
              <a:rPr lang="en-GB" sz="900" dirty="0" err="1">
                <a:hlinkClick r:id="rId3" tooltip="http://blogs.ubc.ca/communicatingscience2014w110/2014/10/27/flavonoids-consumption-can-decrease-age-related-memory-decline/"/>
              </a:rPr>
              <a:t>hoto</a:t>
            </a:r>
            <a:r>
              <a:rPr lang="en-GB" sz="900" dirty="0"/>
              <a:t> by Unknown Author is licensed under </a:t>
            </a:r>
            <a:r>
              <a:rPr lang="en-GB" sz="900" dirty="0">
                <a:hlinkClick r:id="rId4" tooltip="https://creativecommons.org/licenses/by-nc-nd/2.5/"/>
              </a:rPr>
              <a:t>CC BY-NC-ND</a:t>
            </a:r>
            <a:endParaRPr lang="en-GB" sz="900" dirty="0"/>
          </a:p>
        </p:txBody>
      </p:sp>
    </p:spTree>
    <p:extLst>
      <p:ext uri="{BB962C8B-B14F-4D97-AF65-F5344CB8AC3E}">
        <p14:creationId xmlns:p14="http://schemas.microsoft.com/office/powerpoint/2010/main" val="306850888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6D28BF-1680-4500-8ACE-DB9D1AB1C936}"/>
              </a:ext>
            </a:extLst>
          </p:cNvPr>
          <p:cNvSpPr>
            <a:spLocks noGrp="1"/>
          </p:cNvSpPr>
          <p:nvPr>
            <p:ph type="title"/>
          </p:nvPr>
        </p:nvSpPr>
        <p:spPr/>
        <p:txBody>
          <a:bodyPr/>
          <a:lstStyle/>
          <a:p>
            <a:r>
              <a:rPr lang="en-GB" dirty="0"/>
              <a:t>The Learning Cycle</a:t>
            </a:r>
          </a:p>
        </p:txBody>
      </p:sp>
      <p:sp>
        <p:nvSpPr>
          <p:cNvPr id="4" name="Oval 3">
            <a:extLst>
              <a:ext uri="{FF2B5EF4-FFF2-40B4-BE49-F238E27FC236}">
                <a16:creationId xmlns:a16="http://schemas.microsoft.com/office/drawing/2014/main" id="{FEBEA694-69BF-4A5D-85ED-70638492AF67}"/>
              </a:ext>
            </a:extLst>
          </p:cNvPr>
          <p:cNvSpPr/>
          <p:nvPr/>
        </p:nvSpPr>
        <p:spPr>
          <a:xfrm>
            <a:off x="3131840" y="1249199"/>
            <a:ext cx="2160240" cy="1224136"/>
          </a:xfrm>
          <a:prstGeom prst="ellipse">
            <a:avLst/>
          </a:prstGeom>
          <a:solidFill>
            <a:srgbClr val="00B050"/>
          </a:solidFill>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Having an experience</a:t>
            </a:r>
          </a:p>
        </p:txBody>
      </p:sp>
      <p:sp>
        <p:nvSpPr>
          <p:cNvPr id="5" name="Oval 4">
            <a:extLst>
              <a:ext uri="{FF2B5EF4-FFF2-40B4-BE49-F238E27FC236}">
                <a16:creationId xmlns:a16="http://schemas.microsoft.com/office/drawing/2014/main" id="{CC31FAA2-5367-4E88-A00A-456D526C5113}"/>
              </a:ext>
            </a:extLst>
          </p:cNvPr>
          <p:cNvSpPr/>
          <p:nvPr/>
        </p:nvSpPr>
        <p:spPr>
          <a:xfrm>
            <a:off x="457200" y="2780928"/>
            <a:ext cx="2160240" cy="1224136"/>
          </a:xfrm>
          <a:prstGeom prst="ellipse">
            <a:avLst/>
          </a:prstGeom>
          <a:solidFill>
            <a:srgbClr val="FF0000"/>
          </a:solidFill>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Planning the next steps</a:t>
            </a:r>
          </a:p>
        </p:txBody>
      </p:sp>
      <p:sp>
        <p:nvSpPr>
          <p:cNvPr id="6" name="Oval 5">
            <a:extLst>
              <a:ext uri="{FF2B5EF4-FFF2-40B4-BE49-F238E27FC236}">
                <a16:creationId xmlns:a16="http://schemas.microsoft.com/office/drawing/2014/main" id="{868C8F87-EB33-4918-85BE-67D66FA74140}"/>
              </a:ext>
            </a:extLst>
          </p:cNvPr>
          <p:cNvSpPr/>
          <p:nvPr/>
        </p:nvSpPr>
        <p:spPr>
          <a:xfrm>
            <a:off x="3131840" y="4005064"/>
            <a:ext cx="2160240" cy="1224136"/>
          </a:xfrm>
          <a:prstGeom prst="ellipse">
            <a:avLst/>
          </a:prstGeom>
          <a:solidFill>
            <a:srgbClr val="0070C0"/>
          </a:solidFill>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Concluding from the experience</a:t>
            </a:r>
          </a:p>
        </p:txBody>
      </p:sp>
      <p:sp>
        <p:nvSpPr>
          <p:cNvPr id="7" name="Oval 6">
            <a:extLst>
              <a:ext uri="{FF2B5EF4-FFF2-40B4-BE49-F238E27FC236}">
                <a16:creationId xmlns:a16="http://schemas.microsoft.com/office/drawing/2014/main" id="{DB1CA71E-C6D1-4C26-9AB4-0AC09E7E8E12}"/>
              </a:ext>
            </a:extLst>
          </p:cNvPr>
          <p:cNvSpPr/>
          <p:nvPr/>
        </p:nvSpPr>
        <p:spPr>
          <a:xfrm>
            <a:off x="6015318" y="2780928"/>
            <a:ext cx="2160240" cy="1224136"/>
          </a:xfrm>
          <a:prstGeom prst="ellipse">
            <a:avLst/>
          </a:prstGeom>
          <a:solidFill>
            <a:srgbClr val="7030A0"/>
          </a:solidFill>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Reviewing the experience</a:t>
            </a:r>
          </a:p>
        </p:txBody>
      </p:sp>
      <p:cxnSp>
        <p:nvCxnSpPr>
          <p:cNvPr id="14" name="Straight Arrow Connector 13">
            <a:extLst>
              <a:ext uri="{FF2B5EF4-FFF2-40B4-BE49-F238E27FC236}">
                <a16:creationId xmlns:a16="http://schemas.microsoft.com/office/drawing/2014/main" id="{B9468C1A-8B93-4022-9A3F-8CA86E04A04E}"/>
              </a:ext>
            </a:extLst>
          </p:cNvPr>
          <p:cNvCxnSpPr>
            <a:cxnSpLocks/>
            <a:endCxn id="7" idx="0"/>
          </p:cNvCxnSpPr>
          <p:nvPr/>
        </p:nvCxnSpPr>
        <p:spPr>
          <a:xfrm>
            <a:off x="5220072" y="2106664"/>
            <a:ext cx="1875366" cy="674264"/>
          </a:xfrm>
          <a:prstGeom prst="straightConnector1">
            <a:avLst/>
          </a:prstGeom>
          <a:ln w="76200">
            <a:solidFill>
              <a:srgbClr val="00B050"/>
            </a:solidFill>
            <a:tailEnd type="triangle"/>
          </a:ln>
        </p:spPr>
        <p:style>
          <a:lnRef idx="1">
            <a:schemeClr val="accent1"/>
          </a:lnRef>
          <a:fillRef idx="0">
            <a:schemeClr val="accent1"/>
          </a:fillRef>
          <a:effectRef idx="0">
            <a:schemeClr val="accent1"/>
          </a:effectRef>
          <a:fontRef idx="minor">
            <a:schemeClr val="tx1"/>
          </a:fontRef>
        </p:style>
      </p:cxnSp>
      <p:cxnSp>
        <p:nvCxnSpPr>
          <p:cNvPr id="16" name="Straight Arrow Connector 15">
            <a:extLst>
              <a:ext uri="{FF2B5EF4-FFF2-40B4-BE49-F238E27FC236}">
                <a16:creationId xmlns:a16="http://schemas.microsoft.com/office/drawing/2014/main" id="{A713313A-01A7-4CEE-A356-1E27F84BA9A7}"/>
              </a:ext>
            </a:extLst>
          </p:cNvPr>
          <p:cNvCxnSpPr/>
          <p:nvPr/>
        </p:nvCxnSpPr>
        <p:spPr>
          <a:xfrm>
            <a:off x="6444208" y="3888465"/>
            <a:ext cx="0"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8" name="Straight Arrow Connector 17">
            <a:extLst>
              <a:ext uri="{FF2B5EF4-FFF2-40B4-BE49-F238E27FC236}">
                <a16:creationId xmlns:a16="http://schemas.microsoft.com/office/drawing/2014/main" id="{52AC04FE-55E5-4D9E-BD22-C8E4BDDCAA08}"/>
              </a:ext>
            </a:extLst>
          </p:cNvPr>
          <p:cNvCxnSpPr>
            <a:cxnSpLocks/>
            <a:stCxn id="7" idx="4"/>
            <a:endCxn id="6" idx="6"/>
          </p:cNvCxnSpPr>
          <p:nvPr/>
        </p:nvCxnSpPr>
        <p:spPr>
          <a:xfrm flipH="1">
            <a:off x="5292080" y="4005064"/>
            <a:ext cx="1803358" cy="612068"/>
          </a:xfrm>
          <a:prstGeom prst="straightConnector1">
            <a:avLst/>
          </a:prstGeom>
          <a:ln w="76200">
            <a:solidFill>
              <a:srgbClr val="7030A0"/>
            </a:solidFill>
            <a:tailEnd type="triangle"/>
          </a:ln>
        </p:spPr>
        <p:style>
          <a:lnRef idx="1">
            <a:schemeClr val="accent1"/>
          </a:lnRef>
          <a:fillRef idx="0">
            <a:schemeClr val="accent1"/>
          </a:fillRef>
          <a:effectRef idx="0">
            <a:schemeClr val="accent1"/>
          </a:effectRef>
          <a:fontRef idx="minor">
            <a:schemeClr val="tx1"/>
          </a:fontRef>
        </p:style>
      </p:cxnSp>
      <p:cxnSp>
        <p:nvCxnSpPr>
          <p:cNvPr id="20" name="Straight Arrow Connector 19">
            <a:extLst>
              <a:ext uri="{FF2B5EF4-FFF2-40B4-BE49-F238E27FC236}">
                <a16:creationId xmlns:a16="http://schemas.microsoft.com/office/drawing/2014/main" id="{8DA95D16-8399-4DC4-BBDB-86F962EF3268}"/>
              </a:ext>
            </a:extLst>
          </p:cNvPr>
          <p:cNvCxnSpPr>
            <a:cxnSpLocks/>
            <a:stCxn id="6" idx="2"/>
            <a:endCxn id="5" idx="4"/>
          </p:cNvCxnSpPr>
          <p:nvPr/>
        </p:nvCxnSpPr>
        <p:spPr>
          <a:xfrm flipH="1" flipV="1">
            <a:off x="1537320" y="4005064"/>
            <a:ext cx="1594520" cy="612068"/>
          </a:xfrm>
          <a:prstGeom prst="straightConnector1">
            <a:avLst/>
          </a:prstGeom>
          <a:ln w="76200">
            <a:solidFill>
              <a:srgbClr val="0070C0"/>
            </a:solidFill>
            <a:tailEnd type="triangle"/>
          </a:ln>
        </p:spPr>
        <p:style>
          <a:lnRef idx="1">
            <a:schemeClr val="accent1"/>
          </a:lnRef>
          <a:fillRef idx="0">
            <a:schemeClr val="accent1"/>
          </a:fillRef>
          <a:effectRef idx="0">
            <a:schemeClr val="accent1"/>
          </a:effectRef>
          <a:fontRef idx="minor">
            <a:schemeClr val="tx1"/>
          </a:fontRef>
        </p:style>
      </p:cxnSp>
      <p:cxnSp>
        <p:nvCxnSpPr>
          <p:cNvPr id="23" name="Straight Arrow Connector 22">
            <a:extLst>
              <a:ext uri="{FF2B5EF4-FFF2-40B4-BE49-F238E27FC236}">
                <a16:creationId xmlns:a16="http://schemas.microsoft.com/office/drawing/2014/main" id="{C8982B7E-FBED-49D5-A593-633FE5192937}"/>
              </a:ext>
            </a:extLst>
          </p:cNvPr>
          <p:cNvCxnSpPr>
            <a:cxnSpLocks/>
            <a:stCxn id="5" idx="0"/>
          </p:cNvCxnSpPr>
          <p:nvPr/>
        </p:nvCxnSpPr>
        <p:spPr>
          <a:xfrm flipV="1">
            <a:off x="1537320" y="2106664"/>
            <a:ext cx="1656184" cy="674264"/>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3" name="Rectangle 2"/>
          <p:cNvSpPr/>
          <p:nvPr/>
        </p:nvSpPr>
        <p:spPr>
          <a:xfrm>
            <a:off x="0" y="5229200"/>
            <a:ext cx="9144000" cy="461665"/>
          </a:xfrm>
          <a:prstGeom prst="rect">
            <a:avLst/>
          </a:prstGeom>
        </p:spPr>
        <p:txBody>
          <a:bodyPr wrap="square">
            <a:spAutoFit/>
          </a:bodyPr>
          <a:lstStyle/>
          <a:p>
            <a:r>
              <a:rPr lang="en-GB" sz="1200" dirty="0"/>
              <a:t>Kolb. D. A. and Fry, R. (1975) ‘Toward an applied theory of experiential learning’, in C. Cooper (ed.), Theories of Group Process, London: John Wiley</a:t>
            </a:r>
          </a:p>
        </p:txBody>
      </p:sp>
    </p:spTree>
    <p:extLst>
      <p:ext uri="{BB962C8B-B14F-4D97-AF65-F5344CB8AC3E}">
        <p14:creationId xmlns:p14="http://schemas.microsoft.com/office/powerpoint/2010/main" val="307153372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BF7628-F080-4548-8C78-AD9F5F21CA1E}"/>
              </a:ext>
            </a:extLst>
          </p:cNvPr>
          <p:cNvSpPr>
            <a:spLocks noGrp="1"/>
          </p:cNvSpPr>
          <p:nvPr>
            <p:ph type="title"/>
          </p:nvPr>
        </p:nvSpPr>
        <p:spPr/>
        <p:txBody>
          <a:bodyPr>
            <a:normAutofit/>
          </a:bodyPr>
          <a:lstStyle/>
          <a:p>
            <a:r>
              <a:rPr lang="en-GB" sz="4000" b="1" dirty="0"/>
              <a:t>Stage 1- </a:t>
            </a:r>
            <a:r>
              <a:rPr lang="en-GB" sz="4000" dirty="0"/>
              <a:t>Having the Experience </a:t>
            </a:r>
          </a:p>
        </p:txBody>
      </p:sp>
      <p:sp>
        <p:nvSpPr>
          <p:cNvPr id="3" name="Content Placeholder 2">
            <a:extLst>
              <a:ext uri="{FF2B5EF4-FFF2-40B4-BE49-F238E27FC236}">
                <a16:creationId xmlns:a16="http://schemas.microsoft.com/office/drawing/2014/main" id="{2F224315-D21B-4D1F-8BB4-F1161B32C536}"/>
              </a:ext>
            </a:extLst>
          </p:cNvPr>
          <p:cNvSpPr>
            <a:spLocks noGrp="1"/>
          </p:cNvSpPr>
          <p:nvPr>
            <p:ph idx="1"/>
          </p:nvPr>
        </p:nvSpPr>
        <p:spPr/>
        <p:txBody>
          <a:bodyPr/>
          <a:lstStyle/>
          <a:p>
            <a:r>
              <a:rPr lang="en-GB" dirty="0"/>
              <a:t>You have chosen to attend this course, therefore you have consciously decided to have this experience (Proactive)</a:t>
            </a:r>
          </a:p>
          <a:p>
            <a:r>
              <a:rPr lang="en-GB" dirty="0"/>
              <a:t>One way of having an experience is letting that experience come to you (Reactive)</a:t>
            </a:r>
          </a:p>
          <a:p>
            <a:endParaRPr lang="en-GB" dirty="0"/>
          </a:p>
        </p:txBody>
      </p:sp>
    </p:spTree>
    <p:extLst>
      <p:ext uri="{BB962C8B-B14F-4D97-AF65-F5344CB8AC3E}">
        <p14:creationId xmlns:p14="http://schemas.microsoft.com/office/powerpoint/2010/main" val="31444827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C97A96-CA16-4B0C-8C51-0847F83420F0}"/>
              </a:ext>
            </a:extLst>
          </p:cNvPr>
          <p:cNvSpPr>
            <a:spLocks noGrp="1"/>
          </p:cNvSpPr>
          <p:nvPr>
            <p:ph type="title"/>
          </p:nvPr>
        </p:nvSpPr>
        <p:spPr/>
        <p:txBody>
          <a:bodyPr>
            <a:normAutofit/>
          </a:bodyPr>
          <a:lstStyle/>
          <a:p>
            <a:r>
              <a:rPr lang="en-US" b="1" dirty="0">
                <a:cs typeface="Arial" pitchFamily="34" charset="0"/>
              </a:rPr>
              <a:t>Stage 2 </a:t>
            </a:r>
            <a:r>
              <a:rPr lang="en-US" dirty="0">
                <a:latin typeface="Arial" pitchFamily="34" charset="0"/>
                <a:cs typeface="Arial" pitchFamily="34" charset="0"/>
              </a:rPr>
              <a:t>- </a:t>
            </a:r>
            <a:r>
              <a:rPr lang="en-US" dirty="0">
                <a:cs typeface="Arial" pitchFamily="34" charset="0"/>
              </a:rPr>
              <a:t>Reviewing the Experience</a:t>
            </a:r>
            <a:r>
              <a:rPr lang="en-GB" dirty="0"/>
              <a:t> </a:t>
            </a:r>
          </a:p>
        </p:txBody>
      </p:sp>
      <p:sp>
        <p:nvSpPr>
          <p:cNvPr id="3" name="Content Placeholder 2">
            <a:extLst>
              <a:ext uri="{FF2B5EF4-FFF2-40B4-BE49-F238E27FC236}">
                <a16:creationId xmlns:a16="http://schemas.microsoft.com/office/drawing/2014/main" id="{A936061B-E091-4C1C-96FE-43513EB29E86}"/>
              </a:ext>
            </a:extLst>
          </p:cNvPr>
          <p:cNvSpPr>
            <a:spLocks noGrp="1"/>
          </p:cNvSpPr>
          <p:nvPr>
            <p:ph idx="1"/>
          </p:nvPr>
        </p:nvSpPr>
        <p:spPr/>
        <p:txBody>
          <a:bodyPr/>
          <a:lstStyle/>
          <a:p>
            <a:r>
              <a:rPr lang="en-GB" i="1" dirty="0"/>
              <a:t>Reflect</a:t>
            </a:r>
            <a:r>
              <a:rPr lang="en-GB" dirty="0"/>
              <a:t> on what happened</a:t>
            </a:r>
          </a:p>
          <a:p>
            <a:r>
              <a:rPr lang="en-GB" i="1" dirty="0"/>
              <a:t>Review</a:t>
            </a:r>
            <a:r>
              <a:rPr lang="en-GB" dirty="0"/>
              <a:t> what went well – what didn’t</a:t>
            </a:r>
          </a:p>
          <a:p>
            <a:pPr marL="0" indent="0">
              <a:buNone/>
            </a:pPr>
            <a:endParaRPr lang="en-GB" dirty="0"/>
          </a:p>
        </p:txBody>
      </p:sp>
      <p:pic>
        <p:nvPicPr>
          <p:cNvPr id="5" name="Picture 4">
            <a:extLst>
              <a:ext uri="{FF2B5EF4-FFF2-40B4-BE49-F238E27FC236}">
                <a16:creationId xmlns:a16="http://schemas.microsoft.com/office/drawing/2014/main" id="{12A241FB-ED12-41A6-B71F-D41489EC4133}"/>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2610036" y="2756850"/>
            <a:ext cx="3923928" cy="2942946"/>
          </a:xfrm>
          <a:prstGeom prst="rect">
            <a:avLst/>
          </a:prstGeom>
        </p:spPr>
      </p:pic>
    </p:spTree>
    <p:extLst>
      <p:ext uri="{BB962C8B-B14F-4D97-AF65-F5344CB8AC3E}">
        <p14:creationId xmlns:p14="http://schemas.microsoft.com/office/powerpoint/2010/main" val="108313897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EB7406-2D31-451B-A7BE-73A7688ACFB3}"/>
              </a:ext>
            </a:extLst>
          </p:cNvPr>
          <p:cNvSpPr>
            <a:spLocks noGrp="1"/>
          </p:cNvSpPr>
          <p:nvPr>
            <p:ph type="title"/>
          </p:nvPr>
        </p:nvSpPr>
        <p:spPr>
          <a:xfrm>
            <a:off x="251520" y="274638"/>
            <a:ext cx="8640960" cy="1143000"/>
          </a:xfrm>
        </p:spPr>
        <p:txBody>
          <a:bodyPr>
            <a:noAutofit/>
          </a:bodyPr>
          <a:lstStyle/>
          <a:p>
            <a:r>
              <a:rPr lang="en-US" sz="4000" b="1" dirty="0">
                <a:cs typeface="Arial" pitchFamily="34" charset="0"/>
              </a:rPr>
              <a:t>Stage 3 – </a:t>
            </a:r>
            <a:r>
              <a:rPr lang="en-US" sz="4000" dirty="0">
                <a:cs typeface="Arial" pitchFamily="34" charset="0"/>
              </a:rPr>
              <a:t>Concluding from the </a:t>
            </a:r>
            <a:br>
              <a:rPr lang="en-US" sz="4000" dirty="0">
                <a:cs typeface="Arial" pitchFamily="34" charset="0"/>
              </a:rPr>
            </a:br>
            <a:r>
              <a:rPr lang="en-US" sz="4000" dirty="0">
                <a:cs typeface="Arial" pitchFamily="34" charset="0"/>
              </a:rPr>
              <a:t>experience</a:t>
            </a:r>
            <a:r>
              <a:rPr lang="en-GB" sz="4000" dirty="0"/>
              <a:t> </a:t>
            </a:r>
          </a:p>
        </p:txBody>
      </p:sp>
      <p:sp>
        <p:nvSpPr>
          <p:cNvPr id="3" name="Content Placeholder 2">
            <a:extLst>
              <a:ext uri="{FF2B5EF4-FFF2-40B4-BE49-F238E27FC236}">
                <a16:creationId xmlns:a16="http://schemas.microsoft.com/office/drawing/2014/main" id="{72759BA8-5E29-4BF0-8DF6-8D1BA61797F5}"/>
              </a:ext>
            </a:extLst>
          </p:cNvPr>
          <p:cNvSpPr>
            <a:spLocks noGrp="1"/>
          </p:cNvSpPr>
          <p:nvPr>
            <p:ph idx="1"/>
          </p:nvPr>
        </p:nvSpPr>
        <p:spPr/>
        <p:txBody>
          <a:bodyPr/>
          <a:lstStyle/>
          <a:p>
            <a:r>
              <a:rPr lang="en-US" dirty="0">
                <a:cs typeface="Arial" pitchFamily="34" charset="0"/>
              </a:rPr>
              <a:t>There was no formal agenda</a:t>
            </a:r>
          </a:p>
          <a:p>
            <a:r>
              <a:rPr lang="en-US" dirty="0">
                <a:cs typeface="Arial" pitchFamily="34" charset="0"/>
              </a:rPr>
              <a:t>People wandered off the point</a:t>
            </a:r>
          </a:p>
          <a:p>
            <a:r>
              <a:rPr lang="en-US" dirty="0">
                <a:cs typeface="Arial" pitchFamily="34" charset="0"/>
              </a:rPr>
              <a:t>Time keeping was poor</a:t>
            </a:r>
          </a:p>
          <a:p>
            <a:r>
              <a:rPr lang="en-US" dirty="0">
                <a:cs typeface="Arial" pitchFamily="34" charset="0"/>
              </a:rPr>
              <a:t>There was little summary of agreed points, etc.</a:t>
            </a:r>
            <a:endParaRPr lang="en-GB" dirty="0"/>
          </a:p>
          <a:p>
            <a:endParaRPr lang="en-GB" dirty="0"/>
          </a:p>
        </p:txBody>
      </p:sp>
    </p:spTree>
    <p:extLst>
      <p:ext uri="{BB962C8B-B14F-4D97-AF65-F5344CB8AC3E}">
        <p14:creationId xmlns:p14="http://schemas.microsoft.com/office/powerpoint/2010/main" val="166881342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34A275-92F0-42FB-B9C3-384018C8C932}"/>
              </a:ext>
            </a:extLst>
          </p:cNvPr>
          <p:cNvSpPr>
            <a:spLocks noGrp="1"/>
          </p:cNvSpPr>
          <p:nvPr>
            <p:ph type="title"/>
          </p:nvPr>
        </p:nvSpPr>
        <p:spPr/>
        <p:txBody>
          <a:bodyPr>
            <a:normAutofit/>
          </a:bodyPr>
          <a:lstStyle/>
          <a:p>
            <a:r>
              <a:rPr lang="en-GB" b="1" dirty="0"/>
              <a:t>Stage 4 - </a:t>
            </a:r>
            <a:r>
              <a:rPr lang="en-GB" dirty="0"/>
              <a:t>Planning the next steps</a:t>
            </a:r>
          </a:p>
        </p:txBody>
      </p:sp>
      <p:sp>
        <p:nvSpPr>
          <p:cNvPr id="3" name="Content Placeholder 2">
            <a:extLst>
              <a:ext uri="{FF2B5EF4-FFF2-40B4-BE49-F238E27FC236}">
                <a16:creationId xmlns:a16="http://schemas.microsoft.com/office/drawing/2014/main" id="{E912CE68-D445-41F3-B202-43A0FCF9B004}"/>
              </a:ext>
            </a:extLst>
          </p:cNvPr>
          <p:cNvSpPr>
            <a:spLocks noGrp="1"/>
          </p:cNvSpPr>
          <p:nvPr>
            <p:ph idx="1"/>
          </p:nvPr>
        </p:nvSpPr>
        <p:spPr/>
        <p:txBody>
          <a:bodyPr>
            <a:normAutofit/>
          </a:bodyPr>
          <a:lstStyle/>
          <a:p>
            <a:pPr>
              <a:buFont typeface="Arial" charset="0"/>
              <a:buChar char="•"/>
              <a:defRPr/>
            </a:pPr>
            <a:r>
              <a:rPr lang="en-GB" dirty="0"/>
              <a:t>Translate the conclusions into a form where they can be actioned (use SMART objectives) </a:t>
            </a:r>
          </a:p>
          <a:p>
            <a:pPr>
              <a:buFont typeface="Arial" charset="0"/>
              <a:buChar char="•"/>
              <a:defRPr/>
            </a:pPr>
            <a:r>
              <a:rPr lang="en-GB" dirty="0"/>
              <a:t>Use the ACTIONS to inform your Action Plan.</a:t>
            </a:r>
          </a:p>
          <a:p>
            <a:pPr>
              <a:buFont typeface="Arial" charset="0"/>
              <a:buChar char="•"/>
              <a:defRPr/>
            </a:pPr>
            <a:endParaRPr lang="en-GB" dirty="0"/>
          </a:p>
          <a:p>
            <a:pPr marL="0" indent="0">
              <a:buFont typeface="Arial" charset="0"/>
              <a:buNone/>
              <a:defRPr/>
            </a:pPr>
            <a:r>
              <a:rPr lang="en-GB" dirty="0"/>
              <a:t>	</a:t>
            </a:r>
            <a:r>
              <a:rPr lang="en-GB" sz="2800" i="1" dirty="0"/>
              <a:t>Always use  “SMART objectives” to implement 	your actions </a:t>
            </a:r>
          </a:p>
          <a:p>
            <a:endParaRPr lang="en-GB" dirty="0"/>
          </a:p>
        </p:txBody>
      </p:sp>
    </p:spTree>
    <p:extLst>
      <p:ext uri="{BB962C8B-B14F-4D97-AF65-F5344CB8AC3E}">
        <p14:creationId xmlns:p14="http://schemas.microsoft.com/office/powerpoint/2010/main" val="327712279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E2544A-41F6-453C-9138-E0E9E8656260}"/>
              </a:ext>
            </a:extLst>
          </p:cNvPr>
          <p:cNvSpPr>
            <a:spLocks noGrp="1"/>
          </p:cNvSpPr>
          <p:nvPr>
            <p:ph type="title"/>
          </p:nvPr>
        </p:nvSpPr>
        <p:spPr/>
        <p:txBody>
          <a:bodyPr/>
          <a:lstStyle/>
          <a:p>
            <a:r>
              <a:rPr lang="en-GB" dirty="0"/>
              <a:t>Learning Logs</a:t>
            </a:r>
          </a:p>
        </p:txBody>
      </p:sp>
      <p:sp>
        <p:nvSpPr>
          <p:cNvPr id="3" name="Content Placeholder 2">
            <a:extLst>
              <a:ext uri="{FF2B5EF4-FFF2-40B4-BE49-F238E27FC236}">
                <a16:creationId xmlns:a16="http://schemas.microsoft.com/office/drawing/2014/main" id="{C37E2939-27E7-45DB-A6A0-7114745F17AF}"/>
              </a:ext>
            </a:extLst>
          </p:cNvPr>
          <p:cNvSpPr>
            <a:spLocks noGrp="1"/>
          </p:cNvSpPr>
          <p:nvPr>
            <p:ph idx="1"/>
          </p:nvPr>
        </p:nvSpPr>
        <p:spPr>
          <a:xfrm>
            <a:off x="600453" y="1340768"/>
            <a:ext cx="7886700" cy="4351338"/>
          </a:xfrm>
        </p:spPr>
        <p:txBody>
          <a:bodyPr>
            <a:normAutofit/>
          </a:bodyPr>
          <a:lstStyle/>
          <a:p>
            <a:r>
              <a:rPr lang="en-US" dirty="0"/>
              <a:t>The log helps you record your learning experience - it is the Learning Cycle </a:t>
            </a:r>
            <a:r>
              <a:rPr lang="en-US" b="1" i="1" dirty="0"/>
              <a:t>put into practice</a:t>
            </a:r>
            <a:r>
              <a:rPr lang="en-US" dirty="0"/>
              <a:t>!</a:t>
            </a:r>
          </a:p>
          <a:p>
            <a:r>
              <a:rPr lang="en-US" dirty="0"/>
              <a:t>Write a running summary of what you have learned in the session</a:t>
            </a:r>
          </a:p>
          <a:p>
            <a:r>
              <a:rPr lang="en-US" dirty="0"/>
              <a:t>Reflect and draw conclusions on what you have learned - list learning points</a:t>
            </a:r>
          </a:p>
          <a:p>
            <a:r>
              <a:rPr lang="en-US" dirty="0"/>
              <a:t>Plan how to implement the point you have learned and when you expect to do it (Remember to set a SMART objective)</a:t>
            </a:r>
            <a:r>
              <a:rPr lang="en-US" altLang="en-US" dirty="0"/>
              <a:t> </a:t>
            </a:r>
          </a:p>
          <a:p>
            <a:endParaRPr lang="en-GB" dirty="0"/>
          </a:p>
        </p:txBody>
      </p:sp>
    </p:spTree>
    <p:extLst>
      <p:ext uri="{BB962C8B-B14F-4D97-AF65-F5344CB8AC3E}">
        <p14:creationId xmlns:p14="http://schemas.microsoft.com/office/powerpoint/2010/main" val="8496632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42C41C-9D25-40B0-BE55-B8BDC3044541}"/>
              </a:ext>
            </a:extLst>
          </p:cNvPr>
          <p:cNvSpPr>
            <a:spLocks noGrp="1"/>
          </p:cNvSpPr>
          <p:nvPr>
            <p:ph type="title"/>
          </p:nvPr>
        </p:nvSpPr>
        <p:spPr>
          <a:xfrm>
            <a:off x="467544" y="116433"/>
            <a:ext cx="8229600" cy="1143000"/>
          </a:xfrm>
        </p:spPr>
        <p:txBody>
          <a:bodyPr/>
          <a:lstStyle/>
          <a:p>
            <a:r>
              <a:rPr lang="en-GB" dirty="0"/>
              <a:t>Learning Logs</a:t>
            </a:r>
          </a:p>
        </p:txBody>
      </p:sp>
      <p:sp>
        <p:nvSpPr>
          <p:cNvPr id="4" name="Rectangle 2">
            <a:extLst>
              <a:ext uri="{FF2B5EF4-FFF2-40B4-BE49-F238E27FC236}">
                <a16:creationId xmlns:a16="http://schemas.microsoft.com/office/drawing/2014/main" id="{22723CD5-05FD-4B3B-A3A0-2358A1799235}"/>
              </a:ext>
            </a:extLst>
          </p:cNvPr>
          <p:cNvSpPr>
            <a:spLocks noChangeArrowheads="1"/>
          </p:cNvSpPr>
          <p:nvPr/>
        </p:nvSpPr>
        <p:spPr bwMode="auto">
          <a:xfrm>
            <a:off x="791132" y="1198212"/>
            <a:ext cx="7494742" cy="1404256"/>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endParaRPr lang="en-GB"/>
          </a:p>
        </p:txBody>
      </p:sp>
      <p:sp>
        <p:nvSpPr>
          <p:cNvPr id="5" name="Rectangle 3">
            <a:extLst>
              <a:ext uri="{FF2B5EF4-FFF2-40B4-BE49-F238E27FC236}">
                <a16:creationId xmlns:a16="http://schemas.microsoft.com/office/drawing/2014/main" id="{0EC204E6-BDE2-4190-B5BB-2582FB59F550}"/>
              </a:ext>
            </a:extLst>
          </p:cNvPr>
          <p:cNvSpPr>
            <a:spLocks noChangeArrowheads="1"/>
          </p:cNvSpPr>
          <p:nvPr/>
        </p:nvSpPr>
        <p:spPr bwMode="auto">
          <a:xfrm>
            <a:off x="811058" y="2814740"/>
            <a:ext cx="7494742" cy="1262332"/>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endParaRPr lang="en-GB"/>
          </a:p>
        </p:txBody>
      </p:sp>
      <p:sp>
        <p:nvSpPr>
          <p:cNvPr id="6" name="Rectangle 4">
            <a:extLst>
              <a:ext uri="{FF2B5EF4-FFF2-40B4-BE49-F238E27FC236}">
                <a16:creationId xmlns:a16="http://schemas.microsoft.com/office/drawing/2014/main" id="{F6AD03CD-3996-467D-9018-82779418118E}"/>
              </a:ext>
            </a:extLst>
          </p:cNvPr>
          <p:cNvSpPr>
            <a:spLocks noChangeArrowheads="1"/>
          </p:cNvSpPr>
          <p:nvPr/>
        </p:nvSpPr>
        <p:spPr bwMode="auto">
          <a:xfrm>
            <a:off x="811058" y="4310744"/>
            <a:ext cx="7494742" cy="1066983"/>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endParaRPr lang="en-GB"/>
          </a:p>
        </p:txBody>
      </p:sp>
      <p:sp>
        <p:nvSpPr>
          <p:cNvPr id="7" name="Text Box 5">
            <a:extLst>
              <a:ext uri="{FF2B5EF4-FFF2-40B4-BE49-F238E27FC236}">
                <a16:creationId xmlns:a16="http://schemas.microsoft.com/office/drawing/2014/main" id="{0F7AB6F3-C959-49B2-BE03-CC11A399027B}"/>
              </a:ext>
            </a:extLst>
          </p:cNvPr>
          <p:cNvSpPr txBox="1">
            <a:spLocks noChangeArrowheads="1"/>
          </p:cNvSpPr>
          <p:nvPr/>
        </p:nvSpPr>
        <p:spPr bwMode="auto">
          <a:xfrm>
            <a:off x="791132" y="1148831"/>
            <a:ext cx="5865316" cy="369332"/>
          </a:xfrm>
          <a:prstGeom prst="rect">
            <a:avLst/>
          </a:prstGeom>
          <a:noFill/>
          <a:ln w="9525">
            <a:noFill/>
            <a:miter lim="800000"/>
            <a:headEnd/>
            <a:tailEnd/>
          </a:ln>
          <a:effectLst/>
        </p:spPr>
        <p:txBody>
          <a:bodyPr wrap="square">
            <a:spAutoFit/>
          </a:bodyPr>
          <a:lstStyle/>
          <a:p>
            <a:pPr>
              <a:defRPr/>
            </a:pPr>
            <a:r>
              <a:rPr lang="en-US" dirty="0">
                <a:effectLst>
                  <a:outerShdw blurRad="38100" dist="38100" dir="2700000" algn="tl">
                    <a:srgbClr val="C0C0C0"/>
                  </a:outerShdw>
                </a:effectLst>
                <a:latin typeface="Arial" charset="0"/>
                <a:cs typeface="Arial" charset="0"/>
              </a:rPr>
              <a:t>My description of what happened</a:t>
            </a:r>
            <a:endParaRPr lang="en-US" dirty="0">
              <a:solidFill>
                <a:srgbClr val="FFFFFF"/>
              </a:solidFill>
              <a:effectLst>
                <a:outerShdw blurRad="38100" dist="38100" dir="2700000" algn="tl">
                  <a:srgbClr val="C0C0C0"/>
                </a:outerShdw>
              </a:effectLst>
              <a:latin typeface="Arial" charset="0"/>
              <a:cs typeface="Arial" charset="0"/>
            </a:endParaRPr>
          </a:p>
        </p:txBody>
      </p:sp>
      <p:sp>
        <p:nvSpPr>
          <p:cNvPr id="8" name="Text Box 6">
            <a:extLst>
              <a:ext uri="{FF2B5EF4-FFF2-40B4-BE49-F238E27FC236}">
                <a16:creationId xmlns:a16="http://schemas.microsoft.com/office/drawing/2014/main" id="{264380A5-2091-4C71-9F81-4709F3E813A0}"/>
              </a:ext>
            </a:extLst>
          </p:cNvPr>
          <p:cNvSpPr txBox="1">
            <a:spLocks noChangeArrowheads="1"/>
          </p:cNvSpPr>
          <p:nvPr/>
        </p:nvSpPr>
        <p:spPr bwMode="auto">
          <a:xfrm>
            <a:off x="791132" y="2814740"/>
            <a:ext cx="5268581" cy="369332"/>
          </a:xfrm>
          <a:prstGeom prst="rect">
            <a:avLst/>
          </a:prstGeom>
          <a:noFill/>
          <a:ln w="9525">
            <a:noFill/>
            <a:miter lim="800000"/>
            <a:headEnd/>
            <a:tailEnd/>
          </a:ln>
          <a:effectLst/>
        </p:spPr>
        <p:txBody>
          <a:bodyPr wrap="square">
            <a:spAutoFit/>
          </a:bodyPr>
          <a:lstStyle/>
          <a:p>
            <a:pPr>
              <a:defRPr/>
            </a:pPr>
            <a:r>
              <a:rPr lang="en-US" dirty="0">
                <a:effectLst>
                  <a:outerShdw blurRad="38100" dist="38100" dir="2700000" algn="tl">
                    <a:srgbClr val="C0C0C0"/>
                  </a:outerShdw>
                </a:effectLst>
                <a:latin typeface="Arial" charset="0"/>
                <a:cs typeface="Arial" charset="0"/>
              </a:rPr>
              <a:t>My conclusions / lessons learned</a:t>
            </a:r>
          </a:p>
        </p:txBody>
      </p:sp>
      <p:sp>
        <p:nvSpPr>
          <p:cNvPr id="9" name="Text Box 7">
            <a:extLst>
              <a:ext uri="{FF2B5EF4-FFF2-40B4-BE49-F238E27FC236}">
                <a16:creationId xmlns:a16="http://schemas.microsoft.com/office/drawing/2014/main" id="{C92E63F7-D618-40A1-873F-8261E8341BAE}"/>
              </a:ext>
            </a:extLst>
          </p:cNvPr>
          <p:cNvSpPr txBox="1">
            <a:spLocks noChangeArrowheads="1"/>
          </p:cNvSpPr>
          <p:nvPr/>
        </p:nvSpPr>
        <p:spPr bwMode="auto">
          <a:xfrm>
            <a:off x="811058" y="4266456"/>
            <a:ext cx="7233478" cy="646331"/>
          </a:xfrm>
          <a:prstGeom prst="rect">
            <a:avLst/>
          </a:prstGeom>
          <a:noFill/>
          <a:ln w="9525">
            <a:noFill/>
            <a:miter lim="800000"/>
            <a:headEnd/>
            <a:tailEnd/>
          </a:ln>
          <a:effectLst/>
        </p:spPr>
        <p:txBody>
          <a:bodyPr wrap="square">
            <a:spAutoFit/>
          </a:bodyPr>
          <a:lstStyle/>
          <a:p>
            <a:pPr>
              <a:defRPr/>
            </a:pPr>
            <a:r>
              <a:rPr lang="en-US" dirty="0">
                <a:effectLst>
                  <a:outerShdw blurRad="38100" dist="38100" dir="2700000" algn="tl">
                    <a:srgbClr val="C0C0C0"/>
                  </a:outerShdw>
                </a:effectLst>
                <a:latin typeface="Arial" charset="0"/>
                <a:cs typeface="Arial" charset="0"/>
              </a:rPr>
              <a:t>My plan to do something better / different</a:t>
            </a:r>
          </a:p>
          <a:p>
            <a:pPr>
              <a:defRPr/>
            </a:pPr>
            <a:r>
              <a:rPr lang="en-US" dirty="0">
                <a:effectLst>
                  <a:outerShdw blurRad="38100" dist="38100" dir="2700000" algn="tl">
                    <a:srgbClr val="C0C0C0"/>
                  </a:outerShdw>
                </a:effectLst>
                <a:latin typeface="Arial" charset="0"/>
                <a:cs typeface="Arial" charset="0"/>
              </a:rPr>
              <a:t>(set a SMART objective)</a:t>
            </a:r>
          </a:p>
        </p:txBody>
      </p:sp>
    </p:spTree>
    <p:extLst>
      <p:ext uri="{BB962C8B-B14F-4D97-AF65-F5344CB8AC3E}">
        <p14:creationId xmlns:p14="http://schemas.microsoft.com/office/powerpoint/2010/main" val="245787484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7419BD-2D64-476F-9C9C-F87153FFC150}"/>
              </a:ext>
            </a:extLst>
          </p:cNvPr>
          <p:cNvSpPr>
            <a:spLocks noGrp="1"/>
          </p:cNvSpPr>
          <p:nvPr>
            <p:ph type="title"/>
          </p:nvPr>
        </p:nvSpPr>
        <p:spPr/>
        <p:txBody>
          <a:bodyPr>
            <a:normAutofit/>
          </a:bodyPr>
          <a:lstStyle/>
          <a:p>
            <a:r>
              <a:rPr lang="en-GB" dirty="0"/>
              <a:t>Self Assessment and Learning</a:t>
            </a:r>
          </a:p>
        </p:txBody>
      </p:sp>
      <p:sp>
        <p:nvSpPr>
          <p:cNvPr id="3" name="Content Placeholder 2">
            <a:extLst>
              <a:ext uri="{FF2B5EF4-FFF2-40B4-BE49-F238E27FC236}">
                <a16:creationId xmlns:a16="http://schemas.microsoft.com/office/drawing/2014/main" id="{FFA0BCFA-1A86-42D9-ADAA-A38755B55A2D}"/>
              </a:ext>
            </a:extLst>
          </p:cNvPr>
          <p:cNvSpPr>
            <a:spLocks noGrp="1"/>
          </p:cNvSpPr>
          <p:nvPr>
            <p:ph idx="1"/>
          </p:nvPr>
        </p:nvSpPr>
        <p:spPr>
          <a:xfrm>
            <a:off x="628650" y="1196752"/>
            <a:ext cx="7886700" cy="4351338"/>
          </a:xfrm>
        </p:spPr>
        <p:txBody>
          <a:bodyPr>
            <a:normAutofit fontScale="92500" lnSpcReduction="20000"/>
          </a:bodyPr>
          <a:lstStyle/>
          <a:p>
            <a:pPr>
              <a:lnSpc>
                <a:spcPct val="120000"/>
              </a:lnSpc>
              <a:spcBef>
                <a:spcPts val="0"/>
              </a:spcBef>
              <a:spcAft>
                <a:spcPts val="600"/>
              </a:spcAft>
            </a:pPr>
            <a:r>
              <a:rPr lang="en-GB" dirty="0"/>
              <a:t>The ability to self-assess your work is a critical skill for you to develop, if you want to improve your performance and quality of learning.</a:t>
            </a:r>
          </a:p>
          <a:p>
            <a:pPr>
              <a:lnSpc>
                <a:spcPct val="120000"/>
              </a:lnSpc>
              <a:spcBef>
                <a:spcPts val="0"/>
              </a:spcBef>
              <a:spcAft>
                <a:spcPts val="600"/>
              </a:spcAft>
            </a:pPr>
            <a:r>
              <a:rPr lang="en-GB" dirty="0"/>
              <a:t>If you can assess your own work accurately and identify the gap between what is required and what you are producing, you are more likely to be able to </a:t>
            </a:r>
            <a:r>
              <a:rPr lang="en-GB" i="1" dirty="0"/>
              <a:t>close the gap</a:t>
            </a:r>
            <a:r>
              <a:rPr lang="en-GB" dirty="0"/>
              <a:t>, in other words </a:t>
            </a:r>
            <a:r>
              <a:rPr lang="en-GB" i="1" dirty="0"/>
              <a:t>improve.</a:t>
            </a:r>
          </a:p>
          <a:p>
            <a:pPr>
              <a:lnSpc>
                <a:spcPct val="120000"/>
              </a:lnSpc>
              <a:spcBef>
                <a:spcPts val="0"/>
              </a:spcBef>
            </a:pPr>
            <a:r>
              <a:rPr lang="en-GB" dirty="0"/>
              <a:t>Making an accurate and honest self-assessment is not an easy skill to develop, even though it is crucial in learning how to learn. </a:t>
            </a:r>
          </a:p>
          <a:p>
            <a:endParaRPr lang="en-GB" dirty="0"/>
          </a:p>
        </p:txBody>
      </p:sp>
    </p:spTree>
    <p:extLst>
      <p:ext uri="{BB962C8B-B14F-4D97-AF65-F5344CB8AC3E}">
        <p14:creationId xmlns:p14="http://schemas.microsoft.com/office/powerpoint/2010/main" val="5616980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F66E9D-331C-42B6-AAB9-F9FC687CBCFC}"/>
              </a:ext>
            </a:extLst>
          </p:cNvPr>
          <p:cNvSpPr>
            <a:spLocks noGrp="1"/>
          </p:cNvSpPr>
          <p:nvPr>
            <p:ph type="title"/>
          </p:nvPr>
        </p:nvSpPr>
        <p:spPr/>
        <p:txBody>
          <a:bodyPr>
            <a:normAutofit/>
          </a:bodyPr>
          <a:lstStyle/>
          <a:p>
            <a:r>
              <a:rPr lang="en-GB" dirty="0"/>
              <a:t>Self Assessment and Learning</a:t>
            </a:r>
          </a:p>
        </p:txBody>
      </p:sp>
      <p:sp>
        <p:nvSpPr>
          <p:cNvPr id="3" name="Content Placeholder 2">
            <a:extLst>
              <a:ext uri="{FF2B5EF4-FFF2-40B4-BE49-F238E27FC236}">
                <a16:creationId xmlns:a16="http://schemas.microsoft.com/office/drawing/2014/main" id="{996E5284-3BFA-48EF-87C9-A08902D0B32D}"/>
              </a:ext>
            </a:extLst>
          </p:cNvPr>
          <p:cNvSpPr>
            <a:spLocks noGrp="1"/>
          </p:cNvSpPr>
          <p:nvPr>
            <p:ph idx="1"/>
          </p:nvPr>
        </p:nvSpPr>
        <p:spPr>
          <a:xfrm>
            <a:off x="628650" y="1340768"/>
            <a:ext cx="7886700" cy="4351338"/>
          </a:xfrm>
        </p:spPr>
        <p:txBody>
          <a:bodyPr>
            <a:normAutofit fontScale="92500" lnSpcReduction="10000"/>
          </a:bodyPr>
          <a:lstStyle/>
          <a:p>
            <a:pPr>
              <a:lnSpc>
                <a:spcPct val="120000"/>
              </a:lnSpc>
              <a:spcBef>
                <a:spcPts val="0"/>
              </a:spcBef>
              <a:spcAft>
                <a:spcPts val="600"/>
              </a:spcAft>
            </a:pPr>
            <a:r>
              <a:rPr lang="en-GB" dirty="0"/>
              <a:t>What works best for you may not be the case for others, even those studying the same course.</a:t>
            </a:r>
          </a:p>
          <a:p>
            <a:pPr>
              <a:lnSpc>
                <a:spcPct val="120000"/>
              </a:lnSpc>
              <a:spcBef>
                <a:spcPts val="0"/>
              </a:spcBef>
              <a:spcAft>
                <a:spcPts val="600"/>
              </a:spcAft>
            </a:pPr>
            <a:r>
              <a:rPr lang="en-GB" dirty="0"/>
              <a:t>We are all unique as learners, although there are some patterns that emerge in any group of students. </a:t>
            </a:r>
          </a:p>
          <a:p>
            <a:pPr>
              <a:lnSpc>
                <a:spcPct val="120000"/>
              </a:lnSpc>
              <a:spcBef>
                <a:spcPts val="0"/>
              </a:spcBef>
            </a:pPr>
            <a:r>
              <a:rPr lang="en-GB" dirty="0"/>
              <a:t>In trying to find what works best for you, by all means share ideas with other students and try some that seem to work well for your colleagues, but if they don’t work for you, either modify them or try a different approach, that you feel comfortable with.</a:t>
            </a:r>
          </a:p>
          <a:p>
            <a:pPr>
              <a:lnSpc>
                <a:spcPct val="120000"/>
              </a:lnSpc>
              <a:spcBef>
                <a:spcPts val="0"/>
              </a:spcBef>
            </a:pPr>
            <a:endParaRPr lang="en-GB" dirty="0"/>
          </a:p>
        </p:txBody>
      </p:sp>
    </p:spTree>
    <p:extLst>
      <p:ext uri="{BB962C8B-B14F-4D97-AF65-F5344CB8AC3E}">
        <p14:creationId xmlns:p14="http://schemas.microsoft.com/office/powerpoint/2010/main" val="16792375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EC20A3-63FE-495C-B3A5-5648893E31D4}"/>
              </a:ext>
            </a:extLst>
          </p:cNvPr>
          <p:cNvSpPr>
            <a:spLocks noGrp="1"/>
          </p:cNvSpPr>
          <p:nvPr>
            <p:ph type="title"/>
          </p:nvPr>
        </p:nvSpPr>
        <p:spPr/>
        <p:txBody>
          <a:bodyPr/>
          <a:lstStyle/>
          <a:p>
            <a:r>
              <a:rPr lang="en-GB" dirty="0"/>
              <a:t>Summary</a:t>
            </a:r>
          </a:p>
        </p:txBody>
      </p:sp>
      <p:sp>
        <p:nvSpPr>
          <p:cNvPr id="3" name="Content Placeholder 2">
            <a:extLst>
              <a:ext uri="{FF2B5EF4-FFF2-40B4-BE49-F238E27FC236}">
                <a16:creationId xmlns:a16="http://schemas.microsoft.com/office/drawing/2014/main" id="{22F6280E-5969-42DE-BC1E-B425D92306C7}"/>
              </a:ext>
            </a:extLst>
          </p:cNvPr>
          <p:cNvSpPr>
            <a:spLocks noGrp="1"/>
          </p:cNvSpPr>
          <p:nvPr>
            <p:ph idx="1"/>
          </p:nvPr>
        </p:nvSpPr>
        <p:spPr/>
        <p:txBody>
          <a:bodyPr/>
          <a:lstStyle/>
          <a:p>
            <a:r>
              <a:rPr lang="en-GB" dirty="0"/>
              <a:t>Take 5 minutes to reflect on the day and summarise your learning from today.</a:t>
            </a:r>
          </a:p>
        </p:txBody>
      </p:sp>
    </p:spTree>
    <p:extLst>
      <p:ext uri="{BB962C8B-B14F-4D97-AF65-F5344CB8AC3E}">
        <p14:creationId xmlns:p14="http://schemas.microsoft.com/office/powerpoint/2010/main" val="140592258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438E02-0E9A-489D-B025-B938847A30FD}"/>
              </a:ext>
            </a:extLst>
          </p:cNvPr>
          <p:cNvSpPr>
            <a:spLocks noGrp="1"/>
          </p:cNvSpPr>
          <p:nvPr>
            <p:ph type="title"/>
          </p:nvPr>
        </p:nvSpPr>
        <p:spPr/>
        <p:txBody>
          <a:bodyPr/>
          <a:lstStyle/>
          <a:p>
            <a:r>
              <a:rPr lang="en-GB" dirty="0"/>
              <a:t>Further Research</a:t>
            </a:r>
          </a:p>
        </p:txBody>
      </p:sp>
      <p:sp>
        <p:nvSpPr>
          <p:cNvPr id="3" name="Content Placeholder 2">
            <a:extLst>
              <a:ext uri="{FF2B5EF4-FFF2-40B4-BE49-F238E27FC236}">
                <a16:creationId xmlns:a16="http://schemas.microsoft.com/office/drawing/2014/main" id="{392002EF-195C-4F9F-9CAE-9B760A34E516}"/>
              </a:ext>
            </a:extLst>
          </p:cNvPr>
          <p:cNvSpPr>
            <a:spLocks noGrp="1"/>
          </p:cNvSpPr>
          <p:nvPr>
            <p:ph idx="1"/>
          </p:nvPr>
        </p:nvSpPr>
        <p:spPr/>
        <p:txBody>
          <a:bodyPr/>
          <a:lstStyle/>
          <a:p>
            <a:pPr marL="0" indent="0">
              <a:buFont typeface="Arial" charset="0"/>
              <a:buNone/>
            </a:pPr>
            <a:endParaRPr lang="en-GB" altLang="en-US" sz="1050" dirty="0">
              <a:latin typeface="Arial" charset="0"/>
              <a:cs typeface="Arial" charset="0"/>
            </a:endParaRPr>
          </a:p>
          <a:p>
            <a:pPr marL="0" indent="0">
              <a:buFont typeface="Arial" charset="0"/>
              <a:buNone/>
            </a:pPr>
            <a:r>
              <a:rPr lang="en-GB" altLang="en-US" dirty="0">
                <a:latin typeface="Arial" charset="0"/>
                <a:cs typeface="Arial" charset="0"/>
              </a:rPr>
              <a:t>Fully complete your SWOT Analysis. </a:t>
            </a:r>
          </a:p>
          <a:p>
            <a:pPr marL="0" indent="0">
              <a:buFont typeface="Arial" charset="0"/>
              <a:buNone/>
            </a:pPr>
            <a:endParaRPr lang="en-GB" altLang="en-US" dirty="0">
              <a:latin typeface="Arial" charset="0"/>
              <a:cs typeface="Arial" charset="0"/>
            </a:endParaRPr>
          </a:p>
          <a:p>
            <a:pPr marL="0" indent="0">
              <a:buFont typeface="Arial" charset="0"/>
              <a:buNone/>
            </a:pPr>
            <a:endParaRPr lang="en-GB" altLang="en-US" dirty="0">
              <a:latin typeface="Arial" charset="0"/>
              <a:cs typeface="Arial" charset="0"/>
            </a:endParaRPr>
          </a:p>
          <a:p>
            <a:endParaRPr lang="en-GB" dirty="0"/>
          </a:p>
        </p:txBody>
      </p:sp>
    </p:spTree>
    <p:extLst>
      <p:ext uri="{BB962C8B-B14F-4D97-AF65-F5344CB8AC3E}">
        <p14:creationId xmlns:p14="http://schemas.microsoft.com/office/powerpoint/2010/main" val="643749056"/>
      </p:ext>
    </p:extLst>
  </p:cSld>
  <p:clrMapOvr>
    <a:masterClrMapping/>
  </p:clrMapOvr>
</p:sld>
</file>

<file path=ppt/theme/theme1.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 200 Template" id="{28FE3AF7-755B-9B47-84B0-0BA3BC7278CE}" vid="{A74E8C80-3EC1-ED4E-A762-50C940174F4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E9765FB2FDA7984FA87112E26C884F14" ma:contentTypeVersion="2" ma:contentTypeDescription="Create a new document." ma:contentTypeScope="" ma:versionID="fe9b9c35940b012e39dd19801f39f532">
  <xsd:schema xmlns:xsd="http://www.w3.org/2001/XMLSchema" xmlns:xs="http://www.w3.org/2001/XMLSchema" xmlns:p="http://schemas.microsoft.com/office/2006/metadata/properties" xmlns:ns2="303dbf9b-b85b-46a0-94f1-894078c07ecd" targetNamespace="http://schemas.microsoft.com/office/2006/metadata/properties" ma:root="true" ma:fieldsID="2a4b2c55753dda35bc03796856e2c125" ns2:_="">
    <xsd:import namespace="303dbf9b-b85b-46a0-94f1-894078c07ecd"/>
    <xsd:element name="properties">
      <xsd:complexType>
        <xsd:sequence>
          <xsd:element name="documentManagement">
            <xsd:complexType>
              <xsd:all>
                <xsd:element ref="ns2:SharedWithUsers" minOccurs="0"/>
                <xsd:element ref="ns2: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081439C-114A-4151-B03A-0408F1ADA968}">
  <ds:schemaRefs>
    <ds:schemaRef ds:uri="http://schemas.microsoft.com/sharepoint/v3/contenttype/forms"/>
  </ds:schemaRefs>
</ds:datastoreItem>
</file>

<file path=customXml/itemProps2.xml><?xml version="1.0" encoding="utf-8"?>
<ds:datastoreItem xmlns:ds="http://schemas.openxmlformats.org/officeDocument/2006/customXml" ds:itemID="{65FC5585-51CA-4C4C-9028-AEC8FAD67B8B}">
  <ds:schemaRefs>
    <ds:schemaRef ds:uri="303dbf9b-b85b-46a0-94f1-894078c07ecd"/>
    <ds:schemaRef ds:uri="http://purl.org/dc/terms/"/>
    <ds:schemaRef ds:uri="http://schemas.openxmlformats.org/package/2006/metadata/core-properties"/>
    <ds:schemaRef ds:uri="http://purl.org/dc/dcmitype/"/>
    <ds:schemaRef ds:uri="http://schemas.microsoft.com/office/infopath/2007/PartnerControls"/>
    <ds:schemaRef ds:uri="http://schemas.microsoft.com/office/2006/documentManagement/types"/>
    <ds:schemaRef ds:uri="http://purl.org/dc/elements/1.1/"/>
    <ds:schemaRef ds:uri="http://schemas.microsoft.com/office/2006/metadata/properties"/>
    <ds:schemaRef ds:uri="http://www.w3.org/XML/1998/namespace"/>
  </ds:schemaRefs>
</ds:datastoreItem>
</file>

<file path=customXml/itemProps3.xml><?xml version="1.0" encoding="utf-8"?>
<ds:datastoreItem xmlns:ds="http://schemas.openxmlformats.org/officeDocument/2006/customXml" ds:itemID="{140938E5-14B8-4DF4-90D3-BAB8848609C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UWTSD 200 Template</Template>
  <TotalTime>481</TotalTime>
  <Words>2380</Words>
  <Application>Microsoft Office PowerPoint</Application>
  <PresentationFormat>On-screen Show (4:3)</PresentationFormat>
  <Paragraphs>207</Paragraphs>
  <Slides>32</Slides>
  <Notes>11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32</vt:i4>
      </vt:variant>
    </vt:vector>
  </HeadingPairs>
  <TitlesOfParts>
    <vt:vector size="37" baseType="lpstr">
      <vt:lpstr>Arial</vt:lpstr>
      <vt:lpstr>Calibri</vt:lpstr>
      <vt:lpstr>Calibri Light</vt:lpstr>
      <vt:lpstr>Wingdings</vt:lpstr>
      <vt:lpstr>Custom Design</vt:lpstr>
      <vt:lpstr>CertHE Skills for the Workplace Module: BMSK4005</vt:lpstr>
      <vt:lpstr>Overview of Workshop</vt:lpstr>
      <vt:lpstr>Professional Career Development</vt:lpstr>
      <vt:lpstr>PowerPoint Presentation</vt:lpstr>
      <vt:lpstr>Reality Check!</vt:lpstr>
      <vt:lpstr>Concepts of Self Awareness</vt:lpstr>
      <vt:lpstr>Self Assessment</vt:lpstr>
      <vt:lpstr>Self Awareness Exercises</vt:lpstr>
      <vt:lpstr>Self Awareness Exercises</vt:lpstr>
      <vt:lpstr>SWOT Analysis</vt:lpstr>
      <vt:lpstr>SWOT Analysis</vt:lpstr>
      <vt:lpstr>Self Awareness Exercises</vt:lpstr>
      <vt:lpstr>SWOT  Analysis</vt:lpstr>
      <vt:lpstr>SWOT  Analysis</vt:lpstr>
      <vt:lpstr>Next Steps</vt:lpstr>
      <vt:lpstr>Learning How to Learn</vt:lpstr>
      <vt:lpstr>Learning How to Learn</vt:lpstr>
      <vt:lpstr>Setting Personal/Business Objectives</vt:lpstr>
      <vt:lpstr>What is an Objective?</vt:lpstr>
      <vt:lpstr>Write a SMART objective……for something meaningful to you</vt:lpstr>
      <vt:lpstr>Why Learning is Important</vt:lpstr>
      <vt:lpstr>The Learning Cycle</vt:lpstr>
      <vt:lpstr>Stage 1- Having the Experience </vt:lpstr>
      <vt:lpstr>Stage 2 - Reviewing the Experience </vt:lpstr>
      <vt:lpstr>Stage 3 – Concluding from the  experience </vt:lpstr>
      <vt:lpstr>Stage 4 - Planning the next steps</vt:lpstr>
      <vt:lpstr>Learning Logs</vt:lpstr>
      <vt:lpstr>Learning Logs</vt:lpstr>
      <vt:lpstr>Self Assessment and Learning</vt:lpstr>
      <vt:lpstr>Self Assessment and Learning</vt:lpstr>
      <vt:lpstr>Summary</vt:lpstr>
      <vt:lpstr>Further Research</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Swanson, Mike</dc:creator>
  <cp:lastModifiedBy>Michaela Schriek</cp:lastModifiedBy>
  <cp:revision>11</cp:revision>
  <dcterms:created xsi:type="dcterms:W3CDTF">2015-04-14T15:21:28Z</dcterms:created>
  <dcterms:modified xsi:type="dcterms:W3CDTF">2020-10-13T10:58:24Z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0x010100E9765FB2FDA7984FA87112E26C884F14</vt:lpwstr>
  </property>
</Properties>
</file>