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71" r:id="rId2"/>
    <p:sldId id="274" r:id="rId3"/>
    <p:sldId id="314" r:id="rId4"/>
    <p:sldId id="275" r:id="rId5"/>
    <p:sldId id="276" r:id="rId6"/>
    <p:sldId id="277" r:id="rId7"/>
    <p:sldId id="278" r:id="rId8"/>
    <p:sldId id="279" r:id="rId9"/>
    <p:sldId id="280" r:id="rId10"/>
    <p:sldId id="281" r:id="rId11"/>
    <p:sldId id="309" r:id="rId12"/>
    <p:sldId id="312" r:id="rId13"/>
    <p:sldId id="282" r:id="rId14"/>
    <p:sldId id="283" r:id="rId15"/>
    <p:sldId id="284" r:id="rId16"/>
    <p:sldId id="285" r:id="rId17"/>
    <p:sldId id="327" r:id="rId18"/>
    <p:sldId id="286" r:id="rId19"/>
    <p:sldId id="287" r:id="rId20"/>
    <p:sldId id="288" r:id="rId21"/>
    <p:sldId id="289" r:id="rId22"/>
    <p:sldId id="290" r:id="rId23"/>
    <p:sldId id="328" r:id="rId24"/>
    <p:sldId id="292" r:id="rId25"/>
    <p:sldId id="293" r:id="rId26"/>
    <p:sldId id="346" r:id="rId27"/>
    <p:sldId id="294" r:id="rId28"/>
    <p:sldId id="329" r:id="rId29"/>
    <p:sldId id="295" r:id="rId30"/>
    <p:sldId id="296" r:id="rId31"/>
    <p:sldId id="297" r:id="rId32"/>
    <p:sldId id="331" r:id="rId33"/>
    <p:sldId id="332" r:id="rId34"/>
    <p:sldId id="333" r:id="rId35"/>
    <p:sldId id="334" r:id="rId36"/>
    <p:sldId id="347" r:id="rId37"/>
    <p:sldId id="335" r:id="rId38"/>
    <p:sldId id="336" r:id="rId39"/>
    <p:sldId id="337" r:id="rId40"/>
    <p:sldId id="338" r:id="rId41"/>
    <p:sldId id="343" r:id="rId42"/>
    <p:sldId id="339" r:id="rId43"/>
    <p:sldId id="340" r:id="rId44"/>
    <p:sldId id="341" r:id="rId45"/>
    <p:sldId id="342" r:id="rId46"/>
    <p:sldId id="344" r:id="rId47"/>
    <p:sldId id="345" r:id="rId48"/>
    <p:sldId id="34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58" autoAdjust="0"/>
    <p:restoredTop sz="67756" autoAdjust="0"/>
  </p:normalViewPr>
  <p:slideViewPr>
    <p:cSldViewPr snapToGrid="0">
      <p:cViewPr>
        <p:scale>
          <a:sx n="63" d="100"/>
          <a:sy n="63" d="100"/>
        </p:scale>
        <p:origin x="115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93B9CA-F0DD-43F3-B935-0FD3190440C9}" type="slidenum">
              <a:rPr lang="en-GB" smtClean="0"/>
              <a:t>3</a:t>
            </a:fld>
            <a:endParaRPr lang="en-GB"/>
          </a:p>
        </p:txBody>
      </p:sp>
    </p:spTree>
    <p:extLst>
      <p:ext uri="{BB962C8B-B14F-4D97-AF65-F5344CB8AC3E}">
        <p14:creationId xmlns:p14="http://schemas.microsoft.com/office/powerpoint/2010/main" val="13857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Provides the background to the business of HR</a:t>
            </a:r>
          </a:p>
          <a:p>
            <a:r>
              <a:rPr lang="en-GB" dirty="0"/>
              <a:t>Market conditions ultimately determine the number of people organisations need to recruit, retain and develop in order to meet customer demand.</a:t>
            </a:r>
          </a:p>
          <a:p>
            <a:r>
              <a:rPr lang="en-GB" dirty="0"/>
              <a:t>Organisations buy the people they need from the labour market.</a:t>
            </a:r>
          </a:p>
          <a:p>
            <a:r>
              <a:rPr lang="en-GB" dirty="0"/>
              <a:t>How many staff they are able to buy and at what cost is determined by availability</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11</a:t>
            </a:fld>
            <a:endParaRPr lang="en-GB"/>
          </a:p>
        </p:txBody>
      </p:sp>
    </p:spTree>
    <p:extLst>
      <p:ext uri="{BB962C8B-B14F-4D97-AF65-F5344CB8AC3E}">
        <p14:creationId xmlns:p14="http://schemas.microsoft.com/office/powerpoint/2010/main" val="28824437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10/10/2023</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10/10/2023</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10/10/2023</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10/10/2023</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10/10/2023</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10/10/2023</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10/10/2023</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10/10/2023</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10/10/2023</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10/10/2023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www.cipd.org/uk/knowledge/factsheets/talent-factsheet/#What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October 2023</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Introduction</a:t>
            </a:r>
          </a:p>
        </p:txBody>
      </p:sp>
      <p:sp>
        <p:nvSpPr>
          <p:cNvPr id="3" name="Content Placeholder 2"/>
          <p:cNvSpPr>
            <a:spLocks noGrp="1"/>
          </p:cNvSpPr>
          <p:nvPr>
            <p:ph idx="1"/>
          </p:nvPr>
        </p:nvSpPr>
        <p:spPr>
          <a:xfrm>
            <a:off x="137160" y="1056510"/>
            <a:ext cx="11917680" cy="4696800"/>
          </a:xfrm>
        </p:spPr>
        <p:txBody>
          <a:bodyPr>
            <a:normAutofit/>
          </a:bodyPr>
          <a:lstStyle/>
          <a:p>
            <a:pPr marL="0" indent="0" algn="just">
              <a:buNone/>
            </a:pPr>
            <a:r>
              <a:rPr lang="en-GB" sz="2000" dirty="0">
                <a:latin typeface="Sabon LT Std"/>
              </a:rPr>
              <a:t>A fundamental part of the human resource (HR) management role is concerned with the mobilisation of a workforce. This means taking responsibility for ensuring that the organisation has the right number of people, with the right skills, at the right time, working in the right places to drive sustained organisation performance. It involves a number of activities including workforce planning, attracting potential staff, selecting the most qualified individuals, ensuring that they settle well as new starters, administering their contracts, and trying as effectively as possible to retain the best performers. Achieving this requires well-considered strategic and operational activity. </a:t>
            </a:r>
          </a:p>
          <a:p>
            <a:pPr marL="0" indent="0" algn="just">
              <a:buNone/>
            </a:pPr>
            <a:r>
              <a:rPr lang="en-GB" sz="2000" dirty="0">
                <a:latin typeface="Sabon LT Std"/>
              </a:rPr>
              <a:t>Organisations are obliged to compete with each other to secure the services of a workforce in labour markets that are continually evolving. Therefore, one of the aims of this chapter is to introduce you to strategic approaches that organisations take to position themselves as employers in the labour market and plan effectively so that they are able to meet their current and anticipated organisational skills needs. Another is to introduce the operational tools, techniques and practices that organisations use to resource their organisations. The chapter opens with an outline of the context in which resourcing decisions are made before we move on to review various areas of resourcing practice. </a:t>
            </a:r>
            <a:endParaRPr lang="en-GB" sz="2000" dirty="0"/>
          </a:p>
          <a:p>
            <a:endParaRPr lang="en-GB" dirty="0"/>
          </a:p>
          <a:p>
            <a:endParaRPr lang="en-GB" dirty="0"/>
          </a:p>
        </p:txBody>
      </p:sp>
    </p:spTree>
    <p:extLst>
      <p:ext uri="{BB962C8B-B14F-4D97-AF65-F5344CB8AC3E}">
        <p14:creationId xmlns:p14="http://schemas.microsoft.com/office/powerpoint/2010/main" val="42897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clrChange>
              <a:clrFrom>
                <a:srgbClr val="FFFFFF"/>
              </a:clrFrom>
              <a:clrTo>
                <a:srgbClr val="FFFFFF">
                  <a:alpha val="0"/>
                </a:srgbClr>
              </a:clrTo>
            </a:clrChange>
          </a:blip>
          <a:stretch>
            <a:fillRect/>
          </a:stretch>
        </p:blipFill>
        <p:spPr>
          <a:xfrm>
            <a:off x="4621071" y="311288"/>
            <a:ext cx="5288280" cy="60744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extBox 1"/>
          <p:cNvSpPr txBox="1"/>
          <p:nvPr/>
        </p:nvSpPr>
        <p:spPr>
          <a:xfrm>
            <a:off x="911049" y="1561510"/>
            <a:ext cx="2743200" cy="3139321"/>
          </a:xfrm>
          <a:prstGeom prst="rect">
            <a:avLst/>
          </a:prstGeom>
          <a:noFill/>
        </p:spPr>
        <p:txBody>
          <a:bodyPr wrap="square" rtlCol="0">
            <a:spAutoFit/>
          </a:bodyPr>
          <a:lstStyle/>
          <a:p>
            <a:pPr>
              <a:defRPr/>
            </a:pPr>
            <a:r>
              <a:rPr lang="en-GB" b="1" dirty="0">
                <a:solidFill>
                  <a:srgbClr val="4BACC6">
                    <a:lumMod val="75000"/>
                  </a:srgbClr>
                </a:solidFill>
                <a:latin typeface="Myriad Pro"/>
              </a:rPr>
              <a:t>Group Task</a:t>
            </a:r>
          </a:p>
          <a:p>
            <a:pPr>
              <a:defRPr/>
            </a:pPr>
            <a:r>
              <a:rPr lang="en-GB" dirty="0">
                <a:solidFill>
                  <a:srgbClr val="4BACC6">
                    <a:lumMod val="75000"/>
                  </a:srgbClr>
                </a:solidFill>
                <a:latin typeface="Myriad Pro"/>
              </a:rPr>
              <a:t>Using the concept of world café we are going to define some of the key concepts of the module based on what you already know:</a:t>
            </a:r>
          </a:p>
          <a:p>
            <a:pPr marL="285750" indent="-285750">
              <a:buFont typeface="Arial" panose="020B0604020202020204" pitchFamily="34" charset="0"/>
              <a:buChar char="•"/>
              <a:defRPr/>
            </a:pPr>
            <a:r>
              <a:rPr lang="en-GB" dirty="0">
                <a:solidFill>
                  <a:srgbClr val="4BACC6">
                    <a:lumMod val="75000"/>
                  </a:srgbClr>
                </a:solidFill>
                <a:latin typeface="Myriad Pro"/>
              </a:rPr>
              <a:t>Resourcing</a:t>
            </a:r>
          </a:p>
          <a:p>
            <a:pPr marL="285750" indent="-285750">
              <a:buFont typeface="Arial" panose="020B0604020202020204" pitchFamily="34" charset="0"/>
              <a:buChar char="•"/>
              <a:defRPr/>
            </a:pPr>
            <a:r>
              <a:rPr lang="en-GB" dirty="0">
                <a:solidFill>
                  <a:srgbClr val="4BACC6">
                    <a:lumMod val="75000"/>
                  </a:srgbClr>
                </a:solidFill>
                <a:latin typeface="Myriad Pro"/>
              </a:rPr>
              <a:t>Talent</a:t>
            </a:r>
          </a:p>
          <a:p>
            <a:pPr marL="285750" indent="-285750">
              <a:buFont typeface="Arial" panose="020B0604020202020204" pitchFamily="34" charset="0"/>
              <a:buChar char="•"/>
              <a:defRPr/>
            </a:pPr>
            <a:r>
              <a:rPr lang="en-GB" dirty="0">
                <a:solidFill>
                  <a:srgbClr val="4BACC6">
                    <a:lumMod val="75000"/>
                  </a:srgbClr>
                </a:solidFill>
                <a:latin typeface="Myriad Pro"/>
              </a:rPr>
              <a:t>Talent Management</a:t>
            </a:r>
          </a:p>
          <a:p>
            <a:pPr marL="285750" indent="-285750">
              <a:buFont typeface="Arial" panose="020B0604020202020204" pitchFamily="34" charset="0"/>
              <a:buChar char="•"/>
              <a:defRPr/>
            </a:pPr>
            <a:r>
              <a:rPr lang="en-GB" dirty="0">
                <a:solidFill>
                  <a:srgbClr val="4BACC6">
                    <a:lumMod val="75000"/>
                  </a:srgbClr>
                </a:solidFill>
                <a:latin typeface="Myriad Pro"/>
              </a:rPr>
              <a:t>Megatrend</a:t>
            </a:r>
          </a:p>
        </p:txBody>
      </p:sp>
    </p:spTree>
    <p:extLst>
      <p:ext uri="{BB962C8B-B14F-4D97-AF65-F5344CB8AC3E}">
        <p14:creationId xmlns:p14="http://schemas.microsoft.com/office/powerpoint/2010/main" val="255398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41197"/>
            <a:ext cx="7886700" cy="1231200"/>
          </a:xfrm>
        </p:spPr>
        <p:txBody>
          <a:bodyPr>
            <a:normAutofit/>
          </a:bodyPr>
          <a:lstStyle/>
          <a:p>
            <a:r>
              <a:rPr lang="en-GB" sz="4000" b="1" dirty="0"/>
              <a:t>Labour Market Trends </a:t>
            </a:r>
          </a:p>
        </p:txBody>
      </p:sp>
      <p:sp>
        <p:nvSpPr>
          <p:cNvPr id="3" name="Content Placeholder 2"/>
          <p:cNvSpPr>
            <a:spLocks noGrp="1"/>
          </p:cNvSpPr>
          <p:nvPr>
            <p:ph idx="1"/>
          </p:nvPr>
        </p:nvSpPr>
        <p:spPr/>
        <p:txBody>
          <a:bodyPr>
            <a:normAutofit/>
          </a:bodyPr>
          <a:lstStyle/>
          <a:p>
            <a:pPr marL="0" indent="0">
              <a:lnSpc>
                <a:spcPct val="150000"/>
              </a:lnSpc>
              <a:spcBef>
                <a:spcPts val="1200"/>
              </a:spcBef>
              <a:spcAft>
                <a:spcPts val="1200"/>
              </a:spcAft>
              <a:buNone/>
            </a:pPr>
            <a:r>
              <a:rPr lang="en-GB" sz="1800" dirty="0">
                <a:latin typeface="Sabon LT Std"/>
              </a:rPr>
              <a:t>The term ‘labour market’ is a key concept in employee resourcing. The traditional definition of a market is ‘an actual or nominal place where forces of demand and supply operate, and where buyers and sellers interact (directly or through intermediaries) to trade’ (www.businessdictionary.com). Thus, in marketing, organisations are concerned with the market(s) for their products or services – identifying which people or companies might be willing and able to purchase, and determining what these groups are looking for. A labour market concerns the market for potential employees – which people may be willing and able to work for the company, and what they are looking for in terms of employment. </a:t>
            </a:r>
          </a:p>
        </p:txBody>
      </p:sp>
    </p:spTree>
    <p:extLst>
      <p:ext uri="{BB962C8B-B14F-4D97-AF65-F5344CB8AC3E}">
        <p14:creationId xmlns:p14="http://schemas.microsoft.com/office/powerpoint/2010/main" val="3121066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Sources of Labour</a:t>
            </a:r>
          </a:p>
        </p:txBody>
      </p:sp>
      <p:sp>
        <p:nvSpPr>
          <p:cNvPr id="3" name="Content Placeholder 2"/>
          <p:cNvSpPr>
            <a:spLocks noGrp="1"/>
          </p:cNvSpPr>
          <p:nvPr>
            <p:ph idx="1"/>
          </p:nvPr>
        </p:nvSpPr>
        <p:spPr>
          <a:xfrm>
            <a:off x="0" y="866776"/>
            <a:ext cx="12077700" cy="5562599"/>
          </a:xfrm>
        </p:spPr>
        <p:txBody>
          <a:bodyPr>
            <a:normAutofit/>
          </a:bodyPr>
          <a:lstStyle/>
          <a:p>
            <a:pPr marL="0" indent="0" algn="just">
              <a:spcBef>
                <a:spcPts val="0"/>
              </a:spcBef>
              <a:buNone/>
            </a:pPr>
            <a:r>
              <a:rPr lang="en-GB" sz="1400" b="1" dirty="0">
                <a:latin typeface="Milo OT"/>
              </a:rPr>
              <a:t>Sources of labour </a:t>
            </a:r>
          </a:p>
          <a:p>
            <a:pPr marL="0" indent="0" algn="just">
              <a:spcBef>
                <a:spcPts val="0"/>
              </a:spcBef>
              <a:buNone/>
            </a:pPr>
            <a:endParaRPr lang="en-GB" sz="1400" dirty="0">
              <a:latin typeface="Milo OT"/>
            </a:endParaRPr>
          </a:p>
          <a:p>
            <a:pPr marL="0" indent="0" algn="just">
              <a:spcBef>
                <a:spcPts val="0"/>
              </a:spcBef>
              <a:buNone/>
            </a:pPr>
            <a:r>
              <a:rPr lang="en-GB" sz="1400" dirty="0">
                <a:latin typeface="Sabon LT Std"/>
              </a:rPr>
              <a:t>There are a number of different sources of potential employees in the overall labour market. Sources of labour include: </a:t>
            </a:r>
          </a:p>
          <a:p>
            <a:pPr marL="0" indent="0" algn="just">
              <a:spcBef>
                <a:spcPts val="0"/>
              </a:spcBef>
              <a:buNone/>
            </a:pPr>
            <a:r>
              <a:rPr lang="en-GB" sz="1400" b="1" dirty="0">
                <a:latin typeface="Sabon LT Std"/>
              </a:rPr>
              <a:t>Job-seekers in the local market </a:t>
            </a:r>
            <a:endParaRPr lang="en-GB" sz="1400" dirty="0">
              <a:latin typeface="Sabon LT Std"/>
            </a:endParaRPr>
          </a:p>
          <a:p>
            <a:pPr marL="0" indent="0" algn="just">
              <a:spcBef>
                <a:spcPts val="0"/>
              </a:spcBef>
              <a:buNone/>
            </a:pPr>
            <a:r>
              <a:rPr lang="en-GB" sz="1400" dirty="0">
                <a:latin typeface="Sabon LT Std"/>
              </a:rPr>
              <a:t>These people are actively looking for employment and to live in the local area. They are especially useful where companies are looking to fill low-skill roles. </a:t>
            </a:r>
          </a:p>
          <a:p>
            <a:pPr marL="0" indent="0" algn="just">
              <a:spcBef>
                <a:spcPts val="0"/>
              </a:spcBef>
              <a:buNone/>
            </a:pPr>
            <a:r>
              <a:rPr lang="en-GB" sz="1400" b="1" dirty="0">
                <a:latin typeface="Sabon LT Std"/>
              </a:rPr>
              <a:t>Job-seekers in the national market </a:t>
            </a:r>
            <a:endParaRPr lang="en-GB" sz="1400" dirty="0">
              <a:latin typeface="Sabon LT Std"/>
            </a:endParaRPr>
          </a:p>
          <a:p>
            <a:pPr marL="0" indent="0" algn="just">
              <a:spcBef>
                <a:spcPts val="0"/>
              </a:spcBef>
              <a:buNone/>
            </a:pPr>
            <a:r>
              <a:rPr lang="en-GB" sz="1400" dirty="0">
                <a:latin typeface="Sabon LT Std"/>
              </a:rPr>
              <a:t>These potential employees are actively looking for employment anywhere in the country. They tend to be more suited to companies that are looking to fill skilled/specialist roles – where salaries are likely to be higher, and individuals are willing to relocate for the right job. </a:t>
            </a:r>
          </a:p>
          <a:p>
            <a:pPr marL="0" indent="0" algn="just">
              <a:spcBef>
                <a:spcPts val="0"/>
              </a:spcBef>
              <a:buNone/>
            </a:pPr>
            <a:r>
              <a:rPr lang="en-GB" sz="1400" b="1" dirty="0">
                <a:latin typeface="Sabon LT Std"/>
              </a:rPr>
              <a:t>Job-seekers in the international market </a:t>
            </a:r>
            <a:endParaRPr lang="en-GB" sz="1400" dirty="0">
              <a:latin typeface="Sabon LT Std"/>
            </a:endParaRPr>
          </a:p>
          <a:p>
            <a:pPr marL="0" indent="0" algn="just">
              <a:spcBef>
                <a:spcPts val="0"/>
              </a:spcBef>
              <a:buNone/>
            </a:pPr>
            <a:r>
              <a:rPr lang="en-GB" sz="1400" dirty="0">
                <a:latin typeface="Sabon LT Std"/>
              </a:rPr>
              <a:t>These people are actively looking for employment anywhere in the world. Seeking employees internationally tends to be more appropriate for higher-skilled specialist or shortage roles, especially following the changes in immigration laws that have made it harder for job-seekers to enter the UK. </a:t>
            </a:r>
          </a:p>
          <a:p>
            <a:pPr marL="0" indent="0" algn="just">
              <a:spcBef>
                <a:spcPts val="0"/>
              </a:spcBef>
              <a:buNone/>
            </a:pPr>
            <a:r>
              <a:rPr lang="en-GB" sz="1400" b="1" dirty="0">
                <a:latin typeface="Sabon LT Std"/>
              </a:rPr>
              <a:t>Individuals working in other companies </a:t>
            </a:r>
            <a:endParaRPr lang="en-GB" sz="1400" dirty="0">
              <a:latin typeface="Sabon LT Std"/>
            </a:endParaRPr>
          </a:p>
          <a:p>
            <a:pPr marL="0" indent="0" algn="just">
              <a:spcBef>
                <a:spcPts val="0"/>
              </a:spcBef>
              <a:buNone/>
            </a:pPr>
            <a:r>
              <a:rPr lang="en-GB" sz="1400" dirty="0">
                <a:latin typeface="Sabon LT Std"/>
              </a:rPr>
              <a:t>These may not be actively looking for employment but may well have the skills and experience that another company wants. They may be interested in changing employer if the right package is offered. </a:t>
            </a:r>
          </a:p>
          <a:p>
            <a:pPr marL="0" indent="0" algn="just">
              <a:spcBef>
                <a:spcPts val="0"/>
              </a:spcBef>
              <a:buNone/>
            </a:pPr>
            <a:r>
              <a:rPr lang="en-GB" sz="1400" b="1" dirty="0">
                <a:latin typeface="Sabon LT Std"/>
              </a:rPr>
              <a:t>Graduates </a:t>
            </a:r>
            <a:endParaRPr lang="en-GB" sz="1400" dirty="0">
              <a:latin typeface="Sabon LT Std"/>
            </a:endParaRPr>
          </a:p>
          <a:p>
            <a:pPr marL="0" indent="0" algn="just">
              <a:spcBef>
                <a:spcPts val="0"/>
              </a:spcBef>
              <a:buNone/>
            </a:pPr>
            <a:r>
              <a:rPr lang="en-GB" sz="1400" dirty="0">
                <a:latin typeface="Sabon LT Std"/>
              </a:rPr>
              <a:t>These job seekers are highly educated and actively looking for employment. They will want some form of structured development plan. </a:t>
            </a:r>
          </a:p>
          <a:p>
            <a:pPr marL="0" indent="0" algn="just">
              <a:spcBef>
                <a:spcPts val="0"/>
              </a:spcBef>
              <a:buNone/>
            </a:pPr>
            <a:r>
              <a:rPr lang="en-GB" sz="1400" b="1" dirty="0">
                <a:latin typeface="Sabon LT Std"/>
              </a:rPr>
              <a:t>School- or college-leavers </a:t>
            </a:r>
            <a:endParaRPr lang="en-GB" sz="1400" dirty="0">
              <a:latin typeface="Sabon LT Std"/>
            </a:endParaRPr>
          </a:p>
          <a:p>
            <a:pPr marL="0" indent="0" algn="just">
              <a:spcBef>
                <a:spcPts val="0"/>
              </a:spcBef>
              <a:buNone/>
            </a:pPr>
            <a:r>
              <a:rPr lang="en-GB" sz="1400" dirty="0">
                <a:latin typeface="Sabon LT Std"/>
              </a:rPr>
              <a:t>These people are new to the world of work and actively looking for employment. They may require more investment from an organisation in terms of training and development. </a:t>
            </a:r>
          </a:p>
          <a:p>
            <a:pPr marL="0" indent="0" algn="just">
              <a:spcBef>
                <a:spcPts val="0"/>
              </a:spcBef>
              <a:buNone/>
            </a:pPr>
            <a:r>
              <a:rPr lang="en-GB" sz="1400" b="1" dirty="0">
                <a:latin typeface="Sabon LT Std"/>
              </a:rPr>
              <a:t>The economically inactive </a:t>
            </a:r>
            <a:endParaRPr lang="en-GB" sz="1400" dirty="0">
              <a:latin typeface="Sabon LT Std"/>
            </a:endParaRPr>
          </a:p>
          <a:p>
            <a:pPr marL="0" indent="0" algn="just">
              <a:spcBef>
                <a:spcPts val="0"/>
              </a:spcBef>
              <a:buNone/>
            </a:pPr>
            <a:r>
              <a:rPr lang="en-GB" sz="1400" dirty="0">
                <a:latin typeface="Sabon LT Std"/>
              </a:rPr>
              <a:t>This group of people are not currently either in employment or looking for employment, but could enter the workforce if appropriate incentives were available. The group includes people who have retired, people with long-term health problems, and those with childcare or eldercare commitments. Recent attention has been paid to this group, and how they can be brought into the workforce as competition for workers has increased. </a:t>
            </a:r>
          </a:p>
          <a:p>
            <a:pPr marL="0" indent="0" algn="just">
              <a:spcBef>
                <a:spcPts val="0"/>
              </a:spcBef>
              <a:buNone/>
            </a:pPr>
            <a:r>
              <a:rPr lang="en-GB" sz="1400" dirty="0">
                <a:latin typeface="Sabon LT Std"/>
              </a:rPr>
              <a:t>It is important to be aware that different employers therefore focus on different labour markets when coming up with their recruitment strategies – something we discuss further later on. </a:t>
            </a:r>
          </a:p>
          <a:p>
            <a:pPr marL="0" indent="0">
              <a:buNone/>
            </a:pPr>
            <a:endParaRPr lang="en-GB" sz="2800" dirty="0"/>
          </a:p>
        </p:txBody>
      </p:sp>
    </p:spTree>
    <p:extLst>
      <p:ext uri="{BB962C8B-B14F-4D97-AF65-F5344CB8AC3E}">
        <p14:creationId xmlns:p14="http://schemas.microsoft.com/office/powerpoint/2010/main" val="2976575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260" y="0"/>
            <a:ext cx="10972800" cy="1143000"/>
          </a:xfrm>
        </p:spPr>
        <p:txBody>
          <a:bodyPr>
            <a:normAutofit/>
          </a:bodyPr>
          <a:lstStyle/>
          <a:p>
            <a:r>
              <a:rPr lang="en-GB" sz="4000" b="1" dirty="0"/>
              <a:t>Tight and Loose Markets</a:t>
            </a:r>
          </a:p>
        </p:txBody>
      </p:sp>
      <p:sp>
        <p:nvSpPr>
          <p:cNvPr id="3" name="Content Placeholder 2"/>
          <p:cNvSpPr>
            <a:spLocks noGrp="1"/>
          </p:cNvSpPr>
          <p:nvPr>
            <p:ph idx="1"/>
          </p:nvPr>
        </p:nvSpPr>
        <p:spPr>
          <a:xfrm>
            <a:off x="0" y="1019175"/>
            <a:ext cx="11871960" cy="5201625"/>
          </a:xfrm>
        </p:spPr>
        <p:txBody>
          <a:bodyPr>
            <a:normAutofit fontScale="85000" lnSpcReduction="10000"/>
          </a:bodyPr>
          <a:lstStyle/>
          <a:p>
            <a:pPr marL="0" indent="0" algn="just">
              <a:buNone/>
            </a:pPr>
            <a:r>
              <a:rPr lang="en-GB" sz="1800" dirty="0">
                <a:latin typeface="Sabon LT Std"/>
              </a:rPr>
              <a:t>When considering a labour market, one of the main things to understand is that the ease with which organisations can recruit employees depends on the nature of the market they are targeting at that specific point in time – whether it is ‘tight’ or ‘loose’. A tight labour market refers to a situation in which there are more job opportunities available than active job-seekers, meaning that companies find it difficult to fill their vacancies. Skills shortages are a feature of tight labour markets. A loose labour market therefore refers to the opposite situation – in which there are many job-seekers competing for a smaller number of opportunities. Labour is abundant and not in short supply. </a:t>
            </a:r>
          </a:p>
          <a:p>
            <a:pPr marL="0" indent="0" algn="just">
              <a:buNone/>
            </a:pPr>
            <a:r>
              <a:rPr lang="en-GB" sz="1800" dirty="0">
                <a:latin typeface="Sabon LT Std"/>
              </a:rPr>
              <a:t>When markets are tight, employers are required to be more creative with their people management recruitment strategies, often focusing on the following: </a:t>
            </a:r>
          </a:p>
          <a:p>
            <a:pPr>
              <a:spcBef>
                <a:spcPts val="0"/>
              </a:spcBef>
            </a:pPr>
            <a:r>
              <a:rPr lang="en-GB" sz="1800" b="1" dirty="0">
                <a:latin typeface="Sabon LT Std"/>
              </a:rPr>
              <a:t>Employer branding </a:t>
            </a:r>
            <a:endParaRPr lang="en-GB" sz="1800" dirty="0">
              <a:latin typeface="Sabon LT Std"/>
            </a:endParaRPr>
          </a:p>
          <a:p>
            <a:pPr>
              <a:spcBef>
                <a:spcPts val="0"/>
              </a:spcBef>
            </a:pPr>
            <a:r>
              <a:rPr lang="en-GB" sz="1800" dirty="0">
                <a:latin typeface="Sabon LT Std"/>
              </a:rPr>
              <a:t>We cover this in more detail later, but the term basically refers to activities designed to formulate a specific (and attractive) personality for the company, and to promote it to potential employees. </a:t>
            </a:r>
          </a:p>
          <a:p>
            <a:pPr>
              <a:spcBef>
                <a:spcPts val="0"/>
              </a:spcBef>
            </a:pPr>
            <a:r>
              <a:rPr lang="en-GB" sz="1800" b="1" dirty="0">
                <a:latin typeface="Sabon LT Std"/>
              </a:rPr>
              <a:t>Recruitment initiatives </a:t>
            </a:r>
            <a:endParaRPr lang="en-GB" sz="1800" dirty="0">
              <a:latin typeface="Sabon LT Std"/>
            </a:endParaRPr>
          </a:p>
          <a:p>
            <a:pPr>
              <a:spcBef>
                <a:spcPts val="0"/>
              </a:spcBef>
            </a:pPr>
            <a:r>
              <a:rPr lang="en-GB" sz="1800" dirty="0">
                <a:latin typeface="Sabon LT Std"/>
              </a:rPr>
              <a:t>Investing money in innovative recruitment techniques, targeting a broader pool of potential applicants. </a:t>
            </a:r>
          </a:p>
          <a:p>
            <a:pPr>
              <a:spcBef>
                <a:spcPts val="0"/>
              </a:spcBef>
            </a:pPr>
            <a:r>
              <a:rPr lang="en-GB" sz="1800" b="1" dirty="0">
                <a:latin typeface="Sabon LT Std"/>
              </a:rPr>
              <a:t>Retention strategies </a:t>
            </a:r>
            <a:endParaRPr lang="en-GB" sz="1800" dirty="0">
              <a:latin typeface="Sabon LT Std"/>
            </a:endParaRPr>
          </a:p>
          <a:p>
            <a:pPr>
              <a:spcBef>
                <a:spcPts val="0"/>
              </a:spcBef>
            </a:pPr>
            <a:r>
              <a:rPr lang="en-GB" sz="1800" dirty="0">
                <a:latin typeface="Sabon LT Std"/>
              </a:rPr>
              <a:t>Investigating the reasons for departures from the company and finding ways to tackle those that suggest or constitute a problem. </a:t>
            </a:r>
          </a:p>
          <a:p>
            <a:pPr>
              <a:spcBef>
                <a:spcPts val="0"/>
              </a:spcBef>
            </a:pPr>
            <a:r>
              <a:rPr lang="en-GB" sz="1800" b="1" dirty="0">
                <a:latin typeface="Sabon LT Std"/>
              </a:rPr>
              <a:t>Reorganisations </a:t>
            </a:r>
            <a:endParaRPr lang="en-GB" sz="1800" dirty="0">
              <a:latin typeface="Sabon LT Std"/>
            </a:endParaRPr>
          </a:p>
          <a:p>
            <a:pPr>
              <a:spcBef>
                <a:spcPts val="0"/>
              </a:spcBef>
            </a:pPr>
            <a:r>
              <a:rPr lang="en-GB" sz="1800" dirty="0">
                <a:latin typeface="Sabon LT Std"/>
              </a:rPr>
              <a:t>Changing the way that job tasks are allocated in order to minimise the need for hard-to-recruit staff. A ‘skill-mix review’ can be carried out to ensure that the people who are the hardest to recruit (usually with specific skills) can spend all of their time on the tasks that only they can complete, and that other things are delegated to others. </a:t>
            </a:r>
          </a:p>
          <a:p>
            <a:pPr>
              <a:spcBef>
                <a:spcPts val="0"/>
              </a:spcBef>
            </a:pPr>
            <a:r>
              <a:rPr lang="en-GB" sz="1800" b="1" dirty="0">
                <a:latin typeface="Sabon LT Std"/>
              </a:rPr>
              <a:t>Development initiatives </a:t>
            </a:r>
            <a:endParaRPr lang="en-GB" sz="1800" dirty="0">
              <a:latin typeface="Sabon LT Std"/>
            </a:endParaRPr>
          </a:p>
          <a:p>
            <a:pPr>
              <a:spcBef>
                <a:spcPts val="0"/>
              </a:spcBef>
            </a:pPr>
            <a:r>
              <a:rPr lang="en-GB" sz="1800" dirty="0">
                <a:latin typeface="Sabon LT Std"/>
              </a:rPr>
              <a:t>Enhancing the skills of the current workforce and bringing in people who do not have the required skills yet but who are interested in developing them. </a:t>
            </a:r>
          </a:p>
          <a:p>
            <a:pPr>
              <a:spcBef>
                <a:spcPts val="0"/>
              </a:spcBef>
            </a:pPr>
            <a:r>
              <a:rPr lang="en-GB" sz="1800" b="1" dirty="0">
                <a:latin typeface="Sabon LT Std"/>
              </a:rPr>
              <a:t>Long-term resource planning </a:t>
            </a:r>
            <a:endParaRPr lang="en-GB" sz="1800" dirty="0">
              <a:latin typeface="Sabon LT Std"/>
            </a:endParaRPr>
          </a:p>
          <a:p>
            <a:pPr>
              <a:spcBef>
                <a:spcPts val="0"/>
              </a:spcBef>
            </a:pPr>
            <a:r>
              <a:rPr lang="en-GB" sz="1800" dirty="0">
                <a:latin typeface="Sabon LT Std"/>
              </a:rPr>
              <a:t>The organisation could collaborate with local universities or training providers to increase the number of people with the relevant skills in the future. </a:t>
            </a:r>
            <a:endParaRPr lang="en-GB" dirty="0">
              <a:solidFill>
                <a:schemeClr val="tx1"/>
              </a:solidFill>
            </a:endParaRPr>
          </a:p>
        </p:txBody>
      </p:sp>
    </p:spTree>
    <p:extLst>
      <p:ext uri="{BB962C8B-B14F-4D97-AF65-F5344CB8AC3E}">
        <p14:creationId xmlns:p14="http://schemas.microsoft.com/office/powerpoint/2010/main" val="2727558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a:bodyPr>
          <a:lstStyle/>
          <a:p>
            <a:r>
              <a:rPr lang="en-GB" sz="3600" b="1" dirty="0"/>
              <a:t>Trends in the demand and supply of skills </a:t>
            </a:r>
          </a:p>
        </p:txBody>
      </p:sp>
      <p:sp>
        <p:nvSpPr>
          <p:cNvPr id="3" name="Content Placeholder 2"/>
          <p:cNvSpPr>
            <a:spLocks noGrp="1"/>
          </p:cNvSpPr>
          <p:nvPr>
            <p:ph idx="1"/>
          </p:nvPr>
        </p:nvSpPr>
        <p:spPr>
          <a:xfrm>
            <a:off x="121920" y="1231203"/>
            <a:ext cx="12070080" cy="4537138"/>
          </a:xfrm>
        </p:spPr>
        <p:txBody>
          <a:bodyPr>
            <a:normAutofit fontScale="85000" lnSpcReduction="20000"/>
          </a:bodyPr>
          <a:lstStyle/>
          <a:p>
            <a:pPr marL="0" indent="0" algn="just">
              <a:buNone/>
            </a:pPr>
            <a:r>
              <a:rPr lang="en-GB" sz="1800" dirty="0">
                <a:latin typeface="Sabon LT Std"/>
              </a:rPr>
              <a:t>Over time, the national labour market and specific parts of it (different regions and industries) can be seen to expand (loosen) and contract (tighten) owing to a range of factors. These include: </a:t>
            </a:r>
          </a:p>
          <a:p>
            <a:r>
              <a:rPr lang="en-GB" sz="1800" b="1" dirty="0">
                <a:latin typeface="Sabon LT Std"/>
              </a:rPr>
              <a:t>The economic context </a:t>
            </a:r>
            <a:endParaRPr lang="en-GB" sz="1800" dirty="0">
              <a:latin typeface="Sabon LT Std"/>
            </a:endParaRPr>
          </a:p>
          <a:p>
            <a:pPr marL="0" indent="0">
              <a:buNone/>
            </a:pPr>
            <a:r>
              <a:rPr lang="en-GB" sz="1800" dirty="0">
                <a:latin typeface="Sabon LT Std"/>
              </a:rPr>
              <a:t>An economic downturn usually has a significant effect on the labour market because many companies will be forced to close or to downsize, resulting in either case in staff redundancies. By contrast, fast economic growth tends to lead to skills shortages as employers are competing to employ more people as they expand. </a:t>
            </a:r>
          </a:p>
          <a:p>
            <a:r>
              <a:rPr lang="en-GB" sz="1800" b="1" dirty="0">
                <a:latin typeface="Sabon LT Std"/>
              </a:rPr>
              <a:t>Demographic changes </a:t>
            </a:r>
            <a:endParaRPr lang="en-GB" sz="1800" dirty="0">
              <a:latin typeface="Sabon LT Std"/>
            </a:endParaRPr>
          </a:p>
          <a:p>
            <a:pPr marL="0" indent="0">
              <a:buNone/>
            </a:pPr>
            <a:r>
              <a:rPr lang="en-GB" sz="1800" dirty="0">
                <a:latin typeface="Sabon LT Std"/>
              </a:rPr>
              <a:t>The number of births and deaths, inward and outward migration from the country, population ageing, etc. </a:t>
            </a:r>
          </a:p>
          <a:p>
            <a:r>
              <a:rPr lang="en-GB" sz="1800" b="1" dirty="0">
                <a:latin typeface="Sabon LT Std"/>
              </a:rPr>
              <a:t>Political changes </a:t>
            </a:r>
            <a:endParaRPr lang="en-GB" sz="1800" dirty="0">
              <a:latin typeface="Sabon LT Std"/>
            </a:endParaRPr>
          </a:p>
          <a:p>
            <a:pPr marL="0" indent="0">
              <a:buNone/>
            </a:pPr>
            <a:r>
              <a:rPr lang="en-GB" sz="1800" dirty="0">
                <a:latin typeface="Sabon LT Std"/>
              </a:rPr>
              <a:t>Things like immigration policies and investment in national skills development have an effect on the number of people in the labour market and their usefulness to employing organisations. </a:t>
            </a:r>
          </a:p>
          <a:p>
            <a:r>
              <a:rPr lang="en-GB" sz="1800" b="1" dirty="0">
                <a:latin typeface="Sabon LT Std"/>
              </a:rPr>
              <a:t>Legislative changes </a:t>
            </a:r>
            <a:endParaRPr lang="en-GB" sz="1800" dirty="0">
              <a:latin typeface="Sabon LT Std"/>
            </a:endParaRPr>
          </a:p>
          <a:p>
            <a:pPr marL="0" indent="0">
              <a:buNone/>
            </a:pPr>
            <a:r>
              <a:rPr lang="en-GB" sz="1800" dirty="0">
                <a:latin typeface="Sabon LT Std"/>
              </a:rPr>
              <a:t>Employment laws limiting working hours can increase the demand for numbers of employees, and legislation concerning non-discrimination can open up the labour market to groups traditionally excluded (e.g. those who are disabled or past retirement age). </a:t>
            </a:r>
          </a:p>
          <a:p>
            <a:r>
              <a:rPr lang="en-GB" sz="1800" b="1" dirty="0">
                <a:latin typeface="Sabon LT Std"/>
              </a:rPr>
              <a:t>Technological developments </a:t>
            </a:r>
            <a:endParaRPr lang="en-GB" sz="1800" dirty="0">
              <a:latin typeface="Sabon LT Std"/>
            </a:endParaRPr>
          </a:p>
          <a:p>
            <a:pPr marL="0" indent="0">
              <a:buNone/>
            </a:pPr>
            <a:r>
              <a:rPr lang="en-GB" sz="1800" dirty="0">
                <a:latin typeface="Sabon LT Std"/>
              </a:rPr>
              <a:t>Advancements in automation can make a lot of workers superfluous in certain industries while at the same time increasing the demand for those with technical expertise. </a:t>
            </a:r>
          </a:p>
          <a:p>
            <a:r>
              <a:rPr lang="en-GB" sz="1800" b="1" dirty="0">
                <a:latin typeface="Sabon LT Std"/>
              </a:rPr>
              <a:t>Natural disasters, pandemics or international events (such as war) </a:t>
            </a:r>
            <a:endParaRPr lang="en-GB" sz="1800" dirty="0">
              <a:latin typeface="Sabon LT Std"/>
            </a:endParaRPr>
          </a:p>
          <a:p>
            <a:pPr marL="0" indent="0">
              <a:buNone/>
            </a:pPr>
            <a:r>
              <a:rPr lang="en-GB" sz="1800" dirty="0">
                <a:latin typeface="Sabon LT Std"/>
              </a:rPr>
              <a:t>These can wipe out or divert a considerable proportion of the labour force. At a local level, the introduction or removal of competitors can have an impact. </a:t>
            </a:r>
            <a:endParaRPr lang="en-GB" dirty="0">
              <a:solidFill>
                <a:schemeClr val="tx1"/>
              </a:solidFill>
            </a:endParaRPr>
          </a:p>
        </p:txBody>
      </p:sp>
    </p:spTree>
    <p:extLst>
      <p:ext uri="{BB962C8B-B14F-4D97-AF65-F5344CB8AC3E}">
        <p14:creationId xmlns:p14="http://schemas.microsoft.com/office/powerpoint/2010/main" val="3602868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Trends in the demand and supply of skills </a:t>
            </a:r>
          </a:p>
        </p:txBody>
      </p:sp>
      <p:sp>
        <p:nvSpPr>
          <p:cNvPr id="3" name="Content Placeholder 2"/>
          <p:cNvSpPr>
            <a:spLocks noGrp="1"/>
          </p:cNvSpPr>
          <p:nvPr>
            <p:ph idx="1"/>
          </p:nvPr>
        </p:nvSpPr>
        <p:spPr>
          <a:xfrm>
            <a:off x="68580" y="1231202"/>
            <a:ext cx="12123420" cy="4989599"/>
          </a:xfrm>
        </p:spPr>
        <p:txBody>
          <a:bodyPr>
            <a:normAutofit/>
          </a:bodyPr>
          <a:lstStyle/>
          <a:p>
            <a:pPr marL="0" indent="0" algn="just">
              <a:spcBef>
                <a:spcPts val="1800"/>
              </a:spcBef>
              <a:spcAft>
                <a:spcPts val="1000"/>
              </a:spcAft>
              <a:buNone/>
            </a:pPr>
            <a:r>
              <a:rPr lang="en-GB" sz="1600" dirty="0">
                <a:latin typeface="Sabon LT Std"/>
              </a:rPr>
              <a:t>In the early part of the past decade, largely as a result of the sharp economic downturn that hit most countries in 2008 and the subsequent need for governments to cut spending so as to reduce levels of public borrowing, labour markets in countries such as the UK tended to be relatively loose. For several years unemployment remained high and wage levels stagnant, meaning that it was not difficult for most employers to hire people with the skills and experience that they required. In addition to recessionary conditions, other factors such as the fairly open immigration policies that prevailed, increased international competition, jobs being exported to cheaper countries, and the development of labour-saving technologies also contributed to a loosening of labour markets. In such conditions organisations often had to pay little attention to employee recruitment and retention, simply because employees were less likely to voluntarily leave their jobs, and when they did, the chances that a replacement could be hired were good. </a:t>
            </a:r>
          </a:p>
          <a:p>
            <a:pPr marL="0" indent="0">
              <a:spcBef>
                <a:spcPts val="1800"/>
              </a:spcBef>
              <a:spcAft>
                <a:spcPts val="1000"/>
              </a:spcAft>
              <a:buNone/>
            </a:pPr>
            <a:r>
              <a:rPr lang="en-GB" sz="1600" dirty="0">
                <a:latin typeface="Sabon LT Std"/>
              </a:rPr>
              <a:t>This situation contrasted significantly with the tight labour market conditions that prevailed in more recent years when the economy has grown reasonably steadily, and it has become more difficult to recruit and retain people. Staff turnover levels have been high, and wages have grown in response. Currently employment levels are rising in the UK, along with average wages, as the economy is going through a period of recovery and growth following the Covid-19 pandemic. The ending of free movement of people following the UK’s departure from the European Union in 2020 has reduced the capacity for employers to attract talent in European countries that have historically been important sources of new recruits. </a:t>
            </a:r>
          </a:p>
        </p:txBody>
      </p:sp>
    </p:spTree>
    <p:extLst>
      <p:ext uri="{BB962C8B-B14F-4D97-AF65-F5344CB8AC3E}">
        <p14:creationId xmlns:p14="http://schemas.microsoft.com/office/powerpoint/2010/main" val="1636956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Trends in the Demand and Supply of Skills </a:t>
            </a:r>
          </a:p>
        </p:txBody>
      </p:sp>
      <p:sp>
        <p:nvSpPr>
          <p:cNvPr id="3" name="Content Placeholder 2"/>
          <p:cNvSpPr>
            <a:spLocks noGrp="1"/>
          </p:cNvSpPr>
          <p:nvPr>
            <p:ph idx="1"/>
          </p:nvPr>
        </p:nvSpPr>
        <p:spPr/>
        <p:txBody>
          <a:bodyPr>
            <a:normAutofit lnSpcReduction="10000"/>
          </a:bodyPr>
          <a:lstStyle/>
          <a:p>
            <a:pPr marL="0" indent="0" algn="just">
              <a:buNone/>
            </a:pPr>
            <a:r>
              <a:rPr lang="en-GB" sz="1600" dirty="0">
                <a:latin typeface="Sabon LT Std"/>
              </a:rPr>
              <a:t>The result has been a tightening of labour markets. Skills shortages have emerged in many industries. There are over 32 million people employed in the UK, representing over 75 per cent of the working-age population (defined as adults aged 16–64), which is high by historic standards. Relatively tight labour market conditions look likely to be with us for the foreseeable future (ONS, 2021). </a:t>
            </a:r>
          </a:p>
          <a:p>
            <a:pPr marL="0" indent="0" algn="just">
              <a:buNone/>
            </a:pPr>
            <a:r>
              <a:rPr lang="en-GB" sz="1600" dirty="0">
                <a:latin typeface="Sabon LT Std"/>
              </a:rPr>
              <a:t>So will this be a problem? During the past 60 years, the ongoing increase in the number of jobs available has not been problematic because the number of people seeking employment has also been rising – a result of three social and demographic trends: </a:t>
            </a:r>
          </a:p>
          <a:p>
            <a:r>
              <a:rPr lang="en-GB" sz="1600" dirty="0">
                <a:latin typeface="Sabon LT Std"/>
              </a:rPr>
              <a:t>a steady increase in the number of women entering the workforce; </a:t>
            </a:r>
          </a:p>
          <a:p>
            <a:r>
              <a:rPr lang="en-GB" sz="1600" dirty="0">
                <a:latin typeface="Sabon LT Std"/>
              </a:rPr>
              <a:t>the ‘baby-boom’ generation (which refers to the large cohort of individuals born in the years following the end of the Second World War) being of working age; </a:t>
            </a:r>
          </a:p>
          <a:p>
            <a:r>
              <a:rPr lang="en-GB" sz="1600" dirty="0">
                <a:latin typeface="Sabon LT Std"/>
              </a:rPr>
              <a:t>increasing numbers of immigrants entering the UK for work. </a:t>
            </a:r>
          </a:p>
          <a:p>
            <a:pPr marL="0" indent="0" algn="just">
              <a:buNone/>
            </a:pPr>
            <a:r>
              <a:rPr lang="en-GB" sz="1600" dirty="0">
                <a:latin typeface="Sabon LT Std"/>
              </a:rPr>
              <a:t>Assuming that the economy continues to grow steadily, and the long-term trend for increasing jobs resumes, where does this leave us in terms of the ability of supply to meet demand? All three of the trends cited above are unlikely to continue in the way that they have in the past. The proportion of working-age women in paid work is now as high as it is anywhere in the world and cannot grow much further, the baby boom generation are moving through into retirement, and there is significant political pressure to prevent immigration levels from growing any further. As a result, it is likely that labour markets will further tighten and that organisations and their HR teams will need to respond creatively. </a:t>
            </a:r>
            <a:endParaRPr lang="en-GB" sz="2800" dirty="0"/>
          </a:p>
        </p:txBody>
      </p:sp>
    </p:spTree>
    <p:extLst>
      <p:ext uri="{BB962C8B-B14F-4D97-AF65-F5344CB8AC3E}">
        <p14:creationId xmlns:p14="http://schemas.microsoft.com/office/powerpoint/2010/main" val="1538345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6575"/>
            <a:ext cx="7886700" cy="1231200"/>
          </a:xfrm>
        </p:spPr>
        <p:txBody>
          <a:bodyPr>
            <a:normAutofit/>
          </a:bodyPr>
          <a:lstStyle/>
          <a:p>
            <a:r>
              <a:rPr lang="en-GB" sz="4000" b="1" dirty="0"/>
              <a:t>Demographic Factors </a:t>
            </a:r>
          </a:p>
        </p:txBody>
      </p:sp>
      <p:sp>
        <p:nvSpPr>
          <p:cNvPr id="3" name="Content Placeholder 2"/>
          <p:cNvSpPr>
            <a:spLocks noGrp="1"/>
          </p:cNvSpPr>
          <p:nvPr>
            <p:ph idx="1"/>
          </p:nvPr>
        </p:nvSpPr>
        <p:spPr>
          <a:xfrm>
            <a:off x="53340" y="1247775"/>
            <a:ext cx="11978640" cy="5219700"/>
          </a:xfrm>
        </p:spPr>
        <p:txBody>
          <a:bodyPr>
            <a:normAutofit/>
          </a:bodyPr>
          <a:lstStyle/>
          <a:p>
            <a:pPr marL="0" indent="0" algn="just">
              <a:spcBef>
                <a:spcPts val="1200"/>
              </a:spcBef>
              <a:spcAft>
                <a:spcPts val="600"/>
              </a:spcAft>
              <a:buNone/>
            </a:pPr>
            <a:r>
              <a:rPr lang="en-GB" sz="1400" dirty="0">
                <a:latin typeface="Sabon LT Std"/>
              </a:rPr>
              <a:t>The two main demographic factors that affect the labour market are the age profile of the population, and trends surrounding migration. It is widely known that the UK, alongside most countries in Europe, has an ageing population. In the decades since the ‘baby boom’ of the 1960s there has been a reduction in the number of children being born each year on average. There have been periods of relative growth such as the 1980s, but also periods when birth rates fell to low levels, as in the 1990s. When combined with the trend for young people to stay in full-time education for longer than they used to, it means that considerably fewer young people are entering the labour market each year than in the past. </a:t>
            </a:r>
          </a:p>
          <a:p>
            <a:pPr marL="0" indent="0">
              <a:spcBef>
                <a:spcPts val="1200"/>
              </a:spcBef>
              <a:spcAft>
                <a:spcPts val="600"/>
              </a:spcAft>
              <a:buNone/>
            </a:pPr>
            <a:r>
              <a:rPr lang="en-GB" sz="1400" dirty="0">
                <a:latin typeface="Sabon LT Std"/>
              </a:rPr>
              <a:t>This becomes a significant problem when we combine it with the fact that many of the ‘baby-boom’ generation are now retiring, also resulting in a considerable loss of workers from the labour market. The government has introduced a range of provisions to encourage older workers to remain in employment for longer, such as the removal of the default retirement age and the introduction of employment protection from discrimination on the grounds of age, but this is unlikely to be enough to stop the volume of the working-age population reducing year on year. </a:t>
            </a:r>
          </a:p>
          <a:p>
            <a:pPr marL="0" indent="0" algn="just">
              <a:spcBef>
                <a:spcPts val="1200"/>
              </a:spcBef>
              <a:spcAft>
                <a:spcPts val="600"/>
              </a:spcAft>
              <a:buNone/>
            </a:pPr>
            <a:r>
              <a:rPr lang="en-GB" sz="1400" dirty="0">
                <a:latin typeface="Sabon LT Std"/>
              </a:rPr>
              <a:t>In terms of immigration levels, the trend for the last 70 years has been a steady increase in the percentage of the UK population that was born overseas, from around 4 per cent in 1951 to 8 per cent in 2001 and around 14 per cent today. In total, 9.5 million UK residents have migrated from other countries to settle here. This trend may slow somewhat in the future because the UK population as a whole has been growing at a rate that is not economically sustainable (in terms of housing, transport and public service provision). One way that the government has responded is to tighten immigration policies so that only migrants who have specific skills (that are in short supply in the home market) are permitted to enter the country and live here. </a:t>
            </a:r>
            <a:endParaRPr lang="en-GB" sz="1800" dirty="0"/>
          </a:p>
        </p:txBody>
      </p:sp>
    </p:spTree>
    <p:extLst>
      <p:ext uri="{BB962C8B-B14F-4D97-AF65-F5344CB8AC3E}">
        <p14:creationId xmlns:p14="http://schemas.microsoft.com/office/powerpoint/2010/main" val="1398554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a:solidFill>
                  <a:schemeClr val="tx2"/>
                </a:solidFill>
              </a:rPr>
              <a:t>UNDERSTANDING LABOUR MARKET TRENDS</a:t>
            </a:r>
          </a:p>
        </p:txBody>
      </p:sp>
      <p:sp>
        <p:nvSpPr>
          <p:cNvPr id="44035" name="Rectangle 3"/>
          <p:cNvSpPr>
            <a:spLocks noGrp="1" noChangeArrowheads="1"/>
          </p:cNvSpPr>
          <p:nvPr>
            <p:ph idx="1"/>
          </p:nvPr>
        </p:nvSpPr>
        <p:spPr>
          <a:xfrm>
            <a:off x="2346960" y="2048777"/>
            <a:ext cx="8229600" cy="4099595"/>
          </a:xfrm>
        </p:spPr>
        <p:txBody>
          <a:bodyPr>
            <a:normAutofit/>
          </a:bodyPr>
          <a:lstStyle/>
          <a:p>
            <a:pPr lvl="0"/>
            <a:r>
              <a:rPr lang="en-GB" sz="2800" dirty="0"/>
              <a:t>What is the labour market?</a:t>
            </a:r>
          </a:p>
          <a:p>
            <a:pPr lvl="0"/>
            <a:r>
              <a:rPr lang="en-GB" sz="2800" dirty="0"/>
              <a:t>Why is it important for organisations to understand the labour markets within which they are operating? </a:t>
            </a:r>
          </a:p>
        </p:txBody>
      </p:sp>
      <p:sp>
        <p:nvSpPr>
          <p:cNvPr id="2" name="Slide Number Placeholder 1"/>
          <p:cNvSpPr>
            <a:spLocks noGrp="1"/>
          </p:cNvSpPr>
          <p:nvPr>
            <p:ph type="sldNum" sz="quarter" idx="12"/>
          </p:nvPr>
        </p:nvSpPr>
        <p:spPr/>
        <p:txBody>
          <a:bodyPr/>
          <a:lstStyle/>
          <a:p>
            <a:fld id="{AC82685A-BD3A-4230-8D85-804689F67293}" type="slidenum">
              <a:rPr lang="en-GB" smtClean="0"/>
              <a:t>11</a:t>
            </a:fld>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978" y="4110021"/>
            <a:ext cx="2857500" cy="20383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43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Analysis of a Labour Market</a:t>
            </a:r>
          </a:p>
        </p:txBody>
      </p:sp>
      <p:sp>
        <p:nvSpPr>
          <p:cNvPr id="6" name="Content Placeholder 5"/>
          <p:cNvSpPr>
            <a:spLocks noGrp="1"/>
          </p:cNvSpPr>
          <p:nvPr>
            <p:ph idx="1"/>
          </p:nvPr>
        </p:nvSpPr>
        <p:spPr>
          <a:xfrm>
            <a:off x="129540" y="1600201"/>
            <a:ext cx="12062460" cy="3917032"/>
          </a:xfrm>
        </p:spPr>
        <p:txBody>
          <a:bodyPr>
            <a:normAutofit fontScale="92500" lnSpcReduction="20000"/>
          </a:bodyPr>
          <a:lstStyle/>
          <a:p>
            <a:r>
              <a:rPr lang="en-GB" dirty="0"/>
              <a:t>In your group analyse the current labour market of a given organisation/sector.</a:t>
            </a:r>
          </a:p>
          <a:p>
            <a:r>
              <a:rPr lang="en-GB" b="1" dirty="0"/>
              <a:t>Your analysis should include:</a:t>
            </a:r>
          </a:p>
          <a:p>
            <a:pPr>
              <a:buFont typeface="Wingdings" panose="05000000000000000000" pitchFamily="2" charset="2"/>
              <a:buChar char="§"/>
            </a:pPr>
            <a:r>
              <a:rPr lang="en-GB" dirty="0"/>
              <a:t> Current labour market statistics </a:t>
            </a:r>
          </a:p>
          <a:p>
            <a:pPr>
              <a:buFont typeface="Wingdings" panose="05000000000000000000" pitchFamily="2" charset="2"/>
              <a:buChar char="§"/>
            </a:pPr>
            <a:r>
              <a:rPr lang="en-GB" dirty="0"/>
              <a:t> An assessment of the impact of the megatrends </a:t>
            </a:r>
          </a:p>
          <a:p>
            <a:pPr>
              <a:buFont typeface="Wingdings" panose="05000000000000000000" pitchFamily="2" charset="2"/>
              <a:buChar char="§"/>
            </a:pPr>
            <a:r>
              <a:rPr lang="en-GB" dirty="0"/>
              <a:t> Conclusions on the state of the labour market for that organisation/sector</a:t>
            </a:r>
          </a:p>
          <a:p>
            <a:pPr marL="0" indent="0">
              <a:buNone/>
            </a:pPr>
            <a:r>
              <a:rPr lang="en-GB" dirty="0"/>
              <a:t>Produce an infographic in response to the above. Upload to the Moodle page along with supporting </a:t>
            </a:r>
            <a:r>
              <a:rPr lang="en-GB" dirty="0" err="1"/>
              <a:t>commentry</a:t>
            </a:r>
            <a:r>
              <a:rPr lang="en-GB" dirty="0"/>
              <a:t>. </a:t>
            </a:r>
          </a:p>
        </p:txBody>
      </p:sp>
    </p:spTree>
    <p:extLst>
      <p:ext uri="{BB962C8B-B14F-4D97-AF65-F5344CB8AC3E}">
        <p14:creationId xmlns:p14="http://schemas.microsoft.com/office/powerpoint/2010/main" val="607962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Government and State Skills Strategy </a:t>
            </a:r>
          </a:p>
        </p:txBody>
      </p:sp>
      <p:sp>
        <p:nvSpPr>
          <p:cNvPr id="3" name="Content Placeholder 2"/>
          <p:cNvSpPr>
            <a:spLocks noGrp="1"/>
          </p:cNvSpPr>
          <p:nvPr>
            <p:ph idx="1"/>
          </p:nvPr>
        </p:nvSpPr>
        <p:spPr/>
        <p:txBody>
          <a:bodyPr>
            <a:normAutofit/>
          </a:bodyPr>
          <a:lstStyle/>
          <a:p>
            <a:pPr marL="0" indent="0" algn="just">
              <a:buNone/>
            </a:pPr>
            <a:r>
              <a:rPr lang="en-GB" sz="1800" dirty="0">
                <a:latin typeface="Sabon LT Std"/>
              </a:rPr>
              <a:t>There are ongoing concerns about the discrepancy between the nature of the skills needed by UK employers and the level of skills available in the working-age population plus the failure of the UK to compete on a global scale owing to low skills levels. In response, in 2004 the government put in place a wide-ranging and formal skills review. Led by the Chairman of the National Employment Panel, Sandy Leitch, the final report was published in 2006. It detailed two key areas for action: </a:t>
            </a:r>
          </a:p>
          <a:p>
            <a:r>
              <a:rPr lang="en-GB" sz="1800" dirty="0">
                <a:latin typeface="Sabon LT Std"/>
              </a:rPr>
              <a:t>improving levels of basic skills; </a:t>
            </a:r>
          </a:p>
          <a:p>
            <a:r>
              <a:rPr lang="en-GB" sz="1800" dirty="0">
                <a:latin typeface="Sabon LT Std"/>
              </a:rPr>
              <a:t>improving levels of higher-level specialist, professional and technical skills. </a:t>
            </a:r>
          </a:p>
          <a:p>
            <a:pPr marL="0" indent="0" algn="just">
              <a:buNone/>
            </a:pPr>
            <a:r>
              <a:rPr lang="en-GB" sz="1800" dirty="0">
                <a:latin typeface="Sabon LT Std"/>
              </a:rPr>
              <a:t>These twin objectives have underpinned government policy since then, with all manner of initiatives being established to encourage lifelong learning, improved attainment levels in schools, raising the age at which people can leave education to 18, a large university expansion programme and investment in apprenticeship schemes. In terms of improving higher-level specialist, professional and technical skills, the focus of the government has been on ‘turning the old system on its head’, so that training and development provisions are demand-led (determined by the needs of business) rather than via bureaucratic central planning and regulatory control. </a:t>
            </a:r>
            <a:endParaRPr lang="en-GB" dirty="0">
              <a:solidFill>
                <a:schemeClr val="tx1"/>
              </a:solidFill>
            </a:endParaRPr>
          </a:p>
        </p:txBody>
      </p:sp>
    </p:spTree>
    <p:extLst>
      <p:ext uri="{BB962C8B-B14F-4D97-AF65-F5344CB8AC3E}">
        <p14:creationId xmlns:p14="http://schemas.microsoft.com/office/powerpoint/2010/main" val="3307115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a:bodyPr>
          <a:lstStyle/>
          <a:p>
            <a:r>
              <a:rPr lang="en-GB" sz="4000" b="1" dirty="0"/>
              <a:t>Flexibility </a:t>
            </a:r>
          </a:p>
        </p:txBody>
      </p:sp>
      <p:sp>
        <p:nvSpPr>
          <p:cNvPr id="3" name="Content Placeholder 2"/>
          <p:cNvSpPr>
            <a:spLocks noGrp="1"/>
          </p:cNvSpPr>
          <p:nvPr>
            <p:ph idx="1"/>
          </p:nvPr>
        </p:nvSpPr>
        <p:spPr>
          <a:xfrm>
            <a:off x="76200" y="838200"/>
            <a:ext cx="11971020" cy="5382600"/>
          </a:xfrm>
        </p:spPr>
        <p:txBody>
          <a:bodyPr>
            <a:noAutofit/>
          </a:bodyPr>
          <a:lstStyle/>
          <a:p>
            <a:pPr marL="0" indent="0" algn="just">
              <a:spcBef>
                <a:spcPts val="600"/>
              </a:spcBef>
              <a:spcAft>
                <a:spcPts val="600"/>
              </a:spcAft>
              <a:buNone/>
            </a:pPr>
            <a:r>
              <a:rPr lang="en-GB" sz="1300" dirty="0">
                <a:latin typeface="Sabon LT Std"/>
              </a:rPr>
              <a:t>In addition to improving overall skills levels in the UK, another way to maximise the potential of the labour market is to ensure that organisations are as flexible as possible. Flexibility is actually one of the key emerging issues for organisations of the 21st century, closely associated with the rate of change in the wider environment and the requirement for organisations to be able to adapt to such changes quickly. The terms ‘labour market flexibility’ and ‘flexible working’ are associated with a considerable number of strategies that companies can use to get maximum value out of the individuals working for them. </a:t>
            </a:r>
          </a:p>
          <a:p>
            <a:pPr marL="0" indent="0" algn="just">
              <a:spcBef>
                <a:spcPts val="0"/>
              </a:spcBef>
              <a:spcAft>
                <a:spcPts val="600"/>
              </a:spcAft>
              <a:buNone/>
            </a:pPr>
            <a:r>
              <a:rPr lang="en-GB" sz="1300" dirty="0">
                <a:latin typeface="Sabon LT Std"/>
              </a:rPr>
              <a:t>One of the leading authors in the field was John Atkinson (1984a), who distinguished between four types of flexibility strategy used by employing organisations: </a:t>
            </a:r>
          </a:p>
          <a:p>
            <a:pPr>
              <a:spcBef>
                <a:spcPts val="0"/>
              </a:spcBef>
            </a:pPr>
            <a:r>
              <a:rPr lang="en-GB" sz="1300" b="1" dirty="0">
                <a:latin typeface="Sabon LT Std"/>
              </a:rPr>
              <a:t>External numerical flexibility </a:t>
            </a:r>
            <a:br>
              <a:rPr lang="en-GB" sz="1300" dirty="0">
                <a:latin typeface="Sabon LT Std"/>
              </a:rPr>
            </a:br>
            <a:r>
              <a:rPr lang="en-GB" sz="1300" dirty="0">
                <a:latin typeface="Sabon LT Std"/>
              </a:rPr>
              <a:t>This involves the employer having the ability to increase or decrease its total headcount based on peaks and troughs in demand for its goods or services. It is usually achieved by supplementing a minimal permanent workforce with a peripheral group of workers on various forms of ‘atypical’ contract (including temporary contracts, fixed-term contracts, seasonal contracts and ‘zero-hour’/ casual contracts). </a:t>
            </a:r>
          </a:p>
          <a:p>
            <a:pPr>
              <a:spcBef>
                <a:spcPts val="0"/>
              </a:spcBef>
            </a:pPr>
            <a:r>
              <a:rPr lang="en-GB" sz="1300" b="1" dirty="0">
                <a:latin typeface="Sabon LT Std"/>
              </a:rPr>
              <a:t>Internal numerical flexibility </a:t>
            </a:r>
            <a:br>
              <a:rPr lang="en-GB" sz="1300" dirty="0">
                <a:latin typeface="Sabon LT Std"/>
              </a:rPr>
            </a:br>
            <a:r>
              <a:rPr lang="en-GB" sz="1300" dirty="0">
                <a:latin typeface="Sabon LT Std"/>
              </a:rPr>
              <a:t>Sometimes referred to as ‘temporal flexibility’ or ‘working time flexibility’, this involves the company adjusting the working hours or schedules of the people already employed in the firm. It therefore includes part-time, flexi-time, flexible working hours/shifts (including nights, weekend shifts, split shifts), annualised hours and compressed hours. One of the main benefits to the business is the ability to cater for the 24/7 nature of much modern business without needing to employ more people. A number of people on different, relatively short shifts can often provide more effective cover than a smaller group of full-time staff, but the wage cost is the same. </a:t>
            </a:r>
          </a:p>
          <a:p>
            <a:pPr>
              <a:spcBef>
                <a:spcPts val="0"/>
              </a:spcBef>
            </a:pPr>
            <a:r>
              <a:rPr lang="en-GB" sz="1300" b="1" dirty="0">
                <a:latin typeface="Sabon LT Std"/>
              </a:rPr>
              <a:t>Functional flexibility </a:t>
            </a:r>
            <a:br>
              <a:rPr lang="en-GB" sz="1300" dirty="0">
                <a:latin typeface="Sabon LT Std"/>
              </a:rPr>
            </a:br>
            <a:r>
              <a:rPr lang="en-GB" sz="1300" dirty="0">
                <a:latin typeface="Sabon LT Std"/>
              </a:rPr>
              <a:t>This involves the company increasing the extent to which employees can be transferred to different activities and tasks within the firm. It has to do with the organisation of operations (job rotation) and the training of workers (multiskilling) and enables the company to allocate staff to where they are most needed on a day-to-day basis. </a:t>
            </a:r>
          </a:p>
          <a:p>
            <a:pPr>
              <a:spcBef>
                <a:spcPts val="0"/>
              </a:spcBef>
            </a:pPr>
            <a:r>
              <a:rPr lang="en-GB" sz="1300" b="1" dirty="0">
                <a:latin typeface="Sabon LT Std"/>
              </a:rPr>
              <a:t>Financial or wage flexibility </a:t>
            </a:r>
            <a:br>
              <a:rPr lang="en-GB" sz="1300" dirty="0">
                <a:latin typeface="Sabon LT Std"/>
              </a:rPr>
            </a:br>
            <a:r>
              <a:rPr lang="en-GB" sz="1300" dirty="0">
                <a:latin typeface="Sabon LT Std"/>
              </a:rPr>
              <a:t>This refers to a system in which pay levels are not decided collectively, so that employment costs can reflect the supply and demand of labour. It can be achieved by rate-for-the-job systems, an assessment-based pay system or individual performance wages. Although the primary aim of flexibility strategies is to make the organisation more responsive and they are therefore said to be ‘employer-friendly’, it should be noted that some of the strategies are also said to be ‘employee-friendly’. </a:t>
            </a:r>
          </a:p>
        </p:txBody>
      </p:sp>
    </p:spTree>
    <p:extLst>
      <p:ext uri="{BB962C8B-B14F-4D97-AF65-F5344CB8AC3E}">
        <p14:creationId xmlns:p14="http://schemas.microsoft.com/office/powerpoint/2010/main" val="3529762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Flexible Firm </a:t>
            </a:r>
          </a:p>
        </p:txBody>
      </p:sp>
      <p:sp>
        <p:nvSpPr>
          <p:cNvPr id="3" name="Content Placeholder 2"/>
          <p:cNvSpPr>
            <a:spLocks noGrp="1"/>
          </p:cNvSpPr>
          <p:nvPr>
            <p:ph idx="1"/>
          </p:nvPr>
        </p:nvSpPr>
        <p:spPr/>
        <p:txBody>
          <a:bodyPr>
            <a:normAutofit/>
          </a:bodyPr>
          <a:lstStyle/>
          <a:p>
            <a:pPr marL="0" indent="0" algn="just">
              <a:spcBef>
                <a:spcPts val="1200"/>
              </a:spcBef>
              <a:spcAft>
                <a:spcPts val="600"/>
              </a:spcAft>
              <a:buNone/>
            </a:pPr>
            <a:r>
              <a:rPr lang="en-GB" sz="1800" dirty="0">
                <a:latin typeface="Sabon LT Std"/>
              </a:rPr>
              <a:t>In a different publication, Atkinson (1984b) described the ultimate ‘flexible firm’, which combines different types of flexibility in a core/periphery model: </a:t>
            </a:r>
          </a:p>
          <a:p>
            <a:pPr marL="0" indent="0" algn="just">
              <a:spcBef>
                <a:spcPts val="1200"/>
              </a:spcBef>
              <a:spcAft>
                <a:spcPts val="600"/>
              </a:spcAft>
              <a:buNone/>
            </a:pPr>
            <a:r>
              <a:rPr lang="en-GB" sz="1800" dirty="0">
                <a:latin typeface="Sabon LT Std"/>
              </a:rPr>
              <a:t>The organisation employs a relatively small ‘core’ workforce, which consists of permanent full-time employees, who are trained to be functionally flexible and are responsible for carrying out the company’s key firm-specific competencies. Because the organisation wants to develop long-term relationships with these individuals, they are offered considerable reward and employment security. </a:t>
            </a:r>
          </a:p>
          <a:p>
            <a:pPr marL="0" indent="0" algn="just">
              <a:spcBef>
                <a:spcPts val="1200"/>
              </a:spcBef>
              <a:spcAft>
                <a:spcPts val="600"/>
              </a:spcAft>
              <a:buNone/>
            </a:pPr>
            <a:r>
              <a:rPr lang="en-GB" sz="1800" dirty="0">
                <a:latin typeface="Sabon LT Std"/>
              </a:rPr>
              <a:t>In order to protect the employment of this core workforce, the company then makes use of a ‘periphery’ workforce that acts as a buffer to the core group – in that they can be easily up- or downsized as required. Rather than functional flexibility, the key strategies employed for this group are internal and external numerical flexibility. </a:t>
            </a:r>
            <a:endParaRPr lang="en-GB" sz="2400" dirty="0"/>
          </a:p>
        </p:txBody>
      </p:sp>
    </p:spTree>
    <p:extLst>
      <p:ext uri="{BB962C8B-B14F-4D97-AF65-F5344CB8AC3E}">
        <p14:creationId xmlns:p14="http://schemas.microsoft.com/office/powerpoint/2010/main" val="108163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540" y="0"/>
            <a:ext cx="10972800" cy="1143000"/>
          </a:xfrm>
        </p:spPr>
        <p:txBody>
          <a:bodyPr>
            <a:normAutofit/>
          </a:bodyPr>
          <a:lstStyle/>
          <a:p>
            <a:r>
              <a:rPr lang="en-GB" sz="4000" b="1" dirty="0"/>
              <a:t>Homeworking </a:t>
            </a:r>
          </a:p>
        </p:txBody>
      </p:sp>
      <p:sp>
        <p:nvSpPr>
          <p:cNvPr id="3" name="Content Placeholder 2"/>
          <p:cNvSpPr>
            <a:spLocks noGrp="1"/>
          </p:cNvSpPr>
          <p:nvPr>
            <p:ph idx="1"/>
          </p:nvPr>
        </p:nvSpPr>
        <p:spPr>
          <a:xfrm>
            <a:off x="114300" y="914400"/>
            <a:ext cx="12077700" cy="5306400"/>
          </a:xfrm>
        </p:spPr>
        <p:txBody>
          <a:bodyPr>
            <a:normAutofit/>
          </a:bodyPr>
          <a:lstStyle/>
          <a:p>
            <a:pPr marL="0" indent="0" algn="just">
              <a:spcBef>
                <a:spcPts val="0"/>
              </a:spcBef>
              <a:buNone/>
            </a:pPr>
            <a:r>
              <a:rPr lang="en-GB" sz="1400" dirty="0">
                <a:latin typeface="Sabon LT Std"/>
              </a:rPr>
              <a:t>For many years commentators have predicted with some confidence that more and more people will be employed to work from home. In the case of office workers and people who work in call centres, the economic case for more homeworking has always been persuasive. Less office space is required by employers, while employees can avoid commuting for long periods into a workplace. A revolution in working practices along homeworking lines was confidently being predicted in the year 2000. Over the past 20 years the numbers have crept up slightly, but until 2020 only a small minority of workers were based at home most of the time – 1.7 million people in December 2019 or around 5 per cent of the total UK workforce. </a:t>
            </a:r>
          </a:p>
          <a:p>
            <a:pPr marL="0" indent="0" algn="just">
              <a:spcBef>
                <a:spcPts val="0"/>
              </a:spcBef>
              <a:buNone/>
            </a:pPr>
            <a:endParaRPr lang="en-GB" sz="1400" dirty="0">
              <a:latin typeface="Sabon LT Std"/>
            </a:endParaRPr>
          </a:p>
          <a:p>
            <a:pPr marL="0" indent="0" algn="just">
              <a:spcBef>
                <a:spcPts val="0"/>
              </a:spcBef>
              <a:buNone/>
            </a:pPr>
            <a:r>
              <a:rPr lang="en-GB" sz="1400" dirty="0">
                <a:latin typeface="Sabon LT Std"/>
              </a:rPr>
              <a:t>The main reason appears to have been reluctance on the part of managers to permit homeworking beyond occasional days. Being able to supervise closely and communicate directly on a face-to-face basis was preferred by them. There were also objections from employees who enjoy the social side of working in a workplace or did not have designated quiet space at home to enable them to work satisfactorily at a distance. </a:t>
            </a:r>
          </a:p>
          <a:p>
            <a:pPr marL="0" indent="0" algn="just">
              <a:spcBef>
                <a:spcPts val="0"/>
              </a:spcBef>
              <a:buNone/>
            </a:pPr>
            <a:endParaRPr lang="en-GB" sz="1400" dirty="0">
              <a:latin typeface="Sabon LT Std"/>
            </a:endParaRPr>
          </a:p>
          <a:p>
            <a:pPr marL="0" indent="0" algn="just">
              <a:spcBef>
                <a:spcPts val="0"/>
              </a:spcBef>
              <a:buNone/>
            </a:pPr>
            <a:r>
              <a:rPr lang="en-GB" sz="1400" dirty="0">
                <a:latin typeface="Sabon LT Std"/>
              </a:rPr>
              <a:t>The Covid-19 pandemic may well have revolutionised this aspect of our working lives. In the spring of 2020 an extraordinary 14 million people were reported to be working from home and most have yet to return to their offices on anything like a permanent basis. We always have to be careful about predicting future changes, but there is a strong argument to support the proposition that many never will: </a:t>
            </a:r>
          </a:p>
          <a:p>
            <a:pPr>
              <a:spcBef>
                <a:spcPts val="0"/>
              </a:spcBef>
            </a:pPr>
            <a:r>
              <a:rPr lang="en-GB" sz="1400" dirty="0">
                <a:latin typeface="Sabon LT Std"/>
              </a:rPr>
              <a:t>The experience of the pandemic demonstrated that business activity can be carried out perfectly effectively from home with the right technologies and support. </a:t>
            </a:r>
          </a:p>
          <a:p>
            <a:pPr>
              <a:spcBef>
                <a:spcPts val="0"/>
              </a:spcBef>
            </a:pPr>
            <a:r>
              <a:rPr lang="en-GB" sz="1400" dirty="0">
                <a:latin typeface="Sabon LT Std"/>
              </a:rPr>
              <a:t>People tasted working from home and in the main like not having to commute and, particularly, spending large sums of money on commuting. </a:t>
            </a:r>
          </a:p>
          <a:p>
            <a:pPr>
              <a:spcBef>
                <a:spcPts val="0"/>
              </a:spcBef>
            </a:pPr>
            <a:r>
              <a:rPr lang="en-GB" sz="1400" dirty="0">
                <a:latin typeface="Sabon LT Std"/>
              </a:rPr>
              <a:t>Employers appreciated that vast amounts of cost can be cut from their operations if they can downsize their offices and move to hot-desking arrangements. </a:t>
            </a:r>
          </a:p>
          <a:p>
            <a:pPr marL="0" indent="0" algn="just">
              <a:buNone/>
            </a:pPr>
            <a:r>
              <a:rPr lang="en-GB" sz="1400" dirty="0">
                <a:latin typeface="Sabon LT Std"/>
              </a:rPr>
              <a:t>As a consequence, there is much interest in hybrid working (a couple of days in the office each week, the remainder at home), which can be seen to offer the best of both worlds. It will be interesting to see over the coming years whether the biggest, lasting legacy of the pandemic will be a significant increase in the number of people working flexibly from home, or whether ‘flexibility stigma’ will persist, forcing more people back into the office and disadvantaging those who don’t/can’t. </a:t>
            </a:r>
            <a:endParaRPr lang="en-GB" sz="1000" dirty="0">
              <a:latin typeface="Sabon LT Std"/>
            </a:endParaRPr>
          </a:p>
        </p:txBody>
      </p:sp>
    </p:spTree>
    <p:extLst>
      <p:ext uri="{BB962C8B-B14F-4D97-AF65-F5344CB8AC3E}">
        <p14:creationId xmlns:p14="http://schemas.microsoft.com/office/powerpoint/2010/main" val="138798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175" y="132400"/>
            <a:ext cx="7886700" cy="900111"/>
          </a:xfrm>
        </p:spPr>
        <p:txBody>
          <a:bodyPr>
            <a:normAutofit/>
          </a:bodyPr>
          <a:lstStyle/>
          <a:p>
            <a:r>
              <a:rPr lang="en-GB" sz="4400" dirty="0"/>
              <a:t>Workforce Planning </a:t>
            </a:r>
          </a:p>
        </p:txBody>
      </p:sp>
      <p:sp>
        <p:nvSpPr>
          <p:cNvPr id="3" name="Text Placeholder 2"/>
          <p:cNvSpPr>
            <a:spLocks noGrp="1"/>
          </p:cNvSpPr>
          <p:nvPr>
            <p:ph type="body" idx="1"/>
          </p:nvPr>
        </p:nvSpPr>
        <p:spPr>
          <a:xfrm>
            <a:off x="121920" y="1533525"/>
            <a:ext cx="12070080" cy="3790950"/>
          </a:xfrm>
        </p:spPr>
        <p:txBody>
          <a:bodyPr>
            <a:normAutofit/>
          </a:bodyPr>
          <a:lstStyle/>
          <a:p>
            <a:pPr algn="just"/>
            <a:r>
              <a:rPr lang="en-GB" sz="1600" dirty="0">
                <a:solidFill>
                  <a:schemeClr val="tx1"/>
                </a:solidFill>
                <a:latin typeface="Sabon LT Std"/>
              </a:rPr>
              <a:t>Now that we have examined the idea of labour markets and different sources of potential employees, we can move on to the issue of talent planning. Sometimes described as ‘workforce planning’ or ‘human resource planning’ (HRP), this refers to the activities carried out by a company to consider the specific employees and skills that it will need in the future, and to put in place strategies to ensure that it can meet these requirements – which may well involve turning to the labour market for more people. It involves ensuring that the company will have ‘the right people, with the right skills, in the right places at the right time’ to fulfil the company’s strategic objectives. </a:t>
            </a:r>
          </a:p>
          <a:p>
            <a:pPr algn="just"/>
            <a:r>
              <a:rPr lang="en-GB" sz="1600" dirty="0">
                <a:solidFill>
                  <a:schemeClr val="tx1"/>
                </a:solidFill>
                <a:latin typeface="Sabon LT Std"/>
              </a:rPr>
              <a:t>Talent planning can vary in terms of both scope (one department, one site, national or international) and timescale (are we thinking next year or 10 years’ time?). There are, however, four stages that should be followed: </a:t>
            </a:r>
          </a:p>
          <a:p>
            <a:pPr algn="just"/>
            <a:endParaRPr lang="en-GB" sz="1600" dirty="0">
              <a:solidFill>
                <a:schemeClr val="tx1"/>
              </a:solidFill>
              <a:latin typeface="Sabon LT Std"/>
            </a:endParaRPr>
          </a:p>
          <a:p>
            <a:pPr marL="342900" indent="-342900">
              <a:buFont typeface="Arial" panose="020B0604020202020204" pitchFamily="34" charset="0"/>
              <a:buChar char="•"/>
            </a:pPr>
            <a:r>
              <a:rPr lang="en-GB" sz="1600" dirty="0">
                <a:solidFill>
                  <a:schemeClr val="tx1"/>
                </a:solidFill>
                <a:latin typeface="Sabon LT Std"/>
              </a:rPr>
              <a:t>forecasting the organisation’s future demand for skills; </a:t>
            </a:r>
          </a:p>
          <a:p>
            <a:pPr marL="342900" indent="-342900">
              <a:buFont typeface="Arial" panose="020B0604020202020204" pitchFamily="34" charset="0"/>
              <a:buChar char="•"/>
            </a:pPr>
            <a:r>
              <a:rPr lang="en-GB" sz="1600" dirty="0">
                <a:solidFill>
                  <a:schemeClr val="tx1"/>
                </a:solidFill>
                <a:latin typeface="Sabon LT Std"/>
              </a:rPr>
              <a:t>forecasting what skills the organisation will have in the future; </a:t>
            </a:r>
          </a:p>
          <a:p>
            <a:pPr marL="342900" indent="-342900">
              <a:buFont typeface="Arial" panose="020B0604020202020204" pitchFamily="34" charset="0"/>
              <a:buChar char="•"/>
            </a:pPr>
            <a:r>
              <a:rPr lang="en-GB" sz="1600" dirty="0">
                <a:solidFill>
                  <a:schemeClr val="tx1"/>
                </a:solidFill>
                <a:latin typeface="Sabon LT Std"/>
              </a:rPr>
              <a:t>identifying any gap between the future demand and supply of skills; </a:t>
            </a:r>
          </a:p>
          <a:p>
            <a:pPr marL="342900" indent="-342900">
              <a:buFont typeface="Arial" panose="020B0604020202020204" pitchFamily="34" charset="0"/>
              <a:buChar char="•"/>
            </a:pPr>
            <a:r>
              <a:rPr lang="en-GB" sz="1600" dirty="0">
                <a:solidFill>
                  <a:schemeClr val="tx1"/>
                </a:solidFill>
                <a:latin typeface="Sabon LT Std"/>
              </a:rPr>
              <a:t>making plans to fill any gap. </a:t>
            </a:r>
          </a:p>
          <a:p>
            <a:endParaRPr lang="en-GB" dirty="0"/>
          </a:p>
        </p:txBody>
      </p:sp>
    </p:spTree>
    <p:extLst>
      <p:ext uri="{BB962C8B-B14F-4D97-AF65-F5344CB8AC3E}">
        <p14:creationId xmlns:p14="http://schemas.microsoft.com/office/powerpoint/2010/main" val="323271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sz="4000" b="1" dirty="0"/>
              <a:t>Forecasting Demand </a:t>
            </a:r>
          </a:p>
        </p:txBody>
      </p:sp>
      <p:sp>
        <p:nvSpPr>
          <p:cNvPr id="3" name="Content Placeholder 2"/>
          <p:cNvSpPr>
            <a:spLocks noGrp="1"/>
          </p:cNvSpPr>
          <p:nvPr>
            <p:ph idx="1"/>
          </p:nvPr>
        </p:nvSpPr>
        <p:spPr>
          <a:xfrm>
            <a:off x="99060" y="933451"/>
            <a:ext cx="11948160" cy="4598670"/>
          </a:xfrm>
        </p:spPr>
        <p:txBody>
          <a:bodyPr>
            <a:noAutofit/>
          </a:bodyPr>
          <a:lstStyle/>
          <a:p>
            <a:pPr marL="0" indent="0" algn="just">
              <a:spcBef>
                <a:spcPts val="1200"/>
              </a:spcBef>
              <a:buNone/>
            </a:pPr>
            <a:r>
              <a:rPr lang="en-GB" sz="1600" dirty="0">
                <a:latin typeface="Sabon LT Std"/>
              </a:rPr>
              <a:t>Forecasting the demands that the organisation will have for skills in the future is the first stage of the talent planning process. It involves asking the following questions: </a:t>
            </a:r>
          </a:p>
          <a:p>
            <a:pPr algn="just">
              <a:spcBef>
                <a:spcPts val="1200"/>
              </a:spcBef>
            </a:pPr>
            <a:r>
              <a:rPr lang="en-GB" sz="1600" dirty="0">
                <a:latin typeface="Sabon LT Std"/>
              </a:rPr>
              <a:t>What tasks will need doing? </a:t>
            </a:r>
          </a:p>
          <a:p>
            <a:pPr algn="just">
              <a:spcBef>
                <a:spcPts val="1200"/>
              </a:spcBef>
            </a:pPr>
            <a:r>
              <a:rPr lang="en-GB" sz="1600" dirty="0">
                <a:latin typeface="Sabon LT Std"/>
              </a:rPr>
              <a:t>How can these best be divided into individual job roles? We need to consider the type of role (part-time, full-time, contract) as well as numbers. </a:t>
            </a:r>
          </a:p>
          <a:p>
            <a:pPr algn="just">
              <a:spcBef>
                <a:spcPts val="1200"/>
              </a:spcBef>
            </a:pPr>
            <a:r>
              <a:rPr lang="en-GB" sz="1600" dirty="0">
                <a:latin typeface="Sabon LT Std"/>
              </a:rPr>
              <a:t>What skills are needed for each role? </a:t>
            </a:r>
          </a:p>
          <a:p>
            <a:pPr algn="just">
              <a:spcBef>
                <a:spcPts val="1200"/>
              </a:spcBef>
            </a:pPr>
            <a:r>
              <a:rPr lang="en-GB" sz="1600" dirty="0">
                <a:latin typeface="Sabon LT Std"/>
              </a:rPr>
              <a:t>So how do we get started in answering these questions? How can we know what our requirements will be in the future? There are a number of approaches that can be taken: </a:t>
            </a:r>
          </a:p>
          <a:p>
            <a:pPr algn="just">
              <a:spcBef>
                <a:spcPts val="1200"/>
              </a:spcBef>
            </a:pPr>
            <a:r>
              <a:rPr lang="en-GB" sz="1600" dirty="0">
                <a:latin typeface="Sabon LT Std"/>
              </a:rPr>
              <a:t>Systematic techniques, which can include things like a) looking at past trends to predict future needs, and b) working back from the outputs desired. </a:t>
            </a:r>
          </a:p>
          <a:p>
            <a:pPr algn="just">
              <a:spcBef>
                <a:spcPts val="1200"/>
              </a:spcBef>
            </a:pPr>
            <a:r>
              <a:rPr lang="en-GB" sz="1600" dirty="0">
                <a:latin typeface="Sabon LT Std"/>
              </a:rPr>
              <a:t>Managerial judgement, which is based on the knowledge and experience of senior staff of the specific company, the industry and the external environment. </a:t>
            </a:r>
          </a:p>
          <a:p>
            <a:pPr algn="just">
              <a:spcBef>
                <a:spcPts val="1200"/>
              </a:spcBef>
            </a:pPr>
            <a:r>
              <a:rPr lang="en-GB" sz="1600" dirty="0">
                <a:latin typeface="Sabon LT Std"/>
              </a:rPr>
              <a:t>Working back from costs, which begins with the future budget and then determines how many staff can be afforded. </a:t>
            </a:r>
          </a:p>
          <a:p>
            <a:pPr marL="0" indent="0" algn="just">
              <a:spcBef>
                <a:spcPts val="1200"/>
              </a:spcBef>
              <a:buNone/>
            </a:pPr>
            <a:r>
              <a:rPr lang="en-GB" sz="1600" dirty="0">
                <a:latin typeface="Sabon LT Std"/>
              </a:rPr>
              <a:t>From such activities we should be able to identify roughly what job roles are needed, how many people are needed in each and what skills are needed. From this we can draw up specific job descriptions and person specifications (covered in a later section). </a:t>
            </a:r>
            <a:endParaRPr lang="en-GB" sz="1600" dirty="0"/>
          </a:p>
        </p:txBody>
      </p:sp>
    </p:spTree>
    <p:extLst>
      <p:ext uri="{BB962C8B-B14F-4D97-AF65-F5344CB8AC3E}">
        <p14:creationId xmlns:p14="http://schemas.microsoft.com/office/powerpoint/2010/main" val="3686289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Forecasting Supply </a:t>
            </a:r>
          </a:p>
        </p:txBody>
      </p:sp>
      <p:sp>
        <p:nvSpPr>
          <p:cNvPr id="3" name="Content Placeholder 2"/>
          <p:cNvSpPr>
            <a:spLocks noGrp="1"/>
          </p:cNvSpPr>
          <p:nvPr>
            <p:ph idx="1"/>
          </p:nvPr>
        </p:nvSpPr>
        <p:spPr>
          <a:xfrm>
            <a:off x="91440" y="1104900"/>
            <a:ext cx="11978640" cy="5115900"/>
          </a:xfrm>
        </p:spPr>
        <p:txBody>
          <a:bodyPr>
            <a:normAutofit/>
          </a:bodyPr>
          <a:lstStyle/>
          <a:p>
            <a:pPr marL="0" indent="0" algn="just">
              <a:spcBef>
                <a:spcPts val="1200"/>
              </a:spcBef>
              <a:buNone/>
            </a:pPr>
            <a:r>
              <a:rPr lang="en-GB" sz="1600" dirty="0">
                <a:latin typeface="Sabon LT Std"/>
              </a:rPr>
              <a:t>When we know how many people we need, and with what skills, the next thing we must do is look at the current resources of the organisation. We must consider the composition of the current workforce, the skills of this workforce and the proportion of this workforce that is likely to remain at the time that we are forecasting for. </a:t>
            </a:r>
          </a:p>
          <a:p>
            <a:pPr marL="0" indent="0" algn="just">
              <a:spcBef>
                <a:spcPts val="1200"/>
              </a:spcBef>
              <a:buNone/>
            </a:pPr>
            <a:r>
              <a:rPr lang="en-GB" sz="1600" dirty="0">
                <a:latin typeface="Sabon LT Std"/>
              </a:rPr>
              <a:t>In terms of understanding the current workforce, we need to identify the total number of people employed, the total wage cost, the workforce composition (percentages employed in each department, at each grade, in different age groups and with different lengths of service) and the levels of sickness absence (and the impact this has on the ability to deliver services). </a:t>
            </a:r>
          </a:p>
          <a:p>
            <a:pPr marL="0" indent="0" algn="just">
              <a:spcBef>
                <a:spcPts val="1200"/>
              </a:spcBef>
              <a:buNone/>
            </a:pPr>
            <a:r>
              <a:rPr lang="en-GB" sz="1600" dirty="0">
                <a:latin typeface="Sabon LT Std"/>
              </a:rPr>
              <a:t>After looking at the people that we currently have, we must assess the skills they have, which can be done by consulting person specifications for current job roles (more on this later), appraisal information and internal training records. </a:t>
            </a:r>
          </a:p>
          <a:p>
            <a:pPr marL="0" indent="0" algn="just">
              <a:spcBef>
                <a:spcPts val="1200"/>
              </a:spcBef>
              <a:buNone/>
            </a:pPr>
            <a:r>
              <a:rPr lang="en-GB" sz="1600" dirty="0">
                <a:latin typeface="Sabon LT Std"/>
              </a:rPr>
              <a:t>Finally, we must estimate the number of these employees that are likely to still be employed in the future. The most important thing to think about here is general trends in employee turnover, for example how many people tend to resign each year and how many people are approaching retirement age? More sophisticated analyses will also consider the roles that people will be working in, considering the number of lateral moves and promotions that are likely as well. </a:t>
            </a:r>
            <a:endParaRPr lang="en-GB" sz="2400" dirty="0"/>
          </a:p>
        </p:txBody>
      </p:sp>
    </p:spTree>
    <p:extLst>
      <p:ext uri="{BB962C8B-B14F-4D97-AF65-F5344CB8AC3E}">
        <p14:creationId xmlns:p14="http://schemas.microsoft.com/office/powerpoint/2010/main" val="3061679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Identifying Gaps between Demand and Supply </a:t>
            </a:r>
          </a:p>
        </p:txBody>
      </p:sp>
      <p:sp>
        <p:nvSpPr>
          <p:cNvPr id="3" name="Content Placeholder 2"/>
          <p:cNvSpPr>
            <a:spLocks noGrp="1"/>
          </p:cNvSpPr>
          <p:nvPr>
            <p:ph idx="1"/>
          </p:nvPr>
        </p:nvSpPr>
        <p:spPr/>
        <p:txBody>
          <a:bodyPr>
            <a:normAutofit/>
          </a:bodyPr>
          <a:lstStyle/>
          <a:p>
            <a:pPr marL="0" indent="0" algn="just">
              <a:buNone/>
            </a:pPr>
            <a:r>
              <a:rPr lang="en-GB" sz="1800" dirty="0">
                <a:latin typeface="Sabon LT Std"/>
              </a:rPr>
              <a:t>Once we have information on the job roles and skills that we will need in the future, and on the job roles and skills we have in the present, we can conduct a skills audit for the majority of the common roles in order to determine the extent of the mismatch between the two. Put simply, there are three steps to this activity: </a:t>
            </a:r>
          </a:p>
          <a:p>
            <a:pPr marL="0" indent="0" algn="just">
              <a:buNone/>
            </a:pPr>
            <a:r>
              <a:rPr lang="en-GB" sz="1800" dirty="0">
                <a:latin typeface="Sabon LT Std"/>
              </a:rPr>
              <a:t>Create a competency framework for each of the common roles. This would be a list of all of the competencies (desirable human characteristics) that are required for the role, and an indication of the level of skill required. </a:t>
            </a:r>
          </a:p>
          <a:p>
            <a:pPr marL="0" indent="0" algn="just">
              <a:buNone/>
            </a:pPr>
            <a:r>
              <a:rPr lang="en-GB" sz="1800" dirty="0">
                <a:latin typeface="Sabon LT Std"/>
              </a:rPr>
              <a:t>Assess each current employee using an audit form. Each individual’s line manager is best placed to complete the audit, and should base assessments on personal judgement, observation and discussion with the individual (including scenario-based questions on how they would handle a situation). Performance review documentation might also be consulted. </a:t>
            </a:r>
          </a:p>
          <a:p>
            <a:pPr marL="0" indent="0" algn="just">
              <a:buNone/>
            </a:pPr>
            <a:r>
              <a:rPr lang="en-GB" sz="1800" dirty="0">
                <a:latin typeface="Sabon LT Std"/>
              </a:rPr>
              <a:t>Summarise the results for the whole workforce to identify the total skills currently available, and the extent to which this matches the skills base needed for the future. </a:t>
            </a:r>
          </a:p>
          <a:p>
            <a:pPr marL="0" indent="0">
              <a:buNone/>
            </a:pPr>
            <a:endParaRPr lang="en-GB" sz="2400" dirty="0"/>
          </a:p>
        </p:txBody>
      </p:sp>
    </p:spTree>
    <p:extLst>
      <p:ext uri="{BB962C8B-B14F-4D97-AF65-F5344CB8AC3E}">
        <p14:creationId xmlns:p14="http://schemas.microsoft.com/office/powerpoint/2010/main" val="2990927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260" y="-75882"/>
            <a:ext cx="10972800" cy="1143000"/>
          </a:xfrm>
        </p:spPr>
        <p:txBody>
          <a:bodyPr>
            <a:normAutofit/>
          </a:bodyPr>
          <a:lstStyle/>
          <a:p>
            <a:r>
              <a:rPr lang="en-GB" sz="4000" b="1" dirty="0"/>
              <a:t>Succession Planning </a:t>
            </a:r>
          </a:p>
        </p:txBody>
      </p:sp>
      <p:sp>
        <p:nvSpPr>
          <p:cNvPr id="3" name="Content Placeholder 2"/>
          <p:cNvSpPr>
            <a:spLocks noGrp="1"/>
          </p:cNvSpPr>
          <p:nvPr>
            <p:ph idx="1"/>
          </p:nvPr>
        </p:nvSpPr>
        <p:spPr>
          <a:xfrm>
            <a:off x="106680" y="914400"/>
            <a:ext cx="11871960" cy="5306400"/>
          </a:xfrm>
        </p:spPr>
        <p:txBody>
          <a:bodyPr>
            <a:normAutofit/>
          </a:bodyPr>
          <a:lstStyle/>
          <a:p>
            <a:pPr marL="0" indent="0" algn="just">
              <a:spcBef>
                <a:spcPts val="0"/>
              </a:spcBef>
              <a:buNone/>
            </a:pPr>
            <a:r>
              <a:rPr lang="en-GB" sz="1400" dirty="0">
                <a:latin typeface="Sabon LT Std"/>
              </a:rPr>
              <a:t>One activity that is often cited interchangeably with talent planning – but which actually refers to a distinct activity – is succession planning. Whereas talent planning refers to overall staffing considerations, succession planning refers to a group of activities that aim to ensure that at any time an organisation has sufficient numbers of people with the ability, knowledge, personal attributes and experience necessary to step into roles at the next level when they become vacant. </a:t>
            </a:r>
          </a:p>
          <a:p>
            <a:pPr marL="0" indent="0" algn="just">
              <a:spcBef>
                <a:spcPts val="0"/>
              </a:spcBef>
              <a:buNone/>
            </a:pPr>
            <a:endParaRPr lang="en-GB" sz="1400" dirty="0">
              <a:latin typeface="Sabon LT Std"/>
            </a:endParaRPr>
          </a:p>
          <a:p>
            <a:pPr marL="0" indent="0" algn="just">
              <a:spcBef>
                <a:spcPts val="0"/>
              </a:spcBef>
              <a:buNone/>
            </a:pPr>
            <a:r>
              <a:rPr lang="en-GB" sz="1400" dirty="0">
                <a:latin typeface="Sabon LT Std"/>
              </a:rPr>
              <a:t>The original focus of succession planning was at the very highest levels of an organisation – to ensure a smooth transition when a director or a very senior manager departs, and to avoid having to react quickly and ask someone to ‘act up’ for a temporary period, to promote someone who is not prepared, or to recruit someone from outside the organisation who may not know the organisation and the way things are done. The process used to concern the selection and development of only a chosen few. It has since been extended to cover the whole workforce. Rather than targeting specific individuals for specific roles, the aim is to develop ‘pools of talent’ from which a replacement can be selected when a vacancy becomes available. </a:t>
            </a:r>
          </a:p>
          <a:p>
            <a:pPr marL="0" indent="0" algn="just">
              <a:spcBef>
                <a:spcPts val="0"/>
              </a:spcBef>
              <a:buNone/>
            </a:pPr>
            <a:r>
              <a:rPr lang="en-GB" sz="1400" dirty="0">
                <a:latin typeface="Sabon LT Std"/>
              </a:rPr>
              <a:t>Appraisal meetings are central to the process – identifying the aspirations of employees, assessing current skills levels and agreeing development. A range of development activities can be utilised to help furnish individuals with the skills they will need at the next level, including formal training programmes, on-the-job training and coaching, work shadowing, mentoring schemes, experience in different departments, supervised ‘acting up’, and things like attendance at committees and ownership of special projects. </a:t>
            </a:r>
          </a:p>
          <a:p>
            <a:pPr marL="0" indent="0" algn="just">
              <a:spcBef>
                <a:spcPts val="0"/>
              </a:spcBef>
              <a:buNone/>
            </a:pPr>
            <a:endParaRPr lang="en-GB" sz="1400" dirty="0">
              <a:latin typeface="Sabon LT Std"/>
            </a:endParaRPr>
          </a:p>
          <a:p>
            <a:pPr marL="0" indent="0" algn="just">
              <a:spcBef>
                <a:spcPts val="0"/>
              </a:spcBef>
              <a:buNone/>
            </a:pPr>
            <a:r>
              <a:rPr lang="en-GB" sz="1400" dirty="0">
                <a:latin typeface="Sabon LT Std"/>
              </a:rPr>
              <a:t>One long-standing debate in the field of HR planning is how to balance succession planning with a desire for ‘new blood’ – bringing in people from outside the business who may have fresh ideas and perspectives. The CIPD factsheet on Succession Planning (CIPD, 2020a) suggests that companies should aim for a balance between insiders and outsiders, and should avoid appointing outsiders at board level, where an awareness of corporate culture is key. </a:t>
            </a:r>
            <a:endParaRPr lang="en-GB" sz="1400" dirty="0"/>
          </a:p>
          <a:p>
            <a:endParaRPr lang="en-GB" dirty="0"/>
          </a:p>
        </p:txBody>
      </p:sp>
    </p:spTree>
    <p:extLst>
      <p:ext uri="{BB962C8B-B14F-4D97-AF65-F5344CB8AC3E}">
        <p14:creationId xmlns:p14="http://schemas.microsoft.com/office/powerpoint/2010/main" val="10754751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59309"/>
            <a:ext cx="7886700" cy="1231200"/>
          </a:xfrm>
        </p:spPr>
        <p:txBody>
          <a:bodyPr>
            <a:normAutofit/>
          </a:bodyPr>
          <a:lstStyle/>
          <a:p>
            <a:r>
              <a:rPr lang="en-GB" sz="4000" b="1" dirty="0"/>
              <a:t>Fair Access to Opportunity </a:t>
            </a:r>
          </a:p>
        </p:txBody>
      </p:sp>
      <p:sp>
        <p:nvSpPr>
          <p:cNvPr id="3" name="Content Placeholder 2"/>
          <p:cNvSpPr>
            <a:spLocks noGrp="1"/>
          </p:cNvSpPr>
          <p:nvPr>
            <p:ph idx="1"/>
          </p:nvPr>
        </p:nvSpPr>
        <p:spPr>
          <a:xfrm>
            <a:off x="152400" y="1219200"/>
            <a:ext cx="11910060" cy="5001600"/>
          </a:xfrm>
        </p:spPr>
        <p:txBody>
          <a:bodyPr>
            <a:normAutofit/>
          </a:bodyPr>
          <a:lstStyle/>
          <a:p>
            <a:pPr marL="0" indent="0" algn="just">
              <a:spcBef>
                <a:spcPts val="0"/>
              </a:spcBef>
              <a:buNone/>
            </a:pPr>
            <a:r>
              <a:rPr lang="en-GB" sz="1600" dirty="0">
                <a:latin typeface="Sabon LT Std"/>
              </a:rPr>
              <a:t>When considering activities in the field of talent planning (deployment, development and career management), it is essential that organisations give all employees fair access to the opportunities available. There are several ways to help ensure this: </a:t>
            </a:r>
          </a:p>
          <a:p>
            <a:pPr marL="0" indent="0" algn="just">
              <a:spcBef>
                <a:spcPts val="0"/>
              </a:spcBef>
              <a:buNone/>
            </a:pPr>
            <a:endParaRPr lang="en-GB" sz="1600" dirty="0">
              <a:latin typeface="Sabon LT Std"/>
            </a:endParaRPr>
          </a:p>
          <a:p>
            <a:pPr algn="just">
              <a:spcBef>
                <a:spcPts val="0"/>
              </a:spcBef>
            </a:pPr>
            <a:r>
              <a:rPr lang="en-GB" sz="1600" dirty="0">
                <a:latin typeface="Sabon LT Std"/>
              </a:rPr>
              <a:t>Extensive communication of opportunities to all, including those on extended leave (maternity, etc). </a:t>
            </a:r>
          </a:p>
          <a:p>
            <a:pPr algn="just">
              <a:spcBef>
                <a:spcPts val="0"/>
              </a:spcBef>
            </a:pPr>
            <a:r>
              <a:rPr lang="en-GB" sz="1600" dirty="0">
                <a:latin typeface="Sabon LT Std"/>
              </a:rPr>
              <a:t>Mechanisms whereby anyone can express an interest in opportunities. </a:t>
            </a:r>
          </a:p>
          <a:p>
            <a:pPr algn="just">
              <a:spcBef>
                <a:spcPts val="0"/>
              </a:spcBef>
            </a:pPr>
            <a:r>
              <a:rPr lang="en-GB" sz="1600" dirty="0">
                <a:latin typeface="Sabon LT Std"/>
              </a:rPr>
              <a:t>Fairness in selection – open competition for opportunities and formal selection criteria (as opposed to management discretion). </a:t>
            </a:r>
          </a:p>
          <a:p>
            <a:pPr algn="just">
              <a:spcBef>
                <a:spcPts val="0"/>
              </a:spcBef>
            </a:pPr>
            <a:r>
              <a:rPr lang="en-GB" sz="1600" dirty="0">
                <a:latin typeface="Sabon LT Std"/>
              </a:rPr>
              <a:t>Regular appraisals for all employees – with development goals to help them move towards longer-term aspirations. </a:t>
            </a:r>
          </a:p>
          <a:p>
            <a:pPr algn="just">
              <a:spcBef>
                <a:spcPts val="0"/>
              </a:spcBef>
            </a:pPr>
            <a:r>
              <a:rPr lang="en-GB" sz="1600" dirty="0">
                <a:latin typeface="Sabon LT Std"/>
              </a:rPr>
              <a:t>Positive action initiatives: forms of assistance for those who may be disadvantaged in some respect. For example, if women are under-represented at management level in a company, a management skills course targeted at female staff might be developed. </a:t>
            </a:r>
          </a:p>
          <a:p>
            <a:pPr algn="just">
              <a:spcBef>
                <a:spcPts val="0"/>
              </a:spcBef>
            </a:pPr>
            <a:r>
              <a:rPr lang="en-GB" sz="1600" dirty="0">
                <a:latin typeface="Sabon LT Std"/>
              </a:rPr>
              <a:t>Auditing of training records and/or the inclusion of training and development questions in any employee satisfaction surveys. </a:t>
            </a:r>
          </a:p>
          <a:p>
            <a:pPr algn="just">
              <a:spcBef>
                <a:spcPts val="0"/>
              </a:spcBef>
            </a:pPr>
            <a:r>
              <a:rPr lang="en-GB" sz="1600" dirty="0">
                <a:latin typeface="Sabon LT Std"/>
              </a:rPr>
              <a:t>Making a variety of development provisions available so that all employees are catered for – including those with different learning styles, those with atypical working patterns and those at different stages of their careers. </a:t>
            </a:r>
          </a:p>
          <a:p>
            <a:pPr algn="just">
              <a:spcBef>
                <a:spcPts val="0"/>
              </a:spcBef>
            </a:pPr>
            <a:r>
              <a:rPr lang="en-GB" sz="1600" dirty="0">
                <a:latin typeface="Sabon LT Std"/>
              </a:rPr>
              <a:t>In the case of redeployment, making certain that all individuals involved are fully consulted. </a:t>
            </a:r>
          </a:p>
          <a:p>
            <a:pPr algn="just">
              <a:spcBef>
                <a:spcPts val="0"/>
              </a:spcBef>
            </a:pPr>
            <a:r>
              <a:rPr lang="en-GB" sz="1600" dirty="0">
                <a:latin typeface="Sabon LT Std"/>
              </a:rPr>
              <a:t>Working with all management staff on the importance of equality of opportunity and on career management in general. It is important that managers are not, for example, blocking the development of a promising subordinate for fear that the individual might move to another department or even take over their own job. </a:t>
            </a:r>
          </a:p>
        </p:txBody>
      </p:sp>
    </p:spTree>
    <p:extLst>
      <p:ext uri="{BB962C8B-B14F-4D97-AF65-F5344CB8AC3E}">
        <p14:creationId xmlns:p14="http://schemas.microsoft.com/office/powerpoint/2010/main" val="219396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2668" y="173831"/>
            <a:ext cx="7886700" cy="1614486"/>
          </a:xfrm>
        </p:spPr>
        <p:txBody>
          <a:bodyPr>
            <a:normAutofit/>
          </a:bodyPr>
          <a:lstStyle/>
          <a:p>
            <a:r>
              <a:rPr lang="en-GB" sz="4400" dirty="0"/>
              <a:t>Managing Recruitment </a:t>
            </a:r>
          </a:p>
        </p:txBody>
      </p:sp>
      <p:sp>
        <p:nvSpPr>
          <p:cNvPr id="3" name="Text Placeholder 2"/>
          <p:cNvSpPr>
            <a:spLocks noGrp="1"/>
          </p:cNvSpPr>
          <p:nvPr>
            <p:ph type="body" idx="1"/>
          </p:nvPr>
        </p:nvSpPr>
        <p:spPr>
          <a:xfrm>
            <a:off x="1382077" y="1087277"/>
            <a:ext cx="9427845" cy="2882743"/>
          </a:xfrm>
        </p:spPr>
        <p:txBody>
          <a:bodyPr>
            <a:normAutofit/>
          </a:bodyPr>
          <a:lstStyle/>
          <a:p>
            <a:pPr algn="just">
              <a:spcBef>
                <a:spcPts val="1200"/>
              </a:spcBef>
              <a:spcAft>
                <a:spcPts val="2400"/>
              </a:spcAft>
            </a:pPr>
            <a:r>
              <a:rPr lang="en-GB" sz="1800" dirty="0">
                <a:solidFill>
                  <a:schemeClr val="tx1"/>
                </a:solidFill>
                <a:latin typeface="Sabon LT Std"/>
              </a:rPr>
              <a:t>Recruitment and selection tend to be lumped together as contributory parts of a process of bringing new employees into a company. It is important to be aware, however, that the terms refer to two different sets of activities. ‘Recruitment’ refers to advertising the company and the vacancy to potential employees, and trying to encourage suitable individuals to apply, whereas ‘selection’ refers to choosing the most suitable candidate from those who have applied. </a:t>
            </a:r>
            <a:endParaRPr lang="en-GB" dirty="0">
              <a:solidFill>
                <a:schemeClr val="tx1"/>
              </a:solidFill>
            </a:endParaRPr>
          </a:p>
        </p:txBody>
      </p:sp>
    </p:spTree>
    <p:extLst>
      <p:ext uri="{BB962C8B-B14F-4D97-AF65-F5344CB8AC3E}">
        <p14:creationId xmlns:p14="http://schemas.microsoft.com/office/powerpoint/2010/main" val="15693040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45662"/>
            <a:ext cx="7886700" cy="1231200"/>
          </a:xfrm>
        </p:spPr>
        <p:txBody>
          <a:bodyPr>
            <a:normAutofit/>
          </a:bodyPr>
          <a:lstStyle/>
          <a:p>
            <a:r>
              <a:rPr lang="en-GB" sz="3600" b="1" dirty="0"/>
              <a:t>Managing the Recruitment Process</a:t>
            </a:r>
            <a:endParaRPr lang="en-GB" sz="4000" b="1" dirty="0"/>
          </a:p>
        </p:txBody>
      </p:sp>
      <p:sp>
        <p:nvSpPr>
          <p:cNvPr id="3" name="Content Placeholder 2"/>
          <p:cNvSpPr>
            <a:spLocks noGrp="1"/>
          </p:cNvSpPr>
          <p:nvPr>
            <p:ph idx="1"/>
          </p:nvPr>
        </p:nvSpPr>
        <p:spPr>
          <a:xfrm>
            <a:off x="76200" y="1476863"/>
            <a:ext cx="12115800" cy="1675913"/>
          </a:xfrm>
        </p:spPr>
        <p:txBody>
          <a:bodyPr>
            <a:normAutofit/>
          </a:bodyPr>
          <a:lstStyle/>
          <a:p>
            <a:pPr marL="0" indent="0" algn="just">
              <a:buNone/>
            </a:pPr>
            <a:r>
              <a:rPr lang="en-GB" sz="1800" dirty="0">
                <a:latin typeface="Sabon LT Std"/>
              </a:rPr>
              <a:t>Recruitment is a required activity in two different circumstances: when a new job role is created within a business, and when an existing employee leaves the business. Before any recruitment activities commence, however, it is important that thorough consideration is given first to determining that a vacancy has definitely arisen (and that the job tasks cannot be distributed among existing employees), and second, if a vacancy has arisen, to knowing exactly what skills and experience are needed to fill it. </a:t>
            </a:r>
            <a:endParaRPr lang="en-GB" dirty="0">
              <a:solidFill>
                <a:schemeClr val="tx1"/>
              </a:solidFill>
            </a:endParaRPr>
          </a:p>
        </p:txBody>
      </p:sp>
      <p:sp>
        <p:nvSpPr>
          <p:cNvPr id="4" name="Title 1">
            <a:extLst>
              <a:ext uri="{FF2B5EF4-FFF2-40B4-BE49-F238E27FC236}">
                <a16:creationId xmlns:a16="http://schemas.microsoft.com/office/drawing/2014/main" id="{B617678A-784B-6AC5-73E5-01219DF5B2E2}"/>
              </a:ext>
            </a:extLst>
          </p:cNvPr>
          <p:cNvSpPr txBox="1">
            <a:spLocks/>
          </p:cNvSpPr>
          <p:nvPr/>
        </p:nvSpPr>
        <p:spPr>
          <a:xfrm>
            <a:off x="2139001" y="2903138"/>
            <a:ext cx="7886700" cy="9449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pPr algn="ctr"/>
            <a:r>
              <a:rPr lang="en-GB" sz="3600" b="1" dirty="0"/>
              <a:t>Job Analysis </a:t>
            </a:r>
            <a:endParaRPr lang="en-GB" sz="4000" b="1" dirty="0"/>
          </a:p>
        </p:txBody>
      </p:sp>
      <p:sp>
        <p:nvSpPr>
          <p:cNvPr id="5" name="Content Placeholder 2">
            <a:extLst>
              <a:ext uri="{FF2B5EF4-FFF2-40B4-BE49-F238E27FC236}">
                <a16:creationId xmlns:a16="http://schemas.microsoft.com/office/drawing/2014/main" id="{03956E2B-F863-9298-51E3-FC14DB4CE7B3}"/>
              </a:ext>
            </a:extLst>
          </p:cNvPr>
          <p:cNvSpPr txBox="1">
            <a:spLocks/>
          </p:cNvSpPr>
          <p:nvPr/>
        </p:nvSpPr>
        <p:spPr>
          <a:xfrm>
            <a:off x="76200" y="3609975"/>
            <a:ext cx="11971020" cy="26098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solidFill>
                  <a:schemeClr val="tx1"/>
                </a:solidFill>
                <a:latin typeface="Sabon LT Std"/>
              </a:rPr>
              <a:t>In order to determine the skills and experiences needed for a role, some form of job analysis is generally undertaken, which collects information from a range of sources on job duties, job responsibilities, the equipment, tools and materials used, controls over work, interactions with others, performance expectations, the working environment and any prerequisites in terms of education/experience. </a:t>
            </a:r>
          </a:p>
          <a:p>
            <a:pPr marL="0" indent="0">
              <a:buNone/>
            </a:pPr>
            <a:r>
              <a:rPr lang="en-GB" sz="1600" dirty="0">
                <a:solidFill>
                  <a:schemeClr val="tx1"/>
                </a:solidFill>
                <a:latin typeface="Sabon LT Std"/>
              </a:rPr>
              <a:t>The range of sources from which such information can come is wide. If the role is not a new one, information on it can come from current role-holders (via observation of them at work, via interviews or via the completion of work diaries). Information can also be collected from the line manager for the role, from other organisation stakeholders who would have contact with the individual, from documentary evidence such as appraisal results and training manuals and from external experts in the specific field. After the job analysis, the steps described below are commonly followed. </a:t>
            </a:r>
            <a:endParaRPr lang="en-GB" sz="2000" dirty="0">
              <a:solidFill>
                <a:schemeClr val="tx1"/>
              </a:solidFill>
            </a:endParaRPr>
          </a:p>
        </p:txBody>
      </p:sp>
    </p:spTree>
    <p:extLst>
      <p:ext uri="{BB962C8B-B14F-4D97-AF65-F5344CB8AC3E}">
        <p14:creationId xmlns:p14="http://schemas.microsoft.com/office/powerpoint/2010/main" val="2293465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4550" y="702209"/>
            <a:ext cx="7886700" cy="852271"/>
          </a:xfrm>
        </p:spPr>
        <p:txBody>
          <a:bodyPr>
            <a:normAutofit/>
          </a:bodyPr>
          <a:lstStyle/>
          <a:p>
            <a:r>
              <a:rPr lang="en-GB" sz="4000" b="1" dirty="0"/>
              <a:t>Developing a Job Description </a:t>
            </a:r>
          </a:p>
        </p:txBody>
      </p:sp>
      <p:sp>
        <p:nvSpPr>
          <p:cNvPr id="3" name="Content Placeholder 2"/>
          <p:cNvSpPr>
            <a:spLocks noGrp="1"/>
          </p:cNvSpPr>
          <p:nvPr>
            <p:ph idx="1"/>
          </p:nvPr>
        </p:nvSpPr>
        <p:spPr>
          <a:xfrm>
            <a:off x="53340" y="2388871"/>
            <a:ext cx="11932920" cy="2914649"/>
          </a:xfrm>
        </p:spPr>
        <p:txBody>
          <a:bodyPr>
            <a:normAutofit fontScale="92500" lnSpcReduction="10000"/>
          </a:bodyPr>
          <a:lstStyle/>
          <a:p>
            <a:pPr marL="0" indent="0" algn="just">
              <a:spcBef>
                <a:spcPts val="0"/>
              </a:spcBef>
              <a:buNone/>
            </a:pPr>
            <a:r>
              <a:rPr lang="en-GB" sz="1800" dirty="0">
                <a:latin typeface="Sabon LT Std"/>
              </a:rPr>
              <a:t>The job description is one of the key documents in recruitment and selection activities. Based on the job analysis exercise, it summarises the tasks that make up the job, together with statements of reporting lines, areas of responsibility and performance criteria. Job descriptions tend to follow a standard format from company to company, usually listing the following information: </a:t>
            </a:r>
          </a:p>
          <a:p>
            <a:pPr>
              <a:spcBef>
                <a:spcPts val="0"/>
              </a:spcBef>
            </a:pPr>
            <a:r>
              <a:rPr lang="en-GB" sz="1800" dirty="0">
                <a:latin typeface="Sabon LT Std"/>
              </a:rPr>
              <a:t>job title; </a:t>
            </a:r>
          </a:p>
          <a:p>
            <a:pPr>
              <a:spcBef>
                <a:spcPts val="0"/>
              </a:spcBef>
            </a:pPr>
            <a:r>
              <a:rPr lang="en-GB" sz="1800" dirty="0">
                <a:latin typeface="Sabon LT Std"/>
              </a:rPr>
              <a:t>grade/rate of pay; </a:t>
            </a:r>
          </a:p>
          <a:p>
            <a:pPr>
              <a:spcBef>
                <a:spcPts val="0"/>
              </a:spcBef>
            </a:pPr>
            <a:r>
              <a:rPr lang="en-GB" sz="1800" dirty="0">
                <a:latin typeface="Sabon LT Std"/>
              </a:rPr>
              <a:t>main location; </a:t>
            </a:r>
          </a:p>
          <a:p>
            <a:pPr>
              <a:spcBef>
                <a:spcPts val="0"/>
              </a:spcBef>
            </a:pPr>
            <a:r>
              <a:rPr lang="en-GB" sz="1800" dirty="0">
                <a:latin typeface="Sabon LT Std"/>
              </a:rPr>
              <a:t>supervisor’s name/post; </a:t>
            </a:r>
          </a:p>
          <a:p>
            <a:pPr>
              <a:spcBef>
                <a:spcPts val="0"/>
              </a:spcBef>
            </a:pPr>
            <a:r>
              <a:rPr lang="en-GB" sz="1800" dirty="0">
                <a:latin typeface="Sabon LT Std"/>
              </a:rPr>
              <a:t>details of any subordinates; </a:t>
            </a:r>
          </a:p>
          <a:p>
            <a:pPr>
              <a:spcBef>
                <a:spcPts val="0"/>
              </a:spcBef>
            </a:pPr>
            <a:r>
              <a:rPr lang="en-GB" sz="1800" dirty="0">
                <a:latin typeface="Sabon LT Std"/>
              </a:rPr>
              <a:t>summary of the main purpose of the job; </a:t>
            </a:r>
          </a:p>
          <a:p>
            <a:pPr>
              <a:spcBef>
                <a:spcPts val="0"/>
              </a:spcBef>
            </a:pPr>
            <a:r>
              <a:rPr lang="en-GB" sz="1800" dirty="0">
                <a:latin typeface="Sabon LT Std"/>
              </a:rPr>
              <a:t>list of principal job duties together with very brief descriptions; </a:t>
            </a:r>
          </a:p>
          <a:p>
            <a:pPr>
              <a:spcBef>
                <a:spcPts val="0"/>
              </a:spcBef>
            </a:pPr>
            <a:r>
              <a:rPr lang="en-GB" sz="1800" dirty="0">
                <a:latin typeface="Sabon LT Std"/>
              </a:rPr>
              <a:t>reference to other documents (such as collective agreements) that may clarify or expand on other items. </a:t>
            </a:r>
          </a:p>
          <a:p>
            <a:endParaRPr lang="en-GB" sz="3600" dirty="0"/>
          </a:p>
        </p:txBody>
      </p:sp>
    </p:spTree>
    <p:extLst>
      <p:ext uri="{BB962C8B-B14F-4D97-AF65-F5344CB8AC3E}">
        <p14:creationId xmlns:p14="http://schemas.microsoft.com/office/powerpoint/2010/main" val="3393041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5A67EB1-FF8D-AEC9-C07D-EA8284944936}"/>
              </a:ext>
            </a:extLst>
          </p:cNvPr>
          <p:cNvSpPr txBox="1">
            <a:spLocks noGrp="1"/>
          </p:cNvSpPr>
          <p:nvPr>
            <p:ph idx="1"/>
          </p:nvPr>
        </p:nvSpPr>
        <p:spPr>
          <a:xfrm>
            <a:off x="609600" y="1600200"/>
            <a:ext cx="10972800" cy="39163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solidFill>
                  <a:schemeClr val="tx1"/>
                </a:solidFill>
                <a:latin typeface="Sabon LT Std"/>
              </a:rPr>
              <a:t>Whereas the job description focuses on the nature of the role, the accompanying person specification focuses on the human attributes that are considered to be  necessary for someone performing the role. Person specifications tend to include information under a number of headings, including: </a:t>
            </a:r>
          </a:p>
          <a:p>
            <a:r>
              <a:rPr lang="en-GB" sz="1800" b="1" dirty="0">
                <a:solidFill>
                  <a:schemeClr val="tx1"/>
                </a:solidFill>
                <a:latin typeface="Sabon LT Std"/>
              </a:rPr>
              <a:t>Skills</a:t>
            </a:r>
            <a:r>
              <a:rPr lang="en-GB" sz="1800" dirty="0">
                <a:solidFill>
                  <a:schemeClr val="tx1"/>
                </a:solidFill>
                <a:latin typeface="Sabon LT Std"/>
              </a:rPr>
              <a:t> – such as a certain level of IT competence, a foreign language, familiarity with certain tools and techniques; </a:t>
            </a:r>
          </a:p>
          <a:p>
            <a:r>
              <a:rPr lang="en-GB" sz="1800" b="1" dirty="0">
                <a:solidFill>
                  <a:schemeClr val="tx1"/>
                </a:solidFill>
                <a:latin typeface="Sabon LT Std"/>
              </a:rPr>
              <a:t>Experience</a:t>
            </a:r>
            <a:r>
              <a:rPr lang="en-GB" sz="1800" dirty="0">
                <a:solidFill>
                  <a:schemeClr val="tx1"/>
                </a:solidFill>
                <a:latin typeface="Sabon LT Std"/>
              </a:rPr>
              <a:t> – in a similar job role, company or industry; </a:t>
            </a:r>
          </a:p>
          <a:p>
            <a:r>
              <a:rPr lang="en-GB" sz="1800" b="1" dirty="0">
                <a:solidFill>
                  <a:schemeClr val="tx1"/>
                </a:solidFill>
                <a:latin typeface="Sabon LT Std"/>
              </a:rPr>
              <a:t>Qualifications</a:t>
            </a:r>
            <a:r>
              <a:rPr lang="en-GB" sz="1800" dirty="0">
                <a:solidFill>
                  <a:schemeClr val="tx1"/>
                </a:solidFill>
                <a:latin typeface="Sabon LT Std"/>
              </a:rPr>
              <a:t> – generally vocational; </a:t>
            </a:r>
          </a:p>
          <a:p>
            <a:r>
              <a:rPr lang="en-GB" sz="1800" b="1" dirty="0">
                <a:solidFill>
                  <a:schemeClr val="tx1"/>
                </a:solidFill>
                <a:latin typeface="Sabon LT Std"/>
              </a:rPr>
              <a:t>Education</a:t>
            </a:r>
            <a:r>
              <a:rPr lang="en-GB" sz="1800" dirty="0">
                <a:solidFill>
                  <a:schemeClr val="tx1"/>
                </a:solidFill>
                <a:latin typeface="Sabon LT Std"/>
              </a:rPr>
              <a:t> – mostly referring to a specific level (i.e. GCSEs, A-level or degree); </a:t>
            </a:r>
          </a:p>
          <a:p>
            <a:r>
              <a:rPr lang="en-GB" sz="1800" b="1" dirty="0">
                <a:solidFill>
                  <a:schemeClr val="tx1"/>
                </a:solidFill>
                <a:latin typeface="Sabon LT Std"/>
              </a:rPr>
              <a:t>Personal attributes </a:t>
            </a:r>
            <a:r>
              <a:rPr lang="en-GB" sz="1800" dirty="0">
                <a:solidFill>
                  <a:schemeClr val="tx1"/>
                </a:solidFill>
                <a:latin typeface="Sabon LT Std"/>
              </a:rPr>
              <a:t>– such as professionalism, creativity, interpersonal skills. </a:t>
            </a:r>
          </a:p>
          <a:p>
            <a:pPr marL="0" indent="0" algn="just">
              <a:buNone/>
            </a:pPr>
            <a:r>
              <a:rPr lang="en-GB" sz="1800" dirty="0">
                <a:solidFill>
                  <a:schemeClr val="tx1"/>
                </a:solidFill>
                <a:latin typeface="Sabon LT Std"/>
              </a:rPr>
              <a:t>It is also typical for each specification to be classified as either ‘essential’ or ‘desirable’ in the person </a:t>
            </a:r>
            <a:br>
              <a:rPr lang="en-GB" sz="1800" dirty="0">
                <a:solidFill>
                  <a:schemeClr val="tx1"/>
                </a:solidFill>
                <a:latin typeface="Sabon LT Std"/>
              </a:rPr>
            </a:br>
            <a:r>
              <a:rPr lang="en-GB" sz="1800" dirty="0">
                <a:solidFill>
                  <a:schemeClr val="tx1"/>
                </a:solidFill>
                <a:latin typeface="Sabon LT Std"/>
              </a:rPr>
              <a:t>performing the role. </a:t>
            </a:r>
            <a:endParaRPr lang="en-GB" sz="2400" dirty="0">
              <a:solidFill>
                <a:schemeClr val="tx1"/>
              </a:solidFill>
            </a:endParaRPr>
          </a:p>
        </p:txBody>
      </p:sp>
      <p:sp>
        <p:nvSpPr>
          <p:cNvPr id="5" name="Title 1">
            <a:extLst>
              <a:ext uri="{FF2B5EF4-FFF2-40B4-BE49-F238E27FC236}">
                <a16:creationId xmlns:a16="http://schemas.microsoft.com/office/drawing/2014/main" id="{FEFDF5EC-6DAE-A547-179A-B231C09502A3}"/>
              </a:ext>
            </a:extLst>
          </p:cNvPr>
          <p:cNvSpPr txBox="1">
            <a:spLocks noGrp="1"/>
          </p:cNvSpPr>
          <p:nvPr>
            <p:ph type="title"/>
          </p:nvPr>
        </p:nvSpPr>
        <p:spPr>
          <a:xfrm>
            <a:off x="609600" y="274638"/>
            <a:ext cx="10972800"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pPr algn="ctr"/>
            <a:r>
              <a:rPr lang="en-GB" sz="4000" b="1" dirty="0"/>
              <a:t>Developing a Person Specification </a:t>
            </a:r>
          </a:p>
        </p:txBody>
      </p:sp>
    </p:spTree>
    <p:extLst>
      <p:ext uri="{BB962C8B-B14F-4D97-AF65-F5344CB8AC3E}">
        <p14:creationId xmlns:p14="http://schemas.microsoft.com/office/powerpoint/2010/main" val="8809796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4138"/>
            <a:ext cx="10972800" cy="693102"/>
          </a:xfrm>
        </p:spPr>
        <p:txBody>
          <a:bodyPr>
            <a:normAutofit fontScale="90000"/>
          </a:bodyPr>
          <a:lstStyle/>
          <a:p>
            <a:r>
              <a:rPr lang="en-GB" sz="4000" b="1" dirty="0"/>
              <a:t>Identifying Candidates </a:t>
            </a:r>
          </a:p>
        </p:txBody>
      </p:sp>
      <p:sp>
        <p:nvSpPr>
          <p:cNvPr id="3" name="Content Placeholder 2"/>
          <p:cNvSpPr>
            <a:spLocks noGrp="1"/>
          </p:cNvSpPr>
          <p:nvPr>
            <p:ph idx="1"/>
          </p:nvPr>
        </p:nvSpPr>
        <p:spPr>
          <a:xfrm>
            <a:off x="137160" y="1066800"/>
            <a:ext cx="11902440" cy="5154000"/>
          </a:xfrm>
        </p:spPr>
        <p:txBody>
          <a:bodyPr>
            <a:normAutofit/>
          </a:bodyPr>
          <a:lstStyle/>
          <a:p>
            <a:pPr marL="0" indent="0" algn="just">
              <a:buNone/>
            </a:pPr>
            <a:r>
              <a:rPr lang="en-GB" sz="1600" dirty="0">
                <a:latin typeface="Sabon LT Std"/>
              </a:rPr>
              <a:t>The most appropriate source for filling a vacancy will depend on the nature of the job. Organisations can look to individuals currently working for them who may be interested in a promotion or even a sideways move, as well as those in the outside labour market. </a:t>
            </a:r>
          </a:p>
          <a:p>
            <a:pPr marL="0" indent="0" algn="just">
              <a:buNone/>
            </a:pPr>
            <a:r>
              <a:rPr lang="en-GB" sz="1600" dirty="0">
                <a:latin typeface="Sabon LT Std"/>
              </a:rPr>
              <a:t>There is a huge range of options available for sourcing candidates, including: </a:t>
            </a:r>
          </a:p>
          <a:p>
            <a:pPr algn="just"/>
            <a:r>
              <a:rPr lang="en-GB" sz="1600" dirty="0">
                <a:latin typeface="Sabon LT Std"/>
              </a:rPr>
              <a:t>internal company methods (staff intranet, noticeboards); </a:t>
            </a:r>
          </a:p>
          <a:p>
            <a:pPr algn="just"/>
            <a:r>
              <a:rPr lang="en-GB" sz="1600" dirty="0">
                <a:latin typeface="Sabon LT Std"/>
              </a:rPr>
              <a:t>social media sites such as LinkedIn; </a:t>
            </a:r>
          </a:p>
          <a:p>
            <a:pPr algn="just"/>
            <a:r>
              <a:rPr lang="en-GB" sz="1600" dirty="0">
                <a:latin typeface="Sabon LT Std"/>
              </a:rPr>
              <a:t>word of mouth – encouraging current employees to recommend the company to others who may be suitable (‘refer-a-friend’ schemes); </a:t>
            </a:r>
          </a:p>
          <a:p>
            <a:pPr algn="just"/>
            <a:r>
              <a:rPr lang="en-GB" sz="1600" dirty="0">
                <a:latin typeface="Sabon LT Std"/>
              </a:rPr>
              <a:t>a variety of print advertisements (local newspapers, national newspapers, specialist trade journals); </a:t>
            </a:r>
          </a:p>
          <a:p>
            <a:pPr algn="just"/>
            <a:r>
              <a:rPr lang="en-GB" sz="1600" dirty="0">
                <a:latin typeface="Sabon LT Std"/>
              </a:rPr>
              <a:t>online job board advertisements; </a:t>
            </a:r>
          </a:p>
          <a:p>
            <a:pPr algn="just"/>
            <a:r>
              <a:rPr lang="en-GB" sz="1600" dirty="0">
                <a:latin typeface="Sabon LT Std"/>
              </a:rPr>
              <a:t>local radio; </a:t>
            </a:r>
          </a:p>
          <a:p>
            <a:pPr algn="just"/>
            <a:r>
              <a:rPr lang="en-GB" sz="1600" dirty="0">
                <a:latin typeface="Sabon LT Std"/>
              </a:rPr>
              <a:t>job centres; </a:t>
            </a:r>
          </a:p>
          <a:p>
            <a:pPr algn="just"/>
            <a:r>
              <a:rPr lang="en-GB" sz="1600" dirty="0">
                <a:latin typeface="Sabon LT Std"/>
              </a:rPr>
              <a:t>employment agencies; </a:t>
            </a:r>
          </a:p>
          <a:p>
            <a:pPr algn="just"/>
            <a:r>
              <a:rPr lang="en-GB" sz="1600" dirty="0">
                <a:latin typeface="Sabon LT Std"/>
              </a:rPr>
              <a:t>educational liaison – careers services, career fairs, college tutors, student societies. </a:t>
            </a:r>
          </a:p>
          <a:p>
            <a:pPr marL="0" indent="0" algn="just">
              <a:buNone/>
            </a:pPr>
            <a:r>
              <a:rPr lang="en-GB" sz="1600" dirty="0">
                <a:latin typeface="Sabon LT Std"/>
              </a:rPr>
              <a:t>Along with the suitability of different methods for reaching the required labour market, the costs of the different options are likely to be key considerations. </a:t>
            </a:r>
            <a:endParaRPr lang="en-GB" sz="2000" dirty="0"/>
          </a:p>
        </p:txBody>
      </p:sp>
    </p:spTree>
    <p:extLst>
      <p:ext uri="{BB962C8B-B14F-4D97-AF65-F5344CB8AC3E}">
        <p14:creationId xmlns:p14="http://schemas.microsoft.com/office/powerpoint/2010/main" val="28648281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708" y="231459"/>
            <a:ext cx="7886700" cy="1614486"/>
          </a:xfrm>
        </p:spPr>
        <p:txBody>
          <a:bodyPr>
            <a:normAutofit/>
          </a:bodyPr>
          <a:lstStyle/>
          <a:p>
            <a:r>
              <a:rPr lang="en-GB" sz="4400" dirty="0"/>
              <a:t>Managing Selection  </a:t>
            </a:r>
          </a:p>
        </p:txBody>
      </p:sp>
      <p:sp>
        <p:nvSpPr>
          <p:cNvPr id="3" name="Text Placeholder 2"/>
          <p:cNvSpPr>
            <a:spLocks noGrp="1"/>
          </p:cNvSpPr>
          <p:nvPr>
            <p:ph type="body" idx="1"/>
          </p:nvPr>
        </p:nvSpPr>
        <p:spPr>
          <a:xfrm>
            <a:off x="160020" y="1762126"/>
            <a:ext cx="11468100" cy="3320414"/>
          </a:xfrm>
        </p:spPr>
        <p:txBody>
          <a:bodyPr>
            <a:noAutofit/>
          </a:bodyPr>
          <a:lstStyle/>
          <a:p>
            <a:pPr algn="just">
              <a:spcBef>
                <a:spcPts val="0"/>
              </a:spcBef>
            </a:pPr>
            <a:r>
              <a:rPr lang="en-GB" sz="1800" dirty="0">
                <a:solidFill>
                  <a:schemeClr val="tx1"/>
                </a:solidFill>
                <a:latin typeface="Sabon LT Std"/>
              </a:rPr>
              <a:t>Once the fruits of a successful recruitment campaign have appeared, and a company has a number of eager individuals expressing an interest in the job(s) available, the next task for the company is to identify which individuals are best suited to both the job(s) and the culture of the company. </a:t>
            </a:r>
          </a:p>
          <a:p>
            <a:pPr>
              <a:spcBef>
                <a:spcPts val="0"/>
              </a:spcBef>
            </a:pPr>
            <a:r>
              <a:rPr lang="en-GB" sz="1800" dirty="0">
                <a:solidFill>
                  <a:schemeClr val="tx1"/>
                </a:solidFill>
                <a:latin typeface="Sabon LT Std"/>
              </a:rPr>
              <a:t>The first task at this stage is often the development of a competency framework to use throughout the selection process (generally produced at the same time as the job description and person specification). This document was mentioned earlier in connection with the skills audit activity in talent planning. Because companies tend to place great emphasis on their ‘core values’, and want these to permeate throughout the business, many organisations have a fixed list of competencies (linked to the core values) against which all jobs are assessed. It has been noted that the most commonly sought competencies in UK organisations include communication, customer focus, commercial awareness, teamwork, flexibility and problem solving. </a:t>
            </a:r>
          </a:p>
          <a:p>
            <a:pPr algn="just">
              <a:spcBef>
                <a:spcPts val="0"/>
              </a:spcBef>
            </a:pPr>
            <a:r>
              <a:rPr lang="en-GB" sz="1800" dirty="0">
                <a:solidFill>
                  <a:schemeClr val="tx1"/>
                </a:solidFill>
                <a:latin typeface="Sabon LT Std"/>
              </a:rPr>
              <a:t>To assess each applicant against the requirements of the competency framework for the role, a number of selection techniques can be used. The major methods are…</a:t>
            </a:r>
            <a:endParaRPr lang="en-GB" sz="1800" dirty="0">
              <a:solidFill>
                <a:schemeClr val="tx1"/>
              </a:solidFill>
            </a:endParaRPr>
          </a:p>
        </p:txBody>
      </p:sp>
    </p:spTree>
    <p:extLst>
      <p:ext uri="{BB962C8B-B14F-4D97-AF65-F5344CB8AC3E}">
        <p14:creationId xmlns:p14="http://schemas.microsoft.com/office/powerpoint/2010/main" val="1452532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980" y="-237066"/>
            <a:ext cx="10972800" cy="1143000"/>
          </a:xfrm>
        </p:spPr>
        <p:txBody>
          <a:bodyPr>
            <a:normAutofit/>
          </a:bodyPr>
          <a:lstStyle/>
          <a:p>
            <a:r>
              <a:rPr lang="en-GB" sz="4000" b="1" dirty="0"/>
              <a:t>Application Procedures  </a:t>
            </a:r>
          </a:p>
        </p:txBody>
      </p:sp>
      <p:sp>
        <p:nvSpPr>
          <p:cNvPr id="3" name="Content Placeholder 2"/>
          <p:cNvSpPr>
            <a:spLocks noGrp="1"/>
          </p:cNvSpPr>
          <p:nvPr>
            <p:ph idx="1"/>
          </p:nvPr>
        </p:nvSpPr>
        <p:spPr>
          <a:xfrm>
            <a:off x="99060" y="905934"/>
            <a:ext cx="11978640" cy="5630333"/>
          </a:xfrm>
        </p:spPr>
        <p:txBody>
          <a:bodyPr>
            <a:normAutofit/>
          </a:bodyPr>
          <a:lstStyle/>
          <a:p>
            <a:pPr marL="0" indent="0" algn="just">
              <a:spcBef>
                <a:spcPts val="0"/>
              </a:spcBef>
              <a:buNone/>
            </a:pPr>
            <a:r>
              <a:rPr lang="en-GB" sz="1300" dirty="0">
                <a:latin typeface="Sabon LT Std"/>
              </a:rPr>
              <a:t>Such procedures mostly focus on the instructions given to those interested in the vacancies in terms of registering their interest (usually by submitting a CV or completing the company’s standard application form), together with subsequent in-house procedures for sifting through the pile of applications to identify the most promising – a process of shortlisting. </a:t>
            </a:r>
          </a:p>
          <a:p>
            <a:pPr marL="0" indent="0" algn="just">
              <a:spcBef>
                <a:spcPts val="0"/>
              </a:spcBef>
              <a:buNone/>
            </a:pPr>
            <a:endParaRPr lang="en-GB" sz="1300" dirty="0">
              <a:latin typeface="Sabon LT Std"/>
            </a:endParaRPr>
          </a:p>
          <a:p>
            <a:pPr>
              <a:spcBef>
                <a:spcPts val="0"/>
              </a:spcBef>
            </a:pPr>
            <a:r>
              <a:rPr lang="en-GB" sz="1300" b="1" dirty="0">
                <a:latin typeface="Milo OT"/>
              </a:rPr>
              <a:t>Interviews </a:t>
            </a:r>
            <a:endParaRPr lang="en-GB" sz="1300" dirty="0">
              <a:latin typeface="Milo OT"/>
            </a:endParaRPr>
          </a:p>
          <a:p>
            <a:pPr marL="0" indent="0" algn="just">
              <a:spcBef>
                <a:spcPts val="0"/>
              </a:spcBef>
              <a:buNone/>
            </a:pPr>
            <a:r>
              <a:rPr lang="en-GB" sz="1300" dirty="0">
                <a:latin typeface="Sabon LT Std"/>
              </a:rPr>
              <a:t>A range of options is available: </a:t>
            </a:r>
          </a:p>
          <a:p>
            <a:pPr>
              <a:spcBef>
                <a:spcPts val="0"/>
              </a:spcBef>
            </a:pPr>
            <a:r>
              <a:rPr lang="en-GB" sz="1300" b="1" dirty="0">
                <a:latin typeface="Sabon LT Std"/>
              </a:rPr>
              <a:t>Telephone and online interviews </a:t>
            </a:r>
            <a:endParaRPr lang="en-GB" sz="1300" dirty="0">
              <a:latin typeface="Sabon LT Std"/>
            </a:endParaRPr>
          </a:p>
          <a:p>
            <a:pPr marL="0" indent="0">
              <a:spcBef>
                <a:spcPts val="0"/>
              </a:spcBef>
              <a:buNone/>
            </a:pPr>
            <a:r>
              <a:rPr lang="en-GB" sz="1300" dirty="0">
                <a:latin typeface="Sabon LT Std"/>
              </a:rPr>
              <a:t>These tend to be common as a first stage in the process, to identify those suitable for a more substantial interview, or where candidates are being recruited from overseas. </a:t>
            </a:r>
          </a:p>
          <a:p>
            <a:pPr>
              <a:spcBef>
                <a:spcPts val="0"/>
              </a:spcBef>
            </a:pPr>
            <a:r>
              <a:rPr lang="en-GB" sz="1300" b="1" dirty="0">
                <a:latin typeface="Sabon LT Std"/>
              </a:rPr>
              <a:t>Face-to-face, one-to-one interviews </a:t>
            </a:r>
            <a:endParaRPr lang="en-GB" sz="1300" dirty="0">
              <a:latin typeface="Sabon LT Std"/>
            </a:endParaRPr>
          </a:p>
          <a:p>
            <a:pPr marL="0" indent="0">
              <a:spcBef>
                <a:spcPts val="0"/>
              </a:spcBef>
              <a:buNone/>
            </a:pPr>
            <a:r>
              <a:rPr lang="en-GB" sz="1300" dirty="0">
                <a:latin typeface="Sabon LT Std"/>
              </a:rPr>
              <a:t>These are usually conducted by a member of the HR department or by the line manager of the vacant role. </a:t>
            </a:r>
          </a:p>
          <a:p>
            <a:pPr>
              <a:spcBef>
                <a:spcPts val="0"/>
              </a:spcBef>
            </a:pPr>
            <a:r>
              <a:rPr lang="en-GB" sz="1300" b="1" dirty="0">
                <a:latin typeface="Sabon LT Std"/>
              </a:rPr>
              <a:t>Panel interviews </a:t>
            </a:r>
            <a:endParaRPr lang="en-GB" sz="1300" dirty="0">
              <a:latin typeface="Sabon LT Std"/>
            </a:endParaRPr>
          </a:p>
          <a:p>
            <a:pPr marL="0" indent="0">
              <a:spcBef>
                <a:spcPts val="0"/>
              </a:spcBef>
              <a:buNone/>
            </a:pPr>
            <a:r>
              <a:rPr lang="en-GB" sz="1300" dirty="0">
                <a:latin typeface="Sabon LT Std"/>
              </a:rPr>
              <a:t>This is where more than one company representative attends the interview. </a:t>
            </a:r>
          </a:p>
          <a:p>
            <a:pPr>
              <a:spcBef>
                <a:spcPts val="0"/>
              </a:spcBef>
            </a:pPr>
            <a:r>
              <a:rPr lang="en-GB" sz="1300" b="1" dirty="0">
                <a:latin typeface="Sabon LT Std"/>
              </a:rPr>
              <a:t>Group interviews </a:t>
            </a:r>
            <a:endParaRPr lang="en-GB" sz="1300" dirty="0">
              <a:latin typeface="Sabon LT Std"/>
            </a:endParaRPr>
          </a:p>
          <a:p>
            <a:pPr marL="0" indent="0">
              <a:spcBef>
                <a:spcPts val="0"/>
              </a:spcBef>
              <a:buNone/>
            </a:pPr>
            <a:r>
              <a:rPr lang="en-GB" sz="1300" dirty="0">
                <a:latin typeface="Sabon LT Std"/>
              </a:rPr>
              <a:t>This approach differs in that it involves a group of applicants being interviewed at the same time by a recruitment team. Sometimes tasks may be set which the interviewers observe, such as one candidate interviewing another. There is no one set format for any of these interview types, and their nature can vary considerably from company to company.</a:t>
            </a:r>
          </a:p>
          <a:p>
            <a:pPr marL="0" indent="0">
              <a:spcBef>
                <a:spcPts val="0"/>
              </a:spcBef>
              <a:buNone/>
            </a:pPr>
            <a:endParaRPr lang="en-GB" sz="1300" dirty="0">
              <a:latin typeface="Sabon LT Std"/>
            </a:endParaRPr>
          </a:p>
          <a:p>
            <a:pPr marL="0" indent="0">
              <a:spcBef>
                <a:spcPts val="0"/>
              </a:spcBef>
              <a:buNone/>
            </a:pPr>
            <a:r>
              <a:rPr lang="en-GB" sz="1300" dirty="0">
                <a:latin typeface="Sabon LT Std"/>
              </a:rPr>
              <a:t>In the past, interviews tended to be fairly unstructured, with different candidates being asked different questions based on the factors cited on their CVs/application forms. Given the concerns about consistency in treatment, however, interviews tend to be more structured these days, the interviewers following a fixed interview schedule but then tailoring the discussion to the specific interviewee when probing and seeking examples. </a:t>
            </a:r>
          </a:p>
          <a:p>
            <a:pPr marL="0" indent="0">
              <a:spcBef>
                <a:spcPts val="0"/>
              </a:spcBef>
              <a:buNone/>
            </a:pPr>
            <a:endParaRPr lang="en-GB" sz="1300" dirty="0">
              <a:latin typeface="Sabon LT Std"/>
            </a:endParaRPr>
          </a:p>
          <a:p>
            <a:pPr marL="0" indent="0" algn="just">
              <a:spcBef>
                <a:spcPts val="0"/>
              </a:spcBef>
              <a:buNone/>
            </a:pPr>
            <a:r>
              <a:rPr lang="en-GB" sz="1300" dirty="0">
                <a:latin typeface="Sabon LT Std"/>
              </a:rPr>
              <a:t>In line with the popularity of competencies in the workplace cited above, many companies now use competency-based interviewing, where applicants are asked to provide examples of how they have demonstrated a certain competency in the past or answer a scenario-based question that aims to draw out how they would act in a specific circumstance. </a:t>
            </a:r>
            <a:endParaRPr lang="en-GB" sz="1300" dirty="0"/>
          </a:p>
        </p:txBody>
      </p:sp>
    </p:spTree>
    <p:extLst>
      <p:ext uri="{BB962C8B-B14F-4D97-AF65-F5344CB8AC3E}">
        <p14:creationId xmlns:p14="http://schemas.microsoft.com/office/powerpoint/2010/main" val="3474849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 y="135468"/>
            <a:ext cx="11925300" cy="6085333"/>
          </a:xfrm>
        </p:spPr>
        <p:txBody>
          <a:bodyPr>
            <a:normAutofit/>
          </a:bodyPr>
          <a:lstStyle/>
          <a:p>
            <a:pPr marL="0" indent="0">
              <a:spcBef>
                <a:spcPts val="0"/>
              </a:spcBef>
              <a:buNone/>
            </a:pPr>
            <a:r>
              <a:rPr lang="en-GB" sz="2000" b="1" dirty="0">
                <a:latin typeface="Milo OT"/>
              </a:rPr>
              <a:t>Ability and personality tests </a:t>
            </a:r>
          </a:p>
          <a:p>
            <a:pPr marL="0" indent="0">
              <a:spcBef>
                <a:spcPts val="0"/>
              </a:spcBef>
              <a:buNone/>
            </a:pPr>
            <a:endParaRPr lang="en-GB" sz="800" dirty="0">
              <a:latin typeface="Milo OT"/>
            </a:endParaRPr>
          </a:p>
          <a:p>
            <a:pPr marL="0" indent="0" algn="just">
              <a:spcBef>
                <a:spcPts val="0"/>
              </a:spcBef>
              <a:buNone/>
            </a:pPr>
            <a:r>
              <a:rPr lang="en-GB" sz="1200" dirty="0">
                <a:latin typeface="Sabon LT Std"/>
              </a:rPr>
              <a:t>According to the CIPD’s 2020 Resourcing and Talent Management survey (CIPD, 2020b), around 40 per cent of the UK’s larger employers now use some form of ability testing when selecting at least some of their employees. There are different types of tests, including those measuring general ability (such as IQ tests), those measuring literacy and/or numeracy and those measuring skills in job-specific activities. It is important to be aware that these tests are never used in isolation – their primary purpose is to weed out the poorest performers in shortlisting from huge numbers of applicants (such as in highly competitive graduate recruitment schemes) and to provide supplementary information for consideration alongside the data from other selection techniques. </a:t>
            </a:r>
          </a:p>
          <a:p>
            <a:pPr marL="0" indent="0" algn="just">
              <a:spcBef>
                <a:spcPts val="0"/>
              </a:spcBef>
              <a:buNone/>
            </a:pPr>
            <a:endParaRPr lang="en-GB" sz="1200" dirty="0">
              <a:latin typeface="Sabon LT Std"/>
            </a:endParaRPr>
          </a:p>
          <a:p>
            <a:pPr marL="0" indent="0" algn="just">
              <a:spcBef>
                <a:spcPts val="0"/>
              </a:spcBef>
              <a:buNone/>
            </a:pPr>
            <a:r>
              <a:rPr lang="en-GB" sz="1200" dirty="0">
                <a:latin typeface="Sabon LT Std"/>
              </a:rPr>
              <a:t>Along with ability tests, a range of personality tests is also available for use in employee selection (as well as employee development). According to the CIPD’s 2020 survey, they are used to some extent by 35 per cent of UK organisations, and are especially common when considering management and trainee management roles – where softer, less tangible skills such as communication, diplomacy and emotional intelligence are often deemed necessary. The tests usually consist of personality questionnaires or inventories that candidates complete either on paper or online. Unlike ability tests, there are no ‘correct’ answers to questions, but the outcomes are used to determine the extent to which each candidate’s natural personality matches the disposition deemed to be most suited to the specific position. </a:t>
            </a:r>
          </a:p>
          <a:p>
            <a:pPr marL="0" indent="0" algn="just">
              <a:spcBef>
                <a:spcPts val="0"/>
              </a:spcBef>
              <a:buNone/>
            </a:pPr>
            <a:endParaRPr lang="en-GB" sz="900" dirty="0">
              <a:latin typeface="Sabon LT Std"/>
            </a:endParaRPr>
          </a:p>
          <a:p>
            <a:pPr marL="0" indent="0">
              <a:spcBef>
                <a:spcPts val="0"/>
              </a:spcBef>
              <a:buNone/>
            </a:pPr>
            <a:r>
              <a:rPr lang="en-GB" sz="2000" b="1" dirty="0">
                <a:latin typeface="Milo OT"/>
              </a:rPr>
              <a:t>Work samples and assessment centres </a:t>
            </a:r>
          </a:p>
          <a:p>
            <a:pPr marL="0" indent="0">
              <a:spcBef>
                <a:spcPts val="0"/>
              </a:spcBef>
              <a:buNone/>
            </a:pPr>
            <a:endParaRPr lang="en-GB" sz="900" dirty="0">
              <a:latin typeface="Milo OT"/>
            </a:endParaRPr>
          </a:p>
          <a:p>
            <a:pPr marL="0" indent="0" algn="just">
              <a:spcBef>
                <a:spcPts val="0"/>
              </a:spcBef>
              <a:buNone/>
            </a:pPr>
            <a:r>
              <a:rPr lang="en-GB" sz="1200" dirty="0">
                <a:latin typeface="Sabon LT Std"/>
              </a:rPr>
              <a:t>Work samples are required when organisations ask candidates to complete some element of the job role as part of the selection procedure to demonstrate their competence. Assessment centres are perhaps the most sophisticated of all the available selection activities; they are designed to bring together a group of applicants and assess each individual using a range of different selection methods. Assessment centres often include a combination of two or more of the following: </a:t>
            </a:r>
          </a:p>
          <a:p>
            <a:pPr>
              <a:spcBef>
                <a:spcPts val="0"/>
              </a:spcBef>
            </a:pPr>
            <a:r>
              <a:rPr lang="en-GB" sz="1200" dirty="0">
                <a:latin typeface="Sabon LT Std"/>
              </a:rPr>
              <a:t>candidate presentations </a:t>
            </a:r>
          </a:p>
          <a:p>
            <a:pPr>
              <a:spcBef>
                <a:spcPts val="0"/>
              </a:spcBef>
            </a:pPr>
            <a:r>
              <a:rPr lang="en-GB" sz="1200" dirty="0">
                <a:latin typeface="Sabon LT Std"/>
              </a:rPr>
              <a:t>interviews </a:t>
            </a:r>
          </a:p>
          <a:p>
            <a:pPr>
              <a:spcBef>
                <a:spcPts val="0"/>
              </a:spcBef>
            </a:pPr>
            <a:r>
              <a:rPr lang="en-GB" sz="1200" dirty="0">
                <a:latin typeface="Sabon LT Std"/>
              </a:rPr>
              <a:t>individual work samples (such as in-tray exercises) </a:t>
            </a:r>
          </a:p>
          <a:p>
            <a:pPr>
              <a:spcBef>
                <a:spcPts val="0"/>
              </a:spcBef>
            </a:pPr>
            <a:r>
              <a:rPr lang="en-GB" sz="1200" dirty="0">
                <a:latin typeface="Sabon LT Std"/>
              </a:rPr>
              <a:t>ability and/or personality tests </a:t>
            </a:r>
          </a:p>
          <a:p>
            <a:pPr>
              <a:spcBef>
                <a:spcPts val="0"/>
              </a:spcBef>
            </a:pPr>
            <a:r>
              <a:rPr lang="en-GB" sz="1200" dirty="0">
                <a:latin typeface="Sabon LT Std"/>
              </a:rPr>
              <a:t>group activities </a:t>
            </a:r>
          </a:p>
          <a:p>
            <a:pPr>
              <a:spcBef>
                <a:spcPts val="0"/>
              </a:spcBef>
            </a:pPr>
            <a:r>
              <a:rPr lang="en-GB" sz="1200" dirty="0">
                <a:latin typeface="Sabon LT Std"/>
              </a:rPr>
              <a:t>role-playing </a:t>
            </a:r>
          </a:p>
          <a:p>
            <a:pPr marL="0" indent="0" algn="just">
              <a:spcBef>
                <a:spcPts val="0"/>
              </a:spcBef>
              <a:buNone/>
            </a:pPr>
            <a:r>
              <a:rPr lang="en-GB" sz="1200" dirty="0">
                <a:latin typeface="Sabon LT Std"/>
              </a:rPr>
              <a:t>The advantage of the method is that it offers a much more valid measure of each individual’s suitability for the role (cross-referencing the results of different information sources). The disadvantages of the method are that it is only viable where there are a reasonably large number of candidates, and that it tends to be very costly. </a:t>
            </a:r>
            <a:endParaRPr lang="en-GB" sz="1800" dirty="0"/>
          </a:p>
        </p:txBody>
      </p:sp>
    </p:spTree>
    <p:extLst>
      <p:ext uri="{BB962C8B-B14F-4D97-AF65-F5344CB8AC3E}">
        <p14:creationId xmlns:p14="http://schemas.microsoft.com/office/powerpoint/2010/main" val="2781667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p:txBody>
          <a:bodyPr>
            <a:normAutofit/>
          </a:bodyPr>
          <a:lstStyle/>
          <a:p>
            <a:pPr marL="0" indent="0" algn="just">
              <a:buNone/>
            </a:pPr>
            <a:r>
              <a:rPr lang="en-GB" sz="1800" dirty="0">
                <a:solidFill>
                  <a:srgbClr val="520D5D"/>
                </a:solidFill>
                <a:latin typeface="Sabon LT Std"/>
              </a:rPr>
              <a:t>Regardless of the specific selection methods used by a company, once the preferred candidate has been identified, most companies seek to further check the suitability of the candidate by securing references. A reference is a testimonial from someone who knows the candidate well, which comments on the candidate’s suitability for employment. It is common practice for a company to request two references prior to making or confirming an offer of employment to a candidate – either both from previous employers (or educational contacts if they are new to the world of work), or one professional and one personal. </a:t>
            </a:r>
          </a:p>
          <a:p>
            <a:pPr marL="0" indent="0" algn="just">
              <a:buNone/>
            </a:pPr>
            <a:r>
              <a:rPr lang="en-GB" sz="1800" dirty="0">
                <a:solidFill>
                  <a:srgbClr val="520D5D"/>
                </a:solidFill>
                <a:latin typeface="Sabon LT Std"/>
              </a:rPr>
              <a:t>In the past, companies would ask for quite a lot of information about candidates when making reference requests. But with fears of backlash from disgruntled ex-employees (including threats of legal action), however, employers have become far more reluctant when it comes to providing information in response to reference requests, especially anything that is subjective (personal opinion on performance/ attitude, etc). A common approach these days is therefore to provide simply the job title, dates of employment and overall reason for leaving (whether resignation, retirement, redundancy or dismissal). </a:t>
            </a:r>
            <a:endParaRPr lang="en-GB" sz="2800" dirty="0">
              <a:solidFill>
                <a:srgbClr val="520D5D"/>
              </a:solidFill>
            </a:endParaRPr>
          </a:p>
        </p:txBody>
      </p:sp>
    </p:spTree>
    <p:extLst>
      <p:ext uri="{BB962C8B-B14F-4D97-AF65-F5344CB8AC3E}">
        <p14:creationId xmlns:p14="http://schemas.microsoft.com/office/powerpoint/2010/main" val="31945775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905934"/>
            <a:ext cx="11940540" cy="5630333"/>
          </a:xfrm>
        </p:spPr>
        <p:txBody>
          <a:bodyPr>
            <a:normAutofit/>
          </a:bodyPr>
          <a:lstStyle/>
          <a:p>
            <a:pPr marL="0" indent="0">
              <a:buNone/>
            </a:pPr>
            <a:r>
              <a:rPr lang="en-GB" sz="1800" b="1" dirty="0">
                <a:solidFill>
                  <a:srgbClr val="520D5D"/>
                </a:solidFill>
                <a:latin typeface="Milo OT"/>
              </a:rPr>
              <a:t>Key legal requirements </a:t>
            </a:r>
            <a:endParaRPr lang="en-GB" sz="1800" dirty="0">
              <a:solidFill>
                <a:srgbClr val="520D5D"/>
              </a:solidFill>
              <a:latin typeface="Milo OT"/>
            </a:endParaRPr>
          </a:p>
          <a:p>
            <a:pPr marL="0" indent="0" algn="just">
              <a:buNone/>
            </a:pPr>
            <a:r>
              <a:rPr lang="en-GB" sz="1400" dirty="0">
                <a:solidFill>
                  <a:srgbClr val="520D5D"/>
                </a:solidFill>
                <a:latin typeface="Sabon LT Std"/>
              </a:rPr>
              <a:t>Under the Equality Act 2010, all employers have a legal responsibility to ensure that no unlawful discrimination occurs in the recruitment and selection process on the grounds of what is known as a ‘protected characteristic’. This covers sex, race, nationality, disability, age, marital status, sexual orientation and religion or belief. Unlawful discrimination can be direct, indirect or even ‘positive’. It is also important to be aware that there are additional requirements to consider in relation to applicants with a disability. More details on this subject can be found in Chapter 4, Employment Law. </a:t>
            </a:r>
          </a:p>
          <a:p>
            <a:pPr marL="0" indent="0" algn="just">
              <a:buNone/>
            </a:pPr>
            <a:r>
              <a:rPr lang="en-GB" sz="1400" dirty="0">
                <a:solidFill>
                  <a:srgbClr val="520D5D"/>
                </a:solidFill>
                <a:latin typeface="Sabon LT Std"/>
              </a:rPr>
              <a:t>There are also legal requirements to consider in the induction of new employees once selected, such as checking their eligibility to work in the UK, and ensuring that they are issued with an employment contract (a written statement of the main terms of employment) within two months of starting work. </a:t>
            </a:r>
          </a:p>
          <a:p>
            <a:pPr marL="0" indent="0">
              <a:buNone/>
            </a:pPr>
            <a:r>
              <a:rPr lang="en-GB" sz="1800" b="1" dirty="0">
                <a:solidFill>
                  <a:srgbClr val="520D5D"/>
                </a:solidFill>
                <a:latin typeface="Milo OT"/>
              </a:rPr>
              <a:t>Diversity and fair access to opportunities </a:t>
            </a:r>
            <a:endParaRPr lang="en-GB" sz="1800" dirty="0">
              <a:solidFill>
                <a:srgbClr val="520D5D"/>
              </a:solidFill>
              <a:latin typeface="Milo OT"/>
            </a:endParaRPr>
          </a:p>
          <a:p>
            <a:pPr marL="0" indent="0" algn="just">
              <a:buNone/>
            </a:pPr>
            <a:r>
              <a:rPr lang="en-GB" sz="1400" dirty="0">
                <a:solidFill>
                  <a:srgbClr val="520D5D"/>
                </a:solidFill>
                <a:latin typeface="Sabon LT Std"/>
              </a:rPr>
              <a:t>In order to ensure fair access to opportunity in recruitment and selection, however, organisations should go further than the legal requirement to ensure that personal factors do not influence the selection decision. They should also take steps to ensure that all individuals have an equal opportunity to apply. To ensure fair access to opportunity, the following can be considered: </a:t>
            </a:r>
          </a:p>
          <a:p>
            <a:r>
              <a:rPr lang="en-GB" sz="1400" dirty="0">
                <a:solidFill>
                  <a:srgbClr val="520D5D"/>
                </a:solidFill>
                <a:latin typeface="Sabon LT Std"/>
              </a:rPr>
              <a:t>advertising vacancies via a range of different mechanisms to target a diverse population; </a:t>
            </a:r>
          </a:p>
          <a:p>
            <a:r>
              <a:rPr lang="en-GB" sz="1400" dirty="0">
                <a:solidFill>
                  <a:srgbClr val="520D5D"/>
                </a:solidFill>
                <a:latin typeface="Sabon LT Std"/>
              </a:rPr>
              <a:t>auditing the diversity of the workforce, and making use of positive action campaigns if a certain group is found to be under-represented; </a:t>
            </a:r>
            <a:endParaRPr lang="en-GB" sz="1800" dirty="0">
              <a:solidFill>
                <a:srgbClr val="520D5D"/>
              </a:solidFill>
              <a:latin typeface="Sabon LT Std"/>
            </a:endParaRPr>
          </a:p>
          <a:p>
            <a:r>
              <a:rPr lang="en-GB" sz="1400" dirty="0">
                <a:solidFill>
                  <a:srgbClr val="520D5D"/>
                </a:solidFill>
                <a:latin typeface="Sabon LT Std"/>
              </a:rPr>
              <a:t>offering alternative options for application – for example, large-print versions of application forms; online and paper submission options – and ensuring that the HR department contact details are clearly displayed for those who would like to discuss their specific circumstances; </a:t>
            </a:r>
          </a:p>
          <a:p>
            <a:r>
              <a:rPr lang="en-GB" sz="1400" dirty="0">
                <a:solidFill>
                  <a:srgbClr val="520D5D"/>
                </a:solidFill>
                <a:latin typeface="Sabon LT Std"/>
              </a:rPr>
              <a:t>• offering provisions at the selection stage – for example, allowing candidates to bring a support worker to an interview or to be given more time in tests if they are disabled; people might otherwise be offered a telephone rather than a face-to-face interview if they are based overseas. </a:t>
            </a:r>
          </a:p>
          <a:p>
            <a:pPr marL="0" indent="0" algn="just">
              <a:spcBef>
                <a:spcPts val="0"/>
              </a:spcBef>
              <a:buNone/>
            </a:pPr>
            <a:endParaRPr lang="en-GB" sz="1300" dirty="0"/>
          </a:p>
        </p:txBody>
      </p:sp>
      <p:sp>
        <p:nvSpPr>
          <p:cNvPr id="4" name="Title 1">
            <a:extLst>
              <a:ext uri="{FF2B5EF4-FFF2-40B4-BE49-F238E27FC236}">
                <a16:creationId xmlns:a16="http://schemas.microsoft.com/office/drawing/2014/main" id="{12985619-CCE7-FD54-DD45-D446799CC73C}"/>
              </a:ext>
            </a:extLst>
          </p:cNvPr>
          <p:cNvSpPr txBox="1">
            <a:spLocks/>
          </p:cNvSpPr>
          <p:nvPr/>
        </p:nvSpPr>
        <p:spPr>
          <a:xfrm>
            <a:off x="2184399" y="-127000"/>
            <a:ext cx="7459134" cy="1219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pPr algn="ctr"/>
            <a:r>
              <a:rPr lang="en-GB" sz="2800" b="1" dirty="0">
                <a:solidFill>
                  <a:srgbClr val="634068"/>
                </a:solidFill>
              </a:rPr>
              <a:t>Equality, Diversity and Inclusion in Recruitment and Selection  </a:t>
            </a:r>
          </a:p>
        </p:txBody>
      </p:sp>
    </p:spTree>
    <p:extLst>
      <p:ext uri="{BB962C8B-B14F-4D97-AF65-F5344CB8AC3E}">
        <p14:creationId xmlns:p14="http://schemas.microsoft.com/office/powerpoint/2010/main" val="35099437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6220" y="219076"/>
            <a:ext cx="11811000" cy="6001725"/>
          </a:xfrm>
        </p:spPr>
        <p:txBody>
          <a:bodyPr>
            <a:normAutofit/>
          </a:bodyPr>
          <a:lstStyle/>
          <a:p>
            <a:pPr marL="0" indent="0">
              <a:spcBef>
                <a:spcPts val="0"/>
              </a:spcBef>
              <a:buNone/>
            </a:pPr>
            <a:r>
              <a:rPr lang="en-GB" sz="3600" b="1" dirty="0">
                <a:solidFill>
                  <a:srgbClr val="520D5D"/>
                </a:solidFill>
                <a:latin typeface="Sabon LT Std"/>
              </a:rPr>
              <a:t>The Evaluation of Practices </a:t>
            </a:r>
          </a:p>
          <a:p>
            <a:pPr marL="0" indent="0">
              <a:spcBef>
                <a:spcPts val="0"/>
              </a:spcBef>
              <a:buNone/>
            </a:pPr>
            <a:endParaRPr lang="en-GB" sz="2000" b="1" dirty="0">
              <a:solidFill>
                <a:srgbClr val="520D5D"/>
              </a:solidFill>
              <a:latin typeface="Sabon LT Std"/>
            </a:endParaRPr>
          </a:p>
          <a:p>
            <a:pPr marL="0" indent="0" algn="just">
              <a:spcBef>
                <a:spcPts val="1200"/>
              </a:spcBef>
              <a:buNone/>
            </a:pPr>
            <a:r>
              <a:rPr lang="en-GB" sz="1600" dirty="0">
                <a:solidFill>
                  <a:srgbClr val="520D5D"/>
                </a:solidFill>
                <a:latin typeface="Sabon LT Std"/>
              </a:rPr>
              <a:t>It is important to ensure that the tools and processes used are proving effective – attracting and identifying the best people for the jobs available. Equally important is to be able to prove that the activities are cost-effective. In the modern business environment, all functions – including human resources – are under increasing pressure to demonstrate to the senior management team how they add value to the business. Employee resourcing can be one of the HR team’s most costly activities, and so it is essential that the benefits are seen to outweigh the costs. </a:t>
            </a:r>
          </a:p>
          <a:p>
            <a:pPr marL="0" indent="0" algn="just">
              <a:spcBef>
                <a:spcPts val="1200"/>
              </a:spcBef>
              <a:buNone/>
            </a:pPr>
            <a:r>
              <a:rPr lang="en-GB" sz="1600" dirty="0">
                <a:solidFill>
                  <a:srgbClr val="520D5D"/>
                </a:solidFill>
                <a:latin typeface="Sabon LT Std"/>
              </a:rPr>
              <a:t>So how can we evaluate our recruitment and selection practices? </a:t>
            </a:r>
          </a:p>
          <a:p>
            <a:pPr>
              <a:spcBef>
                <a:spcPts val="1200"/>
              </a:spcBef>
            </a:pPr>
            <a:r>
              <a:rPr lang="en-GB" sz="1600" dirty="0">
                <a:solidFill>
                  <a:srgbClr val="520D5D"/>
                </a:solidFill>
                <a:latin typeface="Sabon LT Std"/>
              </a:rPr>
              <a:t>By monitoring the statistics – such as the average length of time that vacancies are live, the overall number of applications (are we attracting people?), the percentage of applicants initially shortlisted (are we attracting the right people?) and the percentage of offers accepted. </a:t>
            </a:r>
          </a:p>
          <a:p>
            <a:pPr>
              <a:spcBef>
                <a:spcPts val="1200"/>
              </a:spcBef>
            </a:pPr>
            <a:r>
              <a:rPr lang="en-GB" sz="1600" dirty="0">
                <a:solidFill>
                  <a:srgbClr val="520D5D"/>
                </a:solidFill>
                <a:latin typeface="Sabon LT Std"/>
              </a:rPr>
              <a:t>By recording the costs of recruitment and selection activities and seeing how they compare to previous years’ costs (internal benchmarking) or to the costs of other companies in the industry (external benchmarking). </a:t>
            </a:r>
          </a:p>
          <a:p>
            <a:pPr>
              <a:spcBef>
                <a:spcPts val="1200"/>
              </a:spcBef>
            </a:pPr>
            <a:r>
              <a:rPr lang="en-GB" sz="1600" dirty="0">
                <a:solidFill>
                  <a:srgbClr val="520D5D"/>
                </a:solidFill>
                <a:latin typeface="Sabon LT Std"/>
              </a:rPr>
              <a:t>By monitoring turnover levels – especially in the first few months of employment. </a:t>
            </a:r>
          </a:p>
          <a:p>
            <a:pPr>
              <a:spcBef>
                <a:spcPts val="1200"/>
              </a:spcBef>
            </a:pPr>
            <a:r>
              <a:rPr lang="en-GB" sz="1600" dirty="0">
                <a:solidFill>
                  <a:srgbClr val="520D5D"/>
                </a:solidFill>
                <a:latin typeface="Sabon LT Std"/>
              </a:rPr>
              <a:t>By holding focus groups with a group of new starters during the induction process. </a:t>
            </a:r>
          </a:p>
          <a:p>
            <a:pPr marL="0" indent="0">
              <a:spcBef>
                <a:spcPts val="0"/>
              </a:spcBef>
              <a:buNone/>
            </a:pPr>
            <a:endParaRPr lang="en-GB" sz="1800" dirty="0"/>
          </a:p>
          <a:p>
            <a:pPr marL="0" indent="0">
              <a:spcBef>
                <a:spcPts val="0"/>
              </a:spcBef>
              <a:buNone/>
            </a:pPr>
            <a:endParaRPr lang="en-GB" sz="1800" dirty="0"/>
          </a:p>
        </p:txBody>
      </p:sp>
    </p:spTree>
    <p:extLst>
      <p:ext uri="{BB962C8B-B14F-4D97-AF65-F5344CB8AC3E}">
        <p14:creationId xmlns:p14="http://schemas.microsoft.com/office/powerpoint/2010/main" val="2805053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780" y="-182562"/>
            <a:ext cx="10972800" cy="1143000"/>
          </a:xfrm>
        </p:spPr>
        <p:txBody>
          <a:bodyPr/>
          <a:lstStyle/>
          <a:p>
            <a:r>
              <a:rPr lang="en-GB" b="1" dirty="0"/>
              <a:t>Employee Induction </a:t>
            </a:r>
          </a:p>
        </p:txBody>
      </p:sp>
      <p:sp>
        <p:nvSpPr>
          <p:cNvPr id="3" name="Content Placeholder 2"/>
          <p:cNvSpPr>
            <a:spLocks noGrp="1"/>
          </p:cNvSpPr>
          <p:nvPr>
            <p:ph idx="1"/>
          </p:nvPr>
        </p:nvSpPr>
        <p:spPr>
          <a:xfrm>
            <a:off x="129540" y="857251"/>
            <a:ext cx="11955780" cy="5667374"/>
          </a:xfrm>
        </p:spPr>
        <p:txBody>
          <a:bodyPr>
            <a:normAutofit/>
          </a:bodyPr>
          <a:lstStyle/>
          <a:p>
            <a:pPr marL="0" indent="0">
              <a:spcBef>
                <a:spcPts val="0"/>
              </a:spcBef>
              <a:buNone/>
            </a:pPr>
            <a:r>
              <a:rPr lang="en-GB" sz="1400" dirty="0">
                <a:solidFill>
                  <a:srgbClr val="520D5D"/>
                </a:solidFill>
                <a:latin typeface="Sabon LT Std"/>
              </a:rPr>
              <a:t>There are a variety of terms that are used to describe the processes that organisations have in place for welcoming new staff, helping them to settle in and perform their roles to a high level at the earliest possible time. The current fashion is to use the term ‘onboarding’ to describe the employee induction process, others using the cuddlier term ‘nesting’. These all refer to the same set of activities. An effective induction experience has a soft side (i.e. helping people to feel comfortable and content in their new role) and a harder side (i.e. providing the required training to enable them to operate effectively in the new environment). It is partly accomplished through formal learning and development activities and partly through interaction with colleagues that typically also involves the sharing of useful tacit knowledge about an organisation’s culture and preferred methods of operation. The amount of time that needs to be invested in these kinds of activity and the length of time they take will inevitably vary very considerably depending on the job and the level of experience a new recruit has. In the case of a fairly routine type of role and a new employee with a great deal of relevant prior experience, a few days of on-the-job training with colleagues and a supervisor will generally be sufficient. At the other extreme might be a graduate management training scheme which involves recruits working for periods in different departments and on a range of projects. Such programmes can take a year or more to complete fully. </a:t>
            </a:r>
          </a:p>
          <a:p>
            <a:pPr marL="0" indent="0">
              <a:spcBef>
                <a:spcPts val="0"/>
              </a:spcBef>
              <a:buNone/>
            </a:pPr>
            <a:endParaRPr lang="en-GB" sz="1400" dirty="0">
              <a:solidFill>
                <a:srgbClr val="520D5D"/>
              </a:solidFill>
              <a:latin typeface="Sabon LT Std"/>
            </a:endParaRPr>
          </a:p>
          <a:p>
            <a:pPr marL="0" indent="0" algn="just">
              <a:spcBef>
                <a:spcPts val="0"/>
              </a:spcBef>
              <a:buNone/>
            </a:pPr>
            <a:r>
              <a:rPr lang="en-GB" sz="1400" dirty="0">
                <a:solidFill>
                  <a:srgbClr val="520D5D"/>
                </a:solidFill>
                <a:latin typeface="Sabon LT Std"/>
              </a:rPr>
              <a:t>Induction is very important, but from a management perspective it is routine, administrative and repetitive in nature, so there is a tendency for it to be carried out rather poorly. Limited attention is then given to new starters to help them through what is often quite a stressful period of adjustment. It is not good enough to provide someone with a workstation, give them some instructions and leave them to sink or swim with an invitation to ask if they have any questions. To be successful in terms of making people feel confident and fully equipped to perform their role, a much more proactive approach is necessary. A common approach involves appointing a ‘buddy’ in the form of an experienced co-worker to take responsibility for assisting each new member of staff as they adjust. Formal day-long or half-day training sessions are also important and these typically involve the presence of senior managers to welcome new starters and set expectations. Finally, it is important to take active steps wherever possible to involve new staff with the activities of the department at an early stage. Inviting people to contribute ideas and to join colleagues in social activities may seem like small things, but they can make all the difference when a new starter is feeling awkward and uncertain about whether they made the right decision to join an organisation. When people feel uncomfortable, lonely or unclear about what is expected of them the result can be ‘an induction crisis’ leading to poor performance or early unwanted staff turnover. There are therefore strong business reasons in support of investing time, effort and money in the creation of effective induction experiences for all new staff. </a:t>
            </a:r>
            <a:endParaRPr lang="en-GB" sz="1400" dirty="0">
              <a:solidFill>
                <a:srgbClr val="520D5D"/>
              </a:solidFill>
            </a:endParaRPr>
          </a:p>
        </p:txBody>
      </p:sp>
    </p:spTree>
    <p:extLst>
      <p:ext uri="{BB962C8B-B14F-4D97-AF65-F5344CB8AC3E}">
        <p14:creationId xmlns:p14="http://schemas.microsoft.com/office/powerpoint/2010/main" val="10242327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8A39-A2A9-E1D2-10BD-5D9DF6F44813}"/>
              </a:ext>
            </a:extLst>
          </p:cNvPr>
          <p:cNvSpPr>
            <a:spLocks noGrp="1"/>
          </p:cNvSpPr>
          <p:nvPr>
            <p:ph type="title"/>
          </p:nvPr>
        </p:nvSpPr>
        <p:spPr>
          <a:xfrm>
            <a:off x="662940" y="-192087"/>
            <a:ext cx="10972800" cy="1143000"/>
          </a:xfrm>
        </p:spPr>
        <p:txBody>
          <a:bodyPr/>
          <a:lstStyle/>
          <a:p>
            <a:r>
              <a:rPr lang="en-GB" b="1" dirty="0"/>
              <a:t>Maximising Employee Retention </a:t>
            </a:r>
          </a:p>
        </p:txBody>
      </p:sp>
      <p:sp>
        <p:nvSpPr>
          <p:cNvPr id="5" name="Content Placeholder 4">
            <a:extLst>
              <a:ext uri="{FF2B5EF4-FFF2-40B4-BE49-F238E27FC236}">
                <a16:creationId xmlns:a16="http://schemas.microsoft.com/office/drawing/2014/main" id="{20D910B3-3EED-6306-1696-713475737B6E}"/>
              </a:ext>
            </a:extLst>
          </p:cNvPr>
          <p:cNvSpPr>
            <a:spLocks noGrp="1"/>
          </p:cNvSpPr>
          <p:nvPr>
            <p:ph idx="1"/>
          </p:nvPr>
        </p:nvSpPr>
        <p:spPr>
          <a:xfrm>
            <a:off x="0" y="1341120"/>
            <a:ext cx="11887200" cy="3429001"/>
          </a:xfrm>
        </p:spPr>
        <p:txBody>
          <a:bodyPr>
            <a:noAutofit/>
          </a:bodyPr>
          <a:lstStyle/>
          <a:p>
            <a:pPr marL="0" indent="0" algn="just">
              <a:spcBef>
                <a:spcPts val="0"/>
              </a:spcBef>
              <a:buNone/>
            </a:pPr>
            <a:r>
              <a:rPr lang="en-GB" sz="1600" dirty="0">
                <a:latin typeface="Sabon LT Std"/>
              </a:rPr>
              <a:t>As well as understanding how to bring the right people into the company to fill vacancies, it is essential that the employee resourcing team are competent in maximising employee retention – ensuring that the right people don’t leave the company and create more vacancies that need filling. </a:t>
            </a:r>
          </a:p>
          <a:p>
            <a:pPr marL="0" indent="0" algn="just">
              <a:spcBef>
                <a:spcPts val="0"/>
              </a:spcBef>
              <a:buNone/>
            </a:pPr>
            <a:endParaRPr lang="en-GB" sz="1600" dirty="0">
              <a:latin typeface="Sabon LT Std"/>
            </a:endParaRPr>
          </a:p>
          <a:p>
            <a:pPr marL="0" indent="0" algn="just">
              <a:spcBef>
                <a:spcPts val="0"/>
              </a:spcBef>
              <a:buNone/>
            </a:pPr>
            <a:r>
              <a:rPr lang="en-GB" sz="1600" dirty="0">
                <a:latin typeface="Sabon LT Std"/>
              </a:rPr>
              <a:t>There are two general approaches that can be taken – usually in tandem – when considering how to maximise employee retention: one looking outside the organisation (considering trends in the labour market and what your competitors are doing) and the other looking inside the organisation (at your current turnover levels and the reasons for voluntary departures). </a:t>
            </a:r>
          </a:p>
          <a:p>
            <a:pPr marL="0" indent="0" algn="just">
              <a:spcBef>
                <a:spcPts val="0"/>
              </a:spcBef>
              <a:buNone/>
            </a:pPr>
            <a:r>
              <a:rPr lang="en-GB" sz="1600" dirty="0">
                <a:latin typeface="Sabon LT Std"/>
              </a:rPr>
              <a:t>We focus on the latter here – understanding the current turnover situation in the company. It is important to understand that not all turnover is bad. A certain amount of turnover, sometimes termed ‘functional turnover’, is desired because it concerns things like the removal of poor performers, savings on wages and facilitating the progression of other employees and the entry of ‘new blood’ into the organisation. </a:t>
            </a:r>
          </a:p>
          <a:p>
            <a:pPr marL="0" indent="0" algn="just">
              <a:spcBef>
                <a:spcPts val="0"/>
              </a:spcBef>
              <a:buNone/>
            </a:pPr>
            <a:endParaRPr lang="en-GB" sz="1600" dirty="0">
              <a:latin typeface="Sabon LT Std"/>
            </a:endParaRPr>
          </a:p>
          <a:p>
            <a:pPr marL="0" indent="0" algn="just">
              <a:spcBef>
                <a:spcPts val="0"/>
              </a:spcBef>
              <a:buNone/>
            </a:pPr>
            <a:r>
              <a:rPr lang="en-GB" sz="1600" dirty="0">
                <a:latin typeface="Sabon LT Std"/>
              </a:rPr>
              <a:t>That said, a lot of employee turnover falls under the heading of ‘dysfunctional turnover’ – staff departures that have a negative effect on the company, seen in terms of the significant costs involved in replacing employees, the loss of skills and knowledge, etc, and the negative effect on remaining colleagues. </a:t>
            </a:r>
          </a:p>
          <a:p>
            <a:pPr marL="0" indent="0" algn="just">
              <a:spcBef>
                <a:spcPts val="0"/>
              </a:spcBef>
              <a:buNone/>
            </a:pPr>
            <a:endParaRPr lang="en-GB" sz="1100" dirty="0">
              <a:latin typeface="Sabon LT Std"/>
            </a:endParaRPr>
          </a:p>
        </p:txBody>
      </p:sp>
      <p:sp>
        <p:nvSpPr>
          <p:cNvPr id="4" name="Title 1">
            <a:extLst>
              <a:ext uri="{FF2B5EF4-FFF2-40B4-BE49-F238E27FC236}">
                <a16:creationId xmlns:a16="http://schemas.microsoft.com/office/drawing/2014/main" id="{12985619-CCE7-FD54-DD45-D446799CC73C}"/>
              </a:ext>
            </a:extLst>
          </p:cNvPr>
          <p:cNvSpPr txBox="1">
            <a:spLocks/>
          </p:cNvSpPr>
          <p:nvPr/>
        </p:nvSpPr>
        <p:spPr>
          <a:xfrm>
            <a:off x="2184399" y="-127000"/>
            <a:ext cx="7459134" cy="1219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pPr algn="ctr">
              <a:defRPr/>
            </a:pPr>
            <a:endParaRPr lang="en-GB" sz="2800" b="1" dirty="0">
              <a:solidFill>
                <a:srgbClr val="634068"/>
              </a:solidFill>
            </a:endParaRPr>
          </a:p>
        </p:txBody>
      </p:sp>
    </p:spTree>
    <p:extLst>
      <p:ext uri="{BB962C8B-B14F-4D97-AF65-F5344CB8AC3E}">
        <p14:creationId xmlns:p14="http://schemas.microsoft.com/office/powerpoint/2010/main" val="31181413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2478B-66E4-1FA4-EB68-5A13919B45CC}"/>
              </a:ext>
            </a:extLst>
          </p:cNvPr>
          <p:cNvSpPr>
            <a:spLocks noGrp="1"/>
          </p:cNvSpPr>
          <p:nvPr>
            <p:ph type="title"/>
          </p:nvPr>
        </p:nvSpPr>
        <p:spPr/>
        <p:txBody>
          <a:bodyPr/>
          <a:lstStyle/>
          <a:p>
            <a:r>
              <a:rPr lang="en-GB" dirty="0"/>
              <a:t>Understanding turnover</a:t>
            </a:r>
          </a:p>
        </p:txBody>
      </p:sp>
      <p:sp>
        <p:nvSpPr>
          <p:cNvPr id="3" name="Content Placeholder 2">
            <a:extLst>
              <a:ext uri="{FF2B5EF4-FFF2-40B4-BE49-F238E27FC236}">
                <a16:creationId xmlns:a16="http://schemas.microsoft.com/office/drawing/2014/main" id="{A8392270-31D6-86DD-BFEF-89105B9B4712}"/>
              </a:ext>
            </a:extLst>
          </p:cNvPr>
          <p:cNvSpPr>
            <a:spLocks noGrp="1"/>
          </p:cNvSpPr>
          <p:nvPr>
            <p:ph idx="1"/>
          </p:nvPr>
        </p:nvSpPr>
        <p:spPr>
          <a:xfrm>
            <a:off x="76200" y="1600201"/>
            <a:ext cx="12062460" cy="3917032"/>
          </a:xfrm>
        </p:spPr>
        <p:txBody>
          <a:bodyPr>
            <a:normAutofit fontScale="47500" lnSpcReduction="20000"/>
          </a:bodyPr>
          <a:lstStyle/>
          <a:p>
            <a:pPr marL="0" indent="0" algn="just">
              <a:spcBef>
                <a:spcPts val="0"/>
              </a:spcBef>
              <a:buNone/>
            </a:pPr>
            <a:r>
              <a:rPr lang="en-GB" sz="3200" dirty="0">
                <a:latin typeface="Sabon LT Std"/>
              </a:rPr>
              <a:t>In order to understand the turnover situation, the organisation has to establish the level of turnover, the cost of this turnover and the reasons for it. We explore the different methods available for investigating the reason for turnover below, but for now let us turn our attention to determining levels and costs. In terms of measuring the level of turnover in a company, a variety of quantitative methods are often used, the most common being the following: </a:t>
            </a:r>
          </a:p>
          <a:p>
            <a:pPr marL="0" indent="0" algn="just">
              <a:spcBef>
                <a:spcPts val="0"/>
              </a:spcBef>
              <a:buNone/>
            </a:pPr>
            <a:endParaRPr lang="en-GB" sz="3200" dirty="0">
              <a:latin typeface="Sabon LT Std"/>
            </a:endParaRPr>
          </a:p>
          <a:p>
            <a:pPr>
              <a:spcBef>
                <a:spcPts val="0"/>
              </a:spcBef>
            </a:pPr>
            <a:r>
              <a:rPr lang="en-GB" sz="3200" dirty="0">
                <a:latin typeface="Sabon LT Std"/>
              </a:rPr>
              <a:t>Crude turnover rate calculation – establishing the percentage of the workforce to have left in a year. </a:t>
            </a:r>
          </a:p>
          <a:p>
            <a:pPr>
              <a:spcBef>
                <a:spcPts val="0"/>
              </a:spcBef>
            </a:pPr>
            <a:r>
              <a:rPr lang="en-GB" sz="3200" dirty="0">
                <a:latin typeface="Sabon LT Std"/>
              </a:rPr>
              <a:t>Stability rate calculation – establishing how long people tend to remain in the organisation. This is important because the action that should be taken if the company tends to lose most people in the first few months of employment is different from the action that should be taken if it is losing people with a considerable length of service. </a:t>
            </a:r>
          </a:p>
          <a:p>
            <a:pPr>
              <a:spcBef>
                <a:spcPts val="0"/>
              </a:spcBef>
            </a:pPr>
            <a:r>
              <a:rPr lang="en-GB" sz="3200" dirty="0">
                <a:latin typeface="Sabon LT Std"/>
              </a:rPr>
              <a:t>Cohort analysis – establishing the stability rate of one specific group/cohort of employees (such as a specific year’s graduate intake) so that the retention of these staff over time can be tracked. </a:t>
            </a:r>
          </a:p>
          <a:p>
            <a:pPr marL="0" indent="0">
              <a:spcBef>
                <a:spcPts val="0"/>
              </a:spcBef>
              <a:buNone/>
            </a:pPr>
            <a:endParaRPr lang="en-GB" sz="3200" dirty="0">
              <a:latin typeface="Sabon LT Std"/>
            </a:endParaRPr>
          </a:p>
          <a:p>
            <a:pPr marL="0" indent="0" algn="just">
              <a:spcBef>
                <a:spcPts val="0"/>
              </a:spcBef>
              <a:buNone/>
            </a:pPr>
            <a:r>
              <a:rPr lang="en-GB" sz="3200" dirty="0">
                <a:latin typeface="Sabon LT Std"/>
              </a:rPr>
              <a:t>A useful activity to undertake after such calculations is benchmarking – which can be either internal or external. ‘Internal benchmarking’ refers to the practice of comparing the turnover levels in different areas of the business (to target turnover hotspots), or this year’s level with that of previous years (to track trends over time, and monitor the success of retention initiatives). ‘External benchmarking’ refers to the practice of comparing the turnover level in the company either with national industry averages (via published survey data) or with the levels of turnover in companies in the same area (which can be accessed via forming ‘benchmarking clubs’ where such metrics are exchanged). Both types of benchmarking can help put turnover information into context. For example, if analysis revealed a turnover level of 10 per cent in your organisation, this might be quite concerning – but it would be considerably less concerning if you knew that the average for your industry was 20 per cent. </a:t>
            </a:r>
            <a:endParaRPr lang="en-GB" sz="3200" dirty="0"/>
          </a:p>
          <a:p>
            <a:endParaRPr lang="en-GB" dirty="0"/>
          </a:p>
        </p:txBody>
      </p:sp>
    </p:spTree>
    <p:extLst>
      <p:ext uri="{BB962C8B-B14F-4D97-AF65-F5344CB8AC3E}">
        <p14:creationId xmlns:p14="http://schemas.microsoft.com/office/powerpoint/2010/main" val="3097358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2F0E72-8D8E-098B-FD1C-D8E44CC9897A}"/>
              </a:ext>
            </a:extLst>
          </p:cNvPr>
          <p:cNvSpPr>
            <a:spLocks noGrp="1"/>
          </p:cNvSpPr>
          <p:nvPr>
            <p:ph type="title"/>
          </p:nvPr>
        </p:nvSpPr>
        <p:spPr>
          <a:xfrm>
            <a:off x="6076950" y="115200"/>
            <a:ext cx="4559320" cy="1231200"/>
          </a:xfrm>
        </p:spPr>
        <p:txBody>
          <a:bodyPr>
            <a:normAutofit fontScale="90000"/>
          </a:bodyPr>
          <a:lstStyle/>
          <a:p>
            <a:pPr algn="ctr"/>
            <a:r>
              <a:rPr lang="en-GB" b="1" dirty="0"/>
              <a:t>The Cost of Turnover </a:t>
            </a:r>
          </a:p>
        </p:txBody>
      </p:sp>
      <p:sp>
        <p:nvSpPr>
          <p:cNvPr id="3" name="Content Placeholder 2"/>
          <p:cNvSpPr>
            <a:spLocks noGrp="1"/>
          </p:cNvSpPr>
          <p:nvPr>
            <p:ph sz="half" idx="1"/>
          </p:nvPr>
        </p:nvSpPr>
        <p:spPr/>
        <p:txBody>
          <a:bodyPr>
            <a:normAutofit/>
          </a:bodyPr>
          <a:lstStyle/>
          <a:p>
            <a:pPr marL="0" indent="0">
              <a:spcBef>
                <a:spcPts val="0"/>
              </a:spcBef>
              <a:buNone/>
            </a:pPr>
            <a:endParaRPr lang="en-GB" sz="1800" dirty="0"/>
          </a:p>
          <a:p>
            <a:pPr marL="0" indent="0">
              <a:spcBef>
                <a:spcPts val="0"/>
              </a:spcBef>
              <a:buNone/>
            </a:pPr>
            <a:endParaRPr lang="en-GB" sz="1800" dirty="0"/>
          </a:p>
        </p:txBody>
      </p:sp>
      <p:sp>
        <p:nvSpPr>
          <p:cNvPr id="5" name="Content Placeholder 4">
            <a:extLst>
              <a:ext uri="{FF2B5EF4-FFF2-40B4-BE49-F238E27FC236}">
                <a16:creationId xmlns:a16="http://schemas.microsoft.com/office/drawing/2014/main" id="{63C38220-225E-C1B5-8F3C-3C7BA8BA7431}"/>
              </a:ext>
            </a:extLst>
          </p:cNvPr>
          <p:cNvSpPr>
            <a:spLocks noGrp="1"/>
          </p:cNvSpPr>
          <p:nvPr>
            <p:ph sz="half" idx="2"/>
          </p:nvPr>
        </p:nvSpPr>
        <p:spPr>
          <a:xfrm>
            <a:off x="76200" y="219076"/>
            <a:ext cx="6019800" cy="6391275"/>
          </a:xfrm>
        </p:spPr>
        <p:txBody>
          <a:bodyPr>
            <a:noAutofit/>
          </a:bodyPr>
          <a:lstStyle/>
          <a:p>
            <a:pPr marL="0" indent="0" algn="just">
              <a:buNone/>
            </a:pPr>
            <a:r>
              <a:rPr lang="en-GB" sz="1300" dirty="0">
                <a:latin typeface="Sabon LT Std"/>
              </a:rPr>
              <a:t>Dysfunctional turnover can be extremely expensive for a business, the costs being both direct and indirect. It is important for HR practitioners to try to calculate the costs of dysfunctional turnover – both to understand the extent of the problem and also to gain commitment from senior management in relation to any proposed retention initiatives. </a:t>
            </a:r>
          </a:p>
          <a:p>
            <a:pPr marL="0" indent="0" algn="just">
              <a:buNone/>
            </a:pPr>
            <a:r>
              <a:rPr lang="en-GB" sz="1300" dirty="0">
                <a:latin typeface="Sabon LT Std"/>
              </a:rPr>
              <a:t>Survey data reveals that few organisations appear to make efforts to calculate what labour turnover actually costs them. The CIPD’s 2021 Resourcing and Talent Planning survey (CIPD 2021a) reported that only 20 per cent of the organisations surveyed were currently calculating the cost of labour turnover. One reason for this is the fact that calculating the cost of turnover is a very tricky business. Many of the elements, especially those relating to indirect costs, are not easily quantified; many organisations do not have the records needed; it is sometimes hard to distinguish between functional and dysfunctional turnover; and the activity can take a lot of time. </a:t>
            </a:r>
          </a:p>
          <a:p>
            <a:pPr marL="0" indent="0" algn="just">
              <a:buNone/>
            </a:pPr>
            <a:r>
              <a:rPr lang="en-GB" sz="1300" dirty="0">
                <a:latin typeface="Sabon LT Std"/>
              </a:rPr>
              <a:t>In many cases, a single instance of dysfunctional turnover may result in a vacancy being created which is filled externally. To arrive at an understanding of the overall cost of this, we must consider a variety of issues as shown in Table 2.1. </a:t>
            </a:r>
          </a:p>
          <a:p>
            <a:pPr marL="0" indent="0" algn="just">
              <a:buNone/>
            </a:pPr>
            <a:r>
              <a:rPr lang="en-GB" sz="1300" dirty="0">
                <a:latin typeface="Sabon LT Std"/>
              </a:rPr>
              <a:t>The simplest way to get an idea of the cost of dysfunctional turnover in general is to estimate the cost of turnover for a ‘typical post’ in the company, and then multiply this by the number of dysfunctional leavers for the year to reach a final ‘dysfunctional turnover cost’ for the year. Another approach is to estimate the total cost incurred by all activities related to employee resignation, recruitment, selection and induction over the course of a year – which includes both actual expenses and the cost of HR/management time. </a:t>
            </a:r>
            <a:endParaRPr lang="en-GB" sz="1300" dirty="0"/>
          </a:p>
        </p:txBody>
      </p:sp>
      <p:pic>
        <p:nvPicPr>
          <p:cNvPr id="7" name="Picture 6">
            <a:extLst>
              <a:ext uri="{FF2B5EF4-FFF2-40B4-BE49-F238E27FC236}">
                <a16:creationId xmlns:a16="http://schemas.microsoft.com/office/drawing/2014/main" id="{889E8C30-E9E1-AE15-940E-980BBDC2A189}"/>
              </a:ext>
            </a:extLst>
          </p:cNvPr>
          <p:cNvPicPr>
            <a:picLocks noChangeAspect="1"/>
          </p:cNvPicPr>
          <p:nvPr/>
        </p:nvPicPr>
        <p:blipFill>
          <a:blip r:embed="rId2"/>
          <a:stretch>
            <a:fillRect/>
          </a:stretch>
        </p:blipFill>
        <p:spPr>
          <a:xfrm>
            <a:off x="6038850" y="1638301"/>
            <a:ext cx="4597420" cy="3232157"/>
          </a:xfrm>
          <a:prstGeom prst="rect">
            <a:avLst/>
          </a:prstGeom>
        </p:spPr>
      </p:pic>
    </p:spTree>
    <p:extLst>
      <p:ext uri="{BB962C8B-B14F-4D97-AF65-F5344CB8AC3E}">
        <p14:creationId xmlns:p14="http://schemas.microsoft.com/office/powerpoint/2010/main" val="3428635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13362"/>
            <a:ext cx="7886700" cy="704849"/>
          </a:xfrm>
        </p:spPr>
        <p:txBody>
          <a:bodyPr>
            <a:normAutofit fontScale="90000"/>
          </a:bodyPr>
          <a:lstStyle/>
          <a:p>
            <a:r>
              <a:rPr lang="en-GB" b="1" dirty="0"/>
              <a:t>Understanding why People leave</a:t>
            </a:r>
          </a:p>
        </p:txBody>
      </p:sp>
      <p:sp>
        <p:nvSpPr>
          <p:cNvPr id="3" name="Content Placeholder 2"/>
          <p:cNvSpPr>
            <a:spLocks noGrp="1"/>
          </p:cNvSpPr>
          <p:nvPr>
            <p:ph idx="1"/>
          </p:nvPr>
        </p:nvSpPr>
        <p:spPr>
          <a:xfrm>
            <a:off x="0" y="1198245"/>
            <a:ext cx="11925300" cy="4461510"/>
          </a:xfrm>
        </p:spPr>
        <p:txBody>
          <a:bodyPr>
            <a:noAutofit/>
          </a:bodyPr>
          <a:lstStyle/>
          <a:p>
            <a:pPr marL="0" indent="0" algn="just">
              <a:spcBef>
                <a:spcPts val="0"/>
              </a:spcBef>
              <a:buNone/>
            </a:pPr>
            <a:r>
              <a:rPr lang="en-GB" sz="1300" dirty="0">
                <a:latin typeface="Sabon LT Std"/>
              </a:rPr>
              <a:t>In order to try to reduce levels of dysfunctional turnover, it is necessary to understand the reasons for it. People voluntarily decide to leave organisations for a wide range of reasons, and the first important distinction to be made is between turnover that is unavoidable and that which could have been avoided. </a:t>
            </a:r>
          </a:p>
          <a:p>
            <a:pPr marL="0" indent="0" algn="just">
              <a:spcBef>
                <a:spcPts val="0"/>
              </a:spcBef>
              <a:buNone/>
            </a:pPr>
            <a:endParaRPr lang="en-GB" sz="1300" dirty="0">
              <a:latin typeface="Sabon LT Std"/>
            </a:endParaRPr>
          </a:p>
          <a:p>
            <a:pPr marL="0" indent="0" algn="just">
              <a:spcBef>
                <a:spcPts val="0"/>
              </a:spcBef>
              <a:buNone/>
            </a:pPr>
            <a:r>
              <a:rPr lang="en-GB" sz="1300" dirty="0">
                <a:latin typeface="Sabon LT Std"/>
              </a:rPr>
              <a:t>Unavoidable turnover refers to circumstances such as ill-health, domestic commitments, moving house or returning to study – where the decision to leave has nothing to do with the company and is therefore out of management’s control. Avoidable turnover, however, applies to departures that are caused by some form of dissatisfaction – meaning that it is potentially within management’s control. It has been estimated that around 90 per cent of employee departures fall into this category. </a:t>
            </a:r>
          </a:p>
          <a:p>
            <a:pPr marL="0" indent="0" algn="just">
              <a:spcBef>
                <a:spcPts val="0"/>
              </a:spcBef>
              <a:buNone/>
            </a:pPr>
            <a:endParaRPr lang="en-GB" sz="1300" dirty="0">
              <a:solidFill>
                <a:srgbClr val="000000"/>
              </a:solidFill>
              <a:latin typeface="Sabon LT Std"/>
            </a:endParaRPr>
          </a:p>
          <a:p>
            <a:pPr marL="0" indent="0" algn="just">
              <a:spcBef>
                <a:spcPts val="0"/>
              </a:spcBef>
              <a:buNone/>
            </a:pPr>
            <a:r>
              <a:rPr lang="en-GB" sz="1300" dirty="0">
                <a:latin typeface="Sabon LT Std"/>
              </a:rPr>
              <a:t>If 90 per cent of voluntary resignations could potentially be avoided by the use of appropriate organisational interventions, it is important to do a bit more digging into the factors that are causing these departures, so that the appropriate interventions can be identified. Rather than making assumptions about the causes of turnover (such as assuming that it is all about the rate of pay), a number of qualitative data sources can be used to identify the real reasons. The most common sources of information tend to be exit interviews and general staff satisfaction surveys. </a:t>
            </a:r>
          </a:p>
          <a:p>
            <a:pPr marL="0" indent="0" algn="just">
              <a:spcBef>
                <a:spcPts val="0"/>
              </a:spcBef>
              <a:buNone/>
            </a:pPr>
            <a:endParaRPr lang="en-GB" sz="1300" dirty="0">
              <a:latin typeface="Sabon LT Std"/>
            </a:endParaRPr>
          </a:p>
          <a:p>
            <a:pPr marL="0" indent="0" algn="just">
              <a:spcBef>
                <a:spcPts val="0"/>
              </a:spcBef>
              <a:buNone/>
            </a:pPr>
            <a:r>
              <a:rPr lang="en-GB" sz="1300" dirty="0">
                <a:latin typeface="Sabon LT Std"/>
              </a:rPr>
              <a:t>According to a CIPD survey carried out in 2009, around 90 per cent of organisations make use of some sort of exit interview mechanism – a discussion between the departing employee and a company representative (usually the line manager or a member of the HR team) focused on reasons for leaving, factors that might have encouraged the individual to stay, and improvements that the organisation can make moving forward. Some companies use a questionnaire rather than a face-to-face discussion. </a:t>
            </a:r>
          </a:p>
          <a:p>
            <a:pPr marL="0" indent="0" algn="just">
              <a:spcBef>
                <a:spcPts val="0"/>
              </a:spcBef>
              <a:buNone/>
            </a:pPr>
            <a:endParaRPr lang="en-GB" sz="1300" dirty="0">
              <a:solidFill>
                <a:srgbClr val="000000"/>
              </a:solidFill>
              <a:latin typeface="Sabon LT Std"/>
            </a:endParaRPr>
          </a:p>
          <a:p>
            <a:pPr algn="just">
              <a:spcBef>
                <a:spcPts val="0"/>
              </a:spcBef>
            </a:pPr>
            <a:r>
              <a:rPr lang="en-GB" sz="1300" dirty="0">
                <a:latin typeface="Sabon LT Std"/>
              </a:rPr>
              <a:t>The annual employee attitude or staff satisfaction survey is another useful tool in understanding turnover. This is a mechanism designed for the frequent and systematic gathering of opinions on a broad range of organisation-wide issues from the entire workforce. Such surveys can help an organisation target retention initiatives appropriately because they highlight potential sources of satisfaction and dissatisfaction in all employees, rather than just those who have already decided to leave. </a:t>
            </a:r>
          </a:p>
          <a:p>
            <a:pPr algn="just">
              <a:spcBef>
                <a:spcPts val="0"/>
              </a:spcBef>
            </a:pPr>
            <a:r>
              <a:rPr lang="en-GB" sz="1300" dirty="0">
                <a:latin typeface="Sabon LT Std"/>
              </a:rPr>
              <a:t>Other methods that can be used include surveys of ex-employees (completed a couple of months after departure), analysis of ‘stayers’ to see what factors encourage people to remain with the company, and ‘last job move’ surveys – asking new employees to talk about why they left their last job. Although the latter will not provide information on what your own company is doing right or wrong as an employer, it will provide information on the specific dynamics that operate in key labour markets. </a:t>
            </a:r>
            <a:endParaRPr lang="en-GB" sz="1300" dirty="0"/>
          </a:p>
        </p:txBody>
      </p:sp>
    </p:spTree>
    <p:extLst>
      <p:ext uri="{BB962C8B-B14F-4D97-AF65-F5344CB8AC3E}">
        <p14:creationId xmlns:p14="http://schemas.microsoft.com/office/powerpoint/2010/main" val="2655434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C0AB5-795D-53DB-34BD-055CC300E883}"/>
              </a:ext>
            </a:extLst>
          </p:cNvPr>
          <p:cNvSpPr>
            <a:spLocks noGrp="1"/>
          </p:cNvSpPr>
          <p:nvPr>
            <p:ph type="title"/>
          </p:nvPr>
        </p:nvSpPr>
        <p:spPr/>
        <p:txBody>
          <a:bodyPr/>
          <a:lstStyle/>
          <a:p>
            <a:r>
              <a:rPr lang="en-GB" b="1" dirty="0"/>
              <a:t>Retention Strategies </a:t>
            </a:r>
          </a:p>
        </p:txBody>
      </p:sp>
      <p:sp>
        <p:nvSpPr>
          <p:cNvPr id="4" name="Content Placeholder 3">
            <a:extLst>
              <a:ext uri="{FF2B5EF4-FFF2-40B4-BE49-F238E27FC236}">
                <a16:creationId xmlns:a16="http://schemas.microsoft.com/office/drawing/2014/main" id="{28EA3E71-6EA6-9598-95A1-B3E07183F6D3}"/>
              </a:ext>
            </a:extLst>
          </p:cNvPr>
          <p:cNvSpPr>
            <a:spLocks noGrp="1"/>
          </p:cNvSpPr>
          <p:nvPr>
            <p:ph sz="half" idx="1"/>
          </p:nvPr>
        </p:nvSpPr>
        <p:spPr>
          <a:xfrm>
            <a:off x="1676400" y="1231201"/>
            <a:ext cx="4362450" cy="5226749"/>
          </a:xfrm>
        </p:spPr>
        <p:txBody>
          <a:bodyPr>
            <a:noAutofit/>
          </a:bodyPr>
          <a:lstStyle/>
          <a:p>
            <a:pPr marL="0" indent="0" algn="just">
              <a:buNone/>
            </a:pPr>
            <a:r>
              <a:rPr lang="en-GB" sz="1200" dirty="0">
                <a:latin typeface="Sabon LT Std"/>
              </a:rPr>
              <a:t>Once you have ascertained the level of turnover (especially dysfunctional turnover), how much it is costing and the main reasons, you are in a position to start to develop an appropriate retention strategy. There are three key issues here. </a:t>
            </a:r>
          </a:p>
          <a:p>
            <a:pPr algn="just"/>
            <a:r>
              <a:rPr lang="en-GB" sz="1200" dirty="0">
                <a:latin typeface="Sabon LT Std"/>
              </a:rPr>
              <a:t>The first is securing senior management support for the strategy; the second is identifying the appropriate initiatives; and the third is ensuring alignment. The latter refers to three different forms of alignment – alignment between individual retention initiatives; alignment between the retention strategy and other HR strategies; and alignment with overall organisation strategy. </a:t>
            </a:r>
          </a:p>
          <a:p>
            <a:pPr algn="just"/>
            <a:r>
              <a:rPr lang="en-GB" sz="1200" dirty="0">
                <a:latin typeface="Sabon LT Std"/>
              </a:rPr>
              <a:t>Because most retention strategies require the investment of considerable financial and human resources – in terms of planning, development, execution and maintenance – it is important that the HR department makes a strong business case outlining the need for action. It is here that the costing calculations will prove most useful – showing exactly how much money employee turnover is costing the company, and how much could be saved were this level to be reduced. </a:t>
            </a:r>
          </a:p>
          <a:p>
            <a:pPr algn="just"/>
            <a:r>
              <a:rPr lang="en-GB" sz="1200" dirty="0">
                <a:latin typeface="Sabon LT Std"/>
              </a:rPr>
              <a:t>To make sure the issue is given the prominence it deserves, HR departments should aim to include turnover information (along with other key metrics) in monthly HR reports that can be discussed at senior management meetings or be added to the board report. </a:t>
            </a:r>
          </a:p>
        </p:txBody>
      </p:sp>
      <p:sp>
        <p:nvSpPr>
          <p:cNvPr id="5" name="Content Placeholder 4">
            <a:extLst>
              <a:ext uri="{FF2B5EF4-FFF2-40B4-BE49-F238E27FC236}">
                <a16:creationId xmlns:a16="http://schemas.microsoft.com/office/drawing/2014/main" id="{D074E41A-47A2-5268-3F00-049D688B799B}"/>
              </a:ext>
            </a:extLst>
          </p:cNvPr>
          <p:cNvSpPr>
            <a:spLocks noGrp="1"/>
          </p:cNvSpPr>
          <p:nvPr>
            <p:ph sz="half" idx="2"/>
          </p:nvPr>
        </p:nvSpPr>
        <p:spPr>
          <a:xfrm>
            <a:off x="6153150" y="950216"/>
            <a:ext cx="3886200" cy="5226748"/>
          </a:xfrm>
        </p:spPr>
        <p:txBody>
          <a:bodyPr>
            <a:normAutofit/>
          </a:bodyPr>
          <a:lstStyle/>
          <a:p>
            <a:pPr marL="0" indent="0">
              <a:buNone/>
            </a:pPr>
            <a:endParaRPr lang="en-GB" sz="1200" dirty="0">
              <a:solidFill>
                <a:srgbClr val="000000"/>
              </a:solidFill>
              <a:latin typeface="Sabon LT Std"/>
            </a:endParaRPr>
          </a:p>
          <a:p>
            <a:pPr marL="228600" indent="-228600" algn="just">
              <a:lnSpc>
                <a:spcPct val="90000"/>
              </a:lnSpc>
              <a:spcBef>
                <a:spcPts val="1000"/>
              </a:spcBef>
              <a:buClr>
                <a:srgbClr val="DA1D52"/>
              </a:buClr>
              <a:defRPr/>
            </a:pPr>
            <a:r>
              <a:rPr lang="en-GB" sz="1200" dirty="0">
                <a:solidFill>
                  <a:prstClr val="black"/>
                </a:solidFill>
                <a:latin typeface="Sabon LT Std"/>
                <a:cs typeface="Arial" panose="020B0604020202020204" pitchFamily="34" charset="0"/>
              </a:rPr>
              <a:t>In terms of the specific initiatives to be included in the strategy, a wide range of things can be considered, the usefulness of each and the most effective combination being dependent entirely on the nature of the turnover issue in the organisation. </a:t>
            </a:r>
          </a:p>
          <a:p>
            <a:pPr marL="228600" indent="-228600" algn="just">
              <a:lnSpc>
                <a:spcPct val="90000"/>
              </a:lnSpc>
              <a:spcBef>
                <a:spcPts val="1000"/>
              </a:spcBef>
              <a:buClr>
                <a:srgbClr val="DA1D52"/>
              </a:buClr>
              <a:defRPr/>
            </a:pPr>
            <a:r>
              <a:rPr lang="en-GB" sz="1200" dirty="0">
                <a:solidFill>
                  <a:prstClr val="black"/>
                </a:solidFill>
                <a:latin typeface="Sabon LT Std"/>
                <a:cs typeface="Arial" panose="020B0604020202020204" pitchFamily="34" charset="0"/>
              </a:rPr>
              <a:t>A breakdown of common reasons for leaving and their associated retention initiatives is presented in Table 2.2. </a:t>
            </a:r>
            <a:endParaRPr lang="en-GB" sz="1200" dirty="0">
              <a:latin typeface="Sabon LT Std"/>
            </a:endParaRPr>
          </a:p>
          <a:p>
            <a:pPr marL="0" indent="0" algn="just">
              <a:buNone/>
            </a:pPr>
            <a:r>
              <a:rPr lang="en-GB" sz="1200" dirty="0">
                <a:latin typeface="Sabon LT Std"/>
              </a:rPr>
              <a:t>In addition to this, because a lot of turnover occurs in the first six months of a new role, it is essential that effective induction and transition mechanisms are in place. </a:t>
            </a:r>
          </a:p>
          <a:p>
            <a:pPr marL="0" indent="0" algn="just">
              <a:buNone/>
            </a:pPr>
            <a:r>
              <a:rPr lang="en-GB" sz="1200" dirty="0">
                <a:latin typeface="Sabon LT Std"/>
              </a:rPr>
              <a:t>Finally, it is important that the retention strategy is fully communicated to all levels of the management structure – because management has a crucial role in the implementation and consistency of many of the component initiatives. It is also important to communicate any policy changes to all employees – to ensure that they are aware of all of the provisions, and so that they feel their opinions (perhaps as the result of satisfaction surveys) are being listened to and acted on. </a:t>
            </a:r>
          </a:p>
          <a:p>
            <a:pPr marL="0" indent="0" algn="just">
              <a:buNone/>
            </a:pPr>
            <a:r>
              <a:rPr lang="en-GB" sz="1200" dirty="0">
                <a:latin typeface="Sabon LT Std"/>
              </a:rPr>
              <a:t>One concept that is relevant to understanding controllable dysfunctional turnover is the psychological contract, and its breach. We will return to this at the end of the chapter. </a:t>
            </a:r>
            <a:endParaRPr lang="en-GB" sz="1200" dirty="0"/>
          </a:p>
        </p:txBody>
      </p:sp>
    </p:spTree>
    <p:extLst>
      <p:ext uri="{BB962C8B-B14F-4D97-AF65-F5344CB8AC3E}">
        <p14:creationId xmlns:p14="http://schemas.microsoft.com/office/powerpoint/2010/main" val="799487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4257ED-F930-0166-0122-D1C4DE3B5430}"/>
              </a:ext>
            </a:extLst>
          </p:cNvPr>
          <p:cNvGrpSpPr/>
          <p:nvPr/>
        </p:nvGrpSpPr>
        <p:grpSpPr>
          <a:xfrm>
            <a:off x="3924977" y="643467"/>
            <a:ext cx="4342044" cy="5571066"/>
            <a:chOff x="2133599" y="371475"/>
            <a:chExt cx="4370046" cy="5463398"/>
          </a:xfrm>
        </p:grpSpPr>
        <p:pic>
          <p:nvPicPr>
            <p:cNvPr id="5" name="Picture 4">
              <a:extLst>
                <a:ext uri="{FF2B5EF4-FFF2-40B4-BE49-F238E27FC236}">
                  <a16:creationId xmlns:a16="http://schemas.microsoft.com/office/drawing/2014/main" id="{188E9315-D274-D004-0B45-D5BC739D5A7F}"/>
                </a:ext>
              </a:extLst>
            </p:cNvPr>
            <p:cNvPicPr>
              <a:picLocks noChangeAspect="1"/>
            </p:cNvPicPr>
            <p:nvPr/>
          </p:nvPicPr>
          <p:blipFill rotWithShape="1">
            <a:blip r:embed="rId2"/>
            <a:srcRect b="5046"/>
            <a:stretch/>
          </p:blipFill>
          <p:spPr>
            <a:xfrm>
              <a:off x="2133600" y="371475"/>
              <a:ext cx="4370045" cy="3943350"/>
            </a:xfrm>
            <a:prstGeom prst="rect">
              <a:avLst/>
            </a:prstGeom>
          </p:spPr>
        </p:pic>
        <p:pic>
          <p:nvPicPr>
            <p:cNvPr id="7" name="Picture 6">
              <a:extLst>
                <a:ext uri="{FF2B5EF4-FFF2-40B4-BE49-F238E27FC236}">
                  <a16:creationId xmlns:a16="http://schemas.microsoft.com/office/drawing/2014/main" id="{50B6E68E-27A0-2F72-F2E6-606F43063A68}"/>
                </a:ext>
              </a:extLst>
            </p:cNvPr>
            <p:cNvPicPr>
              <a:picLocks noChangeAspect="1"/>
            </p:cNvPicPr>
            <p:nvPr/>
          </p:nvPicPr>
          <p:blipFill rotWithShape="1">
            <a:blip r:embed="rId3"/>
            <a:srcRect t="17323"/>
            <a:stretch/>
          </p:blipFill>
          <p:spPr>
            <a:xfrm>
              <a:off x="2133599" y="4314825"/>
              <a:ext cx="4370045" cy="1520048"/>
            </a:xfrm>
            <a:prstGeom prst="rect">
              <a:avLst/>
            </a:prstGeom>
          </p:spPr>
        </p:pic>
      </p:grpSp>
    </p:spTree>
    <p:extLst>
      <p:ext uri="{BB962C8B-B14F-4D97-AF65-F5344CB8AC3E}">
        <p14:creationId xmlns:p14="http://schemas.microsoft.com/office/powerpoint/2010/main" val="2551950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228" y="170500"/>
            <a:ext cx="8024812" cy="1471611"/>
          </a:xfrm>
        </p:spPr>
        <p:txBody>
          <a:bodyPr>
            <a:normAutofit/>
          </a:bodyPr>
          <a:lstStyle/>
          <a:p>
            <a:r>
              <a:rPr lang="en-GB" dirty="0"/>
              <a:t>Developing Resourcing Strategies </a:t>
            </a:r>
          </a:p>
        </p:txBody>
      </p:sp>
      <p:sp>
        <p:nvSpPr>
          <p:cNvPr id="3" name="Text Placeholder 2"/>
          <p:cNvSpPr>
            <a:spLocks noGrp="1"/>
          </p:cNvSpPr>
          <p:nvPr>
            <p:ph type="body" idx="1"/>
          </p:nvPr>
        </p:nvSpPr>
        <p:spPr>
          <a:xfrm>
            <a:off x="922020" y="1487806"/>
            <a:ext cx="9391650" cy="3053714"/>
          </a:xfrm>
        </p:spPr>
        <p:txBody>
          <a:bodyPr>
            <a:noAutofit/>
          </a:bodyPr>
          <a:lstStyle/>
          <a:p>
            <a:pPr algn="l"/>
            <a:endParaRPr lang="en-GB" sz="3600" dirty="0">
              <a:solidFill>
                <a:schemeClr val="tx1"/>
              </a:solidFill>
              <a:latin typeface="Sabon LT Std"/>
            </a:endParaRPr>
          </a:p>
          <a:p>
            <a:pPr algn="just"/>
            <a:r>
              <a:rPr lang="en-GB" sz="2400" dirty="0">
                <a:solidFill>
                  <a:schemeClr val="tx1"/>
                </a:solidFill>
                <a:latin typeface="Sabon LT Std"/>
              </a:rPr>
              <a:t>When an organisation is faced with the task of developing a targeted resourcing strategy, it must be aware that it is not operating in isolation. To be successful, the resourcing strategy of an organisation should be based on attracting the right people and differentiating the company from the competition. In this brief section of the chapter, three key activities are examined: competitor analysis, organisation positioning in relation to the labour market and employer branding. </a:t>
            </a:r>
            <a:endParaRPr lang="en-GB" sz="2400" dirty="0">
              <a:solidFill>
                <a:schemeClr val="tx1"/>
              </a:solidFill>
            </a:endParaRPr>
          </a:p>
        </p:txBody>
      </p:sp>
    </p:spTree>
    <p:extLst>
      <p:ext uri="{BB962C8B-B14F-4D97-AF65-F5344CB8AC3E}">
        <p14:creationId xmlns:p14="http://schemas.microsoft.com/office/powerpoint/2010/main" val="19126321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3C201-55AC-D192-A3BA-893F09969AED}"/>
              </a:ext>
            </a:extLst>
          </p:cNvPr>
          <p:cNvSpPr>
            <a:spLocks noGrp="1"/>
          </p:cNvSpPr>
          <p:nvPr>
            <p:ph type="title"/>
          </p:nvPr>
        </p:nvSpPr>
        <p:spPr/>
        <p:txBody>
          <a:bodyPr/>
          <a:lstStyle/>
          <a:p>
            <a:r>
              <a:rPr lang="en-GB" b="1" dirty="0"/>
              <a:t>Competitor Analysis </a:t>
            </a:r>
          </a:p>
        </p:txBody>
      </p:sp>
      <p:sp>
        <p:nvSpPr>
          <p:cNvPr id="3" name="Content Placeholder 2">
            <a:extLst>
              <a:ext uri="{FF2B5EF4-FFF2-40B4-BE49-F238E27FC236}">
                <a16:creationId xmlns:a16="http://schemas.microsoft.com/office/drawing/2014/main" id="{E4D014C7-0513-560B-497E-7EA65F844CA2}"/>
              </a:ext>
            </a:extLst>
          </p:cNvPr>
          <p:cNvSpPr>
            <a:spLocks noGrp="1"/>
          </p:cNvSpPr>
          <p:nvPr>
            <p:ph idx="1"/>
          </p:nvPr>
        </p:nvSpPr>
        <p:spPr/>
        <p:txBody>
          <a:bodyPr>
            <a:normAutofit/>
          </a:bodyPr>
          <a:lstStyle/>
          <a:p>
            <a:pPr marL="0" indent="0" algn="just">
              <a:spcBef>
                <a:spcPts val="1200"/>
              </a:spcBef>
              <a:buNone/>
            </a:pPr>
            <a:r>
              <a:rPr lang="en-GB" sz="1600" dirty="0">
                <a:latin typeface="Sabon LT Std"/>
              </a:rPr>
              <a:t>Before any decisions are taken in relation to the optimum resourcing strategy for the organisation, it is important to be aware of what competitors are doing. </a:t>
            </a:r>
          </a:p>
          <a:p>
            <a:pPr marL="0" indent="0" algn="just">
              <a:spcBef>
                <a:spcPts val="1200"/>
              </a:spcBef>
              <a:buNone/>
            </a:pPr>
            <a:r>
              <a:rPr lang="en-GB" sz="1600" dirty="0">
                <a:latin typeface="Sabon LT Std"/>
              </a:rPr>
              <a:t>‘Competitors’ here refers to labour market competitors, which are not necessarily the same as product market competitors. If, for example, your organisation is a food-processing factory and you need to recruit a number of low-skill local workers, the companies that you should consider are not necessarily the dominant food-processing companies in the UK but rather the other companies in the local area that employ low-skill workers (shops, restaurants, other factories, etc). </a:t>
            </a:r>
          </a:p>
          <a:p>
            <a:pPr marL="0" indent="0">
              <a:spcBef>
                <a:spcPts val="1200"/>
              </a:spcBef>
              <a:buNone/>
            </a:pPr>
            <a:r>
              <a:rPr lang="en-GB" sz="1600" dirty="0">
                <a:latin typeface="Sabon LT Std"/>
              </a:rPr>
              <a:t>When conducting an analysis, you need to think of both the strengths and the weaknesses of the employment deal offered by each competitor – which includes things like the salary offered, other benefits, employment security, job role, working environment and opportunities for training and development. </a:t>
            </a:r>
          </a:p>
          <a:p>
            <a:pPr marL="0" indent="0" algn="just">
              <a:spcBef>
                <a:spcPts val="1200"/>
              </a:spcBef>
              <a:buNone/>
            </a:pPr>
            <a:r>
              <a:rPr lang="en-GB" sz="1600" dirty="0">
                <a:latin typeface="Sabon LT Std"/>
              </a:rPr>
              <a:t>Once you are aware of what the competition is offering, you are in a better place to consider what you can offer to potential employees that may make your company stand out from the crowd. </a:t>
            </a:r>
            <a:endParaRPr lang="en-GB" sz="1600" dirty="0"/>
          </a:p>
        </p:txBody>
      </p:sp>
    </p:spTree>
    <p:extLst>
      <p:ext uri="{BB962C8B-B14F-4D97-AF65-F5344CB8AC3E}">
        <p14:creationId xmlns:p14="http://schemas.microsoft.com/office/powerpoint/2010/main" val="36324113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0D66-ED96-C140-78AB-F4261D590D2D}"/>
              </a:ext>
            </a:extLst>
          </p:cNvPr>
          <p:cNvSpPr>
            <a:spLocks noGrp="1"/>
          </p:cNvSpPr>
          <p:nvPr>
            <p:ph type="title"/>
          </p:nvPr>
        </p:nvSpPr>
        <p:spPr/>
        <p:txBody>
          <a:bodyPr/>
          <a:lstStyle/>
          <a:p>
            <a:r>
              <a:rPr lang="en-GB" dirty="0"/>
              <a:t>Organisation Positioning </a:t>
            </a:r>
          </a:p>
        </p:txBody>
      </p:sp>
      <p:sp>
        <p:nvSpPr>
          <p:cNvPr id="3" name="Content Placeholder 2">
            <a:extLst>
              <a:ext uri="{FF2B5EF4-FFF2-40B4-BE49-F238E27FC236}">
                <a16:creationId xmlns:a16="http://schemas.microsoft.com/office/drawing/2014/main" id="{3C9C74F7-FCDB-7236-A87A-FF841CC03D7A}"/>
              </a:ext>
            </a:extLst>
          </p:cNvPr>
          <p:cNvSpPr>
            <a:spLocks noGrp="1"/>
          </p:cNvSpPr>
          <p:nvPr>
            <p:ph idx="1"/>
          </p:nvPr>
        </p:nvSpPr>
        <p:spPr/>
        <p:txBody>
          <a:bodyPr>
            <a:normAutofit/>
          </a:bodyPr>
          <a:lstStyle/>
          <a:p>
            <a:pPr marL="0" indent="0" algn="just">
              <a:buNone/>
            </a:pPr>
            <a:r>
              <a:rPr lang="en-GB" sz="1400" dirty="0">
                <a:latin typeface="Sabon LT Std"/>
              </a:rPr>
              <a:t>Although it is up to the individual organisation to decide how it would like to present itself to the labour market, it has been noted that there are some common overall approaches. Taylor (2022) cites the following useful typology offered by Higgs (2004). </a:t>
            </a:r>
          </a:p>
          <a:p>
            <a:pPr marL="0" indent="0" algn="just">
              <a:buNone/>
            </a:pPr>
            <a:r>
              <a:rPr lang="en-GB" sz="1400" dirty="0">
                <a:latin typeface="Sabon LT Std"/>
              </a:rPr>
              <a:t>The approaches are differentiated based on two factors: reward (the amount of money the employer is willing or able to pay its employees) and culture (the extent to which employees are respected and treated ethically). </a:t>
            </a:r>
          </a:p>
          <a:p>
            <a:pPr marL="0" indent="0" algn="just">
              <a:buNone/>
            </a:pPr>
            <a:r>
              <a:rPr lang="en-GB" sz="1400" dirty="0">
                <a:latin typeface="Sabon LT Std"/>
              </a:rPr>
              <a:t>An ‘employer of cash’ tends to treat employees quite harshly, perhaps autocratically or expecting them to work excessive hours, but compensates them by paying them well. </a:t>
            </a:r>
          </a:p>
          <a:p>
            <a:pPr marL="0" indent="0" algn="just">
              <a:buNone/>
            </a:pPr>
            <a:r>
              <a:rPr lang="en-GB" sz="1400" dirty="0">
                <a:latin typeface="Sabon LT Std"/>
              </a:rPr>
              <a:t>An ‘employer of values’ is the polar opposite – it often cannot afford to pay people the going market rate but is committed to treating employees very well (offering fair treatment, rewarding work, job security). The approach tends to be associated with the public and voluntary sectors. </a:t>
            </a:r>
          </a:p>
          <a:p>
            <a:pPr marL="0" indent="0" algn="just">
              <a:buNone/>
            </a:pPr>
            <a:r>
              <a:rPr lang="en-GB" sz="1400" dirty="0">
                <a:latin typeface="Sabon LT Std"/>
              </a:rPr>
              <a:t>An ‘employer of churn’ tends to both pay poorly and treat employees harshly. The result is often high staff turnover levels, which means that such an approach is only a viable possibility in loose labour market conditions – when staff can be easily replaced. Target groups are often those with low skill levels (and with little choice of alternative employment), workers recruited from overseas and students looking for temporary work. </a:t>
            </a:r>
          </a:p>
          <a:p>
            <a:pPr marL="0" indent="0" algn="just">
              <a:buNone/>
            </a:pPr>
            <a:r>
              <a:rPr lang="en-GB" sz="1400" dirty="0">
                <a:latin typeface="Sabon LT Std"/>
              </a:rPr>
              <a:t>To be an ‘employer of choice’ is perceived to be the optimal strategic aim, especially where labour markets are tight, and involves both paying well and treating people positively. Companies with this approach tend to make it onto the annual </a:t>
            </a:r>
            <a:r>
              <a:rPr lang="en-GB" sz="1400" i="1" dirty="0">
                <a:latin typeface="Sabon LT Std"/>
              </a:rPr>
              <a:t>Sunday Times </a:t>
            </a:r>
            <a:r>
              <a:rPr lang="en-GB" sz="1400" dirty="0">
                <a:latin typeface="Sabon LT Std"/>
              </a:rPr>
              <a:t>list of the ‘100 best companies to work for’. </a:t>
            </a:r>
            <a:endParaRPr lang="en-GB" sz="1800" dirty="0"/>
          </a:p>
        </p:txBody>
      </p:sp>
    </p:spTree>
    <p:extLst>
      <p:ext uri="{BB962C8B-B14F-4D97-AF65-F5344CB8AC3E}">
        <p14:creationId xmlns:p14="http://schemas.microsoft.com/office/powerpoint/2010/main" val="25029579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91FC2-3829-EC6F-434F-5E39FB8DCDF8}"/>
              </a:ext>
            </a:extLst>
          </p:cNvPr>
          <p:cNvSpPr>
            <a:spLocks noGrp="1"/>
          </p:cNvSpPr>
          <p:nvPr>
            <p:ph type="title"/>
          </p:nvPr>
        </p:nvSpPr>
        <p:spPr>
          <a:xfrm>
            <a:off x="563880" y="0"/>
            <a:ext cx="10972800" cy="1143000"/>
          </a:xfrm>
        </p:spPr>
        <p:txBody>
          <a:bodyPr/>
          <a:lstStyle/>
          <a:p>
            <a:r>
              <a:rPr lang="en-GB" b="1" dirty="0"/>
              <a:t>Employer Branding </a:t>
            </a:r>
          </a:p>
        </p:txBody>
      </p:sp>
      <p:sp>
        <p:nvSpPr>
          <p:cNvPr id="3" name="Content Placeholder 2">
            <a:extLst>
              <a:ext uri="{FF2B5EF4-FFF2-40B4-BE49-F238E27FC236}">
                <a16:creationId xmlns:a16="http://schemas.microsoft.com/office/drawing/2014/main" id="{52CC049B-8268-C10F-ABBF-E6E7F28C98A4}"/>
              </a:ext>
            </a:extLst>
          </p:cNvPr>
          <p:cNvSpPr>
            <a:spLocks noGrp="1"/>
          </p:cNvSpPr>
          <p:nvPr>
            <p:ph idx="1"/>
          </p:nvPr>
        </p:nvSpPr>
        <p:spPr>
          <a:xfrm>
            <a:off x="144780" y="1231202"/>
            <a:ext cx="11811000" cy="4989599"/>
          </a:xfrm>
        </p:spPr>
        <p:txBody>
          <a:bodyPr>
            <a:normAutofit/>
          </a:bodyPr>
          <a:lstStyle/>
          <a:p>
            <a:pPr marL="0" indent="0" algn="just">
              <a:spcBef>
                <a:spcPts val="1800"/>
              </a:spcBef>
              <a:buNone/>
            </a:pPr>
            <a:r>
              <a:rPr lang="en-GB" sz="1600" dirty="0">
                <a:latin typeface="Sabon LT Std"/>
              </a:rPr>
              <a:t>Employer branding is about presenting your organisation to the labour market in the best possible light so that potential employees would like to work for you more than your competitors. The CIPD’s definition of an employer brand is: </a:t>
            </a:r>
          </a:p>
          <a:p>
            <a:pPr marL="0" marR="2400" indent="0" algn="ctr">
              <a:spcBef>
                <a:spcPts val="1800"/>
              </a:spcBef>
              <a:buNone/>
            </a:pPr>
            <a:r>
              <a:rPr lang="en-GB" sz="1600" i="1" dirty="0">
                <a:latin typeface="Sabon LT Std"/>
              </a:rPr>
              <a:t>A set of attributes and qualities, often intangible, that makes an organisation distinctive, promises a particular kind of employment experience, and appeals to those people who will thrive and perform best in its culture. </a:t>
            </a:r>
          </a:p>
          <a:p>
            <a:pPr marL="0" indent="0" algn="just">
              <a:spcBef>
                <a:spcPts val="1800"/>
              </a:spcBef>
              <a:buNone/>
            </a:pPr>
            <a:r>
              <a:rPr lang="en-GB" sz="1600" dirty="0">
                <a:latin typeface="Sabon LT Std"/>
              </a:rPr>
              <a:t>It is based on the principles of product branding and advertising developed in marketing. </a:t>
            </a:r>
          </a:p>
          <a:p>
            <a:pPr>
              <a:spcBef>
                <a:spcPts val="1800"/>
              </a:spcBef>
            </a:pPr>
            <a:r>
              <a:rPr lang="en-GB" sz="1600" dirty="0">
                <a:latin typeface="Sabon LT Std"/>
              </a:rPr>
              <a:t>There has been a lot of interest in employer branding in recent years, and a degree of consensus has emerged on how organisations should go about it. The most important thing appears to be that the brand message that is developed must reflect the reality of working for the organisation. If the employer markets itself by making false claims, all that will follow is that any new recruits will be disappointed, current employees will be confused and cynical, and gradually the reputation of the organisation will suffer. To ensure that the brand reflects the reality, the starting point of any activity in this area should be research into the perceptions of existing members of staff. The key things to discover are what aspects of the employment experience are perceived to be both positive and unique (different from that of other employers). </a:t>
            </a:r>
            <a:endParaRPr lang="en-GB" sz="2400" b="1" dirty="0"/>
          </a:p>
        </p:txBody>
      </p:sp>
    </p:spTree>
    <p:extLst>
      <p:ext uri="{BB962C8B-B14F-4D97-AF65-F5344CB8AC3E}">
        <p14:creationId xmlns:p14="http://schemas.microsoft.com/office/powerpoint/2010/main" val="2882400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10B84-55BE-DC10-5D24-CDC950F4B5EB}"/>
              </a:ext>
            </a:extLst>
          </p:cNvPr>
          <p:cNvSpPr>
            <a:spLocks noGrp="1"/>
          </p:cNvSpPr>
          <p:nvPr>
            <p:ph type="title"/>
          </p:nvPr>
        </p:nvSpPr>
        <p:spPr>
          <a:xfrm>
            <a:off x="510540" y="-228600"/>
            <a:ext cx="10972800" cy="1143000"/>
          </a:xfrm>
        </p:spPr>
        <p:txBody>
          <a:bodyPr/>
          <a:lstStyle/>
          <a:p>
            <a:r>
              <a:rPr lang="en-GB" dirty="0"/>
              <a:t>Employer Branding</a:t>
            </a:r>
          </a:p>
        </p:txBody>
      </p:sp>
      <p:sp>
        <p:nvSpPr>
          <p:cNvPr id="3" name="Content Placeholder 2">
            <a:extLst>
              <a:ext uri="{FF2B5EF4-FFF2-40B4-BE49-F238E27FC236}">
                <a16:creationId xmlns:a16="http://schemas.microsoft.com/office/drawing/2014/main" id="{BC53C1F3-7D9C-C3A6-1E29-09D491E51129}"/>
              </a:ext>
            </a:extLst>
          </p:cNvPr>
          <p:cNvSpPr>
            <a:spLocks noGrp="1"/>
          </p:cNvSpPr>
          <p:nvPr>
            <p:ph idx="1"/>
          </p:nvPr>
        </p:nvSpPr>
        <p:spPr>
          <a:xfrm>
            <a:off x="144780" y="914400"/>
            <a:ext cx="11940540" cy="5505450"/>
          </a:xfrm>
        </p:spPr>
        <p:txBody>
          <a:bodyPr>
            <a:noAutofit/>
          </a:bodyPr>
          <a:lstStyle/>
          <a:p>
            <a:pPr marL="0" indent="0" algn="just">
              <a:buNone/>
            </a:pPr>
            <a:r>
              <a:rPr lang="en-GB" sz="1200" dirty="0">
                <a:latin typeface="Sabon LT Std"/>
              </a:rPr>
              <a:t>There are some useful frameworks available for managers to consult when deciding how best to present themselves to potential employees. The idea is that there are different ‘personalities’ that organisations can align themselves with. </a:t>
            </a:r>
            <a:r>
              <a:rPr lang="en-GB" sz="1200" dirty="0" err="1">
                <a:latin typeface="Sabon LT Std"/>
              </a:rPr>
              <a:t>Lievens</a:t>
            </a:r>
            <a:r>
              <a:rPr lang="en-GB" sz="1200" dirty="0">
                <a:latin typeface="Sabon LT Std"/>
              </a:rPr>
              <a:t> et al (2007), for example, offer the following five options: </a:t>
            </a:r>
          </a:p>
          <a:p>
            <a:pPr>
              <a:spcBef>
                <a:spcPts val="0"/>
              </a:spcBef>
            </a:pPr>
            <a:r>
              <a:rPr lang="en-GB" sz="1200" dirty="0">
                <a:latin typeface="Sabon LT Std"/>
              </a:rPr>
              <a:t>sincerity – branding based on being honest and friendly; </a:t>
            </a:r>
          </a:p>
          <a:p>
            <a:pPr>
              <a:spcBef>
                <a:spcPts val="0"/>
              </a:spcBef>
            </a:pPr>
            <a:r>
              <a:rPr lang="en-GB" sz="1200" dirty="0">
                <a:latin typeface="Sabon LT Std"/>
              </a:rPr>
              <a:t>excitement – branding based on being trendy, spirited and innovative; </a:t>
            </a:r>
          </a:p>
          <a:p>
            <a:pPr>
              <a:spcBef>
                <a:spcPts val="0"/>
              </a:spcBef>
            </a:pPr>
            <a:r>
              <a:rPr lang="en-GB" sz="1200" dirty="0">
                <a:latin typeface="Sabon LT Std"/>
              </a:rPr>
              <a:t>competence – branding based on being reliable and successful; </a:t>
            </a:r>
          </a:p>
          <a:p>
            <a:pPr>
              <a:spcBef>
                <a:spcPts val="0"/>
              </a:spcBef>
            </a:pPr>
            <a:r>
              <a:rPr lang="en-GB" sz="1200" dirty="0">
                <a:latin typeface="Sabon LT Std"/>
              </a:rPr>
              <a:t>sophistication – branding based on being prestigious; </a:t>
            </a:r>
          </a:p>
          <a:p>
            <a:pPr>
              <a:spcBef>
                <a:spcPts val="0"/>
              </a:spcBef>
            </a:pPr>
            <a:r>
              <a:rPr lang="en-GB" sz="1200" dirty="0">
                <a:latin typeface="Sabon LT Std"/>
              </a:rPr>
              <a:t>ruggedness – branding based on being masculine and tough. </a:t>
            </a:r>
          </a:p>
          <a:p>
            <a:pPr marL="0" indent="0" algn="just">
              <a:buNone/>
            </a:pPr>
            <a:r>
              <a:rPr lang="en-GB" sz="1200" dirty="0">
                <a:latin typeface="Sabon LT Std"/>
              </a:rPr>
              <a:t>Once the analysis is complete and the key factors that differentiate the employment experience have been clearly established, the next step is to develop slogans and statements that can be used to communicate the key messages to existing and to would-be staff. A feature of employer branding is the need to repeat the core message again and again and again over a prolonged period using every available opportunity. An example is Google, who market the following on their website: </a:t>
            </a:r>
          </a:p>
          <a:p>
            <a:pPr marL="0" marR="2400" indent="0">
              <a:buNone/>
            </a:pPr>
            <a:r>
              <a:rPr lang="en-GB" sz="1200" dirty="0">
                <a:latin typeface="Sabon LT Std"/>
              </a:rPr>
              <a:t>In every Google office, you will find challenging projects and smart people with potential to change the world. Googlers relish the freedom to create the next generation of web technologies in an environment designed to foster collaboration, creativity, health, and happiness. </a:t>
            </a:r>
          </a:p>
          <a:p>
            <a:pPr marL="0" indent="0" algn="just">
              <a:buNone/>
            </a:pPr>
            <a:r>
              <a:rPr lang="en-GB" sz="1200" dirty="0">
                <a:latin typeface="Sabon LT Std"/>
              </a:rPr>
              <a:t>Organisations that are able to sustain a really positive position in their labour markets over a long period of time can reasonably claim to have achieved the status of ‘employers of choice’. Such organisations are well-respected as employers and tend to attract large numbers of outstanding applications whenever they advertise vacancies. University students compete strenuously for places on their graduate training programmes, and they tend to have low staff turnover rates. Such a status is hard won, but hugely valuable from a talent management perspective. Provided employee selection processes work effectively and an intelligent, employee-focused style of management is preserved, being an employer of choice all but guarantees the presence of a highly talented and well-motivated workforce who are likely to help it perform very well. </a:t>
            </a:r>
          </a:p>
          <a:p>
            <a:pPr marL="0" indent="0">
              <a:buNone/>
            </a:pPr>
            <a:r>
              <a:rPr lang="en-GB" sz="1200" dirty="0">
                <a:latin typeface="Sabon LT Std"/>
              </a:rPr>
              <a:t>Some now argue that in the tightest labour markets where ‘talent wars’ exist between employers looking to recruit outstanding people, it is not enough for organisations to settle for ‘employer of choice’ status. This is because all the leading organisations offer similar deals and will always match the employee value propositions (EVPs) that their rivals make available to recruits. What is needed is something more special still so that would-be recruits do not just find the prospect of working for the organisation desirable, but truly irresistible (</a:t>
            </a:r>
            <a:r>
              <a:rPr lang="en-GB" sz="1200" dirty="0" err="1">
                <a:latin typeface="Sabon LT Std"/>
              </a:rPr>
              <a:t>Ladjemi</a:t>
            </a:r>
            <a:r>
              <a:rPr lang="en-GB" sz="1200" dirty="0">
                <a:latin typeface="Sabon LT Std"/>
              </a:rPr>
              <a:t>, 2014). Achieving this is very challenging, requiring organisations to invest heavily in highly sophisticated employer branding activities and to segment the labour market in the same way that marketing professionals segment target markets for products and services. Recruitment messages then have to be crafted carefully so as to appeal to the right people at the right time. </a:t>
            </a:r>
            <a:endParaRPr lang="en-GB" sz="1200" dirty="0"/>
          </a:p>
        </p:txBody>
      </p:sp>
    </p:spTree>
    <p:extLst>
      <p:ext uri="{BB962C8B-B14F-4D97-AF65-F5344CB8AC3E}">
        <p14:creationId xmlns:p14="http://schemas.microsoft.com/office/powerpoint/2010/main" val="34058377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0D66-ED96-C140-78AB-F4261D590D2D}"/>
              </a:ext>
            </a:extLst>
          </p:cNvPr>
          <p:cNvSpPr>
            <a:spLocks noGrp="1"/>
          </p:cNvSpPr>
          <p:nvPr>
            <p:ph type="title"/>
          </p:nvPr>
        </p:nvSpPr>
        <p:spPr>
          <a:xfrm>
            <a:off x="525780" y="-113982"/>
            <a:ext cx="10972800" cy="1143000"/>
          </a:xfrm>
        </p:spPr>
        <p:txBody>
          <a:bodyPr>
            <a:normAutofit/>
          </a:bodyPr>
          <a:lstStyle/>
          <a:p>
            <a:r>
              <a:rPr lang="en-GB" sz="3600" b="1" dirty="0"/>
              <a:t>The Role of psychological Contract </a:t>
            </a:r>
          </a:p>
        </p:txBody>
      </p:sp>
      <p:sp>
        <p:nvSpPr>
          <p:cNvPr id="3" name="Content Placeholder 2">
            <a:extLst>
              <a:ext uri="{FF2B5EF4-FFF2-40B4-BE49-F238E27FC236}">
                <a16:creationId xmlns:a16="http://schemas.microsoft.com/office/drawing/2014/main" id="{3C9C74F7-FCDB-7236-A87A-FF841CC03D7A}"/>
              </a:ext>
            </a:extLst>
          </p:cNvPr>
          <p:cNvSpPr>
            <a:spLocks noGrp="1"/>
          </p:cNvSpPr>
          <p:nvPr>
            <p:ph idx="1"/>
          </p:nvPr>
        </p:nvSpPr>
        <p:spPr>
          <a:xfrm>
            <a:off x="114300" y="952500"/>
            <a:ext cx="11948160" cy="5657851"/>
          </a:xfrm>
        </p:spPr>
        <p:txBody>
          <a:bodyPr>
            <a:normAutofit/>
          </a:bodyPr>
          <a:lstStyle/>
          <a:p>
            <a:pPr marL="0" indent="0">
              <a:spcBef>
                <a:spcPts val="0"/>
              </a:spcBef>
              <a:buNone/>
            </a:pPr>
            <a:r>
              <a:rPr lang="en-GB" sz="1400" dirty="0">
                <a:latin typeface="Sabon LT Std"/>
              </a:rPr>
              <a:t>Whereas the employment contract sets out the explicit commitments between an employer and employee (pay for hours worked, etc), the psychological contract refers to the more implicit commitments. The CIPD factsheet on the subject (CIPD, 2021b) defines it as ‘expectations, beliefs, ambitions and obligations, as perceived by the employer and the worker’. It is thus about the obligations that employers and employees owe one another. These obligations are often informal and imprecise but tend to be seen as ‘promises’ and ‘expectations’. </a:t>
            </a:r>
          </a:p>
          <a:p>
            <a:pPr marL="0" indent="0">
              <a:spcBef>
                <a:spcPts val="0"/>
              </a:spcBef>
              <a:buNone/>
            </a:pPr>
            <a:r>
              <a:rPr lang="en-GB" sz="1400" dirty="0">
                <a:latin typeface="Sabon LT Std"/>
              </a:rPr>
              <a:t>The psychological contract with a specific employee starts to form before they even join the company, via an organisation’s employer branding, recruitment messages and selection processes. It is further influenced by induction and working in the organisation. It is relevant to employee turnover because of the concept of breach. When one party (usually the employer) fails to honour its side of the psychological contract, the other (usually the employee) perceives the contract to have been breached – resulting in feelings of anger, injustice, resentment and distrust. </a:t>
            </a:r>
          </a:p>
          <a:p>
            <a:pPr marL="0" indent="0">
              <a:spcBef>
                <a:spcPts val="0"/>
              </a:spcBef>
              <a:buNone/>
            </a:pPr>
            <a:r>
              <a:rPr lang="en-GB" sz="1400" dirty="0">
                <a:latin typeface="Sabon LT Std"/>
              </a:rPr>
              <a:t>A range of things can be seen to breach the psychological contract, but one of the main problems is unrealistic expectations – often the result of misleading messages in the recruitment process that cause people to compete for and subsequently accept jobs for which they are in truth unsuited. Ways to avoid unrealistic expectations include: </a:t>
            </a:r>
          </a:p>
          <a:p>
            <a:pPr>
              <a:spcBef>
                <a:spcPts val="0"/>
              </a:spcBef>
            </a:pPr>
            <a:r>
              <a:rPr lang="en-GB" sz="1400" dirty="0">
                <a:latin typeface="Sabon LT Std"/>
              </a:rPr>
              <a:t>ensuring that job descriptions are accurate; </a:t>
            </a:r>
          </a:p>
          <a:p>
            <a:pPr>
              <a:spcBef>
                <a:spcPts val="0"/>
              </a:spcBef>
            </a:pPr>
            <a:r>
              <a:rPr lang="en-GB" sz="1400" dirty="0">
                <a:latin typeface="Sabon LT Std"/>
              </a:rPr>
              <a:t>ensuring that during job interviews, both employer and employee expectations are discussed; </a:t>
            </a:r>
          </a:p>
          <a:p>
            <a:pPr>
              <a:spcBef>
                <a:spcPts val="0"/>
              </a:spcBef>
            </a:pPr>
            <a:r>
              <a:rPr lang="en-GB" sz="1400" dirty="0">
                <a:latin typeface="Sabon LT Std"/>
              </a:rPr>
              <a:t>offering a realistic job preview (such as an hour shadowing an individual doing the same job role, or a half-day working in the role); </a:t>
            </a:r>
          </a:p>
          <a:p>
            <a:pPr>
              <a:spcBef>
                <a:spcPts val="0"/>
              </a:spcBef>
            </a:pPr>
            <a:r>
              <a:rPr lang="en-GB" sz="1400" dirty="0">
                <a:latin typeface="Sabon LT Std"/>
              </a:rPr>
              <a:t>allowing team member involvement in the recruitment or selection process. Examples include Northamptonshire Police, who asked current staff to feature in podcasts for the company website, talking about their role and what they enjoyed about working for the organisation; and </a:t>
            </a:r>
            <a:r>
              <a:rPr lang="en-GB" sz="1400" dirty="0" err="1">
                <a:latin typeface="Sabon LT Std"/>
              </a:rPr>
              <a:t>Pret</a:t>
            </a:r>
            <a:r>
              <a:rPr lang="en-GB" sz="1400" dirty="0">
                <a:latin typeface="Sabon LT Std"/>
              </a:rPr>
              <a:t> a Manger, who include the views of future colleagues in the selection process (after the candidates have all had a job preview with the team); </a:t>
            </a:r>
          </a:p>
          <a:p>
            <a:pPr>
              <a:spcBef>
                <a:spcPts val="0"/>
              </a:spcBef>
            </a:pPr>
            <a:r>
              <a:rPr lang="en-GB" sz="1400" dirty="0">
                <a:latin typeface="Sabon LT Std"/>
              </a:rPr>
              <a:t>considering recruitment from among the company’s temps, interns, part-timers and others who are already familiar with the employer; </a:t>
            </a:r>
          </a:p>
          <a:p>
            <a:pPr>
              <a:spcBef>
                <a:spcPts val="0"/>
              </a:spcBef>
            </a:pPr>
            <a:r>
              <a:rPr lang="en-GB" sz="1400" dirty="0">
                <a:latin typeface="Sabon LT Std"/>
              </a:rPr>
              <a:t>considering the use of an employee referral scheme. The idea is that the current employee knows both the company and the candidate well and will know where there is a good fit. </a:t>
            </a:r>
          </a:p>
          <a:p>
            <a:pPr marL="0" indent="0">
              <a:spcBef>
                <a:spcPts val="0"/>
              </a:spcBef>
              <a:buNone/>
            </a:pPr>
            <a:r>
              <a:rPr lang="en-GB" sz="1400" dirty="0">
                <a:latin typeface="Sabon LT Std"/>
              </a:rPr>
              <a:t>As well as unfulfilled expectations, a range of things can result in a breach of the psychological contract, including a sudden shock or a gradual erosion of the contract as a result of repeated minor violations. In terms of the former, Table 2.3 indicates the sort of shock that might be experienced, and the breach it represents. </a:t>
            </a:r>
            <a:endParaRPr lang="en-GB" sz="900" dirty="0">
              <a:latin typeface="Sabon LT Std"/>
            </a:endParaRPr>
          </a:p>
        </p:txBody>
      </p:sp>
    </p:spTree>
    <p:extLst>
      <p:ext uri="{BB962C8B-B14F-4D97-AF65-F5344CB8AC3E}">
        <p14:creationId xmlns:p14="http://schemas.microsoft.com/office/powerpoint/2010/main" val="33781521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3648BB-63B2-49BF-369D-4E0A6918B31B}"/>
              </a:ext>
            </a:extLst>
          </p:cNvPr>
          <p:cNvPicPr>
            <a:picLocks noChangeAspect="1"/>
          </p:cNvPicPr>
          <p:nvPr/>
        </p:nvPicPr>
        <p:blipFill>
          <a:blip r:embed="rId2"/>
          <a:stretch>
            <a:fillRect/>
          </a:stretch>
        </p:blipFill>
        <p:spPr>
          <a:xfrm>
            <a:off x="2576461" y="1792415"/>
            <a:ext cx="7039078" cy="3273170"/>
          </a:xfrm>
          <a:prstGeom prst="rect">
            <a:avLst/>
          </a:prstGeom>
        </p:spPr>
      </p:pic>
    </p:spTree>
    <p:extLst>
      <p:ext uri="{BB962C8B-B14F-4D97-AF65-F5344CB8AC3E}">
        <p14:creationId xmlns:p14="http://schemas.microsoft.com/office/powerpoint/2010/main" val="5137201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00A77-A9FF-A8EE-40A4-59817FDDB52A}"/>
              </a:ext>
            </a:extLst>
          </p:cNvPr>
          <p:cNvSpPr>
            <a:spLocks noGrp="1"/>
          </p:cNvSpPr>
          <p:nvPr>
            <p:ph type="title"/>
          </p:nvPr>
        </p:nvSpPr>
        <p:spPr>
          <a:xfrm>
            <a:off x="609600" y="0"/>
            <a:ext cx="10972800" cy="1143000"/>
          </a:xfrm>
        </p:spPr>
        <p:txBody>
          <a:bodyPr/>
          <a:lstStyle/>
          <a:p>
            <a:r>
              <a:rPr lang="en-GB" dirty="0"/>
              <a:t>References</a:t>
            </a:r>
          </a:p>
        </p:txBody>
      </p:sp>
      <p:sp>
        <p:nvSpPr>
          <p:cNvPr id="3" name="Content Placeholder 2">
            <a:extLst>
              <a:ext uri="{FF2B5EF4-FFF2-40B4-BE49-F238E27FC236}">
                <a16:creationId xmlns:a16="http://schemas.microsoft.com/office/drawing/2014/main" id="{D932BE45-9090-BE70-26EE-C88569319569}"/>
              </a:ext>
            </a:extLst>
          </p:cNvPr>
          <p:cNvSpPr>
            <a:spLocks noGrp="1"/>
          </p:cNvSpPr>
          <p:nvPr>
            <p:ph idx="1"/>
          </p:nvPr>
        </p:nvSpPr>
        <p:spPr>
          <a:xfrm>
            <a:off x="236220" y="1226821"/>
            <a:ext cx="10972800" cy="3917032"/>
          </a:xfrm>
        </p:spPr>
        <p:txBody>
          <a:bodyPr>
            <a:normAutofit fontScale="70000" lnSpcReduction="20000"/>
          </a:bodyPr>
          <a:lstStyle/>
          <a:p>
            <a:r>
              <a:rPr lang="en-GB" dirty="0"/>
              <a:t>Talukdar, M. </a:t>
            </a:r>
            <a:r>
              <a:rPr lang="en-GB" i="1" dirty="0"/>
              <a:t>et al. </a:t>
            </a:r>
            <a:r>
              <a:rPr lang="en-GB" dirty="0"/>
              <a:t>(2022) </a:t>
            </a:r>
            <a:r>
              <a:rPr lang="en-GB" i="1" dirty="0"/>
              <a:t>Post-Pandemic Talent Management Models in Knowledge Organizations. </a:t>
            </a:r>
            <a:r>
              <a:rPr lang="en-GB" dirty="0"/>
              <a:t>Hershey: IGI Global.</a:t>
            </a:r>
          </a:p>
          <a:p>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Taylor, S. and Woodhams, C. (2022) </a:t>
            </a:r>
            <a:r>
              <a:rPr lang="en-GB" b="0" i="1" dirty="0">
                <a:solidFill>
                  <a:srgbClr val="3A3A3A"/>
                </a:solidFill>
                <a:effectLst/>
                <a:latin typeface="Source Sans Pro" panose="020B0503030403020204" pitchFamily="34" charset="0"/>
              </a:rPr>
              <a:t>Human resource management : people and organisations</a:t>
            </a:r>
            <a:r>
              <a:rPr lang="en-GB" b="0" i="0" dirty="0">
                <a:solidFill>
                  <a:srgbClr val="3A3A3A"/>
                </a:solidFill>
                <a:effectLst/>
                <a:latin typeface="Source Sans Pro" panose="020B0503030403020204" pitchFamily="34" charset="0"/>
              </a:rPr>
              <a:t>. Third Edition. New York, NY: Kogan Page Inc.</a:t>
            </a:r>
          </a:p>
          <a:p>
            <a:endParaRPr lang="en-GB" i="1" dirty="0"/>
          </a:p>
          <a:p>
            <a:r>
              <a:rPr lang="en-GB" i="1" dirty="0"/>
              <a:t> </a:t>
            </a:r>
            <a:r>
              <a:rPr lang="en-GB" dirty="0"/>
              <a:t>Taylor, S. (2021) </a:t>
            </a:r>
            <a:r>
              <a:rPr lang="en-GB" i="1" dirty="0"/>
              <a:t>Resourcing and talent management : the theory and practice of recruiting and developing a workforce. </a:t>
            </a:r>
            <a:r>
              <a:rPr lang="en-GB" dirty="0"/>
              <a:t>Eighth edition. London: Kogan Page.</a:t>
            </a:r>
          </a:p>
          <a:p>
            <a:endParaRPr lang="en-GB" dirty="0"/>
          </a:p>
          <a:p>
            <a:r>
              <a:rPr lang="en-GB" dirty="0" err="1"/>
              <a:t>Quilliam</a:t>
            </a:r>
            <a:r>
              <a:rPr lang="en-GB" dirty="0"/>
              <a:t>, G. (2023) </a:t>
            </a:r>
            <a:r>
              <a:rPr lang="en-GB" i="1" dirty="0"/>
              <a:t>Talent Management. </a:t>
            </a:r>
            <a:r>
              <a:rPr lang="en-GB" dirty="0"/>
              <a:t>(Available at: </a:t>
            </a:r>
            <a:r>
              <a:rPr lang="en-GB" dirty="0">
                <a:hlinkClick r:id="rId2"/>
              </a:rPr>
              <a:t>https://www.cipd.org/uk/knowledge/factsheets/talent-factsheet/#Whatis</a:t>
            </a:r>
            <a:r>
              <a:rPr lang="en-GB" dirty="0"/>
              <a:t> (Accessed: October 2023)</a:t>
            </a:r>
          </a:p>
          <a:p>
            <a:endParaRPr lang="en-GB" dirty="0"/>
          </a:p>
          <a:p>
            <a:endParaRPr lang="en-GB" dirty="0"/>
          </a:p>
          <a:p>
            <a:endParaRPr lang="en-GB" i="1" dirty="0"/>
          </a:p>
        </p:txBody>
      </p:sp>
    </p:spTree>
    <p:extLst>
      <p:ext uri="{BB962C8B-B14F-4D97-AF65-F5344CB8AC3E}">
        <p14:creationId xmlns:p14="http://schemas.microsoft.com/office/powerpoint/2010/main" val="201029431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12555</Words>
  <Application>Microsoft Office PowerPoint</Application>
  <PresentationFormat>Widescreen</PresentationFormat>
  <Paragraphs>359</Paragraphs>
  <Slides>48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Milo OT</vt:lpstr>
      <vt:lpstr>Myriad Pro</vt:lpstr>
      <vt:lpstr>Sabon LT Std</vt:lpstr>
      <vt:lpstr>Arial</vt:lpstr>
      <vt:lpstr>Calibri</vt:lpstr>
      <vt:lpstr>Source Sans Pro</vt:lpstr>
      <vt:lpstr>Wingdings</vt:lpstr>
      <vt:lpstr>ThemeUWTSD</vt:lpstr>
      <vt:lpstr>Resourcing and Talent Management </vt:lpstr>
      <vt:lpstr>Introduction</vt:lpstr>
      <vt:lpstr>PowerPoint Presentation</vt:lpstr>
      <vt:lpstr>Labour Market Trends </vt:lpstr>
      <vt:lpstr>Sources of Labour</vt:lpstr>
      <vt:lpstr>Tight and Loose Markets</vt:lpstr>
      <vt:lpstr>Trends in the demand and supply of skills </vt:lpstr>
      <vt:lpstr>Trends in the demand and supply of skills </vt:lpstr>
      <vt:lpstr>Trends in the Demand and Supply of Skills </vt:lpstr>
      <vt:lpstr>Demographic Factors </vt:lpstr>
      <vt:lpstr>UNDERSTANDING LABOUR MARKET TRENDS</vt:lpstr>
      <vt:lpstr>Analysis of a Labour Market</vt:lpstr>
      <vt:lpstr>Government and State Skills Strategy </vt:lpstr>
      <vt:lpstr>Flexibility </vt:lpstr>
      <vt:lpstr>The Flexible Firm </vt:lpstr>
      <vt:lpstr>Homeworking </vt:lpstr>
      <vt:lpstr>Workforce Planning </vt:lpstr>
      <vt:lpstr>Forecasting Demand </vt:lpstr>
      <vt:lpstr>Forecasting Supply </vt:lpstr>
      <vt:lpstr>Identifying Gaps between Demand and Supply </vt:lpstr>
      <vt:lpstr>Succession Planning </vt:lpstr>
      <vt:lpstr>Fair Access to Opportunity </vt:lpstr>
      <vt:lpstr>Managing Recruitment </vt:lpstr>
      <vt:lpstr>Managing the Recruitment Process</vt:lpstr>
      <vt:lpstr>Developing a Job Description </vt:lpstr>
      <vt:lpstr>Developing a Person Specification </vt:lpstr>
      <vt:lpstr>Identifying Candidates </vt:lpstr>
      <vt:lpstr>Managing Selection  </vt:lpstr>
      <vt:lpstr>Application Procedures  </vt:lpstr>
      <vt:lpstr>PowerPoint Presentation</vt:lpstr>
      <vt:lpstr>References </vt:lpstr>
      <vt:lpstr>PowerPoint Presentation</vt:lpstr>
      <vt:lpstr>PowerPoint Presentation</vt:lpstr>
      <vt:lpstr>Employee Induction </vt:lpstr>
      <vt:lpstr>Maximising Employee Retention </vt:lpstr>
      <vt:lpstr>Understanding turnover</vt:lpstr>
      <vt:lpstr>The Cost of Turnover </vt:lpstr>
      <vt:lpstr>Understanding why People leave</vt:lpstr>
      <vt:lpstr>Retention Strategies </vt:lpstr>
      <vt:lpstr>PowerPoint Presentation</vt:lpstr>
      <vt:lpstr>Developing Resourcing Strategies </vt:lpstr>
      <vt:lpstr>Competitor Analysis </vt:lpstr>
      <vt:lpstr>Organisation Positioning </vt:lpstr>
      <vt:lpstr>Employer Branding </vt:lpstr>
      <vt:lpstr>Employer Branding</vt:lpstr>
      <vt:lpstr>The Role of psychological Contract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Natasha Davies (IMH)</cp:lastModifiedBy>
  <cp:revision>38</cp:revision>
  <dcterms:created xsi:type="dcterms:W3CDTF">2017-11-30T17:31:08Z</dcterms:created>
  <dcterms:modified xsi:type="dcterms:W3CDTF">2023-10-10T09:56:57Z</dcterms:modified>
</cp:coreProperties>
</file>