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80" r:id="rId4"/>
    <p:sldId id="285" r:id="rId5"/>
    <p:sldId id="286" r:id="rId6"/>
    <p:sldId id="282" r:id="rId7"/>
    <p:sldId id="291" r:id="rId8"/>
    <p:sldId id="288" r:id="rId9"/>
    <p:sldId id="283" r:id="rId10"/>
    <p:sldId id="259" r:id="rId11"/>
    <p:sldId id="263" r:id="rId12"/>
    <p:sldId id="264" r:id="rId13"/>
    <p:sldId id="293" r:id="rId14"/>
    <p:sldId id="268" r:id="rId15"/>
    <p:sldId id="272" r:id="rId16"/>
    <p:sldId id="275" r:id="rId17"/>
    <p:sldId id="260" r:id="rId18"/>
    <p:sldId id="279" r:id="rId19"/>
    <p:sldId id="277" r:id="rId20"/>
    <p:sldId id="262"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17" autoAdjust="0"/>
    <p:restoredTop sz="94660"/>
  </p:normalViewPr>
  <p:slideViewPr>
    <p:cSldViewPr>
      <p:cViewPr>
        <p:scale>
          <a:sx n="70" d="100"/>
          <a:sy n="70" d="100"/>
        </p:scale>
        <p:origin x="516"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AAA3B5D9-4C75-4C21-8654-B5654430129E}" type="datetimeFigureOut">
              <a:rPr lang="en-GB" smtClean="0"/>
              <a:pPr/>
              <a:t>05/01/2018</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58591334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504380536"/>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AAA3B5D9-4C75-4C21-8654-B5654430129E}" type="datetimeFigureOut">
              <a:rPr lang="en-GB" smtClean="0"/>
              <a:pPr/>
              <a:t>05/01/2018</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32053504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05/01/2018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4244967243"/>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05/01/2018</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1584703316"/>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AA3B5D9-4C75-4C21-8654-B5654430129E}" type="datetimeFigureOut">
              <a:rPr lang="en-GB" smtClean="0"/>
              <a:pPr/>
              <a:t>05/01/2018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535063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05/01/2018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a:p>
        </p:txBody>
      </p:sp>
    </p:spTree>
    <p:extLst>
      <p:ext uri="{BB962C8B-B14F-4D97-AF65-F5344CB8AC3E}">
        <p14:creationId xmlns:p14="http://schemas.microsoft.com/office/powerpoint/2010/main" val="32512859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05/01/2018</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extLst>
      <p:ext uri="{BB962C8B-B14F-4D97-AF65-F5344CB8AC3E}">
        <p14:creationId xmlns:p14="http://schemas.microsoft.com/office/powerpoint/2010/main" val="1755793646"/>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05/01/2018</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extLst>
      <p:ext uri="{BB962C8B-B14F-4D97-AF65-F5344CB8AC3E}">
        <p14:creationId xmlns:p14="http://schemas.microsoft.com/office/powerpoint/2010/main" val="4264832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2747472757"/>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05/01/2018</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3220605562"/>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05/01/2018</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11919648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475656" y="2677403"/>
            <a:ext cx="6400800" cy="1752600"/>
          </a:xfrm>
        </p:spPr>
        <p:txBody>
          <a:bodyPr/>
          <a:lstStyle/>
          <a:p>
            <a:r>
              <a:rPr lang="en-GB" dirty="0" smtClean="0"/>
              <a:t>CLAH5005</a:t>
            </a:r>
          </a:p>
          <a:p>
            <a:r>
              <a:rPr lang="en-GB" dirty="0" smtClean="0"/>
              <a:t>Agrippina, Seneca and </a:t>
            </a:r>
            <a:r>
              <a:rPr lang="en-GB" dirty="0" err="1" smtClean="0"/>
              <a:t>Burrus</a:t>
            </a:r>
            <a:endParaRPr lang="en-GB" dirty="0"/>
          </a:p>
        </p:txBody>
      </p:sp>
      <p:sp>
        <p:nvSpPr>
          <p:cNvPr id="2" name="Title 1"/>
          <p:cNvSpPr>
            <a:spLocks noGrp="1"/>
          </p:cNvSpPr>
          <p:nvPr>
            <p:ph type="ctrTitle"/>
          </p:nvPr>
        </p:nvSpPr>
        <p:spPr>
          <a:xfrm>
            <a:off x="685800" y="188640"/>
            <a:ext cx="7772400" cy="1440160"/>
          </a:xfrm>
        </p:spPr>
        <p:txBody>
          <a:bodyPr>
            <a:normAutofit/>
          </a:bodyPr>
          <a:lstStyle/>
          <a:p>
            <a:r>
              <a:rPr lang="en-GB" dirty="0"/>
              <a:t>Literature and Culture in the Reign of Nero</a:t>
            </a:r>
          </a:p>
        </p:txBody>
      </p:sp>
      <p:pic>
        <p:nvPicPr>
          <p:cNvPr id="5" name="Picture 4"/>
          <p:cNvPicPr>
            <a:picLocks noChangeAspect="1"/>
          </p:cNvPicPr>
          <p:nvPr/>
        </p:nvPicPr>
        <p:blipFill>
          <a:blip r:embed="rId2"/>
          <a:stretch>
            <a:fillRect/>
          </a:stretch>
        </p:blipFill>
        <p:spPr>
          <a:xfrm>
            <a:off x="618218" y="3418764"/>
            <a:ext cx="1937558" cy="2799201"/>
          </a:xfrm>
          <a:prstGeom prst="rect">
            <a:avLst/>
          </a:prstGeom>
        </p:spPr>
      </p:pic>
      <p:sp>
        <p:nvSpPr>
          <p:cNvPr id="6" name="Text Box 10"/>
          <p:cNvSpPr txBox="1">
            <a:spLocks noChangeArrowheads="1"/>
          </p:cNvSpPr>
          <p:nvPr/>
        </p:nvSpPr>
        <p:spPr bwMode="auto">
          <a:xfrm>
            <a:off x="221236" y="5881499"/>
            <a:ext cx="3024336" cy="707886"/>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600" dirty="0" err="1" smtClean="0">
                <a:solidFill>
                  <a:srgbClr val="FFFF00"/>
                </a:solidFill>
              </a:rPr>
              <a:t>Sextus</a:t>
            </a:r>
            <a:r>
              <a:rPr lang="en-GB" sz="1600" dirty="0" smtClean="0">
                <a:solidFill>
                  <a:srgbClr val="FFFF00"/>
                </a:solidFill>
              </a:rPr>
              <a:t> </a:t>
            </a:r>
            <a:r>
              <a:rPr lang="en-GB" sz="1600" dirty="0" err="1" smtClean="0">
                <a:solidFill>
                  <a:srgbClr val="FFFF00"/>
                </a:solidFill>
              </a:rPr>
              <a:t>Afrianus</a:t>
            </a:r>
            <a:r>
              <a:rPr lang="en-GB" sz="1600" dirty="0" smtClean="0">
                <a:solidFill>
                  <a:srgbClr val="FFFF00"/>
                </a:solidFill>
              </a:rPr>
              <a:t> </a:t>
            </a:r>
            <a:r>
              <a:rPr lang="en-GB" sz="1600" dirty="0" err="1" smtClean="0">
                <a:solidFill>
                  <a:srgbClr val="FFFF00"/>
                </a:solidFill>
              </a:rPr>
              <a:t>Burrus</a:t>
            </a:r>
            <a:endParaRPr lang="en-GB" sz="1600" dirty="0" smtClean="0">
              <a:solidFill>
                <a:srgbClr val="FFFF00"/>
              </a:solidFill>
            </a:endParaRPr>
          </a:p>
          <a:p>
            <a:pPr algn="ctr">
              <a:spcBef>
                <a:spcPct val="50000"/>
              </a:spcBef>
            </a:pPr>
            <a:r>
              <a:rPr lang="en-GB" sz="1600" dirty="0" smtClean="0">
                <a:solidFill>
                  <a:srgbClr val="FFFF00"/>
                </a:solidFill>
              </a:rPr>
              <a:t>Commander of the Praetorians </a:t>
            </a:r>
            <a:endParaRPr lang="en-GB" sz="1600" dirty="0">
              <a:solidFill>
                <a:srgbClr val="FFFF00"/>
              </a:solidFill>
            </a:endParaRPr>
          </a:p>
        </p:txBody>
      </p:sp>
      <p:pic>
        <p:nvPicPr>
          <p:cNvPr id="7" name="Picture 6"/>
          <p:cNvPicPr>
            <a:picLocks noChangeAspect="1"/>
          </p:cNvPicPr>
          <p:nvPr/>
        </p:nvPicPr>
        <p:blipFill>
          <a:blip r:embed="rId3"/>
          <a:stretch>
            <a:fillRect/>
          </a:stretch>
        </p:blipFill>
        <p:spPr>
          <a:xfrm>
            <a:off x="3635896" y="3429000"/>
            <a:ext cx="1823015" cy="2580094"/>
          </a:xfrm>
          <a:prstGeom prst="rect">
            <a:avLst/>
          </a:prstGeom>
        </p:spPr>
      </p:pic>
      <p:sp>
        <p:nvSpPr>
          <p:cNvPr id="8" name="Text Box 10"/>
          <p:cNvSpPr txBox="1">
            <a:spLocks noChangeArrowheads="1"/>
          </p:cNvSpPr>
          <p:nvPr/>
        </p:nvSpPr>
        <p:spPr bwMode="auto">
          <a:xfrm>
            <a:off x="3307904" y="5899226"/>
            <a:ext cx="2736304" cy="707886"/>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600" dirty="0" smtClean="0">
                <a:solidFill>
                  <a:srgbClr val="FFFF00"/>
                </a:solidFill>
              </a:rPr>
              <a:t>Agrippina the Younger</a:t>
            </a:r>
          </a:p>
          <a:p>
            <a:pPr algn="ctr">
              <a:spcBef>
                <a:spcPct val="50000"/>
              </a:spcBef>
            </a:pPr>
            <a:r>
              <a:rPr lang="en-GB" sz="1600" dirty="0" smtClean="0">
                <a:solidFill>
                  <a:srgbClr val="FFFF00"/>
                </a:solidFill>
              </a:rPr>
              <a:t>Mother of Nero </a:t>
            </a:r>
            <a:endParaRPr lang="en-GB" sz="1600" dirty="0">
              <a:solidFill>
                <a:srgbClr val="FFFF00"/>
              </a:solidFill>
            </a:endParaRPr>
          </a:p>
        </p:txBody>
      </p:sp>
      <p:pic>
        <p:nvPicPr>
          <p:cNvPr id="11" name="Picture 10"/>
          <p:cNvPicPr>
            <a:picLocks noChangeAspect="1"/>
          </p:cNvPicPr>
          <p:nvPr/>
        </p:nvPicPr>
        <p:blipFill>
          <a:blip r:embed="rId4"/>
          <a:stretch>
            <a:fillRect/>
          </a:stretch>
        </p:blipFill>
        <p:spPr>
          <a:xfrm>
            <a:off x="6539031" y="3431431"/>
            <a:ext cx="2093937" cy="2577663"/>
          </a:xfrm>
          <a:prstGeom prst="rect">
            <a:avLst/>
          </a:prstGeom>
        </p:spPr>
      </p:pic>
      <p:sp>
        <p:nvSpPr>
          <p:cNvPr id="12" name="Text Box 10"/>
          <p:cNvSpPr txBox="1">
            <a:spLocks noChangeArrowheads="1"/>
          </p:cNvSpPr>
          <p:nvPr/>
        </p:nvSpPr>
        <p:spPr bwMode="auto">
          <a:xfrm>
            <a:off x="6102455" y="5899226"/>
            <a:ext cx="2808312" cy="707886"/>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600" dirty="0" smtClean="0">
                <a:solidFill>
                  <a:srgbClr val="FFFF00"/>
                </a:solidFill>
              </a:rPr>
              <a:t>Seneca the Younger</a:t>
            </a:r>
          </a:p>
          <a:p>
            <a:pPr algn="ctr">
              <a:spcBef>
                <a:spcPct val="50000"/>
              </a:spcBef>
            </a:pPr>
            <a:r>
              <a:rPr lang="en-GB" sz="1600" dirty="0" smtClean="0">
                <a:solidFill>
                  <a:srgbClr val="FFFF00"/>
                </a:solidFill>
              </a:rPr>
              <a:t>Tutor and advisor to Nero </a:t>
            </a:r>
            <a:endParaRPr lang="en-GB" sz="1600" dirty="0">
              <a:solidFill>
                <a:srgbClr val="FFFF00"/>
              </a:solidFill>
            </a:endParaRPr>
          </a:p>
        </p:txBody>
      </p:sp>
    </p:spTree>
    <p:extLst>
      <p:ext uri="{BB962C8B-B14F-4D97-AF65-F5344CB8AC3E}">
        <p14:creationId xmlns:p14="http://schemas.microsoft.com/office/powerpoint/2010/main" val="14164361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1">
                  <a:lumMod val="60000"/>
                  <a:lumOff val="40000"/>
                </a:schemeClr>
              </a:solidFill>
            </a:endParaRPr>
          </a:p>
        </p:txBody>
      </p:sp>
      <p:sp>
        <p:nvSpPr>
          <p:cNvPr id="3" name="Content Placeholder 2"/>
          <p:cNvSpPr txBox="1">
            <a:spLocks/>
          </p:cNvSpPr>
          <p:nvPr/>
        </p:nvSpPr>
        <p:spPr>
          <a:xfrm>
            <a:off x="1115616" y="2708920"/>
            <a:ext cx="6768752" cy="2448272"/>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lang="en-GB" sz="6000" b="1" dirty="0" smtClean="0"/>
              <a:t>Agrippina</a:t>
            </a:r>
            <a:r>
              <a:rPr kumimoji="0" lang="en-GB" sz="6000" b="1" i="0" u="none" strike="noStrike" kern="1200" cap="none" spc="0" normalizeH="0" baseline="0" noProof="0" dirty="0" smtClean="0">
                <a:ln>
                  <a:noFill/>
                </a:ln>
                <a:solidFill>
                  <a:schemeClr val="tx1"/>
                </a:solidFill>
                <a:effectLst/>
                <a:uLnTx/>
                <a:uFillTx/>
                <a:latin typeface="+mn-lt"/>
                <a:ea typeface="+mn-ea"/>
                <a:cs typeface="+mn-cs"/>
              </a:rPr>
              <a:t> </a:t>
            </a: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100" b="0" i="0" u="none" strike="noStrike" kern="1200" cap="none" spc="0" normalizeH="0" baseline="0" noProof="0" dirty="0" smtClean="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305209455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Early Life of Agrippina the Younger</a:t>
            </a:r>
            <a:endParaRPr lang="en-GB" dirty="0"/>
          </a:p>
        </p:txBody>
      </p:sp>
      <p:sp>
        <p:nvSpPr>
          <p:cNvPr id="3" name="Content Placeholder 2"/>
          <p:cNvSpPr>
            <a:spLocks noGrp="1"/>
          </p:cNvSpPr>
          <p:nvPr>
            <p:ph sz="half" idx="1"/>
          </p:nvPr>
        </p:nvSpPr>
        <p:spPr>
          <a:xfrm>
            <a:off x="179512" y="1491749"/>
            <a:ext cx="4320480" cy="5177611"/>
          </a:xfrm>
        </p:spPr>
        <p:txBody>
          <a:bodyPr>
            <a:normAutofit lnSpcReduction="10000"/>
          </a:bodyPr>
          <a:lstStyle/>
          <a:p>
            <a:r>
              <a:rPr lang="en-GB" dirty="0" smtClean="0"/>
              <a:t>Birth of Agrippina – AD 15? At </a:t>
            </a:r>
            <a:r>
              <a:rPr lang="en-GB" dirty="0" err="1" smtClean="0"/>
              <a:t>Ara</a:t>
            </a:r>
            <a:r>
              <a:rPr lang="en-GB" dirty="0" smtClean="0"/>
              <a:t> </a:t>
            </a:r>
            <a:r>
              <a:rPr lang="en-GB" dirty="0" err="1" smtClean="0"/>
              <a:t>Ubiorum</a:t>
            </a:r>
            <a:r>
              <a:rPr lang="en-GB" dirty="0" smtClean="0"/>
              <a:t> (Cologne).</a:t>
            </a:r>
          </a:p>
          <a:p>
            <a:endParaRPr lang="en-GB" sz="500" dirty="0"/>
          </a:p>
          <a:p>
            <a:r>
              <a:rPr lang="en-GB" dirty="0" smtClean="0"/>
              <a:t>Five years old when her father dies.  </a:t>
            </a:r>
          </a:p>
          <a:p>
            <a:endParaRPr lang="en-GB" sz="500" dirty="0"/>
          </a:p>
          <a:p>
            <a:r>
              <a:rPr lang="en-GB" dirty="0" smtClean="0"/>
              <a:t>AD 29 Agrippina the Elder, and Nero and Drusus Caesar are arrested – Agrippina dies in AD 33</a:t>
            </a:r>
            <a:r>
              <a:rPr lang="en-GB" dirty="0" smtClean="0"/>
              <a:t>.</a:t>
            </a:r>
          </a:p>
          <a:p>
            <a:endParaRPr lang="en-GB" sz="500" dirty="0"/>
          </a:p>
          <a:p>
            <a:r>
              <a:rPr lang="en-GB" dirty="0"/>
              <a:t>Agrippina married to </a:t>
            </a:r>
            <a:r>
              <a:rPr lang="en-GB" dirty="0" err="1"/>
              <a:t>Ahenobarbus</a:t>
            </a:r>
            <a:r>
              <a:rPr lang="en-GB" dirty="0"/>
              <a:t> at 13 years of age in AD 28 (possibly in Campania).</a:t>
            </a:r>
          </a:p>
          <a:p>
            <a:endParaRPr lang="en-GB" dirty="0"/>
          </a:p>
        </p:txBody>
      </p:sp>
      <p:sp>
        <p:nvSpPr>
          <p:cNvPr id="5" name="Rectangle 4"/>
          <p:cNvSpPr/>
          <p:nvPr/>
        </p:nvSpPr>
        <p:spPr>
          <a:xfrm>
            <a:off x="4568952" y="1491749"/>
            <a:ext cx="4395536" cy="3170099"/>
          </a:xfrm>
          <a:prstGeom prst="rect">
            <a:avLst/>
          </a:prstGeom>
        </p:spPr>
        <p:txBody>
          <a:bodyPr wrap="square">
            <a:spAutoFit/>
          </a:bodyPr>
          <a:lstStyle/>
          <a:p>
            <a:r>
              <a:rPr lang="en-GB" sz="2000" dirty="0"/>
              <a:t>“The point certain is that Tiberius broke out in repulsive slurs, accusing her of unfaithfulness and adultery with </a:t>
            </a:r>
            <a:r>
              <a:rPr lang="en-GB" sz="2000" dirty="0" err="1"/>
              <a:t>Asinius</a:t>
            </a:r>
            <a:r>
              <a:rPr lang="en-GB" sz="2000" dirty="0"/>
              <a:t> Gallus, by whose death she had been driven to tire of life. Yet Agrippina [the elder], impatient of equality and lusting after power, had submerged female frailty under masculine ambition.” - </a:t>
            </a:r>
            <a:r>
              <a:rPr lang="en-GB" sz="2000" b="1" dirty="0"/>
              <a:t>Tac. </a:t>
            </a:r>
            <a:r>
              <a:rPr lang="en-GB" sz="2000" b="1" i="1" dirty="0"/>
              <a:t>Ann</a:t>
            </a:r>
            <a:r>
              <a:rPr lang="en-GB" sz="2000" b="1" dirty="0"/>
              <a:t>. 6.25</a:t>
            </a:r>
            <a:r>
              <a:rPr lang="en-GB" sz="2000" dirty="0"/>
              <a:t>.</a:t>
            </a:r>
          </a:p>
        </p:txBody>
      </p:sp>
      <p:sp>
        <p:nvSpPr>
          <p:cNvPr id="6" name="Rectangle 5"/>
          <p:cNvSpPr/>
          <p:nvPr/>
        </p:nvSpPr>
        <p:spPr>
          <a:xfrm>
            <a:off x="4582272" y="4661848"/>
            <a:ext cx="4382216" cy="1938992"/>
          </a:xfrm>
          <a:prstGeom prst="rect">
            <a:avLst/>
          </a:prstGeom>
        </p:spPr>
        <p:txBody>
          <a:bodyPr wrap="square">
            <a:spAutoFit/>
          </a:bodyPr>
          <a:lstStyle/>
          <a:p>
            <a:r>
              <a:rPr lang="en-GB" sz="2000" dirty="0"/>
              <a:t>“…while receiving the congratulations of his friends, he said that ‘nothing that was not detestable and a public menace could be born of Agrippina and himself.’” - </a:t>
            </a:r>
            <a:r>
              <a:rPr lang="en-GB" sz="2000" b="1" dirty="0"/>
              <a:t>Suet. </a:t>
            </a:r>
            <a:r>
              <a:rPr lang="en-GB" sz="2000" b="1" i="1" dirty="0"/>
              <a:t>Nero. </a:t>
            </a:r>
            <a:r>
              <a:rPr lang="en-GB" sz="2000" b="1" dirty="0"/>
              <a:t>6.1</a:t>
            </a:r>
            <a:r>
              <a:rPr lang="en-GB" sz="2000" dirty="0"/>
              <a:t>.</a:t>
            </a:r>
          </a:p>
        </p:txBody>
      </p:sp>
    </p:spTree>
    <p:extLst>
      <p:ext uri="{BB962C8B-B14F-4D97-AF65-F5344CB8AC3E}">
        <p14:creationId xmlns:p14="http://schemas.microsoft.com/office/powerpoint/2010/main" val="2335840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Caligula’s Sisters</a:t>
            </a:r>
            <a:endParaRPr lang="en-GB" dirty="0"/>
          </a:p>
        </p:txBody>
      </p:sp>
      <p:sp>
        <p:nvSpPr>
          <p:cNvPr id="3" name="Content Placeholder 2"/>
          <p:cNvSpPr>
            <a:spLocks noGrp="1"/>
          </p:cNvSpPr>
          <p:nvPr>
            <p:ph sz="quarter" idx="1"/>
          </p:nvPr>
        </p:nvSpPr>
        <p:spPr>
          <a:xfrm>
            <a:off x="179512" y="1628800"/>
            <a:ext cx="4608512" cy="4896544"/>
          </a:xfrm>
        </p:spPr>
        <p:txBody>
          <a:bodyPr>
            <a:normAutofit fontScale="85000" lnSpcReduction="20000"/>
          </a:bodyPr>
          <a:lstStyle/>
          <a:p>
            <a:r>
              <a:rPr lang="en-GB" dirty="0" smtClean="0"/>
              <a:t>Caligula’s sisters included in the formula used when Consuls proposed motions in the Senate – </a:t>
            </a:r>
            <a:r>
              <a:rPr lang="en-GB" i="1" dirty="0" err="1" smtClean="0"/>
              <a:t>felixque</a:t>
            </a:r>
            <a:r>
              <a:rPr lang="en-GB" i="1" dirty="0" smtClean="0"/>
              <a:t> sit C. </a:t>
            </a:r>
            <a:r>
              <a:rPr lang="en-GB" i="1" dirty="0" err="1" smtClean="0"/>
              <a:t>Caesari</a:t>
            </a:r>
            <a:r>
              <a:rPr lang="en-GB" i="1" dirty="0" smtClean="0"/>
              <a:t> </a:t>
            </a:r>
            <a:r>
              <a:rPr lang="en-GB" i="1" dirty="0" err="1" smtClean="0"/>
              <a:t>sororibusque</a:t>
            </a:r>
            <a:r>
              <a:rPr lang="en-GB" i="1" dirty="0" smtClean="0"/>
              <a:t> </a:t>
            </a:r>
            <a:r>
              <a:rPr lang="en-GB" i="1" dirty="0" err="1" smtClean="0"/>
              <a:t>eius</a:t>
            </a:r>
            <a:r>
              <a:rPr lang="en-GB" i="1" dirty="0" smtClean="0"/>
              <a:t> </a:t>
            </a:r>
            <a:r>
              <a:rPr lang="en-GB" dirty="0" smtClean="0"/>
              <a:t>– “may this be good and fortunate for Gaius Caesar and his sisters”.</a:t>
            </a:r>
          </a:p>
          <a:p>
            <a:endParaRPr lang="en-GB" sz="1400" dirty="0" smtClean="0"/>
          </a:p>
          <a:p>
            <a:r>
              <a:rPr lang="en-GB" dirty="0" smtClean="0"/>
              <a:t>They were included in the vow of allegiance taken to the emperor – </a:t>
            </a:r>
            <a:r>
              <a:rPr lang="en-GB" i="1" dirty="0" err="1" smtClean="0"/>
              <a:t>neque</a:t>
            </a:r>
            <a:r>
              <a:rPr lang="en-GB" i="1" dirty="0" smtClean="0"/>
              <a:t> me </a:t>
            </a:r>
            <a:r>
              <a:rPr lang="en-GB" i="1" dirty="0" err="1" smtClean="0"/>
              <a:t>liberosque</a:t>
            </a:r>
            <a:r>
              <a:rPr lang="en-GB" i="1" dirty="0" smtClean="0"/>
              <a:t> </a:t>
            </a:r>
            <a:r>
              <a:rPr lang="en-GB" i="1" dirty="0" err="1" smtClean="0"/>
              <a:t>meos</a:t>
            </a:r>
            <a:r>
              <a:rPr lang="en-GB" i="1" dirty="0" smtClean="0"/>
              <a:t> </a:t>
            </a:r>
            <a:r>
              <a:rPr lang="en-GB" i="1" dirty="0" err="1" smtClean="0"/>
              <a:t>cariores</a:t>
            </a:r>
            <a:r>
              <a:rPr lang="en-GB" i="1" dirty="0" smtClean="0"/>
              <a:t> </a:t>
            </a:r>
            <a:r>
              <a:rPr lang="en-GB" i="1" dirty="0" err="1" smtClean="0"/>
              <a:t>habebo</a:t>
            </a:r>
            <a:r>
              <a:rPr lang="en-GB" i="1" dirty="0" smtClean="0"/>
              <a:t> quam </a:t>
            </a:r>
            <a:r>
              <a:rPr lang="en-GB" i="1" dirty="0" err="1" smtClean="0"/>
              <a:t>Gaium</a:t>
            </a:r>
            <a:r>
              <a:rPr lang="en-GB" i="1" dirty="0" smtClean="0"/>
              <a:t> </a:t>
            </a:r>
            <a:r>
              <a:rPr lang="en-GB" i="1" dirty="0" err="1" smtClean="0"/>
              <a:t>habeo</a:t>
            </a:r>
            <a:r>
              <a:rPr lang="en-GB" i="1" dirty="0" smtClean="0"/>
              <a:t> et </a:t>
            </a:r>
            <a:r>
              <a:rPr lang="en-GB" i="1" dirty="0" err="1" smtClean="0"/>
              <a:t>sorores</a:t>
            </a:r>
            <a:r>
              <a:rPr lang="en-GB" i="1" dirty="0" smtClean="0"/>
              <a:t> </a:t>
            </a:r>
            <a:r>
              <a:rPr lang="en-GB" i="1" dirty="0" err="1" smtClean="0"/>
              <a:t>eius</a:t>
            </a:r>
            <a:r>
              <a:rPr lang="en-GB" i="1" dirty="0" smtClean="0"/>
              <a:t> </a:t>
            </a:r>
            <a:r>
              <a:rPr lang="en-GB" dirty="0" smtClean="0"/>
              <a:t>– “nor shall I consider myself or my children more precious than I do Gaius and his sisters”.</a:t>
            </a:r>
            <a:endParaRPr lang="en-GB" dirty="0"/>
          </a:p>
        </p:txBody>
      </p:sp>
      <p:sp>
        <p:nvSpPr>
          <p:cNvPr id="4" name="Content Placeholder 2"/>
          <p:cNvSpPr txBox="1">
            <a:spLocks/>
          </p:cNvSpPr>
          <p:nvPr/>
        </p:nvSpPr>
        <p:spPr>
          <a:xfrm>
            <a:off x="4932040" y="1484784"/>
            <a:ext cx="4032448" cy="1728192"/>
          </a:xfrm>
          <a:prstGeom prst="rect">
            <a:avLst/>
          </a:prstGeom>
        </p:spPr>
        <p:txBody>
          <a:bodyPr vert="horz">
            <a:normAutofit fontScale="92500" lnSpcReduction="20000"/>
          </a:bodyPr>
          <a:lstStyle/>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r>
              <a:rPr kumimoji="0" lang="en-GB" sz="2700" b="0" i="0" u="none" strike="noStrike" kern="1200" cap="none" spc="0" normalizeH="0" baseline="0" noProof="0" dirty="0" smtClean="0">
                <a:ln>
                  <a:noFill/>
                </a:ln>
                <a:solidFill>
                  <a:schemeClr val="tx1"/>
                </a:solidFill>
                <a:effectLst/>
                <a:uLnTx/>
                <a:uFillTx/>
                <a:latin typeface="+mn-lt"/>
                <a:ea typeface="+mn-ea"/>
                <a:cs typeface="+mn-cs"/>
              </a:rPr>
              <a:t>Oath of allegiance taken by Consuls,</a:t>
            </a:r>
            <a:r>
              <a:rPr kumimoji="0" lang="en-GB" sz="2700" b="0" i="0" u="none" strike="noStrike" kern="1200" cap="none" spc="0" normalizeH="0" noProof="0" dirty="0" smtClean="0">
                <a:ln>
                  <a:noFill/>
                </a:ln>
                <a:solidFill>
                  <a:schemeClr val="tx1"/>
                </a:solidFill>
                <a:effectLst/>
                <a:uLnTx/>
                <a:uFillTx/>
                <a:latin typeface="+mn-lt"/>
                <a:ea typeface="+mn-ea"/>
                <a:cs typeface="+mn-cs"/>
              </a:rPr>
              <a:t> Praetorian Prefects, prefects of the </a:t>
            </a:r>
            <a:r>
              <a:rPr kumimoji="0" lang="en-GB" sz="2700" b="0" i="1" u="none" strike="noStrike" kern="1200" cap="none" spc="0" normalizeH="0" noProof="0" dirty="0" err="1" smtClean="0">
                <a:ln>
                  <a:noFill/>
                </a:ln>
                <a:solidFill>
                  <a:schemeClr val="tx1"/>
                </a:solidFill>
                <a:effectLst/>
                <a:uLnTx/>
                <a:uFillTx/>
                <a:latin typeface="+mn-lt"/>
                <a:ea typeface="+mn-ea"/>
                <a:cs typeface="+mn-cs"/>
              </a:rPr>
              <a:t>annona</a:t>
            </a:r>
            <a:r>
              <a:rPr kumimoji="0" lang="en-GB" sz="2700" b="0" u="none" strike="noStrike" kern="1200" cap="none" spc="0" normalizeH="0" noProof="0" dirty="0" smtClean="0">
                <a:ln>
                  <a:noFill/>
                </a:ln>
                <a:solidFill>
                  <a:schemeClr val="tx1"/>
                </a:solidFill>
                <a:effectLst/>
                <a:uLnTx/>
                <a:uFillTx/>
                <a:latin typeface="+mn-lt"/>
                <a:ea typeface="+mn-ea"/>
                <a:cs typeface="+mn-cs"/>
              </a:rPr>
              <a:t>, senators, soldiers and the people.</a:t>
            </a:r>
            <a:endParaRPr kumimoji="0" lang="en-GB" sz="2700" b="0" i="0" u="none" strike="noStrike" kern="1200" cap="none" spc="0" normalizeH="0" baseline="0" noProof="0" dirty="0" smtClean="0">
              <a:ln>
                <a:noFill/>
              </a:ln>
              <a:solidFill>
                <a:schemeClr val="tx1"/>
              </a:solidFill>
              <a:effectLst/>
              <a:uLnTx/>
              <a:uFillTx/>
              <a:latin typeface="+mn-lt"/>
              <a:ea typeface="+mn-ea"/>
              <a:cs typeface="+mn-cs"/>
            </a:endParaRP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12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40962" name="Picture 2" descr="http://www.wildwinds.com/coins/ric/caligula/RIC_0033.jpg"/>
          <p:cNvPicPr>
            <a:picLocks noChangeAspect="1" noChangeArrowheads="1"/>
          </p:cNvPicPr>
          <p:nvPr/>
        </p:nvPicPr>
        <p:blipFill>
          <a:blip r:embed="rId2" cstate="print"/>
          <a:srcRect l="50399"/>
          <a:stretch>
            <a:fillRect/>
          </a:stretch>
        </p:blipFill>
        <p:spPr bwMode="auto">
          <a:xfrm>
            <a:off x="5436096" y="3429000"/>
            <a:ext cx="3384376" cy="2448272"/>
          </a:xfrm>
          <a:prstGeom prst="rect">
            <a:avLst/>
          </a:prstGeom>
          <a:noFill/>
        </p:spPr>
      </p:pic>
      <p:sp>
        <p:nvSpPr>
          <p:cNvPr id="6" name="Rectangle 5"/>
          <p:cNvSpPr/>
          <p:nvPr/>
        </p:nvSpPr>
        <p:spPr>
          <a:xfrm>
            <a:off x="5436096" y="6093296"/>
            <a:ext cx="3456384" cy="276999"/>
          </a:xfrm>
          <a:prstGeom prst="rect">
            <a:avLst/>
          </a:prstGeom>
        </p:spPr>
        <p:txBody>
          <a:bodyPr wrap="square">
            <a:spAutoFit/>
          </a:bodyPr>
          <a:lstStyle/>
          <a:p>
            <a:pPr algn="ctr"/>
            <a:r>
              <a:rPr lang="en-GB" sz="1200" b="1" dirty="0" smtClean="0"/>
              <a:t>Caligula AE </a:t>
            </a:r>
            <a:r>
              <a:rPr lang="en-GB" sz="1200" b="1" dirty="0" err="1" smtClean="0"/>
              <a:t>Sestertius</a:t>
            </a:r>
            <a:r>
              <a:rPr lang="en-GB" sz="1200" b="1" dirty="0" smtClean="0"/>
              <a:t>, RIC 33, BMC 36</a:t>
            </a:r>
            <a:endParaRPr lang="en-GB" sz="1200" b="1" dirty="0"/>
          </a:p>
        </p:txBody>
      </p:sp>
      <p:sp>
        <p:nvSpPr>
          <p:cNvPr id="7" name="AutoShape 4"/>
          <p:cNvSpPr>
            <a:spLocks noChangeArrowheads="1"/>
          </p:cNvSpPr>
          <p:nvPr/>
        </p:nvSpPr>
        <p:spPr bwMode="auto">
          <a:xfrm rot="8376298">
            <a:off x="5782808" y="5161537"/>
            <a:ext cx="756373" cy="207332"/>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8" name="Text Box 10"/>
          <p:cNvSpPr txBox="1">
            <a:spLocks noChangeArrowheads="1"/>
          </p:cNvSpPr>
          <p:nvPr/>
        </p:nvSpPr>
        <p:spPr bwMode="auto">
          <a:xfrm>
            <a:off x="5076056" y="5445224"/>
            <a:ext cx="936104" cy="307777"/>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rgbClr val="FFFF00"/>
                </a:solidFill>
              </a:rPr>
              <a:t>Security </a:t>
            </a:r>
            <a:endParaRPr lang="en-GB" sz="1400" dirty="0">
              <a:solidFill>
                <a:srgbClr val="FFFF00"/>
              </a:solidFill>
            </a:endParaRPr>
          </a:p>
        </p:txBody>
      </p:sp>
      <p:sp>
        <p:nvSpPr>
          <p:cNvPr id="9" name="AutoShape 4"/>
          <p:cNvSpPr>
            <a:spLocks noChangeArrowheads="1"/>
          </p:cNvSpPr>
          <p:nvPr/>
        </p:nvSpPr>
        <p:spPr bwMode="auto">
          <a:xfrm rot="2822639">
            <a:off x="7767754" y="5184930"/>
            <a:ext cx="756373" cy="207332"/>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10" name="Text Box 10"/>
          <p:cNvSpPr txBox="1">
            <a:spLocks noChangeArrowheads="1"/>
          </p:cNvSpPr>
          <p:nvPr/>
        </p:nvSpPr>
        <p:spPr bwMode="auto">
          <a:xfrm>
            <a:off x="8028384" y="5517232"/>
            <a:ext cx="936104" cy="523220"/>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rgbClr val="FFFF00"/>
                </a:solidFill>
              </a:rPr>
              <a:t>Good Fortune</a:t>
            </a:r>
            <a:endParaRPr lang="en-GB" sz="1400" dirty="0">
              <a:solidFill>
                <a:srgbClr val="FFFF00"/>
              </a:solidFill>
            </a:endParaRPr>
          </a:p>
        </p:txBody>
      </p:sp>
      <p:sp>
        <p:nvSpPr>
          <p:cNvPr id="12" name="AutoShape 4"/>
          <p:cNvSpPr>
            <a:spLocks noChangeArrowheads="1"/>
          </p:cNvSpPr>
          <p:nvPr/>
        </p:nvSpPr>
        <p:spPr bwMode="auto">
          <a:xfrm rot="11381750">
            <a:off x="5798822" y="3825810"/>
            <a:ext cx="1303847" cy="142485"/>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13" name="Text Box 10"/>
          <p:cNvSpPr txBox="1">
            <a:spLocks noChangeArrowheads="1"/>
          </p:cNvSpPr>
          <p:nvPr/>
        </p:nvSpPr>
        <p:spPr bwMode="auto">
          <a:xfrm>
            <a:off x="5004048" y="3573016"/>
            <a:ext cx="936104" cy="307777"/>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rgbClr val="FFFF00"/>
                </a:solidFill>
              </a:rPr>
              <a:t>Concord </a:t>
            </a:r>
            <a:endParaRPr lang="en-GB" sz="1400" dirty="0">
              <a:solidFill>
                <a:srgbClr val="FFFF00"/>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251520" y="404664"/>
            <a:ext cx="8640960" cy="5904656"/>
          </a:xfrm>
          <a:prstGeom prst="rect">
            <a:avLst/>
          </a:prstGeom>
        </p:spPr>
        <p:txBody>
          <a:bodyPr/>
          <a:lstStyle/>
          <a:p>
            <a:pPr lvl="0" indent="-274320">
              <a:spcBef>
                <a:spcPct val="20000"/>
              </a:spcBef>
              <a:buClr>
                <a:schemeClr val="accent1"/>
              </a:buClr>
              <a:buSzPct val="85000"/>
              <a:buFont typeface="Arial" pitchFamily="34" charset="0"/>
              <a:buChar char="•"/>
            </a:pPr>
            <a:r>
              <a:rPr kumimoji="0" lang="en-GB" sz="2600" b="0" i="0" u="none" strike="noStrike" kern="1200" cap="none" spc="0" normalizeH="0" baseline="0" noProof="0" dirty="0" smtClean="0">
                <a:ln>
                  <a:noFill/>
                </a:ln>
                <a:solidFill>
                  <a:schemeClr val="tx1"/>
                </a:solidFill>
                <a:effectLst/>
                <a:uLnTx/>
                <a:uFillTx/>
                <a:latin typeface="+mn-lt"/>
                <a:ea typeface="+mn-ea"/>
                <a:cs typeface="+mn-cs"/>
              </a:rPr>
              <a:t>Incest – real occurrences</a:t>
            </a:r>
            <a:r>
              <a:rPr kumimoji="0" lang="en-GB" sz="2600" b="0" i="0" u="none" strike="noStrike" kern="1200" cap="none" spc="0" normalizeH="0" noProof="0" dirty="0" smtClean="0">
                <a:ln>
                  <a:noFill/>
                </a:ln>
                <a:solidFill>
                  <a:schemeClr val="tx1"/>
                </a:solidFill>
                <a:effectLst/>
                <a:uLnTx/>
                <a:uFillTx/>
                <a:latin typeface="+mn-lt"/>
                <a:ea typeface="+mn-ea"/>
                <a:cs typeface="+mn-cs"/>
              </a:rPr>
              <a:t> or smears impossible to disprove – no charges made by Philo or Seneca – Tacitus does not allude to incest with Caligula when he reports rumour relating to Nero.</a:t>
            </a:r>
          </a:p>
          <a:p>
            <a:pPr lvl="0" indent="-274320">
              <a:spcBef>
                <a:spcPct val="20000"/>
              </a:spcBef>
              <a:buClr>
                <a:schemeClr val="accent1"/>
              </a:buClr>
              <a:buSzPct val="85000"/>
            </a:pPr>
            <a:endParaRPr kumimoji="0" lang="en-GB" sz="200" b="0" i="0" u="none" strike="noStrike" kern="1200" cap="none" spc="0" normalizeH="0" baseline="0" noProof="0" dirty="0" smtClean="0">
              <a:ln>
                <a:noFill/>
              </a:ln>
              <a:solidFill>
                <a:schemeClr val="tx1"/>
              </a:solidFill>
              <a:effectLst/>
              <a:uLnTx/>
              <a:uFillTx/>
              <a:latin typeface="+mn-lt"/>
              <a:ea typeface="+mn-ea"/>
              <a:cs typeface="+mn-cs"/>
            </a:endParaRPr>
          </a:p>
          <a:p>
            <a:pPr lvl="0" indent="-274320">
              <a:spcBef>
                <a:spcPct val="20000"/>
              </a:spcBef>
              <a:buClr>
                <a:schemeClr val="accent1"/>
              </a:buClr>
              <a:buSzPct val="85000"/>
            </a:pPr>
            <a:r>
              <a:rPr kumimoji="0" lang="en-GB" sz="2600" b="0" i="0" u="none" strike="noStrike" kern="1200" cap="none" spc="0" normalizeH="0" baseline="0" noProof="0" dirty="0" smtClean="0">
                <a:ln>
                  <a:noFill/>
                </a:ln>
                <a:solidFill>
                  <a:schemeClr val="tx1"/>
                </a:solidFill>
                <a:effectLst/>
                <a:uLnTx/>
                <a:uFillTx/>
                <a:latin typeface="+mn-lt"/>
                <a:ea typeface="+mn-ea"/>
                <a:cs typeface="+mn-cs"/>
              </a:rPr>
              <a:t>“He lived in habitual incest with all his sisters, and at a large banquet he placed each of them in turn below him, while his wife reclined above…”</a:t>
            </a:r>
            <a:r>
              <a:rPr lang="en-GB" sz="2600" b="1" dirty="0" smtClean="0"/>
              <a:t> </a:t>
            </a:r>
            <a:r>
              <a:rPr lang="en-GB" sz="2600" dirty="0" smtClean="0"/>
              <a:t>- </a:t>
            </a:r>
            <a:r>
              <a:rPr lang="en-GB" sz="2600" b="1" dirty="0" smtClean="0"/>
              <a:t>Suet. </a:t>
            </a:r>
            <a:r>
              <a:rPr lang="en-GB" sz="2600" b="1" i="1" dirty="0" err="1" smtClean="0"/>
              <a:t>Calig</a:t>
            </a:r>
            <a:r>
              <a:rPr lang="en-GB" sz="2600" b="1" i="1" dirty="0" smtClean="0"/>
              <a:t>. </a:t>
            </a:r>
            <a:r>
              <a:rPr lang="en-GB" sz="2600" b="1" dirty="0" smtClean="0"/>
              <a:t>24.1</a:t>
            </a:r>
            <a:r>
              <a:rPr lang="en-GB" sz="2600" dirty="0" smtClean="0"/>
              <a:t>.</a:t>
            </a:r>
          </a:p>
          <a:p>
            <a:pPr lvl="0" indent="-274320">
              <a:spcBef>
                <a:spcPct val="20000"/>
              </a:spcBef>
              <a:buClr>
                <a:schemeClr val="accent1"/>
              </a:buClr>
              <a:buSzPct val="85000"/>
            </a:pPr>
            <a:endParaRPr lang="en-GB" sz="200" dirty="0" smtClean="0"/>
          </a:p>
          <a:p>
            <a:pPr lvl="0" indent="-274320">
              <a:spcBef>
                <a:spcPct val="20000"/>
              </a:spcBef>
              <a:buClr>
                <a:schemeClr val="accent1"/>
              </a:buClr>
              <a:buSzPct val="85000"/>
            </a:pPr>
            <a:r>
              <a:rPr lang="en-GB" sz="2600" dirty="0" smtClean="0"/>
              <a:t>“He added to the enormity of his crimes by the brutality of his language. He used to say that there was nothing in his own character which he admired and approved more highly than what he called his </a:t>
            </a:r>
            <a:r>
              <a:rPr lang="en-GB" sz="2600" dirty="0" err="1" smtClean="0"/>
              <a:t>ἀδιατρεψία</a:t>
            </a:r>
            <a:r>
              <a:rPr lang="en-GB" sz="2600" dirty="0" smtClean="0"/>
              <a:t>, that is to say, his shameless insolence.” – (</a:t>
            </a:r>
            <a:r>
              <a:rPr lang="en-GB" sz="2600" b="1" dirty="0" smtClean="0"/>
              <a:t>29.1</a:t>
            </a:r>
            <a:r>
              <a:rPr lang="en-GB" sz="2600" dirty="0" smtClean="0"/>
              <a:t>).</a:t>
            </a:r>
          </a:p>
          <a:p>
            <a:pPr marL="274320" lvl="0" indent="-274320">
              <a:spcBef>
                <a:spcPct val="20000"/>
              </a:spcBef>
              <a:buClr>
                <a:schemeClr val="accent1"/>
              </a:buClr>
              <a:buSzPct val="85000"/>
            </a:pPr>
            <a:endParaRPr kumimoji="0" lang="en-GB" sz="200" b="0" i="0" u="none" strike="noStrike" kern="1200" cap="none" spc="0" normalizeH="0" baseline="0" noProof="0" dirty="0" smtClean="0">
              <a:ln>
                <a:noFill/>
              </a:ln>
              <a:solidFill>
                <a:schemeClr val="tx1"/>
              </a:solidFill>
              <a:effectLst/>
              <a:uLnTx/>
              <a:uFillTx/>
              <a:latin typeface="+mn-lt"/>
              <a:ea typeface="+mn-ea"/>
              <a:cs typeface="+mn-cs"/>
            </a:endParaRPr>
          </a:p>
          <a:p>
            <a:pPr lvl="0" indent="-274320">
              <a:spcBef>
                <a:spcPct val="20000"/>
              </a:spcBef>
              <a:buClr>
                <a:schemeClr val="accent1"/>
              </a:buClr>
              <a:buSzPct val="85000"/>
            </a:pPr>
            <a:r>
              <a:rPr lang="en-GB" sz="2600" dirty="0" smtClean="0"/>
              <a:t>“In fact, he stained his own three sisters with defilement.” – </a:t>
            </a:r>
            <a:r>
              <a:rPr lang="en-GB" sz="2600" b="1" dirty="0" smtClean="0"/>
              <a:t>Aurelius Victor </a:t>
            </a:r>
            <a:r>
              <a:rPr lang="en-GB" sz="2600" b="1" i="1" dirty="0" smtClean="0"/>
              <a:t>De </a:t>
            </a:r>
            <a:r>
              <a:rPr lang="en-GB" sz="2600" b="1" i="1" dirty="0" err="1" smtClean="0"/>
              <a:t>Caesaribus</a:t>
            </a:r>
            <a:r>
              <a:rPr lang="en-GB" sz="2600" b="1" i="1" dirty="0" smtClean="0"/>
              <a:t> </a:t>
            </a:r>
            <a:r>
              <a:rPr lang="en-GB" sz="2600" b="1" dirty="0" smtClean="0"/>
              <a:t>3.4</a:t>
            </a:r>
            <a:r>
              <a:rPr lang="en-GB" sz="2600" dirty="0" smtClean="0"/>
              <a:t>.</a:t>
            </a:r>
            <a:endParaRPr kumimoji="0" lang="en-GB" sz="26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Exile (AD 39) and Recall (AD 41)</a:t>
            </a:r>
            <a:endParaRPr lang="en-GB" dirty="0"/>
          </a:p>
        </p:txBody>
      </p:sp>
      <p:sp>
        <p:nvSpPr>
          <p:cNvPr id="3" name="Content Placeholder 2"/>
          <p:cNvSpPr>
            <a:spLocks noGrp="1"/>
          </p:cNvSpPr>
          <p:nvPr>
            <p:ph sz="quarter" idx="1"/>
          </p:nvPr>
        </p:nvSpPr>
        <p:spPr>
          <a:xfrm>
            <a:off x="179512" y="1556792"/>
            <a:ext cx="3686100" cy="5184576"/>
          </a:xfrm>
        </p:spPr>
        <p:txBody>
          <a:bodyPr>
            <a:normAutofit fontScale="92500" lnSpcReduction="20000"/>
          </a:bodyPr>
          <a:lstStyle/>
          <a:p>
            <a:pPr marL="0"/>
            <a:r>
              <a:rPr lang="en-GB" dirty="0" smtClean="0"/>
              <a:t>AD 39 two consuls - Quintus </a:t>
            </a:r>
            <a:r>
              <a:rPr lang="en-GB" dirty="0" err="1" smtClean="0"/>
              <a:t>Sanquinius</a:t>
            </a:r>
            <a:r>
              <a:rPr lang="en-GB" dirty="0" smtClean="0"/>
              <a:t> </a:t>
            </a:r>
            <a:r>
              <a:rPr lang="en-GB" dirty="0" err="1" smtClean="0"/>
              <a:t>Maximus</a:t>
            </a:r>
            <a:r>
              <a:rPr lang="en-GB" dirty="0" smtClean="0"/>
              <a:t> and Gn. </a:t>
            </a:r>
            <a:r>
              <a:rPr lang="en-GB" dirty="0" err="1" smtClean="0"/>
              <a:t>Domitius</a:t>
            </a:r>
            <a:r>
              <a:rPr lang="en-GB" dirty="0" smtClean="0"/>
              <a:t> Corbulo? - removed from office, followed by a wave of arrests.</a:t>
            </a:r>
          </a:p>
          <a:p>
            <a:pPr marL="0"/>
            <a:endParaRPr lang="en-GB" sz="200" dirty="0" smtClean="0"/>
          </a:p>
          <a:p>
            <a:pPr marL="0"/>
            <a:r>
              <a:rPr lang="en-GB" dirty="0" smtClean="0"/>
              <a:t>Cornelius </a:t>
            </a:r>
            <a:r>
              <a:rPr lang="en-GB" dirty="0" err="1" smtClean="0"/>
              <a:t>Lentulus</a:t>
            </a:r>
            <a:r>
              <a:rPr lang="en-GB" dirty="0" smtClean="0"/>
              <a:t> </a:t>
            </a:r>
            <a:r>
              <a:rPr lang="en-GB" dirty="0" err="1" smtClean="0"/>
              <a:t>Gaetulicus</a:t>
            </a:r>
            <a:r>
              <a:rPr lang="en-GB" dirty="0" smtClean="0"/>
              <a:t> – legate of upper Germany.</a:t>
            </a:r>
          </a:p>
          <a:p>
            <a:pPr marL="0">
              <a:buNone/>
            </a:pPr>
            <a:endParaRPr lang="en-GB" sz="200" dirty="0" smtClean="0"/>
          </a:p>
          <a:p>
            <a:pPr marL="0"/>
            <a:r>
              <a:rPr lang="en-GB" dirty="0" smtClean="0"/>
              <a:t>Agrippina and Julia </a:t>
            </a:r>
            <a:r>
              <a:rPr lang="en-GB" dirty="0" err="1" smtClean="0"/>
              <a:t>Livilla</a:t>
            </a:r>
            <a:r>
              <a:rPr lang="en-GB" dirty="0" smtClean="0"/>
              <a:t> both exiled to </a:t>
            </a:r>
            <a:r>
              <a:rPr lang="en-GB" dirty="0" err="1" smtClean="0"/>
              <a:t>Pontian</a:t>
            </a:r>
            <a:r>
              <a:rPr lang="en-GB" dirty="0" smtClean="0"/>
              <a:t> Isles – recalled by Claudius after Caligula’s death.</a:t>
            </a:r>
            <a:endParaRPr lang="en-GB" dirty="0"/>
          </a:p>
        </p:txBody>
      </p:sp>
      <p:pic>
        <p:nvPicPr>
          <p:cNvPr id="4" name="Picture 3"/>
          <p:cNvPicPr>
            <a:picLocks noChangeAspect="1"/>
          </p:cNvPicPr>
          <p:nvPr/>
        </p:nvPicPr>
        <p:blipFill>
          <a:blip r:embed="rId2"/>
          <a:stretch>
            <a:fillRect/>
          </a:stretch>
        </p:blipFill>
        <p:spPr>
          <a:xfrm>
            <a:off x="4283968" y="4459628"/>
            <a:ext cx="3700119" cy="2281740"/>
          </a:xfrm>
          <a:prstGeom prst="rect">
            <a:avLst/>
          </a:prstGeom>
        </p:spPr>
      </p:pic>
      <p:sp>
        <p:nvSpPr>
          <p:cNvPr id="5" name="Rectangle 4"/>
          <p:cNvSpPr/>
          <p:nvPr/>
        </p:nvSpPr>
        <p:spPr>
          <a:xfrm>
            <a:off x="3491880" y="1556792"/>
            <a:ext cx="5542334" cy="2862322"/>
          </a:xfrm>
          <a:prstGeom prst="rect">
            <a:avLst/>
          </a:prstGeom>
        </p:spPr>
        <p:txBody>
          <a:bodyPr wrap="square">
            <a:spAutoFit/>
          </a:bodyPr>
          <a:lstStyle/>
          <a:p>
            <a:r>
              <a:rPr lang="en-GB" dirty="0"/>
              <a:t>“The rest of his sisters he did not love with so great affection, nor honour so highly, but often prostituted them to his favourites; so that he was the readier at the trial of </a:t>
            </a:r>
            <a:r>
              <a:rPr lang="en-GB" dirty="0" err="1"/>
              <a:t>Aemilius</a:t>
            </a:r>
            <a:r>
              <a:rPr lang="en-GB" dirty="0"/>
              <a:t> Lepidus to condemn them, as adulteresses and privy to the conspiracies against him; and he not only made public letters in the handwriting of all of them, procured by fraud and seduction, but also dedicated to Mars the Avenger, with an explanatory inscription, three swords designed to take his life.” – </a:t>
            </a:r>
            <a:r>
              <a:rPr lang="en-GB" b="1" dirty="0"/>
              <a:t>Suet. </a:t>
            </a:r>
            <a:r>
              <a:rPr lang="en-GB" b="1" i="1" dirty="0" err="1"/>
              <a:t>Calig</a:t>
            </a:r>
            <a:r>
              <a:rPr lang="en-GB" b="1" dirty="0"/>
              <a:t>. 24.3</a:t>
            </a:r>
            <a:r>
              <a:rPr lang="en-GB" dirty="0"/>
              <a:t>. </a:t>
            </a:r>
          </a:p>
        </p:txBody>
      </p:sp>
    </p:spTree>
    <p:extLst>
      <p:ext uri="{BB962C8B-B14F-4D97-AF65-F5344CB8AC3E}">
        <p14:creationId xmlns:p14="http://schemas.microsoft.com/office/powerpoint/2010/main" val="13133993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Agrippina as an Author</a:t>
            </a:r>
            <a:endParaRPr lang="en-GB" dirty="0"/>
          </a:p>
        </p:txBody>
      </p:sp>
      <p:sp>
        <p:nvSpPr>
          <p:cNvPr id="3" name="Content Placeholder 2"/>
          <p:cNvSpPr>
            <a:spLocks noGrp="1"/>
          </p:cNvSpPr>
          <p:nvPr>
            <p:ph sz="quarter" idx="1"/>
          </p:nvPr>
        </p:nvSpPr>
        <p:spPr>
          <a:xfrm>
            <a:off x="179512" y="1527048"/>
            <a:ext cx="8784976" cy="5214320"/>
          </a:xfrm>
        </p:spPr>
        <p:txBody>
          <a:bodyPr>
            <a:normAutofit fontScale="85000" lnSpcReduction="10000"/>
          </a:bodyPr>
          <a:lstStyle/>
          <a:p>
            <a:r>
              <a:rPr lang="en-GB" dirty="0" smtClean="0"/>
              <a:t>Agrippina composed a history of the Julio-Claudian family – probably during her time on </a:t>
            </a:r>
            <a:r>
              <a:rPr lang="en-GB" dirty="0" err="1" smtClean="0"/>
              <a:t>Pontia</a:t>
            </a:r>
            <a:r>
              <a:rPr lang="en-GB" dirty="0" smtClean="0"/>
              <a:t>.</a:t>
            </a:r>
          </a:p>
          <a:p>
            <a:endParaRPr lang="en-GB" sz="300" dirty="0"/>
          </a:p>
          <a:p>
            <a:r>
              <a:rPr lang="en-GB" dirty="0" smtClean="0"/>
              <a:t>Portrayed her mother as wronged victim of Tiberius and Sejanus. </a:t>
            </a:r>
          </a:p>
          <a:p>
            <a:endParaRPr lang="en-GB" sz="300" dirty="0"/>
          </a:p>
          <a:p>
            <a:pPr marL="0" indent="0">
              <a:buNone/>
            </a:pPr>
            <a:endParaRPr lang="en-GB" sz="200" dirty="0"/>
          </a:p>
          <a:p>
            <a:pPr marL="0" indent="0">
              <a:buNone/>
            </a:pPr>
            <a:r>
              <a:rPr lang="en-GB" dirty="0" smtClean="0"/>
              <a:t>“[Request by Agrippina I to be allowed to remarry] This incident, not noticed by the professed historians, I found it in the memoirs of her daughter Agrippina (mother of the emperor Nero), who recorded for the posterity her life and the fate of her house.” – </a:t>
            </a:r>
            <a:r>
              <a:rPr lang="en-GB" b="1" dirty="0" err="1" smtClean="0"/>
              <a:t>Tac</a:t>
            </a:r>
            <a:r>
              <a:rPr lang="en-GB" b="1" dirty="0" smtClean="0"/>
              <a:t>. </a:t>
            </a:r>
            <a:r>
              <a:rPr lang="en-GB" b="1" i="1" dirty="0" smtClean="0"/>
              <a:t>Ann. </a:t>
            </a:r>
            <a:r>
              <a:rPr lang="en-GB" b="1" dirty="0" smtClean="0"/>
              <a:t>4.53</a:t>
            </a:r>
            <a:r>
              <a:rPr lang="en-GB" dirty="0" smtClean="0"/>
              <a:t>.</a:t>
            </a:r>
          </a:p>
          <a:p>
            <a:pPr marL="0" indent="0">
              <a:buNone/>
            </a:pPr>
            <a:endParaRPr lang="en-GB" sz="200" dirty="0" smtClean="0"/>
          </a:p>
          <a:p>
            <a:pPr marL="0" indent="0">
              <a:buNone/>
            </a:pPr>
            <a:r>
              <a:rPr lang="en-GB" dirty="0" smtClean="0"/>
              <a:t>“Agrippina, too, the mother of Nero, who was lately Emperor, and who proved himself, throughout the whole of his reign, the enemy of the human race, has left it recorded in writing, that he was born with his feet first. It is in the due order of nature that man should enter the world with the head first, and be carried to the tomb in a contrary fashion.” - </a:t>
            </a:r>
            <a:r>
              <a:rPr lang="en-GB" b="1" dirty="0" smtClean="0"/>
              <a:t>Pliny </a:t>
            </a:r>
            <a:r>
              <a:rPr lang="en-GB" b="1" i="1" dirty="0" smtClean="0"/>
              <a:t>NH </a:t>
            </a:r>
            <a:r>
              <a:rPr lang="en-GB" b="1" dirty="0" smtClean="0"/>
              <a:t>7.8.46</a:t>
            </a:r>
            <a:r>
              <a:rPr lang="en-GB" dirty="0" smtClean="0"/>
              <a:t>.</a:t>
            </a:r>
            <a:endParaRPr lang="en-GB" dirty="0"/>
          </a:p>
        </p:txBody>
      </p:sp>
    </p:spTree>
    <p:extLst>
      <p:ext uri="{BB962C8B-B14F-4D97-AF65-F5344CB8AC3E}">
        <p14:creationId xmlns:p14="http://schemas.microsoft.com/office/powerpoint/2010/main" val="37275152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Agrippina in the Court</a:t>
            </a:r>
            <a:endParaRPr lang="en-GB" dirty="0"/>
          </a:p>
        </p:txBody>
      </p:sp>
      <p:sp>
        <p:nvSpPr>
          <p:cNvPr id="3" name="Content Placeholder 2"/>
          <p:cNvSpPr>
            <a:spLocks noGrp="1"/>
          </p:cNvSpPr>
          <p:nvPr>
            <p:ph sz="quarter" idx="1"/>
          </p:nvPr>
        </p:nvSpPr>
        <p:spPr>
          <a:xfrm>
            <a:off x="179511" y="1484784"/>
            <a:ext cx="5819006" cy="3085311"/>
          </a:xfrm>
        </p:spPr>
        <p:txBody>
          <a:bodyPr>
            <a:noAutofit/>
          </a:bodyPr>
          <a:lstStyle/>
          <a:p>
            <a:pPr marL="0">
              <a:buNone/>
            </a:pPr>
            <a:r>
              <a:rPr lang="en-GB" sz="2100" dirty="0" smtClean="0"/>
              <a:t>“It </a:t>
            </a:r>
            <a:r>
              <a:rPr lang="en-GB" sz="2100" dirty="0" smtClean="0"/>
              <a:t>was a tight-drawn, </a:t>
            </a:r>
            <a:r>
              <a:rPr lang="en-GB" sz="2100" b="1" dirty="0" smtClean="0"/>
              <a:t>almost masculine tyranny</a:t>
            </a:r>
            <a:r>
              <a:rPr lang="en-GB" sz="2100" dirty="0" smtClean="0"/>
              <a:t>: in public, there was austerity and not infrequently arrogance; at home, no trace of infidelity, unless it might contribute to power.” – </a:t>
            </a:r>
            <a:r>
              <a:rPr lang="en-GB" sz="2100" b="1" dirty="0" smtClean="0"/>
              <a:t>Tac. </a:t>
            </a:r>
            <a:r>
              <a:rPr lang="en-GB" sz="2100" b="1" i="1" dirty="0" smtClean="0"/>
              <a:t>Ann. </a:t>
            </a:r>
            <a:r>
              <a:rPr lang="en-GB" sz="2100" b="1" dirty="0" smtClean="0"/>
              <a:t>12.7.5-7</a:t>
            </a:r>
            <a:r>
              <a:rPr lang="en-GB" sz="2100" i="1" dirty="0" smtClean="0"/>
              <a:t>.</a:t>
            </a:r>
            <a:r>
              <a:rPr lang="en-GB" sz="2100" dirty="0" smtClean="0"/>
              <a:t> </a:t>
            </a:r>
            <a:endParaRPr lang="en-GB" sz="2100" dirty="0"/>
          </a:p>
        </p:txBody>
      </p:sp>
      <p:pic>
        <p:nvPicPr>
          <p:cNvPr id="41986" name="Picture 2" descr="http://www.johndclare.net/AncientHistory/images/AgrippinaCameo.jpg"/>
          <p:cNvPicPr>
            <a:picLocks noChangeAspect="1" noChangeArrowheads="1"/>
          </p:cNvPicPr>
          <p:nvPr/>
        </p:nvPicPr>
        <p:blipFill>
          <a:blip r:embed="rId2" cstate="print"/>
          <a:srcRect/>
          <a:stretch>
            <a:fillRect/>
          </a:stretch>
        </p:blipFill>
        <p:spPr bwMode="auto">
          <a:xfrm>
            <a:off x="6024259" y="1470855"/>
            <a:ext cx="2811893" cy="3113167"/>
          </a:xfrm>
          <a:prstGeom prst="rect">
            <a:avLst/>
          </a:prstGeom>
          <a:noFill/>
        </p:spPr>
      </p:pic>
      <p:sp>
        <p:nvSpPr>
          <p:cNvPr id="5" name="Rectangle 4"/>
          <p:cNvSpPr/>
          <p:nvPr/>
        </p:nvSpPr>
        <p:spPr>
          <a:xfrm>
            <a:off x="6024259" y="4650042"/>
            <a:ext cx="3085066" cy="276999"/>
          </a:xfrm>
          <a:prstGeom prst="rect">
            <a:avLst/>
          </a:prstGeom>
        </p:spPr>
        <p:txBody>
          <a:bodyPr wrap="square">
            <a:spAutoFit/>
          </a:bodyPr>
          <a:lstStyle/>
          <a:p>
            <a:pPr algn="ctr"/>
            <a:r>
              <a:rPr lang="en-GB" sz="1200" b="1" dirty="0" smtClean="0"/>
              <a:t>The </a:t>
            </a:r>
            <a:r>
              <a:rPr lang="en-GB" sz="1200" b="1" dirty="0" err="1" smtClean="0"/>
              <a:t>Gemma</a:t>
            </a:r>
            <a:r>
              <a:rPr lang="en-GB" sz="1200" b="1" dirty="0" smtClean="0"/>
              <a:t> Claudia</a:t>
            </a:r>
            <a:endParaRPr lang="en-GB" sz="1200" b="1" dirty="0"/>
          </a:p>
        </p:txBody>
      </p:sp>
      <p:sp>
        <p:nvSpPr>
          <p:cNvPr id="6" name="Rectangle 5"/>
          <p:cNvSpPr/>
          <p:nvPr/>
        </p:nvSpPr>
        <p:spPr>
          <a:xfrm>
            <a:off x="176463" y="5062401"/>
            <a:ext cx="8784978" cy="1384995"/>
          </a:xfrm>
          <a:prstGeom prst="rect">
            <a:avLst/>
          </a:prstGeom>
        </p:spPr>
        <p:txBody>
          <a:bodyPr wrap="square">
            <a:spAutoFit/>
          </a:bodyPr>
          <a:lstStyle/>
          <a:p>
            <a:r>
              <a:rPr lang="en-GB" sz="2100" dirty="0" smtClean="0"/>
              <a:t>“Freed </a:t>
            </a:r>
            <a:r>
              <a:rPr lang="en-GB" sz="2100" dirty="0"/>
              <a:t>from their chains [</a:t>
            </a:r>
            <a:r>
              <a:rPr lang="en-GB" sz="2100" dirty="0" err="1"/>
              <a:t>Caratacus</a:t>
            </a:r>
            <a:r>
              <a:rPr lang="en-GB" sz="2100" dirty="0"/>
              <a:t> and his wife and brothers] also gave </a:t>
            </a:r>
            <a:r>
              <a:rPr lang="en-GB" sz="2100" dirty="0" smtClean="0"/>
              <a:t>to Agrippina</a:t>
            </a:r>
            <a:r>
              <a:rPr lang="en-GB" sz="2100" dirty="0"/>
              <a:t>, </a:t>
            </a:r>
            <a:r>
              <a:rPr lang="en-GB" sz="2100" dirty="0" smtClean="0"/>
              <a:t>visible </a:t>
            </a:r>
            <a:r>
              <a:rPr lang="en-GB" sz="2100" dirty="0"/>
              <a:t>as she was on another platform nearby, the same honour in terms of praise and thanks as the </a:t>
            </a:r>
            <a:r>
              <a:rPr lang="en-GB" sz="2100" dirty="0" smtClean="0"/>
              <a:t>Emperor... something </a:t>
            </a:r>
            <a:r>
              <a:rPr lang="en-GB" sz="2100" dirty="0"/>
              <a:t>new and without precedent in </a:t>
            </a:r>
            <a:r>
              <a:rPr lang="en-GB" sz="2100" dirty="0" smtClean="0"/>
              <a:t>ancient </a:t>
            </a:r>
            <a:r>
              <a:rPr lang="en-GB" sz="2100" dirty="0" smtClean="0"/>
              <a:t>customs</a:t>
            </a:r>
            <a:r>
              <a:rPr lang="en-GB" sz="2100" dirty="0" smtClean="0"/>
              <a:t>..</a:t>
            </a:r>
            <a:r>
              <a:rPr lang="en-GB" sz="2100" dirty="0" smtClean="0"/>
              <a:t>.” </a:t>
            </a:r>
            <a:r>
              <a:rPr lang="en-GB" sz="2100" dirty="0" smtClean="0"/>
              <a:t>(</a:t>
            </a:r>
            <a:r>
              <a:rPr lang="en-GB" sz="2100" b="1" dirty="0" smtClean="0"/>
              <a:t>12.37</a:t>
            </a:r>
            <a:r>
              <a:rPr lang="en-GB" sz="2100" dirty="0" smtClean="0"/>
              <a:t>).</a:t>
            </a:r>
            <a:endParaRPr lang="en-GB" sz="2100" dirty="0"/>
          </a:p>
        </p:txBody>
      </p:sp>
      <p:sp>
        <p:nvSpPr>
          <p:cNvPr id="7" name="Content Placeholder 2"/>
          <p:cNvSpPr txBox="1">
            <a:spLocks/>
          </p:cNvSpPr>
          <p:nvPr/>
        </p:nvSpPr>
        <p:spPr>
          <a:xfrm>
            <a:off x="176463" y="3495437"/>
            <a:ext cx="5724693" cy="1229888"/>
          </a:xfrm>
          <a:prstGeom prst="rect">
            <a:avLst/>
          </a:prstGeom>
        </p:spPr>
        <p:txBody>
          <a:bodyPr vert="horz">
            <a:normAutofit fontScale="85000"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smtClean="0"/>
              <a:t>Agrippina had been backed by the freedman Pallas, as Claudius new wife, but tensions between her and Narcissus.</a:t>
            </a:r>
            <a:endParaRPr lang="en-GB" dirty="0"/>
          </a:p>
        </p:txBody>
      </p:sp>
    </p:spTree>
    <p:extLst>
      <p:ext uri="{BB962C8B-B14F-4D97-AF65-F5344CB8AC3E}">
        <p14:creationId xmlns:p14="http://schemas.microsoft.com/office/powerpoint/2010/main" val="10289076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idx="1"/>
          </p:nvPr>
        </p:nvSpPr>
        <p:spPr/>
        <p:txBody>
          <a:bodyPr/>
          <a:lstStyle/>
          <a:p>
            <a:pPr algn="ctr"/>
            <a:r>
              <a:rPr lang="en-GB" dirty="0" err="1" smtClean="0"/>
              <a:t>Domitia</a:t>
            </a:r>
            <a:endParaRPr lang="en-GB" dirty="0"/>
          </a:p>
        </p:txBody>
      </p:sp>
      <p:sp>
        <p:nvSpPr>
          <p:cNvPr id="8" name="Text Placeholder 7"/>
          <p:cNvSpPr>
            <a:spLocks noGrp="1"/>
          </p:cNvSpPr>
          <p:nvPr>
            <p:ph type="body" sz="half" idx="3"/>
          </p:nvPr>
        </p:nvSpPr>
        <p:spPr/>
        <p:txBody>
          <a:bodyPr/>
          <a:lstStyle/>
          <a:p>
            <a:pPr algn="ctr"/>
            <a:r>
              <a:rPr lang="en-GB" dirty="0" err="1" smtClean="0"/>
              <a:t>Lepida</a:t>
            </a:r>
            <a:endParaRPr lang="en-GB" dirty="0"/>
          </a:p>
        </p:txBody>
      </p:sp>
      <p:sp>
        <p:nvSpPr>
          <p:cNvPr id="7" name="Content Placeholder 6"/>
          <p:cNvSpPr>
            <a:spLocks noGrp="1"/>
          </p:cNvSpPr>
          <p:nvPr>
            <p:ph sz="quarter" idx="2"/>
          </p:nvPr>
        </p:nvSpPr>
        <p:spPr>
          <a:xfrm>
            <a:off x="179512" y="2471382"/>
            <a:ext cx="4320480" cy="4053962"/>
          </a:xfrm>
        </p:spPr>
        <p:txBody>
          <a:bodyPr>
            <a:normAutofit/>
          </a:bodyPr>
          <a:lstStyle/>
          <a:p>
            <a:r>
              <a:rPr lang="en-GB" dirty="0" smtClean="0"/>
              <a:t>Notoriously tight-fisted, ends up in legal dispute with her brother.</a:t>
            </a:r>
          </a:p>
          <a:p>
            <a:endParaRPr lang="en-GB" sz="1000" dirty="0"/>
          </a:p>
          <a:p>
            <a:r>
              <a:rPr lang="en-GB" dirty="0" smtClean="0"/>
              <a:t>Agrippina steals away her husband </a:t>
            </a:r>
            <a:r>
              <a:rPr lang="en-GB" dirty="0" err="1" smtClean="0"/>
              <a:t>Crispus</a:t>
            </a:r>
            <a:r>
              <a:rPr lang="en-GB" dirty="0" smtClean="0"/>
              <a:t> </a:t>
            </a:r>
            <a:r>
              <a:rPr lang="en-GB" dirty="0" err="1" smtClean="0"/>
              <a:t>Passienus</a:t>
            </a:r>
            <a:r>
              <a:rPr lang="en-GB" dirty="0" smtClean="0"/>
              <a:t>.</a:t>
            </a:r>
          </a:p>
          <a:p>
            <a:endParaRPr lang="en-GB" sz="1000" dirty="0" smtClean="0"/>
          </a:p>
          <a:p>
            <a:r>
              <a:rPr lang="en-GB" dirty="0" smtClean="0"/>
              <a:t>Apparently poisoned by Nero in AD 59.</a:t>
            </a:r>
          </a:p>
          <a:p>
            <a:endParaRPr lang="en-GB" dirty="0" smtClean="0"/>
          </a:p>
          <a:p>
            <a:endParaRPr lang="en-GB" sz="1200" dirty="0"/>
          </a:p>
        </p:txBody>
      </p:sp>
      <p:sp>
        <p:nvSpPr>
          <p:cNvPr id="9" name="Content Placeholder 8"/>
          <p:cNvSpPr>
            <a:spLocks noGrp="1"/>
          </p:cNvSpPr>
          <p:nvPr>
            <p:ph sz="quarter" idx="4"/>
          </p:nvPr>
        </p:nvSpPr>
        <p:spPr>
          <a:xfrm>
            <a:off x="4644008" y="2471382"/>
            <a:ext cx="4320480" cy="4125969"/>
          </a:xfrm>
        </p:spPr>
        <p:txBody>
          <a:bodyPr>
            <a:normAutofit fontScale="85000" lnSpcReduction="20000"/>
          </a:bodyPr>
          <a:lstStyle/>
          <a:p>
            <a:r>
              <a:rPr lang="en-GB" dirty="0" smtClean="0"/>
              <a:t>Often accused of sexual impurity – incest.</a:t>
            </a:r>
          </a:p>
          <a:p>
            <a:endParaRPr lang="en-GB" sz="600" dirty="0" smtClean="0"/>
          </a:p>
          <a:p>
            <a:r>
              <a:rPr lang="en-GB" dirty="0" smtClean="0"/>
              <a:t>Mother of Messalina by </a:t>
            </a:r>
            <a:r>
              <a:rPr lang="en-GB" dirty="0" err="1" smtClean="0"/>
              <a:t>Messala</a:t>
            </a:r>
            <a:r>
              <a:rPr lang="en-GB" dirty="0" smtClean="0"/>
              <a:t> </a:t>
            </a:r>
            <a:r>
              <a:rPr lang="en-GB" dirty="0" err="1" smtClean="0"/>
              <a:t>Barbatus</a:t>
            </a:r>
            <a:r>
              <a:rPr lang="en-GB" dirty="0" smtClean="0"/>
              <a:t>.</a:t>
            </a:r>
          </a:p>
          <a:p>
            <a:endParaRPr lang="en-GB" sz="600" dirty="0"/>
          </a:p>
          <a:p>
            <a:r>
              <a:rPr lang="en-GB" dirty="0" smtClean="0"/>
              <a:t>Her son Faustus Cornelius Sulla married to Claudia Antonia.</a:t>
            </a:r>
          </a:p>
          <a:p>
            <a:endParaRPr lang="en-GB" sz="600" dirty="0" smtClean="0"/>
          </a:p>
          <a:p>
            <a:r>
              <a:rPr lang="en-GB" dirty="0" smtClean="0"/>
              <a:t>Executed in AD 54 on charge of practice of magic, though according to Tacitus, because of rivalry for affection of Nero.</a:t>
            </a:r>
          </a:p>
          <a:p>
            <a:endParaRPr lang="en-GB" dirty="0" smtClean="0"/>
          </a:p>
          <a:p>
            <a:endParaRPr lang="en-GB" sz="1200" dirty="0"/>
          </a:p>
        </p:txBody>
      </p:sp>
      <p:sp>
        <p:nvSpPr>
          <p:cNvPr id="2" name="Title 1"/>
          <p:cNvSpPr>
            <a:spLocks noGrp="1"/>
          </p:cNvSpPr>
          <p:nvPr>
            <p:ph type="title"/>
          </p:nvPr>
        </p:nvSpPr>
        <p:spPr/>
        <p:txBody>
          <a:bodyPr/>
          <a:lstStyle/>
          <a:p>
            <a:r>
              <a:rPr lang="en-GB" dirty="0" smtClean="0"/>
              <a:t>The Sisters of </a:t>
            </a:r>
            <a:r>
              <a:rPr lang="en-GB" dirty="0" err="1" smtClean="0"/>
              <a:t>Ahenobarbus</a:t>
            </a:r>
            <a:endParaRPr lang="en-GB" dirty="0"/>
          </a:p>
        </p:txBody>
      </p:sp>
    </p:spTree>
    <p:extLst>
      <p:ext uri="{BB962C8B-B14F-4D97-AF65-F5344CB8AC3E}">
        <p14:creationId xmlns:p14="http://schemas.microsoft.com/office/powerpoint/2010/main" val="22205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1">
                  <a:lumMod val="60000"/>
                  <a:lumOff val="40000"/>
                </a:schemeClr>
              </a:solidFill>
            </a:endParaRPr>
          </a:p>
        </p:txBody>
      </p:sp>
      <p:sp>
        <p:nvSpPr>
          <p:cNvPr id="3" name="Content Placeholder 2"/>
          <p:cNvSpPr txBox="1">
            <a:spLocks/>
          </p:cNvSpPr>
          <p:nvPr/>
        </p:nvSpPr>
        <p:spPr>
          <a:xfrm>
            <a:off x="1115616" y="2708920"/>
            <a:ext cx="6768752" cy="2448272"/>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kumimoji="0" lang="en-GB" sz="6000" b="1" i="0" u="none" strike="noStrike" kern="1200" cap="none" spc="0" normalizeH="0" baseline="0" noProof="0" dirty="0" smtClean="0">
                <a:ln>
                  <a:noFill/>
                </a:ln>
                <a:solidFill>
                  <a:schemeClr val="tx1"/>
                </a:solidFill>
                <a:effectLst/>
                <a:uLnTx/>
                <a:uFillTx/>
                <a:latin typeface="+mn-lt"/>
                <a:ea typeface="+mn-ea"/>
                <a:cs typeface="+mn-cs"/>
              </a:rPr>
              <a:t>Seneca </a:t>
            </a: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100" b="0" i="0" u="none" strike="noStrike" kern="1200" cap="none" spc="0" normalizeH="0" baseline="0" noProof="0" dirty="0" smtClean="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305209455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Historical vs. The Literary Seneca (1)</a:t>
            </a:r>
            <a:endParaRPr lang="en-GB" dirty="0"/>
          </a:p>
        </p:txBody>
      </p:sp>
      <p:sp>
        <p:nvSpPr>
          <p:cNvPr id="3" name="Content Placeholder 2"/>
          <p:cNvSpPr>
            <a:spLocks noGrp="1"/>
          </p:cNvSpPr>
          <p:nvPr>
            <p:ph sz="quarter" idx="1"/>
          </p:nvPr>
        </p:nvSpPr>
        <p:spPr>
          <a:xfrm>
            <a:off x="179512" y="1527048"/>
            <a:ext cx="8800322" cy="3270104"/>
          </a:xfrm>
        </p:spPr>
        <p:txBody>
          <a:bodyPr>
            <a:normAutofit fontScale="77500" lnSpcReduction="20000"/>
          </a:bodyPr>
          <a:lstStyle/>
          <a:p>
            <a:r>
              <a:rPr lang="en-GB" dirty="0" smtClean="0"/>
              <a:t>Largely dependant on Tacitus for historical Seneca, in his later years as a statesman.</a:t>
            </a:r>
          </a:p>
          <a:p>
            <a:endParaRPr lang="en-GB" sz="1200" dirty="0" smtClean="0"/>
          </a:p>
          <a:p>
            <a:r>
              <a:rPr lang="en-GB" dirty="0" smtClean="0"/>
              <a:t>Difficult to glean an image of Seneca the man and statesman from his own works – limited detail about his external life.</a:t>
            </a:r>
          </a:p>
          <a:p>
            <a:endParaRPr lang="en-GB" sz="1200" dirty="0" smtClean="0"/>
          </a:p>
          <a:p>
            <a:r>
              <a:rPr lang="en-GB" dirty="0" smtClean="0"/>
              <a:t>Some works can be dated with a degree of precision but others not chronologically fixed – </a:t>
            </a:r>
            <a:r>
              <a:rPr lang="en-GB" i="1" dirty="0" smtClean="0"/>
              <a:t>Ad </a:t>
            </a:r>
            <a:r>
              <a:rPr lang="en-GB" i="1" dirty="0" err="1" smtClean="0"/>
              <a:t>Polybium</a:t>
            </a:r>
            <a:r>
              <a:rPr lang="en-GB" i="1" dirty="0" smtClean="0"/>
              <a:t> </a:t>
            </a:r>
            <a:r>
              <a:rPr lang="en-GB" dirty="0" smtClean="0"/>
              <a:t>AD 43 (reference to Claudius imminent triumph); </a:t>
            </a:r>
            <a:r>
              <a:rPr lang="en-GB" i="1" dirty="0" smtClean="0"/>
              <a:t>De </a:t>
            </a:r>
            <a:r>
              <a:rPr lang="en-GB" i="1" dirty="0" err="1" smtClean="0"/>
              <a:t>Clementia</a:t>
            </a:r>
            <a:r>
              <a:rPr lang="en-GB" i="1" dirty="0" smtClean="0"/>
              <a:t> </a:t>
            </a:r>
            <a:r>
              <a:rPr lang="en-GB" dirty="0" smtClean="0"/>
              <a:t>late AD 55-56 (reference to Nero’s age); </a:t>
            </a:r>
            <a:r>
              <a:rPr lang="en-GB" i="1" dirty="0" err="1" smtClean="0"/>
              <a:t>Naturales</a:t>
            </a:r>
            <a:r>
              <a:rPr lang="en-GB" i="1" dirty="0" smtClean="0"/>
              <a:t> </a:t>
            </a:r>
            <a:r>
              <a:rPr lang="en-GB" i="1" dirty="0" err="1" smtClean="0"/>
              <a:t>Quaestiones</a:t>
            </a:r>
            <a:r>
              <a:rPr lang="en-GB" i="1" dirty="0" smtClean="0"/>
              <a:t> </a:t>
            </a:r>
            <a:r>
              <a:rPr lang="en-GB" dirty="0" smtClean="0"/>
              <a:t>AD 62/63 (</a:t>
            </a:r>
            <a:r>
              <a:rPr lang="en-GB" dirty="0" err="1" smtClean="0"/>
              <a:t>Campanian</a:t>
            </a:r>
            <a:r>
              <a:rPr lang="en-GB" dirty="0" smtClean="0"/>
              <a:t> earthquake).</a:t>
            </a:r>
          </a:p>
          <a:p>
            <a:endParaRPr lang="en-GB" sz="1200" dirty="0" smtClean="0"/>
          </a:p>
          <a:p>
            <a:r>
              <a:rPr lang="en-GB" dirty="0" smtClean="0"/>
              <a:t>Limited references to Seneca family life – </a:t>
            </a:r>
            <a:r>
              <a:rPr lang="en-GB" i="1" dirty="0" smtClean="0"/>
              <a:t>Ad </a:t>
            </a:r>
            <a:r>
              <a:rPr lang="en-GB" i="1" dirty="0" err="1" smtClean="0"/>
              <a:t>Helviam</a:t>
            </a:r>
            <a:r>
              <a:rPr lang="en-GB" dirty="0" smtClean="0"/>
              <a:t> – references </a:t>
            </a:r>
            <a:r>
              <a:rPr lang="en-GB" dirty="0" smtClean="0"/>
              <a:t>to </a:t>
            </a:r>
            <a:r>
              <a:rPr lang="en-GB" dirty="0" smtClean="0"/>
              <a:t>poor health – moral exemplas about himself, truthful representations?</a:t>
            </a:r>
            <a:endParaRPr lang="en-GB" dirty="0"/>
          </a:p>
        </p:txBody>
      </p:sp>
      <p:sp>
        <p:nvSpPr>
          <p:cNvPr id="4" name="Rectangle 3"/>
          <p:cNvSpPr/>
          <p:nvPr/>
        </p:nvSpPr>
        <p:spPr>
          <a:xfrm>
            <a:off x="179512" y="4797152"/>
            <a:ext cx="8800322" cy="1877437"/>
          </a:xfrm>
          <a:prstGeom prst="rect">
            <a:avLst/>
          </a:prstGeom>
        </p:spPr>
        <p:txBody>
          <a:bodyPr wrap="square">
            <a:spAutoFit/>
          </a:bodyPr>
          <a:lstStyle/>
          <a:p>
            <a:r>
              <a:rPr lang="en-GB" b="1" dirty="0" smtClean="0"/>
              <a:t>Charges of hypocrisy </a:t>
            </a:r>
          </a:p>
          <a:p>
            <a:r>
              <a:rPr lang="en-GB" dirty="0" smtClean="0"/>
              <a:t>Denounced </a:t>
            </a:r>
            <a:r>
              <a:rPr lang="en-GB" dirty="0"/>
              <a:t>tyranny but was tutor of a </a:t>
            </a:r>
            <a:r>
              <a:rPr lang="en-GB" dirty="0" smtClean="0"/>
              <a:t>tyrant; </a:t>
            </a:r>
            <a:r>
              <a:rPr lang="en-GB" dirty="0"/>
              <a:t>finding fault with wealth but acquired his own fortune - see </a:t>
            </a:r>
            <a:r>
              <a:rPr lang="en-GB" b="1" dirty="0" err="1"/>
              <a:t>Dio</a:t>
            </a:r>
            <a:r>
              <a:rPr lang="en-GB" b="1" dirty="0"/>
              <a:t> Cassius 61.10</a:t>
            </a:r>
            <a:r>
              <a:rPr lang="en-GB" dirty="0"/>
              <a:t>. </a:t>
            </a:r>
          </a:p>
          <a:p>
            <a:endParaRPr lang="en-GB" sz="800" dirty="0"/>
          </a:p>
          <a:p>
            <a:r>
              <a:rPr lang="en-GB" dirty="0"/>
              <a:t>Attacked on Seneca by </a:t>
            </a:r>
            <a:r>
              <a:rPr lang="en-GB" dirty="0" err="1"/>
              <a:t>Publius</a:t>
            </a:r>
            <a:r>
              <a:rPr lang="en-GB" dirty="0"/>
              <a:t> </a:t>
            </a:r>
            <a:r>
              <a:rPr lang="en-GB" dirty="0" err="1"/>
              <a:t>Suillius</a:t>
            </a:r>
            <a:r>
              <a:rPr lang="en-GB" dirty="0"/>
              <a:t> (angry member of old favourites of Claudius) in AD 58 – attack on Seneca’s morality and acquisition of vast wealth - </a:t>
            </a:r>
            <a:r>
              <a:rPr lang="en-GB" dirty="0" err="1"/>
              <a:t>Suillius</a:t>
            </a:r>
            <a:r>
              <a:rPr lang="en-GB" dirty="0"/>
              <a:t> lost half his estate and was exiled to the Balearic Islands - </a:t>
            </a:r>
            <a:r>
              <a:rPr lang="en-GB" b="1" dirty="0"/>
              <a:t>Tac. </a:t>
            </a:r>
            <a:r>
              <a:rPr lang="en-GB" b="1" i="1" dirty="0"/>
              <a:t>Ann</a:t>
            </a:r>
            <a:r>
              <a:rPr lang="en-GB" b="1" dirty="0"/>
              <a:t>. 13.42</a:t>
            </a:r>
            <a:r>
              <a:rPr lang="en-GB" dirty="0"/>
              <a:t>.</a:t>
            </a:r>
            <a:endParaRPr lang="en-GB" dirty="0"/>
          </a:p>
        </p:txBody>
      </p:sp>
    </p:spTree>
    <p:extLst>
      <p:ext uri="{BB962C8B-B14F-4D97-AF65-F5344CB8AC3E}">
        <p14:creationId xmlns:p14="http://schemas.microsoft.com/office/powerpoint/2010/main" val="38071011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Historical vs. The Literary Seneca (2)</a:t>
            </a:r>
            <a:endParaRPr lang="en-GB" dirty="0"/>
          </a:p>
        </p:txBody>
      </p:sp>
      <p:sp>
        <p:nvSpPr>
          <p:cNvPr id="3" name="Content Placeholder 2"/>
          <p:cNvSpPr>
            <a:spLocks noGrp="1"/>
          </p:cNvSpPr>
          <p:nvPr>
            <p:ph sz="quarter" idx="1"/>
          </p:nvPr>
        </p:nvSpPr>
        <p:spPr>
          <a:xfrm>
            <a:off x="301752" y="1527048"/>
            <a:ext cx="8503920" cy="4926288"/>
          </a:xfrm>
        </p:spPr>
        <p:txBody>
          <a:bodyPr>
            <a:normAutofit/>
          </a:bodyPr>
          <a:lstStyle/>
          <a:p>
            <a:r>
              <a:rPr lang="en-GB" dirty="0" smtClean="0"/>
              <a:t>Miriam Griffin 1976:</a:t>
            </a:r>
          </a:p>
          <a:p>
            <a:endParaRPr lang="en-GB" sz="800" dirty="0" smtClean="0"/>
          </a:p>
          <a:p>
            <a:pPr>
              <a:buNone/>
            </a:pPr>
            <a:r>
              <a:rPr lang="en-GB" dirty="0" smtClean="0"/>
              <a:t>1. The doctrines preached in the philosophical works might include (a) Seneca’s principles as a statesman; (b) his thoughts on his own way of life.</a:t>
            </a:r>
          </a:p>
          <a:p>
            <a:pPr>
              <a:buNone/>
            </a:pPr>
            <a:endParaRPr lang="en-GB" sz="800" dirty="0" smtClean="0"/>
          </a:p>
          <a:p>
            <a:pPr>
              <a:buNone/>
            </a:pPr>
            <a:r>
              <a:rPr lang="en-GB" dirty="0" smtClean="0"/>
              <a:t>2. The works might, partially or wholly, be designed, primarily or additionally, to serve a purpose outside their stated one as didactic literature: (a) certain passages might conceal comments on contemporaries; (b) whole works may serve some personal or political motive.   </a:t>
            </a:r>
          </a:p>
        </p:txBody>
      </p:sp>
    </p:spTree>
    <p:extLst>
      <p:ext uri="{BB962C8B-B14F-4D97-AF65-F5344CB8AC3E}">
        <p14:creationId xmlns:p14="http://schemas.microsoft.com/office/powerpoint/2010/main" val="23681446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Seneca’s Background and Early Life</a:t>
            </a:r>
            <a:endParaRPr lang="en-GB" dirty="0"/>
          </a:p>
        </p:txBody>
      </p:sp>
      <p:sp>
        <p:nvSpPr>
          <p:cNvPr id="4" name="Content Placeholder 3"/>
          <p:cNvSpPr>
            <a:spLocks noGrp="1"/>
          </p:cNvSpPr>
          <p:nvPr>
            <p:ph sz="quarter" idx="1"/>
          </p:nvPr>
        </p:nvSpPr>
        <p:spPr>
          <a:xfrm>
            <a:off x="164312" y="1558427"/>
            <a:ext cx="4736482" cy="2880320"/>
          </a:xfrm>
        </p:spPr>
        <p:txBody>
          <a:bodyPr>
            <a:normAutofit/>
          </a:bodyPr>
          <a:lstStyle/>
          <a:p>
            <a:r>
              <a:rPr lang="en-GB" sz="1900" dirty="0" smtClean="0"/>
              <a:t>Seneca’s </a:t>
            </a:r>
            <a:r>
              <a:rPr lang="en-GB" sz="1900" dirty="0" smtClean="0"/>
              <a:t>background has to be gleaned largely from the works of his father.</a:t>
            </a:r>
          </a:p>
          <a:p>
            <a:endParaRPr lang="en-GB" sz="800" dirty="0" smtClean="0"/>
          </a:p>
          <a:p>
            <a:r>
              <a:rPr lang="en-GB" sz="1900" dirty="0" smtClean="0"/>
              <a:t>Wealthy family from </a:t>
            </a:r>
            <a:r>
              <a:rPr lang="en-GB" sz="1900" dirty="0" err="1" smtClean="0"/>
              <a:t>Corduba</a:t>
            </a:r>
            <a:r>
              <a:rPr lang="en-GB" sz="1900" dirty="0" smtClean="0"/>
              <a:t> [Cordoba] – given status of Roman colony by Augustus – Colonia Patricia. </a:t>
            </a:r>
            <a:endParaRPr lang="en-GB" sz="1900" dirty="0"/>
          </a:p>
        </p:txBody>
      </p:sp>
      <p:sp>
        <p:nvSpPr>
          <p:cNvPr id="7" name="Content Placeholder 2"/>
          <p:cNvSpPr txBox="1">
            <a:spLocks/>
          </p:cNvSpPr>
          <p:nvPr/>
        </p:nvSpPr>
        <p:spPr>
          <a:xfrm>
            <a:off x="179507" y="3537012"/>
            <a:ext cx="4608516" cy="2719870"/>
          </a:xfrm>
          <a:prstGeom prst="rect">
            <a:avLst/>
          </a:prstGeom>
        </p:spPr>
        <p:txBody>
          <a:bodyPr vert="horz">
            <a:normAutofit fontScale="70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smtClean="0"/>
              <a:t>Probably born around 8-1 BC – taken to Rome as a small boy by his step-aunt, was in Rome by AD 5, saw </a:t>
            </a:r>
            <a:r>
              <a:rPr lang="en-GB" dirty="0" err="1" smtClean="0"/>
              <a:t>Asinius</a:t>
            </a:r>
            <a:r>
              <a:rPr lang="en-GB" dirty="0" smtClean="0"/>
              <a:t> </a:t>
            </a:r>
            <a:r>
              <a:rPr lang="en-GB" dirty="0" err="1" smtClean="0"/>
              <a:t>Pollio</a:t>
            </a:r>
            <a:r>
              <a:rPr lang="en-GB" dirty="0" smtClean="0"/>
              <a:t>.</a:t>
            </a:r>
          </a:p>
          <a:p>
            <a:endParaRPr lang="en-GB" sz="1200" dirty="0" smtClean="0"/>
          </a:p>
          <a:p>
            <a:r>
              <a:rPr lang="en-GB" dirty="0" smtClean="0"/>
              <a:t>Generally poor state of health – </a:t>
            </a:r>
            <a:r>
              <a:rPr lang="en-GB" i="1" dirty="0" err="1" smtClean="0"/>
              <a:t>suspirium</a:t>
            </a:r>
            <a:r>
              <a:rPr lang="en-GB" i="1" dirty="0" smtClean="0"/>
              <a:t> </a:t>
            </a:r>
            <a:r>
              <a:rPr lang="en-GB" dirty="0" smtClean="0"/>
              <a:t>(angina pectoris or cardiac asthma) and </a:t>
            </a:r>
            <a:r>
              <a:rPr lang="en-GB" dirty="0" smtClean="0"/>
              <a:t>consumption. </a:t>
            </a:r>
          </a:p>
          <a:p>
            <a:endParaRPr lang="en-GB" sz="1100" dirty="0"/>
          </a:p>
          <a:p>
            <a:r>
              <a:rPr lang="en-GB" dirty="0" smtClean="0"/>
              <a:t>Nursed </a:t>
            </a:r>
            <a:r>
              <a:rPr lang="en-GB" dirty="0" smtClean="0"/>
              <a:t>by his mother’s step-sister in Egypt – returned with her in AD 31.</a:t>
            </a:r>
            <a:endParaRPr lang="en-GB" dirty="0"/>
          </a:p>
        </p:txBody>
      </p:sp>
      <p:pic>
        <p:nvPicPr>
          <p:cNvPr id="5" name="Picture 4"/>
          <p:cNvPicPr>
            <a:picLocks noChangeAspect="1"/>
          </p:cNvPicPr>
          <p:nvPr/>
        </p:nvPicPr>
        <p:blipFill>
          <a:blip r:embed="rId2"/>
          <a:stretch>
            <a:fillRect/>
          </a:stretch>
        </p:blipFill>
        <p:spPr>
          <a:xfrm>
            <a:off x="5004049" y="1464964"/>
            <a:ext cx="3857184" cy="2894952"/>
          </a:xfrm>
          <a:prstGeom prst="rect">
            <a:avLst/>
          </a:prstGeom>
        </p:spPr>
      </p:pic>
      <p:sp>
        <p:nvSpPr>
          <p:cNvPr id="8" name="Donut 7"/>
          <p:cNvSpPr/>
          <p:nvPr/>
        </p:nvSpPr>
        <p:spPr>
          <a:xfrm>
            <a:off x="6300192" y="3284984"/>
            <a:ext cx="432048" cy="504056"/>
          </a:xfrm>
          <a:prstGeom prst="donut">
            <a:avLst>
              <a:gd name="adj" fmla="val 524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Rectangle 8"/>
          <p:cNvSpPr/>
          <p:nvPr/>
        </p:nvSpPr>
        <p:spPr>
          <a:xfrm>
            <a:off x="4788023" y="4359916"/>
            <a:ext cx="4176465" cy="2126736"/>
          </a:xfrm>
          <a:prstGeom prst="rect">
            <a:avLst/>
          </a:prstGeom>
        </p:spPr>
        <p:txBody>
          <a:bodyPr wrap="square">
            <a:spAutoFit/>
          </a:bodyPr>
          <a:lstStyle/>
          <a:p>
            <a:pPr marL="274320" lvl="0" indent="-274320">
              <a:spcBef>
                <a:spcPct val="20000"/>
              </a:spcBef>
              <a:buClr>
                <a:srgbClr val="D16349"/>
              </a:buClr>
              <a:buSzPct val="85000"/>
              <a:buFont typeface="Wingdings 2"/>
              <a:buChar char=""/>
            </a:pPr>
            <a:r>
              <a:rPr lang="en-GB" sz="1900" dirty="0">
                <a:solidFill>
                  <a:prstClr val="black"/>
                </a:solidFill>
              </a:rPr>
              <a:t>Acquired the </a:t>
            </a:r>
            <a:r>
              <a:rPr lang="en-GB" sz="1900" dirty="0" err="1">
                <a:solidFill>
                  <a:prstClr val="black"/>
                </a:solidFill>
              </a:rPr>
              <a:t>quaestorship</a:t>
            </a:r>
            <a:r>
              <a:rPr lang="en-GB" sz="1900" dirty="0">
                <a:solidFill>
                  <a:prstClr val="black"/>
                </a:solidFill>
              </a:rPr>
              <a:t> </a:t>
            </a:r>
            <a:r>
              <a:rPr lang="en-GB" sz="1900" dirty="0" smtClean="0">
                <a:solidFill>
                  <a:prstClr val="black"/>
                </a:solidFill>
              </a:rPr>
              <a:t>before </a:t>
            </a:r>
            <a:r>
              <a:rPr lang="en-GB" sz="1900" dirty="0">
                <a:solidFill>
                  <a:prstClr val="black"/>
                </a:solidFill>
              </a:rPr>
              <a:t>AD 39, as was in Senate by this point.</a:t>
            </a:r>
          </a:p>
          <a:p>
            <a:pPr marL="274320" lvl="0" indent="-274320">
              <a:spcBef>
                <a:spcPct val="20000"/>
              </a:spcBef>
              <a:buClr>
                <a:srgbClr val="D16349"/>
              </a:buClr>
              <a:buSzPct val="85000"/>
              <a:buFont typeface="Wingdings 2"/>
              <a:buChar char=""/>
            </a:pPr>
            <a:endParaRPr lang="en-GB" sz="800" dirty="0">
              <a:solidFill>
                <a:prstClr val="black"/>
              </a:solidFill>
            </a:endParaRPr>
          </a:p>
          <a:p>
            <a:pPr marL="274320" lvl="0" indent="-274320">
              <a:spcBef>
                <a:spcPct val="20000"/>
              </a:spcBef>
              <a:buClr>
                <a:srgbClr val="D16349"/>
              </a:buClr>
              <a:buSzPct val="85000"/>
              <a:buFont typeface="Wingdings 2"/>
              <a:buChar char=""/>
            </a:pPr>
            <a:r>
              <a:rPr lang="en-GB" sz="1900" dirty="0">
                <a:solidFill>
                  <a:prstClr val="black"/>
                </a:solidFill>
              </a:rPr>
              <a:t>Uncertain whether previously he was a </a:t>
            </a:r>
            <a:r>
              <a:rPr lang="en-GB" sz="1900" i="1" dirty="0" err="1">
                <a:solidFill>
                  <a:prstClr val="black"/>
                </a:solidFill>
              </a:rPr>
              <a:t>vigintiviri</a:t>
            </a:r>
            <a:r>
              <a:rPr lang="en-GB" sz="1900" i="1" dirty="0">
                <a:solidFill>
                  <a:prstClr val="black"/>
                </a:solidFill>
              </a:rPr>
              <a:t> </a:t>
            </a:r>
            <a:r>
              <a:rPr lang="en-GB" sz="1900" dirty="0">
                <a:solidFill>
                  <a:prstClr val="black"/>
                </a:solidFill>
              </a:rPr>
              <a:t>or held a military </a:t>
            </a:r>
            <a:r>
              <a:rPr lang="en-GB" sz="1900" dirty="0" err="1">
                <a:solidFill>
                  <a:prstClr val="black"/>
                </a:solidFill>
              </a:rPr>
              <a:t>tribuneships</a:t>
            </a:r>
            <a:r>
              <a:rPr lang="en-GB" sz="1900" dirty="0">
                <a:solidFill>
                  <a:prstClr val="black"/>
                </a:solidFill>
              </a:rPr>
              <a:t>?</a:t>
            </a:r>
          </a:p>
        </p:txBody>
      </p:sp>
    </p:spTree>
    <p:extLst>
      <p:ext uri="{BB962C8B-B14F-4D97-AF65-F5344CB8AC3E}">
        <p14:creationId xmlns:p14="http://schemas.microsoft.com/office/powerpoint/2010/main" val="42793989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Early Political </a:t>
            </a:r>
            <a:r>
              <a:rPr lang="en-GB" dirty="0" smtClean="0"/>
              <a:t>Career and Exile</a:t>
            </a:r>
            <a:endParaRPr lang="en-GB" dirty="0"/>
          </a:p>
        </p:txBody>
      </p:sp>
      <p:sp>
        <p:nvSpPr>
          <p:cNvPr id="3" name="Content Placeholder 2"/>
          <p:cNvSpPr>
            <a:spLocks noGrp="1"/>
          </p:cNvSpPr>
          <p:nvPr>
            <p:ph sz="quarter" idx="1"/>
          </p:nvPr>
        </p:nvSpPr>
        <p:spPr>
          <a:xfrm>
            <a:off x="179512" y="1448780"/>
            <a:ext cx="4389440" cy="2736304"/>
          </a:xfrm>
        </p:spPr>
        <p:txBody>
          <a:bodyPr>
            <a:normAutofit lnSpcReduction="10000"/>
          </a:bodyPr>
          <a:lstStyle/>
          <a:p>
            <a:r>
              <a:rPr lang="en-GB" dirty="0" smtClean="0"/>
              <a:t>Family </a:t>
            </a:r>
            <a:r>
              <a:rPr lang="en-GB" dirty="0" smtClean="0"/>
              <a:t>connections with those that had been friends of Sejanus?</a:t>
            </a:r>
          </a:p>
          <a:p>
            <a:endParaRPr lang="en-GB" sz="1200" dirty="0" smtClean="0"/>
          </a:p>
          <a:p>
            <a:r>
              <a:rPr lang="en-GB" dirty="0" smtClean="0"/>
              <a:t>Seneca had made a name for himself as capable orator by AD 39.</a:t>
            </a:r>
            <a:endParaRPr lang="en-GB" dirty="0"/>
          </a:p>
        </p:txBody>
      </p:sp>
      <p:sp>
        <p:nvSpPr>
          <p:cNvPr id="5" name="Rectangle 4"/>
          <p:cNvSpPr/>
          <p:nvPr/>
        </p:nvSpPr>
        <p:spPr>
          <a:xfrm>
            <a:off x="179512" y="4185084"/>
            <a:ext cx="4248472" cy="2031325"/>
          </a:xfrm>
          <a:prstGeom prst="rect">
            <a:avLst/>
          </a:prstGeom>
        </p:spPr>
        <p:txBody>
          <a:bodyPr wrap="square">
            <a:spAutoFit/>
          </a:bodyPr>
          <a:lstStyle/>
          <a:p>
            <a:r>
              <a:rPr lang="en-GB" dirty="0" smtClean="0"/>
              <a:t>…merely </a:t>
            </a:r>
            <a:r>
              <a:rPr lang="en-GB" dirty="0"/>
              <a:t>because he pleaded a case well in the </a:t>
            </a:r>
            <a:r>
              <a:rPr lang="en-GB" dirty="0" smtClean="0"/>
              <a:t>senate… Gaius </a:t>
            </a:r>
            <a:r>
              <a:rPr lang="en-GB" dirty="0"/>
              <a:t>ordered him to be put to death, but afterwards let him off </a:t>
            </a:r>
            <a:r>
              <a:rPr lang="en-GB" dirty="0" smtClean="0"/>
              <a:t>because… one </a:t>
            </a:r>
            <a:r>
              <a:rPr lang="en-GB" dirty="0"/>
              <a:t>of his female </a:t>
            </a:r>
            <a:r>
              <a:rPr lang="en-GB" dirty="0" smtClean="0"/>
              <a:t>associates [said]… Seneca </a:t>
            </a:r>
            <a:r>
              <a:rPr lang="en-GB" dirty="0"/>
              <a:t>had Tuberculosis in an advanced stage and would die before not to long.” – </a:t>
            </a:r>
            <a:r>
              <a:rPr lang="en-GB" b="1" dirty="0" err="1"/>
              <a:t>Dio</a:t>
            </a:r>
            <a:r>
              <a:rPr lang="en-GB" b="1" dirty="0"/>
              <a:t> Cassius 59.19.7-8</a:t>
            </a:r>
            <a:r>
              <a:rPr lang="en-GB" dirty="0"/>
              <a:t>.</a:t>
            </a:r>
            <a:endParaRPr lang="en-GB" dirty="0"/>
          </a:p>
        </p:txBody>
      </p:sp>
      <p:sp>
        <p:nvSpPr>
          <p:cNvPr id="6" name="Rectangle 5"/>
          <p:cNvSpPr/>
          <p:nvPr/>
        </p:nvSpPr>
        <p:spPr>
          <a:xfrm>
            <a:off x="4540227" y="1463893"/>
            <a:ext cx="4295925" cy="1754326"/>
          </a:xfrm>
          <a:prstGeom prst="rect">
            <a:avLst/>
          </a:prstGeom>
        </p:spPr>
        <p:txBody>
          <a:bodyPr wrap="square">
            <a:spAutoFit/>
          </a:bodyPr>
          <a:lstStyle/>
          <a:p>
            <a:pPr marL="274320" lvl="0" indent="-274320">
              <a:spcBef>
                <a:spcPct val="20000"/>
              </a:spcBef>
              <a:buClr>
                <a:srgbClr val="D16349"/>
              </a:buClr>
              <a:buSzPct val="85000"/>
              <a:buFont typeface="Wingdings 2"/>
              <a:buChar char=""/>
            </a:pPr>
            <a:r>
              <a:rPr lang="en-GB" sz="2700" dirty="0">
                <a:solidFill>
                  <a:prstClr val="black"/>
                </a:solidFill>
              </a:rPr>
              <a:t>Seneca exiled to </a:t>
            </a:r>
            <a:r>
              <a:rPr lang="en-GB" sz="2700" dirty="0" smtClean="0">
                <a:solidFill>
                  <a:prstClr val="black"/>
                </a:solidFill>
              </a:rPr>
              <a:t>Corsica during AD </a:t>
            </a:r>
            <a:r>
              <a:rPr lang="en-GB" sz="2700" dirty="0">
                <a:solidFill>
                  <a:prstClr val="black"/>
                </a:solidFill>
              </a:rPr>
              <a:t>41 on accusation of adultery </a:t>
            </a:r>
            <a:r>
              <a:rPr lang="en-GB" sz="2700" dirty="0" smtClean="0">
                <a:solidFill>
                  <a:prstClr val="black"/>
                </a:solidFill>
              </a:rPr>
              <a:t>with </a:t>
            </a:r>
            <a:r>
              <a:rPr lang="en-GB" sz="2700" dirty="0">
                <a:solidFill>
                  <a:prstClr val="black"/>
                </a:solidFill>
              </a:rPr>
              <a:t>Julia </a:t>
            </a:r>
            <a:r>
              <a:rPr lang="en-GB" sz="2700" dirty="0" err="1">
                <a:solidFill>
                  <a:prstClr val="black"/>
                </a:solidFill>
              </a:rPr>
              <a:t>Livilla</a:t>
            </a:r>
            <a:r>
              <a:rPr lang="en-GB" sz="2700" dirty="0">
                <a:solidFill>
                  <a:prstClr val="black"/>
                </a:solidFill>
              </a:rPr>
              <a:t>.</a:t>
            </a:r>
          </a:p>
        </p:txBody>
      </p:sp>
      <p:sp>
        <p:nvSpPr>
          <p:cNvPr id="7" name="Rectangle 6"/>
          <p:cNvSpPr/>
          <p:nvPr/>
        </p:nvSpPr>
        <p:spPr>
          <a:xfrm>
            <a:off x="4860032" y="3356992"/>
            <a:ext cx="3976120" cy="3139321"/>
          </a:xfrm>
          <a:prstGeom prst="rect">
            <a:avLst/>
          </a:prstGeom>
        </p:spPr>
        <p:txBody>
          <a:bodyPr wrap="square">
            <a:spAutoFit/>
          </a:bodyPr>
          <a:lstStyle/>
          <a:p>
            <a:r>
              <a:rPr lang="en-GB" dirty="0"/>
              <a:t>“The </a:t>
            </a:r>
            <a:r>
              <a:rPr lang="en-GB" dirty="0" smtClean="0"/>
              <a:t>latter [Messalina] </a:t>
            </a:r>
            <a:r>
              <a:rPr lang="en-GB" dirty="0"/>
              <a:t>became enraged at her niece Julia because she neither paid her honour nor flattered </a:t>
            </a:r>
            <a:r>
              <a:rPr lang="en-GB" dirty="0" smtClean="0"/>
              <a:t>her</a:t>
            </a:r>
            <a:r>
              <a:rPr lang="en-GB" dirty="0"/>
              <a:t>… Accordingly, she secured her banishment by trumping up various charges against her, including that of adultery (for which </a:t>
            </a:r>
            <a:r>
              <a:rPr lang="en-GB" dirty="0" err="1"/>
              <a:t>Annaeus</a:t>
            </a:r>
            <a:r>
              <a:rPr lang="en-GB" dirty="0"/>
              <a:t> Seneca was also exiled), and not long afterward even ensured her death.” – </a:t>
            </a:r>
            <a:r>
              <a:rPr lang="en-GB" b="1" dirty="0" err="1"/>
              <a:t>Dio</a:t>
            </a:r>
            <a:r>
              <a:rPr lang="en-GB" b="1" dirty="0"/>
              <a:t> Cassius 60.8.5</a:t>
            </a:r>
            <a:r>
              <a:rPr lang="en-GB" dirty="0"/>
              <a:t>. </a:t>
            </a:r>
          </a:p>
          <a:p>
            <a:endParaRPr lang="en-GB" dirty="0"/>
          </a:p>
        </p:txBody>
      </p:sp>
    </p:spTree>
    <p:extLst>
      <p:ext uri="{BB962C8B-B14F-4D97-AF65-F5344CB8AC3E}">
        <p14:creationId xmlns:p14="http://schemas.microsoft.com/office/powerpoint/2010/main" val="9664502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Pleas for Recall and Change of Fortune</a:t>
            </a:r>
            <a:endParaRPr lang="en-GB" dirty="0"/>
          </a:p>
        </p:txBody>
      </p:sp>
      <p:sp>
        <p:nvSpPr>
          <p:cNvPr id="3" name="Content Placeholder 2"/>
          <p:cNvSpPr>
            <a:spLocks noGrp="1"/>
          </p:cNvSpPr>
          <p:nvPr>
            <p:ph sz="quarter" idx="1"/>
          </p:nvPr>
        </p:nvSpPr>
        <p:spPr>
          <a:xfrm>
            <a:off x="179512" y="1556792"/>
            <a:ext cx="3888432" cy="5301208"/>
          </a:xfrm>
        </p:spPr>
        <p:txBody>
          <a:bodyPr>
            <a:normAutofit fontScale="85000" lnSpcReduction="20000"/>
          </a:bodyPr>
          <a:lstStyle/>
          <a:p>
            <a:r>
              <a:rPr lang="en-GB" dirty="0" smtClean="0"/>
              <a:t>Expressing stoic </a:t>
            </a:r>
            <a:r>
              <a:rPr lang="en-GB" dirty="0"/>
              <a:t>ideals in the </a:t>
            </a:r>
            <a:r>
              <a:rPr lang="en-GB" i="1" dirty="0"/>
              <a:t>Ad </a:t>
            </a:r>
            <a:r>
              <a:rPr lang="en-GB" i="1" dirty="0" err="1"/>
              <a:t>Helviam</a:t>
            </a:r>
            <a:r>
              <a:rPr lang="en-GB" i="1" dirty="0"/>
              <a:t> </a:t>
            </a:r>
            <a:r>
              <a:rPr lang="en-GB" i="1" dirty="0" smtClean="0"/>
              <a:t>- </a:t>
            </a:r>
            <a:r>
              <a:rPr lang="en-GB" dirty="0" smtClean="0"/>
              <a:t>exile </a:t>
            </a:r>
            <a:r>
              <a:rPr lang="en-GB" dirty="0"/>
              <a:t>does not matter to those with </a:t>
            </a:r>
            <a:r>
              <a:rPr lang="en-GB" i="1" dirty="0" err="1"/>
              <a:t>sapientia</a:t>
            </a:r>
            <a:r>
              <a:rPr lang="en-GB" dirty="0"/>
              <a:t> – potential subtext, pitiable condition of his family, possible renunciation of political intentions.</a:t>
            </a:r>
          </a:p>
          <a:p>
            <a:endParaRPr lang="en-GB" sz="100" dirty="0"/>
          </a:p>
          <a:p>
            <a:r>
              <a:rPr lang="en-GB" i="1" dirty="0"/>
              <a:t>Ad </a:t>
            </a:r>
            <a:r>
              <a:rPr lang="en-GB" i="1" dirty="0" err="1"/>
              <a:t>Polybium</a:t>
            </a:r>
            <a:r>
              <a:rPr lang="en-GB" i="1" dirty="0"/>
              <a:t> </a:t>
            </a:r>
            <a:r>
              <a:rPr lang="en-GB" dirty="0"/>
              <a:t>– more overt appeal for restoration from exile – praises qualities of Polybius and Claudius. </a:t>
            </a:r>
            <a:endParaRPr lang="en-GB" dirty="0" smtClean="0"/>
          </a:p>
          <a:p>
            <a:endParaRPr lang="en-GB" sz="100" dirty="0"/>
          </a:p>
          <a:p>
            <a:r>
              <a:rPr lang="en-GB" dirty="0" smtClean="0"/>
              <a:t>Clearly writes many works in exile, keeping himself in the minds of members of the elite back in Rome.</a:t>
            </a:r>
          </a:p>
          <a:p>
            <a:endParaRPr lang="en-GB" i="1" dirty="0"/>
          </a:p>
          <a:p>
            <a:endParaRPr lang="en-GB" i="1" dirty="0"/>
          </a:p>
          <a:p>
            <a:endParaRPr lang="en-GB" dirty="0"/>
          </a:p>
        </p:txBody>
      </p:sp>
      <p:sp>
        <p:nvSpPr>
          <p:cNvPr id="4" name="Content Placeholder 2"/>
          <p:cNvSpPr txBox="1">
            <a:spLocks/>
          </p:cNvSpPr>
          <p:nvPr/>
        </p:nvSpPr>
        <p:spPr>
          <a:xfrm>
            <a:off x="4139952" y="1700808"/>
            <a:ext cx="4896544" cy="5157192"/>
          </a:xfrm>
          <a:prstGeom prst="rect">
            <a:avLst/>
          </a:prstGeom>
        </p:spPr>
        <p:txBody>
          <a:bodyPr vert="horz">
            <a:normAutofit fontScale="70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sz="2900" dirty="0" smtClean="0"/>
              <a:t>“Agrippina, on the other hand, not to owe her reputation completely to crime, procured an end to the banishment of </a:t>
            </a:r>
            <a:r>
              <a:rPr lang="en-GB" sz="2900" dirty="0" err="1" smtClean="0"/>
              <a:t>Annaeus</a:t>
            </a:r>
            <a:r>
              <a:rPr lang="en-GB" sz="2900" dirty="0" smtClean="0"/>
              <a:t> Seneca,</a:t>
            </a:r>
            <a:r>
              <a:rPr lang="en-GB" sz="2900" b="1" baseline="30000" dirty="0" smtClean="0"/>
              <a:t> </a:t>
            </a:r>
            <a:r>
              <a:rPr lang="en-GB" sz="2900" dirty="0" smtClean="0"/>
              <a:t>along with a </a:t>
            </a:r>
            <a:r>
              <a:rPr lang="en-GB" sz="2900" dirty="0" err="1" smtClean="0"/>
              <a:t>praetorship</a:t>
            </a:r>
            <a:r>
              <a:rPr lang="en-GB" sz="2900" dirty="0" smtClean="0"/>
              <a:t>: his literary renown, she perceived, would make the act popular with the populace; while she was anxious to gain so illustrious a tutor for </a:t>
            </a:r>
            <a:r>
              <a:rPr lang="en-GB" sz="2900" dirty="0" err="1" smtClean="0"/>
              <a:t>Domitius</a:t>
            </a:r>
            <a:r>
              <a:rPr lang="en-GB" sz="2900" dirty="0" smtClean="0"/>
              <a:t> [Nero] in his journey from boyhood to adolescence, and to profit by his advice in their designs upon the throne. For the belief was that Seneca was attached to Agrippina by the memory of her kindness and bitter against Claudius by anger at his injury.” – </a:t>
            </a:r>
            <a:r>
              <a:rPr lang="en-GB" sz="2900" b="1" dirty="0" err="1" smtClean="0"/>
              <a:t>Tac</a:t>
            </a:r>
            <a:r>
              <a:rPr lang="en-GB" sz="2900" b="1" dirty="0" smtClean="0"/>
              <a:t>. </a:t>
            </a:r>
            <a:r>
              <a:rPr lang="en-GB" sz="2900" b="1" i="1" dirty="0" smtClean="0"/>
              <a:t>Ann. </a:t>
            </a:r>
            <a:r>
              <a:rPr lang="en-GB" sz="2900" b="1" dirty="0" smtClean="0"/>
              <a:t>12.8</a:t>
            </a:r>
            <a:r>
              <a:rPr lang="en-GB" sz="2900" dirty="0" smtClean="0"/>
              <a:t>.</a:t>
            </a:r>
          </a:p>
          <a:p>
            <a:pPr marL="0" indent="0">
              <a:buFont typeface="Wingdings 2"/>
              <a:buNone/>
            </a:pPr>
            <a:endParaRPr lang="en-GB" sz="100" dirty="0" smtClean="0"/>
          </a:p>
          <a:p>
            <a:pPr marL="0" indent="0">
              <a:buFont typeface="Wingdings 2"/>
              <a:buNone/>
            </a:pPr>
            <a:endParaRPr lang="en-GB" sz="700" dirty="0" smtClean="0"/>
          </a:p>
          <a:p>
            <a:pPr marL="0" indent="0">
              <a:buFont typeface="Wingdings 2"/>
              <a:buNone/>
            </a:pPr>
            <a:r>
              <a:rPr lang="en-GB" sz="2900" dirty="0" smtClean="0"/>
              <a:t>“He recalled no one from exile except with the approval of the senate.” – </a:t>
            </a:r>
            <a:r>
              <a:rPr lang="en-GB" sz="2900" b="1" dirty="0" smtClean="0"/>
              <a:t>Suet. </a:t>
            </a:r>
            <a:r>
              <a:rPr lang="en-GB" sz="2900" b="1" i="1" dirty="0" smtClean="0"/>
              <a:t>Div. </a:t>
            </a:r>
            <a:r>
              <a:rPr lang="en-GB" sz="2900" b="1" i="1" dirty="0" err="1" smtClean="0"/>
              <a:t>Claud</a:t>
            </a:r>
            <a:r>
              <a:rPr lang="en-GB" sz="2900" b="1" i="1" dirty="0" smtClean="0"/>
              <a:t>. </a:t>
            </a:r>
            <a:r>
              <a:rPr lang="en-GB" sz="2900" b="1" dirty="0" smtClean="0"/>
              <a:t>12.1</a:t>
            </a:r>
            <a:r>
              <a:rPr lang="en-GB" sz="2900" dirty="0" smtClean="0"/>
              <a:t>. </a:t>
            </a:r>
            <a:endParaRPr lang="en-GB" sz="2900" dirty="0"/>
          </a:p>
        </p:txBody>
      </p:sp>
    </p:spTree>
    <p:extLst>
      <p:ext uri="{BB962C8B-B14F-4D97-AF65-F5344CB8AC3E}">
        <p14:creationId xmlns:p14="http://schemas.microsoft.com/office/powerpoint/2010/main" val="14110983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Tutor to Nero</a:t>
            </a:r>
            <a:endParaRPr lang="en-GB" dirty="0"/>
          </a:p>
        </p:txBody>
      </p:sp>
      <p:sp>
        <p:nvSpPr>
          <p:cNvPr id="3" name="Content Placeholder 2"/>
          <p:cNvSpPr>
            <a:spLocks noGrp="1"/>
          </p:cNvSpPr>
          <p:nvPr>
            <p:ph sz="quarter" idx="1"/>
          </p:nvPr>
        </p:nvSpPr>
        <p:spPr>
          <a:xfrm>
            <a:off x="179512" y="1527048"/>
            <a:ext cx="8784976" cy="5214320"/>
          </a:xfrm>
        </p:spPr>
        <p:txBody>
          <a:bodyPr>
            <a:normAutofit fontScale="92500" lnSpcReduction="10000"/>
          </a:bodyPr>
          <a:lstStyle/>
          <a:p>
            <a:r>
              <a:rPr lang="en-GB" dirty="0" smtClean="0"/>
              <a:t>By late AD 49 Seneca becomes </a:t>
            </a:r>
            <a:r>
              <a:rPr lang="en-GB" i="1" dirty="0" smtClean="0"/>
              <a:t>magister </a:t>
            </a:r>
            <a:r>
              <a:rPr lang="en-GB" dirty="0" smtClean="0"/>
              <a:t>or </a:t>
            </a:r>
            <a:r>
              <a:rPr lang="en-GB" i="1" dirty="0" err="1" smtClean="0"/>
              <a:t>praeceptor</a:t>
            </a:r>
            <a:r>
              <a:rPr lang="en-GB" i="1" dirty="0" smtClean="0"/>
              <a:t> </a:t>
            </a:r>
            <a:r>
              <a:rPr lang="en-GB" dirty="0" smtClean="0"/>
              <a:t>to the twelve year old Nero.</a:t>
            </a:r>
          </a:p>
          <a:p>
            <a:endParaRPr lang="en-GB" sz="1100" dirty="0"/>
          </a:p>
          <a:p>
            <a:r>
              <a:rPr lang="en-GB" dirty="0" smtClean="0"/>
              <a:t>To have a senatorial tutor unusual, even for a </a:t>
            </a:r>
            <a:r>
              <a:rPr lang="en-GB" i="1" dirty="0" err="1" smtClean="0"/>
              <a:t>princeps</a:t>
            </a:r>
            <a:r>
              <a:rPr lang="en-GB" i="1" dirty="0" smtClean="0"/>
              <a:t> </a:t>
            </a:r>
            <a:r>
              <a:rPr lang="en-GB" i="1" dirty="0" err="1" smtClean="0"/>
              <a:t>iuventutis</a:t>
            </a:r>
            <a:r>
              <a:rPr lang="en-GB" i="1" dirty="0" smtClean="0"/>
              <a:t> </a:t>
            </a:r>
            <a:r>
              <a:rPr lang="en-GB" dirty="0" smtClean="0"/>
              <a:t>– however, parallel with Nero Caesar [son of </a:t>
            </a:r>
            <a:r>
              <a:rPr lang="en-GB" dirty="0" err="1" smtClean="0"/>
              <a:t>Germanicus</a:t>
            </a:r>
            <a:r>
              <a:rPr lang="en-GB" dirty="0" smtClean="0"/>
              <a:t>] and </a:t>
            </a:r>
            <a:r>
              <a:rPr lang="en-GB" dirty="0" err="1" smtClean="0"/>
              <a:t>Aemilius</a:t>
            </a:r>
            <a:r>
              <a:rPr lang="en-GB" dirty="0" smtClean="0"/>
              <a:t> Lepidus.</a:t>
            </a:r>
          </a:p>
          <a:p>
            <a:endParaRPr lang="en-GB" sz="1100" dirty="0"/>
          </a:p>
          <a:p>
            <a:pPr marL="0" indent="0">
              <a:buNone/>
            </a:pPr>
            <a:r>
              <a:rPr lang="en-GB" dirty="0" smtClean="0"/>
              <a:t>“</a:t>
            </a:r>
            <a:r>
              <a:rPr lang="en-GB" dirty="0"/>
              <a:t>Seneca, with his lessons in eloquence and his self-respecting </a:t>
            </a:r>
            <a:r>
              <a:rPr lang="en-GB" dirty="0" smtClean="0"/>
              <a:t>deportment…” – </a:t>
            </a:r>
            <a:r>
              <a:rPr lang="en-GB" b="1" dirty="0" err="1" smtClean="0"/>
              <a:t>Tac</a:t>
            </a:r>
            <a:r>
              <a:rPr lang="en-GB" b="1" dirty="0" smtClean="0"/>
              <a:t>. </a:t>
            </a:r>
            <a:r>
              <a:rPr lang="en-GB" b="1" i="1" dirty="0" smtClean="0"/>
              <a:t>Ann. </a:t>
            </a:r>
            <a:r>
              <a:rPr lang="en-GB" b="1" dirty="0" smtClean="0"/>
              <a:t>13.2</a:t>
            </a:r>
            <a:r>
              <a:rPr lang="en-GB" dirty="0" smtClean="0"/>
              <a:t>.</a:t>
            </a:r>
          </a:p>
          <a:p>
            <a:pPr marL="0" indent="0">
              <a:buNone/>
            </a:pPr>
            <a:endParaRPr lang="en-GB" sz="1100" dirty="0"/>
          </a:p>
          <a:p>
            <a:pPr marL="0" indent="0">
              <a:buNone/>
            </a:pPr>
            <a:r>
              <a:rPr lang="en-GB" dirty="0" smtClean="0"/>
              <a:t>“</a:t>
            </a:r>
            <a:r>
              <a:rPr lang="en-GB" dirty="0"/>
              <a:t>When a boy he took up almost all the liberal arts; but his mother turned him from philosophy, warning him that it was a drawback to one who was going to rule, while Seneca kept him from reading the early orators, to make his admiration for his teacher endure the longer</a:t>
            </a:r>
            <a:r>
              <a:rPr lang="en-GB" dirty="0" smtClean="0"/>
              <a:t>.” – </a:t>
            </a:r>
            <a:r>
              <a:rPr lang="en-GB" b="1" dirty="0" smtClean="0"/>
              <a:t>Suet. </a:t>
            </a:r>
            <a:r>
              <a:rPr lang="en-GB" b="1" i="1" dirty="0" smtClean="0"/>
              <a:t>Nero </a:t>
            </a:r>
            <a:r>
              <a:rPr lang="en-GB" b="1" dirty="0" smtClean="0"/>
              <a:t>52.1</a:t>
            </a:r>
            <a:r>
              <a:rPr lang="en-GB" dirty="0" smtClean="0"/>
              <a:t>.</a:t>
            </a:r>
            <a:r>
              <a:rPr lang="en-GB" dirty="0"/>
              <a:t> </a:t>
            </a:r>
            <a:endParaRPr lang="en-GB" dirty="0" smtClean="0"/>
          </a:p>
          <a:p>
            <a:endParaRPr lang="en-GB" dirty="0"/>
          </a:p>
          <a:p>
            <a:endParaRPr lang="en-GB" dirty="0"/>
          </a:p>
        </p:txBody>
      </p:sp>
    </p:spTree>
    <p:extLst>
      <p:ext uri="{BB962C8B-B14F-4D97-AF65-F5344CB8AC3E}">
        <p14:creationId xmlns:p14="http://schemas.microsoft.com/office/powerpoint/2010/main" val="19335425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1">
                  <a:lumMod val="60000"/>
                  <a:lumOff val="40000"/>
                </a:schemeClr>
              </a:solidFill>
            </a:endParaRPr>
          </a:p>
        </p:txBody>
      </p:sp>
      <p:sp>
        <p:nvSpPr>
          <p:cNvPr id="3" name="Content Placeholder 2"/>
          <p:cNvSpPr txBox="1">
            <a:spLocks/>
          </p:cNvSpPr>
          <p:nvPr/>
        </p:nvSpPr>
        <p:spPr>
          <a:xfrm>
            <a:off x="1115616" y="2708920"/>
            <a:ext cx="6768752" cy="2448272"/>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kumimoji="0" lang="en-GB" sz="6000" b="1" i="0" u="none" strike="noStrike" kern="1200" cap="none" spc="0" normalizeH="0" baseline="0" noProof="0" dirty="0" err="1" smtClean="0">
                <a:ln>
                  <a:noFill/>
                </a:ln>
                <a:solidFill>
                  <a:schemeClr val="tx1"/>
                </a:solidFill>
                <a:effectLst/>
                <a:uLnTx/>
                <a:uFillTx/>
                <a:latin typeface="+mn-lt"/>
                <a:ea typeface="+mn-ea"/>
                <a:cs typeface="+mn-cs"/>
              </a:rPr>
              <a:t>Burrus</a:t>
            </a:r>
            <a:r>
              <a:rPr kumimoji="0" lang="en-GB" sz="6000" b="1" i="0" u="none" strike="noStrike" kern="1200" cap="none" spc="0" normalizeH="0" baseline="0" noProof="0" dirty="0" smtClean="0">
                <a:ln>
                  <a:noFill/>
                </a:ln>
                <a:solidFill>
                  <a:schemeClr val="tx1"/>
                </a:solidFill>
                <a:effectLst/>
                <a:uLnTx/>
                <a:uFillTx/>
                <a:latin typeface="+mn-lt"/>
                <a:ea typeface="+mn-ea"/>
                <a:cs typeface="+mn-cs"/>
              </a:rPr>
              <a:t> </a:t>
            </a: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100" b="0" i="0" u="none" strike="noStrike" kern="1200" cap="none" spc="0" normalizeH="0" baseline="0" noProof="0" dirty="0" smtClean="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305209455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Life of </a:t>
            </a:r>
            <a:r>
              <a:rPr lang="en-GB" dirty="0" err="1" smtClean="0"/>
              <a:t>Burrus</a:t>
            </a:r>
            <a:endParaRPr lang="en-GB" dirty="0"/>
          </a:p>
        </p:txBody>
      </p:sp>
      <p:sp>
        <p:nvSpPr>
          <p:cNvPr id="3" name="Content Placeholder 2"/>
          <p:cNvSpPr>
            <a:spLocks noGrp="1"/>
          </p:cNvSpPr>
          <p:nvPr>
            <p:ph sz="quarter" idx="1"/>
          </p:nvPr>
        </p:nvSpPr>
        <p:spPr>
          <a:xfrm>
            <a:off x="176464" y="2996952"/>
            <a:ext cx="6123728" cy="3600400"/>
          </a:xfrm>
        </p:spPr>
        <p:txBody>
          <a:bodyPr>
            <a:normAutofit/>
          </a:bodyPr>
          <a:lstStyle/>
          <a:p>
            <a:r>
              <a:rPr lang="en-GB" sz="2100" dirty="0" smtClean="0"/>
              <a:t>We </a:t>
            </a:r>
            <a:r>
              <a:rPr lang="en-GB" sz="2100" dirty="0" smtClean="0"/>
              <a:t>only know his full name from an inscription found in </a:t>
            </a:r>
            <a:r>
              <a:rPr lang="en-GB" sz="2100" dirty="0" err="1" smtClean="0"/>
              <a:t>Vasio</a:t>
            </a:r>
            <a:r>
              <a:rPr lang="en-GB" sz="2100" dirty="0" smtClean="0"/>
              <a:t> in Gallia </a:t>
            </a:r>
            <a:r>
              <a:rPr lang="en-GB" sz="2100" dirty="0" err="1" smtClean="0"/>
              <a:t>Narbonesis</a:t>
            </a:r>
            <a:r>
              <a:rPr lang="en-GB" sz="2100" dirty="0" smtClean="0"/>
              <a:t>.</a:t>
            </a:r>
          </a:p>
          <a:p>
            <a:endParaRPr lang="en-GB" sz="1000" dirty="0" smtClean="0"/>
          </a:p>
          <a:p>
            <a:r>
              <a:rPr lang="en-GB" sz="2100" dirty="0" smtClean="0"/>
              <a:t>Unclear about the extent of military experience prior to becoming Praetorian Prefect.</a:t>
            </a:r>
          </a:p>
          <a:p>
            <a:endParaRPr lang="en-GB" sz="900" dirty="0" smtClean="0"/>
          </a:p>
          <a:p>
            <a:endParaRPr lang="en-GB" dirty="0"/>
          </a:p>
          <a:p>
            <a:endParaRPr lang="en-GB" dirty="0" smtClean="0"/>
          </a:p>
          <a:p>
            <a:endParaRPr lang="en-GB" dirty="0"/>
          </a:p>
          <a:p>
            <a:endParaRPr lang="en-GB" dirty="0"/>
          </a:p>
        </p:txBody>
      </p:sp>
      <p:pic>
        <p:nvPicPr>
          <p:cNvPr id="4" name="Picture 3"/>
          <p:cNvPicPr>
            <a:picLocks noChangeAspect="1"/>
          </p:cNvPicPr>
          <p:nvPr/>
        </p:nvPicPr>
        <p:blipFill>
          <a:blip r:embed="rId2"/>
          <a:stretch>
            <a:fillRect/>
          </a:stretch>
        </p:blipFill>
        <p:spPr>
          <a:xfrm>
            <a:off x="6444208" y="1488196"/>
            <a:ext cx="2247928" cy="2589067"/>
          </a:xfrm>
          <a:prstGeom prst="rect">
            <a:avLst/>
          </a:prstGeom>
        </p:spPr>
      </p:pic>
      <p:sp>
        <p:nvSpPr>
          <p:cNvPr id="5" name="Rectangle 4"/>
          <p:cNvSpPr/>
          <p:nvPr/>
        </p:nvSpPr>
        <p:spPr>
          <a:xfrm>
            <a:off x="6108697" y="4169172"/>
            <a:ext cx="3032176" cy="461665"/>
          </a:xfrm>
          <a:prstGeom prst="rect">
            <a:avLst/>
          </a:prstGeom>
        </p:spPr>
        <p:txBody>
          <a:bodyPr wrap="square">
            <a:spAutoFit/>
          </a:bodyPr>
          <a:lstStyle/>
          <a:p>
            <a:pPr algn="ctr"/>
            <a:r>
              <a:rPr lang="en-GB" sz="1200" b="1" dirty="0" smtClean="0"/>
              <a:t>Inscription from </a:t>
            </a:r>
            <a:r>
              <a:rPr lang="en-GB" sz="1200" b="1" dirty="0" err="1" smtClean="0"/>
              <a:t>Vasio</a:t>
            </a:r>
            <a:r>
              <a:rPr lang="en-GB" sz="1200" b="1" dirty="0" smtClean="0"/>
              <a:t> commemorating </a:t>
            </a:r>
            <a:r>
              <a:rPr lang="en-GB" sz="1200" b="1" dirty="0" err="1" smtClean="0"/>
              <a:t>Burrus</a:t>
            </a:r>
            <a:r>
              <a:rPr lang="en-GB" sz="1200" b="1" dirty="0" smtClean="0"/>
              <a:t> </a:t>
            </a:r>
            <a:endParaRPr lang="en-GB" sz="1200" dirty="0"/>
          </a:p>
        </p:txBody>
      </p:sp>
      <p:sp>
        <p:nvSpPr>
          <p:cNvPr id="6" name="Rectangle 5"/>
          <p:cNvSpPr/>
          <p:nvPr/>
        </p:nvSpPr>
        <p:spPr>
          <a:xfrm>
            <a:off x="151856" y="1496682"/>
            <a:ext cx="6148336" cy="1384995"/>
          </a:xfrm>
          <a:prstGeom prst="rect">
            <a:avLst/>
          </a:prstGeom>
        </p:spPr>
        <p:txBody>
          <a:bodyPr wrap="square">
            <a:spAutoFit/>
          </a:bodyPr>
          <a:lstStyle/>
          <a:p>
            <a:pPr marL="274320" lvl="0" indent="-274320">
              <a:spcBef>
                <a:spcPct val="20000"/>
              </a:spcBef>
              <a:buClr>
                <a:srgbClr val="D16349"/>
              </a:buClr>
              <a:buSzPct val="85000"/>
              <a:buFont typeface="Wingdings 2"/>
              <a:buChar char=""/>
            </a:pPr>
            <a:r>
              <a:rPr lang="en-GB" sz="2100" dirty="0">
                <a:solidFill>
                  <a:prstClr val="black"/>
                </a:solidFill>
              </a:rPr>
              <a:t>Most of what is know about </a:t>
            </a:r>
            <a:r>
              <a:rPr lang="en-GB" sz="2100" dirty="0" err="1">
                <a:solidFill>
                  <a:prstClr val="black"/>
                </a:solidFill>
              </a:rPr>
              <a:t>Burrus</a:t>
            </a:r>
            <a:r>
              <a:rPr lang="en-GB" sz="2100" dirty="0">
                <a:solidFill>
                  <a:prstClr val="black"/>
                </a:solidFill>
              </a:rPr>
              <a:t> life comes from inscriptions, and comments by Tacitus and </a:t>
            </a:r>
            <a:r>
              <a:rPr lang="en-GB" sz="2100" dirty="0" err="1">
                <a:solidFill>
                  <a:prstClr val="black"/>
                </a:solidFill>
              </a:rPr>
              <a:t>Dio</a:t>
            </a:r>
            <a:r>
              <a:rPr lang="en-GB" sz="2100" dirty="0">
                <a:solidFill>
                  <a:prstClr val="black"/>
                </a:solidFill>
              </a:rPr>
              <a:t> – they make little mention of his career before his appointment as praetorian prefect. </a:t>
            </a:r>
          </a:p>
        </p:txBody>
      </p:sp>
      <p:sp>
        <p:nvSpPr>
          <p:cNvPr id="7" name="Content Placeholder 2"/>
          <p:cNvSpPr txBox="1">
            <a:spLocks/>
          </p:cNvSpPr>
          <p:nvPr/>
        </p:nvSpPr>
        <p:spPr>
          <a:xfrm>
            <a:off x="176464" y="4798027"/>
            <a:ext cx="8788024" cy="1943149"/>
          </a:xfrm>
          <a:prstGeom prst="rect">
            <a:avLst/>
          </a:prstGeom>
        </p:spPr>
        <p:txBody>
          <a:bodyPr vert="horz">
            <a:normAutofit fontScale="925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a:buFont typeface="Wingdings 2"/>
              <a:buNone/>
            </a:pPr>
            <a:r>
              <a:rPr lang="en-GB" smtClean="0"/>
              <a:t>“The Vocontii of Vasio erected this statue in honour of their patron, Sextus Afranius Burrus, son of Sextus, of the tribe Voltinia, tribune of the soldiers, procurator of Augusta, of Tiberius Caesar, and the defied Claudius, the commander of the Praetorian Guards, recipient of the insignia of</a:t>
            </a:r>
            <a:r>
              <a:rPr lang="en-GB" i="1" smtClean="0"/>
              <a:t> ornamentia consularia</a:t>
            </a:r>
            <a:r>
              <a:rPr lang="en-GB" smtClean="0"/>
              <a:t>. </a:t>
            </a:r>
            <a:endParaRPr lang="en-GB" dirty="0"/>
          </a:p>
        </p:txBody>
      </p:sp>
    </p:spTree>
    <p:extLst>
      <p:ext uri="{BB962C8B-B14F-4D97-AF65-F5344CB8AC3E}">
        <p14:creationId xmlns:p14="http://schemas.microsoft.com/office/powerpoint/2010/main" val="38988826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Burrus</a:t>
            </a:r>
            <a:r>
              <a:rPr lang="en-GB" dirty="0" smtClean="0"/>
              <a:t> as Prefect – AD 51</a:t>
            </a:r>
            <a:endParaRPr lang="en-GB" dirty="0"/>
          </a:p>
        </p:txBody>
      </p:sp>
      <p:sp>
        <p:nvSpPr>
          <p:cNvPr id="3" name="Content Placeholder 2"/>
          <p:cNvSpPr>
            <a:spLocks noGrp="1"/>
          </p:cNvSpPr>
          <p:nvPr>
            <p:ph sz="quarter" idx="1"/>
          </p:nvPr>
        </p:nvSpPr>
        <p:spPr>
          <a:xfrm>
            <a:off x="251520" y="1527048"/>
            <a:ext cx="8640960" cy="5142312"/>
          </a:xfrm>
        </p:spPr>
        <p:txBody>
          <a:bodyPr>
            <a:normAutofit fontScale="92500" lnSpcReduction="20000"/>
          </a:bodyPr>
          <a:lstStyle/>
          <a:p>
            <a:pPr marL="0" indent="0">
              <a:buNone/>
            </a:pPr>
            <a:r>
              <a:rPr lang="en-GB" dirty="0" smtClean="0"/>
              <a:t>“When </a:t>
            </a:r>
            <a:r>
              <a:rPr lang="en-GB" dirty="0"/>
              <a:t>the prefects </a:t>
            </a:r>
            <a:r>
              <a:rPr lang="en-GB" dirty="0" err="1"/>
              <a:t>Crispinus</a:t>
            </a:r>
            <a:r>
              <a:rPr lang="en-GB" dirty="0"/>
              <a:t> and </a:t>
            </a:r>
            <a:r>
              <a:rPr lang="en-GB" dirty="0" err="1"/>
              <a:t>Lusius</a:t>
            </a:r>
            <a:r>
              <a:rPr lang="en-GB" dirty="0"/>
              <a:t> </a:t>
            </a:r>
            <a:r>
              <a:rPr lang="en-GB" dirty="0" err="1"/>
              <a:t>Geta</a:t>
            </a:r>
            <a:r>
              <a:rPr lang="en-GB" dirty="0"/>
              <a:t> would not yield to her in everything, she removed them from office</a:t>
            </a:r>
            <a:r>
              <a:rPr lang="en-GB" dirty="0" smtClean="0"/>
              <a:t>.” – </a:t>
            </a:r>
            <a:r>
              <a:rPr lang="en-GB" b="1" dirty="0" err="1" smtClean="0"/>
              <a:t>Dio</a:t>
            </a:r>
            <a:r>
              <a:rPr lang="en-GB" b="1" dirty="0" smtClean="0"/>
              <a:t> 60.32.6</a:t>
            </a:r>
            <a:r>
              <a:rPr lang="en-GB" dirty="0" smtClean="0"/>
              <a:t>.</a:t>
            </a:r>
          </a:p>
          <a:p>
            <a:pPr marL="0" indent="0">
              <a:buNone/>
            </a:pPr>
            <a:endParaRPr lang="en-GB" sz="1100" dirty="0"/>
          </a:p>
          <a:p>
            <a:pPr marL="0" indent="0">
              <a:buNone/>
            </a:pPr>
            <a:r>
              <a:rPr lang="en-GB" dirty="0" smtClean="0"/>
              <a:t>“</a:t>
            </a:r>
            <a:r>
              <a:rPr lang="en-GB" dirty="0"/>
              <a:t>Agrippina lacked courage to make her supreme attempt, unless she could discharge from the command of the praetorian cohorts both </a:t>
            </a:r>
            <a:r>
              <a:rPr lang="en-GB" dirty="0" err="1"/>
              <a:t>Lusius</a:t>
            </a:r>
            <a:r>
              <a:rPr lang="en-GB" dirty="0"/>
              <a:t> </a:t>
            </a:r>
            <a:r>
              <a:rPr lang="en-GB" dirty="0" err="1"/>
              <a:t>Geta</a:t>
            </a:r>
            <a:r>
              <a:rPr lang="en-GB" dirty="0"/>
              <a:t> and </a:t>
            </a:r>
            <a:r>
              <a:rPr lang="en-GB" dirty="0" err="1"/>
              <a:t>Rufrius</a:t>
            </a:r>
            <a:r>
              <a:rPr lang="en-GB" dirty="0"/>
              <a:t> </a:t>
            </a:r>
            <a:r>
              <a:rPr lang="en-GB" dirty="0" err="1"/>
              <a:t>Crispinus</a:t>
            </a:r>
            <a:r>
              <a:rPr lang="en-GB" dirty="0"/>
              <a:t>, whom she believed faithful to the memory of Messalina and pledged to the cause of her </a:t>
            </a:r>
            <a:r>
              <a:rPr lang="en-GB" dirty="0" smtClean="0"/>
              <a:t>children… </a:t>
            </a:r>
            <a:r>
              <a:rPr lang="en-GB" dirty="0"/>
              <a:t>Accordingly, through her assertions to her husband that the cohorts were being divided by the intriguing rivalry of the pair, and that discipline would be stricter if they were placed under a single head, the command was transferred to </a:t>
            </a:r>
            <a:r>
              <a:rPr lang="en-GB" dirty="0" err="1"/>
              <a:t>Afranius</a:t>
            </a:r>
            <a:r>
              <a:rPr lang="en-GB" dirty="0"/>
              <a:t> </a:t>
            </a:r>
            <a:r>
              <a:rPr lang="en-GB" dirty="0" err="1"/>
              <a:t>Burrus</a:t>
            </a:r>
            <a:r>
              <a:rPr lang="en-GB" dirty="0"/>
              <a:t>; who bore the highest character as a soldier but was well aware to whose pleasure he owed his appointment</a:t>
            </a:r>
            <a:r>
              <a:rPr lang="en-GB" dirty="0" smtClean="0"/>
              <a:t>.” – </a:t>
            </a:r>
            <a:r>
              <a:rPr lang="en-GB" b="1" dirty="0" err="1" smtClean="0"/>
              <a:t>Tac</a:t>
            </a:r>
            <a:r>
              <a:rPr lang="en-GB" b="1" dirty="0" smtClean="0"/>
              <a:t>. </a:t>
            </a:r>
            <a:r>
              <a:rPr lang="en-GB" b="1" i="1" dirty="0" smtClean="0"/>
              <a:t>Ann. </a:t>
            </a:r>
            <a:r>
              <a:rPr lang="en-GB" b="1" dirty="0" smtClean="0"/>
              <a:t>12.42</a:t>
            </a:r>
            <a:r>
              <a:rPr lang="en-GB" dirty="0" smtClean="0"/>
              <a:t>.</a:t>
            </a:r>
            <a:endParaRPr lang="en-GB" dirty="0"/>
          </a:p>
        </p:txBody>
      </p:sp>
    </p:spTree>
    <p:extLst>
      <p:ext uri="{BB962C8B-B14F-4D97-AF65-F5344CB8AC3E}">
        <p14:creationId xmlns:p14="http://schemas.microsoft.com/office/powerpoint/2010/main" val="42030044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sz="quarter" idx="1"/>
          </p:nvPr>
        </p:nvSpPr>
        <p:spPr>
          <a:xfrm>
            <a:off x="301752" y="1556792"/>
            <a:ext cx="8503920" cy="4752528"/>
          </a:xfrm>
        </p:spPr>
        <p:txBody>
          <a:bodyPr>
            <a:normAutofit/>
          </a:bodyPr>
          <a:lstStyle/>
          <a:p>
            <a:r>
              <a:rPr lang="en-GB" dirty="0" smtClean="0"/>
              <a:t>Barrett, A. A. 1996: </a:t>
            </a:r>
            <a:r>
              <a:rPr lang="en-GB" i="1" dirty="0" smtClean="0"/>
              <a:t>Agrippina: Mother of Nero</a:t>
            </a:r>
            <a:r>
              <a:rPr lang="en-GB" dirty="0" smtClean="0"/>
              <a:t>. London.</a:t>
            </a:r>
          </a:p>
          <a:p>
            <a:endParaRPr lang="en-GB" sz="2000" dirty="0" smtClean="0"/>
          </a:p>
          <a:p>
            <a:r>
              <a:rPr lang="en-GB" dirty="0" smtClean="0"/>
              <a:t>Griffin, M. 1976: </a:t>
            </a:r>
            <a:r>
              <a:rPr lang="en-GB" i="1" dirty="0" smtClean="0"/>
              <a:t>Seneca: A Philosopher in Politics</a:t>
            </a:r>
            <a:r>
              <a:rPr lang="en-GB" dirty="0" smtClean="0"/>
              <a:t>. Oxford.</a:t>
            </a:r>
          </a:p>
          <a:p>
            <a:endParaRPr lang="en-GB" sz="2000" dirty="0" smtClean="0"/>
          </a:p>
          <a:p>
            <a:r>
              <a:rPr lang="en-GB" dirty="0" smtClean="0"/>
              <a:t>Bingham, S. 2013: </a:t>
            </a:r>
            <a:r>
              <a:rPr lang="en-GB" i="1" dirty="0" smtClean="0"/>
              <a:t>The Praetorian Guard: A History of Rome’s Elite Special Forces</a:t>
            </a:r>
            <a:r>
              <a:rPr lang="en-GB" dirty="0" smtClean="0"/>
              <a:t>. London.</a:t>
            </a:r>
          </a:p>
          <a:p>
            <a:endParaRPr lang="en-GB" sz="2000" dirty="0" smtClean="0"/>
          </a:p>
          <a:p>
            <a:r>
              <a:rPr lang="en-GB" dirty="0" smtClean="0"/>
              <a:t>McDermott, W. C. 1949: </a:t>
            </a:r>
            <a:r>
              <a:rPr lang="en-GB" dirty="0" err="1" smtClean="0"/>
              <a:t>Sextus</a:t>
            </a:r>
            <a:r>
              <a:rPr lang="en-GB" dirty="0" smtClean="0"/>
              <a:t> </a:t>
            </a:r>
            <a:r>
              <a:rPr lang="en-GB" dirty="0" err="1" smtClean="0"/>
              <a:t>Afranius</a:t>
            </a:r>
            <a:r>
              <a:rPr lang="en-GB" dirty="0" smtClean="0"/>
              <a:t> </a:t>
            </a:r>
            <a:r>
              <a:rPr lang="en-GB" dirty="0" err="1" smtClean="0"/>
              <a:t>Burrus</a:t>
            </a:r>
            <a:r>
              <a:rPr lang="en-GB" dirty="0" smtClean="0"/>
              <a:t>, </a:t>
            </a:r>
            <a:r>
              <a:rPr lang="en-GB" i="1" dirty="0" err="1" smtClean="0"/>
              <a:t>Latomus</a:t>
            </a:r>
            <a:r>
              <a:rPr lang="en-GB" i="1" dirty="0" smtClean="0"/>
              <a:t> </a:t>
            </a:r>
            <a:r>
              <a:rPr lang="en-GB" dirty="0" smtClean="0"/>
              <a:t>8 (3/4): 229-254.</a:t>
            </a:r>
          </a:p>
          <a:p>
            <a:endParaRPr lang="en-GB" dirty="0" smtClean="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1780</TotalTime>
  <Words>2148</Words>
  <Application>Microsoft Office PowerPoint</Application>
  <PresentationFormat>On-screen Show (4:3)</PresentationFormat>
  <Paragraphs>152</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Georgia</vt:lpstr>
      <vt:lpstr>Wingdings</vt:lpstr>
      <vt:lpstr>Wingdings 2</vt:lpstr>
      <vt:lpstr>Civic</vt:lpstr>
      <vt:lpstr>Literature and Culture in the Reign of Nero</vt:lpstr>
      <vt:lpstr>PowerPoint Presentation</vt:lpstr>
      <vt:lpstr>Early Life of Agrippina the Younger</vt:lpstr>
      <vt:lpstr>Caligula’s Sisters</vt:lpstr>
      <vt:lpstr>PowerPoint Presentation</vt:lpstr>
      <vt:lpstr>Exile (AD 39) and Recall (AD 41)</vt:lpstr>
      <vt:lpstr>Agrippina as an Author</vt:lpstr>
      <vt:lpstr>Agrippina in the Court</vt:lpstr>
      <vt:lpstr>The Sisters of Ahenobarbus</vt:lpstr>
      <vt:lpstr>PowerPoint Presentation</vt:lpstr>
      <vt:lpstr>The Historical vs. The Literary Seneca (1)</vt:lpstr>
      <vt:lpstr>The Historical vs. The Literary Seneca (2)</vt:lpstr>
      <vt:lpstr>Seneca’s Background and Early Life</vt:lpstr>
      <vt:lpstr>Early Political Career and Exile</vt:lpstr>
      <vt:lpstr>Pleas for Recall and Change of Fortune</vt:lpstr>
      <vt:lpstr>Tutor to Nero</vt:lpstr>
      <vt:lpstr>PowerPoint Presentation</vt:lpstr>
      <vt:lpstr>Life of Burrus</vt:lpstr>
      <vt:lpstr>Burrus as Prefect – AD 51</vt:lpstr>
      <vt:lpstr>Bibliography</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Infamous and Damned? The Emperor Nero and the Julio-Claudian Dynasty</dc:title>
  <dc:creator>m.cobb</dc:creator>
  <cp:lastModifiedBy>Matthew Cobb</cp:lastModifiedBy>
  <cp:revision>191</cp:revision>
  <dcterms:created xsi:type="dcterms:W3CDTF">2013-10-17T08:36:05Z</dcterms:created>
  <dcterms:modified xsi:type="dcterms:W3CDTF">2018-01-05T16:12:55Z</dcterms:modified>
</cp:coreProperties>
</file>