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sldIdLst>
    <p:sldId id="256" r:id="rId2"/>
  </p:sldIdLst>
  <p:sldSz cx="21396325" cy="15087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25" d="100"/>
          <a:sy n="25" d="100"/>
        </p:scale>
        <p:origin x="1520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EE5531-A121-4240-95AD-3210C29E3E40}" type="doc">
      <dgm:prSet loTypeId="urn:microsoft.com/office/officeart/2005/8/layout/architecture" loCatId="relationship" qsTypeId="urn:microsoft.com/office/officeart/2005/8/quickstyle/simple3" qsCatId="simple" csTypeId="urn:microsoft.com/office/officeart/2005/8/colors/accent5_5" csCatId="accent5"/>
      <dgm:spPr/>
      <dgm:t>
        <a:bodyPr/>
        <a:lstStyle/>
        <a:p>
          <a:endParaRPr lang="en-GB"/>
        </a:p>
      </dgm:t>
    </dgm:pt>
    <dgm:pt modelId="{D1D6A195-6C17-4E5C-9481-181ADC914277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IKEA is a multinational brand of home-furnishing known as having the cheap yet practical products. The suggested IKEA </a:t>
          </a:r>
          <a:r>
            <a:rPr lang="en-GB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LoopLiving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addition presents a dynamic furniture-renting system, which reacts to the waste of furniture and helps IKEA shift towards the circle of services and sustainable business development (Ingka Group, 2026).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6834A-62A0-4B4D-9242-19B8F695C885}" type="parTrans" cxnId="{0AA49953-97DA-4AC8-AEEC-D66CEFB56DF8}">
      <dgm:prSet/>
      <dgm:spPr/>
      <dgm:t>
        <a:bodyPr/>
        <a:lstStyle/>
        <a:p>
          <a:endParaRPr lang="en-GB"/>
        </a:p>
      </dgm:t>
    </dgm:pt>
    <dgm:pt modelId="{74B74846-6CDE-46DB-9B65-D2A0093F98FD}" type="sibTrans" cxnId="{0AA49953-97DA-4AC8-AEEC-D66CEFB56DF8}">
      <dgm:prSet/>
      <dgm:spPr/>
      <dgm:t>
        <a:bodyPr/>
        <a:lstStyle/>
        <a:p>
          <a:endParaRPr lang="en-GB"/>
        </a:p>
      </dgm:t>
    </dgm:pt>
    <dgm:pt modelId="{B726F813-6DF4-4873-90FC-40DD3F3585D5}" type="pres">
      <dgm:prSet presAssocID="{11EE5531-A121-4240-95AD-3210C29E3E4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D4E6D0-A5EE-4329-A0D7-C1168C02FF62}" type="pres">
      <dgm:prSet presAssocID="{D1D6A195-6C17-4E5C-9481-181ADC914277}" presName="vertOne" presStyleCnt="0"/>
      <dgm:spPr/>
    </dgm:pt>
    <dgm:pt modelId="{649DDBD3-F503-446A-B6DB-4F63BC59F1FC}" type="pres">
      <dgm:prSet presAssocID="{D1D6A195-6C17-4E5C-9481-181ADC914277}" presName="txOne" presStyleLbl="node0" presStyleIdx="0" presStyleCnt="1">
        <dgm:presLayoutVars>
          <dgm:chPref val="3"/>
        </dgm:presLayoutVars>
      </dgm:prSet>
      <dgm:spPr/>
    </dgm:pt>
    <dgm:pt modelId="{8D082211-40B1-415C-A7D2-27DCD2A1D927}" type="pres">
      <dgm:prSet presAssocID="{D1D6A195-6C17-4E5C-9481-181ADC914277}" presName="horzOne" presStyleCnt="0"/>
      <dgm:spPr/>
    </dgm:pt>
  </dgm:ptLst>
  <dgm:cxnLst>
    <dgm:cxn modelId="{9628043D-F2E0-432A-8EDB-F01B02DB5DA5}" type="presOf" srcId="{D1D6A195-6C17-4E5C-9481-181ADC914277}" destId="{649DDBD3-F503-446A-B6DB-4F63BC59F1FC}" srcOrd="0" destOrd="0" presId="urn:microsoft.com/office/officeart/2005/8/layout/architecture"/>
    <dgm:cxn modelId="{0AA49953-97DA-4AC8-AEEC-D66CEFB56DF8}" srcId="{11EE5531-A121-4240-95AD-3210C29E3E40}" destId="{D1D6A195-6C17-4E5C-9481-181ADC914277}" srcOrd="0" destOrd="0" parTransId="{7506834A-62A0-4B4D-9242-19B8F695C885}" sibTransId="{74B74846-6CDE-46DB-9B65-D2A0093F98FD}"/>
    <dgm:cxn modelId="{520A528B-0645-40A8-BADE-5822597C2EBD}" type="presOf" srcId="{11EE5531-A121-4240-95AD-3210C29E3E40}" destId="{B726F813-6DF4-4873-90FC-40DD3F3585D5}" srcOrd="0" destOrd="0" presId="urn:microsoft.com/office/officeart/2005/8/layout/architecture"/>
    <dgm:cxn modelId="{5B923026-1875-4DF2-9E13-920032105FF8}" type="presParOf" srcId="{B726F813-6DF4-4873-90FC-40DD3F3585D5}" destId="{5ED4E6D0-A5EE-4329-A0D7-C1168C02FF62}" srcOrd="0" destOrd="0" presId="urn:microsoft.com/office/officeart/2005/8/layout/architecture"/>
    <dgm:cxn modelId="{A7420820-7850-4031-80AD-4AEF914A7349}" type="presParOf" srcId="{5ED4E6D0-A5EE-4329-A0D7-C1168C02FF62}" destId="{649DDBD3-F503-446A-B6DB-4F63BC59F1FC}" srcOrd="0" destOrd="0" presId="urn:microsoft.com/office/officeart/2005/8/layout/architecture"/>
    <dgm:cxn modelId="{66D6E315-32CF-43D8-8386-A676FCFD38DD}" type="presParOf" srcId="{5ED4E6D0-A5EE-4329-A0D7-C1168C02FF62}" destId="{8D082211-40B1-415C-A7D2-27DCD2A1D927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EE5531-A121-4240-95AD-3210C29E3E40}" type="doc">
      <dgm:prSet loTypeId="urn:microsoft.com/office/officeart/2005/8/layout/architecture" loCatId="relationship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D1D6A195-6C17-4E5C-9481-181ADC914277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IKEA has cheap home furnishings but the transport of these products can make good furniture a waste. In FY25, Buyback sourced 686,500 used products (Ingka Group, 2026).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6834A-62A0-4B4D-9242-19B8F695C885}" type="parTrans" cxnId="{0AA49953-97DA-4AC8-AEEC-D66CEFB56DF8}">
      <dgm:prSet/>
      <dgm:spPr/>
      <dgm:t>
        <a:bodyPr/>
        <a:lstStyle/>
        <a:p>
          <a:endParaRPr lang="en-GB" sz="2400"/>
        </a:p>
      </dgm:t>
    </dgm:pt>
    <dgm:pt modelId="{74B74846-6CDE-46DB-9B65-D2A0093F98FD}" type="sibTrans" cxnId="{0AA49953-97DA-4AC8-AEEC-D66CEFB56DF8}">
      <dgm:prSet/>
      <dgm:spPr/>
      <dgm:t>
        <a:bodyPr/>
        <a:lstStyle/>
        <a:p>
          <a:endParaRPr lang="en-GB" sz="2400"/>
        </a:p>
      </dgm:t>
    </dgm:pt>
    <dgm:pt modelId="{B726F813-6DF4-4873-90FC-40DD3F3585D5}" type="pres">
      <dgm:prSet presAssocID="{11EE5531-A121-4240-95AD-3210C29E3E4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D4E6D0-A5EE-4329-A0D7-C1168C02FF62}" type="pres">
      <dgm:prSet presAssocID="{D1D6A195-6C17-4E5C-9481-181ADC914277}" presName="vertOne" presStyleCnt="0"/>
      <dgm:spPr/>
    </dgm:pt>
    <dgm:pt modelId="{649DDBD3-F503-446A-B6DB-4F63BC59F1FC}" type="pres">
      <dgm:prSet presAssocID="{D1D6A195-6C17-4E5C-9481-181ADC914277}" presName="txOne" presStyleLbl="node0" presStyleIdx="0" presStyleCnt="1" custLinFactNeighborY="525">
        <dgm:presLayoutVars>
          <dgm:chPref val="3"/>
        </dgm:presLayoutVars>
      </dgm:prSet>
      <dgm:spPr/>
    </dgm:pt>
    <dgm:pt modelId="{8D082211-40B1-415C-A7D2-27DCD2A1D927}" type="pres">
      <dgm:prSet presAssocID="{D1D6A195-6C17-4E5C-9481-181ADC914277}" presName="horzOne" presStyleCnt="0"/>
      <dgm:spPr/>
    </dgm:pt>
  </dgm:ptLst>
  <dgm:cxnLst>
    <dgm:cxn modelId="{9628043D-F2E0-432A-8EDB-F01B02DB5DA5}" type="presOf" srcId="{D1D6A195-6C17-4E5C-9481-181ADC914277}" destId="{649DDBD3-F503-446A-B6DB-4F63BC59F1FC}" srcOrd="0" destOrd="0" presId="urn:microsoft.com/office/officeart/2005/8/layout/architecture"/>
    <dgm:cxn modelId="{0AA49953-97DA-4AC8-AEEC-D66CEFB56DF8}" srcId="{11EE5531-A121-4240-95AD-3210C29E3E40}" destId="{D1D6A195-6C17-4E5C-9481-181ADC914277}" srcOrd="0" destOrd="0" parTransId="{7506834A-62A0-4B4D-9242-19B8F695C885}" sibTransId="{74B74846-6CDE-46DB-9B65-D2A0093F98FD}"/>
    <dgm:cxn modelId="{520A528B-0645-40A8-BADE-5822597C2EBD}" type="presOf" srcId="{11EE5531-A121-4240-95AD-3210C29E3E40}" destId="{B726F813-6DF4-4873-90FC-40DD3F3585D5}" srcOrd="0" destOrd="0" presId="urn:microsoft.com/office/officeart/2005/8/layout/architecture"/>
    <dgm:cxn modelId="{5B923026-1875-4DF2-9E13-920032105FF8}" type="presParOf" srcId="{B726F813-6DF4-4873-90FC-40DD3F3585D5}" destId="{5ED4E6D0-A5EE-4329-A0D7-C1168C02FF62}" srcOrd="0" destOrd="0" presId="urn:microsoft.com/office/officeart/2005/8/layout/architecture"/>
    <dgm:cxn modelId="{A7420820-7850-4031-80AD-4AEF914A7349}" type="presParOf" srcId="{5ED4E6D0-A5EE-4329-A0D7-C1168C02FF62}" destId="{649DDBD3-F503-446A-B6DB-4F63BC59F1FC}" srcOrd="0" destOrd="0" presId="urn:microsoft.com/office/officeart/2005/8/layout/architecture"/>
    <dgm:cxn modelId="{66D6E315-32CF-43D8-8386-A676FCFD38DD}" type="presParOf" srcId="{5ED4E6D0-A5EE-4329-A0D7-C1168C02FF62}" destId="{8D082211-40B1-415C-A7D2-27DCD2A1D927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6219A7-4DF5-44C5-8959-8923047B888A}" type="doc">
      <dgm:prSet loTypeId="urn:microsoft.com/office/officeart/2005/8/layout/process4" loCatId="list" qsTypeId="urn:microsoft.com/office/officeart/2005/8/quickstyle/simple3" qsCatId="simple" csTypeId="urn:microsoft.com/office/officeart/2005/8/colors/accent5_4" csCatId="accent5"/>
      <dgm:spPr/>
      <dgm:t>
        <a:bodyPr/>
        <a:lstStyle/>
        <a:p>
          <a:endParaRPr lang="en-GB"/>
        </a:p>
      </dgm:t>
    </dgm:pt>
    <dgm:pt modelId="{0A90292C-446C-4832-AEED-27078EAB9D64}">
      <dgm:prSet custT="1"/>
      <dgm:spPr/>
      <dgm:t>
        <a:bodyPr/>
        <a:lstStyle/>
        <a:p>
          <a:r>
            <a:rPr lang="en-GB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LoopLiving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is a furniture-on-demand monthly-service.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6467B7-10BB-4D36-814D-D5CB7E911EC8}" type="parTrans" cxnId="{CBC11823-17EE-4182-A5E7-FA32189073F7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5E07CA-4E61-4E3E-8725-B3ABBDA406D3}" type="sibTrans" cxnId="{CBC11823-17EE-4182-A5E7-FA32189073F7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90E4E5-7890-4355-9999-28D0A55C9F38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Customers choose a room package, replace goods when there is a change in need and give them back. </a:t>
          </a: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1AC8B8-6CBF-4801-BE41-04629F7DD105}" type="parTrans" cxnId="{623E6EBA-4769-468C-843D-16D76CBC1F5A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DF3E97-2D3D-47BA-994D-14C75D4E2B43}" type="sibTrans" cxnId="{623E6EBA-4769-468C-843D-16D76CBC1F5A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A5BC9EE-F584-4104-9A92-A38F4E197C93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IKEA examines, mends and recycles every item; only unrecyclable materials in recycling.</a:t>
          </a: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96B56A-F336-476C-A777-7BA689009BB6}" type="parTrans" cxnId="{1D26F1A3-0522-4B45-9D2C-F80915DA59F5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277507-3A97-4622-88B5-8F7624E07360}" type="sibTrans" cxnId="{1D26F1A3-0522-4B45-9D2C-F80915DA59F5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776AD9-9880-49D5-881D-BBC30D745139}" type="pres">
      <dgm:prSet presAssocID="{E66219A7-4DF5-44C5-8959-8923047B888A}" presName="Name0" presStyleCnt="0">
        <dgm:presLayoutVars>
          <dgm:dir/>
          <dgm:animLvl val="lvl"/>
          <dgm:resizeHandles val="exact"/>
        </dgm:presLayoutVars>
      </dgm:prSet>
      <dgm:spPr/>
    </dgm:pt>
    <dgm:pt modelId="{6FD2BE84-77FF-438D-975D-1873F1C7E824}" type="pres">
      <dgm:prSet presAssocID="{8A5BC9EE-F584-4104-9A92-A38F4E197C93}" presName="boxAndChildren" presStyleCnt="0"/>
      <dgm:spPr/>
    </dgm:pt>
    <dgm:pt modelId="{049B0C71-6E5C-475B-9F0F-4DF6A69B692C}" type="pres">
      <dgm:prSet presAssocID="{8A5BC9EE-F584-4104-9A92-A38F4E197C93}" presName="parentTextBox" presStyleLbl="node1" presStyleIdx="0" presStyleCnt="3"/>
      <dgm:spPr/>
    </dgm:pt>
    <dgm:pt modelId="{93438B3D-07C2-4B7E-BEBC-815E3A1A78DD}" type="pres">
      <dgm:prSet presAssocID="{DBDF3E97-2D3D-47BA-994D-14C75D4E2B43}" presName="sp" presStyleCnt="0"/>
      <dgm:spPr/>
    </dgm:pt>
    <dgm:pt modelId="{CE3CF81B-2009-4C94-ABFF-AED4FCCFAE9F}" type="pres">
      <dgm:prSet presAssocID="{F690E4E5-7890-4355-9999-28D0A55C9F38}" presName="arrowAndChildren" presStyleCnt="0"/>
      <dgm:spPr/>
    </dgm:pt>
    <dgm:pt modelId="{41F8FF3E-88C7-4176-A5D4-685098DC60CE}" type="pres">
      <dgm:prSet presAssocID="{F690E4E5-7890-4355-9999-28D0A55C9F38}" presName="parentTextArrow" presStyleLbl="node1" presStyleIdx="1" presStyleCnt="3"/>
      <dgm:spPr/>
    </dgm:pt>
    <dgm:pt modelId="{096D0852-7914-437E-BAD7-D9DE0425E572}" type="pres">
      <dgm:prSet presAssocID="{E15E07CA-4E61-4E3E-8725-B3ABBDA406D3}" presName="sp" presStyleCnt="0"/>
      <dgm:spPr/>
    </dgm:pt>
    <dgm:pt modelId="{FF6A55EE-9A2F-4A85-B78C-69FE12FF4F9B}" type="pres">
      <dgm:prSet presAssocID="{0A90292C-446C-4832-AEED-27078EAB9D64}" presName="arrowAndChildren" presStyleCnt="0"/>
      <dgm:spPr/>
    </dgm:pt>
    <dgm:pt modelId="{D530D5BA-6221-411B-99A2-8677BAC8E847}" type="pres">
      <dgm:prSet presAssocID="{0A90292C-446C-4832-AEED-27078EAB9D64}" presName="parentTextArrow" presStyleLbl="node1" presStyleIdx="2" presStyleCnt="3"/>
      <dgm:spPr/>
    </dgm:pt>
  </dgm:ptLst>
  <dgm:cxnLst>
    <dgm:cxn modelId="{CBC11823-17EE-4182-A5E7-FA32189073F7}" srcId="{E66219A7-4DF5-44C5-8959-8923047B888A}" destId="{0A90292C-446C-4832-AEED-27078EAB9D64}" srcOrd="0" destOrd="0" parTransId="{C86467B7-10BB-4D36-814D-D5CB7E911EC8}" sibTransId="{E15E07CA-4E61-4E3E-8725-B3ABBDA406D3}"/>
    <dgm:cxn modelId="{954E5A36-8DCC-4F26-AC2F-20353070142F}" type="presOf" srcId="{F690E4E5-7890-4355-9999-28D0A55C9F38}" destId="{41F8FF3E-88C7-4176-A5D4-685098DC60CE}" srcOrd="0" destOrd="0" presId="urn:microsoft.com/office/officeart/2005/8/layout/process4"/>
    <dgm:cxn modelId="{CD273B47-4AD3-4C03-A9F7-60E95A2FB327}" type="presOf" srcId="{E66219A7-4DF5-44C5-8959-8923047B888A}" destId="{A7776AD9-9880-49D5-881D-BBC30D745139}" srcOrd="0" destOrd="0" presId="urn:microsoft.com/office/officeart/2005/8/layout/process4"/>
    <dgm:cxn modelId="{4F4BE973-1BF9-453D-A675-AC5FEA09D5A3}" type="presOf" srcId="{8A5BC9EE-F584-4104-9A92-A38F4E197C93}" destId="{049B0C71-6E5C-475B-9F0F-4DF6A69B692C}" srcOrd="0" destOrd="0" presId="urn:microsoft.com/office/officeart/2005/8/layout/process4"/>
    <dgm:cxn modelId="{1D26F1A3-0522-4B45-9D2C-F80915DA59F5}" srcId="{E66219A7-4DF5-44C5-8959-8923047B888A}" destId="{8A5BC9EE-F584-4104-9A92-A38F4E197C93}" srcOrd="2" destOrd="0" parTransId="{2796B56A-F336-476C-A777-7BA689009BB6}" sibTransId="{1C277507-3A97-4622-88B5-8F7624E07360}"/>
    <dgm:cxn modelId="{623E6EBA-4769-468C-843D-16D76CBC1F5A}" srcId="{E66219A7-4DF5-44C5-8959-8923047B888A}" destId="{F690E4E5-7890-4355-9999-28D0A55C9F38}" srcOrd="1" destOrd="0" parTransId="{541AC8B8-6CBF-4801-BE41-04629F7DD105}" sibTransId="{DBDF3E97-2D3D-47BA-994D-14C75D4E2B43}"/>
    <dgm:cxn modelId="{D04CBAC2-61A9-43BC-BBF8-DE68ABB29457}" type="presOf" srcId="{0A90292C-446C-4832-AEED-27078EAB9D64}" destId="{D530D5BA-6221-411B-99A2-8677BAC8E847}" srcOrd="0" destOrd="0" presId="urn:microsoft.com/office/officeart/2005/8/layout/process4"/>
    <dgm:cxn modelId="{66F3B3C5-5F8A-4403-A146-C8F804199296}" type="presParOf" srcId="{A7776AD9-9880-49D5-881D-BBC30D745139}" destId="{6FD2BE84-77FF-438D-975D-1873F1C7E824}" srcOrd="0" destOrd="0" presId="urn:microsoft.com/office/officeart/2005/8/layout/process4"/>
    <dgm:cxn modelId="{3A6C476D-77E4-4D1C-AB9C-322362AF384C}" type="presParOf" srcId="{6FD2BE84-77FF-438D-975D-1873F1C7E824}" destId="{049B0C71-6E5C-475B-9F0F-4DF6A69B692C}" srcOrd="0" destOrd="0" presId="urn:microsoft.com/office/officeart/2005/8/layout/process4"/>
    <dgm:cxn modelId="{A2658AC3-EF47-49EC-840B-BBF9A343154A}" type="presParOf" srcId="{A7776AD9-9880-49D5-881D-BBC30D745139}" destId="{93438B3D-07C2-4B7E-BEBC-815E3A1A78DD}" srcOrd="1" destOrd="0" presId="urn:microsoft.com/office/officeart/2005/8/layout/process4"/>
    <dgm:cxn modelId="{D8357067-FB0E-4155-A06B-C53E8E8D0A76}" type="presParOf" srcId="{A7776AD9-9880-49D5-881D-BBC30D745139}" destId="{CE3CF81B-2009-4C94-ABFF-AED4FCCFAE9F}" srcOrd="2" destOrd="0" presId="urn:microsoft.com/office/officeart/2005/8/layout/process4"/>
    <dgm:cxn modelId="{1BE4F553-26EB-42D4-8094-9A7A3AD6D11E}" type="presParOf" srcId="{CE3CF81B-2009-4C94-ABFF-AED4FCCFAE9F}" destId="{41F8FF3E-88C7-4176-A5D4-685098DC60CE}" srcOrd="0" destOrd="0" presId="urn:microsoft.com/office/officeart/2005/8/layout/process4"/>
    <dgm:cxn modelId="{47B3AF03-98D0-4065-B079-9BB81897CB0E}" type="presParOf" srcId="{A7776AD9-9880-49D5-881D-BBC30D745139}" destId="{096D0852-7914-437E-BAD7-D9DE0425E572}" srcOrd="3" destOrd="0" presId="urn:microsoft.com/office/officeart/2005/8/layout/process4"/>
    <dgm:cxn modelId="{A75836C2-37B2-46C5-B3D1-6E4797AF2822}" type="presParOf" srcId="{A7776AD9-9880-49D5-881D-BBC30D745139}" destId="{FF6A55EE-9A2F-4A85-B78C-69FE12FF4F9B}" srcOrd="4" destOrd="0" presId="urn:microsoft.com/office/officeart/2005/8/layout/process4"/>
    <dgm:cxn modelId="{C2A30CEC-C72E-41EA-889D-3E972A3773E6}" type="presParOf" srcId="{FF6A55EE-9A2F-4A85-B78C-69FE12FF4F9B}" destId="{D530D5BA-6221-411B-99A2-8677BAC8E84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0D20B3-4A6E-4EBA-A7C5-9786438A1CD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2A8B78-B5A5-4D28-BC3B-ECD169058AB3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low initial price, delivery and flexibility are favourite to renters.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4739F9-F54A-421D-8C23-174EE9BEE240}" type="parTrans" cxnId="{656A9F6D-7825-4FA2-9663-BCD2F212049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0E5EFF-B370-4BF3-8419-2702DEFCDD75}" type="sibTrans" cxnId="{656A9F6D-7825-4FA2-9663-BCD2F2120496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B52154-EBE4-4CD1-B8F2-BD19FB42A618}">
      <dgm:prSet custT="1"/>
      <dgm:spPr/>
      <dgm:t>
        <a:bodyPr/>
        <a:lstStyle/>
        <a:p>
          <a:pPr>
            <a:buNone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Circular design and rental are in response to the demands of convenient, affordable and sustainable solutions (Pei et al., 2024; Liu et al., 2025).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E02D36-3330-406C-B021-7219B3D6FE31}" type="parTrans" cxnId="{79D78DB9-DB98-4637-9E38-7AF16D1A11A2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7AC0B8-66B6-404E-880A-817E21204564}" type="sibTrans" cxnId="{79D78DB9-DB98-4637-9E38-7AF16D1A11A2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625EB1-97BA-49FC-81D0-9287E5EDD6F9}">
      <dgm:prSet custT="1"/>
      <dgm:spPr/>
      <dgm:t>
        <a:bodyPr/>
        <a:lstStyle/>
        <a:p>
          <a:pPr>
            <a:buNone/>
          </a:pPr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Retention and increased lifetime asset value are recurring income, which are enhanced and attractive to investors.</a:t>
          </a: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5BBB15-285D-41B5-BBEF-DED8159D6DD4}" type="parTrans" cxnId="{29FEE457-D2E9-4359-B0A7-2E5700A3D52A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CDCC7D-A356-4EB1-ACF5-F5B72CCD6B39}" type="sibTrans" cxnId="{29FEE457-D2E9-4359-B0A7-2E5700A3D52A}">
      <dgm:prSet/>
      <dgm:spPr/>
      <dgm:t>
        <a:bodyPr/>
        <a:lstStyle/>
        <a:p>
          <a:endParaRPr lang="en-GB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C3A09A-0F82-4413-BE94-16362CCA545B}" type="pres">
      <dgm:prSet presAssocID="{B90D20B3-4A6E-4EBA-A7C5-9786438A1CD6}" presName="vert0" presStyleCnt="0">
        <dgm:presLayoutVars>
          <dgm:dir/>
          <dgm:animOne val="branch"/>
          <dgm:animLvl val="lvl"/>
        </dgm:presLayoutVars>
      </dgm:prSet>
      <dgm:spPr/>
    </dgm:pt>
    <dgm:pt modelId="{6095897C-7F74-4E81-B74D-5EB19E78A5A0}" type="pres">
      <dgm:prSet presAssocID="{002A8B78-B5A5-4D28-BC3B-ECD169058AB3}" presName="thickLine" presStyleLbl="alignNode1" presStyleIdx="0" presStyleCnt="3"/>
      <dgm:spPr/>
    </dgm:pt>
    <dgm:pt modelId="{8F3EBC39-725D-4E0E-8FD5-505CBF10E937}" type="pres">
      <dgm:prSet presAssocID="{002A8B78-B5A5-4D28-BC3B-ECD169058AB3}" presName="horz1" presStyleCnt="0"/>
      <dgm:spPr/>
    </dgm:pt>
    <dgm:pt modelId="{70D4B993-A421-4C3D-8280-A789E4F9084F}" type="pres">
      <dgm:prSet presAssocID="{002A8B78-B5A5-4D28-BC3B-ECD169058AB3}" presName="tx1" presStyleLbl="revTx" presStyleIdx="0" presStyleCnt="3"/>
      <dgm:spPr/>
    </dgm:pt>
    <dgm:pt modelId="{AFEBBA52-DE24-4677-BE23-36653D3B1268}" type="pres">
      <dgm:prSet presAssocID="{002A8B78-B5A5-4D28-BC3B-ECD169058AB3}" presName="vert1" presStyleCnt="0"/>
      <dgm:spPr/>
    </dgm:pt>
    <dgm:pt modelId="{76BB6D7F-18BC-4361-A676-F712FD0A6CB1}" type="pres">
      <dgm:prSet presAssocID="{7FB52154-EBE4-4CD1-B8F2-BD19FB42A618}" presName="thickLine" presStyleLbl="alignNode1" presStyleIdx="1" presStyleCnt="3" custLinFactNeighborY="-22755"/>
      <dgm:spPr/>
    </dgm:pt>
    <dgm:pt modelId="{E56BEBB4-A2AF-4518-8C20-FBBE05892452}" type="pres">
      <dgm:prSet presAssocID="{7FB52154-EBE4-4CD1-B8F2-BD19FB42A618}" presName="horz1" presStyleCnt="0"/>
      <dgm:spPr/>
    </dgm:pt>
    <dgm:pt modelId="{5D9A8664-8B58-4531-BE77-BBD8374EA493}" type="pres">
      <dgm:prSet presAssocID="{7FB52154-EBE4-4CD1-B8F2-BD19FB42A618}" presName="tx1" presStyleLbl="revTx" presStyleIdx="1" presStyleCnt="3" custLinFactNeighborY="-15574"/>
      <dgm:spPr/>
    </dgm:pt>
    <dgm:pt modelId="{1297DE6A-A65D-47F9-92B1-1FA02C4D0CA9}" type="pres">
      <dgm:prSet presAssocID="{7FB52154-EBE4-4CD1-B8F2-BD19FB42A618}" presName="vert1" presStyleCnt="0"/>
      <dgm:spPr/>
    </dgm:pt>
    <dgm:pt modelId="{2808F01C-CFA3-48EF-A648-75ED0A6E8C5D}" type="pres">
      <dgm:prSet presAssocID="{F0625EB1-97BA-49FC-81D0-9287E5EDD6F9}" presName="thickLine" presStyleLbl="alignNode1" presStyleIdx="2" presStyleCnt="3"/>
      <dgm:spPr/>
    </dgm:pt>
    <dgm:pt modelId="{C1357E59-3430-4CF3-8CBD-F7705704547C}" type="pres">
      <dgm:prSet presAssocID="{F0625EB1-97BA-49FC-81D0-9287E5EDD6F9}" presName="horz1" presStyleCnt="0"/>
      <dgm:spPr/>
    </dgm:pt>
    <dgm:pt modelId="{28C9F31C-246B-4247-B4B8-F9E811C60AC3}" type="pres">
      <dgm:prSet presAssocID="{F0625EB1-97BA-49FC-81D0-9287E5EDD6F9}" presName="tx1" presStyleLbl="revTx" presStyleIdx="2" presStyleCnt="3"/>
      <dgm:spPr/>
    </dgm:pt>
    <dgm:pt modelId="{0D55FF48-1828-4C32-9F86-D648FA1A75C7}" type="pres">
      <dgm:prSet presAssocID="{F0625EB1-97BA-49FC-81D0-9287E5EDD6F9}" presName="vert1" presStyleCnt="0"/>
      <dgm:spPr/>
    </dgm:pt>
  </dgm:ptLst>
  <dgm:cxnLst>
    <dgm:cxn modelId="{8B854B14-3637-4026-BD7D-B22C0F628109}" type="presOf" srcId="{7FB52154-EBE4-4CD1-B8F2-BD19FB42A618}" destId="{5D9A8664-8B58-4531-BE77-BBD8374EA493}" srcOrd="0" destOrd="0" presId="urn:microsoft.com/office/officeart/2008/layout/LinedList"/>
    <dgm:cxn modelId="{FADC5334-191F-47A8-8A43-ACAA49B88A1C}" type="presOf" srcId="{F0625EB1-97BA-49FC-81D0-9287E5EDD6F9}" destId="{28C9F31C-246B-4247-B4B8-F9E811C60AC3}" srcOrd="0" destOrd="0" presId="urn:microsoft.com/office/officeart/2008/layout/LinedList"/>
    <dgm:cxn modelId="{656A9F6D-7825-4FA2-9663-BCD2F2120496}" srcId="{B90D20B3-4A6E-4EBA-A7C5-9786438A1CD6}" destId="{002A8B78-B5A5-4D28-BC3B-ECD169058AB3}" srcOrd="0" destOrd="0" parTransId="{784739F9-F54A-421D-8C23-174EE9BEE240}" sibTransId="{4C0E5EFF-B370-4BF3-8419-2702DEFCDD75}"/>
    <dgm:cxn modelId="{29FEE457-D2E9-4359-B0A7-2E5700A3D52A}" srcId="{B90D20B3-4A6E-4EBA-A7C5-9786438A1CD6}" destId="{F0625EB1-97BA-49FC-81D0-9287E5EDD6F9}" srcOrd="2" destOrd="0" parTransId="{4B5BBB15-285D-41B5-BBEF-DED8159D6DD4}" sibTransId="{ABCDCC7D-A356-4EB1-ACF5-F5B72CCD6B39}"/>
    <dgm:cxn modelId="{A242988E-0C3B-4ABB-8DC6-337DE0CD337D}" type="presOf" srcId="{002A8B78-B5A5-4D28-BC3B-ECD169058AB3}" destId="{70D4B993-A421-4C3D-8280-A789E4F9084F}" srcOrd="0" destOrd="0" presId="urn:microsoft.com/office/officeart/2008/layout/LinedList"/>
    <dgm:cxn modelId="{79D78DB9-DB98-4637-9E38-7AF16D1A11A2}" srcId="{B90D20B3-4A6E-4EBA-A7C5-9786438A1CD6}" destId="{7FB52154-EBE4-4CD1-B8F2-BD19FB42A618}" srcOrd="1" destOrd="0" parTransId="{E4E02D36-3330-406C-B021-7219B3D6FE31}" sibTransId="{557AC0B8-66B6-404E-880A-817E21204564}"/>
    <dgm:cxn modelId="{FCA404FA-7DD3-4F9D-B0F9-30D5B07770B5}" type="presOf" srcId="{B90D20B3-4A6E-4EBA-A7C5-9786438A1CD6}" destId="{F5C3A09A-0F82-4413-BE94-16362CCA545B}" srcOrd="0" destOrd="0" presId="urn:microsoft.com/office/officeart/2008/layout/LinedList"/>
    <dgm:cxn modelId="{5903D91D-0C8B-4439-9E81-5FFC9D566428}" type="presParOf" srcId="{F5C3A09A-0F82-4413-BE94-16362CCA545B}" destId="{6095897C-7F74-4E81-B74D-5EB19E78A5A0}" srcOrd="0" destOrd="0" presId="urn:microsoft.com/office/officeart/2008/layout/LinedList"/>
    <dgm:cxn modelId="{B0DBC661-CC38-4B3A-AEDF-38EB2981529A}" type="presParOf" srcId="{F5C3A09A-0F82-4413-BE94-16362CCA545B}" destId="{8F3EBC39-725D-4E0E-8FD5-505CBF10E937}" srcOrd="1" destOrd="0" presId="urn:microsoft.com/office/officeart/2008/layout/LinedList"/>
    <dgm:cxn modelId="{A945DF00-6AD9-415B-80D2-0FEC895D691F}" type="presParOf" srcId="{8F3EBC39-725D-4E0E-8FD5-505CBF10E937}" destId="{70D4B993-A421-4C3D-8280-A789E4F9084F}" srcOrd="0" destOrd="0" presId="urn:microsoft.com/office/officeart/2008/layout/LinedList"/>
    <dgm:cxn modelId="{E5F3D922-0C44-47FB-86A3-8226DF0F1129}" type="presParOf" srcId="{8F3EBC39-725D-4E0E-8FD5-505CBF10E937}" destId="{AFEBBA52-DE24-4677-BE23-36653D3B1268}" srcOrd="1" destOrd="0" presId="urn:microsoft.com/office/officeart/2008/layout/LinedList"/>
    <dgm:cxn modelId="{3AF8E672-2089-4E48-A847-B3E4A5AC7915}" type="presParOf" srcId="{F5C3A09A-0F82-4413-BE94-16362CCA545B}" destId="{76BB6D7F-18BC-4361-A676-F712FD0A6CB1}" srcOrd="2" destOrd="0" presId="urn:microsoft.com/office/officeart/2008/layout/LinedList"/>
    <dgm:cxn modelId="{853E14AE-C848-4D64-B4B3-4C9C5DED5894}" type="presParOf" srcId="{F5C3A09A-0F82-4413-BE94-16362CCA545B}" destId="{E56BEBB4-A2AF-4518-8C20-FBBE05892452}" srcOrd="3" destOrd="0" presId="urn:microsoft.com/office/officeart/2008/layout/LinedList"/>
    <dgm:cxn modelId="{41765B96-EE81-4809-97D2-5063CE13F3A3}" type="presParOf" srcId="{E56BEBB4-A2AF-4518-8C20-FBBE05892452}" destId="{5D9A8664-8B58-4531-BE77-BBD8374EA493}" srcOrd="0" destOrd="0" presId="urn:microsoft.com/office/officeart/2008/layout/LinedList"/>
    <dgm:cxn modelId="{2C97182E-6072-4EC5-A1AB-C1E00A530B15}" type="presParOf" srcId="{E56BEBB4-A2AF-4518-8C20-FBBE05892452}" destId="{1297DE6A-A65D-47F9-92B1-1FA02C4D0CA9}" srcOrd="1" destOrd="0" presId="urn:microsoft.com/office/officeart/2008/layout/LinedList"/>
    <dgm:cxn modelId="{8BC1A039-9A16-4478-BB28-9D0941D5D84D}" type="presParOf" srcId="{F5C3A09A-0F82-4413-BE94-16362CCA545B}" destId="{2808F01C-CFA3-48EF-A648-75ED0A6E8C5D}" srcOrd="4" destOrd="0" presId="urn:microsoft.com/office/officeart/2008/layout/LinedList"/>
    <dgm:cxn modelId="{D99ACB1C-C411-4D58-940A-E2E89069E60F}" type="presParOf" srcId="{F5C3A09A-0F82-4413-BE94-16362CCA545B}" destId="{C1357E59-3430-4CF3-8CBD-F7705704547C}" srcOrd="5" destOrd="0" presId="urn:microsoft.com/office/officeart/2008/layout/LinedList"/>
    <dgm:cxn modelId="{D675D4BE-A59F-4BA7-B3E5-FD3BFF397188}" type="presParOf" srcId="{C1357E59-3430-4CF3-8CBD-F7705704547C}" destId="{28C9F31C-246B-4247-B4B8-F9E811C60AC3}" srcOrd="0" destOrd="0" presId="urn:microsoft.com/office/officeart/2008/layout/LinedList"/>
    <dgm:cxn modelId="{846C559B-A043-49B8-ABCB-79B1122E8CB4}" type="presParOf" srcId="{C1357E59-3430-4CF3-8CBD-F7705704547C}" destId="{0D55FF48-1828-4C32-9F86-D648FA1A75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1EE5531-A121-4240-95AD-3210C29E3E40}" type="doc">
      <dgm:prSet loTypeId="urn:microsoft.com/office/officeart/2005/8/layout/vList2" loCatId="list" qsTypeId="urn:microsoft.com/office/officeart/2005/8/quickstyle/simple3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D1D6A195-6C17-4E5C-9481-181ADC914277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This demand and waste of virgin materials is reduced with repeated use supporting SDG 12 (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UN.org, 2016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).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6834A-62A0-4B4D-9242-19B8F695C885}" type="parTrans" cxnId="{0AA49953-97DA-4AC8-AEEC-D66CEFB56DF8}">
      <dgm:prSet/>
      <dgm:spPr/>
      <dgm:t>
        <a:bodyPr/>
        <a:lstStyle/>
        <a:p>
          <a:endParaRPr lang="en-GB" sz="2400"/>
        </a:p>
      </dgm:t>
    </dgm:pt>
    <dgm:pt modelId="{74B74846-6CDE-46DB-9B65-D2A0093F98FD}" type="sibTrans" cxnId="{0AA49953-97DA-4AC8-AEEC-D66CEFB56DF8}">
      <dgm:prSet/>
      <dgm:spPr/>
      <dgm:t>
        <a:bodyPr/>
        <a:lstStyle/>
        <a:p>
          <a:endParaRPr lang="en-GB" sz="2400"/>
        </a:p>
      </dgm:t>
    </dgm:pt>
    <dgm:pt modelId="{1515FDE4-0464-4D1E-BB6B-46BF8806A3BA}">
      <dgm:prSet custT="1"/>
      <dgm:spPr/>
      <dgm:t>
        <a:bodyPr/>
        <a:lstStyle/>
        <a:p>
          <a:pPr>
            <a:buNone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It also supports the IKEA strategy to grow the circle of services, 50 percent reduction of emissions in the value-chain by FY30 and net zero by FY50 (Ingka Group, 2026).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A5A80D-1DAD-4087-8E30-0BAA504055D2}" type="parTrans" cxnId="{B441B289-A67B-4DE6-937B-A9A18C05035E}">
      <dgm:prSet/>
      <dgm:spPr/>
      <dgm:t>
        <a:bodyPr/>
        <a:lstStyle/>
        <a:p>
          <a:endParaRPr lang="en-GB" sz="2400"/>
        </a:p>
      </dgm:t>
    </dgm:pt>
    <dgm:pt modelId="{43C15CF9-867E-4D88-9FA3-BE2031921AEB}" type="sibTrans" cxnId="{B441B289-A67B-4DE6-937B-A9A18C05035E}">
      <dgm:prSet/>
      <dgm:spPr/>
      <dgm:t>
        <a:bodyPr/>
        <a:lstStyle/>
        <a:p>
          <a:endParaRPr lang="en-GB" sz="2400"/>
        </a:p>
      </dgm:t>
    </dgm:pt>
    <dgm:pt modelId="{6EA2B0F2-1B5B-428C-A448-C21EBFB25129}" type="pres">
      <dgm:prSet presAssocID="{11EE5531-A121-4240-95AD-3210C29E3E40}" presName="linear" presStyleCnt="0">
        <dgm:presLayoutVars>
          <dgm:animLvl val="lvl"/>
          <dgm:resizeHandles val="exact"/>
        </dgm:presLayoutVars>
      </dgm:prSet>
      <dgm:spPr/>
    </dgm:pt>
    <dgm:pt modelId="{31633C1B-E2E0-4043-AA81-2A01563E6357}" type="pres">
      <dgm:prSet presAssocID="{D1D6A195-6C17-4E5C-9481-181ADC91427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A63491D-C8AD-45C5-B2C4-D83665254552}" type="pres">
      <dgm:prSet presAssocID="{74B74846-6CDE-46DB-9B65-D2A0093F98FD}" presName="spacer" presStyleCnt="0"/>
      <dgm:spPr/>
    </dgm:pt>
    <dgm:pt modelId="{5D802FCE-F03A-44A9-94AA-B63E99C83B44}" type="pres">
      <dgm:prSet presAssocID="{1515FDE4-0464-4D1E-BB6B-46BF8806A3B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9AE214C-2936-4627-9EDC-C4C2C18D8355}" type="presOf" srcId="{D1D6A195-6C17-4E5C-9481-181ADC914277}" destId="{31633C1B-E2E0-4043-AA81-2A01563E6357}" srcOrd="0" destOrd="0" presId="urn:microsoft.com/office/officeart/2005/8/layout/vList2"/>
    <dgm:cxn modelId="{0AA49953-97DA-4AC8-AEEC-D66CEFB56DF8}" srcId="{11EE5531-A121-4240-95AD-3210C29E3E40}" destId="{D1D6A195-6C17-4E5C-9481-181ADC914277}" srcOrd="0" destOrd="0" parTransId="{7506834A-62A0-4B4D-9242-19B8F695C885}" sibTransId="{74B74846-6CDE-46DB-9B65-D2A0093F98FD}"/>
    <dgm:cxn modelId="{B441B289-A67B-4DE6-937B-A9A18C05035E}" srcId="{11EE5531-A121-4240-95AD-3210C29E3E40}" destId="{1515FDE4-0464-4D1E-BB6B-46BF8806A3BA}" srcOrd="1" destOrd="0" parTransId="{12A5A80D-1DAD-4087-8E30-0BAA504055D2}" sibTransId="{43C15CF9-867E-4D88-9FA3-BE2031921AEB}"/>
    <dgm:cxn modelId="{5F4D6091-B928-4E8E-AA57-7551109813D0}" type="presOf" srcId="{1515FDE4-0464-4D1E-BB6B-46BF8806A3BA}" destId="{5D802FCE-F03A-44A9-94AA-B63E99C83B44}" srcOrd="0" destOrd="0" presId="urn:microsoft.com/office/officeart/2005/8/layout/vList2"/>
    <dgm:cxn modelId="{E613AFAF-5B92-464E-B0D7-1675AE025151}" type="presOf" srcId="{11EE5531-A121-4240-95AD-3210C29E3E40}" destId="{6EA2B0F2-1B5B-428C-A448-C21EBFB25129}" srcOrd="0" destOrd="0" presId="urn:microsoft.com/office/officeart/2005/8/layout/vList2"/>
    <dgm:cxn modelId="{35E20DC4-F32E-468A-BCB1-D6CFF9CEF624}" type="presParOf" srcId="{6EA2B0F2-1B5B-428C-A448-C21EBFB25129}" destId="{31633C1B-E2E0-4043-AA81-2A01563E6357}" srcOrd="0" destOrd="0" presId="urn:microsoft.com/office/officeart/2005/8/layout/vList2"/>
    <dgm:cxn modelId="{941F008B-B937-40F0-B05A-99A5EDC3DAD7}" type="presParOf" srcId="{6EA2B0F2-1B5B-428C-A448-C21EBFB25129}" destId="{DA63491D-C8AD-45C5-B2C4-D83665254552}" srcOrd="1" destOrd="0" presId="urn:microsoft.com/office/officeart/2005/8/layout/vList2"/>
    <dgm:cxn modelId="{FC478F3C-D690-491D-AB7C-565E8AC89569}" type="presParOf" srcId="{6EA2B0F2-1B5B-428C-A448-C21EBFB25129}" destId="{5D802FCE-F03A-44A9-94AA-B63E99C83B4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DDBD3-F503-446A-B6DB-4F63BC59F1FC}">
      <dsp:nvSpPr>
        <dsp:cNvPr id="0" name=""/>
        <dsp:cNvSpPr/>
      </dsp:nvSpPr>
      <dsp:spPr>
        <a:xfrm>
          <a:off x="0" y="0"/>
          <a:ext cx="7974848" cy="25359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IKEA is a multinational brand of home-furnishing known as having the cheap yet practical products. The suggested IKEA </a:t>
          </a:r>
          <a:r>
            <a:rPr lang="en-GB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LoopLiving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addition presents a dynamic furniture-renting system, which reacts to the waste of furniture and helps IKEA shift towards the circle of services and sustainable business development (Ingka Group, 2026).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276" y="74276"/>
        <a:ext cx="7826296" cy="23874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DDBD3-F503-446A-B6DB-4F63BC59F1FC}">
      <dsp:nvSpPr>
        <dsp:cNvPr id="0" name=""/>
        <dsp:cNvSpPr/>
      </dsp:nvSpPr>
      <dsp:spPr>
        <a:xfrm>
          <a:off x="0" y="0"/>
          <a:ext cx="2430390" cy="46606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IKEA has cheap home furnishings but the transport of these products can make good furniture a waste. In FY25, Buyback sourced 686,500 used products (Ingka Group, 2026).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184" y="71184"/>
        <a:ext cx="2288022" cy="4518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B0C71-6E5C-475B-9F0F-4DF6A69B692C}">
      <dsp:nvSpPr>
        <dsp:cNvPr id="0" name=""/>
        <dsp:cNvSpPr/>
      </dsp:nvSpPr>
      <dsp:spPr>
        <a:xfrm>
          <a:off x="0" y="3493781"/>
          <a:ext cx="10645537" cy="1146737"/>
        </a:xfrm>
        <a:prstGeom prst="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IKEA examines, mends and recycles every item; only unrecyclable materials in recycling.</a:t>
          </a:r>
          <a:endParaRPr lang="en-US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493781"/>
        <a:ext cx="10645537" cy="1146737"/>
      </dsp:txXfrm>
    </dsp:sp>
    <dsp:sp modelId="{41F8FF3E-88C7-4176-A5D4-685098DC60CE}">
      <dsp:nvSpPr>
        <dsp:cNvPr id="0" name=""/>
        <dsp:cNvSpPr/>
      </dsp:nvSpPr>
      <dsp:spPr>
        <a:xfrm rot="10800000">
          <a:off x="0" y="1747300"/>
          <a:ext cx="10645537" cy="1763681"/>
        </a:xfrm>
        <a:prstGeom prst="upArrowCallout">
          <a:avLst/>
        </a:prstGeom>
        <a:gradFill rotWithShape="0">
          <a:gsLst>
            <a:gs pos="0">
              <a:schemeClr val="accent5">
                <a:shade val="50000"/>
                <a:hueOff val="222839"/>
                <a:satOff val="5970"/>
                <a:lumOff val="263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22839"/>
                <a:satOff val="5970"/>
                <a:lumOff val="263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22839"/>
                <a:satOff val="5970"/>
                <a:lumOff val="263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Customers choose a room package, replace goods when there is a change in need and give them back. </a:t>
          </a:r>
          <a:endParaRPr lang="en-US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747300"/>
        <a:ext cx="10645537" cy="1145987"/>
      </dsp:txXfrm>
    </dsp:sp>
    <dsp:sp modelId="{D530D5BA-6221-411B-99A2-8677BAC8E847}">
      <dsp:nvSpPr>
        <dsp:cNvPr id="0" name=""/>
        <dsp:cNvSpPr/>
      </dsp:nvSpPr>
      <dsp:spPr>
        <a:xfrm rot="10800000">
          <a:off x="0" y="820"/>
          <a:ext cx="10645537" cy="1763681"/>
        </a:xfrm>
        <a:prstGeom prst="upArrowCallout">
          <a:avLst/>
        </a:prstGeom>
        <a:gradFill rotWithShape="0">
          <a:gsLst>
            <a:gs pos="0">
              <a:schemeClr val="accent5">
                <a:shade val="50000"/>
                <a:hueOff val="222839"/>
                <a:satOff val="5970"/>
                <a:lumOff val="263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22839"/>
                <a:satOff val="5970"/>
                <a:lumOff val="263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22839"/>
                <a:satOff val="5970"/>
                <a:lumOff val="263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LoopLiving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is a furniture-on-demand monthly-service.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820"/>
        <a:ext cx="10645537" cy="11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95897C-7F74-4E81-B74D-5EB19E78A5A0}">
      <dsp:nvSpPr>
        <dsp:cNvPr id="0" name=""/>
        <dsp:cNvSpPr/>
      </dsp:nvSpPr>
      <dsp:spPr>
        <a:xfrm>
          <a:off x="0" y="1824"/>
          <a:ext cx="83842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4B993-A421-4C3D-8280-A789E4F9084F}">
      <dsp:nvSpPr>
        <dsp:cNvPr id="0" name=""/>
        <dsp:cNvSpPr/>
      </dsp:nvSpPr>
      <dsp:spPr>
        <a:xfrm>
          <a:off x="0" y="1824"/>
          <a:ext cx="8384293" cy="1244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low initial price, delivery and flexibility are favourite to renters.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824"/>
        <a:ext cx="8384293" cy="1244588"/>
      </dsp:txXfrm>
    </dsp:sp>
    <dsp:sp modelId="{76BB6D7F-18BC-4361-A676-F712FD0A6CB1}">
      <dsp:nvSpPr>
        <dsp:cNvPr id="0" name=""/>
        <dsp:cNvSpPr/>
      </dsp:nvSpPr>
      <dsp:spPr>
        <a:xfrm>
          <a:off x="0" y="963207"/>
          <a:ext cx="83842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A8664-8B58-4531-BE77-BBD8374EA493}">
      <dsp:nvSpPr>
        <dsp:cNvPr id="0" name=""/>
        <dsp:cNvSpPr/>
      </dsp:nvSpPr>
      <dsp:spPr>
        <a:xfrm>
          <a:off x="0" y="1052581"/>
          <a:ext cx="8384293" cy="1244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Circular design and rental are in response to the demands of convenient, affordable and sustainable solutions (Pei et al., 2024; Liu et al., 2025).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052581"/>
        <a:ext cx="8384293" cy="1244588"/>
      </dsp:txXfrm>
    </dsp:sp>
    <dsp:sp modelId="{2808F01C-CFA3-48EF-A648-75ED0A6E8C5D}">
      <dsp:nvSpPr>
        <dsp:cNvPr id="0" name=""/>
        <dsp:cNvSpPr/>
      </dsp:nvSpPr>
      <dsp:spPr>
        <a:xfrm>
          <a:off x="0" y="2491002"/>
          <a:ext cx="838429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C9F31C-246B-4247-B4B8-F9E811C60AC3}">
      <dsp:nvSpPr>
        <dsp:cNvPr id="0" name=""/>
        <dsp:cNvSpPr/>
      </dsp:nvSpPr>
      <dsp:spPr>
        <a:xfrm>
          <a:off x="0" y="2491002"/>
          <a:ext cx="8384293" cy="1244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Retention and increased lifetime asset value are recurring income, which are enhanced and attractive to investors.</a:t>
          </a:r>
          <a:endParaRPr lang="en-US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491002"/>
        <a:ext cx="8384293" cy="12445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33C1B-E2E0-4043-AA81-2A01563E6357}">
      <dsp:nvSpPr>
        <dsp:cNvPr id="0" name=""/>
        <dsp:cNvSpPr/>
      </dsp:nvSpPr>
      <dsp:spPr>
        <a:xfrm>
          <a:off x="0" y="140032"/>
          <a:ext cx="7074568" cy="1635075"/>
        </a:xfrm>
        <a:prstGeom prst="roundRec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demand and waste of virgin materials is reduced with repeated use supporting SDG 12 (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UN.org, 2016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).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818" y="219850"/>
        <a:ext cx="6914932" cy="1475439"/>
      </dsp:txXfrm>
    </dsp:sp>
    <dsp:sp modelId="{5D802FCE-F03A-44A9-94AA-B63E99C83B44}">
      <dsp:nvSpPr>
        <dsp:cNvPr id="0" name=""/>
        <dsp:cNvSpPr/>
      </dsp:nvSpPr>
      <dsp:spPr>
        <a:xfrm>
          <a:off x="0" y="1962308"/>
          <a:ext cx="7074568" cy="1635075"/>
        </a:xfrm>
        <a:prstGeom prst="roundRect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also supports the IKEA strategy to grow the circle of services, 50 percent reduction of emissions in the value-chain by FY30 and net zero by FY50 (Ingka Group, 2026).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818" y="2042126"/>
        <a:ext cx="6914932" cy="14754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725" y="2469199"/>
            <a:ext cx="18186876" cy="5252720"/>
          </a:xfrm>
        </p:spPr>
        <p:txBody>
          <a:bodyPr anchor="b"/>
          <a:lstStyle>
            <a:lvl1pPr algn="ctr">
              <a:defRPr sz="1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4541" y="7924484"/>
            <a:ext cx="16047244" cy="3642676"/>
          </a:xfrm>
        </p:spPr>
        <p:txBody>
          <a:bodyPr/>
          <a:lstStyle>
            <a:lvl1pPr marL="0" indent="0" algn="ctr">
              <a:buNone/>
              <a:defRPr sz="5280"/>
            </a:lvl1pPr>
            <a:lvl2pPr marL="1005840" indent="0" algn="ctr">
              <a:buNone/>
              <a:defRPr sz="4400"/>
            </a:lvl2pPr>
            <a:lvl3pPr marL="2011680" indent="0" algn="ctr">
              <a:buNone/>
              <a:defRPr sz="3960"/>
            </a:lvl3pPr>
            <a:lvl4pPr marL="3017520" indent="0" algn="ctr">
              <a:buNone/>
              <a:defRPr sz="3520"/>
            </a:lvl4pPr>
            <a:lvl5pPr marL="4023360" indent="0" algn="ctr">
              <a:buNone/>
              <a:defRPr sz="3520"/>
            </a:lvl5pPr>
            <a:lvl6pPr marL="5029200" indent="0" algn="ctr">
              <a:buNone/>
              <a:defRPr sz="3520"/>
            </a:lvl6pPr>
            <a:lvl7pPr marL="6035040" indent="0" algn="ctr">
              <a:buNone/>
              <a:defRPr sz="3520"/>
            </a:lvl7pPr>
            <a:lvl8pPr marL="7040880" indent="0" algn="ctr">
              <a:buNone/>
              <a:defRPr sz="3520"/>
            </a:lvl8pPr>
            <a:lvl9pPr marL="8046720" indent="0" algn="ctr">
              <a:buNone/>
              <a:defRPr sz="3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526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06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855" y="3761427"/>
            <a:ext cx="18454330" cy="6276021"/>
          </a:xfrm>
        </p:spPr>
        <p:txBody>
          <a:bodyPr anchor="b"/>
          <a:lstStyle>
            <a:lvl1pPr>
              <a:defRPr sz="1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855" y="10096822"/>
            <a:ext cx="18454330" cy="3300411"/>
          </a:xfrm>
        </p:spPr>
        <p:txBody>
          <a:bodyPr/>
          <a:lstStyle>
            <a:lvl1pPr marL="0" indent="0">
              <a:buNone/>
              <a:defRPr sz="5280">
                <a:solidFill>
                  <a:schemeClr val="tx1"/>
                </a:solidFill>
              </a:defRPr>
            </a:lvl1pPr>
            <a:lvl2pPr marL="1005840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2pPr>
            <a:lvl3pPr marL="2011680" indent="0">
              <a:buNone/>
              <a:defRPr sz="3960">
                <a:solidFill>
                  <a:schemeClr val="tx1">
                    <a:tint val="75000"/>
                  </a:schemeClr>
                </a:solidFill>
              </a:defRPr>
            </a:lvl3pPr>
            <a:lvl4pPr marL="301752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4pPr>
            <a:lvl5pPr marL="402336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5pPr>
            <a:lvl6pPr marL="502920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6pPr>
            <a:lvl7pPr marL="603504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7pPr>
            <a:lvl8pPr marL="704088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8pPr>
            <a:lvl9pPr marL="804672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719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997" y="4016375"/>
            <a:ext cx="9093438" cy="9572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31890" y="4016375"/>
            <a:ext cx="9093438" cy="9572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64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803278"/>
            <a:ext cx="18454330" cy="29162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787" y="3698559"/>
            <a:ext cx="9051647" cy="1812606"/>
          </a:xfrm>
        </p:spPr>
        <p:txBody>
          <a:bodyPr anchor="b"/>
          <a:lstStyle>
            <a:lvl1pPr marL="0" indent="0">
              <a:buNone/>
              <a:defRPr sz="5280" b="1"/>
            </a:lvl1pPr>
            <a:lvl2pPr marL="1005840" indent="0">
              <a:buNone/>
              <a:defRPr sz="4400" b="1"/>
            </a:lvl2pPr>
            <a:lvl3pPr marL="2011680" indent="0">
              <a:buNone/>
              <a:defRPr sz="3960" b="1"/>
            </a:lvl3pPr>
            <a:lvl4pPr marL="3017520" indent="0">
              <a:buNone/>
              <a:defRPr sz="3520" b="1"/>
            </a:lvl4pPr>
            <a:lvl5pPr marL="4023360" indent="0">
              <a:buNone/>
              <a:defRPr sz="3520" b="1"/>
            </a:lvl5pPr>
            <a:lvl6pPr marL="5029200" indent="0">
              <a:buNone/>
              <a:defRPr sz="3520" b="1"/>
            </a:lvl6pPr>
            <a:lvl7pPr marL="6035040" indent="0">
              <a:buNone/>
              <a:defRPr sz="3520" b="1"/>
            </a:lvl7pPr>
            <a:lvl8pPr marL="7040880" indent="0">
              <a:buNone/>
              <a:defRPr sz="3520" b="1"/>
            </a:lvl8pPr>
            <a:lvl9pPr marL="8046720" indent="0">
              <a:buNone/>
              <a:defRPr sz="3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3787" y="5511165"/>
            <a:ext cx="9051647" cy="8106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31891" y="3698559"/>
            <a:ext cx="9096225" cy="1812606"/>
          </a:xfrm>
        </p:spPr>
        <p:txBody>
          <a:bodyPr anchor="b"/>
          <a:lstStyle>
            <a:lvl1pPr marL="0" indent="0">
              <a:buNone/>
              <a:defRPr sz="5280" b="1"/>
            </a:lvl1pPr>
            <a:lvl2pPr marL="1005840" indent="0">
              <a:buNone/>
              <a:defRPr sz="4400" b="1"/>
            </a:lvl2pPr>
            <a:lvl3pPr marL="2011680" indent="0">
              <a:buNone/>
              <a:defRPr sz="3960" b="1"/>
            </a:lvl3pPr>
            <a:lvl4pPr marL="3017520" indent="0">
              <a:buNone/>
              <a:defRPr sz="3520" b="1"/>
            </a:lvl4pPr>
            <a:lvl5pPr marL="4023360" indent="0">
              <a:buNone/>
              <a:defRPr sz="3520" b="1"/>
            </a:lvl5pPr>
            <a:lvl6pPr marL="5029200" indent="0">
              <a:buNone/>
              <a:defRPr sz="3520" b="1"/>
            </a:lvl6pPr>
            <a:lvl7pPr marL="6035040" indent="0">
              <a:buNone/>
              <a:defRPr sz="3520" b="1"/>
            </a:lvl7pPr>
            <a:lvl8pPr marL="7040880" indent="0">
              <a:buNone/>
              <a:defRPr sz="3520" b="1"/>
            </a:lvl8pPr>
            <a:lvl9pPr marL="8046720" indent="0">
              <a:buNone/>
              <a:defRPr sz="3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1891" y="5511165"/>
            <a:ext cx="9096225" cy="8106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90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048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164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1005840"/>
            <a:ext cx="6900872" cy="3520440"/>
          </a:xfrm>
        </p:spPr>
        <p:txBody>
          <a:bodyPr anchor="b"/>
          <a:lstStyle>
            <a:lvl1pPr>
              <a:defRPr sz="7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6225" y="2172338"/>
            <a:ext cx="10831890" cy="10721975"/>
          </a:xfrm>
        </p:spPr>
        <p:txBody>
          <a:bodyPr/>
          <a:lstStyle>
            <a:lvl1pPr>
              <a:defRPr sz="7040"/>
            </a:lvl1pPr>
            <a:lvl2pPr>
              <a:defRPr sz="6160"/>
            </a:lvl2pPr>
            <a:lvl3pPr>
              <a:defRPr sz="5280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784" y="4526280"/>
            <a:ext cx="6900872" cy="8385494"/>
          </a:xfrm>
        </p:spPr>
        <p:txBody>
          <a:bodyPr/>
          <a:lstStyle>
            <a:lvl1pPr marL="0" indent="0">
              <a:buNone/>
              <a:defRPr sz="3520"/>
            </a:lvl1pPr>
            <a:lvl2pPr marL="1005840" indent="0">
              <a:buNone/>
              <a:defRPr sz="3080"/>
            </a:lvl2pPr>
            <a:lvl3pPr marL="2011680" indent="0">
              <a:buNone/>
              <a:defRPr sz="2640"/>
            </a:lvl3pPr>
            <a:lvl4pPr marL="3017520" indent="0">
              <a:buNone/>
              <a:defRPr sz="2200"/>
            </a:lvl4pPr>
            <a:lvl5pPr marL="4023360" indent="0">
              <a:buNone/>
              <a:defRPr sz="2200"/>
            </a:lvl5pPr>
            <a:lvl6pPr marL="5029200" indent="0">
              <a:buNone/>
              <a:defRPr sz="2200"/>
            </a:lvl6pPr>
            <a:lvl7pPr marL="6035040" indent="0">
              <a:buNone/>
              <a:defRPr sz="2200"/>
            </a:lvl7pPr>
            <a:lvl8pPr marL="7040880" indent="0">
              <a:buNone/>
              <a:defRPr sz="2200"/>
            </a:lvl8pPr>
            <a:lvl9pPr marL="8046720" indent="0">
              <a:buNone/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79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784" y="1005840"/>
            <a:ext cx="6900872" cy="3520440"/>
          </a:xfrm>
        </p:spPr>
        <p:txBody>
          <a:bodyPr anchor="b"/>
          <a:lstStyle>
            <a:lvl1pPr>
              <a:defRPr sz="7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6225" y="2172338"/>
            <a:ext cx="10831890" cy="10721975"/>
          </a:xfrm>
        </p:spPr>
        <p:txBody>
          <a:bodyPr anchor="t"/>
          <a:lstStyle>
            <a:lvl1pPr marL="0" indent="0">
              <a:buNone/>
              <a:defRPr sz="7040"/>
            </a:lvl1pPr>
            <a:lvl2pPr marL="1005840" indent="0">
              <a:buNone/>
              <a:defRPr sz="6160"/>
            </a:lvl2pPr>
            <a:lvl3pPr marL="2011680" indent="0">
              <a:buNone/>
              <a:defRPr sz="5280"/>
            </a:lvl3pPr>
            <a:lvl4pPr marL="3017520" indent="0">
              <a:buNone/>
              <a:defRPr sz="4400"/>
            </a:lvl4pPr>
            <a:lvl5pPr marL="4023360" indent="0">
              <a:buNone/>
              <a:defRPr sz="4400"/>
            </a:lvl5pPr>
            <a:lvl6pPr marL="5029200" indent="0">
              <a:buNone/>
              <a:defRPr sz="4400"/>
            </a:lvl6pPr>
            <a:lvl7pPr marL="6035040" indent="0">
              <a:buNone/>
              <a:defRPr sz="4400"/>
            </a:lvl7pPr>
            <a:lvl8pPr marL="7040880" indent="0">
              <a:buNone/>
              <a:defRPr sz="4400"/>
            </a:lvl8pPr>
            <a:lvl9pPr marL="8046720" indent="0">
              <a:buNone/>
              <a:defRPr sz="4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784" y="4526280"/>
            <a:ext cx="6900872" cy="8385494"/>
          </a:xfrm>
        </p:spPr>
        <p:txBody>
          <a:bodyPr/>
          <a:lstStyle>
            <a:lvl1pPr marL="0" indent="0">
              <a:buNone/>
              <a:defRPr sz="3520"/>
            </a:lvl1pPr>
            <a:lvl2pPr marL="1005840" indent="0">
              <a:buNone/>
              <a:defRPr sz="3080"/>
            </a:lvl2pPr>
            <a:lvl3pPr marL="2011680" indent="0">
              <a:buNone/>
              <a:defRPr sz="2640"/>
            </a:lvl3pPr>
            <a:lvl4pPr marL="3017520" indent="0">
              <a:buNone/>
              <a:defRPr sz="2200"/>
            </a:lvl4pPr>
            <a:lvl5pPr marL="4023360" indent="0">
              <a:buNone/>
              <a:defRPr sz="2200"/>
            </a:lvl5pPr>
            <a:lvl6pPr marL="5029200" indent="0">
              <a:buNone/>
              <a:defRPr sz="2200"/>
            </a:lvl6pPr>
            <a:lvl7pPr marL="6035040" indent="0">
              <a:buNone/>
              <a:defRPr sz="2200"/>
            </a:lvl7pPr>
            <a:lvl8pPr marL="7040880" indent="0">
              <a:buNone/>
              <a:defRPr sz="2200"/>
            </a:lvl8pPr>
            <a:lvl9pPr marL="8046720" indent="0">
              <a:buNone/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928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02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11746" y="803275"/>
            <a:ext cx="4613583" cy="127860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998" y="803275"/>
            <a:ext cx="13573294" cy="127860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94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998" y="803278"/>
            <a:ext cx="18454330" cy="291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998" y="4016375"/>
            <a:ext cx="18454330" cy="957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997" y="13983973"/>
            <a:ext cx="4814173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74C15-D4BB-47C7-B7F6-DB79D5936BCE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7533" y="13983973"/>
            <a:ext cx="7221260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11155" y="13983973"/>
            <a:ext cx="4814173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A8F40-4B00-425B-B0DB-B86138A78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62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011680" rtl="0" eaLnBrk="1" latinLnBrk="0" hangingPunct="1">
        <a:lnSpc>
          <a:spcPct val="90000"/>
        </a:lnSpc>
        <a:spcBef>
          <a:spcPct val="0"/>
        </a:spcBef>
        <a:buNone/>
        <a:defRPr sz="96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2920" indent="-502920" algn="l" defTabSz="2011680" rtl="0" eaLnBrk="1" latinLnBrk="0" hangingPunct="1">
        <a:lnSpc>
          <a:spcPct val="90000"/>
        </a:lnSpc>
        <a:spcBef>
          <a:spcPts val="2200"/>
        </a:spcBef>
        <a:buFont typeface="Arial" panose="020B0604020202020204" pitchFamily="34" charset="0"/>
        <a:buChar char="•"/>
        <a:defRPr sz="6160" kern="1200">
          <a:solidFill>
            <a:schemeClr val="tx1"/>
          </a:solidFill>
          <a:latin typeface="+mn-lt"/>
          <a:ea typeface="+mn-ea"/>
          <a:cs typeface="+mn-cs"/>
        </a:defRPr>
      </a:lvl1pPr>
      <a:lvl2pPr marL="150876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2pPr>
      <a:lvl3pPr marL="251460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3pPr>
      <a:lvl4pPr marL="352044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4pPr>
      <a:lvl5pPr marL="452628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5pPr>
      <a:lvl6pPr marL="553212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6pPr>
      <a:lvl7pPr marL="653796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7pPr>
      <a:lvl8pPr marL="754380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8pPr>
      <a:lvl9pPr marL="854964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1pPr>
      <a:lvl2pPr marL="100584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2pPr>
      <a:lvl3pPr marL="201168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3pPr>
      <a:lvl4pPr marL="301752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4pPr>
      <a:lvl5pPr marL="402336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5pPr>
      <a:lvl6pPr marL="502920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6pPr>
      <a:lvl7pPr marL="603504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7pPr>
      <a:lvl8pPr marL="704088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8pPr>
      <a:lvl9pPr marL="804672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diagramColors" Target="../diagrams/colors2.xml"/><Relationship Id="rId18" Type="http://schemas.openxmlformats.org/officeDocument/2006/relationships/diagramQuickStyle" Target="../diagrams/quickStyle3.xml"/><Relationship Id="rId26" Type="http://schemas.openxmlformats.org/officeDocument/2006/relationships/diagramData" Target="../diagrams/data5.xml"/><Relationship Id="rId3" Type="http://schemas.openxmlformats.org/officeDocument/2006/relationships/diagramData" Target="../diagrams/data1.xml"/><Relationship Id="rId21" Type="http://schemas.openxmlformats.org/officeDocument/2006/relationships/diagramData" Target="../diagrams/data4.xml"/><Relationship Id="rId34" Type="http://schemas.openxmlformats.org/officeDocument/2006/relationships/hyperlink" Target="https://sdgs.un.org/2030agenda" TargetMode="External"/><Relationship Id="rId7" Type="http://schemas.microsoft.com/office/2007/relationships/diagramDrawing" Target="../diagrams/drawing1.xml"/><Relationship Id="rId12" Type="http://schemas.openxmlformats.org/officeDocument/2006/relationships/diagramQuickStyle" Target="../diagrams/quickStyle2.xml"/><Relationship Id="rId17" Type="http://schemas.openxmlformats.org/officeDocument/2006/relationships/diagramLayout" Target="../diagrams/layout3.xml"/><Relationship Id="rId25" Type="http://schemas.microsoft.com/office/2007/relationships/diagramDrawing" Target="../diagrams/drawing4.xml"/><Relationship Id="rId33" Type="http://schemas.openxmlformats.org/officeDocument/2006/relationships/hyperlink" Target="https://doi.org/10.3390/su16156544" TargetMode="External"/><Relationship Id="rId2" Type="http://schemas.openxmlformats.org/officeDocument/2006/relationships/image" Target="../media/image1.png"/><Relationship Id="rId16" Type="http://schemas.openxmlformats.org/officeDocument/2006/relationships/diagramData" Target="../diagrams/data3.xml"/><Relationship Id="rId20" Type="http://schemas.microsoft.com/office/2007/relationships/diagramDrawing" Target="../diagrams/drawing3.xml"/><Relationship Id="rId29" Type="http://schemas.openxmlformats.org/officeDocument/2006/relationships/diagramColors" Target="../diagrams/colors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Layout" Target="../diagrams/layout2.xml"/><Relationship Id="rId24" Type="http://schemas.openxmlformats.org/officeDocument/2006/relationships/diagramColors" Target="../diagrams/colors4.xml"/><Relationship Id="rId32" Type="http://schemas.openxmlformats.org/officeDocument/2006/relationships/hyperlink" Target="https://doi.org/10.1016/j.heliyon.2025.e41968" TargetMode="External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4.png"/><Relationship Id="rId23" Type="http://schemas.openxmlformats.org/officeDocument/2006/relationships/diagramQuickStyle" Target="../diagrams/quickStyle4.xml"/><Relationship Id="rId28" Type="http://schemas.openxmlformats.org/officeDocument/2006/relationships/diagramQuickStyle" Target="../diagrams/quickStyle5.xml"/><Relationship Id="rId10" Type="http://schemas.openxmlformats.org/officeDocument/2006/relationships/diagramData" Target="../diagrams/data2.xml"/><Relationship Id="rId19" Type="http://schemas.openxmlformats.org/officeDocument/2006/relationships/diagramColors" Target="../diagrams/colors3.xml"/><Relationship Id="rId31" Type="http://schemas.openxmlformats.org/officeDocument/2006/relationships/hyperlink" Target="https://www.ingka.com/newsroom/ingka-group-scales-buyback-by-39-achieves-60-zero-emission-home-deliveries-and-95-renewable-electricity-sourcing/" TargetMode="Externa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Relationship Id="rId14" Type="http://schemas.microsoft.com/office/2007/relationships/diagramDrawing" Target="../diagrams/drawing2.xml"/><Relationship Id="rId22" Type="http://schemas.openxmlformats.org/officeDocument/2006/relationships/diagramLayout" Target="../diagrams/layout4.xml"/><Relationship Id="rId27" Type="http://schemas.openxmlformats.org/officeDocument/2006/relationships/diagramLayout" Target="../diagrams/layout5.xml"/><Relationship Id="rId30" Type="http://schemas.microsoft.com/office/2007/relationships/diagramDrawing" Target="../diagrams/drawing5.xml"/><Relationship Id="rId35" Type="http://schemas.openxmlformats.org/officeDocument/2006/relationships/hyperlink" Target="https://www.statista.com/statistics/946210/ikea-sales-share-by-sales-channel-worldwide/?srsltid=AfmBOopJOiPU_ONQgMWlBrthZxhYyovK9ceQ2sq6FhgZVNK6LCFom8jK" TargetMode="External"/><Relationship Id="rId8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9075-2E83-41E2-1DBE-77E41C93C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724" y="375705"/>
            <a:ext cx="18186876" cy="827454"/>
          </a:xfrm>
        </p:spPr>
        <p:txBody>
          <a:bodyPr>
            <a:no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Brand Extension: IKEA </a:t>
            </a:r>
            <a:r>
              <a:rPr lang="en-GB" sz="4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LoopLiving</a:t>
            </a: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6AC1B6-3916-5940-C44D-99E9A9F0AE34}"/>
              </a:ext>
            </a:extLst>
          </p:cNvPr>
          <p:cNvSpPr txBox="1"/>
          <p:nvPr/>
        </p:nvSpPr>
        <p:spPr>
          <a:xfrm>
            <a:off x="2567249" y="1668348"/>
            <a:ext cx="42907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947D12-4C21-9AAE-A707-68D8938317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1694" y="1715195"/>
            <a:ext cx="6569242" cy="3163697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B8F2091-B155-04C2-D2E3-4497B5015D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0872913"/>
              </p:ext>
            </p:extLst>
          </p:nvPr>
        </p:nvGraphicFramePr>
        <p:xfrm>
          <a:off x="1024773" y="2314680"/>
          <a:ext cx="7974848" cy="2535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880127AF-11CE-C4E3-966F-66B1686BDF6F}"/>
              </a:ext>
            </a:extLst>
          </p:cNvPr>
          <p:cNvSpPr txBox="1"/>
          <p:nvPr/>
        </p:nvSpPr>
        <p:spPr>
          <a:xfrm>
            <a:off x="692305" y="4951031"/>
            <a:ext cx="85435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Company and Sustainable Requirement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40819C-E9ED-3E24-C702-278847A0FD94}"/>
              </a:ext>
            </a:extLst>
          </p:cNvPr>
          <p:cNvCxnSpPr/>
          <p:nvPr/>
        </p:nvCxnSpPr>
        <p:spPr>
          <a:xfrm>
            <a:off x="1024480" y="1602428"/>
            <a:ext cx="19587410" cy="0"/>
          </a:xfrm>
          <a:prstGeom prst="line">
            <a:avLst/>
          </a:prstGeom>
          <a:ln w="28575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File:Ikea logo.svg - Wikimedia Commons">
            <a:extLst>
              <a:ext uri="{FF2B5EF4-FFF2-40B4-BE49-F238E27FC236}">
                <a16:creationId xmlns:a16="http://schemas.microsoft.com/office/drawing/2014/main" id="{1BD10B67-BBF1-2974-A869-FBC53F3B18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48799" y="242622"/>
            <a:ext cx="3158885" cy="1263554"/>
          </a:xfrm>
          <a:prstGeom prst="rect">
            <a:avLst/>
          </a:prstGeom>
        </p:spPr>
      </p:pic>
      <p:pic>
        <p:nvPicPr>
          <p:cNvPr id="17" name="Picture 16" descr="File:Ikea logo.svg - Wikimedia Commons">
            <a:extLst>
              <a:ext uri="{FF2B5EF4-FFF2-40B4-BE49-F238E27FC236}">
                <a16:creationId xmlns:a16="http://schemas.microsoft.com/office/drawing/2014/main" id="{317D130B-0F87-3129-A927-600A80B909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4480" y="258190"/>
            <a:ext cx="3158885" cy="126355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BD77BB6-A778-2866-672E-8DCEC35369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16189" y="1746806"/>
            <a:ext cx="5005137" cy="316369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004B82F-8CD2-435A-5E94-4A1B3531D5CE}"/>
              </a:ext>
            </a:extLst>
          </p:cNvPr>
          <p:cNvSpPr txBox="1"/>
          <p:nvPr/>
        </p:nvSpPr>
        <p:spPr>
          <a:xfrm>
            <a:off x="9573382" y="1696721"/>
            <a:ext cx="42907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Retail Sales Share of IKEA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422047-3CD5-A36E-B409-81487F9B76AB}"/>
              </a:ext>
            </a:extLst>
          </p:cNvPr>
          <p:cNvSpPr txBox="1"/>
          <p:nvPr/>
        </p:nvSpPr>
        <p:spPr>
          <a:xfrm>
            <a:off x="9573382" y="4901891"/>
            <a:ext cx="42907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Statista, 2025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D14FAFD4-52B4-05A7-BD99-05D07D6054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0732192"/>
              </p:ext>
            </p:extLst>
          </p:nvPr>
        </p:nvGraphicFramePr>
        <p:xfrm>
          <a:off x="7411442" y="5566990"/>
          <a:ext cx="2430390" cy="466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E7AF8D7D-D1BF-7D8B-57D8-D839887AD07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87010" y="5665450"/>
            <a:ext cx="6201189" cy="45428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90382C4-12B7-81E3-85BD-272287282572}"/>
              </a:ext>
            </a:extLst>
          </p:cNvPr>
          <p:cNvSpPr txBox="1"/>
          <p:nvPr/>
        </p:nvSpPr>
        <p:spPr>
          <a:xfrm>
            <a:off x="1698238" y="10080412"/>
            <a:ext cx="42907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Ingka Group, 2026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92A5285-26AD-9BA8-ED3C-01D253C9DF46}"/>
              </a:ext>
            </a:extLst>
          </p:cNvPr>
          <p:cNvSpPr txBox="1"/>
          <p:nvPr/>
        </p:nvSpPr>
        <p:spPr>
          <a:xfrm>
            <a:off x="12160490" y="4910784"/>
            <a:ext cx="85435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Proposed Brand Extension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E89EF04A-A797-956B-AC69-5EEB68DB63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4822772"/>
              </p:ext>
            </p:extLst>
          </p:nvPr>
        </p:nvGraphicFramePr>
        <p:xfrm>
          <a:off x="10285399" y="5566990"/>
          <a:ext cx="10645537" cy="464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84148EE8-DDE6-9C4E-A58E-7C2E97AD0E8D}"/>
              </a:ext>
            </a:extLst>
          </p:cNvPr>
          <p:cNvSpPr txBox="1"/>
          <p:nvPr/>
        </p:nvSpPr>
        <p:spPr>
          <a:xfrm>
            <a:off x="978614" y="10445665"/>
            <a:ext cx="85435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 Attractiveness and Investor Worth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3" name="Diagram 32">
            <a:extLst>
              <a:ext uri="{FF2B5EF4-FFF2-40B4-BE49-F238E27FC236}">
                <a16:creationId xmlns:a16="http://schemas.microsoft.com/office/drawing/2014/main" id="{4AE3213F-C00C-6D92-AA56-2E9FE4B90D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4964516"/>
              </p:ext>
            </p:extLst>
          </p:nvPr>
        </p:nvGraphicFramePr>
        <p:xfrm>
          <a:off x="978614" y="11091995"/>
          <a:ext cx="8384293" cy="3737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2EA561E2-52B9-A89A-59B5-75465D883FFF}"/>
              </a:ext>
            </a:extLst>
          </p:cNvPr>
          <p:cNvSpPr txBox="1"/>
          <p:nvPr/>
        </p:nvSpPr>
        <p:spPr>
          <a:xfrm>
            <a:off x="8678778" y="10445664"/>
            <a:ext cx="85435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Alignment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5" name="Diagram 34">
            <a:extLst>
              <a:ext uri="{FF2B5EF4-FFF2-40B4-BE49-F238E27FC236}">
                <a16:creationId xmlns:a16="http://schemas.microsoft.com/office/drawing/2014/main" id="{1E726F5E-A578-DCF7-12D5-912088A579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5492890"/>
              </p:ext>
            </p:extLst>
          </p:nvPr>
        </p:nvGraphicFramePr>
        <p:xfrm>
          <a:off x="9841832" y="10999093"/>
          <a:ext cx="7074568" cy="3737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6198886B-9B57-BB3C-8994-0DE942CE8719}"/>
              </a:ext>
            </a:extLst>
          </p:cNvPr>
          <p:cNvSpPr txBox="1"/>
          <p:nvPr/>
        </p:nvSpPr>
        <p:spPr>
          <a:xfrm>
            <a:off x="15017826" y="10488560"/>
            <a:ext cx="85435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887B980-D717-63B8-EF4B-139567B2B8B9}"/>
              </a:ext>
            </a:extLst>
          </p:cNvPr>
          <p:cNvCxnSpPr/>
          <p:nvPr/>
        </p:nvCxnSpPr>
        <p:spPr>
          <a:xfrm>
            <a:off x="9624182" y="10642600"/>
            <a:ext cx="0" cy="401770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06850D9-EB39-90E4-7939-2F1D434BAD00}"/>
              </a:ext>
            </a:extLst>
          </p:cNvPr>
          <p:cNvCxnSpPr/>
          <p:nvPr/>
        </p:nvCxnSpPr>
        <p:spPr>
          <a:xfrm>
            <a:off x="17146108" y="10617200"/>
            <a:ext cx="0" cy="401770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E20BF2A2-624B-24AD-A978-5248FA0CAE6C}"/>
              </a:ext>
            </a:extLst>
          </p:cNvPr>
          <p:cNvSpPr txBox="1"/>
          <p:nvPr/>
        </p:nvSpPr>
        <p:spPr>
          <a:xfrm>
            <a:off x="17395326" y="11089892"/>
            <a:ext cx="378827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buNone/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Ingka Group. (2026).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Ingka Group scales Buyback by 39%, achieves 60% zero emission home deliveries, and 95% renewable electricity sourcing | Ingka Group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1"/>
              </a:rPr>
              <a:t>https://www.ingka.com/newsroom/ingka-group-scales-buyback-by-39-achieves-60-zero-emission-home-deliveries-and-95-renewable-electricity-sourcing/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 Aug. 2026].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buNone/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Liu, W., Ishak, S.M.M. and Yahaya, M.F., 2025. Sustainable furniture rental that enhances the furniture experience of young migrants: A literature review. </a:t>
            </a:r>
            <a:r>
              <a:rPr lang="en-GB" sz="10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Heliyon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(2).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2"/>
              </a:rPr>
              <a:t>https://doi.org/10.1016/j.heliyon.2025.e41968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buNone/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Pei, X., Italia, M. and </a:t>
            </a:r>
            <a:r>
              <a:rPr lang="en-GB" sz="1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Melazzini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2024. Enhancing circular economy practices in the furniture industry through circular design strategies.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(15), p.6544.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3"/>
              </a:rPr>
              <a:t>https://doi.org/10.3390/su16156544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buNone/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UN.org. (2016).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Transforming our world: the 2030 Agenda for Sustainable Development | Department of Economic and Social Affairs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4"/>
              </a:rPr>
              <a:t>https://sdgs.un.org/2030agenda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 Aug. 2026].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buNone/>
            </a:pP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Statista. (2025). </a:t>
            </a:r>
            <a:r>
              <a:rPr lang="en-GB" sz="1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IKEA’s sales share by sales channel worldwide 2025| Statista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5"/>
              </a:rPr>
              <a:t>https://www.statista.com/statistics/946210/ikea-sales-share-by-sales-channel-worldwide/?srsltid=AfmBOopJOiPU_ONQgMWlBrthZxhYyovK9ceQ2sq6FhgZVNK6LCFom8jK</a:t>
            </a:r>
            <a:r>
              <a:rPr lang="en-GB" sz="1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 Aug. 2026].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938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533</Words>
  <Application>Microsoft Office PowerPoint</Application>
  <PresentationFormat>Custom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Sustainable Brand Extension: IKEA LoopLiving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2026-08-02T10:53:54Z</dcterms:created>
  <dcterms:modified xsi:type="dcterms:W3CDTF">2026-08-02T10:53:59Z</dcterms:modified>
</cp:coreProperties>
</file>