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12"/>
  </p:notesMasterIdLst>
  <p:handoutMasterIdLst>
    <p:handoutMasterId r:id="rId13"/>
  </p:handoutMasterIdLst>
  <p:sldIdLst>
    <p:sldId id="257" r:id="rId2"/>
    <p:sldId id="261" r:id="rId3"/>
    <p:sldId id="262" r:id="rId4"/>
    <p:sldId id="263" r:id="rId5"/>
    <p:sldId id="264" r:id="rId6"/>
    <p:sldId id="265" r:id="rId7"/>
    <p:sldId id="267" r:id="rId8"/>
    <p:sldId id="268" r:id="rId9"/>
    <p:sldId id="269" r:id="rId10"/>
    <p:sldId id="270" r:id="rId11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44529"/>
    <a:srgbClr val="2B3922"/>
    <a:srgbClr val="2E3722"/>
    <a:srgbClr val="FCF7F1"/>
    <a:srgbClr val="B8D233"/>
    <a:srgbClr val="5CC6D6"/>
    <a:srgbClr val="F8D22F"/>
    <a:srgbClr val="F03F2B"/>
    <a:srgbClr val="3488A0"/>
    <a:srgbClr val="5790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0" autoAdjust="0"/>
    <p:restoredTop sz="94660" autoAdjust="0"/>
  </p:normalViewPr>
  <p:slideViewPr>
    <p:cSldViewPr snapToGrid="0">
      <p:cViewPr>
        <p:scale>
          <a:sx n="92" d="100"/>
          <a:sy n="92" d="100"/>
        </p:scale>
        <p:origin x="120" y="29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120" d="100"/>
          <a:sy n="120" d="100"/>
        </p:scale>
        <p:origin x="5040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6F5C5BD-8AB6-4E5F-8616-0B1D32D0FBFD}" type="datetime1">
              <a:rPr lang="en-US" smtClean="0"/>
              <a:t>9/20/2024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97ACF5E7-ACB0-497B-A8C6-F2E617B463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8533960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C3DD49AE-E876-4130-BF53-6229B9820536}" type="datetime1">
              <a:rPr lang="en-US" smtClean="0"/>
              <a:t>9/20/2024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  <a:endParaRPr lang="en-US"/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7A705E3-E620-489D-9973-6221209A4B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581830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rtlCol="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 rtlCol="0"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 rtlCol="0"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pPr rtl="0"/>
            <a:fld id="{C0840E64-78EA-480E-9DFC-F5D183737F14}" type="datetime1">
              <a:rPr lang="en-US" smtClean="0"/>
              <a:t>9/20/2024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 rtlCol="0"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770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AF379E8-AC6C-43B9-9222-BDF0AF9336F0}" type="datetime1">
              <a:rPr lang="en-US" smtClean="0"/>
              <a:t>9/20/2024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3708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rtlCol="0"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rtlCol="0"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 rtlCol="0"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pPr rtl="0"/>
            <a:fld id="{ED329652-6112-4F3D-B614-62B56A045E3D}" type="datetime1">
              <a:rPr lang="en-US" smtClean="0"/>
              <a:t>9/20/2024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 rtlCol="0"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071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064E64D-1B50-4EC0-83A1-DE58B45AB49E}" type="datetime1">
              <a:rPr lang="en-US" smtClean="0"/>
              <a:t>9/20/2024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4672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rtlCol="0"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rtlCol="0"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761A824-A4A3-4BDD-B7F1-293A0EC1EA54}" type="datetime1">
              <a:rPr lang="en-US" smtClean="0"/>
              <a:t>9/20/2024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9960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81B1D06-1BCF-4BCB-9319-09267D16BB9F}" type="datetime1">
              <a:rPr lang="en-US" smtClean="0"/>
              <a:t>9/20/2024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413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5361324-1C8A-40EA-A8C7-BACD05350B74}" type="datetime1">
              <a:rPr lang="en-US" smtClean="0"/>
              <a:t>9/20/2024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7247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rtlCol="0"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 rtlCol="0"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 rtlCol="0"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5BA78C1D-B8C9-43D1-BED3-AB201E145563}" type="datetime1">
              <a:rPr lang="en-US" smtClean="0"/>
              <a:t>9/20/2024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8602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 rtlCol="0"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pPr rtl="0"/>
            <a:fld id="{BFA2D3EE-FBE6-4434-A13B-BD4C1C612D44}" type="datetime1">
              <a:rPr lang="en-US" smtClean="0"/>
              <a:t>9/20/2024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 rtlCol="0"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 rtl="0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rtlCol="0"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 rtlCol="0"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782230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B56802B-70FA-41EA-BEAA-8B64D5BF1424}" type="datetime1">
              <a:rPr lang="en-US" smtClean="0"/>
              <a:t>9/20/2024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3299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512D428-74E3-499E-9255-6C7C463A82F6}" type="datetime1">
              <a:rPr lang="en-US" smtClean="0"/>
              <a:t>9/20/2024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00734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Quarter level</a:t>
            </a:r>
          </a:p>
          <a:p>
            <a:pPr lvl="4" rtl="0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4FF323AA-170C-4C76-B350-C21CF15222DA}" type="datetime1">
              <a:rPr lang="en-US" smtClean="0"/>
              <a:t>9/20/2024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1577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65" r:id="rId5"/>
    <p:sldLayoutId id="2147483671" r:id="rId6"/>
    <p:sldLayoutId id="2147483672" r:id="rId7"/>
    <p:sldLayoutId id="2147483662" r:id="rId8"/>
    <p:sldLayoutId id="2147483663" r:id="rId9"/>
    <p:sldLayoutId id="2147483664" r:id="rId10"/>
    <p:sldLayoutId id="2147483666" r:id="rId11"/>
  </p:sldLayoutIdLst>
  <p:hf sldNum="0"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logo&#10;&#10;Description automatically generated">
            <a:extLst>
              <a:ext uri="{FF2B5EF4-FFF2-40B4-BE49-F238E27FC236}">
                <a16:creationId xmlns:a16="http://schemas.microsoft.com/office/drawing/2014/main" id="{8045422F-7258-40AC-BD2E-2469AA44892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82" name="Rectangle 81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5067" y="1808532"/>
            <a:ext cx="5452527" cy="3240936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61010" y="1975104"/>
            <a:ext cx="5120640" cy="290779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3793" y="2355458"/>
            <a:ext cx="4775075" cy="1630907"/>
          </a:xfrm>
        </p:spPr>
        <p:txBody>
          <a:bodyPr rtlCol="0">
            <a:normAutofit/>
          </a:bodyPr>
          <a:lstStyle/>
          <a:p>
            <a:pPr rtl="0"/>
            <a:r>
              <a:rPr lang="en-GB" sz="4400" dirty="0">
                <a:solidFill>
                  <a:schemeClr val="tx1"/>
                </a:solidFill>
              </a:rPr>
              <a:t>W</a:t>
            </a:r>
            <a:r>
              <a:rPr lang="en-gb" sz="4400" dirty="0">
                <a:solidFill>
                  <a:schemeClr val="tx1"/>
                </a:solidFill>
              </a:rPr>
              <a:t>elcome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22DDC-8EEE-4A06-8DFE-B44871EAA2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33793" y="3995988"/>
            <a:ext cx="4775075" cy="559656"/>
          </a:xfrm>
        </p:spPr>
        <p:txBody>
          <a:bodyPr rtlCol="0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>
                <a:solidFill>
                  <a:schemeClr val="tx1"/>
                </a:solidFill>
              </a:rPr>
              <a:t>B</a:t>
            </a:r>
            <a:r>
              <a:rPr lang="en-gb" dirty="0">
                <a:solidFill>
                  <a:schemeClr val="tx1"/>
                </a:solidFill>
              </a:rPr>
              <a:t>Sc Sport and Exercise Ther</a:t>
            </a:r>
            <a:r>
              <a:rPr lang="en-GB" dirty="0">
                <a:solidFill>
                  <a:schemeClr val="tx1"/>
                </a:solidFill>
              </a:rPr>
              <a:t>ap</a:t>
            </a:r>
            <a:r>
              <a:rPr lang="en-gb" dirty="0">
                <a:solidFill>
                  <a:schemeClr val="tx1"/>
                </a:solidFill>
              </a:rPr>
              <a:t>y </a:t>
            </a:r>
          </a:p>
        </p:txBody>
      </p:sp>
    </p:spTree>
    <p:extLst>
      <p:ext uri="{BB962C8B-B14F-4D97-AF65-F5344CB8AC3E}">
        <p14:creationId xmlns:p14="http://schemas.microsoft.com/office/powerpoint/2010/main" val="25842807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rtlCol="0">
            <a:normAutofit/>
          </a:bodyPr>
          <a:lstStyle/>
          <a:p>
            <a:pPr algn="ctr" rtl="0"/>
            <a:r>
              <a:rPr lang="en-GB" dirty="0"/>
              <a:t>Sports Trauma Management</a:t>
            </a:r>
            <a:r>
              <a:rPr lang="en-gb" dirty="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4F8052-F665-AD56-3679-3A9C10B0C3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Introduction </a:t>
            </a:r>
          </a:p>
          <a:p>
            <a:r>
              <a:rPr lang="en-GB" dirty="0"/>
              <a:t>Basic Life Support (BLS)</a:t>
            </a:r>
          </a:p>
          <a:p>
            <a:r>
              <a:rPr lang="en-GB" dirty="0"/>
              <a:t>Airway with CXSP control </a:t>
            </a:r>
          </a:p>
          <a:p>
            <a:r>
              <a:rPr lang="en-GB" dirty="0"/>
              <a:t>Airway without CXSP control </a:t>
            </a:r>
          </a:p>
          <a:p>
            <a:r>
              <a:rPr lang="en-GB" dirty="0"/>
              <a:t>Breathing and chest trauma</a:t>
            </a:r>
          </a:p>
          <a:p>
            <a:r>
              <a:rPr lang="en-GB" dirty="0"/>
              <a:t>Circulation </a:t>
            </a:r>
          </a:p>
          <a:p>
            <a:r>
              <a:rPr lang="en-GB" dirty="0"/>
              <a:t>Haemorrhage control </a:t>
            </a:r>
          </a:p>
          <a:p>
            <a:r>
              <a:rPr lang="en-GB" dirty="0"/>
              <a:t>Disability </a:t>
            </a:r>
          </a:p>
          <a:p>
            <a:r>
              <a:rPr lang="en-GB" dirty="0"/>
              <a:t>Neurological assessment </a:t>
            </a:r>
          </a:p>
          <a:p>
            <a:r>
              <a:rPr lang="en-GB" dirty="0"/>
              <a:t>Environment </a:t>
            </a:r>
          </a:p>
        </p:txBody>
      </p:sp>
    </p:spTree>
    <p:extLst>
      <p:ext uri="{BB962C8B-B14F-4D97-AF65-F5344CB8AC3E}">
        <p14:creationId xmlns:p14="http://schemas.microsoft.com/office/powerpoint/2010/main" val="1832431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4F8052-F665-AD56-3679-3A9C10B0C3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Exposure </a:t>
            </a:r>
          </a:p>
          <a:p>
            <a:r>
              <a:rPr lang="en-GB" dirty="0"/>
              <a:t>Everything Else </a:t>
            </a:r>
          </a:p>
          <a:p>
            <a:r>
              <a:rPr lang="en-GB" dirty="0"/>
              <a:t>DRABCDE and G</a:t>
            </a:r>
          </a:p>
          <a:p>
            <a:r>
              <a:rPr lang="en-GB" dirty="0"/>
              <a:t>Revision sessions</a:t>
            </a:r>
          </a:p>
          <a:p>
            <a:r>
              <a:rPr lang="en-GB" dirty="0"/>
              <a:t>Tutorial Sessions</a:t>
            </a:r>
          </a:p>
          <a:p>
            <a:r>
              <a:rPr lang="en-GB" dirty="0"/>
              <a:t>Q&amp;A sessions 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4DEF35B-0B3F-77A8-65B5-CFB06812BE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Sports Trauma Management</a:t>
            </a:r>
          </a:p>
        </p:txBody>
      </p:sp>
    </p:spTree>
    <p:extLst>
      <p:ext uri="{BB962C8B-B14F-4D97-AF65-F5344CB8AC3E}">
        <p14:creationId xmlns:p14="http://schemas.microsoft.com/office/powerpoint/2010/main" val="13464490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rtlCol="0">
            <a:normAutofit/>
          </a:bodyPr>
          <a:lstStyle/>
          <a:p>
            <a:pPr algn="ctr" rtl="0"/>
            <a:r>
              <a:rPr lang="en-GB" dirty="0"/>
              <a:t>Assessment One - MCQ</a:t>
            </a:r>
            <a:endParaRPr lang="en-gb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579A671-10F9-EA2D-7201-6C72B5AC803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074" t="23333" r="25960" b="19091"/>
          <a:stretch/>
        </p:blipFill>
        <p:spPr>
          <a:xfrm>
            <a:off x="3025505" y="1669473"/>
            <a:ext cx="6140990" cy="4717472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1344B080-9F8C-BEE1-756C-FC509B31B074}"/>
              </a:ext>
            </a:extLst>
          </p:cNvPr>
          <p:cNvSpPr/>
          <p:nvPr/>
        </p:nvSpPr>
        <p:spPr>
          <a:xfrm>
            <a:off x="7295669" y="3581322"/>
            <a:ext cx="1148157" cy="446887"/>
          </a:xfrm>
          <a:prstGeom prst="ellipse">
            <a:avLst/>
          </a:prstGeom>
          <a:noFill/>
          <a:ln w="57150">
            <a:solidFill>
              <a:schemeClr val="accent6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71449F97-D1E8-D90C-2D70-1D9AA6BE8BA2}"/>
              </a:ext>
            </a:extLst>
          </p:cNvPr>
          <p:cNvSpPr/>
          <p:nvPr/>
        </p:nvSpPr>
        <p:spPr>
          <a:xfrm>
            <a:off x="4406409" y="3977126"/>
            <a:ext cx="1148157" cy="446887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31620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rtlCol="0">
            <a:normAutofit/>
          </a:bodyPr>
          <a:lstStyle/>
          <a:p>
            <a:pPr algn="ctr" rtl="0"/>
            <a:r>
              <a:rPr lang="en-GB" dirty="0"/>
              <a:t>Assessment One – Use Of AI</a:t>
            </a:r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9195CEA-D50D-C23F-7CC9-EAB0096A869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289" t="29370" r="24380" b="16391"/>
          <a:stretch/>
        </p:blipFill>
        <p:spPr>
          <a:xfrm>
            <a:off x="2727157" y="1668715"/>
            <a:ext cx="6737685" cy="4655579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1344B080-9F8C-BEE1-756C-FC509B31B074}"/>
              </a:ext>
            </a:extLst>
          </p:cNvPr>
          <p:cNvSpPr/>
          <p:nvPr/>
        </p:nvSpPr>
        <p:spPr>
          <a:xfrm>
            <a:off x="7762088" y="4155108"/>
            <a:ext cx="1403683" cy="472970"/>
          </a:xfrm>
          <a:prstGeom prst="ellipse">
            <a:avLst/>
          </a:prstGeom>
          <a:noFill/>
          <a:ln w="57150">
            <a:solidFill>
              <a:schemeClr val="accent6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79200C56-D744-C00A-EA85-75874DB63DCD}"/>
              </a:ext>
            </a:extLst>
          </p:cNvPr>
          <p:cNvSpPr/>
          <p:nvPr/>
        </p:nvSpPr>
        <p:spPr>
          <a:xfrm>
            <a:off x="3081231" y="4155108"/>
            <a:ext cx="1403683" cy="472970"/>
          </a:xfrm>
          <a:prstGeom prst="ellipse">
            <a:avLst/>
          </a:prstGeom>
          <a:noFill/>
          <a:ln w="57150">
            <a:solidFill>
              <a:schemeClr val="accent6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15919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rtlCol="0">
            <a:normAutofit/>
          </a:bodyPr>
          <a:lstStyle/>
          <a:p>
            <a:pPr algn="ctr" rtl="0"/>
            <a:r>
              <a:rPr lang="en-GB" dirty="0"/>
              <a:t>Assessment One – Requirements</a:t>
            </a:r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1A10B35-FACF-F020-DFFB-A12800AE181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479" t="27576" r="24276" b="30909"/>
          <a:stretch/>
        </p:blipFill>
        <p:spPr>
          <a:xfrm>
            <a:off x="2017203" y="1669473"/>
            <a:ext cx="8157594" cy="44057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58601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rtlCol="0">
            <a:normAutofit/>
          </a:bodyPr>
          <a:lstStyle/>
          <a:p>
            <a:pPr algn="ctr" rtl="0"/>
            <a:r>
              <a:rPr lang="en-GB" dirty="0"/>
              <a:t>Assessment Two – Practical</a:t>
            </a:r>
            <a:endParaRPr lang="en-gb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7A2AA11-3348-305E-5AF9-74A7849D85E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535" t="33232" r="24545" b="9370"/>
          <a:stretch/>
        </p:blipFill>
        <p:spPr>
          <a:xfrm>
            <a:off x="2933700" y="1704107"/>
            <a:ext cx="6324600" cy="4661313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1344B080-9F8C-BEE1-756C-FC509B31B074}"/>
              </a:ext>
            </a:extLst>
          </p:cNvPr>
          <p:cNvSpPr/>
          <p:nvPr/>
        </p:nvSpPr>
        <p:spPr>
          <a:xfrm>
            <a:off x="7008795" y="3519476"/>
            <a:ext cx="1903749" cy="446887"/>
          </a:xfrm>
          <a:prstGeom prst="ellipse">
            <a:avLst/>
          </a:prstGeom>
          <a:noFill/>
          <a:ln w="57150">
            <a:solidFill>
              <a:schemeClr val="accent6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71449F97-D1E8-D90C-2D70-1D9AA6BE8BA2}"/>
              </a:ext>
            </a:extLst>
          </p:cNvPr>
          <p:cNvSpPr/>
          <p:nvPr/>
        </p:nvSpPr>
        <p:spPr>
          <a:xfrm>
            <a:off x="4353110" y="3966363"/>
            <a:ext cx="1148157" cy="446887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57232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rtlCol="0">
            <a:normAutofit/>
          </a:bodyPr>
          <a:lstStyle/>
          <a:p>
            <a:pPr algn="ctr" rtl="0"/>
            <a:r>
              <a:rPr lang="en-GB" dirty="0"/>
              <a:t>Assessment Two – Use Of AI</a:t>
            </a:r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9195CEA-D50D-C23F-7CC9-EAB0096A869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289" t="29370" r="24380" b="16391"/>
          <a:stretch/>
        </p:blipFill>
        <p:spPr>
          <a:xfrm>
            <a:off x="2727157" y="1668715"/>
            <a:ext cx="6737685" cy="4655579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1344B080-9F8C-BEE1-756C-FC509B31B074}"/>
              </a:ext>
            </a:extLst>
          </p:cNvPr>
          <p:cNvSpPr/>
          <p:nvPr/>
        </p:nvSpPr>
        <p:spPr>
          <a:xfrm>
            <a:off x="7762088" y="4155108"/>
            <a:ext cx="1403683" cy="472970"/>
          </a:xfrm>
          <a:prstGeom prst="ellipse">
            <a:avLst/>
          </a:prstGeom>
          <a:noFill/>
          <a:ln w="57150">
            <a:solidFill>
              <a:schemeClr val="accent6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79200C56-D744-C00A-EA85-75874DB63DCD}"/>
              </a:ext>
            </a:extLst>
          </p:cNvPr>
          <p:cNvSpPr/>
          <p:nvPr/>
        </p:nvSpPr>
        <p:spPr>
          <a:xfrm>
            <a:off x="3081231" y="4155108"/>
            <a:ext cx="1403683" cy="472970"/>
          </a:xfrm>
          <a:prstGeom prst="ellipse">
            <a:avLst/>
          </a:prstGeom>
          <a:noFill/>
          <a:ln w="57150">
            <a:solidFill>
              <a:schemeClr val="accent6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89581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rtlCol="0">
            <a:normAutofit/>
          </a:bodyPr>
          <a:lstStyle/>
          <a:p>
            <a:pPr algn="ctr" rtl="0"/>
            <a:r>
              <a:rPr lang="en-GB" dirty="0"/>
              <a:t>Assessment Two – Context</a:t>
            </a:r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1F7F313-43B9-3888-297F-732ACD36E9A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903" t="28182" r="25488" b="56363"/>
          <a:stretch/>
        </p:blipFill>
        <p:spPr>
          <a:xfrm>
            <a:off x="2046690" y="2552699"/>
            <a:ext cx="8098619" cy="1752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38573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rtlCol="0">
            <a:normAutofit/>
          </a:bodyPr>
          <a:lstStyle/>
          <a:p>
            <a:pPr algn="ctr" rtl="0"/>
            <a:r>
              <a:rPr lang="en-GB" dirty="0"/>
              <a:t>Assessment Two – Considerations</a:t>
            </a:r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03D96CA-E1D5-AD21-74C3-F09D553ACC3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893" t="43737" r="25488" b="15455"/>
          <a:stretch/>
        </p:blipFill>
        <p:spPr>
          <a:xfrm>
            <a:off x="2666999" y="2014194"/>
            <a:ext cx="6858001" cy="38374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086301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FIVE">
      <a:dk1>
        <a:sysClr val="windowText" lastClr="000000"/>
      </a:dk1>
      <a:lt1>
        <a:sysClr val="window" lastClr="FFFFFF"/>
      </a:lt1>
      <a:dk2>
        <a:srgbClr val="505046"/>
      </a:dk2>
      <a:lt2>
        <a:srgbClr val="F5F6F4"/>
      </a:lt2>
      <a:accent1>
        <a:srgbClr val="57903F"/>
      </a:accent1>
      <a:accent2>
        <a:srgbClr val="F03F2B"/>
      </a:accent2>
      <a:accent3>
        <a:srgbClr val="3488A0"/>
      </a:accent3>
      <a:accent4>
        <a:srgbClr val="F8D22F"/>
      </a:accent4>
      <a:accent5>
        <a:srgbClr val="5CC6D6"/>
      </a:accent5>
      <a:accent6>
        <a:srgbClr val="B8D233"/>
      </a:accent6>
      <a:hlink>
        <a:srgbClr val="00B0F0"/>
      </a:hlink>
      <a:folHlink>
        <a:srgbClr val="B2B2B2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1799139_TF78438558" id="{0BED6512-3D0D-4F75-AB59-5444160ED234}" vid="{29214CBE-E8BC-4FF0-A7D0-03F1D55577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{4F7C0CEF-46A0-492B-BB36-CFBD7EBE109E}tf78438558_win32</Template>
  <TotalTime>139</TotalTime>
  <Words>84</Words>
  <Application>Microsoft Office PowerPoint</Application>
  <PresentationFormat>Widescreen</PresentationFormat>
  <Paragraphs>27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Calibri</vt:lpstr>
      <vt:lpstr>Century Gothic</vt:lpstr>
      <vt:lpstr>Garamond</vt:lpstr>
      <vt:lpstr>SavonVTI</vt:lpstr>
      <vt:lpstr>Welcome</vt:lpstr>
      <vt:lpstr>Sports Trauma Management </vt:lpstr>
      <vt:lpstr>Sports Trauma Management</vt:lpstr>
      <vt:lpstr>Assessment One - MCQ</vt:lpstr>
      <vt:lpstr>Assessment One – Use Of AI</vt:lpstr>
      <vt:lpstr>Assessment One – Requirements</vt:lpstr>
      <vt:lpstr>Assessment Two – Practical</vt:lpstr>
      <vt:lpstr>Assessment Two – Use Of AI</vt:lpstr>
      <vt:lpstr>Assessment Two – Context</vt:lpstr>
      <vt:lpstr>Assessment Two – Considerations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Kerry Nicholas</dc:creator>
  <cp:lastModifiedBy>Kerry Nicholas</cp:lastModifiedBy>
  <cp:revision>3</cp:revision>
  <dcterms:created xsi:type="dcterms:W3CDTF">2024-09-20T10:46:02Z</dcterms:created>
  <dcterms:modified xsi:type="dcterms:W3CDTF">2024-09-20T13:05:02Z</dcterms:modified>
</cp:coreProperties>
</file>