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57" r:id="rId6"/>
    <p:sldId id="265" r:id="rId7"/>
    <p:sldId id="258" r:id="rId8"/>
    <p:sldId id="259" r:id="rId9"/>
    <p:sldId id="260" r:id="rId10"/>
    <p:sldId id="261" r:id="rId11"/>
    <p:sldId id="262" r:id="rId12"/>
    <p:sldId id="263"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1E25F2-5B7D-485C-B90A-236285997369}" v="1" dt="2025-10-19T21:45:09.640"/>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5" d="100"/>
          <a:sy n="75" d="100"/>
        </p:scale>
        <p:origin x="5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 Nicolae" userId="150c57cf0ec840fd" providerId="LiveId" clId="{825F0B0A-3603-4EAD-8122-5A2D22C9C810}"/>
    <pc:docChg chg="custSel addSld modSld">
      <pc:chgData name="Cristina Nicolae" userId="150c57cf0ec840fd" providerId="LiveId" clId="{825F0B0A-3603-4EAD-8122-5A2D22C9C810}" dt="2025-10-19T21:46:36.673" v="10" actId="26606"/>
      <pc:docMkLst>
        <pc:docMk/>
      </pc:docMkLst>
      <pc:sldChg chg="addSp modSp new mod setBg">
        <pc:chgData name="Cristina Nicolae" userId="150c57cf0ec840fd" providerId="LiveId" clId="{825F0B0A-3603-4EAD-8122-5A2D22C9C810}" dt="2025-10-19T21:46:36.673" v="10" actId="26606"/>
        <pc:sldMkLst>
          <pc:docMk/>
          <pc:sldMk cId="183568071" sldId="265"/>
        </pc:sldMkLst>
        <pc:spChg chg="mod">
          <ac:chgData name="Cristina Nicolae" userId="150c57cf0ec840fd" providerId="LiveId" clId="{825F0B0A-3603-4EAD-8122-5A2D22C9C810}" dt="2025-10-19T21:46:36.673" v="10" actId="26606"/>
          <ac:spMkLst>
            <pc:docMk/>
            <pc:sldMk cId="183568071" sldId="265"/>
            <ac:spMk id="2" creationId="{5112BD16-54FA-8312-07A4-7AA07160517D}"/>
          </ac:spMkLst>
        </pc:spChg>
        <pc:spChg chg="add mod">
          <ac:chgData name="Cristina Nicolae" userId="150c57cf0ec840fd" providerId="LiveId" clId="{825F0B0A-3603-4EAD-8122-5A2D22C9C810}" dt="2025-10-19T21:46:36.673" v="10" actId="26606"/>
          <ac:spMkLst>
            <pc:docMk/>
            <pc:sldMk cId="183568071" sldId="265"/>
            <ac:spMk id="3" creationId="{19139F03-694F-5831-EECE-9810ECF293F1}"/>
          </ac:spMkLst>
        </pc:spChg>
        <pc:spChg chg="add">
          <ac:chgData name="Cristina Nicolae" userId="150c57cf0ec840fd" providerId="LiveId" clId="{825F0B0A-3603-4EAD-8122-5A2D22C9C810}" dt="2025-10-19T21:46:36.673" v="10" actId="26606"/>
          <ac:spMkLst>
            <pc:docMk/>
            <pc:sldMk cId="183568071" sldId="265"/>
            <ac:spMk id="8" creationId="{70DFC902-7D23-471A-B557-B6B6917D7A0D}"/>
          </ac:spMkLst>
        </pc:spChg>
        <pc:spChg chg="add">
          <ac:chgData name="Cristina Nicolae" userId="150c57cf0ec840fd" providerId="LiveId" clId="{825F0B0A-3603-4EAD-8122-5A2D22C9C810}" dt="2025-10-19T21:46:36.673" v="10" actId="26606"/>
          <ac:spMkLst>
            <pc:docMk/>
            <pc:sldMk cId="183568071" sldId="265"/>
            <ac:spMk id="10" creationId="{A55D5633-D557-4DCA-982C-FF36EB7A1C00}"/>
          </ac:spMkLst>
        </pc:spChg>
        <pc:spChg chg="add">
          <ac:chgData name="Cristina Nicolae" userId="150c57cf0ec840fd" providerId="LiveId" clId="{825F0B0A-3603-4EAD-8122-5A2D22C9C810}" dt="2025-10-19T21:46:36.673" v="10" actId="26606"/>
          <ac:spMkLst>
            <pc:docMk/>
            <pc:sldMk cId="183568071" sldId="265"/>
            <ac:spMk id="12" creationId="{450D3AD2-FA80-415F-A9CE-54D884561CD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2EB4CC-A699-482A-84AD-3C2B7DB0A737}"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8BA702BF-E2CC-4916-9360-EADD19E29715}">
      <dgm:prSet/>
      <dgm:spPr/>
      <dgm:t>
        <a:bodyPr/>
        <a:lstStyle/>
        <a:p>
          <a:r>
            <a:rPr lang="en-GB"/>
            <a:t>Strong Performance Areas</a:t>
          </a:r>
          <a:endParaRPr lang="en-US"/>
        </a:p>
      </dgm:t>
    </dgm:pt>
    <dgm:pt modelId="{0A8EE8D5-18C2-4044-8D24-7D751F5D490B}" type="parTrans" cxnId="{20872103-4A48-485A-AEA7-4A74CBD5283C}">
      <dgm:prSet/>
      <dgm:spPr/>
      <dgm:t>
        <a:bodyPr/>
        <a:lstStyle/>
        <a:p>
          <a:endParaRPr lang="en-US"/>
        </a:p>
      </dgm:t>
    </dgm:pt>
    <dgm:pt modelId="{A402A17D-BA8D-460D-8842-E469C7B6ADB2}" type="sibTrans" cxnId="{20872103-4A48-485A-AEA7-4A74CBD5283C}">
      <dgm:prSet/>
      <dgm:spPr/>
      <dgm:t>
        <a:bodyPr/>
        <a:lstStyle/>
        <a:p>
          <a:endParaRPr lang="en-US"/>
        </a:p>
      </dgm:t>
    </dgm:pt>
    <dgm:pt modelId="{640E30A5-7D2A-4CE2-8E61-8C29858B6DEA}">
      <dgm:prSet/>
      <dgm:spPr/>
      <dgm:t>
        <a:bodyPr/>
        <a:lstStyle/>
        <a:p>
          <a:r>
            <a:rPr lang="en-GB"/>
            <a:t>Excellent communication with patients</a:t>
          </a:r>
          <a:endParaRPr lang="en-US"/>
        </a:p>
      </dgm:t>
    </dgm:pt>
    <dgm:pt modelId="{E2BADE00-0112-4B1E-A690-A69D474AD4CB}" type="parTrans" cxnId="{A9D521CE-3D0B-41F6-A7E1-7438CE05A29A}">
      <dgm:prSet/>
      <dgm:spPr/>
      <dgm:t>
        <a:bodyPr/>
        <a:lstStyle/>
        <a:p>
          <a:endParaRPr lang="en-US"/>
        </a:p>
      </dgm:t>
    </dgm:pt>
    <dgm:pt modelId="{2A0FA7E7-6587-440B-B61A-A11B8F33306A}" type="sibTrans" cxnId="{A9D521CE-3D0B-41F6-A7E1-7438CE05A29A}">
      <dgm:prSet/>
      <dgm:spPr/>
      <dgm:t>
        <a:bodyPr/>
        <a:lstStyle/>
        <a:p>
          <a:endParaRPr lang="en-US"/>
        </a:p>
      </dgm:t>
    </dgm:pt>
    <dgm:pt modelId="{B8523C67-113D-46CD-B005-825882A3C7BC}">
      <dgm:prSet/>
      <dgm:spPr/>
      <dgm:t>
        <a:bodyPr/>
        <a:lstStyle/>
        <a:p>
          <a:r>
            <a:rPr lang="en-GB"/>
            <a:t>Professional attitude and presentation</a:t>
          </a:r>
          <a:endParaRPr lang="en-US"/>
        </a:p>
      </dgm:t>
    </dgm:pt>
    <dgm:pt modelId="{6CA23A45-B998-472A-9C4C-2B5962EDC026}" type="parTrans" cxnId="{9475B7BC-0CBA-4DCB-8704-F51B0FA5E551}">
      <dgm:prSet/>
      <dgm:spPr/>
      <dgm:t>
        <a:bodyPr/>
        <a:lstStyle/>
        <a:p>
          <a:endParaRPr lang="en-US"/>
        </a:p>
      </dgm:t>
    </dgm:pt>
    <dgm:pt modelId="{62FCA322-7087-4998-968D-2DCDD16F8E26}" type="sibTrans" cxnId="{9475B7BC-0CBA-4DCB-8704-F51B0FA5E551}">
      <dgm:prSet/>
      <dgm:spPr/>
      <dgm:t>
        <a:bodyPr/>
        <a:lstStyle/>
        <a:p>
          <a:endParaRPr lang="en-US"/>
        </a:p>
      </dgm:t>
    </dgm:pt>
    <dgm:pt modelId="{B6879F19-31BD-4EE7-B646-3B63A7D44783}">
      <dgm:prSet/>
      <dgm:spPr/>
      <dgm:t>
        <a:bodyPr/>
        <a:lstStyle/>
        <a:p>
          <a:r>
            <a:rPr lang="en-GB"/>
            <a:t>Reliable and punctual</a:t>
          </a:r>
          <a:endParaRPr lang="en-US"/>
        </a:p>
      </dgm:t>
    </dgm:pt>
    <dgm:pt modelId="{85907650-A8E5-491C-A970-B21ECE51E762}" type="parTrans" cxnId="{3911F79E-6A5A-4A07-BFF6-919F84C91811}">
      <dgm:prSet/>
      <dgm:spPr/>
      <dgm:t>
        <a:bodyPr/>
        <a:lstStyle/>
        <a:p>
          <a:endParaRPr lang="en-US"/>
        </a:p>
      </dgm:t>
    </dgm:pt>
    <dgm:pt modelId="{73C8214C-97F5-416C-92D8-4D46AC147907}" type="sibTrans" cxnId="{3911F79E-6A5A-4A07-BFF6-919F84C91811}">
      <dgm:prSet/>
      <dgm:spPr/>
      <dgm:t>
        <a:bodyPr/>
        <a:lstStyle/>
        <a:p>
          <a:endParaRPr lang="en-US"/>
        </a:p>
      </dgm:t>
    </dgm:pt>
    <dgm:pt modelId="{4C784D90-0C25-453D-9FB6-E9DC9A0E266D}">
      <dgm:prSet/>
      <dgm:spPr/>
      <dgm:t>
        <a:bodyPr/>
        <a:lstStyle/>
        <a:p>
          <a:r>
            <a:rPr lang="en-GB"/>
            <a:t>Positive patient feedback</a:t>
          </a:r>
          <a:endParaRPr lang="en-US"/>
        </a:p>
      </dgm:t>
    </dgm:pt>
    <dgm:pt modelId="{3C5C4891-2F97-4AC0-ACB0-6F96B8EE57D8}" type="parTrans" cxnId="{EF049EA7-91D0-4A92-861C-4075A79104A5}">
      <dgm:prSet/>
      <dgm:spPr/>
      <dgm:t>
        <a:bodyPr/>
        <a:lstStyle/>
        <a:p>
          <a:endParaRPr lang="en-US"/>
        </a:p>
      </dgm:t>
    </dgm:pt>
    <dgm:pt modelId="{79B783F7-4AD7-4FAC-9F8F-123D12B49D3D}" type="sibTrans" cxnId="{EF049EA7-91D0-4A92-861C-4075A79104A5}">
      <dgm:prSet/>
      <dgm:spPr/>
      <dgm:t>
        <a:bodyPr/>
        <a:lstStyle/>
        <a:p>
          <a:endParaRPr lang="en-US"/>
        </a:p>
      </dgm:t>
    </dgm:pt>
    <dgm:pt modelId="{1C472FE0-594F-470B-BDC3-66272FF065A1}" type="pres">
      <dgm:prSet presAssocID="{0A2EB4CC-A699-482A-84AD-3C2B7DB0A737}" presName="diagram" presStyleCnt="0">
        <dgm:presLayoutVars>
          <dgm:dir/>
          <dgm:resizeHandles val="exact"/>
        </dgm:presLayoutVars>
      </dgm:prSet>
      <dgm:spPr/>
    </dgm:pt>
    <dgm:pt modelId="{EE64CE37-49D6-4507-8D87-EFCD3F745DBC}" type="pres">
      <dgm:prSet presAssocID="{8BA702BF-E2CC-4916-9360-EADD19E29715}" presName="node" presStyleLbl="node1" presStyleIdx="0" presStyleCnt="5">
        <dgm:presLayoutVars>
          <dgm:bulletEnabled val="1"/>
        </dgm:presLayoutVars>
      </dgm:prSet>
      <dgm:spPr/>
    </dgm:pt>
    <dgm:pt modelId="{2A42C425-0464-4E9B-BE9F-CC557CF8E29C}" type="pres">
      <dgm:prSet presAssocID="{A402A17D-BA8D-460D-8842-E469C7B6ADB2}" presName="sibTrans" presStyleCnt="0"/>
      <dgm:spPr/>
    </dgm:pt>
    <dgm:pt modelId="{37FFE805-3E19-4C01-8451-B8B68A3C77D4}" type="pres">
      <dgm:prSet presAssocID="{640E30A5-7D2A-4CE2-8E61-8C29858B6DEA}" presName="node" presStyleLbl="node1" presStyleIdx="1" presStyleCnt="5">
        <dgm:presLayoutVars>
          <dgm:bulletEnabled val="1"/>
        </dgm:presLayoutVars>
      </dgm:prSet>
      <dgm:spPr/>
    </dgm:pt>
    <dgm:pt modelId="{7499BFC1-BF8A-4BC4-8C11-9E0C147BE3FA}" type="pres">
      <dgm:prSet presAssocID="{2A0FA7E7-6587-440B-B61A-A11B8F33306A}" presName="sibTrans" presStyleCnt="0"/>
      <dgm:spPr/>
    </dgm:pt>
    <dgm:pt modelId="{1E4C372D-DB4C-4305-863E-0A19E3A8A36F}" type="pres">
      <dgm:prSet presAssocID="{B8523C67-113D-46CD-B005-825882A3C7BC}" presName="node" presStyleLbl="node1" presStyleIdx="2" presStyleCnt="5">
        <dgm:presLayoutVars>
          <dgm:bulletEnabled val="1"/>
        </dgm:presLayoutVars>
      </dgm:prSet>
      <dgm:spPr/>
    </dgm:pt>
    <dgm:pt modelId="{027249D7-50A9-4A67-A3B8-E8C8D26921BD}" type="pres">
      <dgm:prSet presAssocID="{62FCA322-7087-4998-968D-2DCDD16F8E26}" presName="sibTrans" presStyleCnt="0"/>
      <dgm:spPr/>
    </dgm:pt>
    <dgm:pt modelId="{0C95B91E-5B71-4F8C-AC59-1625440F806E}" type="pres">
      <dgm:prSet presAssocID="{B6879F19-31BD-4EE7-B646-3B63A7D44783}" presName="node" presStyleLbl="node1" presStyleIdx="3" presStyleCnt="5">
        <dgm:presLayoutVars>
          <dgm:bulletEnabled val="1"/>
        </dgm:presLayoutVars>
      </dgm:prSet>
      <dgm:spPr/>
    </dgm:pt>
    <dgm:pt modelId="{3DBCFFB1-FDC0-4CB3-8681-10F48F0AE8CB}" type="pres">
      <dgm:prSet presAssocID="{73C8214C-97F5-416C-92D8-4D46AC147907}" presName="sibTrans" presStyleCnt="0"/>
      <dgm:spPr/>
    </dgm:pt>
    <dgm:pt modelId="{477EA6A0-5F97-4264-9BF3-1EC59481471B}" type="pres">
      <dgm:prSet presAssocID="{4C784D90-0C25-453D-9FB6-E9DC9A0E266D}" presName="node" presStyleLbl="node1" presStyleIdx="4" presStyleCnt="5">
        <dgm:presLayoutVars>
          <dgm:bulletEnabled val="1"/>
        </dgm:presLayoutVars>
      </dgm:prSet>
      <dgm:spPr/>
    </dgm:pt>
  </dgm:ptLst>
  <dgm:cxnLst>
    <dgm:cxn modelId="{20872103-4A48-485A-AEA7-4A74CBD5283C}" srcId="{0A2EB4CC-A699-482A-84AD-3C2B7DB0A737}" destId="{8BA702BF-E2CC-4916-9360-EADD19E29715}" srcOrd="0" destOrd="0" parTransId="{0A8EE8D5-18C2-4044-8D24-7D751F5D490B}" sibTransId="{A402A17D-BA8D-460D-8842-E469C7B6ADB2}"/>
    <dgm:cxn modelId="{6E4F761D-5286-4DAD-ADFA-2379712E9E28}" type="presOf" srcId="{B8523C67-113D-46CD-B005-825882A3C7BC}" destId="{1E4C372D-DB4C-4305-863E-0A19E3A8A36F}" srcOrd="0" destOrd="0" presId="urn:microsoft.com/office/officeart/2005/8/layout/default"/>
    <dgm:cxn modelId="{9D9E582B-A02A-42D6-9F7E-957930EA5024}" type="presOf" srcId="{B6879F19-31BD-4EE7-B646-3B63A7D44783}" destId="{0C95B91E-5B71-4F8C-AC59-1625440F806E}" srcOrd="0" destOrd="0" presId="urn:microsoft.com/office/officeart/2005/8/layout/default"/>
    <dgm:cxn modelId="{6FF4B747-F8E0-48CF-AAF4-267F8C2BB3C1}" type="presOf" srcId="{4C784D90-0C25-453D-9FB6-E9DC9A0E266D}" destId="{477EA6A0-5F97-4264-9BF3-1EC59481471B}" srcOrd="0" destOrd="0" presId="urn:microsoft.com/office/officeart/2005/8/layout/default"/>
    <dgm:cxn modelId="{D438C372-0D58-4621-91C8-375863BC48CF}" type="presOf" srcId="{640E30A5-7D2A-4CE2-8E61-8C29858B6DEA}" destId="{37FFE805-3E19-4C01-8451-B8B68A3C77D4}" srcOrd="0" destOrd="0" presId="urn:microsoft.com/office/officeart/2005/8/layout/default"/>
    <dgm:cxn modelId="{E7AD7F5A-1E72-406C-BAE4-0F526C6046DE}" type="presOf" srcId="{0A2EB4CC-A699-482A-84AD-3C2B7DB0A737}" destId="{1C472FE0-594F-470B-BDC3-66272FF065A1}" srcOrd="0" destOrd="0" presId="urn:microsoft.com/office/officeart/2005/8/layout/default"/>
    <dgm:cxn modelId="{90586A7F-7B83-4AFA-A73C-84074F6CD0B5}" type="presOf" srcId="{8BA702BF-E2CC-4916-9360-EADD19E29715}" destId="{EE64CE37-49D6-4507-8D87-EFCD3F745DBC}" srcOrd="0" destOrd="0" presId="urn:microsoft.com/office/officeart/2005/8/layout/default"/>
    <dgm:cxn modelId="{3911F79E-6A5A-4A07-BFF6-919F84C91811}" srcId="{0A2EB4CC-A699-482A-84AD-3C2B7DB0A737}" destId="{B6879F19-31BD-4EE7-B646-3B63A7D44783}" srcOrd="3" destOrd="0" parTransId="{85907650-A8E5-491C-A970-B21ECE51E762}" sibTransId="{73C8214C-97F5-416C-92D8-4D46AC147907}"/>
    <dgm:cxn modelId="{EF049EA7-91D0-4A92-861C-4075A79104A5}" srcId="{0A2EB4CC-A699-482A-84AD-3C2B7DB0A737}" destId="{4C784D90-0C25-453D-9FB6-E9DC9A0E266D}" srcOrd="4" destOrd="0" parTransId="{3C5C4891-2F97-4AC0-ACB0-6F96B8EE57D8}" sibTransId="{79B783F7-4AD7-4FAC-9F8F-123D12B49D3D}"/>
    <dgm:cxn modelId="{9475B7BC-0CBA-4DCB-8704-F51B0FA5E551}" srcId="{0A2EB4CC-A699-482A-84AD-3C2B7DB0A737}" destId="{B8523C67-113D-46CD-B005-825882A3C7BC}" srcOrd="2" destOrd="0" parTransId="{6CA23A45-B998-472A-9C4C-2B5962EDC026}" sibTransId="{62FCA322-7087-4998-968D-2DCDD16F8E26}"/>
    <dgm:cxn modelId="{A9D521CE-3D0B-41F6-A7E1-7438CE05A29A}" srcId="{0A2EB4CC-A699-482A-84AD-3C2B7DB0A737}" destId="{640E30A5-7D2A-4CE2-8E61-8C29858B6DEA}" srcOrd="1" destOrd="0" parTransId="{E2BADE00-0112-4B1E-A690-A69D474AD4CB}" sibTransId="{2A0FA7E7-6587-440B-B61A-A11B8F33306A}"/>
    <dgm:cxn modelId="{26C09906-FA60-4162-A7EB-4A663D9739CB}" type="presParOf" srcId="{1C472FE0-594F-470B-BDC3-66272FF065A1}" destId="{EE64CE37-49D6-4507-8D87-EFCD3F745DBC}" srcOrd="0" destOrd="0" presId="urn:microsoft.com/office/officeart/2005/8/layout/default"/>
    <dgm:cxn modelId="{3693AD86-E679-4853-9CEA-5A9D533ED9CD}" type="presParOf" srcId="{1C472FE0-594F-470B-BDC3-66272FF065A1}" destId="{2A42C425-0464-4E9B-BE9F-CC557CF8E29C}" srcOrd="1" destOrd="0" presId="urn:microsoft.com/office/officeart/2005/8/layout/default"/>
    <dgm:cxn modelId="{2CE464B3-C13A-44F9-BF9B-576EC64889F1}" type="presParOf" srcId="{1C472FE0-594F-470B-BDC3-66272FF065A1}" destId="{37FFE805-3E19-4C01-8451-B8B68A3C77D4}" srcOrd="2" destOrd="0" presId="urn:microsoft.com/office/officeart/2005/8/layout/default"/>
    <dgm:cxn modelId="{2DB2F216-DA32-428D-9749-F47872A8DB22}" type="presParOf" srcId="{1C472FE0-594F-470B-BDC3-66272FF065A1}" destId="{7499BFC1-BF8A-4BC4-8C11-9E0C147BE3FA}" srcOrd="3" destOrd="0" presId="urn:microsoft.com/office/officeart/2005/8/layout/default"/>
    <dgm:cxn modelId="{1B4B1090-8FFC-470C-AA6F-89A5AC934A35}" type="presParOf" srcId="{1C472FE0-594F-470B-BDC3-66272FF065A1}" destId="{1E4C372D-DB4C-4305-863E-0A19E3A8A36F}" srcOrd="4" destOrd="0" presId="urn:microsoft.com/office/officeart/2005/8/layout/default"/>
    <dgm:cxn modelId="{F46E6AA2-A200-415B-80EE-B46F59C677C0}" type="presParOf" srcId="{1C472FE0-594F-470B-BDC3-66272FF065A1}" destId="{027249D7-50A9-4A67-A3B8-E8C8D26921BD}" srcOrd="5" destOrd="0" presId="urn:microsoft.com/office/officeart/2005/8/layout/default"/>
    <dgm:cxn modelId="{826B1FFF-9AA2-412D-9F20-2DA2D3DBCA50}" type="presParOf" srcId="{1C472FE0-594F-470B-BDC3-66272FF065A1}" destId="{0C95B91E-5B71-4F8C-AC59-1625440F806E}" srcOrd="6" destOrd="0" presId="urn:microsoft.com/office/officeart/2005/8/layout/default"/>
    <dgm:cxn modelId="{13EDDA69-973C-403C-8553-4283EDFF882F}" type="presParOf" srcId="{1C472FE0-594F-470B-BDC3-66272FF065A1}" destId="{3DBCFFB1-FDC0-4CB3-8681-10F48F0AE8CB}" srcOrd="7" destOrd="0" presId="urn:microsoft.com/office/officeart/2005/8/layout/default"/>
    <dgm:cxn modelId="{43D37213-37E2-4F6A-8AD1-6288C9DDD876}" type="presParOf" srcId="{1C472FE0-594F-470B-BDC3-66272FF065A1}" destId="{477EA6A0-5F97-4264-9BF3-1EC59481471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31884D-3E53-4CA4-AB7B-D0C4433EB39A}"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4A7CDD20-F8B7-47C5-A58B-895777550D86}">
      <dgm:prSet/>
      <dgm:spPr/>
      <dgm:t>
        <a:bodyPr/>
        <a:lstStyle/>
        <a:p>
          <a:r>
            <a:rPr lang="en-GB"/>
            <a:t>Growth Opportunities:</a:t>
          </a:r>
          <a:endParaRPr lang="en-US"/>
        </a:p>
      </dgm:t>
    </dgm:pt>
    <dgm:pt modelId="{6F0E1ADC-C38F-458A-B4DE-F571C8CCF589}" type="parTrans" cxnId="{E25609F4-5FBF-457A-B279-16E71114B160}">
      <dgm:prSet/>
      <dgm:spPr/>
      <dgm:t>
        <a:bodyPr/>
        <a:lstStyle/>
        <a:p>
          <a:endParaRPr lang="en-US"/>
        </a:p>
      </dgm:t>
    </dgm:pt>
    <dgm:pt modelId="{CFE06F12-65A1-441C-849D-6B26A7D41947}" type="sibTrans" cxnId="{E25609F4-5FBF-457A-B279-16E71114B160}">
      <dgm:prSet/>
      <dgm:spPr/>
      <dgm:t>
        <a:bodyPr/>
        <a:lstStyle/>
        <a:p>
          <a:endParaRPr lang="en-US"/>
        </a:p>
      </dgm:t>
    </dgm:pt>
    <dgm:pt modelId="{2BA0441A-AF14-438D-BE0D-84B3E7E8C70A}">
      <dgm:prSet/>
      <dgm:spPr/>
      <dgm:t>
        <a:bodyPr/>
        <a:lstStyle/>
        <a:p>
          <a:r>
            <a:rPr lang="en-GB"/>
            <a:t>Handling high pressure during peak hours</a:t>
          </a:r>
          <a:endParaRPr lang="en-US"/>
        </a:p>
      </dgm:t>
    </dgm:pt>
    <dgm:pt modelId="{BD9036BE-0ECF-4044-AFB7-35AEA793CA1B}" type="parTrans" cxnId="{A2AF3775-A1FC-44E2-A15B-DFB4B5D7B34C}">
      <dgm:prSet/>
      <dgm:spPr/>
      <dgm:t>
        <a:bodyPr/>
        <a:lstStyle/>
        <a:p>
          <a:endParaRPr lang="en-US"/>
        </a:p>
      </dgm:t>
    </dgm:pt>
    <dgm:pt modelId="{5EAC0E07-AB69-4072-B72C-17D54636C15E}" type="sibTrans" cxnId="{A2AF3775-A1FC-44E2-A15B-DFB4B5D7B34C}">
      <dgm:prSet/>
      <dgm:spPr/>
      <dgm:t>
        <a:bodyPr/>
        <a:lstStyle/>
        <a:p>
          <a:endParaRPr lang="en-US"/>
        </a:p>
      </dgm:t>
    </dgm:pt>
    <dgm:pt modelId="{3138E52F-C2BA-49A3-BEFE-51AE843A84A8}">
      <dgm:prSet/>
      <dgm:spPr/>
      <dgm:t>
        <a:bodyPr/>
        <a:lstStyle/>
        <a:p>
          <a:r>
            <a:rPr lang="en-GB"/>
            <a:t>Asking for assistance sooner when overwhelmed</a:t>
          </a:r>
          <a:endParaRPr lang="en-US"/>
        </a:p>
      </dgm:t>
    </dgm:pt>
    <dgm:pt modelId="{C1224C70-375D-4BCB-B4E0-643285D397CB}" type="parTrans" cxnId="{0281A0FC-C24F-462D-9F51-96337A9BEE65}">
      <dgm:prSet/>
      <dgm:spPr/>
      <dgm:t>
        <a:bodyPr/>
        <a:lstStyle/>
        <a:p>
          <a:endParaRPr lang="en-US"/>
        </a:p>
      </dgm:t>
    </dgm:pt>
    <dgm:pt modelId="{21A75B57-E9F4-4D3F-929F-5764C6D288B2}" type="sibTrans" cxnId="{0281A0FC-C24F-462D-9F51-96337A9BEE65}">
      <dgm:prSet/>
      <dgm:spPr/>
      <dgm:t>
        <a:bodyPr/>
        <a:lstStyle/>
        <a:p>
          <a:endParaRPr lang="en-US"/>
        </a:p>
      </dgm:t>
    </dgm:pt>
    <dgm:pt modelId="{BB35B0E2-4AE8-48DA-9ADD-A4F0EBF14A86}">
      <dgm:prSet/>
      <dgm:spPr/>
      <dgm:t>
        <a:bodyPr/>
        <a:lstStyle/>
        <a:p>
          <a:r>
            <a:rPr lang="en-GB"/>
            <a:t>Improving speed with booking/payment software</a:t>
          </a:r>
          <a:endParaRPr lang="en-US"/>
        </a:p>
      </dgm:t>
    </dgm:pt>
    <dgm:pt modelId="{0D4CAE6E-9B10-404A-8F4B-9C0FF0F2ADE0}" type="parTrans" cxnId="{DFC56460-DF8A-469D-8989-E460C5164810}">
      <dgm:prSet/>
      <dgm:spPr/>
      <dgm:t>
        <a:bodyPr/>
        <a:lstStyle/>
        <a:p>
          <a:endParaRPr lang="en-US"/>
        </a:p>
      </dgm:t>
    </dgm:pt>
    <dgm:pt modelId="{FC2B1CB3-429A-4A45-9F24-37D889ED6B97}" type="sibTrans" cxnId="{DFC56460-DF8A-469D-8989-E460C5164810}">
      <dgm:prSet/>
      <dgm:spPr/>
      <dgm:t>
        <a:bodyPr/>
        <a:lstStyle/>
        <a:p>
          <a:endParaRPr lang="en-US"/>
        </a:p>
      </dgm:t>
    </dgm:pt>
    <dgm:pt modelId="{4F4E2C9F-F377-400A-9D12-27575A5F2F97}" type="pres">
      <dgm:prSet presAssocID="{DF31884D-3E53-4CA4-AB7B-D0C4433EB39A}" presName="vert0" presStyleCnt="0">
        <dgm:presLayoutVars>
          <dgm:dir/>
          <dgm:animOne val="branch"/>
          <dgm:animLvl val="lvl"/>
        </dgm:presLayoutVars>
      </dgm:prSet>
      <dgm:spPr/>
    </dgm:pt>
    <dgm:pt modelId="{D5AF7799-942A-4A9A-BEC4-1248EAC907E6}" type="pres">
      <dgm:prSet presAssocID="{4A7CDD20-F8B7-47C5-A58B-895777550D86}" presName="thickLine" presStyleLbl="alignNode1" presStyleIdx="0" presStyleCnt="4"/>
      <dgm:spPr/>
    </dgm:pt>
    <dgm:pt modelId="{B26128CE-8EE5-405B-92EA-959EADB598CD}" type="pres">
      <dgm:prSet presAssocID="{4A7CDD20-F8B7-47C5-A58B-895777550D86}" presName="horz1" presStyleCnt="0"/>
      <dgm:spPr/>
    </dgm:pt>
    <dgm:pt modelId="{C3D59706-FB4F-4684-A8F2-702F6D4C02C6}" type="pres">
      <dgm:prSet presAssocID="{4A7CDD20-F8B7-47C5-A58B-895777550D86}" presName="tx1" presStyleLbl="revTx" presStyleIdx="0" presStyleCnt="4"/>
      <dgm:spPr/>
    </dgm:pt>
    <dgm:pt modelId="{B7A0A188-8204-4BFE-A561-3014F89BA541}" type="pres">
      <dgm:prSet presAssocID="{4A7CDD20-F8B7-47C5-A58B-895777550D86}" presName="vert1" presStyleCnt="0"/>
      <dgm:spPr/>
    </dgm:pt>
    <dgm:pt modelId="{177A84EE-1D64-4CAF-B387-3915A7A395DF}" type="pres">
      <dgm:prSet presAssocID="{2BA0441A-AF14-438D-BE0D-84B3E7E8C70A}" presName="thickLine" presStyleLbl="alignNode1" presStyleIdx="1" presStyleCnt="4"/>
      <dgm:spPr/>
    </dgm:pt>
    <dgm:pt modelId="{8D1A40A1-BDA8-4A3A-A4CD-C344B4FF6EB3}" type="pres">
      <dgm:prSet presAssocID="{2BA0441A-AF14-438D-BE0D-84B3E7E8C70A}" presName="horz1" presStyleCnt="0"/>
      <dgm:spPr/>
    </dgm:pt>
    <dgm:pt modelId="{012413D1-C3FD-4E78-A4DF-5F83A2F3F425}" type="pres">
      <dgm:prSet presAssocID="{2BA0441A-AF14-438D-BE0D-84B3E7E8C70A}" presName="tx1" presStyleLbl="revTx" presStyleIdx="1" presStyleCnt="4"/>
      <dgm:spPr/>
    </dgm:pt>
    <dgm:pt modelId="{FF879F19-532C-472B-8E63-55BF03B57659}" type="pres">
      <dgm:prSet presAssocID="{2BA0441A-AF14-438D-BE0D-84B3E7E8C70A}" presName="vert1" presStyleCnt="0"/>
      <dgm:spPr/>
    </dgm:pt>
    <dgm:pt modelId="{42C4B856-8BE6-4123-B9FD-0BC31BC1686E}" type="pres">
      <dgm:prSet presAssocID="{3138E52F-C2BA-49A3-BEFE-51AE843A84A8}" presName="thickLine" presStyleLbl="alignNode1" presStyleIdx="2" presStyleCnt="4"/>
      <dgm:spPr/>
    </dgm:pt>
    <dgm:pt modelId="{6906C326-1DB6-4928-A1ED-E99533CA4A64}" type="pres">
      <dgm:prSet presAssocID="{3138E52F-C2BA-49A3-BEFE-51AE843A84A8}" presName="horz1" presStyleCnt="0"/>
      <dgm:spPr/>
    </dgm:pt>
    <dgm:pt modelId="{61D91071-C2E8-45AF-90CF-E495F8F89719}" type="pres">
      <dgm:prSet presAssocID="{3138E52F-C2BA-49A3-BEFE-51AE843A84A8}" presName="tx1" presStyleLbl="revTx" presStyleIdx="2" presStyleCnt="4"/>
      <dgm:spPr/>
    </dgm:pt>
    <dgm:pt modelId="{0896A97F-57F4-40A2-99EE-BAD45DC73BA1}" type="pres">
      <dgm:prSet presAssocID="{3138E52F-C2BA-49A3-BEFE-51AE843A84A8}" presName="vert1" presStyleCnt="0"/>
      <dgm:spPr/>
    </dgm:pt>
    <dgm:pt modelId="{3601F8C0-B9A6-43BC-8630-ECA408187DA9}" type="pres">
      <dgm:prSet presAssocID="{BB35B0E2-4AE8-48DA-9ADD-A4F0EBF14A86}" presName="thickLine" presStyleLbl="alignNode1" presStyleIdx="3" presStyleCnt="4"/>
      <dgm:spPr/>
    </dgm:pt>
    <dgm:pt modelId="{7292CA11-63AF-4228-85F5-98C8E655F4AD}" type="pres">
      <dgm:prSet presAssocID="{BB35B0E2-4AE8-48DA-9ADD-A4F0EBF14A86}" presName="horz1" presStyleCnt="0"/>
      <dgm:spPr/>
    </dgm:pt>
    <dgm:pt modelId="{C186758A-2A83-43AE-A643-CA845682CA76}" type="pres">
      <dgm:prSet presAssocID="{BB35B0E2-4AE8-48DA-9ADD-A4F0EBF14A86}" presName="tx1" presStyleLbl="revTx" presStyleIdx="3" presStyleCnt="4"/>
      <dgm:spPr/>
    </dgm:pt>
    <dgm:pt modelId="{B82F5456-7BBC-4162-801C-F1A5F1BA1C70}" type="pres">
      <dgm:prSet presAssocID="{BB35B0E2-4AE8-48DA-9ADD-A4F0EBF14A86}" presName="vert1" presStyleCnt="0"/>
      <dgm:spPr/>
    </dgm:pt>
  </dgm:ptLst>
  <dgm:cxnLst>
    <dgm:cxn modelId="{C9CAA821-D7CE-4D02-8073-DD3E9A8DF2EC}" type="presOf" srcId="{DF31884D-3E53-4CA4-AB7B-D0C4433EB39A}" destId="{4F4E2C9F-F377-400A-9D12-27575A5F2F97}" srcOrd="0" destOrd="0" presId="urn:microsoft.com/office/officeart/2008/layout/LinedList"/>
    <dgm:cxn modelId="{49E0A62F-5958-4C0C-A288-2F713ED5C147}" type="presOf" srcId="{2BA0441A-AF14-438D-BE0D-84B3E7E8C70A}" destId="{012413D1-C3FD-4E78-A4DF-5F83A2F3F425}" srcOrd="0" destOrd="0" presId="urn:microsoft.com/office/officeart/2008/layout/LinedList"/>
    <dgm:cxn modelId="{DFC56460-DF8A-469D-8989-E460C5164810}" srcId="{DF31884D-3E53-4CA4-AB7B-D0C4433EB39A}" destId="{BB35B0E2-4AE8-48DA-9ADD-A4F0EBF14A86}" srcOrd="3" destOrd="0" parTransId="{0D4CAE6E-9B10-404A-8F4B-9C0FF0F2ADE0}" sibTransId="{FC2B1CB3-429A-4A45-9F24-37D889ED6B97}"/>
    <dgm:cxn modelId="{A2AF3775-A1FC-44E2-A15B-DFB4B5D7B34C}" srcId="{DF31884D-3E53-4CA4-AB7B-D0C4433EB39A}" destId="{2BA0441A-AF14-438D-BE0D-84B3E7E8C70A}" srcOrd="1" destOrd="0" parTransId="{BD9036BE-0ECF-4044-AFB7-35AEA793CA1B}" sibTransId="{5EAC0E07-AB69-4072-B72C-17D54636C15E}"/>
    <dgm:cxn modelId="{73890896-B331-4657-96D2-95FAC440CCA3}" type="presOf" srcId="{4A7CDD20-F8B7-47C5-A58B-895777550D86}" destId="{C3D59706-FB4F-4684-A8F2-702F6D4C02C6}" srcOrd="0" destOrd="0" presId="urn:microsoft.com/office/officeart/2008/layout/LinedList"/>
    <dgm:cxn modelId="{7B0983CA-ED91-4B77-8594-0681EF88F905}" type="presOf" srcId="{BB35B0E2-4AE8-48DA-9ADD-A4F0EBF14A86}" destId="{C186758A-2A83-43AE-A643-CA845682CA76}" srcOrd="0" destOrd="0" presId="urn:microsoft.com/office/officeart/2008/layout/LinedList"/>
    <dgm:cxn modelId="{91E0EFCC-BEEC-4396-A61B-59E45FF4902F}" type="presOf" srcId="{3138E52F-C2BA-49A3-BEFE-51AE843A84A8}" destId="{61D91071-C2E8-45AF-90CF-E495F8F89719}" srcOrd="0" destOrd="0" presId="urn:microsoft.com/office/officeart/2008/layout/LinedList"/>
    <dgm:cxn modelId="{E25609F4-5FBF-457A-B279-16E71114B160}" srcId="{DF31884D-3E53-4CA4-AB7B-D0C4433EB39A}" destId="{4A7CDD20-F8B7-47C5-A58B-895777550D86}" srcOrd="0" destOrd="0" parTransId="{6F0E1ADC-C38F-458A-B4DE-F571C8CCF589}" sibTransId="{CFE06F12-65A1-441C-849D-6B26A7D41947}"/>
    <dgm:cxn modelId="{0281A0FC-C24F-462D-9F51-96337A9BEE65}" srcId="{DF31884D-3E53-4CA4-AB7B-D0C4433EB39A}" destId="{3138E52F-C2BA-49A3-BEFE-51AE843A84A8}" srcOrd="2" destOrd="0" parTransId="{C1224C70-375D-4BCB-B4E0-643285D397CB}" sibTransId="{21A75B57-E9F4-4D3F-929F-5764C6D288B2}"/>
    <dgm:cxn modelId="{98C4C0AB-47A1-418C-9BDB-480A45754FF8}" type="presParOf" srcId="{4F4E2C9F-F377-400A-9D12-27575A5F2F97}" destId="{D5AF7799-942A-4A9A-BEC4-1248EAC907E6}" srcOrd="0" destOrd="0" presId="urn:microsoft.com/office/officeart/2008/layout/LinedList"/>
    <dgm:cxn modelId="{1F7AA8A6-EBAF-4119-82C4-E0F479F17D6B}" type="presParOf" srcId="{4F4E2C9F-F377-400A-9D12-27575A5F2F97}" destId="{B26128CE-8EE5-405B-92EA-959EADB598CD}" srcOrd="1" destOrd="0" presId="urn:microsoft.com/office/officeart/2008/layout/LinedList"/>
    <dgm:cxn modelId="{CF69A742-01F5-449B-9423-4093AD445476}" type="presParOf" srcId="{B26128CE-8EE5-405B-92EA-959EADB598CD}" destId="{C3D59706-FB4F-4684-A8F2-702F6D4C02C6}" srcOrd="0" destOrd="0" presId="urn:microsoft.com/office/officeart/2008/layout/LinedList"/>
    <dgm:cxn modelId="{40BA915A-2883-42AE-962F-A01D730AF897}" type="presParOf" srcId="{B26128CE-8EE5-405B-92EA-959EADB598CD}" destId="{B7A0A188-8204-4BFE-A561-3014F89BA541}" srcOrd="1" destOrd="0" presId="urn:microsoft.com/office/officeart/2008/layout/LinedList"/>
    <dgm:cxn modelId="{ECC964AD-FF6C-43B8-89EE-8C79779F433D}" type="presParOf" srcId="{4F4E2C9F-F377-400A-9D12-27575A5F2F97}" destId="{177A84EE-1D64-4CAF-B387-3915A7A395DF}" srcOrd="2" destOrd="0" presId="urn:microsoft.com/office/officeart/2008/layout/LinedList"/>
    <dgm:cxn modelId="{F410A8CB-17CB-4D6C-81CD-DEDB8F243F17}" type="presParOf" srcId="{4F4E2C9F-F377-400A-9D12-27575A5F2F97}" destId="{8D1A40A1-BDA8-4A3A-A4CD-C344B4FF6EB3}" srcOrd="3" destOrd="0" presId="urn:microsoft.com/office/officeart/2008/layout/LinedList"/>
    <dgm:cxn modelId="{15813186-6EFB-4BB8-B1F2-BE1EA285188C}" type="presParOf" srcId="{8D1A40A1-BDA8-4A3A-A4CD-C344B4FF6EB3}" destId="{012413D1-C3FD-4E78-A4DF-5F83A2F3F425}" srcOrd="0" destOrd="0" presId="urn:microsoft.com/office/officeart/2008/layout/LinedList"/>
    <dgm:cxn modelId="{967ED901-9592-441F-9604-E2FD0AD4E93B}" type="presParOf" srcId="{8D1A40A1-BDA8-4A3A-A4CD-C344B4FF6EB3}" destId="{FF879F19-532C-472B-8E63-55BF03B57659}" srcOrd="1" destOrd="0" presId="urn:microsoft.com/office/officeart/2008/layout/LinedList"/>
    <dgm:cxn modelId="{7C26FCFD-7FD3-4FD4-89B8-07078285497E}" type="presParOf" srcId="{4F4E2C9F-F377-400A-9D12-27575A5F2F97}" destId="{42C4B856-8BE6-4123-B9FD-0BC31BC1686E}" srcOrd="4" destOrd="0" presId="urn:microsoft.com/office/officeart/2008/layout/LinedList"/>
    <dgm:cxn modelId="{2C6FFA05-D90A-4A9F-B683-647AA7CE5CBD}" type="presParOf" srcId="{4F4E2C9F-F377-400A-9D12-27575A5F2F97}" destId="{6906C326-1DB6-4928-A1ED-E99533CA4A64}" srcOrd="5" destOrd="0" presId="urn:microsoft.com/office/officeart/2008/layout/LinedList"/>
    <dgm:cxn modelId="{422C26F7-EA0C-4BBD-8568-6A03A42B6CAC}" type="presParOf" srcId="{6906C326-1DB6-4928-A1ED-E99533CA4A64}" destId="{61D91071-C2E8-45AF-90CF-E495F8F89719}" srcOrd="0" destOrd="0" presId="urn:microsoft.com/office/officeart/2008/layout/LinedList"/>
    <dgm:cxn modelId="{7A9ECCC6-EAAE-4153-A4EC-C17E01C8E051}" type="presParOf" srcId="{6906C326-1DB6-4928-A1ED-E99533CA4A64}" destId="{0896A97F-57F4-40A2-99EE-BAD45DC73BA1}" srcOrd="1" destOrd="0" presId="urn:microsoft.com/office/officeart/2008/layout/LinedList"/>
    <dgm:cxn modelId="{8DE86852-67E6-4A15-AB36-84F6D82C163F}" type="presParOf" srcId="{4F4E2C9F-F377-400A-9D12-27575A5F2F97}" destId="{3601F8C0-B9A6-43BC-8630-ECA408187DA9}" srcOrd="6" destOrd="0" presId="urn:microsoft.com/office/officeart/2008/layout/LinedList"/>
    <dgm:cxn modelId="{332AF70D-93F9-4E22-B857-F43CB9FE07EF}" type="presParOf" srcId="{4F4E2C9F-F377-400A-9D12-27575A5F2F97}" destId="{7292CA11-63AF-4228-85F5-98C8E655F4AD}" srcOrd="7" destOrd="0" presId="urn:microsoft.com/office/officeart/2008/layout/LinedList"/>
    <dgm:cxn modelId="{4EAAD29B-D1D0-455B-A288-236BB913E04F}" type="presParOf" srcId="{7292CA11-63AF-4228-85F5-98C8E655F4AD}" destId="{C186758A-2A83-43AE-A643-CA845682CA76}" srcOrd="0" destOrd="0" presId="urn:microsoft.com/office/officeart/2008/layout/LinedList"/>
    <dgm:cxn modelId="{80980053-2C08-4C4F-A564-CA79303145F1}" type="presParOf" srcId="{7292CA11-63AF-4228-85F5-98C8E655F4AD}" destId="{B82F5456-7BBC-4162-801C-F1A5F1BA1C7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64CE37-49D6-4507-8D87-EFCD3F745DBC}">
      <dsp:nvSpPr>
        <dsp:cNvPr id="0" name=""/>
        <dsp:cNvSpPr/>
      </dsp:nvSpPr>
      <dsp:spPr>
        <a:xfrm>
          <a:off x="545672" y="1800"/>
          <a:ext cx="2766269" cy="165976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Strong Performance Areas</a:t>
          </a:r>
          <a:endParaRPr lang="en-US" sz="2900" kern="1200"/>
        </a:p>
      </dsp:txBody>
      <dsp:txXfrm>
        <a:off x="545672" y="1800"/>
        <a:ext cx="2766269" cy="1659761"/>
      </dsp:txXfrm>
    </dsp:sp>
    <dsp:sp modelId="{37FFE805-3E19-4C01-8451-B8B68A3C77D4}">
      <dsp:nvSpPr>
        <dsp:cNvPr id="0" name=""/>
        <dsp:cNvSpPr/>
      </dsp:nvSpPr>
      <dsp:spPr>
        <a:xfrm>
          <a:off x="3588569" y="1800"/>
          <a:ext cx="2766269" cy="1659761"/>
        </a:xfrm>
        <a:prstGeom prst="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Excellent communication with patients</a:t>
          </a:r>
          <a:endParaRPr lang="en-US" sz="2900" kern="1200"/>
        </a:p>
      </dsp:txBody>
      <dsp:txXfrm>
        <a:off x="3588569" y="1800"/>
        <a:ext cx="2766269" cy="1659761"/>
      </dsp:txXfrm>
    </dsp:sp>
    <dsp:sp modelId="{1E4C372D-DB4C-4305-863E-0A19E3A8A36F}">
      <dsp:nvSpPr>
        <dsp:cNvPr id="0" name=""/>
        <dsp:cNvSpPr/>
      </dsp:nvSpPr>
      <dsp:spPr>
        <a:xfrm>
          <a:off x="545672" y="1938189"/>
          <a:ext cx="2766269" cy="1659761"/>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Professional attitude and presentation</a:t>
          </a:r>
          <a:endParaRPr lang="en-US" sz="2900" kern="1200"/>
        </a:p>
      </dsp:txBody>
      <dsp:txXfrm>
        <a:off x="545672" y="1938189"/>
        <a:ext cx="2766269" cy="1659761"/>
      </dsp:txXfrm>
    </dsp:sp>
    <dsp:sp modelId="{0C95B91E-5B71-4F8C-AC59-1625440F806E}">
      <dsp:nvSpPr>
        <dsp:cNvPr id="0" name=""/>
        <dsp:cNvSpPr/>
      </dsp:nvSpPr>
      <dsp:spPr>
        <a:xfrm>
          <a:off x="3588569" y="1938189"/>
          <a:ext cx="2766269" cy="1659761"/>
        </a:xfrm>
        <a:prstGeom prst="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Reliable and punctual</a:t>
          </a:r>
          <a:endParaRPr lang="en-US" sz="2900" kern="1200"/>
        </a:p>
      </dsp:txBody>
      <dsp:txXfrm>
        <a:off x="3588569" y="1938189"/>
        <a:ext cx="2766269" cy="1659761"/>
      </dsp:txXfrm>
    </dsp:sp>
    <dsp:sp modelId="{477EA6A0-5F97-4264-9BF3-1EC59481471B}">
      <dsp:nvSpPr>
        <dsp:cNvPr id="0" name=""/>
        <dsp:cNvSpPr/>
      </dsp:nvSpPr>
      <dsp:spPr>
        <a:xfrm>
          <a:off x="2067121" y="3874578"/>
          <a:ext cx="2766269" cy="1659761"/>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Positive patient feedback</a:t>
          </a:r>
          <a:endParaRPr lang="en-US" sz="2900" kern="1200"/>
        </a:p>
      </dsp:txBody>
      <dsp:txXfrm>
        <a:off x="2067121" y="3874578"/>
        <a:ext cx="2766269" cy="16597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AF7799-942A-4A9A-BEC4-1248EAC907E6}">
      <dsp:nvSpPr>
        <dsp:cNvPr id="0" name=""/>
        <dsp:cNvSpPr/>
      </dsp:nvSpPr>
      <dsp:spPr>
        <a:xfrm>
          <a:off x="0" y="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D59706-FB4F-4684-A8F2-702F6D4C02C6}">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Growth Opportunities:</a:t>
          </a:r>
          <a:endParaRPr lang="en-US" sz="3800" kern="1200"/>
        </a:p>
      </dsp:txBody>
      <dsp:txXfrm>
        <a:off x="0" y="0"/>
        <a:ext cx="6900512" cy="1384035"/>
      </dsp:txXfrm>
    </dsp:sp>
    <dsp:sp modelId="{177A84EE-1D64-4CAF-B387-3915A7A395DF}">
      <dsp:nvSpPr>
        <dsp:cNvPr id="0" name=""/>
        <dsp:cNvSpPr/>
      </dsp:nvSpPr>
      <dsp:spPr>
        <a:xfrm>
          <a:off x="0" y="138403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413D1-C3FD-4E78-A4DF-5F83A2F3F425}">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Handling high pressure during peak hours</a:t>
          </a:r>
          <a:endParaRPr lang="en-US" sz="3800" kern="1200"/>
        </a:p>
      </dsp:txBody>
      <dsp:txXfrm>
        <a:off x="0" y="1384035"/>
        <a:ext cx="6900512" cy="1384035"/>
      </dsp:txXfrm>
    </dsp:sp>
    <dsp:sp modelId="{42C4B856-8BE6-4123-B9FD-0BC31BC1686E}">
      <dsp:nvSpPr>
        <dsp:cNvPr id="0" name=""/>
        <dsp:cNvSpPr/>
      </dsp:nvSpPr>
      <dsp:spPr>
        <a:xfrm>
          <a:off x="0" y="2768070"/>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D91071-C2E8-45AF-90CF-E495F8F89719}">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Asking for assistance sooner when overwhelmed</a:t>
          </a:r>
          <a:endParaRPr lang="en-US" sz="3800" kern="1200"/>
        </a:p>
      </dsp:txBody>
      <dsp:txXfrm>
        <a:off x="0" y="2768070"/>
        <a:ext cx="6900512" cy="1384035"/>
      </dsp:txXfrm>
    </dsp:sp>
    <dsp:sp modelId="{3601F8C0-B9A6-43BC-8630-ECA408187DA9}">
      <dsp:nvSpPr>
        <dsp:cNvPr id="0" name=""/>
        <dsp:cNvSpPr/>
      </dsp:nvSpPr>
      <dsp:spPr>
        <a:xfrm>
          <a:off x="0" y="4152105"/>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86758A-2A83-43AE-A643-CA845682CA76}">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Improving speed with booking/payment software</a:t>
          </a:r>
          <a:endParaRPr lang="en-US" sz="38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F1100D-2903-49DF-9ADF-38D63BF40522}" type="datetimeFigureOut">
              <a:rPr lang="en-GB" smtClean="0"/>
              <a:t>19/10/2025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BDBEF1-B349-40F3-B04C-78E8BA7F6B6F}" type="slidenum">
              <a:rPr lang="en-GB" smtClean="0"/>
              <a:t>‹#›</a:t>
            </a:fld>
            <a:endParaRPr lang="en-GB"/>
          </a:p>
        </p:txBody>
      </p:sp>
    </p:spTree>
    <p:extLst>
      <p:ext uri="{BB962C8B-B14F-4D97-AF65-F5344CB8AC3E}">
        <p14:creationId xmlns:p14="http://schemas.microsoft.com/office/powerpoint/2010/main" val="36801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receptionist, your role is essential in creating a calm and professional environment for our patients. You represent the clinic from the moment they walk in or call us.</a:t>
            </a:r>
          </a:p>
        </p:txBody>
      </p:sp>
      <p:sp>
        <p:nvSpPr>
          <p:cNvPr id="4" name="Slide Number Placeholder 3"/>
          <p:cNvSpPr>
            <a:spLocks noGrp="1"/>
          </p:cNvSpPr>
          <p:nvPr>
            <p:ph type="sldNum" sz="quarter" idx="5"/>
          </p:nvPr>
        </p:nvSpPr>
        <p:spPr/>
        <p:txBody>
          <a:bodyPr/>
          <a:lstStyle/>
          <a:p>
            <a:fld id="{B9BDBEF1-B349-40F3-B04C-78E8BA7F6B6F}" type="slidenum">
              <a:rPr lang="en-GB" smtClean="0"/>
              <a:t>4</a:t>
            </a:fld>
            <a:endParaRPr lang="en-GB"/>
          </a:p>
        </p:txBody>
      </p:sp>
    </p:spTree>
    <p:extLst>
      <p:ext uri="{BB962C8B-B14F-4D97-AF65-F5344CB8AC3E}">
        <p14:creationId xmlns:p14="http://schemas.microsoft.com/office/powerpoint/2010/main" val="28964680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used a simple 1 to 5 scale, where 1 is poor and 5 is excellent. Your performance has been consistently strong across all areas.</a:t>
            </a:r>
          </a:p>
        </p:txBody>
      </p:sp>
      <p:sp>
        <p:nvSpPr>
          <p:cNvPr id="4" name="Slide Number Placeholder 3"/>
          <p:cNvSpPr>
            <a:spLocks noGrp="1"/>
          </p:cNvSpPr>
          <p:nvPr>
            <p:ph type="sldNum" sz="quarter" idx="5"/>
          </p:nvPr>
        </p:nvSpPr>
        <p:spPr/>
        <p:txBody>
          <a:bodyPr/>
          <a:lstStyle/>
          <a:p>
            <a:fld id="{B9BDBEF1-B349-40F3-B04C-78E8BA7F6B6F}" type="slidenum">
              <a:rPr lang="en-GB" smtClean="0"/>
              <a:t>5</a:t>
            </a:fld>
            <a:endParaRPr lang="en-GB"/>
          </a:p>
        </p:txBody>
      </p:sp>
    </p:spTree>
    <p:extLst>
      <p:ext uri="{BB962C8B-B14F-4D97-AF65-F5344CB8AC3E}">
        <p14:creationId xmlns:p14="http://schemas.microsoft.com/office/powerpoint/2010/main" val="2015182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want to acknowledge the excellent way you communicate with patients, especially those who may feel anxious. You remain calm, polite, and supportive, which makes a big difference in their experience.</a:t>
            </a:r>
          </a:p>
        </p:txBody>
      </p:sp>
      <p:sp>
        <p:nvSpPr>
          <p:cNvPr id="4" name="Slide Number Placeholder 3"/>
          <p:cNvSpPr>
            <a:spLocks noGrp="1"/>
          </p:cNvSpPr>
          <p:nvPr>
            <p:ph type="sldNum" sz="quarter" idx="5"/>
          </p:nvPr>
        </p:nvSpPr>
        <p:spPr/>
        <p:txBody>
          <a:bodyPr/>
          <a:lstStyle/>
          <a:p>
            <a:fld id="{B9BDBEF1-B349-40F3-B04C-78E8BA7F6B6F}" type="slidenum">
              <a:rPr lang="en-GB" smtClean="0"/>
              <a:t>6</a:t>
            </a:fld>
            <a:endParaRPr lang="en-GB"/>
          </a:p>
        </p:txBody>
      </p:sp>
    </p:spTree>
    <p:extLst>
      <p:ext uri="{BB962C8B-B14F-4D97-AF65-F5344CB8AC3E}">
        <p14:creationId xmlns:p14="http://schemas.microsoft.com/office/powerpoint/2010/main" val="869467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small development areas, not criticisms. With some extra training, I believe you can become even more confident during the busiest times.</a:t>
            </a:r>
          </a:p>
        </p:txBody>
      </p:sp>
      <p:sp>
        <p:nvSpPr>
          <p:cNvPr id="4" name="Slide Number Placeholder 3"/>
          <p:cNvSpPr>
            <a:spLocks noGrp="1"/>
          </p:cNvSpPr>
          <p:nvPr>
            <p:ph type="sldNum" sz="quarter" idx="5"/>
          </p:nvPr>
        </p:nvSpPr>
        <p:spPr/>
        <p:txBody>
          <a:bodyPr/>
          <a:lstStyle/>
          <a:p>
            <a:fld id="{B9BDBEF1-B349-40F3-B04C-78E8BA7F6B6F}" type="slidenum">
              <a:rPr lang="en-GB" smtClean="0"/>
              <a:t>7</a:t>
            </a:fld>
            <a:endParaRPr lang="en-GB"/>
          </a:p>
        </p:txBody>
      </p:sp>
    </p:spTree>
    <p:extLst>
      <p:ext uri="{BB962C8B-B14F-4D97-AF65-F5344CB8AC3E}">
        <p14:creationId xmlns:p14="http://schemas.microsoft.com/office/powerpoint/2010/main" val="1151972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this point, I would invite you to share your thoughts. I value your perspective and want to support your growth.</a:t>
            </a:r>
          </a:p>
        </p:txBody>
      </p:sp>
      <p:sp>
        <p:nvSpPr>
          <p:cNvPr id="4" name="Slide Number Placeholder 3"/>
          <p:cNvSpPr>
            <a:spLocks noGrp="1"/>
          </p:cNvSpPr>
          <p:nvPr>
            <p:ph type="sldNum" sz="quarter" idx="5"/>
          </p:nvPr>
        </p:nvSpPr>
        <p:spPr/>
        <p:txBody>
          <a:bodyPr/>
          <a:lstStyle/>
          <a:p>
            <a:fld id="{B9BDBEF1-B349-40F3-B04C-78E8BA7F6B6F}" type="slidenum">
              <a:rPr lang="en-GB" smtClean="0"/>
              <a:t>8</a:t>
            </a:fld>
            <a:endParaRPr lang="en-GB"/>
          </a:p>
        </p:txBody>
      </p:sp>
    </p:spTree>
    <p:extLst>
      <p:ext uri="{BB962C8B-B14F-4D97-AF65-F5344CB8AC3E}">
        <p14:creationId xmlns:p14="http://schemas.microsoft.com/office/powerpoint/2010/main" val="405035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goal is to support your development. I believe further training will help you grow even more in this role and possibly prepare for future responsibilities.</a:t>
            </a:r>
          </a:p>
        </p:txBody>
      </p:sp>
      <p:sp>
        <p:nvSpPr>
          <p:cNvPr id="4" name="Slide Number Placeholder 3"/>
          <p:cNvSpPr>
            <a:spLocks noGrp="1"/>
          </p:cNvSpPr>
          <p:nvPr>
            <p:ph type="sldNum" sz="quarter" idx="5"/>
          </p:nvPr>
        </p:nvSpPr>
        <p:spPr/>
        <p:txBody>
          <a:bodyPr/>
          <a:lstStyle/>
          <a:p>
            <a:fld id="{B9BDBEF1-B349-40F3-B04C-78E8BA7F6B6F}" type="slidenum">
              <a:rPr lang="en-GB" smtClean="0"/>
              <a:t>9</a:t>
            </a:fld>
            <a:endParaRPr lang="en-GB"/>
          </a:p>
        </p:txBody>
      </p:sp>
    </p:spTree>
    <p:extLst>
      <p:ext uri="{BB962C8B-B14F-4D97-AF65-F5344CB8AC3E}">
        <p14:creationId xmlns:p14="http://schemas.microsoft.com/office/powerpoint/2010/main" val="58226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your dedication to the clinic. You are a valuable member of our team, and I appreciate your professionalism. Let’s continue working together towards your growth.</a:t>
            </a:r>
          </a:p>
        </p:txBody>
      </p:sp>
      <p:sp>
        <p:nvSpPr>
          <p:cNvPr id="4" name="Slide Number Placeholder 3"/>
          <p:cNvSpPr>
            <a:spLocks noGrp="1"/>
          </p:cNvSpPr>
          <p:nvPr>
            <p:ph type="sldNum" sz="quarter" idx="5"/>
          </p:nvPr>
        </p:nvSpPr>
        <p:spPr/>
        <p:txBody>
          <a:bodyPr/>
          <a:lstStyle/>
          <a:p>
            <a:fld id="{B9BDBEF1-B349-40F3-B04C-78E8BA7F6B6F}" type="slidenum">
              <a:rPr lang="en-GB" smtClean="0"/>
              <a:t>10</a:t>
            </a:fld>
            <a:endParaRPr lang="en-GB"/>
          </a:p>
        </p:txBody>
      </p:sp>
    </p:spTree>
    <p:extLst>
      <p:ext uri="{BB962C8B-B14F-4D97-AF65-F5344CB8AC3E}">
        <p14:creationId xmlns:p14="http://schemas.microsoft.com/office/powerpoint/2010/main" val="361879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D295B-6568-3EDF-338F-6585E68C54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E3AEE1-AC5E-3E78-C32B-3B5296D722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F146FC-921E-0E46-D822-42CF478B0A8D}"/>
              </a:ext>
            </a:extLst>
          </p:cNvPr>
          <p:cNvSpPr>
            <a:spLocks noGrp="1"/>
          </p:cNvSpPr>
          <p:nvPr>
            <p:ph type="dt" sz="half" idx="10"/>
          </p:nvPr>
        </p:nvSpPr>
        <p:spPr/>
        <p:txBody>
          <a:bodyPr/>
          <a:lstStyle/>
          <a:p>
            <a:fld id="{8C24B9D4-DBB8-4525-9F69-CB76BE1A9505}" type="datetimeFigureOut">
              <a:rPr lang="en-GB" smtClean="0"/>
              <a:t>19/10/2025</a:t>
            </a:fld>
            <a:endParaRPr lang="en-GB"/>
          </a:p>
        </p:txBody>
      </p:sp>
      <p:sp>
        <p:nvSpPr>
          <p:cNvPr id="5" name="Footer Placeholder 4">
            <a:extLst>
              <a:ext uri="{FF2B5EF4-FFF2-40B4-BE49-F238E27FC236}">
                <a16:creationId xmlns:a16="http://schemas.microsoft.com/office/drawing/2014/main" id="{818674AD-A80F-7DC1-F25A-209BC4378B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4445C8-E66B-6C55-239E-A909F0A0D502}"/>
              </a:ext>
            </a:extLst>
          </p:cNvPr>
          <p:cNvSpPr>
            <a:spLocks noGrp="1"/>
          </p:cNvSpPr>
          <p:nvPr>
            <p:ph type="sldNum" sz="quarter" idx="12"/>
          </p:nvPr>
        </p:nvSpPr>
        <p:spPr/>
        <p:txBody>
          <a:bodyPr/>
          <a:lstStyle/>
          <a:p>
            <a:fld id="{ABB099B8-92E2-4EBC-B092-3A68486ABF87}" type="slidenum">
              <a:rPr lang="en-GB" smtClean="0"/>
              <a:t>‹#›</a:t>
            </a:fld>
            <a:endParaRPr lang="en-GB"/>
          </a:p>
        </p:txBody>
      </p:sp>
    </p:spTree>
    <p:extLst>
      <p:ext uri="{BB962C8B-B14F-4D97-AF65-F5344CB8AC3E}">
        <p14:creationId xmlns:p14="http://schemas.microsoft.com/office/powerpoint/2010/main" val="758617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94865-E921-EF0A-801B-EC125CA9BC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EC385-6058-2C02-1ECE-96B8F71084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FAF729-A0E5-03A4-12B3-8FBD71D5BDB3}"/>
              </a:ext>
            </a:extLst>
          </p:cNvPr>
          <p:cNvSpPr>
            <a:spLocks noGrp="1"/>
          </p:cNvSpPr>
          <p:nvPr>
            <p:ph type="dt" sz="half" idx="10"/>
          </p:nvPr>
        </p:nvSpPr>
        <p:spPr/>
        <p:txBody>
          <a:bodyPr/>
          <a:lstStyle/>
          <a:p>
            <a:fld id="{8C24B9D4-DBB8-4525-9F69-CB76BE1A9505}" type="datetimeFigureOut">
              <a:rPr lang="en-GB" smtClean="0"/>
              <a:t>19/10/2025</a:t>
            </a:fld>
            <a:endParaRPr lang="en-GB"/>
          </a:p>
        </p:txBody>
      </p:sp>
      <p:sp>
        <p:nvSpPr>
          <p:cNvPr id="5" name="Footer Placeholder 4">
            <a:extLst>
              <a:ext uri="{FF2B5EF4-FFF2-40B4-BE49-F238E27FC236}">
                <a16:creationId xmlns:a16="http://schemas.microsoft.com/office/drawing/2014/main" id="{C2F42374-AAFE-25AE-BE54-8D9BD55E96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D7C03E-EEF6-3466-BAEE-4E7672BE5B2A}"/>
              </a:ext>
            </a:extLst>
          </p:cNvPr>
          <p:cNvSpPr>
            <a:spLocks noGrp="1"/>
          </p:cNvSpPr>
          <p:nvPr>
            <p:ph type="sldNum" sz="quarter" idx="12"/>
          </p:nvPr>
        </p:nvSpPr>
        <p:spPr/>
        <p:txBody>
          <a:bodyPr/>
          <a:lstStyle/>
          <a:p>
            <a:fld id="{ABB099B8-92E2-4EBC-B092-3A68486ABF87}" type="slidenum">
              <a:rPr lang="en-GB" smtClean="0"/>
              <a:t>‹#›</a:t>
            </a:fld>
            <a:endParaRPr lang="en-GB"/>
          </a:p>
        </p:txBody>
      </p:sp>
    </p:spTree>
    <p:extLst>
      <p:ext uri="{BB962C8B-B14F-4D97-AF65-F5344CB8AC3E}">
        <p14:creationId xmlns:p14="http://schemas.microsoft.com/office/powerpoint/2010/main" val="31475410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2B340-A8BB-4830-8CA7-8FBB94B273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B0D38B-2A51-79D3-6831-8C1D2B36416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1FB59C-8DD7-C7A9-1ACD-22ED82EF6521}"/>
              </a:ext>
            </a:extLst>
          </p:cNvPr>
          <p:cNvSpPr>
            <a:spLocks noGrp="1"/>
          </p:cNvSpPr>
          <p:nvPr>
            <p:ph type="dt" sz="half" idx="10"/>
          </p:nvPr>
        </p:nvSpPr>
        <p:spPr/>
        <p:txBody>
          <a:bodyPr/>
          <a:lstStyle/>
          <a:p>
            <a:fld id="{8C24B9D4-DBB8-4525-9F69-CB76BE1A9505}" type="datetimeFigureOut">
              <a:rPr lang="en-GB" smtClean="0"/>
              <a:t>19/10/2025</a:t>
            </a:fld>
            <a:endParaRPr lang="en-GB"/>
          </a:p>
        </p:txBody>
      </p:sp>
      <p:sp>
        <p:nvSpPr>
          <p:cNvPr id="5" name="Footer Placeholder 4">
            <a:extLst>
              <a:ext uri="{FF2B5EF4-FFF2-40B4-BE49-F238E27FC236}">
                <a16:creationId xmlns:a16="http://schemas.microsoft.com/office/drawing/2014/main" id="{40100F74-D84E-D34A-95F4-1ED00DF276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1B3906-BF74-5952-3DB6-605D2E434654}"/>
              </a:ext>
            </a:extLst>
          </p:cNvPr>
          <p:cNvSpPr>
            <a:spLocks noGrp="1"/>
          </p:cNvSpPr>
          <p:nvPr>
            <p:ph type="sldNum" sz="quarter" idx="12"/>
          </p:nvPr>
        </p:nvSpPr>
        <p:spPr/>
        <p:txBody>
          <a:bodyPr/>
          <a:lstStyle/>
          <a:p>
            <a:fld id="{ABB099B8-92E2-4EBC-B092-3A68486ABF87}" type="slidenum">
              <a:rPr lang="en-GB" smtClean="0"/>
              <a:t>‹#›</a:t>
            </a:fld>
            <a:endParaRPr lang="en-GB"/>
          </a:p>
        </p:txBody>
      </p:sp>
    </p:spTree>
    <p:extLst>
      <p:ext uri="{BB962C8B-B14F-4D97-AF65-F5344CB8AC3E}">
        <p14:creationId xmlns:p14="http://schemas.microsoft.com/office/powerpoint/2010/main" val="2051883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57426-AE24-19B4-FFE1-FACC8E942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40CF39-ADC3-BE3C-5C00-C7D5D87007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842B3AC-ABF7-BF0C-B4AC-5B91AF9737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56A27A8-1247-5A04-D650-9EDEB434C77C}"/>
              </a:ext>
            </a:extLst>
          </p:cNvPr>
          <p:cNvSpPr>
            <a:spLocks noGrp="1"/>
          </p:cNvSpPr>
          <p:nvPr>
            <p:ph type="dt" sz="half" idx="10"/>
          </p:nvPr>
        </p:nvSpPr>
        <p:spPr/>
        <p:txBody>
          <a:bodyPr/>
          <a:lstStyle/>
          <a:p>
            <a:fld id="{8C24B9D4-DBB8-4525-9F69-CB76BE1A9505}" type="datetimeFigureOut">
              <a:rPr lang="en-GB" smtClean="0"/>
              <a:t>19/10/2025</a:t>
            </a:fld>
            <a:endParaRPr lang="en-GB"/>
          </a:p>
        </p:txBody>
      </p:sp>
      <p:sp>
        <p:nvSpPr>
          <p:cNvPr id="6" name="Footer Placeholder 5">
            <a:extLst>
              <a:ext uri="{FF2B5EF4-FFF2-40B4-BE49-F238E27FC236}">
                <a16:creationId xmlns:a16="http://schemas.microsoft.com/office/drawing/2014/main" id="{A60923D8-FFF2-D99B-7542-6AD4432C52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8F105A-D068-937D-E719-21AD3C7F2A98}"/>
              </a:ext>
            </a:extLst>
          </p:cNvPr>
          <p:cNvSpPr>
            <a:spLocks noGrp="1"/>
          </p:cNvSpPr>
          <p:nvPr>
            <p:ph type="sldNum" sz="quarter" idx="12"/>
          </p:nvPr>
        </p:nvSpPr>
        <p:spPr/>
        <p:txBody>
          <a:bodyPr/>
          <a:lstStyle/>
          <a:p>
            <a:fld id="{ABB099B8-92E2-4EBC-B092-3A68486ABF87}" type="slidenum">
              <a:rPr lang="en-GB" smtClean="0"/>
              <a:t>‹#›</a:t>
            </a:fld>
            <a:endParaRPr lang="en-GB"/>
          </a:p>
        </p:txBody>
      </p:sp>
    </p:spTree>
    <p:extLst>
      <p:ext uri="{BB962C8B-B14F-4D97-AF65-F5344CB8AC3E}">
        <p14:creationId xmlns:p14="http://schemas.microsoft.com/office/powerpoint/2010/main" val="2933885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F352-F791-424E-783D-A90D87E7CA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BB4E19-1428-3C3D-4661-60A46BA472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A6986-CD75-5538-00B1-D38630CA73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B975BD-3637-F8B4-5164-97F4174958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0F40B7-E3F7-A5BF-62CF-4AB39397ED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000EED-A610-6C82-2C55-B57900421548}"/>
              </a:ext>
            </a:extLst>
          </p:cNvPr>
          <p:cNvSpPr>
            <a:spLocks noGrp="1"/>
          </p:cNvSpPr>
          <p:nvPr>
            <p:ph type="dt" sz="half" idx="10"/>
          </p:nvPr>
        </p:nvSpPr>
        <p:spPr/>
        <p:txBody>
          <a:bodyPr/>
          <a:lstStyle/>
          <a:p>
            <a:fld id="{8C24B9D4-DBB8-4525-9F69-CB76BE1A9505}" type="datetimeFigureOut">
              <a:rPr lang="en-GB" smtClean="0"/>
              <a:t>19/10/2025</a:t>
            </a:fld>
            <a:endParaRPr lang="en-GB"/>
          </a:p>
        </p:txBody>
      </p:sp>
      <p:sp>
        <p:nvSpPr>
          <p:cNvPr id="8" name="Footer Placeholder 7">
            <a:extLst>
              <a:ext uri="{FF2B5EF4-FFF2-40B4-BE49-F238E27FC236}">
                <a16:creationId xmlns:a16="http://schemas.microsoft.com/office/drawing/2014/main" id="{1296382D-61F9-E192-CEF7-75F730AE37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3F1E6E-6C66-34AA-76B5-118190217E3D}"/>
              </a:ext>
            </a:extLst>
          </p:cNvPr>
          <p:cNvSpPr>
            <a:spLocks noGrp="1"/>
          </p:cNvSpPr>
          <p:nvPr>
            <p:ph type="sldNum" sz="quarter" idx="12"/>
          </p:nvPr>
        </p:nvSpPr>
        <p:spPr/>
        <p:txBody>
          <a:bodyPr/>
          <a:lstStyle/>
          <a:p>
            <a:fld id="{ABB099B8-92E2-4EBC-B092-3A68486ABF87}" type="slidenum">
              <a:rPr lang="en-GB" smtClean="0"/>
              <a:t>‹#›</a:t>
            </a:fld>
            <a:endParaRPr lang="en-GB"/>
          </a:p>
        </p:txBody>
      </p:sp>
    </p:spTree>
    <p:extLst>
      <p:ext uri="{BB962C8B-B14F-4D97-AF65-F5344CB8AC3E}">
        <p14:creationId xmlns:p14="http://schemas.microsoft.com/office/powerpoint/2010/main" val="3668182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47C69-534D-B858-9C72-CF84D95844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EF1F944-9966-3FFA-8341-D89F366954B8}"/>
              </a:ext>
            </a:extLst>
          </p:cNvPr>
          <p:cNvSpPr>
            <a:spLocks noGrp="1"/>
          </p:cNvSpPr>
          <p:nvPr>
            <p:ph type="dt" sz="half" idx="10"/>
          </p:nvPr>
        </p:nvSpPr>
        <p:spPr/>
        <p:txBody>
          <a:bodyPr/>
          <a:lstStyle/>
          <a:p>
            <a:fld id="{8C24B9D4-DBB8-4525-9F69-CB76BE1A9505}" type="datetimeFigureOut">
              <a:rPr lang="en-GB" smtClean="0"/>
              <a:t>19/10/2025</a:t>
            </a:fld>
            <a:endParaRPr lang="en-GB"/>
          </a:p>
        </p:txBody>
      </p:sp>
      <p:sp>
        <p:nvSpPr>
          <p:cNvPr id="4" name="Footer Placeholder 3">
            <a:extLst>
              <a:ext uri="{FF2B5EF4-FFF2-40B4-BE49-F238E27FC236}">
                <a16:creationId xmlns:a16="http://schemas.microsoft.com/office/drawing/2014/main" id="{5EB374BD-F814-F0F6-08D5-88A78BCF9E5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4BA2FA-A0B7-CBFD-C085-5490C4416064}"/>
              </a:ext>
            </a:extLst>
          </p:cNvPr>
          <p:cNvSpPr>
            <a:spLocks noGrp="1"/>
          </p:cNvSpPr>
          <p:nvPr>
            <p:ph type="sldNum" sz="quarter" idx="12"/>
          </p:nvPr>
        </p:nvSpPr>
        <p:spPr/>
        <p:txBody>
          <a:bodyPr/>
          <a:lstStyle/>
          <a:p>
            <a:fld id="{ABB099B8-92E2-4EBC-B092-3A68486ABF87}" type="slidenum">
              <a:rPr lang="en-GB" smtClean="0"/>
              <a:t>‹#›</a:t>
            </a:fld>
            <a:endParaRPr lang="en-GB"/>
          </a:p>
        </p:txBody>
      </p:sp>
    </p:spTree>
    <p:extLst>
      <p:ext uri="{BB962C8B-B14F-4D97-AF65-F5344CB8AC3E}">
        <p14:creationId xmlns:p14="http://schemas.microsoft.com/office/powerpoint/2010/main" val="213514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4F664F-180A-1CDE-12C4-75110058FEDE}"/>
              </a:ext>
            </a:extLst>
          </p:cNvPr>
          <p:cNvSpPr>
            <a:spLocks noGrp="1"/>
          </p:cNvSpPr>
          <p:nvPr>
            <p:ph type="dt" sz="half" idx="10"/>
          </p:nvPr>
        </p:nvSpPr>
        <p:spPr/>
        <p:txBody>
          <a:bodyPr/>
          <a:lstStyle/>
          <a:p>
            <a:fld id="{8C24B9D4-DBB8-4525-9F69-CB76BE1A9505}" type="datetimeFigureOut">
              <a:rPr lang="en-GB" smtClean="0"/>
              <a:t>19/10/2025</a:t>
            </a:fld>
            <a:endParaRPr lang="en-GB"/>
          </a:p>
        </p:txBody>
      </p:sp>
      <p:sp>
        <p:nvSpPr>
          <p:cNvPr id="3" name="Footer Placeholder 2">
            <a:extLst>
              <a:ext uri="{FF2B5EF4-FFF2-40B4-BE49-F238E27FC236}">
                <a16:creationId xmlns:a16="http://schemas.microsoft.com/office/drawing/2014/main" id="{C4154697-A62E-E676-5361-3EA7415B09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E61A3C-DE51-7C88-1DF1-63F2F7B86FEF}"/>
              </a:ext>
            </a:extLst>
          </p:cNvPr>
          <p:cNvSpPr>
            <a:spLocks noGrp="1"/>
          </p:cNvSpPr>
          <p:nvPr>
            <p:ph type="sldNum" sz="quarter" idx="12"/>
          </p:nvPr>
        </p:nvSpPr>
        <p:spPr/>
        <p:txBody>
          <a:bodyPr/>
          <a:lstStyle/>
          <a:p>
            <a:fld id="{ABB099B8-92E2-4EBC-B092-3A68486ABF87}" type="slidenum">
              <a:rPr lang="en-GB" smtClean="0"/>
              <a:t>‹#›</a:t>
            </a:fld>
            <a:endParaRPr lang="en-GB"/>
          </a:p>
        </p:txBody>
      </p:sp>
    </p:spTree>
    <p:extLst>
      <p:ext uri="{BB962C8B-B14F-4D97-AF65-F5344CB8AC3E}">
        <p14:creationId xmlns:p14="http://schemas.microsoft.com/office/powerpoint/2010/main" val="1047389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76803-3CC9-4E43-2F78-31C545EE35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B163F8-D606-D6E5-1E2E-F98B4432E8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494903-A375-31B5-1FDA-C96BDABD6E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289EC2-95C7-6BEB-BC0A-C11E8C07FB49}"/>
              </a:ext>
            </a:extLst>
          </p:cNvPr>
          <p:cNvSpPr>
            <a:spLocks noGrp="1"/>
          </p:cNvSpPr>
          <p:nvPr>
            <p:ph type="dt" sz="half" idx="10"/>
          </p:nvPr>
        </p:nvSpPr>
        <p:spPr/>
        <p:txBody>
          <a:bodyPr/>
          <a:lstStyle/>
          <a:p>
            <a:fld id="{8C24B9D4-DBB8-4525-9F69-CB76BE1A9505}" type="datetimeFigureOut">
              <a:rPr lang="en-GB" smtClean="0"/>
              <a:t>19/10/2025</a:t>
            </a:fld>
            <a:endParaRPr lang="en-GB"/>
          </a:p>
        </p:txBody>
      </p:sp>
      <p:sp>
        <p:nvSpPr>
          <p:cNvPr id="6" name="Footer Placeholder 5">
            <a:extLst>
              <a:ext uri="{FF2B5EF4-FFF2-40B4-BE49-F238E27FC236}">
                <a16:creationId xmlns:a16="http://schemas.microsoft.com/office/drawing/2014/main" id="{5D108FB2-4178-3867-C217-D83A273695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20E75D-C25C-2641-76B4-3E89C23DD575}"/>
              </a:ext>
            </a:extLst>
          </p:cNvPr>
          <p:cNvSpPr>
            <a:spLocks noGrp="1"/>
          </p:cNvSpPr>
          <p:nvPr>
            <p:ph type="sldNum" sz="quarter" idx="12"/>
          </p:nvPr>
        </p:nvSpPr>
        <p:spPr/>
        <p:txBody>
          <a:bodyPr/>
          <a:lstStyle/>
          <a:p>
            <a:fld id="{ABB099B8-92E2-4EBC-B092-3A68486ABF87}" type="slidenum">
              <a:rPr lang="en-GB" smtClean="0"/>
              <a:t>‹#›</a:t>
            </a:fld>
            <a:endParaRPr lang="en-GB"/>
          </a:p>
        </p:txBody>
      </p:sp>
    </p:spTree>
    <p:extLst>
      <p:ext uri="{BB962C8B-B14F-4D97-AF65-F5344CB8AC3E}">
        <p14:creationId xmlns:p14="http://schemas.microsoft.com/office/powerpoint/2010/main" val="3780528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4B7CD-B420-03C9-63F7-330DC999C3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715E77C-C47E-7BA1-C100-962037472A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95A07F-5462-91AC-7AB8-D0EE954A70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A273C3-D2BC-AB50-8007-248B75C3D367}"/>
              </a:ext>
            </a:extLst>
          </p:cNvPr>
          <p:cNvSpPr>
            <a:spLocks noGrp="1"/>
          </p:cNvSpPr>
          <p:nvPr>
            <p:ph type="dt" sz="half" idx="10"/>
          </p:nvPr>
        </p:nvSpPr>
        <p:spPr/>
        <p:txBody>
          <a:bodyPr/>
          <a:lstStyle/>
          <a:p>
            <a:fld id="{8C24B9D4-DBB8-4525-9F69-CB76BE1A9505}" type="datetimeFigureOut">
              <a:rPr lang="en-GB" smtClean="0"/>
              <a:t>19/10/2025</a:t>
            </a:fld>
            <a:endParaRPr lang="en-GB"/>
          </a:p>
        </p:txBody>
      </p:sp>
      <p:sp>
        <p:nvSpPr>
          <p:cNvPr id="6" name="Footer Placeholder 5">
            <a:extLst>
              <a:ext uri="{FF2B5EF4-FFF2-40B4-BE49-F238E27FC236}">
                <a16:creationId xmlns:a16="http://schemas.microsoft.com/office/drawing/2014/main" id="{F16C3861-EDB3-8101-67E5-39D2DCF7FE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F24E13-548B-0A68-84AD-9B3D174A732A}"/>
              </a:ext>
            </a:extLst>
          </p:cNvPr>
          <p:cNvSpPr>
            <a:spLocks noGrp="1"/>
          </p:cNvSpPr>
          <p:nvPr>
            <p:ph type="sldNum" sz="quarter" idx="12"/>
          </p:nvPr>
        </p:nvSpPr>
        <p:spPr/>
        <p:txBody>
          <a:bodyPr/>
          <a:lstStyle/>
          <a:p>
            <a:fld id="{ABB099B8-92E2-4EBC-B092-3A68486ABF87}" type="slidenum">
              <a:rPr lang="en-GB" smtClean="0"/>
              <a:t>‹#›</a:t>
            </a:fld>
            <a:endParaRPr lang="en-GB"/>
          </a:p>
        </p:txBody>
      </p:sp>
    </p:spTree>
    <p:extLst>
      <p:ext uri="{BB962C8B-B14F-4D97-AF65-F5344CB8AC3E}">
        <p14:creationId xmlns:p14="http://schemas.microsoft.com/office/powerpoint/2010/main" val="969533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8912A-49AC-551E-C794-5F11DE4E052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29B4B5-EED5-D037-0462-88D4ED19B3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2E7494-0A18-459F-E352-FAAAC4DBC7DC}"/>
              </a:ext>
            </a:extLst>
          </p:cNvPr>
          <p:cNvSpPr>
            <a:spLocks noGrp="1"/>
          </p:cNvSpPr>
          <p:nvPr>
            <p:ph type="dt" sz="half" idx="10"/>
          </p:nvPr>
        </p:nvSpPr>
        <p:spPr/>
        <p:txBody>
          <a:bodyPr/>
          <a:lstStyle/>
          <a:p>
            <a:fld id="{8C24B9D4-DBB8-4525-9F69-CB76BE1A9505}" type="datetimeFigureOut">
              <a:rPr lang="en-GB" smtClean="0"/>
              <a:t>19/10/2025</a:t>
            </a:fld>
            <a:endParaRPr lang="en-GB"/>
          </a:p>
        </p:txBody>
      </p:sp>
      <p:sp>
        <p:nvSpPr>
          <p:cNvPr id="5" name="Footer Placeholder 4">
            <a:extLst>
              <a:ext uri="{FF2B5EF4-FFF2-40B4-BE49-F238E27FC236}">
                <a16:creationId xmlns:a16="http://schemas.microsoft.com/office/drawing/2014/main" id="{BF126B21-184D-244A-B5E9-6A69CA0926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D1BCEB-C6D8-524B-6144-065D85F6EED2}"/>
              </a:ext>
            </a:extLst>
          </p:cNvPr>
          <p:cNvSpPr>
            <a:spLocks noGrp="1"/>
          </p:cNvSpPr>
          <p:nvPr>
            <p:ph type="sldNum" sz="quarter" idx="12"/>
          </p:nvPr>
        </p:nvSpPr>
        <p:spPr/>
        <p:txBody>
          <a:bodyPr/>
          <a:lstStyle/>
          <a:p>
            <a:fld id="{ABB099B8-92E2-4EBC-B092-3A68486ABF87}" type="slidenum">
              <a:rPr lang="en-GB" smtClean="0"/>
              <a:t>‹#›</a:t>
            </a:fld>
            <a:endParaRPr lang="en-GB"/>
          </a:p>
        </p:txBody>
      </p:sp>
    </p:spTree>
    <p:extLst>
      <p:ext uri="{BB962C8B-B14F-4D97-AF65-F5344CB8AC3E}">
        <p14:creationId xmlns:p14="http://schemas.microsoft.com/office/powerpoint/2010/main" val="1623899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DDE7B2-1CA0-3CC1-3F03-9A18D0FB39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B2F443-12EB-B26E-19F4-7D9F10BF4A2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9E45FC-0CEA-8A35-D060-598CA5CB766C}"/>
              </a:ext>
            </a:extLst>
          </p:cNvPr>
          <p:cNvSpPr>
            <a:spLocks noGrp="1"/>
          </p:cNvSpPr>
          <p:nvPr>
            <p:ph type="dt" sz="half" idx="10"/>
          </p:nvPr>
        </p:nvSpPr>
        <p:spPr/>
        <p:txBody>
          <a:bodyPr/>
          <a:lstStyle/>
          <a:p>
            <a:fld id="{8C24B9D4-DBB8-4525-9F69-CB76BE1A9505}" type="datetimeFigureOut">
              <a:rPr lang="en-GB" smtClean="0"/>
              <a:t>19/10/2025</a:t>
            </a:fld>
            <a:endParaRPr lang="en-GB"/>
          </a:p>
        </p:txBody>
      </p:sp>
      <p:sp>
        <p:nvSpPr>
          <p:cNvPr id="5" name="Footer Placeholder 4">
            <a:extLst>
              <a:ext uri="{FF2B5EF4-FFF2-40B4-BE49-F238E27FC236}">
                <a16:creationId xmlns:a16="http://schemas.microsoft.com/office/drawing/2014/main" id="{49074CF3-0B33-177F-75CE-EFB24DB588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C1A016-B872-CA6F-8581-6E8EAC35B64B}"/>
              </a:ext>
            </a:extLst>
          </p:cNvPr>
          <p:cNvSpPr>
            <a:spLocks noGrp="1"/>
          </p:cNvSpPr>
          <p:nvPr>
            <p:ph type="sldNum" sz="quarter" idx="12"/>
          </p:nvPr>
        </p:nvSpPr>
        <p:spPr/>
        <p:txBody>
          <a:bodyPr/>
          <a:lstStyle/>
          <a:p>
            <a:fld id="{ABB099B8-92E2-4EBC-B092-3A68486ABF87}" type="slidenum">
              <a:rPr lang="en-GB" smtClean="0"/>
              <a:t>‹#›</a:t>
            </a:fld>
            <a:endParaRPr lang="en-GB"/>
          </a:p>
        </p:txBody>
      </p:sp>
    </p:spTree>
    <p:extLst>
      <p:ext uri="{BB962C8B-B14F-4D97-AF65-F5344CB8AC3E}">
        <p14:creationId xmlns:p14="http://schemas.microsoft.com/office/powerpoint/2010/main" val="2104807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811A1E-BC0A-1A34-262B-EBFCD3539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A97223-6551-C73D-E7C2-26B00B1397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0148B9-F39D-8092-0441-A203C20D4E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C24B9D4-DBB8-4525-9F69-CB76BE1A9505}" type="datetimeFigureOut">
              <a:rPr lang="en-GB" smtClean="0"/>
              <a:t>19/10/2025</a:t>
            </a:fld>
            <a:endParaRPr lang="en-GB"/>
          </a:p>
        </p:txBody>
      </p:sp>
      <p:sp>
        <p:nvSpPr>
          <p:cNvPr id="5" name="Footer Placeholder 4">
            <a:extLst>
              <a:ext uri="{FF2B5EF4-FFF2-40B4-BE49-F238E27FC236}">
                <a16:creationId xmlns:a16="http://schemas.microsoft.com/office/drawing/2014/main" id="{E0AA93F9-5772-5F49-8B25-A2A2F5E176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45D3980-DAEB-3A3F-89FC-297FF4FFC0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BB099B8-92E2-4EBC-B092-3A68486ABF87}" type="slidenum">
              <a:rPr lang="en-GB" smtClean="0"/>
              <a:t>‹#›</a:t>
            </a:fld>
            <a:endParaRPr lang="en-GB"/>
          </a:p>
        </p:txBody>
      </p:sp>
    </p:spTree>
    <p:extLst>
      <p:ext uri="{BB962C8B-B14F-4D97-AF65-F5344CB8AC3E}">
        <p14:creationId xmlns:p14="http://schemas.microsoft.com/office/powerpoint/2010/main" val="3174902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4.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2377B1-4D72-2ACD-94CF-0466BA5348AF}"/>
              </a:ext>
            </a:extLst>
          </p:cNvPr>
          <p:cNvSpPr>
            <a:spLocks noGrp="1"/>
          </p:cNvSpPr>
          <p:nvPr>
            <p:ph type="ctrTitle"/>
          </p:nvPr>
        </p:nvSpPr>
        <p:spPr>
          <a:xfrm>
            <a:off x="640080" y="320040"/>
            <a:ext cx="6692827" cy="3892669"/>
          </a:xfrm>
        </p:spPr>
        <p:txBody>
          <a:bodyPr>
            <a:normAutofit/>
          </a:bodyPr>
          <a:lstStyle/>
          <a:p>
            <a:pPr algn="l"/>
            <a:r>
              <a:rPr lang="en-GB" sz="5600" b="1">
                <a:latin typeface="Arial" panose="020B0604020202020204" pitchFamily="34" charset="0"/>
                <a:cs typeface="Arial" panose="020B0604020202020204" pitchFamily="34" charset="0"/>
              </a:rPr>
              <a:t>Performance Management Review Dental Clinic Receptionist</a:t>
            </a:r>
          </a:p>
        </p:txBody>
      </p:sp>
      <p:sp>
        <p:nvSpPr>
          <p:cNvPr id="3" name="Subtitle 2">
            <a:extLst>
              <a:ext uri="{FF2B5EF4-FFF2-40B4-BE49-F238E27FC236}">
                <a16:creationId xmlns:a16="http://schemas.microsoft.com/office/drawing/2014/main" id="{24A71F72-E378-DC3E-C190-0E8A31BDCFB4}"/>
              </a:ext>
            </a:extLst>
          </p:cNvPr>
          <p:cNvSpPr>
            <a:spLocks noGrp="1"/>
          </p:cNvSpPr>
          <p:nvPr>
            <p:ph type="subTitle" idx="1"/>
          </p:nvPr>
        </p:nvSpPr>
        <p:spPr>
          <a:xfrm>
            <a:off x="640080" y="4631161"/>
            <a:ext cx="6692827" cy="1569486"/>
          </a:xfrm>
        </p:spPr>
        <p:txBody>
          <a:bodyPr>
            <a:normAutofit/>
          </a:bodyPr>
          <a:lstStyle/>
          <a:p>
            <a:pPr algn="l"/>
            <a:r>
              <a:rPr lang="en-GB" sz="1700">
                <a:latin typeface="Arial" panose="020B0604020202020204" pitchFamily="34" charset="0"/>
                <a:cs typeface="Arial" panose="020B0604020202020204" pitchFamily="34" charset="0"/>
              </a:rPr>
              <a:t>Name of student: Cristina Nicolae</a:t>
            </a:r>
          </a:p>
          <a:p>
            <a:pPr algn="l"/>
            <a:r>
              <a:rPr lang="en-GB" sz="1700">
                <a:latin typeface="Arial" panose="020B0604020202020204" pitchFamily="34" charset="0"/>
                <a:cs typeface="Arial" panose="020B0604020202020204" pitchFamily="34" charset="0"/>
              </a:rPr>
              <a:t>Module: Principles of Human Resource Management (LCBB5012)</a:t>
            </a:r>
          </a:p>
          <a:p>
            <a:pPr algn="l"/>
            <a:r>
              <a:rPr lang="en-GB" sz="1700">
                <a:latin typeface="Arial" panose="020B0604020202020204" pitchFamily="34" charset="0"/>
                <a:cs typeface="Arial" panose="020B0604020202020204" pitchFamily="34" charset="0"/>
              </a:rPr>
              <a:t>Student number:2226305</a:t>
            </a:r>
          </a:p>
          <a:p>
            <a:pPr algn="l"/>
            <a:r>
              <a:rPr lang="en-GB" sz="1700">
                <a:latin typeface="Arial" panose="020B0604020202020204" pitchFamily="34" charset="0"/>
                <a:cs typeface="Arial" panose="020B0604020202020204" pitchFamily="34" charset="0"/>
              </a:rPr>
              <a:t>Lecturer name : Liyanage Rodrigo</a:t>
            </a:r>
          </a:p>
        </p:txBody>
      </p:sp>
      <p:sp>
        <p:nvSpPr>
          <p:cNvPr id="2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Tooth">
            <a:extLst>
              <a:ext uri="{FF2B5EF4-FFF2-40B4-BE49-F238E27FC236}">
                <a16:creationId xmlns:a16="http://schemas.microsoft.com/office/drawing/2014/main" id="{4C27AAC8-C1F1-0E8C-8B00-E649CDD91DB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81544" y="1267079"/>
            <a:ext cx="4087368" cy="4087368"/>
          </a:xfrm>
          <a:prstGeom prst="rect">
            <a:avLst/>
          </a:prstGeom>
        </p:spPr>
      </p:pic>
    </p:spTree>
    <p:extLst>
      <p:ext uri="{BB962C8B-B14F-4D97-AF65-F5344CB8AC3E}">
        <p14:creationId xmlns:p14="http://schemas.microsoft.com/office/powerpoint/2010/main" val="40177002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D5EDDC-241A-0B25-4DF4-FE998E630348}"/>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b="1" kern="1200">
                <a:solidFill>
                  <a:schemeClr val="tx1"/>
                </a:solidFill>
                <a:latin typeface="+mj-lt"/>
                <a:ea typeface="+mj-ea"/>
                <a:cs typeface="+mj-cs"/>
              </a:rPr>
              <a:t>Welcome &amp; Purpose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BAB0D49-F53E-D0B3-819A-A930B3F12D94}"/>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800" dirty="0"/>
              <a:t>Thank you for taking the time to meet with me </a:t>
            </a:r>
            <a:r>
              <a:rPr lang="en-US" sz="2800" dirty="0" err="1"/>
              <a:t>today.This</a:t>
            </a:r>
            <a:r>
              <a:rPr lang="en-US" sz="2800" dirty="0"/>
              <a:t> is our annual performance review, and the purpose is to talk about your progress over the past year, </a:t>
            </a:r>
            <a:r>
              <a:rPr lang="en-US" sz="2800" dirty="0" err="1"/>
              <a:t>recognise</a:t>
            </a:r>
            <a:r>
              <a:rPr lang="en-US" sz="2800" dirty="0"/>
              <a:t> your strengths, and discuss any areas where you may need </a:t>
            </a:r>
            <a:r>
              <a:rPr lang="en-US" sz="2800" dirty="0" err="1"/>
              <a:t>support.This</a:t>
            </a:r>
            <a:r>
              <a:rPr lang="en-US" sz="2800" dirty="0"/>
              <a:t> is a positive and constructive conversation, focused on your development and success in the clinic.</a:t>
            </a:r>
          </a:p>
        </p:txBody>
      </p:sp>
    </p:spTree>
    <p:extLst>
      <p:ext uri="{BB962C8B-B14F-4D97-AF65-F5344CB8AC3E}">
        <p14:creationId xmlns:p14="http://schemas.microsoft.com/office/powerpoint/2010/main" val="1261005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2BD16-54FA-8312-07A4-7AA07160517D}"/>
              </a:ext>
            </a:extLst>
          </p:cNvPr>
          <p:cNvSpPr>
            <a:spLocks noGrp="1"/>
          </p:cNvSpPr>
          <p:nvPr>
            <p:ph type="title"/>
          </p:nvPr>
        </p:nvSpPr>
        <p:spPr>
          <a:xfrm>
            <a:off x="1156851" y="637762"/>
            <a:ext cx="9888496" cy="900131"/>
          </a:xfrm>
        </p:spPr>
        <p:txBody>
          <a:bodyPr vert="horz" lIns="91440" tIns="45720" rIns="91440" bIns="45720" rtlCol="0" anchor="t">
            <a:normAutofit/>
          </a:bodyPr>
          <a:lstStyle/>
          <a:p>
            <a:r>
              <a:rPr lang="en-US" sz="4000" b="1" kern="1200">
                <a:solidFill>
                  <a:schemeClr val="bg1"/>
                </a:solidFill>
                <a:latin typeface="+mj-lt"/>
                <a:ea typeface="+mj-ea"/>
                <a:cs typeface="+mj-cs"/>
              </a:rPr>
              <a:t>Job Description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9139F03-694F-5831-EECE-9810ECF293F1}"/>
              </a:ext>
            </a:extLst>
          </p:cNvPr>
          <p:cNvSpPr txBox="1"/>
          <p:nvPr/>
        </p:nvSpPr>
        <p:spPr>
          <a:xfrm>
            <a:off x="1155548" y="2217343"/>
            <a:ext cx="9880893" cy="395961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a:t>Dental Clinic ReceptionistThe Dental Clinic Receptionist is responsible for welcoming patients, managing appointments, and ensuring smooth communication between patients and clinical staff. The role includes handling phone enquiries, updating patient records, processing payments, and maintaining confidentiality according to GDPR regulations. The receptionist is expected to provide excellent customer service, maintain a calm and professional attitude, and support the daily operations of the clinic.</a:t>
            </a:r>
          </a:p>
        </p:txBody>
      </p:sp>
    </p:spTree>
    <p:extLst>
      <p:ext uri="{BB962C8B-B14F-4D97-AF65-F5344CB8AC3E}">
        <p14:creationId xmlns:p14="http://schemas.microsoft.com/office/powerpoint/2010/main" val="183568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0EA80-D894-5BA4-5A5D-CC303CFF27E1}"/>
              </a:ext>
            </a:extLst>
          </p:cNvPr>
          <p:cNvSpPr>
            <a:spLocks noGrp="1"/>
          </p:cNvSpPr>
          <p:nvPr>
            <p:ph type="title"/>
          </p:nvPr>
        </p:nvSpPr>
        <p:spPr/>
        <p:txBody>
          <a:bodyPr/>
          <a:lstStyle/>
          <a:p>
            <a:r>
              <a:rPr lang="en-GB" b="1" dirty="0"/>
              <a:t>Role of the Receptionist</a:t>
            </a:r>
          </a:p>
        </p:txBody>
      </p:sp>
      <p:sp>
        <p:nvSpPr>
          <p:cNvPr id="3" name="TextBox 2">
            <a:extLst>
              <a:ext uri="{FF2B5EF4-FFF2-40B4-BE49-F238E27FC236}">
                <a16:creationId xmlns:a16="http://schemas.microsoft.com/office/drawing/2014/main" id="{5F83E31A-5920-1969-B51D-F8315F9DE004}"/>
              </a:ext>
            </a:extLst>
          </p:cNvPr>
          <p:cNvSpPr txBox="1"/>
          <p:nvPr/>
        </p:nvSpPr>
        <p:spPr>
          <a:xfrm>
            <a:off x="539932" y="1476117"/>
            <a:ext cx="6548845" cy="452431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Key Responsibilities:</a:t>
            </a:r>
          </a:p>
          <a:p>
            <a:pPr marL="457200" indent="-457200">
              <a:buFont typeface="Wingdings" panose="05000000000000000000" pitchFamily="2" charset="2"/>
              <a:buChar char="q"/>
            </a:pPr>
            <a:r>
              <a:rPr lang="en-GB" sz="3200" dirty="0">
                <a:latin typeface="Arial" panose="020B0604020202020204" pitchFamily="34" charset="0"/>
                <a:cs typeface="Arial" panose="020B0604020202020204" pitchFamily="34" charset="0"/>
              </a:rPr>
              <a:t>First point of contact for patients</a:t>
            </a:r>
          </a:p>
          <a:p>
            <a:pPr marL="457200" indent="-457200">
              <a:buFont typeface="Wingdings" panose="05000000000000000000" pitchFamily="2" charset="2"/>
              <a:buChar char="q"/>
            </a:pPr>
            <a:r>
              <a:rPr lang="en-GB" sz="3200" dirty="0">
                <a:latin typeface="Arial" panose="020B0604020202020204" pitchFamily="34" charset="0"/>
                <a:cs typeface="Arial" panose="020B0604020202020204" pitchFamily="34" charset="0"/>
              </a:rPr>
              <a:t>Managing appointments &amp; patient records</a:t>
            </a:r>
          </a:p>
          <a:p>
            <a:pPr marL="457200" indent="-457200">
              <a:buFont typeface="Wingdings" panose="05000000000000000000" pitchFamily="2" charset="2"/>
              <a:buChar char="q"/>
            </a:pPr>
            <a:r>
              <a:rPr lang="en-GB" sz="3200" dirty="0">
                <a:latin typeface="Arial" panose="020B0604020202020204" pitchFamily="34" charset="0"/>
                <a:cs typeface="Arial" panose="020B0604020202020204" pitchFamily="34" charset="0"/>
              </a:rPr>
              <a:t>Handling phone calls and payments</a:t>
            </a:r>
          </a:p>
          <a:p>
            <a:pPr marL="457200" indent="-457200">
              <a:buFont typeface="Wingdings" panose="05000000000000000000" pitchFamily="2" charset="2"/>
              <a:buChar char="q"/>
            </a:pPr>
            <a:r>
              <a:rPr lang="en-GB" sz="3200" dirty="0">
                <a:latin typeface="Arial" panose="020B0604020202020204" pitchFamily="34" charset="0"/>
                <a:cs typeface="Arial" panose="020B0604020202020204" pitchFamily="34" charset="0"/>
              </a:rPr>
              <a:t>Supporting dentists and </a:t>
            </a:r>
            <a:r>
              <a:rPr lang="en-GB" sz="3200" dirty="0" err="1">
                <a:latin typeface="Arial" panose="020B0604020202020204" pitchFamily="34" charset="0"/>
                <a:cs typeface="Arial" panose="020B0604020202020204" pitchFamily="34" charset="0"/>
              </a:rPr>
              <a:t>nursesMaintaining</a:t>
            </a:r>
            <a:r>
              <a:rPr lang="en-GB" sz="3200" dirty="0">
                <a:latin typeface="Arial" panose="020B0604020202020204" pitchFamily="34" charset="0"/>
                <a:cs typeface="Arial" panose="020B0604020202020204" pitchFamily="34" charset="0"/>
              </a:rPr>
              <a:t> confidentiality (GDPR)</a:t>
            </a:r>
          </a:p>
        </p:txBody>
      </p:sp>
    </p:spTree>
    <p:extLst>
      <p:ext uri="{BB962C8B-B14F-4D97-AF65-F5344CB8AC3E}">
        <p14:creationId xmlns:p14="http://schemas.microsoft.com/office/powerpoint/2010/main" val="3667142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F0A9F1-8533-7276-2886-4F9C6BD0DFEA}"/>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b="1" kern="1200">
                <a:solidFill>
                  <a:schemeClr val="tx1"/>
                </a:solidFill>
                <a:latin typeface="+mj-lt"/>
                <a:ea typeface="+mj-ea"/>
                <a:cs typeface="+mj-cs"/>
              </a:rPr>
              <a:t>Evaluation Criteria (1–5 Scale)</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140FA7B3-BB44-D4CC-DE9B-4ED4230EA47E}"/>
              </a:ext>
            </a:extLst>
          </p:cNvPr>
          <p:cNvGraphicFramePr>
            <a:graphicFrameLocks noGrp="1"/>
          </p:cNvGraphicFramePr>
          <p:nvPr>
            <p:extLst>
              <p:ext uri="{D42A27DB-BD31-4B8C-83A1-F6EECF244321}">
                <p14:modId xmlns:p14="http://schemas.microsoft.com/office/powerpoint/2010/main" val="1705874480"/>
              </p:ext>
            </p:extLst>
          </p:nvPr>
        </p:nvGraphicFramePr>
        <p:xfrm>
          <a:off x="4654296" y="850962"/>
          <a:ext cx="7214616" cy="5128650"/>
        </p:xfrm>
        <a:graphic>
          <a:graphicData uri="http://schemas.openxmlformats.org/drawingml/2006/table">
            <a:tbl>
              <a:tblPr firstRow="1" bandRow="1">
                <a:solidFill>
                  <a:schemeClr val="bg1"/>
                </a:solidFill>
                <a:tableStyleId>{5940675A-B579-460E-94D1-54222C63F5DA}</a:tableStyleId>
              </a:tblPr>
              <a:tblGrid>
                <a:gridCol w="4623068">
                  <a:extLst>
                    <a:ext uri="{9D8B030D-6E8A-4147-A177-3AD203B41FA5}">
                      <a16:colId xmlns:a16="http://schemas.microsoft.com/office/drawing/2014/main" val="1058584240"/>
                    </a:ext>
                  </a:extLst>
                </a:gridCol>
                <a:gridCol w="2591548">
                  <a:extLst>
                    <a:ext uri="{9D8B030D-6E8A-4147-A177-3AD203B41FA5}">
                      <a16:colId xmlns:a16="http://schemas.microsoft.com/office/drawing/2014/main" val="2704974007"/>
                    </a:ext>
                  </a:extLst>
                </a:gridCol>
              </a:tblGrid>
              <a:tr h="569850">
                <a:tc>
                  <a:txBody>
                    <a:bodyPr/>
                    <a:lstStyle/>
                    <a:p>
                      <a:pPr>
                        <a:buNone/>
                      </a:pPr>
                      <a:r>
                        <a:rPr lang="en-GB" sz="1800" b="0" cap="none" spc="0">
                          <a:solidFill>
                            <a:schemeClr val="bg1"/>
                          </a:solidFill>
                        </a:rPr>
                        <a:t>Area</a:t>
                      </a:r>
                    </a:p>
                  </a:txBody>
                  <a:tcPr marL="156508" marR="120391" marT="120391" marB="120391"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buNone/>
                      </a:pPr>
                      <a:r>
                        <a:rPr lang="en-GB" sz="1800" b="0" cap="none" spc="0">
                          <a:solidFill>
                            <a:schemeClr val="bg1"/>
                          </a:solidFill>
                        </a:rPr>
                        <a:t>Rating (1–5)</a:t>
                      </a:r>
                    </a:p>
                  </a:txBody>
                  <a:tcPr marL="156508" marR="120391" marT="120391" marB="120391"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21995538"/>
                  </a:ext>
                </a:extLst>
              </a:tr>
              <a:tr h="569850">
                <a:tc>
                  <a:txBody>
                    <a:bodyPr/>
                    <a:lstStyle/>
                    <a:p>
                      <a:pPr>
                        <a:buNone/>
                      </a:pPr>
                      <a:r>
                        <a:rPr lang="en-GB" sz="1800" cap="none" spc="0">
                          <a:solidFill>
                            <a:schemeClr val="tx1"/>
                          </a:solidFill>
                        </a:rPr>
                        <a:t>Communication</a:t>
                      </a:r>
                    </a:p>
                  </a:txBody>
                  <a:tcPr marL="156508" marR="120391" marT="120391" marB="120391" anchor="ctr">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buNone/>
                      </a:pPr>
                      <a:r>
                        <a:rPr lang="en-GB" sz="1800" cap="none" spc="0">
                          <a:solidFill>
                            <a:schemeClr val="tx1"/>
                          </a:solidFill>
                        </a:rPr>
                        <a:t>5</a:t>
                      </a:r>
                    </a:p>
                  </a:txBody>
                  <a:tcPr marL="156508" marR="120391" marT="120391" marB="120391" anchor="ctr">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983983087"/>
                  </a:ext>
                </a:extLst>
              </a:tr>
              <a:tr h="569850">
                <a:tc>
                  <a:txBody>
                    <a:bodyPr/>
                    <a:lstStyle/>
                    <a:p>
                      <a:pPr>
                        <a:buNone/>
                      </a:pPr>
                      <a:r>
                        <a:rPr lang="en-GB" sz="1800" cap="none" spc="0">
                          <a:solidFill>
                            <a:schemeClr val="tx1"/>
                          </a:solidFill>
                        </a:rPr>
                        <a:t>Customer Service</a:t>
                      </a:r>
                    </a:p>
                  </a:txBody>
                  <a:tcPr marL="156508" marR="120391" marT="120391" marB="12039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buNone/>
                      </a:pPr>
                      <a:r>
                        <a:rPr lang="en-GB" sz="1800" cap="none" spc="0">
                          <a:solidFill>
                            <a:schemeClr val="tx1"/>
                          </a:solidFill>
                        </a:rPr>
                        <a:t>5</a:t>
                      </a:r>
                    </a:p>
                  </a:txBody>
                  <a:tcPr marL="156508" marR="120391" marT="120391" marB="120391"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16900904"/>
                  </a:ext>
                </a:extLst>
              </a:tr>
              <a:tr h="569850">
                <a:tc>
                  <a:txBody>
                    <a:bodyPr/>
                    <a:lstStyle/>
                    <a:p>
                      <a:pPr>
                        <a:buNone/>
                      </a:pPr>
                      <a:r>
                        <a:rPr lang="en-GB" sz="1800" cap="none" spc="0">
                          <a:solidFill>
                            <a:schemeClr val="tx1"/>
                          </a:solidFill>
                        </a:rPr>
                        <a:t>Teamwork</a:t>
                      </a:r>
                    </a:p>
                  </a:txBody>
                  <a:tcPr marL="156508" marR="120391" marT="120391" marB="120391"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buNone/>
                      </a:pPr>
                      <a:r>
                        <a:rPr lang="en-GB" sz="1800" cap="none" spc="0">
                          <a:solidFill>
                            <a:schemeClr val="tx1"/>
                          </a:solidFill>
                        </a:rPr>
                        <a:t>4</a:t>
                      </a:r>
                    </a:p>
                  </a:txBody>
                  <a:tcPr marL="156508" marR="120391" marT="120391" marB="120391"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220791362"/>
                  </a:ext>
                </a:extLst>
              </a:tr>
              <a:tr h="569850">
                <a:tc>
                  <a:txBody>
                    <a:bodyPr/>
                    <a:lstStyle/>
                    <a:p>
                      <a:pPr>
                        <a:buNone/>
                      </a:pPr>
                      <a:r>
                        <a:rPr lang="en-GB" sz="1800" cap="none" spc="0">
                          <a:solidFill>
                            <a:schemeClr val="tx1"/>
                          </a:solidFill>
                        </a:rPr>
                        <a:t>Punctuality &amp; Reliability</a:t>
                      </a:r>
                    </a:p>
                  </a:txBody>
                  <a:tcPr marL="156508" marR="120391" marT="120391" marB="12039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buNone/>
                      </a:pPr>
                      <a:r>
                        <a:rPr lang="en-GB" sz="1800" cap="none" spc="0">
                          <a:solidFill>
                            <a:schemeClr val="tx1"/>
                          </a:solidFill>
                        </a:rPr>
                        <a:t>5</a:t>
                      </a:r>
                    </a:p>
                  </a:txBody>
                  <a:tcPr marL="156508" marR="120391" marT="120391" marB="120391"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296787193"/>
                  </a:ext>
                </a:extLst>
              </a:tr>
              <a:tr h="569850">
                <a:tc>
                  <a:txBody>
                    <a:bodyPr/>
                    <a:lstStyle/>
                    <a:p>
                      <a:pPr>
                        <a:buNone/>
                      </a:pPr>
                      <a:r>
                        <a:rPr lang="en-GB" sz="1800" cap="none" spc="0">
                          <a:solidFill>
                            <a:schemeClr val="tx1"/>
                          </a:solidFill>
                        </a:rPr>
                        <a:t>Professionalism</a:t>
                      </a:r>
                    </a:p>
                  </a:txBody>
                  <a:tcPr marL="156508" marR="120391" marT="120391" marB="120391"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buNone/>
                      </a:pPr>
                      <a:r>
                        <a:rPr lang="en-GB" sz="1800" cap="none" spc="0">
                          <a:solidFill>
                            <a:schemeClr val="tx1"/>
                          </a:solidFill>
                        </a:rPr>
                        <a:t>5</a:t>
                      </a:r>
                    </a:p>
                  </a:txBody>
                  <a:tcPr marL="156508" marR="120391" marT="120391" marB="120391"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388663007"/>
                  </a:ext>
                </a:extLst>
              </a:tr>
              <a:tr h="569850">
                <a:tc>
                  <a:txBody>
                    <a:bodyPr/>
                    <a:lstStyle/>
                    <a:p>
                      <a:pPr>
                        <a:buNone/>
                      </a:pPr>
                      <a:r>
                        <a:rPr lang="en-GB" sz="1800" cap="none" spc="0">
                          <a:solidFill>
                            <a:schemeClr val="tx1"/>
                          </a:solidFill>
                        </a:rPr>
                        <a:t>Administrative Accuracy</a:t>
                      </a:r>
                    </a:p>
                  </a:txBody>
                  <a:tcPr marL="156508" marR="120391" marT="120391" marB="12039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buNone/>
                      </a:pPr>
                      <a:r>
                        <a:rPr lang="en-GB" sz="1800" cap="none" spc="0">
                          <a:solidFill>
                            <a:schemeClr val="tx1"/>
                          </a:solidFill>
                        </a:rPr>
                        <a:t>4</a:t>
                      </a:r>
                    </a:p>
                  </a:txBody>
                  <a:tcPr marL="156508" marR="120391" marT="120391" marB="120391"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57730924"/>
                  </a:ext>
                </a:extLst>
              </a:tr>
              <a:tr h="569850">
                <a:tc>
                  <a:txBody>
                    <a:bodyPr/>
                    <a:lstStyle/>
                    <a:p>
                      <a:pPr>
                        <a:buNone/>
                      </a:pPr>
                      <a:r>
                        <a:rPr lang="en-GB" sz="1800" cap="none" spc="0">
                          <a:solidFill>
                            <a:schemeClr val="tx1"/>
                          </a:solidFill>
                        </a:rPr>
                        <a:t>IT / Booking System</a:t>
                      </a:r>
                    </a:p>
                  </a:txBody>
                  <a:tcPr marL="156508" marR="120391" marT="120391" marB="120391"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buNone/>
                      </a:pPr>
                      <a:r>
                        <a:rPr lang="en-GB" sz="1800" cap="none" spc="0">
                          <a:solidFill>
                            <a:schemeClr val="tx1"/>
                          </a:solidFill>
                        </a:rPr>
                        <a:t>4</a:t>
                      </a:r>
                    </a:p>
                  </a:txBody>
                  <a:tcPr marL="156508" marR="120391" marT="120391" marB="120391"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637339465"/>
                  </a:ext>
                </a:extLst>
              </a:tr>
              <a:tr h="569850">
                <a:tc>
                  <a:txBody>
                    <a:bodyPr/>
                    <a:lstStyle/>
                    <a:p>
                      <a:pPr>
                        <a:buNone/>
                      </a:pPr>
                      <a:r>
                        <a:rPr lang="en-GB" sz="1800" cap="none" spc="0">
                          <a:solidFill>
                            <a:schemeClr val="tx1"/>
                          </a:solidFill>
                        </a:rPr>
                        <a:t>Overall Performance</a:t>
                      </a:r>
                    </a:p>
                  </a:txBody>
                  <a:tcPr marL="156508" marR="120391" marT="120391" marB="12039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buNone/>
                      </a:pPr>
                      <a:r>
                        <a:rPr lang="en-GB" sz="1800" cap="none" spc="0">
                          <a:solidFill>
                            <a:schemeClr val="tx1"/>
                          </a:solidFill>
                        </a:rPr>
                        <a:t>5</a:t>
                      </a:r>
                    </a:p>
                  </a:txBody>
                  <a:tcPr marL="156508" marR="120391" marT="120391" marB="120391"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630291716"/>
                  </a:ext>
                </a:extLst>
              </a:tr>
            </a:tbl>
          </a:graphicData>
        </a:graphic>
      </p:graphicFrame>
    </p:spTree>
    <p:extLst>
      <p:ext uri="{BB962C8B-B14F-4D97-AF65-F5344CB8AC3E}">
        <p14:creationId xmlns:p14="http://schemas.microsoft.com/office/powerpoint/2010/main" val="3332978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21E975-CDD7-29E3-68BC-F33B781D31BA}"/>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5000" b="1" kern="1200">
                <a:solidFill>
                  <a:schemeClr val="tx1"/>
                </a:solidFill>
                <a:latin typeface="+mj-lt"/>
                <a:ea typeface="+mj-ea"/>
                <a:cs typeface="+mj-cs"/>
              </a:rPr>
              <a:t>Strengths &amp; Recognition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EC3498F2-CC2C-C227-7C7B-C6D033660FD0}"/>
              </a:ext>
            </a:extLst>
          </p:cNvPr>
          <p:cNvGraphicFramePr/>
          <p:nvPr>
            <p:extLst>
              <p:ext uri="{D42A27DB-BD31-4B8C-83A1-F6EECF244321}">
                <p14:modId xmlns:p14="http://schemas.microsoft.com/office/powerpoint/2010/main" val="406956441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5594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305CF1-151A-44E4-9BFA-B188F8C47EDD}"/>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4200" b="1" kern="1200">
                <a:solidFill>
                  <a:schemeClr val="tx1"/>
                </a:solidFill>
                <a:latin typeface="+mj-lt"/>
                <a:ea typeface="+mj-ea"/>
                <a:cs typeface="+mj-cs"/>
              </a:rPr>
              <a:t>Areas for Development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41F987F9-6D9B-569F-79EA-AA060BB461F8}"/>
              </a:ext>
            </a:extLst>
          </p:cNvPr>
          <p:cNvGraphicFramePr/>
          <p:nvPr>
            <p:extLst>
              <p:ext uri="{D42A27DB-BD31-4B8C-83A1-F6EECF244321}">
                <p14:modId xmlns:p14="http://schemas.microsoft.com/office/powerpoint/2010/main" val="165047136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8381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D43DC-1F85-54AB-8C13-E2B9F2C04C55}"/>
              </a:ext>
            </a:extLst>
          </p:cNvPr>
          <p:cNvSpPr>
            <a:spLocks noGrp="1"/>
          </p:cNvSpPr>
          <p:nvPr>
            <p:ph type="title"/>
          </p:nvPr>
        </p:nvSpPr>
        <p:spPr>
          <a:xfrm>
            <a:off x="1836490" y="71510"/>
            <a:ext cx="10515600" cy="1325563"/>
          </a:xfrm>
        </p:spPr>
        <p:txBody>
          <a:bodyPr/>
          <a:lstStyle/>
          <a:p>
            <a:r>
              <a:rPr lang="en-GB" b="1">
                <a:latin typeface="Arial" panose="020B0604020202020204" pitchFamily="34" charset="0"/>
                <a:cs typeface="Arial" panose="020B0604020202020204" pitchFamily="34" charset="0"/>
              </a:rPr>
              <a:t>Questions to the Employee</a:t>
            </a:r>
            <a:endParaRPr lang="en-GB"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49F9E79-0607-2601-ECD5-9CBDC4E0D989}"/>
              </a:ext>
            </a:extLst>
          </p:cNvPr>
          <p:cNvSpPr txBox="1"/>
          <p:nvPr/>
        </p:nvSpPr>
        <p:spPr>
          <a:xfrm>
            <a:off x="511728" y="1659285"/>
            <a:ext cx="7390700" cy="3108543"/>
          </a:xfrm>
          <a:prstGeom prst="rect">
            <a:avLst/>
          </a:prstGeom>
          <a:noFill/>
        </p:spPr>
        <p:txBody>
          <a:bodyPr wrap="square" rtlCol="0">
            <a:spAutoFit/>
          </a:bodyPr>
          <a:lstStyle/>
          <a:p>
            <a:pPr marL="514350" indent="-514350">
              <a:buFont typeface="+mj-lt"/>
              <a:buAutoNum type="arabicPeriod"/>
            </a:pPr>
            <a:r>
              <a:rPr lang="en-GB" sz="2800" dirty="0">
                <a:latin typeface="Arial" panose="020B0604020202020204" pitchFamily="34" charset="0"/>
                <a:cs typeface="Arial" panose="020B0604020202020204" pitchFamily="34" charset="0"/>
              </a:rPr>
              <a:t>How do you feel about your role after one year?</a:t>
            </a:r>
          </a:p>
          <a:p>
            <a:pPr marL="514350" indent="-514350">
              <a:buFont typeface="+mj-lt"/>
              <a:buAutoNum type="arabicPeriod"/>
            </a:pPr>
            <a:r>
              <a:rPr lang="en-GB" sz="2800" dirty="0">
                <a:latin typeface="Arial" panose="020B0604020202020204" pitchFamily="34" charset="0"/>
                <a:cs typeface="Arial" panose="020B0604020202020204" pitchFamily="34" charset="0"/>
              </a:rPr>
              <a:t>Are there any challenges you are currently facing?</a:t>
            </a:r>
          </a:p>
          <a:p>
            <a:pPr marL="514350" indent="-514350">
              <a:buFont typeface="+mj-lt"/>
              <a:buAutoNum type="arabicPeriod"/>
            </a:pPr>
            <a:r>
              <a:rPr lang="en-GB" sz="2800" dirty="0">
                <a:latin typeface="Arial" panose="020B0604020202020204" pitchFamily="34" charset="0"/>
                <a:cs typeface="Arial" panose="020B0604020202020204" pitchFamily="34" charset="0"/>
              </a:rPr>
              <a:t>Is there any support or training you would like from us?</a:t>
            </a:r>
          </a:p>
          <a:p>
            <a:pPr marL="514350" indent="-514350">
              <a:buFont typeface="+mj-lt"/>
              <a:buAutoNum type="arabicPeriod"/>
            </a:pPr>
            <a:r>
              <a:rPr lang="en-GB" sz="2800" dirty="0">
                <a:latin typeface="Arial" panose="020B0604020202020204" pitchFamily="34" charset="0"/>
                <a:cs typeface="Arial" panose="020B0604020202020204" pitchFamily="34" charset="0"/>
              </a:rPr>
              <a:t>Do you have any goals for the next year?</a:t>
            </a:r>
          </a:p>
        </p:txBody>
      </p:sp>
    </p:spTree>
    <p:extLst>
      <p:ext uri="{BB962C8B-B14F-4D97-AF65-F5344CB8AC3E}">
        <p14:creationId xmlns:p14="http://schemas.microsoft.com/office/powerpoint/2010/main" val="988948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B24401-995E-1E50-AA72-76E7EAA5C471}"/>
              </a:ext>
            </a:extLst>
          </p:cNvPr>
          <p:cNvSpPr>
            <a:spLocks noGrp="1"/>
          </p:cNvSpPr>
          <p:nvPr>
            <p:ph type="title"/>
          </p:nvPr>
        </p:nvSpPr>
        <p:spPr>
          <a:xfrm>
            <a:off x="1630582" y="0"/>
            <a:ext cx="4977976" cy="1454051"/>
          </a:xfrm>
        </p:spPr>
        <p:txBody>
          <a:bodyPr vert="horz" lIns="91440" tIns="45720" rIns="91440" bIns="45720" rtlCol="0" anchor="ctr">
            <a:normAutofit/>
          </a:bodyPr>
          <a:lstStyle/>
          <a:p>
            <a:r>
              <a:rPr lang="en-US" sz="3600" b="1" kern="1200" dirty="0">
                <a:solidFill>
                  <a:schemeClr val="tx2"/>
                </a:solidFill>
                <a:latin typeface="+mj-lt"/>
                <a:ea typeface="+mj-ea"/>
                <a:cs typeface="+mj-cs"/>
              </a:rPr>
              <a:t>Future Goals &amp; Support</a:t>
            </a:r>
          </a:p>
        </p:txBody>
      </p:sp>
      <p:sp>
        <p:nvSpPr>
          <p:cNvPr id="3" name="TextBox 2">
            <a:extLst>
              <a:ext uri="{FF2B5EF4-FFF2-40B4-BE49-F238E27FC236}">
                <a16:creationId xmlns:a16="http://schemas.microsoft.com/office/drawing/2014/main" id="{7C8017C0-2BF1-BC1E-FC10-FB57CE784FCA}"/>
              </a:ext>
            </a:extLst>
          </p:cNvPr>
          <p:cNvSpPr txBox="1"/>
          <p:nvPr/>
        </p:nvSpPr>
        <p:spPr>
          <a:xfrm>
            <a:off x="804672" y="2421682"/>
            <a:ext cx="4977578" cy="3639289"/>
          </a:xfrm>
          <a:prstGeom prst="rect">
            <a:avLst/>
          </a:prstGeom>
        </p:spPr>
        <p:txBody>
          <a:bodyPr vert="horz" lIns="91440" tIns="45720" rIns="91440" bIns="45720" rtlCol="0" anchor="ctr">
            <a:noAutofit/>
          </a:bodyPr>
          <a:lstStyle/>
          <a:p>
            <a:pPr>
              <a:lnSpc>
                <a:spcPct val="90000"/>
              </a:lnSpc>
              <a:spcAft>
                <a:spcPts val="600"/>
              </a:spcAft>
            </a:pPr>
            <a:r>
              <a:rPr lang="en-US" sz="3200" dirty="0"/>
              <a:t>Development Plan:</a:t>
            </a:r>
          </a:p>
          <a:p>
            <a:pPr marL="685800" indent="-457200">
              <a:lnSpc>
                <a:spcPct val="90000"/>
              </a:lnSpc>
              <a:spcAft>
                <a:spcPts val="600"/>
              </a:spcAft>
              <a:buFont typeface="Wingdings" panose="05000000000000000000" pitchFamily="2" charset="2"/>
              <a:buChar char="Ø"/>
            </a:pPr>
            <a:r>
              <a:rPr lang="en-US" sz="3200" dirty="0"/>
              <a:t>Training in booking software and multitasking</a:t>
            </a:r>
          </a:p>
          <a:p>
            <a:pPr marL="685800" indent="-457200">
              <a:lnSpc>
                <a:spcPct val="90000"/>
              </a:lnSpc>
              <a:spcAft>
                <a:spcPts val="600"/>
              </a:spcAft>
              <a:buFont typeface="Wingdings" panose="05000000000000000000" pitchFamily="2" charset="2"/>
              <a:buChar char="Ø"/>
            </a:pPr>
            <a:r>
              <a:rPr lang="en-US" sz="3200" dirty="0"/>
              <a:t>Continued focus on communication excellence</a:t>
            </a:r>
          </a:p>
          <a:p>
            <a:pPr marL="685800" indent="-457200">
              <a:lnSpc>
                <a:spcPct val="90000"/>
              </a:lnSpc>
              <a:spcAft>
                <a:spcPts val="600"/>
              </a:spcAft>
              <a:buFont typeface="Wingdings" panose="05000000000000000000" pitchFamily="2" charset="2"/>
              <a:buChar char="Ø"/>
            </a:pPr>
            <a:r>
              <a:rPr lang="en-US" sz="3200" dirty="0"/>
              <a:t>Opportunity for internal growth in the clinic</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andshake">
            <a:extLst>
              <a:ext uri="{FF2B5EF4-FFF2-40B4-BE49-F238E27FC236}">
                <a16:creationId xmlns:a16="http://schemas.microsoft.com/office/drawing/2014/main" id="{66AE9276-CD24-EB60-11A0-54AA5A85309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309548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8170E-6D61-1435-8A09-77E8D22B3571}"/>
              </a:ext>
            </a:extLst>
          </p:cNvPr>
          <p:cNvSpPr>
            <a:spLocks noGrp="1"/>
          </p:cNvSpPr>
          <p:nvPr>
            <p:ph type="title"/>
          </p:nvPr>
        </p:nvSpPr>
        <p:spPr>
          <a:xfrm>
            <a:off x="3573011" y="0"/>
            <a:ext cx="10515600" cy="1325563"/>
          </a:xfrm>
        </p:spPr>
        <p:txBody>
          <a:bodyPr/>
          <a:lstStyle/>
          <a:p>
            <a:r>
              <a:rPr lang="en-GB" b="1">
                <a:latin typeface="Arial" panose="020B0604020202020204" pitchFamily="34" charset="0"/>
                <a:cs typeface="Arial" panose="020B0604020202020204" pitchFamily="34" charset="0"/>
              </a:rPr>
              <a:t>Conclusion</a:t>
            </a:r>
            <a:endParaRPr lang="en-GB"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E6DE2D6-A4D6-6758-4EFA-AC8EF6DA246B}"/>
              </a:ext>
            </a:extLst>
          </p:cNvPr>
          <p:cNvSpPr txBox="1"/>
          <p:nvPr/>
        </p:nvSpPr>
        <p:spPr>
          <a:xfrm>
            <a:off x="809897" y="2394857"/>
            <a:ext cx="8342812" cy="2554545"/>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Thank you for your hard work</a:t>
            </a:r>
          </a:p>
          <a:p>
            <a:r>
              <a:rPr lang="en-GB" sz="4000" dirty="0">
                <a:latin typeface="Arial" panose="020B0604020202020204" pitchFamily="34" charset="0"/>
                <a:cs typeface="Arial" panose="020B0604020202020204" pitchFamily="34" charset="0"/>
              </a:rPr>
              <a:t>We appreciate your commitment</a:t>
            </a:r>
          </a:p>
          <a:p>
            <a:r>
              <a:rPr lang="en-GB" sz="4000" dirty="0">
                <a:latin typeface="Arial" panose="020B0604020202020204" pitchFamily="34" charset="0"/>
                <a:cs typeface="Arial" panose="020B0604020202020204" pitchFamily="34" charset="0"/>
              </a:rPr>
              <a:t>We will schedule a follow-up review</a:t>
            </a:r>
          </a:p>
          <a:p>
            <a:r>
              <a:rPr lang="en-GB" sz="4000" dirty="0">
                <a:latin typeface="Arial" panose="020B0604020202020204" pitchFamily="34" charset="0"/>
                <a:cs typeface="Arial" panose="020B0604020202020204" pitchFamily="34" charset="0"/>
              </a:rPr>
              <a:t>Keep open communication.</a:t>
            </a:r>
          </a:p>
        </p:txBody>
      </p:sp>
    </p:spTree>
    <p:extLst>
      <p:ext uri="{BB962C8B-B14F-4D97-AF65-F5344CB8AC3E}">
        <p14:creationId xmlns:p14="http://schemas.microsoft.com/office/powerpoint/2010/main" val="15505607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9" ma:contentTypeDescription="Create a new document." ma:contentTypeScope="" ma:versionID="8a613a2d9cd6a03dcfe7d819bb99afc8">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96e4d3238e06c19509377bd3731dc024"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AB2FAD05-4D1B-48B2-9EFD-B30113A27F7C}">
  <ds:schemaRefs>
    <ds:schemaRef ds:uri="http://schemas.microsoft.com/sharepoint/v3/contenttype/forms"/>
  </ds:schemaRefs>
</ds:datastoreItem>
</file>

<file path=customXml/itemProps2.xml><?xml version="1.0" encoding="utf-8"?>
<ds:datastoreItem xmlns:ds="http://schemas.openxmlformats.org/officeDocument/2006/customXml" ds:itemID="{78B57FDF-EEEC-41E6-A5D3-3E16AD5A42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B16FCF1-07CB-42F6-B4A4-45ED72DF21B8}">
  <ds:schemaRefs>
    <ds:schemaRef ds:uri="http://purl.org/dc/terms/"/>
    <ds:schemaRef ds:uri="http://purl.org/dc/dcmitype/"/>
    <ds:schemaRef ds:uri="04c7059f-bde8-4ce9-bb0f-e52888740953"/>
    <ds:schemaRef ds:uri="http://schemas.microsoft.com/office/2006/documentManagement/types"/>
    <ds:schemaRef ds:uri="http://schemas.microsoft.com/office/2006/metadata/properties"/>
    <ds:schemaRef ds:uri="http://schemas.openxmlformats.org/package/2006/metadata/core-properties"/>
    <ds:schemaRef ds:uri="http://purl.org/dc/elements/1.1/"/>
    <ds:schemaRef ds:uri="http://schemas.microsoft.com/office/infopath/2007/PartnerControls"/>
    <ds:schemaRef ds:uri="d8e79d84-78fb-44a9-92e9-d04bdd8f0359"/>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43</TotalTime>
  <Words>593</Words>
  <Application>Microsoft Office PowerPoint</Application>
  <PresentationFormat>Widescreen</PresentationFormat>
  <Paragraphs>74</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Wingdings</vt:lpstr>
      <vt:lpstr>Office Theme</vt:lpstr>
      <vt:lpstr>Performance Management Review Dental Clinic Receptionist</vt:lpstr>
      <vt:lpstr>Welcome &amp; Purpose</vt:lpstr>
      <vt:lpstr>Job Description </vt:lpstr>
      <vt:lpstr>Role of the Receptionist</vt:lpstr>
      <vt:lpstr>Evaluation Criteria (1–5 Scale)</vt:lpstr>
      <vt:lpstr>Strengths &amp; Recognition</vt:lpstr>
      <vt:lpstr>Areas for Development</vt:lpstr>
      <vt:lpstr>Questions to the Employee</vt:lpstr>
      <vt:lpstr>Future Goals &amp; Support</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Cristina Nicolae (2226305)</dc:creator>
  <cp:lastModifiedBy>Cristina Nicolae</cp:lastModifiedBy>
  <cp:revision>2</cp:revision>
  <dcterms:created xsi:type="dcterms:W3CDTF">2025-10-19T20:54:59Z</dcterms:created>
  <dcterms:modified xsi:type="dcterms:W3CDTF">2025-10-19T21:46:45Z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