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96" r:id="rId1"/>
  </p:sldMasterIdLst>
  <p:sldIdLst>
    <p:sldId id="292" r:id="rId2"/>
    <p:sldId id="293" r:id="rId3"/>
    <p:sldId id="295" r:id="rId4"/>
    <p:sldId id="296" r:id="rId5"/>
    <p:sldId id="299" r:id="rId6"/>
    <p:sldId id="297" r:id="rId7"/>
    <p:sldId id="298" r:id="rId8"/>
    <p:sldId id="300" r:id="rId9"/>
    <p:sldId id="302" r:id="rId10"/>
    <p:sldId id="301" r:id="rId11"/>
    <p:sldId id="303" r:id="rId12"/>
    <p:sldId id="306" r:id="rId13"/>
    <p:sldId id="304" r:id="rId14"/>
    <p:sldId id="305" r:id="rId15"/>
    <p:sldId id="307" r:id="rId16"/>
    <p:sldId id="308" r:id="rId17"/>
    <p:sldId id="309" r:id="rId18"/>
    <p:sldId id="310" r:id="rId19"/>
    <p:sldId id="311" r:id="rId20"/>
    <p:sldId id="312" r:id="rId21"/>
    <p:sldId id="313" r:id="rId22"/>
    <p:sldId id="294" r:id="rId23"/>
    <p:sldId id="290" r:id="rId24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5"/>
      <p:bold r:id="rId26"/>
      <p:italic r:id="rId27"/>
      <p:boldItalic r:id="rId28"/>
    </p:embeddedFont>
    <p:embeddedFont>
      <p:font typeface="Cambria Math" panose="02040503050406030204" pitchFamily="18" charset="0"/>
      <p:regular r:id="rId29"/>
    </p:embeddedFont>
    <p:embeddedFont>
      <p:font typeface="Calibri Light" panose="020F0302020204030204" pitchFamily="34" charset="0"/>
      <p:regular r:id="rId30"/>
      <p:italic r:id="rId3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7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38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2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1.fntdata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3.fntdata"/><Relationship Id="rId30" Type="http://schemas.openxmlformats.org/officeDocument/2006/relationships/font" Target="fonts/font6.fntdata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6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9343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91440" indent="-91440">
              <a:buFont typeface="Arial" panose="020B0604020202020204" pitchFamily="34" charset="0"/>
              <a:buChar char="•"/>
              <a:defRPr/>
            </a:lvl1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138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51601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7182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1997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5813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8959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831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134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3302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2314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A905A7C0-EFCD-4C72-9C76-B746EE1ADA98}" type="datetimeFigureOut">
              <a:rPr lang="en-GB" smtClean="0"/>
              <a:pPr/>
              <a:t>27/09/2018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3619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Research Methods &amp; Data Analysis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Lecture 8: Analysis of Variance (ANOVA)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7483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Topics covered</a:t>
            </a:r>
            <a:endParaRPr lang="en-GB" smtClean="0">
              <a:sym typeface="Wingdings" panose="05000000000000000000" pitchFamily="2" charset="2"/>
            </a:endParaRPr>
          </a:p>
          <a:p>
            <a:pPr lvl="1"/>
            <a:r>
              <a:rPr lang="en-GB" smtClean="0">
                <a:sym typeface="Wingdings" panose="05000000000000000000" pitchFamily="2" charset="2"/>
              </a:rPr>
              <a:t>Computational steps</a:t>
            </a:r>
          </a:p>
          <a:p>
            <a:pPr lvl="1"/>
            <a:r>
              <a:rPr lang="en-GB" smtClean="0">
                <a:sym typeface="Wingdings" panose="05000000000000000000" pitchFamily="2" charset="2"/>
              </a:rPr>
              <a:t>Strength of Association</a:t>
            </a:r>
          </a:p>
          <a:p>
            <a:pPr lvl="1"/>
            <a:r>
              <a:rPr lang="en-GB" smtClean="0">
                <a:sym typeface="Wingdings" panose="05000000000000000000" pitchFamily="2" charset="2"/>
              </a:rPr>
              <a:t>Post hoc Analyses</a:t>
            </a:r>
          </a:p>
          <a:p>
            <a:pPr lvl="1"/>
            <a:r>
              <a:rPr lang="en-GB" smtClean="0">
                <a:sym typeface="Wingdings" panose="05000000000000000000" pitchFamily="2" charset="2"/>
              </a:rPr>
              <a:t>The Scheffé Method of Post hoc Analysis</a:t>
            </a:r>
          </a:p>
          <a:p>
            <a:r>
              <a:rPr lang="en-GB" smtClean="0"/>
              <a:t>The ANOVA test allows us to compare the means of multiple samples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331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Introduction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20000"/>
              </a:bodyPr>
              <a:lstStyle/>
              <a:p>
                <a:r>
                  <a:rPr lang="en-GB" dirty="0" smtClean="0"/>
                  <a:t>In the last session we used the </a:t>
                </a:r>
                <a14:m>
                  <m:oMath xmlns:m="http://schemas.openxmlformats.org/officeDocument/2006/math">
                    <m:r>
                      <a:rPr lang="en-GB"/>
                      <m:t>𝑡</m:t>
                    </m:r>
                  </m:oMath>
                </a14:m>
                <a:r>
                  <a:rPr lang="en-GB" dirty="0"/>
                  <a:t> </a:t>
                </a:r>
                <a:r>
                  <a:rPr lang="en-GB" dirty="0" smtClean="0"/>
                  <a:t>Test to determine if the means of two samples differ to a statistically significant degree</a:t>
                </a:r>
              </a:p>
              <a:p>
                <a:r>
                  <a:rPr lang="en-GB" dirty="0" smtClean="0"/>
                  <a:t>What if we want to compare more than two samples?</a:t>
                </a:r>
              </a:p>
              <a:p>
                <a:r>
                  <a:rPr lang="en-GB" dirty="0" smtClean="0"/>
                  <a:t>Unfortunately we can’t just do multiple </a:t>
                </a:r>
                <a14:m>
                  <m:oMath xmlns:m="http://schemas.openxmlformats.org/officeDocument/2006/math">
                    <m:r>
                      <a:rPr lang="en-GB"/>
                      <m:t>𝑡</m:t>
                    </m:r>
                  </m:oMath>
                </a14:m>
                <a:r>
                  <a:rPr lang="en-GB" dirty="0"/>
                  <a:t> </a:t>
                </a:r>
                <a:r>
                  <a:rPr lang="en-GB" dirty="0" smtClean="0"/>
                  <a:t>Tests between each pair of samples</a:t>
                </a:r>
              </a:p>
              <a:p>
                <a:pPr lvl="1"/>
                <a:r>
                  <a:rPr lang="en-GB" dirty="0" smtClean="0"/>
                  <a:t>We would have to do K(K-1)/2 tests where K is the number of samples</a:t>
                </a:r>
              </a:p>
              <a:p>
                <a:pPr lvl="1"/>
                <a:r>
                  <a:rPr lang="en-GB" dirty="0" smtClean="0"/>
                  <a:t>Doing multiple </a:t>
                </a:r>
                <a14:m>
                  <m:oMath xmlns:m="http://schemas.openxmlformats.org/officeDocument/2006/math">
                    <m:r>
                      <a:rPr lang="en-GB"/>
                      <m:t>𝑡</m:t>
                    </m:r>
                  </m:oMath>
                </a14:m>
                <a:r>
                  <a:rPr lang="en-GB" dirty="0"/>
                  <a:t> </a:t>
                </a:r>
                <a:r>
                  <a:rPr lang="en-GB" dirty="0" smtClean="0"/>
                  <a:t>Tests also increases the likelihood of Type I errors</a:t>
                </a:r>
              </a:p>
              <a:p>
                <a:r>
                  <a:rPr lang="en-GB" dirty="0"/>
                  <a:t>If you use the 0.05 level of significance you expect to make a Type I error 5 times out of 100 by sampling errors alone</a:t>
                </a:r>
              </a:p>
              <a:p>
                <a:r>
                  <a:rPr lang="en-GB" dirty="0"/>
                  <a:t>If you performed 20 </a:t>
                </a:r>
                <a14:m>
                  <m:oMath xmlns:m="http://schemas.openxmlformats.org/officeDocument/2006/math">
                    <m:r>
                      <a:rPr lang="en-GB"/>
                      <m:t>𝑡</m:t>
                    </m:r>
                  </m:oMath>
                </a14:m>
                <a:r>
                  <a:rPr lang="en-GB" dirty="0"/>
                  <a:t> Tests and one reached the 0.05 level of significance would that be a chance occurrence or not?</a:t>
                </a:r>
              </a:p>
              <a:p>
                <a:pPr lvl="1"/>
                <a:r>
                  <a:rPr lang="en-GB" dirty="0"/>
                  <a:t>What if three reached that level?</a:t>
                </a:r>
              </a:p>
              <a:p>
                <a:pPr lvl="1"/>
                <a:r>
                  <a:rPr lang="en-GB" dirty="0"/>
                  <a:t>The more tests you perform, the more confusing this </a:t>
                </a:r>
                <a:r>
                  <a:rPr lang="en-GB" dirty="0" smtClean="0"/>
                  <a:t>becomes</a:t>
                </a:r>
                <a:endParaRPr lang="en-GB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777" t="-2576" r="-8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04148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itle 1"/>
              <p:cNvSpPr>
                <a:spLocks noGrp="1"/>
              </p:cNvSpPr>
              <p:nvPr>
                <p:ph type="title"/>
              </p:nvPr>
            </p:nvSpPr>
            <p:spPr/>
            <p:txBody>
              <a:bodyPr/>
              <a:lstStyle/>
              <a:p>
                <a:r>
                  <a:rPr lang="en-GB" dirty="0" smtClean="0"/>
                  <a:t>Type I errors and Multiple </a:t>
                </a:r>
                <a14:m>
                  <m:oMath xmlns:m="http://schemas.openxmlformats.org/officeDocument/2006/math">
                    <m:r>
                      <a:rPr lang="en-GB"/>
                      <m:t>𝑡</m:t>
                    </m:r>
                  </m:oMath>
                </a14:m>
                <a:r>
                  <a:rPr lang="en-GB" dirty="0"/>
                  <a:t> </a:t>
                </a:r>
                <a:r>
                  <a:rPr lang="en-GB" dirty="0" smtClean="0"/>
                  <a:t>Tests</a:t>
                </a:r>
                <a:endParaRPr lang="en-GB" dirty="0"/>
              </a:p>
            </p:txBody>
          </p:sp>
        </mc:Choice>
        <mc:Fallback xmlns="">
          <p:sp>
            <p:nvSpPr>
              <p:cNvPr id="2" name="Title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0">
                <a:blip r:embed="rId2"/>
                <a:stretch>
                  <a:fillRect l="-1827" t="-11000" b="-3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r>
                  <a:rPr lang="en-GB" dirty="0" smtClean="0"/>
                  <a:t>With multiple </a:t>
                </a:r>
                <a14:m>
                  <m:oMath xmlns:m="http://schemas.openxmlformats.org/officeDocument/2006/math">
                    <m:r>
                      <a:rPr lang="en-GB"/>
                      <m:t>𝑡</m:t>
                    </m:r>
                  </m:oMath>
                </a14:m>
                <a:r>
                  <a:rPr lang="en-GB" dirty="0"/>
                  <a:t> </a:t>
                </a:r>
                <a:r>
                  <a:rPr lang="en-GB" dirty="0" smtClean="0"/>
                  <a:t>Tests the probability (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mtClean="0"/>
                      <m:t>p</m:t>
                    </m:r>
                  </m:oMath>
                </a14:m>
                <a:r>
                  <a:rPr lang="en-GB" dirty="0" smtClean="0"/>
                  <a:t>) of a Type I error is </a:t>
                </a:r>
              </a:p>
              <a:p>
                <a14:m>
                  <m:oMath xmlns:m="http://schemas.openxmlformats.org/officeDocument/2006/math">
                    <m:r>
                      <a:rPr lang="en-GB" smtClean="0"/>
                      <m:t>𝑝</m:t>
                    </m:r>
                    <m:r>
                      <a:rPr lang="en-GB" smtClean="0"/>
                      <m:t>=1−</m:t>
                    </m:r>
                    <m:sSup>
                      <m:sSupPr>
                        <m:ctrlPr>
                          <a:rPr lang="en-GB" smtClean="0"/>
                        </m:ctrlPr>
                      </m:sSupPr>
                      <m:e>
                        <m:d>
                          <m:dPr>
                            <m:ctrlPr>
                              <a:rPr lang="en-GB" smtClean="0"/>
                            </m:ctrlPr>
                          </m:dPr>
                          <m:e>
                            <m:r>
                              <a:rPr lang="en-GB" smtClean="0"/>
                              <m:t>1−</m:t>
                            </m:r>
                            <m:r>
                              <a:rPr lang="en-GB" smtClean="0"/>
                              <m:t>𝛼</m:t>
                            </m:r>
                          </m:e>
                        </m:d>
                      </m:e>
                      <m:sup>
                        <m:r>
                          <a:rPr lang="en-GB" smtClean="0"/>
                          <m:t>𝑐</m:t>
                        </m:r>
                      </m:sup>
                    </m:sSup>
                  </m:oMath>
                </a14:m>
                <a:endParaRPr lang="en-GB" dirty="0" smtClean="0"/>
              </a:p>
              <a:p>
                <a:r>
                  <a:rPr lang="en-GB" dirty="0" smtClean="0"/>
                  <a:t>Where </a:t>
                </a:r>
                <a14:m>
                  <m:oMath xmlns:m="http://schemas.openxmlformats.org/officeDocument/2006/math">
                    <m:r>
                      <a:rPr lang="en-GB" smtClean="0"/>
                      <m:t>𝛼</m:t>
                    </m:r>
                  </m:oMath>
                </a14:m>
                <a:r>
                  <a:rPr lang="en-GB" dirty="0"/>
                  <a:t> </a:t>
                </a:r>
                <a:r>
                  <a:rPr lang="en-GB" dirty="0" smtClean="0"/>
                  <a:t>is the alpha level and </a:t>
                </a:r>
                <a14:m>
                  <m:oMath xmlns:m="http://schemas.openxmlformats.org/officeDocument/2006/math">
                    <m:r>
                      <a:rPr lang="en-GB" smtClean="0"/>
                      <m:t>𝑐</m:t>
                    </m:r>
                  </m:oMath>
                </a14:m>
                <a:r>
                  <a:rPr lang="en-GB" dirty="0"/>
                  <a:t> </a:t>
                </a:r>
                <a:r>
                  <a:rPr lang="en-GB" dirty="0" smtClean="0"/>
                  <a:t>is the number of comparisons</a:t>
                </a:r>
              </a:p>
              <a:p>
                <a:r>
                  <a:rPr lang="en-GB" dirty="0" smtClean="0"/>
                  <a:t>For three samples </a:t>
                </a:r>
                <a14:m>
                  <m:oMath xmlns:m="http://schemas.openxmlformats.org/officeDocument/2006/math">
                    <m:r>
                      <a:rPr lang="en-GB"/>
                      <m:t>𝑐</m:t>
                    </m:r>
                  </m:oMath>
                </a14:m>
                <a:r>
                  <a:rPr lang="en-GB" dirty="0" smtClean="0"/>
                  <a:t> = 3(3-1)/2 = 3  If </a:t>
                </a:r>
                <a14:m>
                  <m:oMath xmlns:m="http://schemas.openxmlformats.org/officeDocument/2006/math">
                    <m:r>
                      <a:rPr lang="en-GB"/>
                      <m:t>𝛼</m:t>
                    </m:r>
                  </m:oMath>
                </a14:m>
                <a:r>
                  <a:rPr lang="en-GB" dirty="0" smtClean="0"/>
                  <a:t> is 0.05 then</a:t>
                </a:r>
              </a:p>
              <a:p>
                <a14:m>
                  <m:oMath xmlns:m="http://schemas.openxmlformats.org/officeDocument/2006/math">
                    <m:r>
                      <a:rPr lang="en-GB"/>
                      <m:t>𝑝</m:t>
                    </m:r>
                    <m:r>
                      <a:rPr lang="en-GB"/>
                      <m:t>=1−</m:t>
                    </m:r>
                    <m:sSup>
                      <m:sSupPr>
                        <m:ctrlPr>
                          <a:rPr lang="en-GB"/>
                        </m:ctrlPr>
                      </m:sSupPr>
                      <m:e>
                        <m:d>
                          <m:dPr>
                            <m:ctrlPr>
                              <a:rPr lang="en-GB"/>
                            </m:ctrlPr>
                          </m:dPr>
                          <m:e>
                            <m:r>
                              <a:rPr lang="en-GB"/>
                              <m:t>1−</m:t>
                            </m:r>
                            <m:r>
                              <a:rPr lang="en-GB" smtClean="0"/>
                              <m:t>0.05</m:t>
                            </m:r>
                          </m:e>
                        </m:d>
                      </m:e>
                      <m:sup>
                        <m:r>
                          <a:rPr lang="en-GB" smtClean="0"/>
                          <m:t>3</m:t>
                        </m:r>
                      </m:sup>
                    </m:sSup>
                    <m:r>
                      <a:rPr lang="en-GB" smtClean="0"/>
                      <m:t>=1−</m:t>
                    </m:r>
                    <m:sSup>
                      <m:sSupPr>
                        <m:ctrlPr>
                          <a:rPr lang="en-GB" smtClean="0"/>
                        </m:ctrlPr>
                      </m:sSupPr>
                      <m:e>
                        <m:r>
                          <a:rPr lang="en-GB" smtClean="0"/>
                          <m:t>0.93</m:t>
                        </m:r>
                      </m:e>
                      <m:sup>
                        <m:r>
                          <a:rPr lang="en-GB" smtClean="0"/>
                          <m:t>3</m:t>
                        </m:r>
                      </m:sup>
                    </m:sSup>
                    <m:r>
                      <a:rPr lang="en-GB" smtClean="0"/>
                      <m:t>=0.14=14%</m:t>
                    </m:r>
                  </m:oMath>
                </a14:m>
                <a:r>
                  <a:rPr lang="en-GB" dirty="0" smtClean="0"/>
                  <a:t> </a:t>
                </a:r>
              </a:p>
              <a:p>
                <a:r>
                  <a:rPr lang="en-GB" dirty="0" smtClean="0"/>
                  <a:t>Instead of having a 5% chance of making a Type I error when you use three samples you have a 14% chance of making a Type I error</a:t>
                </a:r>
              </a:p>
              <a:p>
                <a:r>
                  <a:rPr lang="en-GB" dirty="0" smtClean="0"/>
                  <a:t>To avoid both of these problems we use analysis of variance (ANOVA) to test for statistical significance in the differences of means between more than two samples</a:t>
                </a:r>
              </a:p>
              <a:p>
                <a:pPr lvl="1"/>
                <a:r>
                  <a:rPr lang="en-GB" dirty="0" smtClean="0"/>
                  <a:t>This compares that variance (I.e. the variability) between groups to the variance within each group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3"/>
                <a:stretch>
                  <a:fillRect l="-1777" t="-1970" r="-2504" b="-136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3015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Suppose we have three groups</a:t>
            </a:r>
          </a:p>
          <a:p>
            <a:pPr lvl="1"/>
            <a:r>
              <a:rPr lang="en-GB" smtClean="0"/>
              <a:t>Groups 1 and 2 have been given a treatment of some sort</a:t>
            </a:r>
          </a:p>
          <a:p>
            <a:pPr lvl="1"/>
            <a:r>
              <a:rPr lang="en-GB" smtClean="0"/>
              <a:t>Group 3 is the control group</a:t>
            </a:r>
          </a:p>
          <a:p>
            <a:r>
              <a:rPr lang="en-GB" smtClean="0"/>
              <a:t>We want to know ‘has the treatment had any effect?’</a:t>
            </a:r>
          </a:p>
          <a:p>
            <a:r>
              <a:rPr lang="en-GB" smtClean="0"/>
              <a:t>By ‘treatment’ we mean anything that makes groups 1 and 2 different to group 3</a:t>
            </a:r>
          </a:p>
          <a:p>
            <a:pPr lvl="1"/>
            <a:r>
              <a:rPr lang="en-GB" smtClean="0"/>
              <a:t>Different new routing algorithms, different marketing strategy, different medical treatment…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6551589"/>
              </p:ext>
            </p:extLst>
          </p:nvPr>
        </p:nvGraphicFramePr>
        <p:xfrm>
          <a:off x="2686637" y="1122706"/>
          <a:ext cx="3547620" cy="21031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82540"/>
                <a:gridCol w="1182540"/>
                <a:gridCol w="1182540"/>
              </a:tblGrid>
              <a:tr h="327879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Group 1</a:t>
                      </a:r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Group 2</a:t>
                      </a:r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Group 3</a:t>
                      </a:r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27368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22</a:t>
                      </a:r>
                    </a:p>
                    <a:p>
                      <a:pPr algn="ctr"/>
                      <a:r>
                        <a:rPr lang="en-GB" dirty="0" smtClean="0"/>
                        <a:t>16</a:t>
                      </a:r>
                    </a:p>
                    <a:p>
                      <a:pPr algn="ctr"/>
                      <a:r>
                        <a:rPr lang="en-GB" dirty="0" smtClean="0"/>
                        <a:t>17</a:t>
                      </a:r>
                    </a:p>
                    <a:p>
                      <a:pPr algn="ctr"/>
                      <a:r>
                        <a:rPr lang="en-GB" dirty="0" smtClean="0"/>
                        <a:t>18</a:t>
                      </a:r>
                    </a:p>
                    <a:p>
                      <a:pPr algn="ctr"/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</a:p>
                    <a:p>
                      <a:pPr algn="ctr"/>
                      <a:r>
                        <a:rPr lang="en-GB" dirty="0" smtClean="0"/>
                        <a:t>10</a:t>
                      </a:r>
                    </a:p>
                    <a:p>
                      <a:pPr algn="ctr"/>
                      <a:r>
                        <a:rPr lang="en-GB" dirty="0" smtClean="0"/>
                        <a:t>13</a:t>
                      </a:r>
                    </a:p>
                    <a:p>
                      <a:pPr algn="ctr"/>
                      <a:r>
                        <a:rPr lang="en-GB" dirty="0" smtClean="0"/>
                        <a:t>13</a:t>
                      </a:r>
                    </a:p>
                    <a:p>
                      <a:pPr algn="ctr"/>
                      <a:r>
                        <a:rPr lang="en-GB" dirty="0" smtClean="0"/>
                        <a:t>8</a:t>
                      </a:r>
                    </a:p>
                    <a:p>
                      <a:pPr algn="ctr"/>
                      <a:r>
                        <a:rPr lang="en-GB" dirty="0" smtClean="0"/>
                        <a:t>4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</a:p>
                    <a:p>
                      <a:pPr algn="ctr"/>
                      <a:r>
                        <a:rPr lang="en-GB" dirty="0" smtClean="0"/>
                        <a:t>6</a:t>
                      </a:r>
                    </a:p>
                    <a:p>
                      <a:pPr algn="ctr"/>
                      <a:r>
                        <a:rPr lang="en-GB" dirty="0" smtClean="0"/>
                        <a:t>4</a:t>
                      </a:r>
                    </a:p>
                    <a:p>
                      <a:pPr algn="ctr"/>
                      <a:r>
                        <a:rPr lang="en-GB" dirty="0" smtClean="0"/>
                        <a:t>5</a:t>
                      </a:r>
                    </a:p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09307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Degrees of Freedom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The variance of a population is calculated from</a:t>
                </a:r>
              </a:p>
              <a:p>
                <a14:m>
                  <m:oMath xmlns:m="http://schemas.openxmlformats.org/officeDocument/2006/math">
                    <m:sSubSup>
                      <m:sSubSupPr>
                        <m:ctrlPr>
                          <a:rPr lang="en-GB" smtClean="0"/>
                        </m:ctrlPr>
                      </m:sSubSupPr>
                      <m:e>
                        <m:r>
                          <a:rPr lang="en-GB" smtClean="0"/>
                          <m:t>𝑆𝐷</m:t>
                        </m:r>
                      </m:e>
                      <m:sub>
                        <m:r>
                          <a:rPr lang="en-GB" smtClean="0"/>
                          <m:t>𝑥</m:t>
                        </m:r>
                      </m:sub>
                      <m:sup>
                        <m:r>
                          <a:rPr lang="en-GB" smtClean="0"/>
                          <m:t>2</m:t>
                        </m:r>
                      </m:sup>
                    </m:sSubSup>
                    <m:r>
                      <a:rPr lang="en-GB" smtClean="0"/>
                      <m:t>=</m:t>
                    </m:r>
                    <m:f>
                      <m:fPr>
                        <m:ctrlPr>
                          <a:rPr lang="en-GB" smtClean="0"/>
                        </m:ctrlPr>
                      </m:fPr>
                      <m:num>
                        <m:sSup>
                          <m:sSupPr>
                            <m:ctrlPr>
                              <a:rPr lang="en-GB" smtClean="0"/>
                            </m:ctrlPr>
                          </m:sSupPr>
                          <m:e>
                            <m:d>
                              <m:dPr>
                                <m:ctrlPr>
                                  <a:rPr lang="en-GB" smtClean="0"/>
                                </m:ctrlPr>
                              </m:dPr>
                              <m:e>
                                <m:r>
                                  <a:rPr lang="en-GB" smtClean="0"/>
                                  <m:t>𝑋</m:t>
                                </m:r>
                                <m:r>
                                  <a:rPr lang="en-GB" smtClean="0"/>
                                  <m:t>−</m:t>
                                </m:r>
                                <m:acc>
                                  <m:accPr>
                                    <m:chr m:val="̅"/>
                                    <m:ctrlPr>
                                      <a:rPr lang="en-GB" smtClean="0"/>
                                    </m:ctrlPr>
                                  </m:accPr>
                                  <m:e>
                                    <m:r>
                                      <a:rPr lang="en-GB" smtClean="0"/>
                                      <m:t>𝑋</m:t>
                                    </m:r>
                                  </m:e>
                                </m:acc>
                              </m:e>
                            </m:d>
                          </m:e>
                          <m:sup>
                            <m:r>
                              <a:rPr lang="en-GB" smtClean="0"/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smtClean="0"/>
                          <m:t>𝑁</m:t>
                        </m:r>
                        <m:r>
                          <a:rPr lang="en-GB" smtClean="0"/>
                          <m:t>−1</m:t>
                        </m:r>
                      </m:den>
                    </m:f>
                  </m:oMath>
                </a14:m>
                <a:endParaRPr lang="en-GB" dirty="0" smtClean="0"/>
              </a:p>
              <a:p>
                <a:r>
                  <a:rPr lang="en-GB" dirty="0" smtClean="0"/>
                  <a:t>Where N-1 is known as the degrees of freedom in the sample</a:t>
                </a:r>
              </a:p>
              <a:p>
                <a:pPr lvl="1"/>
                <a:r>
                  <a:rPr lang="en-GB" dirty="0" smtClean="0"/>
                  <a:t>N-1 is used rather than N to avoid bias in the sample</a:t>
                </a:r>
              </a:p>
              <a:p>
                <a:r>
                  <a:rPr lang="en-GB" dirty="0" smtClean="0"/>
                  <a:t>This is the number of things that are allowed to vary in your sample</a:t>
                </a:r>
              </a:p>
              <a:p>
                <a:pPr lvl="1"/>
                <a:r>
                  <a:rPr lang="en-GB" dirty="0" smtClean="0"/>
                  <a:t>Suppose we have ten scores that add to 100</a:t>
                </a:r>
              </a:p>
              <a:p>
                <a:pPr lvl="1"/>
                <a:r>
                  <a:rPr lang="en-GB" dirty="0" smtClean="0"/>
                  <a:t>Nine of those scores can add up to anything at all, but the tenth score is fixed by the total of those nine</a:t>
                </a:r>
              </a:p>
              <a:p>
                <a:pPr lvl="1"/>
                <a:r>
                  <a:rPr lang="en-GB" dirty="0" smtClean="0"/>
                  <a:t>If the first nine scores add up to 89 then the tenth must be 11</a:t>
                </a:r>
              </a:p>
              <a:p>
                <a:pPr lvl="1"/>
                <a:r>
                  <a:rPr lang="en-GB" dirty="0" smtClean="0"/>
                  <a:t>The group of ten scores has only 9 degrees of freedom, so </a:t>
                </a:r>
                <a14:m>
                  <m:oMath xmlns:m="http://schemas.openxmlformats.org/officeDocument/2006/math">
                    <m:r>
                      <a:rPr lang="en-GB" smtClean="0"/>
                      <m:t>𝑑𝑓</m:t>
                    </m:r>
                    <m:r>
                      <a:rPr lang="en-GB" smtClean="0"/>
                      <m:t>=9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7"/>
                <a:ext cx="8337223" cy="4990705"/>
              </a:xfrm>
              <a:blipFill rotWithShape="0">
                <a:blip r:embed="rId2"/>
                <a:stretch>
                  <a:fillRect l="-366" t="-7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94918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ANOVA in Excel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Calculating ANOVAs by hand is long and prone to mistakes so we’re going to let Excel do the heavy lifting </a:t>
            </a:r>
            <a:r>
              <a:rPr lang="en-GB" smtClean="0">
                <a:sym typeface="Wingdings" panose="05000000000000000000" pitchFamily="2" charset="2"/>
              </a:rPr>
              <a:t></a:t>
            </a:r>
          </a:p>
          <a:p>
            <a:r>
              <a:rPr lang="en-GB" smtClean="0">
                <a:sym typeface="Wingdings" panose="05000000000000000000" pitchFamily="2" charset="2"/>
              </a:rPr>
              <a:t>ANOVA is part of the Data Analysis Toolpak and has three options</a:t>
            </a:r>
          </a:p>
          <a:p>
            <a:pPr lvl="1"/>
            <a:r>
              <a:rPr lang="en-GB" smtClean="0">
                <a:sym typeface="Wingdings" panose="05000000000000000000" pitchFamily="2" charset="2"/>
              </a:rPr>
              <a:t>We want the Anova – Single Factor tool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0037" y="3378852"/>
            <a:ext cx="6458851" cy="2381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264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ANOVA in Excel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Input the data range for analysis, input a location for the data to be output, and tick the labels box if appropriate</a:t>
            </a:r>
          </a:p>
          <a:p>
            <a:r>
              <a:rPr lang="en-GB" smtClean="0"/>
              <a:t>Excel assumes that Alpha is 0.05 but allows you to change it if required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2275" y="2851460"/>
            <a:ext cx="6516009" cy="3172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481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ANOVA in Excel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The first part of the results shows the descriptive statistics for each of the group samples</a:t>
            </a:r>
          </a:p>
          <a:p>
            <a:pPr lvl="1"/>
            <a:r>
              <a:rPr lang="en-GB" smtClean="0"/>
              <a:t>Count, sum, average (mean) and variance (standard deviation squared)</a:t>
            </a:r>
            <a:endParaRPr lang="en-GB" dirty="0"/>
          </a:p>
        </p:txBody>
      </p:sp>
      <p:grpSp>
        <p:nvGrpSpPr>
          <p:cNvPr id="8" name="Group 7"/>
          <p:cNvGrpSpPr/>
          <p:nvPr/>
        </p:nvGrpSpPr>
        <p:grpSpPr>
          <a:xfrm>
            <a:off x="621854" y="2883814"/>
            <a:ext cx="7744906" cy="3229426"/>
            <a:chOff x="671267" y="1022062"/>
            <a:chExt cx="7744906" cy="3229426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1267" y="1022062"/>
              <a:ext cx="7744906" cy="3229426"/>
            </a:xfrm>
            <a:prstGeom prst="rect">
              <a:avLst/>
            </a:prstGeom>
          </p:spPr>
        </p:pic>
        <p:sp>
          <p:nvSpPr>
            <p:cNvPr id="6" name="Oval 5"/>
            <p:cNvSpPr/>
            <p:nvPr/>
          </p:nvSpPr>
          <p:spPr>
            <a:xfrm>
              <a:off x="3148553" y="1489435"/>
              <a:ext cx="4298622" cy="1480008"/>
            </a:xfrm>
            <a:prstGeom prst="ellipse">
              <a:avLst/>
            </a:prstGeom>
            <a:noFill/>
            <a:ln w="3810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594130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ANOVA in Excel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The second part of the results shows the values for</a:t>
                </a:r>
              </a:p>
              <a:p>
                <a:pPr lvl="1"/>
                <a:r>
                  <a:rPr lang="en-GB" dirty="0" smtClean="0"/>
                  <a:t>SS – the sum of squares between groups and within groups</a:t>
                </a:r>
              </a:p>
              <a:p>
                <a:pPr lvl="1"/>
                <a:r>
                  <a:rPr lang="en-GB" dirty="0" err="1" smtClean="0"/>
                  <a:t>df</a:t>
                </a:r>
                <a:r>
                  <a:rPr lang="en-GB" dirty="0" smtClean="0"/>
                  <a:t> – the degrees of freedom </a:t>
                </a:r>
                <a:r>
                  <a:rPr lang="en-GB" dirty="0"/>
                  <a:t>between groups and within </a:t>
                </a:r>
                <a:r>
                  <a:rPr lang="en-GB" dirty="0" smtClean="0"/>
                  <a:t>groups</a:t>
                </a:r>
              </a:p>
              <a:p>
                <a:pPr lvl="1"/>
                <a:r>
                  <a:rPr lang="en-GB" dirty="0" smtClean="0"/>
                  <a:t>MS – the mean square value </a:t>
                </a:r>
                <a:r>
                  <a:rPr lang="en-GB" dirty="0"/>
                  <a:t>between groups and within groups</a:t>
                </a:r>
              </a:p>
              <a:p>
                <a:pPr lvl="1"/>
                <a:r>
                  <a:rPr lang="en-GB" dirty="0" smtClean="0"/>
                  <a:t>F, F </a:t>
                </a:r>
                <a:r>
                  <a:rPr lang="en-GB" dirty="0" err="1" smtClean="0"/>
                  <a:t>crit</a:t>
                </a:r>
                <a:r>
                  <a:rPr lang="en-GB" dirty="0" smtClean="0"/>
                  <a:t> – the equivalent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/>
                        </m:ctrlPr>
                      </m:sSubPr>
                      <m:e>
                        <m:r>
                          <a:rPr lang="en-GB"/>
                          <m:t>𝑡</m:t>
                        </m:r>
                      </m:e>
                      <m:sub>
                        <m:r>
                          <a:rPr lang="en-GB"/>
                          <m:t>𝑜𝑏𝑡</m:t>
                        </m:r>
                      </m:sub>
                    </m:sSub>
                  </m:oMath>
                </a14:m>
                <a:r>
                  <a:rPr lang="en-GB" dirty="0" smtClean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/>
                        </m:ctrlPr>
                      </m:sSubPr>
                      <m:e>
                        <m:r>
                          <a:rPr lang="en-GB"/>
                          <m:t>𝑡</m:t>
                        </m:r>
                      </m:e>
                      <m:sub>
                        <m:r>
                          <a:rPr lang="en-GB" smtClean="0"/>
                          <m:t>𝑐𝑟𝑖</m:t>
                        </m:r>
                        <m:r>
                          <a:rPr lang="en-GB"/>
                          <m:t>𝑡</m:t>
                        </m:r>
                      </m:sub>
                    </m:sSub>
                  </m:oMath>
                </a14:m>
                <a:r>
                  <a:rPr lang="en-GB" dirty="0" smtClean="0"/>
                  <a:t> in the </a:t>
                </a:r>
                <a14:m>
                  <m:oMath xmlns:m="http://schemas.openxmlformats.org/officeDocument/2006/math">
                    <m:r>
                      <a:rPr lang="en-GB"/>
                      <m:t>𝑡</m:t>
                    </m:r>
                  </m:oMath>
                </a14:m>
                <a:r>
                  <a:rPr lang="en-GB" dirty="0"/>
                  <a:t> Test </a:t>
                </a:r>
                <a:endParaRPr lang="en-GB" dirty="0" smtClean="0"/>
              </a:p>
              <a:p>
                <a:pPr lvl="1"/>
                <a:r>
                  <a:rPr lang="en-GB" dirty="0" smtClean="0"/>
                  <a:t>P-value – the probability that the variation is due to chance</a:t>
                </a:r>
              </a:p>
              <a:p>
                <a:pPr lvl="1"/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939" t="-1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8" name="Group 7"/>
          <p:cNvGrpSpPr/>
          <p:nvPr/>
        </p:nvGrpSpPr>
        <p:grpSpPr>
          <a:xfrm>
            <a:off x="1779372" y="3921211"/>
            <a:ext cx="6174301" cy="2300480"/>
            <a:chOff x="671267" y="1022062"/>
            <a:chExt cx="8048526" cy="3370829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1267" y="1022062"/>
              <a:ext cx="7744906" cy="3229426"/>
            </a:xfrm>
            <a:prstGeom prst="rect">
              <a:avLst/>
            </a:prstGeom>
          </p:spPr>
        </p:pic>
        <p:sp>
          <p:nvSpPr>
            <p:cNvPr id="6" name="Oval 5"/>
            <p:cNvSpPr/>
            <p:nvPr/>
          </p:nvSpPr>
          <p:spPr>
            <a:xfrm>
              <a:off x="2705492" y="2912883"/>
              <a:ext cx="6014301" cy="1480008"/>
            </a:xfrm>
            <a:prstGeom prst="ellipse">
              <a:avLst/>
            </a:prstGeom>
            <a:noFill/>
            <a:ln w="3810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95414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ANOVA in Excel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This shows that the variation between groups is much larger than the variation within groups</a:t>
            </a:r>
          </a:p>
          <a:p>
            <a:r>
              <a:rPr lang="en-GB" smtClean="0"/>
              <a:t>It doesn’t tell us whether there are significant differences between all groups or just between two groups</a:t>
            </a:r>
          </a:p>
          <a:p>
            <a:r>
              <a:rPr lang="en-GB" smtClean="0"/>
              <a:t>Nor does it tell us how strong the effect is – how closely correlated the effects are</a:t>
            </a:r>
            <a:endParaRPr lang="en-GB" dirty="0" smtClean="0"/>
          </a:p>
        </p:txBody>
      </p:sp>
      <p:grpSp>
        <p:nvGrpSpPr>
          <p:cNvPr id="8" name="Group 7"/>
          <p:cNvGrpSpPr/>
          <p:nvPr/>
        </p:nvGrpSpPr>
        <p:grpSpPr>
          <a:xfrm>
            <a:off x="2256343" y="3857414"/>
            <a:ext cx="6195679" cy="2292242"/>
            <a:chOff x="671267" y="1022062"/>
            <a:chExt cx="8048526" cy="3370829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1267" y="1022062"/>
              <a:ext cx="7744906" cy="3229426"/>
            </a:xfrm>
            <a:prstGeom prst="rect">
              <a:avLst/>
            </a:prstGeom>
          </p:spPr>
        </p:pic>
        <p:sp>
          <p:nvSpPr>
            <p:cNvPr id="6" name="Oval 5"/>
            <p:cNvSpPr/>
            <p:nvPr/>
          </p:nvSpPr>
          <p:spPr>
            <a:xfrm>
              <a:off x="2705492" y="2912883"/>
              <a:ext cx="6014301" cy="1480008"/>
            </a:xfrm>
            <a:prstGeom prst="ellipse">
              <a:avLst/>
            </a:prstGeom>
            <a:noFill/>
            <a:ln w="3810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693150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A researcher is interested in differences between blondes, brunettes and redheads in terms of introversion/extroversion. She selects random samples from a college campus, gives each subject a test of social introversion and comes up with the results given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2609619"/>
              </p:ext>
            </p:extLst>
          </p:nvPr>
        </p:nvGraphicFramePr>
        <p:xfrm>
          <a:off x="5081047" y="3238264"/>
          <a:ext cx="3789576" cy="2346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34913"/>
                <a:gridCol w="1291472"/>
                <a:gridCol w="1263191"/>
              </a:tblGrid>
              <a:tr h="32787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Blondes</a:t>
                      </a:r>
                      <a:endParaRPr lang="en-GB" sz="16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Brunettes</a:t>
                      </a:r>
                      <a:endParaRPr lang="en-GB" sz="16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Redheads</a:t>
                      </a:r>
                      <a:endParaRPr lang="en-GB" sz="16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27368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</a:p>
                    <a:p>
                      <a:pPr algn="ctr"/>
                      <a:r>
                        <a:rPr lang="en-GB" dirty="0" smtClean="0"/>
                        <a:t>10</a:t>
                      </a:r>
                    </a:p>
                    <a:p>
                      <a:pPr algn="ctr"/>
                      <a:r>
                        <a:rPr lang="en-GB" dirty="0" smtClean="0"/>
                        <a:t>6</a:t>
                      </a:r>
                    </a:p>
                    <a:p>
                      <a:pPr algn="ctr"/>
                      <a:r>
                        <a:rPr lang="en-GB" dirty="0" smtClean="0"/>
                        <a:t>2</a:t>
                      </a:r>
                    </a:p>
                    <a:p>
                      <a:pPr algn="ctr"/>
                      <a:r>
                        <a:rPr lang="en-GB" dirty="0" smtClean="0"/>
                        <a:t>5</a:t>
                      </a:r>
                    </a:p>
                    <a:p>
                      <a:pPr algn="ctr"/>
                      <a:r>
                        <a:rPr lang="en-GB" dirty="0" smtClean="0"/>
                        <a:t>3</a:t>
                      </a:r>
                    </a:p>
                    <a:p>
                      <a:pPr algn="ctr"/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</a:p>
                    <a:p>
                      <a:pPr algn="ctr"/>
                      <a:r>
                        <a:rPr lang="en-GB" dirty="0" smtClean="0"/>
                        <a:t>5</a:t>
                      </a:r>
                    </a:p>
                    <a:p>
                      <a:pPr algn="ctr"/>
                      <a:r>
                        <a:rPr lang="en-GB" dirty="0" smtClean="0"/>
                        <a:t>2</a:t>
                      </a:r>
                    </a:p>
                    <a:p>
                      <a:pPr algn="ctr"/>
                      <a:r>
                        <a:rPr lang="en-GB" dirty="0" smtClean="0"/>
                        <a:t>4</a:t>
                      </a:r>
                    </a:p>
                    <a:p>
                      <a:pPr algn="ctr"/>
                      <a:r>
                        <a:rPr lang="en-GB" dirty="0" smtClean="0"/>
                        <a:t>3</a:t>
                      </a:r>
                    </a:p>
                    <a:p>
                      <a:pPr algn="ctr"/>
                      <a:r>
                        <a:rPr lang="en-GB" dirty="0" smtClean="0"/>
                        <a:t>5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</a:p>
                    <a:p>
                      <a:pPr algn="ctr"/>
                      <a:r>
                        <a:rPr lang="en-GB" dirty="0" smtClean="0"/>
                        <a:t>1</a:t>
                      </a:r>
                    </a:p>
                    <a:p>
                      <a:pPr algn="ctr"/>
                      <a:r>
                        <a:rPr lang="en-GB" dirty="0" smtClean="0"/>
                        <a:t>7</a:t>
                      </a:r>
                    </a:p>
                    <a:p>
                      <a:pPr algn="ctr"/>
                      <a:r>
                        <a:rPr lang="en-GB" dirty="0" smtClean="0"/>
                        <a:t>2</a:t>
                      </a:r>
                    </a:p>
                    <a:p>
                      <a:pPr algn="ctr"/>
                      <a:r>
                        <a:rPr lang="en-GB" dirty="0" smtClean="0"/>
                        <a:t>2</a:t>
                      </a:r>
                    </a:p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mc:AlternateContent xmlns:mc="http://schemas.openxmlformats.org/markup-compatibility/2006">
        <mc:Choice xmlns:a14="http://schemas.microsoft.com/office/drawing/2010/main" Requires="a14">
          <p:sp>
            <p:nvSpPr>
              <p:cNvPr id="5" name="Content Placeholder 2"/>
              <p:cNvSpPr txBox="1">
                <a:spLocks/>
              </p:cNvSpPr>
              <p:nvPr/>
            </p:nvSpPr>
            <p:spPr>
              <a:xfrm>
                <a:off x="427032" y="3857414"/>
                <a:ext cx="8335654" cy="2300140"/>
              </a:xfrm>
              <a:prstGeom prst="rect">
                <a:avLst/>
              </a:prstGeom>
            </p:spPr>
            <p:txBody>
              <a:bodyPr vert="horz" lIns="91440" tIns="45720" rIns="91440" bIns="45720" rtlCol="0" anchor="t" anchorCtr="0">
                <a:normAutofit/>
              </a:bodyPr>
              <a:lstStyle>
                <a:lvl1pPr marL="2857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20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1pPr>
                <a:lvl2pPr marL="7429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8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2pPr>
                <a:lvl3pPr marL="12001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6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3pPr>
                <a:lvl4pPr marL="15430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4pPr>
                <a:lvl5pPr marL="20002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9pPr>
              </a:lstStyle>
              <a:p>
                <a:pPr marL="457200" indent="-457200">
                  <a:buFont typeface="+mj-lt"/>
                  <a:buAutoNum type="arabicPeriod"/>
                </a:pPr>
                <a:r>
                  <a:rPr lang="en-GB" dirty="0" smtClean="0"/>
                  <a:t>State your hypotheses </a:t>
                </a:r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Select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</m:oMath>
                </a14:m>
                <a:r>
                  <a:rPr lang="en-GB" dirty="0"/>
                  <a:t>, your significance level</a:t>
                </a:r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 smtClean="0"/>
                  <a:t>Calculate </a:t>
                </a:r>
                <a:r>
                  <a:rPr lang="en-GB" i="1" dirty="0" smtClean="0"/>
                  <a:t>F</a:t>
                </a:r>
                <a:endParaRPr lang="en-GB" dirty="0"/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Find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𝐹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𝑐𝑟𝑖𝑡</m:t>
                        </m:r>
                      </m:sub>
                    </m:sSub>
                  </m:oMath>
                </a14:m>
                <a:endParaRPr lang="en-GB" dirty="0"/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Decide whether or not to reject the null </a:t>
                </a:r>
                <a:r>
                  <a:rPr lang="en-GB" dirty="0" smtClean="0"/>
                  <a:t>hypothesis</a:t>
                </a:r>
              </a:p>
            </p:txBody>
          </p:sp>
        </mc:Choice>
        <mc:Fallback>
          <p:sp>
            <p:nvSpPr>
              <p:cNvPr id="5" name="Content Placeholder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032" y="3857414"/>
                <a:ext cx="8335654" cy="2300140"/>
              </a:xfrm>
              <a:prstGeom prst="rect">
                <a:avLst/>
              </a:prstGeom>
              <a:blipFill rotWithShape="0">
                <a:blip r:embed="rId2"/>
                <a:stretch>
                  <a:fillRect l="-366" t="-15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25414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Strength of association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With large samples you can often find differences in means that are statistically significant but not important in terms of practical significance</a:t>
                </a:r>
              </a:p>
              <a:p>
                <a:r>
                  <a:rPr lang="en-GB" dirty="0" smtClean="0"/>
                  <a:t>If you have a statistically significant overall </a:t>
                </a:r>
                <a14:m>
                  <m:oMath xmlns:m="http://schemas.openxmlformats.org/officeDocument/2006/math">
                    <m:r>
                      <a:rPr lang="en-GB" smtClean="0"/>
                      <m:t>𝐹</m:t>
                    </m:r>
                  </m:oMath>
                </a14:m>
                <a:r>
                  <a:rPr lang="en-GB" dirty="0" smtClean="0"/>
                  <a:t> test you also need to determine the strength of association</a:t>
                </a:r>
              </a:p>
              <a:p>
                <a:pPr lvl="1"/>
                <a:r>
                  <a:rPr lang="en-GB" dirty="0" smtClean="0"/>
                  <a:t>This is the ANOVA version of the coefficient of determination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smtClean="0"/>
                        </m:ctrlPr>
                      </m:sSubSupPr>
                      <m:e>
                        <m:r>
                          <a:rPr lang="en-GB" smtClean="0"/>
                          <m:t>𝑟</m:t>
                        </m:r>
                      </m:e>
                      <m:sub>
                        <m:r>
                          <a:rPr lang="en-GB" smtClean="0"/>
                          <m:t>𝑥𝑦</m:t>
                        </m:r>
                      </m:sub>
                      <m:sup>
                        <m:r>
                          <a:rPr lang="en-GB" smtClean="0"/>
                          <m:t>2</m:t>
                        </m:r>
                      </m:sup>
                    </m:sSubSup>
                  </m:oMath>
                </a14:m>
                <a:r>
                  <a:rPr lang="en-GB" dirty="0" smtClean="0"/>
                  <a:t> that we looked at in lecture 13 on correlations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366" t="-744" r="-13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55490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Strength of Association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10000"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 smtClean="0"/>
                        </m:ctrlPr>
                      </m:sSupPr>
                      <m:e>
                        <m:acc>
                          <m:accPr>
                            <m:chr m:val="̂"/>
                            <m:ctrlPr>
                              <a:rPr lang="en-GB" smtClean="0"/>
                            </m:ctrlPr>
                          </m:accPr>
                          <m:e>
                            <m:r>
                              <a:rPr lang="en-GB" smtClean="0"/>
                              <m:t>𝜔</m:t>
                            </m:r>
                          </m:e>
                        </m:acc>
                      </m:e>
                      <m:sup>
                        <m:r>
                          <a:rPr lang="en-GB" smtClean="0"/>
                          <m:t>2</m:t>
                        </m:r>
                      </m:sup>
                    </m:sSup>
                    <m:r>
                      <a:rPr lang="en-GB" smtClean="0"/>
                      <m:t>=</m:t>
                    </m:r>
                    <m:f>
                      <m:fPr>
                        <m:ctrlPr>
                          <a:rPr lang="en-GB" smtClean="0"/>
                        </m:ctrlPr>
                      </m:fPr>
                      <m:num>
                        <m:sSub>
                          <m:sSubPr>
                            <m:ctrlPr>
                              <a:rPr lang="en-GB" smtClean="0"/>
                            </m:ctrlPr>
                          </m:sSubPr>
                          <m:e>
                            <m:r>
                              <a:rPr lang="en-GB" smtClean="0"/>
                              <m:t>𝑆𝑆</m:t>
                            </m:r>
                          </m:e>
                          <m:sub>
                            <m:r>
                              <a:rPr lang="en-GB" smtClean="0"/>
                              <m:t>𝐵</m:t>
                            </m:r>
                          </m:sub>
                        </m:sSub>
                        <m:r>
                          <a:rPr lang="en-GB" smtClean="0"/>
                          <m:t>−(</m:t>
                        </m:r>
                        <m:r>
                          <a:rPr lang="en-GB" smtClean="0"/>
                          <m:t>𝐾</m:t>
                        </m:r>
                        <m:r>
                          <a:rPr lang="en-GB" smtClean="0"/>
                          <m:t>−1)</m:t>
                        </m:r>
                        <m:sSub>
                          <m:sSubPr>
                            <m:ctrlPr>
                              <a:rPr lang="en-GB" smtClean="0"/>
                            </m:ctrlPr>
                          </m:sSubPr>
                          <m:e>
                            <m:r>
                              <a:rPr lang="en-GB" smtClean="0"/>
                              <m:t>𝑀𝑆</m:t>
                            </m:r>
                          </m:e>
                          <m:sub>
                            <m:r>
                              <a:rPr lang="en-GB" smtClean="0"/>
                              <m:t>𝑊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mtClean="0"/>
                            </m:ctrlPr>
                          </m:sSubPr>
                          <m:e>
                            <m:r>
                              <a:rPr lang="en-GB" smtClean="0"/>
                              <m:t>𝑆𝑆</m:t>
                            </m:r>
                          </m:e>
                          <m:sub>
                            <m:r>
                              <a:rPr lang="en-GB" smtClean="0"/>
                              <m:t>𝑇</m:t>
                            </m:r>
                          </m:sub>
                        </m:sSub>
                        <m:r>
                          <a:rPr lang="en-GB" smtClean="0"/>
                          <m:t>+</m:t>
                        </m:r>
                        <m:sSub>
                          <m:sSubPr>
                            <m:ctrlPr>
                              <a:rPr lang="en-GB" smtClean="0"/>
                            </m:ctrlPr>
                          </m:sSubPr>
                          <m:e>
                            <m:r>
                              <a:rPr lang="en-GB" smtClean="0"/>
                              <m:t>𝑀𝑆</m:t>
                            </m:r>
                          </m:e>
                          <m:sub>
                            <m:r>
                              <a:rPr lang="en-GB" smtClean="0"/>
                              <m:t>𝑊</m:t>
                            </m:r>
                          </m:sub>
                        </m:sSub>
                      </m:den>
                    </m:f>
                  </m:oMath>
                </a14:m>
                <a:endParaRPr lang="en-GB" dirty="0" smtClean="0"/>
              </a:p>
              <a:p>
                <a:r>
                  <a:rPr lang="en-GB" dirty="0" smtClean="0"/>
                  <a:t>Where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/>
                        </m:ctrlPr>
                      </m:sSubPr>
                      <m:e>
                        <m:r>
                          <a:rPr lang="en-GB"/>
                          <m:t>𝑆𝑆</m:t>
                        </m:r>
                      </m:e>
                      <m:sub>
                        <m:r>
                          <a:rPr lang="en-GB"/>
                          <m:t>𝐵</m:t>
                        </m:r>
                      </m:sub>
                    </m:sSub>
                  </m:oMath>
                </a14:m>
                <a:r>
                  <a:rPr lang="en-GB" dirty="0" smtClean="0"/>
                  <a:t> = Sum of squares between groups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/>
                        </m:ctrlPr>
                      </m:sSubPr>
                      <m:e>
                        <m:r>
                          <a:rPr lang="en-GB"/>
                          <m:t>𝑆𝑆</m:t>
                        </m:r>
                      </m:e>
                      <m:sub>
                        <m:r>
                          <a:rPr lang="en-GB"/>
                          <m:t>𝑇</m:t>
                        </m:r>
                      </m:sub>
                    </m:sSub>
                  </m:oMath>
                </a14:m>
                <a:r>
                  <a:rPr lang="en-GB" dirty="0" smtClean="0"/>
                  <a:t> = Sum of squares for the total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/>
                        </m:ctrlPr>
                      </m:sSubPr>
                      <m:e>
                        <m:r>
                          <a:rPr lang="en-GB" smtClean="0"/>
                          <m:t>𝑀𝑆</m:t>
                        </m:r>
                      </m:e>
                      <m:sub>
                        <m:r>
                          <a:rPr lang="en-GB" smtClean="0"/>
                          <m:t>𝑊</m:t>
                        </m:r>
                      </m:sub>
                    </m:sSub>
                  </m:oMath>
                </a14:m>
                <a:r>
                  <a:rPr lang="en-GB" dirty="0" smtClean="0"/>
                  <a:t> = Mean square within groups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/>
                      <m:t>𝐾</m:t>
                    </m:r>
                  </m:oMath>
                </a14:m>
                <a:r>
                  <a:rPr lang="en-GB" dirty="0" smtClean="0"/>
                  <a:t> = number of groups</a:t>
                </a:r>
              </a:p>
              <a:p>
                <a:r>
                  <a:rPr lang="en-GB" dirty="0" smtClean="0"/>
                  <a:t>In our example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/>
                        </m:ctrlPr>
                      </m:sSupPr>
                      <m:e>
                        <m:acc>
                          <m:accPr>
                            <m:chr m:val="̂"/>
                            <m:ctrlPr>
                              <a:rPr lang="en-GB"/>
                            </m:ctrlPr>
                          </m:accPr>
                          <m:e>
                            <m:r>
                              <a:rPr lang="en-GB"/>
                              <m:t>𝜔</m:t>
                            </m:r>
                          </m:e>
                        </m:acc>
                      </m:e>
                      <m:sup>
                        <m:r>
                          <a:rPr lang="en-GB"/>
                          <m:t>2</m:t>
                        </m:r>
                      </m:sup>
                    </m:sSup>
                    <m:r>
                      <a:rPr lang="en-GB"/>
                      <m:t>=</m:t>
                    </m:r>
                    <m:f>
                      <m:fPr>
                        <m:ctrlPr>
                          <a:rPr lang="en-GB"/>
                        </m:ctrlPr>
                      </m:fPr>
                      <m:num>
                        <m:sSub>
                          <m:sSubPr>
                            <m:ctrlPr>
                              <a:rPr lang="en-GB"/>
                            </m:ctrlPr>
                          </m:sSubPr>
                          <m:e>
                            <m:r>
                              <a:rPr lang="en-GB"/>
                              <m:t>𝑆𝑆</m:t>
                            </m:r>
                          </m:e>
                          <m:sub>
                            <m:r>
                              <a:rPr lang="en-GB"/>
                              <m:t>𝐵</m:t>
                            </m:r>
                          </m:sub>
                        </m:sSub>
                        <m:r>
                          <a:rPr lang="en-GB"/>
                          <m:t>−(</m:t>
                        </m:r>
                        <m:r>
                          <a:rPr lang="en-GB"/>
                          <m:t>𝐾</m:t>
                        </m:r>
                        <m:r>
                          <a:rPr lang="en-GB"/>
                          <m:t>−1)</m:t>
                        </m:r>
                        <m:sSub>
                          <m:sSubPr>
                            <m:ctrlPr>
                              <a:rPr lang="en-GB"/>
                            </m:ctrlPr>
                          </m:sSubPr>
                          <m:e>
                            <m:r>
                              <a:rPr lang="en-GB"/>
                              <m:t>𝑀𝑆</m:t>
                            </m:r>
                          </m:e>
                          <m:sub>
                            <m:r>
                              <a:rPr lang="en-GB"/>
                              <m:t>𝑊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/>
                            </m:ctrlPr>
                          </m:sSubPr>
                          <m:e>
                            <m:r>
                              <a:rPr lang="en-GB"/>
                              <m:t>𝑆𝑆</m:t>
                            </m:r>
                          </m:e>
                          <m:sub>
                            <m:r>
                              <a:rPr lang="en-GB"/>
                              <m:t>𝑇</m:t>
                            </m:r>
                          </m:sub>
                        </m:sSub>
                        <m:r>
                          <a:rPr lang="en-GB"/>
                          <m:t>+</m:t>
                        </m:r>
                        <m:sSub>
                          <m:sSubPr>
                            <m:ctrlPr>
                              <a:rPr lang="en-GB"/>
                            </m:ctrlPr>
                          </m:sSubPr>
                          <m:e>
                            <m:r>
                              <a:rPr lang="en-GB"/>
                              <m:t>𝑀𝑆</m:t>
                            </m:r>
                          </m:e>
                          <m:sub>
                            <m:r>
                              <a:rPr lang="en-GB"/>
                              <m:t>𝑊</m:t>
                            </m:r>
                          </m:sub>
                        </m:sSub>
                      </m:den>
                    </m:f>
                    <m:r>
                      <a:rPr lang="en-GB" smtClean="0"/>
                      <m:t>=</m:t>
                    </m:r>
                    <m:f>
                      <m:fPr>
                        <m:ctrlPr>
                          <a:rPr lang="en-GB" smtClean="0"/>
                        </m:ctrlPr>
                      </m:fPr>
                      <m:num>
                        <m:r>
                          <a:rPr lang="en-GB" smtClean="0"/>
                          <m:t>402.98−</m:t>
                        </m:r>
                        <m:d>
                          <m:dPr>
                            <m:ctrlPr>
                              <a:rPr lang="en-GB" smtClean="0"/>
                            </m:ctrlPr>
                          </m:dPr>
                          <m:e>
                            <m:r>
                              <a:rPr lang="en-GB" smtClean="0"/>
                              <m:t>3−1</m:t>
                            </m:r>
                          </m:e>
                        </m:d>
                        <m:r>
                          <a:rPr lang="en-GB" smtClean="0"/>
                          <m:t>9.06</m:t>
                        </m:r>
                      </m:num>
                      <m:den>
                        <m:r>
                          <a:rPr lang="en-GB" smtClean="0"/>
                          <m:t>511.73+9.06</m:t>
                        </m:r>
                      </m:den>
                    </m:f>
                  </m:oMath>
                </a14:m>
                <a:endParaRPr lang="en-GB" dirty="0" smtClean="0"/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GB"/>
                        </m:ctrlPr>
                      </m:sSupPr>
                      <m:e>
                        <m:acc>
                          <m:accPr>
                            <m:chr m:val="̂"/>
                            <m:ctrlPr>
                              <a:rPr lang="en-GB"/>
                            </m:ctrlPr>
                          </m:accPr>
                          <m:e>
                            <m:r>
                              <a:rPr lang="en-GB"/>
                              <m:t>𝜔</m:t>
                            </m:r>
                          </m:e>
                        </m:acc>
                      </m:e>
                      <m:sup>
                        <m:r>
                          <a:rPr lang="en-GB"/>
                          <m:t>2</m:t>
                        </m:r>
                      </m:sup>
                    </m:sSup>
                    <m:r>
                      <a:rPr lang="en-GB"/>
                      <m:t>=</m:t>
                    </m:r>
                    <m:f>
                      <m:fPr>
                        <m:ctrlPr>
                          <a:rPr lang="en-GB"/>
                        </m:ctrlPr>
                      </m:fPr>
                      <m:num>
                        <m:r>
                          <a:rPr lang="en-GB"/>
                          <m:t>402.98−</m:t>
                        </m:r>
                        <m:r>
                          <a:rPr lang="en-GB" smtClean="0"/>
                          <m:t>18.12</m:t>
                        </m:r>
                      </m:num>
                      <m:den>
                        <m:r>
                          <a:rPr lang="en-GB"/>
                          <m:t>5</m:t>
                        </m:r>
                        <m:r>
                          <a:rPr lang="en-GB" smtClean="0"/>
                          <m:t>20.79</m:t>
                        </m:r>
                      </m:den>
                    </m:f>
                    <m:r>
                      <a:rPr lang="en-GB" smtClean="0"/>
                      <m:t>=</m:t>
                    </m:r>
                    <m:f>
                      <m:fPr>
                        <m:ctrlPr>
                          <a:rPr lang="en-GB" smtClean="0"/>
                        </m:ctrlPr>
                      </m:fPr>
                      <m:num>
                        <m:r>
                          <a:rPr lang="en-GB" smtClean="0"/>
                          <m:t>384.86</m:t>
                        </m:r>
                      </m:num>
                      <m:den>
                        <m:r>
                          <a:rPr lang="en-GB" smtClean="0"/>
                          <m:t>520.79</m:t>
                        </m:r>
                      </m:den>
                    </m:f>
                    <m:r>
                      <a:rPr lang="en-GB" smtClean="0"/>
                      <m:t>=0.74</m:t>
                    </m:r>
                  </m:oMath>
                </a14:m>
                <a:endParaRPr lang="en-GB" dirty="0" smtClean="0"/>
              </a:p>
              <a:p>
                <a:r>
                  <a:rPr lang="en-GB" dirty="0" smtClean="0"/>
                  <a:t>This shows that most – 74% </a:t>
                </a:r>
                <a:r>
                  <a:rPr lang="en-GB" dirty="0"/>
                  <a:t>– </a:t>
                </a:r>
                <a:r>
                  <a:rPr lang="en-GB" dirty="0" smtClean="0"/>
                  <a:t>of the variance is due to the difference between the groups</a:t>
                </a: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6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58400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A company is thinking of replacing their current flavour of drink with two new flavours. They do a taste test with each of the new flavours and their current flavour and get their testers to rate the tastes out of ten. These are their results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6432073"/>
              </p:ext>
            </p:extLst>
          </p:nvPr>
        </p:nvGraphicFramePr>
        <p:xfrm>
          <a:off x="5081047" y="2929001"/>
          <a:ext cx="3789576" cy="25908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34913"/>
                <a:gridCol w="1291472"/>
                <a:gridCol w="1263191"/>
              </a:tblGrid>
              <a:tr h="32787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New flavour 1</a:t>
                      </a:r>
                      <a:endParaRPr lang="en-GB" sz="16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New flavour 2</a:t>
                      </a:r>
                      <a:endParaRPr lang="en-GB" sz="16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Current</a:t>
                      </a:r>
                      <a:r>
                        <a:rPr lang="en-GB" sz="1600" baseline="0" dirty="0" smtClean="0"/>
                        <a:t> </a:t>
                      </a:r>
                      <a:r>
                        <a:rPr lang="en-GB" sz="1600" dirty="0" smtClean="0"/>
                        <a:t>flavour</a:t>
                      </a:r>
                      <a:endParaRPr lang="en-GB" sz="16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27368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</a:p>
                    <a:p>
                      <a:pPr algn="ctr"/>
                      <a:r>
                        <a:rPr lang="en-GB" dirty="0" smtClean="0"/>
                        <a:t>9</a:t>
                      </a:r>
                    </a:p>
                    <a:p>
                      <a:pPr algn="ctr"/>
                      <a:r>
                        <a:rPr lang="en-GB" dirty="0" smtClean="0"/>
                        <a:t>10</a:t>
                      </a:r>
                    </a:p>
                    <a:p>
                      <a:pPr algn="ctr"/>
                      <a:r>
                        <a:rPr lang="en-GB" dirty="0" smtClean="0"/>
                        <a:t>10</a:t>
                      </a:r>
                    </a:p>
                    <a:p>
                      <a:pPr algn="ctr"/>
                      <a:r>
                        <a:rPr lang="en-GB" dirty="0" smtClean="0"/>
                        <a:t>6</a:t>
                      </a:r>
                    </a:p>
                    <a:p>
                      <a:pPr algn="ctr"/>
                      <a:r>
                        <a:rPr lang="en-GB" dirty="0" smtClean="0"/>
                        <a:t>8</a:t>
                      </a:r>
                    </a:p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</a:p>
                    <a:p>
                      <a:pPr algn="ctr"/>
                      <a:r>
                        <a:rPr lang="en-GB" dirty="0" smtClean="0"/>
                        <a:t>3</a:t>
                      </a:r>
                    </a:p>
                    <a:p>
                      <a:pPr algn="ctr"/>
                      <a:r>
                        <a:rPr lang="en-GB" dirty="0" smtClean="0"/>
                        <a:t>4</a:t>
                      </a:r>
                    </a:p>
                    <a:p>
                      <a:pPr algn="ctr"/>
                      <a:r>
                        <a:rPr lang="en-GB" dirty="0" smtClean="0"/>
                        <a:t>2</a:t>
                      </a:r>
                    </a:p>
                    <a:p>
                      <a:pPr algn="ctr"/>
                      <a:r>
                        <a:rPr lang="en-GB" dirty="0" smtClean="0"/>
                        <a:t>1</a:t>
                      </a:r>
                    </a:p>
                    <a:p>
                      <a:pPr algn="ctr"/>
                      <a:r>
                        <a:rPr lang="en-GB" dirty="0" smtClean="0"/>
                        <a:t>3</a:t>
                      </a:r>
                    </a:p>
                    <a:p>
                      <a:pPr algn="ctr"/>
                      <a:r>
                        <a:rPr lang="en-GB" dirty="0" smtClean="0"/>
                        <a:t>2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</a:t>
                      </a:r>
                    </a:p>
                    <a:p>
                      <a:pPr algn="ctr"/>
                      <a:r>
                        <a:rPr lang="en-GB" dirty="0" smtClean="0"/>
                        <a:t>6</a:t>
                      </a:r>
                    </a:p>
                    <a:p>
                      <a:pPr algn="ctr"/>
                      <a:r>
                        <a:rPr lang="en-GB" dirty="0" smtClean="0"/>
                        <a:t>5</a:t>
                      </a:r>
                    </a:p>
                    <a:p>
                      <a:pPr algn="ctr"/>
                      <a:r>
                        <a:rPr lang="en-GB" dirty="0" smtClean="0"/>
                        <a:t>8</a:t>
                      </a:r>
                    </a:p>
                    <a:p>
                      <a:pPr algn="ctr"/>
                      <a:r>
                        <a:rPr lang="en-GB" dirty="0" smtClean="0"/>
                        <a:t>10</a:t>
                      </a:r>
                    </a:p>
                    <a:p>
                      <a:pPr algn="ctr"/>
                      <a:r>
                        <a:rPr lang="en-GB" dirty="0" smtClean="0"/>
                        <a:t>6</a:t>
                      </a:r>
                    </a:p>
                    <a:p>
                      <a:pPr algn="ctr"/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mc:AlternateContent xmlns:mc="http://schemas.openxmlformats.org/markup-compatibility/2006">
        <mc:Choice xmlns:a14="http://schemas.microsoft.com/office/drawing/2010/main" Requires="a14">
          <p:sp>
            <p:nvSpPr>
              <p:cNvPr id="5" name="Content Placeholder 2"/>
              <p:cNvSpPr txBox="1">
                <a:spLocks/>
              </p:cNvSpPr>
              <p:nvPr/>
            </p:nvSpPr>
            <p:spPr>
              <a:xfrm>
                <a:off x="427032" y="3581506"/>
                <a:ext cx="8335654" cy="2743199"/>
              </a:xfrm>
              <a:prstGeom prst="rect">
                <a:avLst/>
              </a:prstGeom>
            </p:spPr>
            <p:txBody>
              <a:bodyPr vert="horz" lIns="91440" tIns="45720" rIns="91440" bIns="45720" rtlCol="0" anchor="t" anchorCtr="0">
                <a:normAutofit/>
              </a:bodyPr>
              <a:lstStyle>
                <a:lvl1pPr marL="2857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20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1pPr>
                <a:lvl2pPr marL="7429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8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2pPr>
                <a:lvl3pPr marL="12001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6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3pPr>
                <a:lvl4pPr marL="15430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4pPr>
                <a:lvl5pPr marL="20002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9pPr>
              </a:lstStyle>
              <a:p>
                <a:pPr marL="457200" indent="-457200">
                  <a:buFont typeface="+mj-lt"/>
                  <a:buAutoNum type="arabicPeriod"/>
                </a:pPr>
                <a:r>
                  <a:rPr lang="en-GB" dirty="0" smtClean="0"/>
                  <a:t>State your hypotheses </a:t>
                </a:r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Select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</m:oMath>
                </a14:m>
                <a:r>
                  <a:rPr lang="en-GB" dirty="0"/>
                  <a:t>, your significance level</a:t>
                </a:r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 smtClean="0"/>
                  <a:t>Calculate </a:t>
                </a:r>
                <a:r>
                  <a:rPr lang="en-GB" i="1" dirty="0" smtClean="0"/>
                  <a:t>F</a:t>
                </a:r>
                <a:endParaRPr lang="en-GB" dirty="0"/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Find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𝐹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𝑐𝑟𝑖𝑡</m:t>
                        </m:r>
                      </m:sub>
                    </m:sSub>
                  </m:oMath>
                </a14:m>
                <a:endParaRPr lang="en-GB" dirty="0"/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Decide whether or not to reject the null </a:t>
                </a:r>
                <a:r>
                  <a:rPr lang="en-GB" dirty="0" smtClean="0"/>
                  <a:t>hypothesis</a:t>
                </a:r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 smtClean="0"/>
                  <a:t>If you reject the null hypothesis, calculate the strength of association</a:t>
                </a:r>
              </a:p>
            </p:txBody>
          </p:sp>
        </mc:Choice>
        <mc:Fallback>
          <p:sp>
            <p:nvSpPr>
              <p:cNvPr id="5" name="Content Placeholder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032" y="3581506"/>
                <a:ext cx="8335654" cy="2743199"/>
              </a:xfrm>
              <a:prstGeom prst="rect">
                <a:avLst/>
              </a:prstGeom>
              <a:blipFill rotWithShape="0">
                <a:blip r:embed="rId2"/>
                <a:stretch>
                  <a:fillRect l="-366" t="-13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97219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Post hoc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mtClean="0"/>
              <a:t>In the last problem we discovered that there was a significant difference between the means</a:t>
            </a:r>
          </a:p>
          <a:p>
            <a:pPr lvl="1"/>
            <a:r>
              <a:rPr lang="en-GB" smtClean="0"/>
              <a:t>Current flavour: 7</a:t>
            </a:r>
          </a:p>
          <a:p>
            <a:pPr lvl="1"/>
            <a:r>
              <a:rPr lang="en-GB" smtClean="0"/>
              <a:t>New flavour 1: 8.57</a:t>
            </a:r>
          </a:p>
          <a:p>
            <a:pPr lvl="1"/>
            <a:r>
              <a:rPr lang="en-GB" smtClean="0"/>
              <a:t>New flavour 2: 2.42</a:t>
            </a:r>
          </a:p>
          <a:p>
            <a:r>
              <a:rPr lang="en-GB" smtClean="0"/>
              <a:t>Clearly there’s a large difference between the current flavour and flavour 2, but is the difference between the current flavour and flavour 1 significant?</a:t>
            </a:r>
          </a:p>
          <a:p>
            <a:pPr lvl="1"/>
            <a:r>
              <a:rPr lang="en-GB" smtClean="0"/>
              <a:t>ANOVA doesn’t tell us this; it just tells us that there are significant differences somewhere</a:t>
            </a:r>
          </a:p>
          <a:p>
            <a:r>
              <a:rPr lang="en-GB" smtClean="0"/>
              <a:t>We need to do some post hoc analysis to determine which of the pairs show significant differences</a:t>
            </a:r>
          </a:p>
          <a:p>
            <a:r>
              <a:rPr lang="en-GB" smtClean="0"/>
              <a:t>We’ll look at the Scheffé method for groups of equal or unequal 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4681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Scheffé method of Post Hoc Analysis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10000"/>
              </a:bodyPr>
              <a:lstStyle/>
              <a:p>
                <a:r>
                  <a:rPr lang="en-GB" dirty="0" smtClean="0"/>
                  <a:t>The </a:t>
                </a:r>
                <a:r>
                  <a:rPr lang="en-GB" dirty="0" err="1" smtClean="0"/>
                  <a:t>Scheffé</a:t>
                </a:r>
                <a:r>
                  <a:rPr lang="en-GB" dirty="0" smtClean="0"/>
                  <a:t> method requires the calculation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mtClean="0"/>
                        </m:ctrlPr>
                      </m:sSubPr>
                      <m:e>
                        <m:r>
                          <a:rPr lang="en-GB" smtClean="0"/>
                          <m:t>𝐶</m:t>
                        </m:r>
                      </m:e>
                      <m:sub>
                        <m:r>
                          <a:rPr lang="en-GB" smtClean="0"/>
                          <m:t>𝑜𝑏𝑡</m:t>
                        </m:r>
                      </m:sub>
                    </m:sSub>
                  </m:oMath>
                </a14:m>
                <a:r>
                  <a:rPr lang="en-GB" dirty="0" smtClean="0"/>
                  <a:t> which is then compared against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/>
                        </m:ctrlPr>
                      </m:sSubPr>
                      <m:e>
                        <m:r>
                          <a:rPr lang="en-GB"/>
                          <m:t>𝐶</m:t>
                        </m:r>
                      </m:e>
                      <m:sub>
                        <m:r>
                          <a:rPr lang="en-GB" smtClean="0"/>
                          <m:t>𝑐𝑟𝑖</m:t>
                        </m:r>
                        <m:r>
                          <a:rPr lang="en-GB"/>
                          <m:t>𝑡</m:t>
                        </m:r>
                      </m:sub>
                    </m:sSub>
                  </m:oMath>
                </a14:m>
                <a:r>
                  <a:rPr lang="en-GB" dirty="0" smtClean="0"/>
                  <a:t> (which is calculated, not looked up)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mtClean="0"/>
                        </m:ctrlPr>
                      </m:sSubPr>
                      <m:e>
                        <m:r>
                          <a:rPr lang="en-GB" smtClean="0"/>
                          <m:t>𝐶</m:t>
                        </m:r>
                      </m:e>
                      <m:sub>
                        <m:r>
                          <a:rPr lang="en-GB" smtClean="0"/>
                          <m:t>𝑜𝑏𝑡</m:t>
                        </m:r>
                      </m:sub>
                    </m:sSub>
                    <m:r>
                      <a:rPr lang="en-GB" smtClean="0"/>
                      <m:t>=</m:t>
                    </m:r>
                    <m:f>
                      <m:fPr>
                        <m:ctrlPr>
                          <a:rPr lang="en-GB" smtClean="0"/>
                        </m:ctrlPr>
                      </m:fPr>
                      <m:num>
                        <m:sSub>
                          <m:sSubPr>
                            <m:ctrlPr>
                              <a:rPr lang="en-GB" smtClean="0"/>
                            </m:ctrlPr>
                          </m:sSubPr>
                          <m:e>
                            <m:acc>
                              <m:accPr>
                                <m:chr m:val="̅"/>
                                <m:ctrlPr>
                                  <a:rPr lang="en-GB" smtClean="0"/>
                                </m:ctrlPr>
                              </m:accPr>
                              <m:e>
                                <m:r>
                                  <a:rPr lang="en-GB" smtClean="0"/>
                                  <m:t>𝑋</m:t>
                                </m:r>
                              </m:e>
                            </m:acc>
                          </m:e>
                          <m:sub>
                            <m:r>
                              <a:rPr lang="en-GB" smtClean="0"/>
                              <m:t>1</m:t>
                            </m:r>
                          </m:sub>
                        </m:sSub>
                        <m:r>
                          <a:rPr lang="en-GB" smtClean="0"/>
                          <m:t>−</m:t>
                        </m:r>
                        <m:sSub>
                          <m:sSubPr>
                            <m:ctrlPr>
                              <a:rPr lang="en-GB" smtClean="0"/>
                            </m:ctrlPr>
                          </m:sSubPr>
                          <m:e>
                            <m:acc>
                              <m:accPr>
                                <m:chr m:val="̅"/>
                                <m:ctrlPr>
                                  <a:rPr lang="en-GB" smtClean="0"/>
                                </m:ctrlPr>
                              </m:accPr>
                              <m:e>
                                <m:r>
                                  <a:rPr lang="en-GB" smtClean="0"/>
                                  <m:t>𝑋</m:t>
                                </m:r>
                              </m:e>
                            </m:acc>
                          </m:e>
                          <m:sub>
                            <m:r>
                              <a:rPr lang="en-GB" smtClean="0"/>
                              <m:t>2</m:t>
                            </m:r>
                          </m:sub>
                        </m:sSub>
                      </m:num>
                      <m:den>
                        <m:rad>
                          <m:radPr>
                            <m:degHide m:val="on"/>
                            <m:ctrlPr>
                              <a:rPr lang="en-GB" smtClean="0"/>
                            </m:ctrlPr>
                          </m:radPr>
                          <m:deg/>
                          <m:e>
                            <m:sSub>
                              <m:sSubPr>
                                <m:ctrlPr>
                                  <a:rPr lang="en-GB" smtClean="0"/>
                                </m:ctrlPr>
                              </m:sSubPr>
                              <m:e>
                                <m:r>
                                  <a:rPr lang="en-GB" smtClean="0"/>
                                  <m:t>𝑀𝑆</m:t>
                                </m:r>
                              </m:e>
                              <m:sub>
                                <m:r>
                                  <a:rPr lang="en-GB" smtClean="0"/>
                                  <m:t>𝑊</m:t>
                                </m:r>
                              </m:sub>
                            </m:sSub>
                            <m:d>
                              <m:dPr>
                                <m:ctrlPr>
                                  <a:rPr lang="en-GB" smtClean="0"/>
                                </m:ctrlPr>
                              </m:dPr>
                              <m:e>
                                <m:f>
                                  <m:fPr>
                                    <m:ctrlPr>
                                      <a:rPr lang="en-GB" smtClean="0"/>
                                    </m:ctrlPr>
                                  </m:fPr>
                                  <m:num>
                                    <m:r>
                                      <a:rPr lang="en-GB" smtClean="0"/>
                                      <m:t>1</m:t>
                                    </m:r>
                                  </m:num>
                                  <m:den>
                                    <m:sSub>
                                      <m:sSubPr>
                                        <m:ctrlPr>
                                          <a:rPr lang="en-GB" smtClean="0"/>
                                        </m:ctrlPr>
                                      </m:sSubPr>
                                      <m:e>
                                        <m:r>
                                          <a:rPr lang="en-GB" smtClean="0"/>
                                          <m:t>𝑁</m:t>
                                        </m:r>
                                      </m:e>
                                      <m:sub>
                                        <m:r>
                                          <a:rPr lang="en-GB" smtClean="0"/>
                                          <m:t>1</m:t>
                                        </m:r>
                                      </m:sub>
                                    </m:sSub>
                                  </m:den>
                                </m:f>
                                <m:r>
                                  <a:rPr lang="en-GB" smtClean="0"/>
                                  <m:t>+</m:t>
                                </m:r>
                                <m:f>
                                  <m:fPr>
                                    <m:ctrlPr>
                                      <a:rPr lang="en-GB" smtClean="0"/>
                                    </m:ctrlPr>
                                  </m:fPr>
                                  <m:num>
                                    <m:r>
                                      <a:rPr lang="en-GB" smtClean="0"/>
                                      <m:t>1</m:t>
                                    </m:r>
                                  </m:num>
                                  <m:den>
                                    <m:sSub>
                                      <m:sSubPr>
                                        <m:ctrlPr>
                                          <a:rPr lang="en-GB" smtClean="0"/>
                                        </m:ctrlPr>
                                      </m:sSubPr>
                                      <m:e>
                                        <m:r>
                                          <a:rPr lang="en-GB" smtClean="0"/>
                                          <m:t>𝑁</m:t>
                                        </m:r>
                                      </m:e>
                                      <m:sub>
                                        <m:r>
                                          <a:rPr lang="en-GB" smtClean="0"/>
                                          <m:t>2</m:t>
                                        </m:r>
                                      </m:sub>
                                    </m:sSub>
                                  </m:den>
                                </m:f>
                              </m:e>
                            </m:d>
                          </m:e>
                        </m:rad>
                      </m:den>
                    </m:f>
                  </m:oMath>
                </a14:m>
                <a:endParaRPr lang="en-GB" dirty="0" smtClean="0"/>
              </a:p>
              <a:p>
                <a:r>
                  <a:rPr lang="en-GB" dirty="0" smtClean="0"/>
                  <a:t>Where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/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/>
                            </m:ctrlPr>
                          </m:accPr>
                          <m:e>
                            <m:r>
                              <a:rPr lang="en-GB"/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/>
                          <m:t>1</m:t>
                        </m:r>
                      </m:sub>
                    </m:sSub>
                    <m:r>
                      <a:rPr lang="en-GB" smtClean="0"/>
                      <m:t>,</m:t>
                    </m:r>
                    <m:sSub>
                      <m:sSubPr>
                        <m:ctrlPr>
                          <a:rPr lang="en-GB"/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/>
                            </m:ctrlPr>
                          </m:accPr>
                          <m:e>
                            <m:r>
                              <a:rPr lang="en-GB"/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/>
                          <m:t>2</m:t>
                        </m:r>
                      </m:sub>
                    </m:sSub>
                  </m:oMath>
                </a14:m>
                <a:r>
                  <a:rPr lang="en-GB" dirty="0" smtClean="0"/>
                  <a:t> are the means of the two groups being compared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smtClean="0"/>
                        </m:ctrlPr>
                      </m:sSubPr>
                      <m:e>
                        <m:r>
                          <a:rPr lang="en-GB" smtClean="0"/>
                          <m:t>𝑁</m:t>
                        </m:r>
                      </m:e>
                      <m:sub>
                        <m:r>
                          <a:rPr lang="en-GB" smtClean="0"/>
                          <m:t>1</m:t>
                        </m:r>
                      </m:sub>
                    </m:sSub>
                    <m:r>
                      <a:rPr lang="en-GB" smtClean="0"/>
                      <m:t>,</m:t>
                    </m:r>
                    <m:sSub>
                      <m:sSubPr>
                        <m:ctrlPr>
                          <a:rPr lang="en-GB" smtClean="0"/>
                        </m:ctrlPr>
                      </m:sSubPr>
                      <m:e>
                        <m:r>
                          <a:rPr lang="en-GB" smtClean="0"/>
                          <m:t>𝑁</m:t>
                        </m:r>
                      </m:e>
                      <m:sub>
                        <m:r>
                          <a:rPr lang="en-GB" smtClean="0"/>
                          <m:t>2</m:t>
                        </m:r>
                      </m:sub>
                    </m:sSub>
                  </m:oMath>
                </a14:m>
                <a:r>
                  <a:rPr lang="en-GB" dirty="0" smtClean="0"/>
                  <a:t> are the </a:t>
                </a:r>
                <a14:m>
                  <m:oMath xmlns:m="http://schemas.openxmlformats.org/officeDocument/2006/math">
                    <m:r>
                      <a:rPr lang="en-GB" smtClean="0"/>
                      <m:t>𝑁</m:t>
                    </m:r>
                  </m:oMath>
                </a14:m>
                <a:r>
                  <a:rPr lang="en-GB" dirty="0" smtClean="0"/>
                  <a:t>s of the two groups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smtClean="0"/>
                        </m:ctrlPr>
                      </m:sSubPr>
                      <m:e>
                        <m:r>
                          <a:rPr lang="en-GB" smtClean="0"/>
                          <m:t>𝑀𝑆</m:t>
                        </m:r>
                      </m:e>
                      <m:sub>
                        <m:r>
                          <a:rPr lang="en-GB" smtClean="0"/>
                          <m:t>𝑊</m:t>
                        </m:r>
                      </m:sub>
                    </m:sSub>
                  </m:oMath>
                </a14:m>
                <a:r>
                  <a:rPr lang="en-GB" dirty="0" smtClean="0"/>
                  <a:t> is the within-group mean square from your ANOVA</a:t>
                </a:r>
              </a:p>
              <a:p>
                <a:pPr lvl="1"/>
                <a:endParaRPr lang="en-GB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mtClean="0"/>
                        </m:ctrlPr>
                      </m:sSubPr>
                      <m:e>
                        <m:r>
                          <a:rPr lang="en-GB" smtClean="0"/>
                          <m:t>𝐶</m:t>
                        </m:r>
                      </m:e>
                      <m:sub>
                        <m:r>
                          <a:rPr lang="en-GB" smtClean="0"/>
                          <m:t>𝑐𝑟𝑖𝑡</m:t>
                        </m:r>
                      </m:sub>
                    </m:sSub>
                    <m:r>
                      <a:rPr lang="en-GB" smtClean="0"/>
                      <m:t>=</m:t>
                    </m:r>
                    <m:rad>
                      <m:radPr>
                        <m:degHide m:val="on"/>
                        <m:ctrlPr>
                          <a:rPr lang="en-GB" smtClean="0"/>
                        </m:ctrlPr>
                      </m:radPr>
                      <m:deg/>
                      <m:e>
                        <m:r>
                          <a:rPr lang="en-GB" smtClean="0"/>
                          <m:t>(</m:t>
                        </m:r>
                        <m:r>
                          <a:rPr lang="en-GB" smtClean="0"/>
                          <m:t>𝐾</m:t>
                        </m:r>
                        <m:r>
                          <a:rPr lang="en-GB" smtClean="0"/>
                          <m:t>−1)(</m:t>
                        </m:r>
                        <m:sSub>
                          <m:sSubPr>
                            <m:ctrlPr>
                              <a:rPr lang="en-GB" smtClean="0"/>
                            </m:ctrlPr>
                          </m:sSubPr>
                          <m:e>
                            <m:r>
                              <a:rPr lang="en-GB" smtClean="0"/>
                              <m:t>𝐹</m:t>
                            </m:r>
                          </m:e>
                          <m:sub>
                            <m:r>
                              <a:rPr lang="en-GB" smtClean="0"/>
                              <m:t>𝑐𝑟𝑖𝑡</m:t>
                            </m:r>
                          </m:sub>
                        </m:sSub>
                        <m:r>
                          <a:rPr lang="en-GB" smtClean="0"/>
                          <m:t>)</m:t>
                        </m:r>
                      </m:e>
                    </m:rad>
                  </m:oMath>
                </a14:m>
                <a:endParaRPr lang="en-GB" dirty="0" smtClean="0"/>
              </a:p>
              <a:p>
                <a:r>
                  <a:rPr lang="en-GB" dirty="0" smtClean="0"/>
                  <a:t>Where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/>
                      <m:t>𝐾</m:t>
                    </m:r>
                  </m:oMath>
                </a14:m>
                <a:r>
                  <a:rPr lang="en-GB" dirty="0" smtClean="0"/>
                  <a:t> is the number of groups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/>
                        </m:ctrlPr>
                      </m:sSubPr>
                      <m:e>
                        <m:r>
                          <a:rPr lang="en-GB"/>
                          <m:t>𝐹</m:t>
                        </m:r>
                      </m:e>
                      <m:sub>
                        <m:r>
                          <a:rPr lang="en-GB"/>
                          <m:t>𝑐𝑟𝑖𝑡</m:t>
                        </m:r>
                      </m:sub>
                    </m:sSub>
                  </m:oMath>
                </a14:m>
                <a:r>
                  <a:rPr lang="en-GB" dirty="0" smtClean="0"/>
                  <a:t> is the critical value of the </a:t>
                </a:r>
                <a14:m>
                  <m:oMath xmlns:m="http://schemas.openxmlformats.org/officeDocument/2006/math">
                    <m:r>
                      <a:rPr lang="en-GB" smtClean="0"/>
                      <m:t>𝐹</m:t>
                    </m:r>
                  </m:oMath>
                </a14:m>
                <a:r>
                  <a:rPr lang="en-GB" dirty="0" smtClean="0"/>
                  <a:t> test from your ANOVA</a:t>
                </a: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616" t="-1667" r="-727" b="-10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77405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Scheffé method of Post Hoc Analysis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22959" y="1845733"/>
                <a:ext cx="7543801" cy="4382071"/>
              </a:xfrm>
            </p:spPr>
            <p:txBody>
              <a:bodyPr>
                <a:normAutofit fontScale="85000" lnSpcReduction="10000"/>
              </a:bodyPr>
              <a:lstStyle/>
              <a:p>
                <a:r>
                  <a:rPr lang="en-GB" dirty="0" smtClean="0"/>
                  <a:t>Current flavour v. flavour 1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/>
                        </m:ctrlPr>
                      </m:sSubPr>
                      <m:e>
                        <m:r>
                          <a:rPr lang="en-GB"/>
                          <m:t>𝐶</m:t>
                        </m:r>
                      </m:e>
                      <m:sub>
                        <m:r>
                          <a:rPr lang="en-GB"/>
                          <m:t>𝑜𝑏𝑡</m:t>
                        </m:r>
                      </m:sub>
                    </m:sSub>
                    <m:r>
                      <a:rPr lang="en-GB"/>
                      <m:t>=</m:t>
                    </m:r>
                    <m:f>
                      <m:fPr>
                        <m:ctrlPr>
                          <a:rPr lang="en-GB"/>
                        </m:ctrlPr>
                      </m:fPr>
                      <m:num>
                        <m:sSub>
                          <m:sSubPr>
                            <m:ctrlPr>
                              <a:rPr lang="en-GB"/>
                            </m:ctrlPr>
                          </m:sSubPr>
                          <m:e>
                            <m:acc>
                              <m:accPr>
                                <m:chr m:val="̅"/>
                                <m:ctrlPr>
                                  <a:rPr lang="en-GB"/>
                                </m:ctrlPr>
                              </m:accPr>
                              <m:e>
                                <m:r>
                                  <a:rPr lang="en-GB"/>
                                  <m:t>𝑋</m:t>
                                </m:r>
                              </m:e>
                            </m:acc>
                          </m:e>
                          <m:sub>
                            <m:r>
                              <a:rPr lang="en-GB" smtClean="0"/>
                              <m:t>𝐶</m:t>
                            </m:r>
                          </m:sub>
                        </m:sSub>
                        <m:r>
                          <a:rPr lang="en-GB"/>
                          <m:t>−</m:t>
                        </m:r>
                        <m:sSub>
                          <m:sSubPr>
                            <m:ctrlPr>
                              <a:rPr lang="en-GB"/>
                            </m:ctrlPr>
                          </m:sSubPr>
                          <m:e>
                            <m:acc>
                              <m:accPr>
                                <m:chr m:val="̅"/>
                                <m:ctrlPr>
                                  <a:rPr lang="en-GB"/>
                                </m:ctrlPr>
                              </m:accPr>
                              <m:e>
                                <m:r>
                                  <a:rPr lang="en-GB"/>
                                  <m:t>𝑋</m:t>
                                </m:r>
                              </m:e>
                            </m:acc>
                          </m:e>
                          <m:sub>
                            <m:r>
                              <a:rPr lang="en-GB" smtClean="0"/>
                              <m:t>1</m:t>
                            </m:r>
                          </m:sub>
                        </m:sSub>
                      </m:num>
                      <m:den>
                        <m:rad>
                          <m:radPr>
                            <m:degHide m:val="on"/>
                            <m:ctrlPr>
                              <a:rPr lang="en-GB"/>
                            </m:ctrlPr>
                          </m:radPr>
                          <m:deg/>
                          <m:e>
                            <m:sSub>
                              <m:sSubPr>
                                <m:ctrlPr>
                                  <a:rPr lang="en-GB"/>
                                </m:ctrlPr>
                              </m:sSubPr>
                              <m:e>
                                <m:r>
                                  <a:rPr lang="en-GB"/>
                                  <m:t>𝑀𝑆</m:t>
                                </m:r>
                              </m:e>
                              <m:sub>
                                <m:r>
                                  <a:rPr lang="en-GB"/>
                                  <m:t>𝑊</m:t>
                                </m:r>
                              </m:sub>
                            </m:sSub>
                            <m:d>
                              <m:dPr>
                                <m:ctrlPr>
                                  <a:rPr lang="en-GB"/>
                                </m:ctrlPr>
                              </m:dPr>
                              <m:e>
                                <m:f>
                                  <m:fPr>
                                    <m:ctrlPr>
                                      <a:rPr lang="en-GB"/>
                                    </m:ctrlPr>
                                  </m:fPr>
                                  <m:num>
                                    <m:r>
                                      <a:rPr lang="en-GB"/>
                                      <m:t>1</m:t>
                                    </m:r>
                                  </m:num>
                                  <m:den>
                                    <m:sSub>
                                      <m:sSubPr>
                                        <m:ctrlPr>
                                          <a:rPr lang="en-GB"/>
                                        </m:ctrlPr>
                                      </m:sSubPr>
                                      <m:e>
                                        <m:r>
                                          <a:rPr lang="en-GB"/>
                                          <m:t>𝑁</m:t>
                                        </m:r>
                                      </m:e>
                                      <m:sub>
                                        <m:r>
                                          <a:rPr lang="en-GB" smtClean="0"/>
                                          <m:t>𝐶</m:t>
                                        </m:r>
                                      </m:sub>
                                    </m:sSub>
                                  </m:den>
                                </m:f>
                                <m:r>
                                  <a:rPr lang="en-GB"/>
                                  <m:t>+</m:t>
                                </m:r>
                                <m:f>
                                  <m:fPr>
                                    <m:ctrlPr>
                                      <a:rPr lang="en-GB"/>
                                    </m:ctrlPr>
                                  </m:fPr>
                                  <m:num>
                                    <m:r>
                                      <a:rPr lang="en-GB"/>
                                      <m:t>1</m:t>
                                    </m:r>
                                  </m:num>
                                  <m:den>
                                    <m:sSub>
                                      <m:sSubPr>
                                        <m:ctrlPr>
                                          <a:rPr lang="en-GB"/>
                                        </m:ctrlPr>
                                      </m:sSubPr>
                                      <m:e>
                                        <m:r>
                                          <a:rPr lang="en-GB"/>
                                          <m:t>𝑁</m:t>
                                        </m:r>
                                      </m:e>
                                      <m:sub>
                                        <m:r>
                                          <a:rPr lang="en-GB" smtClean="0"/>
                                          <m:t>1</m:t>
                                        </m:r>
                                      </m:sub>
                                    </m:sSub>
                                  </m:den>
                                </m:f>
                              </m:e>
                            </m:d>
                          </m:e>
                        </m:rad>
                      </m:den>
                    </m:f>
                    <m:r>
                      <a:rPr lang="en-GB"/>
                      <m:t>=</m:t>
                    </m:r>
                    <m:f>
                      <m:fPr>
                        <m:ctrlPr>
                          <a:rPr lang="en-GB"/>
                        </m:ctrlPr>
                      </m:fPr>
                      <m:num>
                        <m:r>
                          <a:rPr lang="en-GB" smtClean="0"/>
                          <m:t>7−8.57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en-GB"/>
                            </m:ctrlPr>
                          </m:radPr>
                          <m:deg/>
                          <m:e>
                            <m:r>
                              <a:rPr lang="en-GB" smtClean="0"/>
                              <m:t>1.86</m:t>
                            </m:r>
                            <m:d>
                              <m:dPr>
                                <m:ctrlPr>
                                  <a:rPr lang="en-GB"/>
                                </m:ctrlPr>
                              </m:dPr>
                              <m:e>
                                <m:f>
                                  <m:fPr>
                                    <m:ctrlPr>
                                      <a:rPr lang="en-GB"/>
                                    </m:ctrlPr>
                                  </m:fPr>
                                  <m:num>
                                    <m:r>
                                      <a:rPr lang="en-GB"/>
                                      <m:t>1</m:t>
                                    </m:r>
                                  </m:num>
                                  <m:den>
                                    <m:r>
                                      <a:rPr lang="en-GB" smtClean="0"/>
                                      <m:t>7</m:t>
                                    </m:r>
                                  </m:den>
                                </m:f>
                                <m:r>
                                  <a:rPr lang="en-GB"/>
                                  <m:t>+</m:t>
                                </m:r>
                                <m:f>
                                  <m:fPr>
                                    <m:ctrlPr>
                                      <a:rPr lang="en-GB"/>
                                    </m:ctrlPr>
                                  </m:fPr>
                                  <m:num>
                                    <m:r>
                                      <a:rPr lang="en-GB"/>
                                      <m:t>1</m:t>
                                    </m:r>
                                  </m:num>
                                  <m:den>
                                    <m:r>
                                      <a:rPr lang="en-GB" smtClean="0"/>
                                      <m:t>7</m:t>
                                    </m:r>
                                  </m:den>
                                </m:f>
                              </m:e>
                            </m:d>
                          </m:e>
                        </m:rad>
                      </m:den>
                    </m:f>
                    <m:r>
                      <a:rPr lang="en-GB"/>
                      <m:t>=</m:t>
                    </m:r>
                    <m:f>
                      <m:fPr>
                        <m:ctrlPr>
                          <a:rPr lang="en-GB"/>
                        </m:ctrlPr>
                      </m:fPr>
                      <m:num>
                        <m:r>
                          <a:rPr lang="en-GB" smtClean="0"/>
                          <m:t>−1.57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en-GB"/>
                            </m:ctrlPr>
                          </m:radPr>
                          <m:deg/>
                          <m:e>
                            <m:r>
                              <a:rPr lang="en-GB" smtClean="0"/>
                              <m:t>1.86</m:t>
                            </m:r>
                            <m:d>
                              <m:dPr>
                                <m:ctrlPr>
                                  <a:rPr lang="en-GB"/>
                                </m:ctrlPr>
                              </m:dPr>
                              <m:e>
                                <m:f>
                                  <m:fPr>
                                    <m:ctrlPr>
                                      <a:rPr lang="en-GB"/>
                                    </m:ctrlPr>
                                  </m:fPr>
                                  <m:num>
                                    <m:r>
                                      <a:rPr lang="en-GB" smtClean="0"/>
                                      <m:t>2</m:t>
                                    </m:r>
                                  </m:num>
                                  <m:den>
                                    <m:r>
                                      <a:rPr lang="en-GB" smtClean="0"/>
                                      <m:t>7</m:t>
                                    </m:r>
                                  </m:den>
                                </m:f>
                              </m:e>
                            </m:d>
                          </m:e>
                        </m:rad>
                      </m:den>
                    </m:f>
                  </m:oMath>
                </a14:m>
                <a:endParaRPr lang="en-GB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/>
                        </m:ctrlPr>
                      </m:sSubPr>
                      <m:e>
                        <m:r>
                          <a:rPr lang="en-GB"/>
                          <m:t>𝐶</m:t>
                        </m:r>
                      </m:e>
                      <m:sub>
                        <m:r>
                          <a:rPr lang="en-GB"/>
                          <m:t>𝑜𝑏𝑡</m:t>
                        </m:r>
                      </m:sub>
                    </m:sSub>
                    <m:r>
                      <a:rPr lang="en-GB"/>
                      <m:t>=</m:t>
                    </m:r>
                    <m:f>
                      <m:fPr>
                        <m:ctrlPr>
                          <a:rPr lang="en-GB"/>
                        </m:ctrlPr>
                      </m:fPr>
                      <m:num>
                        <m:r>
                          <a:rPr lang="en-GB"/>
                          <m:t>−1.57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en-GB"/>
                            </m:ctrlPr>
                          </m:radPr>
                          <m:deg/>
                          <m:e>
                            <m:r>
                              <a:rPr lang="en-GB"/>
                              <m:t>0.53</m:t>
                            </m:r>
                          </m:e>
                        </m:rad>
                      </m:den>
                    </m:f>
                    <m:r>
                      <a:rPr lang="en-GB" smtClean="0"/>
                      <m:t>=</m:t>
                    </m:r>
                    <m:f>
                      <m:fPr>
                        <m:ctrlPr>
                          <a:rPr lang="en-GB" smtClean="0"/>
                        </m:ctrlPr>
                      </m:fPr>
                      <m:num>
                        <m:r>
                          <a:rPr lang="en-GB" smtClean="0"/>
                          <m:t>−1.57</m:t>
                        </m:r>
                      </m:num>
                      <m:den>
                        <m:r>
                          <a:rPr lang="en-GB" smtClean="0"/>
                          <m:t>0.73</m:t>
                        </m:r>
                      </m:den>
                    </m:f>
                    <m:r>
                      <a:rPr lang="en-GB" smtClean="0"/>
                      <m:t>=−2.15</m:t>
                    </m:r>
                  </m:oMath>
                </a14:m>
                <a:endParaRPr lang="en-GB" dirty="0" smtClean="0"/>
              </a:p>
              <a:p>
                <a:r>
                  <a:rPr lang="en-GB" dirty="0" smtClean="0"/>
                  <a:t>The minus sign doesn’t matter in this case as we could have calculated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/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/>
                            </m:ctrlPr>
                          </m:accPr>
                          <m:e>
                            <m:r>
                              <a:rPr lang="en-GB"/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mtClean="0"/>
                          <m:t>𝐶</m:t>
                        </m:r>
                      </m:sub>
                    </m:sSub>
                    <m:r>
                      <a:rPr lang="en-GB"/>
                      <m:t>−</m:t>
                    </m:r>
                    <m:sSub>
                      <m:sSubPr>
                        <m:ctrlPr>
                          <a:rPr lang="en-GB"/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/>
                            </m:ctrlPr>
                          </m:accPr>
                          <m:e>
                            <m:r>
                              <a:rPr lang="en-GB"/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mtClean="0"/>
                          <m:t>1</m:t>
                        </m:r>
                      </m:sub>
                    </m:sSub>
                  </m:oMath>
                </a14:m>
                <a:r>
                  <a:rPr lang="en-GB" dirty="0" smtClean="0"/>
                  <a:t> 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mtClean="0"/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/>
                            </m:ctrlPr>
                          </m:accPr>
                          <m:e>
                            <m:r>
                              <a:rPr lang="en-GB"/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mtClean="0"/>
                          <m:t>1</m:t>
                        </m:r>
                      </m:sub>
                    </m:sSub>
                    <m:r>
                      <a:rPr lang="en-GB"/>
                      <m:t>−</m:t>
                    </m:r>
                    <m:sSub>
                      <m:sSubPr>
                        <m:ctrlPr>
                          <a:rPr lang="en-GB"/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/>
                            </m:ctrlPr>
                          </m:accPr>
                          <m:e>
                            <m:r>
                              <a:rPr lang="en-GB"/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mtClean="0"/>
                          <m:t>𝐶</m:t>
                        </m:r>
                      </m:sub>
                    </m:sSub>
                  </m:oMath>
                </a14:m>
                <a:r>
                  <a:rPr lang="en-GB" dirty="0" smtClean="0"/>
                  <a:t>, giving us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/>
                        </m:ctrlPr>
                      </m:sSubPr>
                      <m:e>
                        <m:r>
                          <a:rPr lang="en-GB"/>
                          <m:t>𝐶</m:t>
                        </m:r>
                      </m:e>
                      <m:sub>
                        <m:r>
                          <a:rPr lang="en-GB"/>
                          <m:t>𝑜𝑏𝑡</m:t>
                        </m:r>
                      </m:sub>
                    </m:sSub>
                    <m:r>
                      <a:rPr lang="en-GB"/>
                      <m:t>=2.15</m:t>
                    </m:r>
                  </m:oMath>
                </a14:m>
                <a:endParaRPr lang="en-GB" dirty="0"/>
              </a:p>
              <a:p>
                <a:endParaRPr lang="en-GB" dirty="0" smtClean="0"/>
              </a:p>
              <a:p>
                <a:r>
                  <a:rPr lang="en-GB" dirty="0" smtClean="0"/>
                  <a:t>This now has to be compared with the critical value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/>
                        </m:ctrlPr>
                      </m:sSubPr>
                      <m:e>
                        <m:r>
                          <a:rPr lang="en-GB"/>
                          <m:t>𝐶</m:t>
                        </m:r>
                      </m:e>
                      <m:sub>
                        <m:r>
                          <a:rPr lang="en-GB"/>
                          <m:t>𝑐𝑟𝑖𝑡</m:t>
                        </m:r>
                      </m:sub>
                    </m:sSub>
                    <m:r>
                      <a:rPr lang="en-GB"/>
                      <m:t>=</m:t>
                    </m:r>
                    <m:rad>
                      <m:radPr>
                        <m:degHide m:val="on"/>
                        <m:ctrlPr>
                          <a:rPr lang="en-GB"/>
                        </m:ctrlPr>
                      </m:radPr>
                      <m:deg/>
                      <m:e>
                        <m:r>
                          <a:rPr lang="en-GB"/>
                          <m:t>(</m:t>
                        </m:r>
                        <m:r>
                          <a:rPr lang="en-GB"/>
                          <m:t>𝐾</m:t>
                        </m:r>
                        <m:r>
                          <a:rPr lang="en-GB"/>
                          <m:t>−1)(</m:t>
                        </m:r>
                        <m:sSub>
                          <m:sSubPr>
                            <m:ctrlPr>
                              <a:rPr lang="en-GB"/>
                            </m:ctrlPr>
                          </m:sSubPr>
                          <m:e>
                            <m:r>
                              <a:rPr lang="en-GB"/>
                              <m:t>𝐹</m:t>
                            </m:r>
                          </m:e>
                          <m:sub>
                            <m:r>
                              <a:rPr lang="en-GB"/>
                              <m:t>𝑐𝑟𝑖𝑡</m:t>
                            </m:r>
                          </m:sub>
                        </m:sSub>
                        <m:r>
                          <a:rPr lang="en-GB"/>
                          <m:t>)</m:t>
                        </m:r>
                      </m:e>
                    </m:rad>
                    <m:r>
                      <a:rPr lang="en-GB" smtClean="0"/>
                      <m:t>=</m:t>
                    </m:r>
                    <m:rad>
                      <m:radPr>
                        <m:degHide m:val="on"/>
                        <m:ctrlPr>
                          <a:rPr lang="en-GB" smtClean="0"/>
                        </m:ctrlPr>
                      </m:radPr>
                      <m:deg/>
                      <m:e>
                        <m:d>
                          <m:dPr>
                            <m:ctrlPr>
                              <a:rPr lang="en-GB" smtClean="0"/>
                            </m:ctrlPr>
                          </m:dPr>
                          <m:e>
                            <m:r>
                              <a:rPr lang="en-GB" smtClean="0"/>
                              <m:t>3−1</m:t>
                            </m:r>
                          </m:e>
                        </m:d>
                        <m:d>
                          <m:dPr>
                            <m:ctrlPr>
                              <a:rPr lang="en-GB" smtClean="0"/>
                            </m:ctrlPr>
                          </m:dPr>
                          <m:e>
                            <m:r>
                              <a:rPr lang="en-GB" smtClean="0"/>
                              <m:t>3.55</m:t>
                            </m:r>
                          </m:e>
                        </m:d>
                      </m:e>
                    </m:rad>
                    <m:r>
                      <a:rPr lang="en-GB" smtClean="0"/>
                      <m:t>=</m:t>
                    </m:r>
                    <m:rad>
                      <m:radPr>
                        <m:degHide m:val="on"/>
                        <m:ctrlPr>
                          <a:rPr lang="en-GB" smtClean="0"/>
                        </m:ctrlPr>
                      </m:radPr>
                      <m:deg/>
                      <m:e>
                        <m:r>
                          <a:rPr lang="en-GB" smtClean="0"/>
                          <m:t>7.1</m:t>
                        </m:r>
                      </m:e>
                    </m:rad>
                    <m:r>
                      <a:rPr lang="en-GB" smtClean="0"/>
                      <m:t>=2.66</m:t>
                    </m:r>
                  </m:oMath>
                </a14:m>
                <a:endParaRPr lang="en-GB" dirty="0" smtClean="0"/>
              </a:p>
              <a:p>
                <a:endParaRPr lang="en-GB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/>
                        </m:ctrlPr>
                      </m:sSubPr>
                      <m:e>
                        <m:r>
                          <a:rPr lang="en-GB"/>
                          <m:t>𝐶</m:t>
                        </m:r>
                      </m:e>
                      <m:sub>
                        <m:r>
                          <a:rPr lang="en-GB"/>
                          <m:t>𝑜𝑏𝑡</m:t>
                        </m:r>
                      </m:sub>
                    </m:sSub>
                  </m:oMath>
                </a14:m>
                <a:r>
                  <a:rPr lang="en-GB" dirty="0" smtClean="0"/>
                  <a:t> &lt;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/>
                        </m:ctrlPr>
                      </m:sSubPr>
                      <m:e>
                        <m:r>
                          <a:rPr lang="en-GB"/>
                          <m:t>𝐶</m:t>
                        </m:r>
                      </m:e>
                      <m:sub>
                        <m:r>
                          <a:rPr lang="en-GB"/>
                          <m:t>𝑐𝑟𝑖𝑡</m:t>
                        </m:r>
                      </m:sub>
                    </m:sSub>
                  </m:oMath>
                </a14:m>
                <a:r>
                  <a:rPr lang="en-GB" dirty="0" smtClean="0"/>
                  <a:t> so there is no significant difference between the current flavour and new flavour 1</a:t>
                </a: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22959" y="1845733"/>
                <a:ext cx="7543801" cy="4382071"/>
              </a:xfrm>
              <a:blipFill rotWithShape="0">
                <a:blip r:embed="rId2"/>
                <a:stretch>
                  <a:fillRect l="-1616" t="-1530" r="-1616" b="-15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93070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Scheffé method of Post Hoc Analysis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20000"/>
              </a:bodyPr>
              <a:lstStyle/>
              <a:p>
                <a:r>
                  <a:rPr lang="en-GB" dirty="0" smtClean="0"/>
                  <a:t>Current flavour v. flavour 2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/>
                        </m:ctrlPr>
                      </m:sSubPr>
                      <m:e>
                        <m:r>
                          <a:rPr lang="en-GB"/>
                          <m:t>𝐶</m:t>
                        </m:r>
                      </m:e>
                      <m:sub>
                        <m:r>
                          <a:rPr lang="en-GB"/>
                          <m:t>𝑜𝑏𝑡</m:t>
                        </m:r>
                      </m:sub>
                    </m:sSub>
                    <m:r>
                      <a:rPr lang="en-GB"/>
                      <m:t>=</m:t>
                    </m:r>
                    <m:f>
                      <m:fPr>
                        <m:ctrlPr>
                          <a:rPr lang="en-GB"/>
                        </m:ctrlPr>
                      </m:fPr>
                      <m:num>
                        <m:sSub>
                          <m:sSubPr>
                            <m:ctrlPr>
                              <a:rPr lang="en-GB"/>
                            </m:ctrlPr>
                          </m:sSubPr>
                          <m:e>
                            <m:acc>
                              <m:accPr>
                                <m:chr m:val="̅"/>
                                <m:ctrlPr>
                                  <a:rPr lang="en-GB"/>
                                </m:ctrlPr>
                              </m:accPr>
                              <m:e>
                                <m:r>
                                  <a:rPr lang="en-GB"/>
                                  <m:t>𝑋</m:t>
                                </m:r>
                              </m:e>
                            </m:acc>
                          </m:e>
                          <m:sub>
                            <m:r>
                              <a:rPr lang="en-GB" smtClean="0"/>
                              <m:t>𝐶</m:t>
                            </m:r>
                          </m:sub>
                        </m:sSub>
                        <m:r>
                          <a:rPr lang="en-GB"/>
                          <m:t>−</m:t>
                        </m:r>
                        <m:sSub>
                          <m:sSubPr>
                            <m:ctrlPr>
                              <a:rPr lang="en-GB"/>
                            </m:ctrlPr>
                          </m:sSubPr>
                          <m:e>
                            <m:acc>
                              <m:accPr>
                                <m:chr m:val="̅"/>
                                <m:ctrlPr>
                                  <a:rPr lang="en-GB"/>
                                </m:ctrlPr>
                              </m:accPr>
                              <m:e>
                                <m:r>
                                  <a:rPr lang="en-GB"/>
                                  <m:t>𝑋</m:t>
                                </m:r>
                              </m:e>
                            </m:acc>
                          </m:e>
                          <m:sub>
                            <m:r>
                              <a:rPr lang="en-GB" smtClean="0"/>
                              <m:t>2</m:t>
                            </m:r>
                          </m:sub>
                        </m:sSub>
                      </m:num>
                      <m:den>
                        <m:rad>
                          <m:radPr>
                            <m:degHide m:val="on"/>
                            <m:ctrlPr>
                              <a:rPr lang="en-GB"/>
                            </m:ctrlPr>
                          </m:radPr>
                          <m:deg/>
                          <m:e>
                            <m:sSub>
                              <m:sSubPr>
                                <m:ctrlPr>
                                  <a:rPr lang="en-GB"/>
                                </m:ctrlPr>
                              </m:sSubPr>
                              <m:e>
                                <m:r>
                                  <a:rPr lang="en-GB"/>
                                  <m:t>𝑀𝑆</m:t>
                                </m:r>
                              </m:e>
                              <m:sub>
                                <m:r>
                                  <a:rPr lang="en-GB"/>
                                  <m:t>𝑊</m:t>
                                </m:r>
                              </m:sub>
                            </m:sSub>
                            <m:d>
                              <m:dPr>
                                <m:ctrlPr>
                                  <a:rPr lang="en-GB"/>
                                </m:ctrlPr>
                              </m:dPr>
                              <m:e>
                                <m:f>
                                  <m:fPr>
                                    <m:ctrlPr>
                                      <a:rPr lang="en-GB"/>
                                    </m:ctrlPr>
                                  </m:fPr>
                                  <m:num>
                                    <m:r>
                                      <a:rPr lang="en-GB"/>
                                      <m:t>1</m:t>
                                    </m:r>
                                  </m:num>
                                  <m:den>
                                    <m:sSub>
                                      <m:sSubPr>
                                        <m:ctrlPr>
                                          <a:rPr lang="en-GB"/>
                                        </m:ctrlPr>
                                      </m:sSubPr>
                                      <m:e>
                                        <m:r>
                                          <a:rPr lang="en-GB"/>
                                          <m:t>𝑁</m:t>
                                        </m:r>
                                      </m:e>
                                      <m:sub>
                                        <m:r>
                                          <a:rPr lang="en-GB" smtClean="0"/>
                                          <m:t>𝐶</m:t>
                                        </m:r>
                                      </m:sub>
                                    </m:sSub>
                                  </m:den>
                                </m:f>
                                <m:r>
                                  <a:rPr lang="en-GB"/>
                                  <m:t>+</m:t>
                                </m:r>
                                <m:f>
                                  <m:fPr>
                                    <m:ctrlPr>
                                      <a:rPr lang="en-GB"/>
                                    </m:ctrlPr>
                                  </m:fPr>
                                  <m:num>
                                    <m:r>
                                      <a:rPr lang="en-GB"/>
                                      <m:t>1</m:t>
                                    </m:r>
                                  </m:num>
                                  <m:den>
                                    <m:sSub>
                                      <m:sSubPr>
                                        <m:ctrlPr>
                                          <a:rPr lang="en-GB"/>
                                        </m:ctrlPr>
                                      </m:sSubPr>
                                      <m:e>
                                        <m:r>
                                          <a:rPr lang="en-GB"/>
                                          <m:t>𝑁</m:t>
                                        </m:r>
                                      </m:e>
                                      <m:sub>
                                        <m:r>
                                          <a:rPr lang="en-GB" smtClean="0"/>
                                          <m:t>2</m:t>
                                        </m:r>
                                      </m:sub>
                                    </m:sSub>
                                  </m:den>
                                </m:f>
                              </m:e>
                            </m:d>
                          </m:e>
                        </m:rad>
                      </m:den>
                    </m:f>
                    <m:r>
                      <a:rPr lang="en-GB"/>
                      <m:t>=</m:t>
                    </m:r>
                    <m:f>
                      <m:fPr>
                        <m:ctrlPr>
                          <a:rPr lang="en-GB"/>
                        </m:ctrlPr>
                      </m:fPr>
                      <m:num>
                        <m:r>
                          <a:rPr lang="en-GB" smtClean="0"/>
                          <m:t>7−2.43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en-GB"/>
                            </m:ctrlPr>
                          </m:radPr>
                          <m:deg/>
                          <m:e>
                            <m:r>
                              <a:rPr lang="en-GB" smtClean="0"/>
                              <m:t>1.86</m:t>
                            </m:r>
                            <m:d>
                              <m:dPr>
                                <m:ctrlPr>
                                  <a:rPr lang="en-GB"/>
                                </m:ctrlPr>
                              </m:dPr>
                              <m:e>
                                <m:f>
                                  <m:fPr>
                                    <m:ctrlPr>
                                      <a:rPr lang="en-GB"/>
                                    </m:ctrlPr>
                                  </m:fPr>
                                  <m:num>
                                    <m:r>
                                      <a:rPr lang="en-GB"/>
                                      <m:t>1</m:t>
                                    </m:r>
                                  </m:num>
                                  <m:den>
                                    <m:r>
                                      <a:rPr lang="en-GB" smtClean="0"/>
                                      <m:t>7</m:t>
                                    </m:r>
                                  </m:den>
                                </m:f>
                                <m:r>
                                  <a:rPr lang="en-GB"/>
                                  <m:t>+</m:t>
                                </m:r>
                                <m:f>
                                  <m:fPr>
                                    <m:ctrlPr>
                                      <a:rPr lang="en-GB"/>
                                    </m:ctrlPr>
                                  </m:fPr>
                                  <m:num>
                                    <m:r>
                                      <a:rPr lang="en-GB"/>
                                      <m:t>1</m:t>
                                    </m:r>
                                  </m:num>
                                  <m:den>
                                    <m:r>
                                      <a:rPr lang="en-GB" smtClean="0"/>
                                      <m:t>7</m:t>
                                    </m:r>
                                  </m:den>
                                </m:f>
                              </m:e>
                            </m:d>
                          </m:e>
                        </m:rad>
                      </m:den>
                    </m:f>
                    <m:r>
                      <a:rPr lang="en-GB"/>
                      <m:t>=</m:t>
                    </m:r>
                    <m:f>
                      <m:fPr>
                        <m:ctrlPr>
                          <a:rPr lang="en-GB"/>
                        </m:ctrlPr>
                      </m:fPr>
                      <m:num>
                        <m:r>
                          <a:rPr lang="en-GB" smtClean="0"/>
                          <m:t>4.57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en-GB"/>
                            </m:ctrlPr>
                          </m:radPr>
                          <m:deg/>
                          <m:e>
                            <m:r>
                              <a:rPr lang="en-GB" smtClean="0"/>
                              <m:t>1.86</m:t>
                            </m:r>
                            <m:d>
                              <m:dPr>
                                <m:ctrlPr>
                                  <a:rPr lang="en-GB"/>
                                </m:ctrlPr>
                              </m:dPr>
                              <m:e>
                                <m:f>
                                  <m:fPr>
                                    <m:ctrlPr>
                                      <a:rPr lang="en-GB"/>
                                    </m:ctrlPr>
                                  </m:fPr>
                                  <m:num>
                                    <m:r>
                                      <a:rPr lang="en-GB" smtClean="0"/>
                                      <m:t>2</m:t>
                                    </m:r>
                                  </m:num>
                                  <m:den>
                                    <m:r>
                                      <a:rPr lang="en-GB" smtClean="0"/>
                                      <m:t>7</m:t>
                                    </m:r>
                                  </m:den>
                                </m:f>
                              </m:e>
                            </m:d>
                          </m:e>
                        </m:rad>
                      </m:den>
                    </m:f>
                  </m:oMath>
                </a14:m>
                <a:endParaRPr lang="en-GB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/>
                        </m:ctrlPr>
                      </m:sSubPr>
                      <m:e>
                        <m:r>
                          <a:rPr lang="en-GB"/>
                          <m:t>𝐶</m:t>
                        </m:r>
                      </m:e>
                      <m:sub>
                        <m:r>
                          <a:rPr lang="en-GB"/>
                          <m:t>𝑜𝑏𝑡</m:t>
                        </m:r>
                      </m:sub>
                    </m:sSub>
                    <m:r>
                      <a:rPr lang="en-GB"/>
                      <m:t>=</m:t>
                    </m:r>
                    <m:f>
                      <m:fPr>
                        <m:ctrlPr>
                          <a:rPr lang="en-GB"/>
                        </m:ctrlPr>
                      </m:fPr>
                      <m:num>
                        <m:r>
                          <a:rPr lang="en-GB" smtClean="0"/>
                          <m:t>4</m:t>
                        </m:r>
                        <m:r>
                          <a:rPr lang="en-GB"/>
                          <m:t>.57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en-GB"/>
                            </m:ctrlPr>
                          </m:radPr>
                          <m:deg/>
                          <m:e>
                            <m:r>
                              <a:rPr lang="en-GB"/>
                              <m:t>0.53</m:t>
                            </m:r>
                          </m:e>
                        </m:rad>
                      </m:den>
                    </m:f>
                    <m:r>
                      <a:rPr lang="en-GB" smtClean="0"/>
                      <m:t>=</m:t>
                    </m:r>
                    <m:f>
                      <m:fPr>
                        <m:ctrlPr>
                          <a:rPr lang="en-GB" smtClean="0"/>
                        </m:ctrlPr>
                      </m:fPr>
                      <m:num>
                        <m:r>
                          <a:rPr lang="en-GB" smtClean="0"/>
                          <m:t>4.57</m:t>
                        </m:r>
                      </m:num>
                      <m:den>
                        <m:r>
                          <a:rPr lang="en-GB" smtClean="0"/>
                          <m:t>0.73</m:t>
                        </m:r>
                      </m:den>
                    </m:f>
                    <m:r>
                      <a:rPr lang="en-GB" smtClean="0"/>
                      <m:t>=6.26</m:t>
                    </m:r>
                  </m:oMath>
                </a14:m>
                <a:endParaRPr lang="en-GB" dirty="0" smtClean="0"/>
              </a:p>
              <a:p>
                <a:endParaRPr lang="en-GB" dirty="0" smtClean="0"/>
              </a:p>
              <a:p>
                <a:r>
                  <a:rPr lang="en-GB" dirty="0" smtClean="0"/>
                  <a:t>This now has to be compared with the critical value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/>
                        </m:ctrlPr>
                      </m:sSubPr>
                      <m:e>
                        <m:r>
                          <a:rPr lang="en-GB"/>
                          <m:t>𝐶</m:t>
                        </m:r>
                      </m:e>
                      <m:sub>
                        <m:r>
                          <a:rPr lang="en-GB"/>
                          <m:t>𝑐𝑟𝑖𝑡</m:t>
                        </m:r>
                      </m:sub>
                    </m:sSub>
                    <m:r>
                      <a:rPr lang="en-GB"/>
                      <m:t>=</m:t>
                    </m:r>
                    <m:rad>
                      <m:radPr>
                        <m:degHide m:val="on"/>
                        <m:ctrlPr>
                          <a:rPr lang="en-GB"/>
                        </m:ctrlPr>
                      </m:radPr>
                      <m:deg/>
                      <m:e>
                        <m:r>
                          <a:rPr lang="en-GB"/>
                          <m:t>(</m:t>
                        </m:r>
                        <m:r>
                          <a:rPr lang="en-GB"/>
                          <m:t>𝐾</m:t>
                        </m:r>
                        <m:r>
                          <a:rPr lang="en-GB"/>
                          <m:t>−1)(</m:t>
                        </m:r>
                        <m:sSub>
                          <m:sSubPr>
                            <m:ctrlPr>
                              <a:rPr lang="en-GB"/>
                            </m:ctrlPr>
                          </m:sSubPr>
                          <m:e>
                            <m:r>
                              <a:rPr lang="en-GB"/>
                              <m:t>𝐹</m:t>
                            </m:r>
                          </m:e>
                          <m:sub>
                            <m:r>
                              <a:rPr lang="en-GB"/>
                              <m:t>𝑐𝑟𝑖𝑡</m:t>
                            </m:r>
                          </m:sub>
                        </m:sSub>
                        <m:r>
                          <a:rPr lang="en-GB"/>
                          <m:t>)</m:t>
                        </m:r>
                      </m:e>
                    </m:rad>
                    <m:r>
                      <a:rPr lang="en-GB" smtClean="0"/>
                      <m:t>=</m:t>
                    </m:r>
                    <m:rad>
                      <m:radPr>
                        <m:degHide m:val="on"/>
                        <m:ctrlPr>
                          <a:rPr lang="en-GB" smtClean="0"/>
                        </m:ctrlPr>
                      </m:radPr>
                      <m:deg/>
                      <m:e>
                        <m:d>
                          <m:dPr>
                            <m:ctrlPr>
                              <a:rPr lang="en-GB" smtClean="0"/>
                            </m:ctrlPr>
                          </m:dPr>
                          <m:e>
                            <m:r>
                              <a:rPr lang="en-GB" smtClean="0"/>
                              <m:t>3−1</m:t>
                            </m:r>
                          </m:e>
                        </m:d>
                        <m:d>
                          <m:dPr>
                            <m:ctrlPr>
                              <a:rPr lang="en-GB" smtClean="0"/>
                            </m:ctrlPr>
                          </m:dPr>
                          <m:e>
                            <m:r>
                              <a:rPr lang="en-GB" smtClean="0"/>
                              <m:t>3.55</m:t>
                            </m:r>
                          </m:e>
                        </m:d>
                      </m:e>
                    </m:rad>
                    <m:r>
                      <a:rPr lang="en-GB" smtClean="0"/>
                      <m:t>=</m:t>
                    </m:r>
                    <m:rad>
                      <m:radPr>
                        <m:degHide m:val="on"/>
                        <m:ctrlPr>
                          <a:rPr lang="en-GB" smtClean="0"/>
                        </m:ctrlPr>
                      </m:radPr>
                      <m:deg/>
                      <m:e>
                        <m:r>
                          <a:rPr lang="en-GB" smtClean="0"/>
                          <m:t>7.1</m:t>
                        </m:r>
                      </m:e>
                    </m:rad>
                    <m:r>
                      <a:rPr lang="en-GB" smtClean="0"/>
                      <m:t>=2.66</m:t>
                    </m:r>
                  </m:oMath>
                </a14:m>
                <a:endParaRPr lang="en-GB" dirty="0" smtClean="0"/>
              </a:p>
              <a:p>
                <a:endParaRPr lang="en-GB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/>
                        </m:ctrlPr>
                      </m:sSubPr>
                      <m:e>
                        <m:r>
                          <a:rPr lang="en-GB"/>
                          <m:t>𝐶</m:t>
                        </m:r>
                      </m:e>
                      <m:sub>
                        <m:r>
                          <a:rPr lang="en-GB"/>
                          <m:t>𝑜𝑏𝑡</m:t>
                        </m:r>
                      </m:sub>
                    </m:sSub>
                  </m:oMath>
                </a14:m>
                <a:r>
                  <a:rPr lang="en-GB" dirty="0" smtClean="0"/>
                  <a:t> &gt;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/>
                        </m:ctrlPr>
                      </m:sSubPr>
                      <m:e>
                        <m:r>
                          <a:rPr lang="en-GB"/>
                          <m:t>𝐶</m:t>
                        </m:r>
                      </m:e>
                      <m:sub>
                        <m:r>
                          <a:rPr lang="en-GB"/>
                          <m:t>𝑐𝑟𝑖𝑡</m:t>
                        </m:r>
                      </m:sub>
                    </m:sSub>
                  </m:oMath>
                </a14:m>
                <a:r>
                  <a:rPr lang="en-GB" dirty="0" smtClean="0"/>
                  <a:t> so there is a significant difference between the current flavour and new flavour 2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777" t="-25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81777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Interpreting the 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092" y="1737361"/>
            <a:ext cx="7543801" cy="4023360"/>
          </a:xfrm>
        </p:spPr>
        <p:txBody>
          <a:bodyPr/>
          <a:lstStyle/>
          <a:p>
            <a:r>
              <a:rPr lang="en-GB" dirty="0" smtClean="0"/>
              <a:t>The rating for flavour 1 is higher but not significantly higher than for the current flavour </a:t>
            </a:r>
          </a:p>
          <a:p>
            <a:pPr lvl="1"/>
            <a:r>
              <a:rPr lang="en-GB" dirty="0" smtClean="0"/>
              <a:t>Even though flavour 1 scores higher it is not high enough to justify replacing the current flavour with flavour 1</a:t>
            </a:r>
          </a:p>
          <a:p>
            <a:r>
              <a:rPr lang="en-GB" dirty="0" smtClean="0"/>
              <a:t>The rating for flavour 2 is significantly lower than for the current flavour </a:t>
            </a:r>
          </a:p>
          <a:p>
            <a:pPr lvl="1"/>
            <a:r>
              <a:rPr lang="en-GB" dirty="0" smtClean="0"/>
              <a:t>It would be a very bad idea to replace the current flavour with flavour 2</a:t>
            </a:r>
          </a:p>
          <a:p>
            <a:r>
              <a:rPr lang="en-GB" dirty="0" smtClean="0"/>
              <a:t>When conducting </a:t>
            </a:r>
            <a:r>
              <a:rPr lang="en-GB" dirty="0" err="1" smtClean="0"/>
              <a:t>Scheffé</a:t>
            </a:r>
            <a:r>
              <a:rPr lang="en-GB" dirty="0" smtClean="0"/>
              <a:t> post-hoc tests there is no increase in the likelihood of making Type I errors with repeated tests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713478031"/>
                  </p:ext>
                </p:extLst>
              </p:nvPr>
            </p:nvGraphicFramePr>
            <p:xfrm>
              <a:off x="1029759" y="4857327"/>
              <a:ext cx="7268067" cy="104360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857082"/>
                    <a:gridCol w="2648932"/>
                    <a:gridCol w="2762053"/>
                  </a:tblGrid>
                  <a:tr h="40352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New flavour 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New flavour</a:t>
                          </a:r>
                          <a:r>
                            <a:rPr lang="en-GB" baseline="0" dirty="0" smtClean="0"/>
                            <a:t> 2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4608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Current flavour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&lt;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i="1" dirty="0" smtClean="0">
                            <a:latin typeface="Cambria Math" panose="02040503050406030204" pitchFamily="18" charset="0"/>
                          </a:endParaRPr>
                        </a:p>
                        <a:p>
                          <a:pPr algn="ctr"/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𝑜𝑏𝑡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dirty="0" smtClean="0"/>
                            <a:t> &lt; </a:t>
                          </a: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𝑐𝑟𝑖𝑡</m:t>
                                  </m:r>
                                </m:sub>
                              </m:sSub>
                            </m:oMath>
                          </a14:m>
                          <a:endParaRPr lang="en-GB" dirty="0" smtClean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𝐶</m:t>
                                    </m:r>
                                  </m:sub>
                                </m:s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&gt;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i="1" dirty="0" smtClean="0">
                            <a:latin typeface="Cambria Math" panose="02040503050406030204" pitchFamily="18" charset="0"/>
                          </a:endParaRPr>
                        </a:p>
                        <a:p>
                          <a:pPr algn="ctr"/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𝑜𝑏𝑡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dirty="0" smtClean="0"/>
                            <a:t> &gt; </a:t>
                          </a: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𝑐𝑟𝑖𝑡</m:t>
                                  </m:r>
                                </m:sub>
                              </m:sSub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713478031"/>
                  </p:ext>
                </p:extLst>
              </p:nvPr>
            </p:nvGraphicFramePr>
            <p:xfrm>
              <a:off x="1029759" y="4857327"/>
              <a:ext cx="7268067" cy="104360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857082"/>
                    <a:gridCol w="2648932"/>
                    <a:gridCol w="2762053"/>
                  </a:tblGrid>
                  <a:tr h="40352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New flavour 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New flavour</a:t>
                          </a:r>
                          <a:r>
                            <a:rPr lang="en-GB" baseline="0" dirty="0" smtClean="0"/>
                            <a:t> 2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64008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Current flavour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70115" t="-68571" r="-104368" b="-152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162996" t="-68571" b="-15238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3699953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Suppose we have three groups</a:t>
            </a:r>
          </a:p>
          <a:p>
            <a:pPr lvl="1"/>
            <a:r>
              <a:rPr lang="en-GB" smtClean="0"/>
              <a:t>Groups 1 and 2 have been given a treatment of some sort</a:t>
            </a:r>
          </a:p>
          <a:p>
            <a:pPr lvl="1"/>
            <a:r>
              <a:rPr lang="en-GB" smtClean="0"/>
              <a:t>Group 3 is the control group</a:t>
            </a:r>
          </a:p>
          <a:p>
            <a:r>
              <a:rPr lang="en-GB" smtClean="0"/>
              <a:t>Conduct an ANOVA test to identify if there are significant differences between groups</a:t>
            </a:r>
          </a:p>
          <a:p>
            <a:pPr lvl="1"/>
            <a:r>
              <a:rPr lang="en-GB" smtClean="0"/>
              <a:t>If such differences exist, carry out post hoc tests to identify which treatments made a significant difference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686637" y="1122706"/>
          <a:ext cx="3547620" cy="21031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82540"/>
                <a:gridCol w="1182540"/>
                <a:gridCol w="1182540"/>
              </a:tblGrid>
              <a:tr h="327879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Group 1</a:t>
                      </a:r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Group 2</a:t>
                      </a:r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Group 3</a:t>
                      </a:r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27368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22</a:t>
                      </a:r>
                    </a:p>
                    <a:p>
                      <a:pPr algn="ctr"/>
                      <a:r>
                        <a:rPr lang="en-GB" dirty="0" smtClean="0"/>
                        <a:t>16</a:t>
                      </a:r>
                    </a:p>
                    <a:p>
                      <a:pPr algn="ctr"/>
                      <a:r>
                        <a:rPr lang="en-GB" dirty="0" smtClean="0"/>
                        <a:t>17</a:t>
                      </a:r>
                    </a:p>
                    <a:p>
                      <a:pPr algn="ctr"/>
                      <a:r>
                        <a:rPr lang="en-GB" dirty="0" smtClean="0"/>
                        <a:t>18</a:t>
                      </a:r>
                    </a:p>
                    <a:p>
                      <a:pPr algn="ctr"/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</a:p>
                    <a:p>
                      <a:pPr algn="ctr"/>
                      <a:r>
                        <a:rPr lang="en-GB" dirty="0" smtClean="0"/>
                        <a:t>10</a:t>
                      </a:r>
                    </a:p>
                    <a:p>
                      <a:pPr algn="ctr"/>
                      <a:r>
                        <a:rPr lang="en-GB" dirty="0" smtClean="0"/>
                        <a:t>13</a:t>
                      </a:r>
                    </a:p>
                    <a:p>
                      <a:pPr algn="ctr"/>
                      <a:r>
                        <a:rPr lang="en-GB" dirty="0" smtClean="0"/>
                        <a:t>13</a:t>
                      </a:r>
                    </a:p>
                    <a:p>
                      <a:pPr algn="ctr"/>
                      <a:r>
                        <a:rPr lang="en-GB" dirty="0" smtClean="0"/>
                        <a:t>8</a:t>
                      </a:r>
                    </a:p>
                    <a:p>
                      <a:pPr algn="ctr"/>
                      <a:r>
                        <a:rPr lang="en-GB" dirty="0" smtClean="0"/>
                        <a:t>4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</a:p>
                    <a:p>
                      <a:pPr algn="ctr"/>
                      <a:r>
                        <a:rPr lang="en-GB" dirty="0" smtClean="0"/>
                        <a:t>6</a:t>
                      </a:r>
                    </a:p>
                    <a:p>
                      <a:pPr algn="ctr"/>
                      <a:r>
                        <a:rPr lang="en-GB" dirty="0" smtClean="0"/>
                        <a:t>4</a:t>
                      </a:r>
                    </a:p>
                    <a:p>
                      <a:pPr algn="ctr"/>
                      <a:r>
                        <a:rPr lang="en-GB" dirty="0" smtClean="0"/>
                        <a:t>5</a:t>
                      </a:r>
                    </a:p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6875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Topics covered</a:t>
            </a:r>
            <a:endParaRPr lang="en-GB" smtClean="0">
              <a:sym typeface="Wingdings" panose="05000000000000000000" pitchFamily="2" charset="2"/>
            </a:endParaRPr>
          </a:p>
          <a:p>
            <a:pPr lvl="1"/>
            <a:r>
              <a:rPr lang="en-GB" smtClean="0">
                <a:sym typeface="Wingdings" panose="05000000000000000000" pitchFamily="2" charset="2"/>
              </a:rPr>
              <a:t>Computational steps</a:t>
            </a:r>
          </a:p>
          <a:p>
            <a:pPr lvl="1"/>
            <a:r>
              <a:rPr lang="en-GB" smtClean="0">
                <a:sym typeface="Wingdings" panose="05000000000000000000" pitchFamily="2" charset="2"/>
              </a:rPr>
              <a:t>Strength of Association</a:t>
            </a:r>
          </a:p>
          <a:p>
            <a:pPr lvl="1"/>
            <a:r>
              <a:rPr lang="en-GB" smtClean="0">
                <a:sym typeface="Wingdings" panose="05000000000000000000" pitchFamily="2" charset="2"/>
              </a:rPr>
              <a:t>Post hoc Analyses</a:t>
            </a:r>
          </a:p>
          <a:p>
            <a:pPr lvl="1"/>
            <a:r>
              <a:rPr lang="en-GB" smtClean="0">
                <a:sym typeface="Wingdings" panose="05000000000000000000" pitchFamily="2" charset="2"/>
              </a:rPr>
              <a:t>The Scheffé Method of Post hoc Analysis</a:t>
            </a:r>
          </a:p>
          <a:p>
            <a:r>
              <a:rPr lang="en-GB" smtClean="0">
                <a:sym typeface="Wingdings" panose="05000000000000000000" pitchFamily="2" charset="2"/>
              </a:rPr>
              <a:t>Next week we will cover</a:t>
            </a:r>
          </a:p>
          <a:p>
            <a:pPr lvl="1"/>
            <a:r>
              <a:rPr lang="en-GB" smtClean="0">
                <a:sym typeface="Wingdings" panose="05000000000000000000" pitchFamily="2" charset="2"/>
              </a:rPr>
              <a:t>One-Way Test of Chi-Square</a:t>
            </a:r>
          </a:p>
          <a:p>
            <a:pPr lvl="1"/>
            <a:r>
              <a:rPr lang="en-GB" smtClean="0">
                <a:sym typeface="Wingdings" panose="05000000000000000000" pitchFamily="2" charset="2"/>
              </a:rPr>
              <a:t>Yate’s Correction for Continuity</a:t>
            </a:r>
          </a:p>
          <a:p>
            <a:pPr lvl="1"/>
            <a:r>
              <a:rPr lang="en-GB" smtClean="0">
                <a:sym typeface="Wingdings" panose="05000000000000000000" pitchFamily="2" charset="2"/>
              </a:rPr>
              <a:t>Mann-Whitney U test</a:t>
            </a:r>
          </a:p>
          <a:p>
            <a:r>
              <a:rPr lang="en-GB" smtClean="0"/>
              <a:t>Non-parametric tests allow us to handle data that does not follow a normal distribution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8624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Coming soon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Next session: Non-parametric tests</a:t>
            </a:r>
          </a:p>
          <a:p>
            <a:endParaRPr lang="en-GB" smtClean="0"/>
          </a:p>
          <a:p>
            <a:r>
              <a:rPr lang="en-GB" smtClean="0"/>
              <a:t>Homework: Read chapter 12 of Statistics for the Terrified.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MDA Lecture 1 - Frequency Distributions" id="{941F883A-4C3F-4C23-B69A-956F01E77135}" vid="{C8289E88-264E-4428-95EA-4F28F495227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Template</Template>
  <TotalTime>19282</TotalTime>
  <Words>1136</Words>
  <Application>Microsoft Office PowerPoint</Application>
  <PresentationFormat>On-screen Show (4:3)</PresentationFormat>
  <Paragraphs>251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Calibri</vt:lpstr>
      <vt:lpstr>Wingdings</vt:lpstr>
      <vt:lpstr>Arial</vt:lpstr>
      <vt:lpstr>Cambria Math</vt:lpstr>
      <vt:lpstr>Calibri Light</vt:lpstr>
      <vt:lpstr>Retrospect</vt:lpstr>
      <vt:lpstr>Research Methods &amp; Data Analysis </vt:lpstr>
      <vt:lpstr>Introduction</vt:lpstr>
      <vt:lpstr>Introduction</vt:lpstr>
      <vt:lpstr>Type I errors and Multiple t Tests</vt:lpstr>
      <vt:lpstr>Example</vt:lpstr>
      <vt:lpstr>Degrees of Freedom</vt:lpstr>
      <vt:lpstr>ANOVA in Excel</vt:lpstr>
      <vt:lpstr>ANOVA in Excel</vt:lpstr>
      <vt:lpstr>ANOVA in Excel</vt:lpstr>
      <vt:lpstr>ANOVA in Excel</vt:lpstr>
      <vt:lpstr>ANOVA in Excel</vt:lpstr>
      <vt:lpstr>Exercise</vt:lpstr>
      <vt:lpstr>Strength of association</vt:lpstr>
      <vt:lpstr>Strength of Association</vt:lpstr>
      <vt:lpstr>Exercise</vt:lpstr>
      <vt:lpstr>Post hoc Analysis</vt:lpstr>
      <vt:lpstr>The Scheffé method of Post Hoc Analysis</vt:lpstr>
      <vt:lpstr>The Scheffé method of Post Hoc Analysis</vt:lpstr>
      <vt:lpstr>The Scheffé method of Post Hoc Analysis</vt:lpstr>
      <vt:lpstr>Interpreting the results</vt:lpstr>
      <vt:lpstr>Exercise</vt:lpstr>
      <vt:lpstr>Summary</vt:lpstr>
      <vt:lpstr>Coming soon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Mabrouka Abuhmida</cp:lastModifiedBy>
  <cp:revision>217</cp:revision>
  <dcterms:created xsi:type="dcterms:W3CDTF">2017-06-08T10:43:23Z</dcterms:created>
  <dcterms:modified xsi:type="dcterms:W3CDTF">2018-09-27T09:39:50Z</dcterms:modified>
</cp:coreProperties>
</file>