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69" r:id="rId4"/>
    <p:sldId id="272" r:id="rId5"/>
    <p:sldId id="273" r:id="rId6"/>
    <p:sldId id="294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303" r:id="rId15"/>
    <p:sldId id="281" r:id="rId16"/>
    <p:sldId id="282" r:id="rId17"/>
    <p:sldId id="283" r:id="rId18"/>
    <p:sldId id="284" r:id="rId19"/>
    <p:sldId id="285" r:id="rId20"/>
    <p:sldId id="286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315" r:id="rId29"/>
    <p:sldId id="320" r:id="rId30"/>
    <p:sldId id="316" r:id="rId31"/>
    <p:sldId id="317" r:id="rId32"/>
    <p:sldId id="318" r:id="rId33"/>
    <p:sldId id="324" r:id="rId34"/>
    <p:sldId id="326" r:id="rId35"/>
    <p:sldId id="322" r:id="rId36"/>
    <p:sldId id="321" r:id="rId37"/>
    <p:sldId id="323" r:id="rId38"/>
    <p:sldId id="327" r:id="rId39"/>
    <p:sldId id="328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612A4A-8CE1-475D-9138-C39ADA48C941}" v="12" dt="2023-02-15T13:23:23.2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E3612A4A-8CE1-475D-9138-C39ADA48C941}"/>
    <pc:docChg chg="undo custSel addSld delSld modSld sldOrd">
      <pc:chgData name="David Gardner" userId="32a3b49f-52b0-4a7d-8a0d-c44fdf742dfe" providerId="ADAL" clId="{E3612A4A-8CE1-475D-9138-C39ADA48C941}" dt="2023-02-15T13:23:38.395" v="876" actId="2062"/>
      <pc:docMkLst>
        <pc:docMk/>
      </pc:docMkLst>
      <pc:sldChg chg="modSp mod">
        <pc:chgData name="David Gardner" userId="32a3b49f-52b0-4a7d-8a0d-c44fdf742dfe" providerId="ADAL" clId="{E3612A4A-8CE1-475D-9138-C39ADA48C941}" dt="2023-02-15T12:50:10.831" v="0" actId="14100"/>
        <pc:sldMkLst>
          <pc:docMk/>
          <pc:sldMk cId="1998522097" sldId="257"/>
        </pc:sldMkLst>
        <pc:picChg chg="mod">
          <ac:chgData name="David Gardner" userId="32a3b49f-52b0-4a7d-8a0d-c44fdf742dfe" providerId="ADAL" clId="{E3612A4A-8CE1-475D-9138-C39ADA48C941}" dt="2023-02-15T12:50:10.831" v="0" actId="14100"/>
          <ac:picMkLst>
            <pc:docMk/>
            <pc:sldMk cId="1998522097" sldId="257"/>
            <ac:picMk id="5" creationId="{00000000-0000-0000-0000-000000000000}"/>
          </ac:picMkLst>
        </pc:picChg>
      </pc:sldChg>
      <pc:sldChg chg="ord">
        <pc:chgData name="David Gardner" userId="32a3b49f-52b0-4a7d-8a0d-c44fdf742dfe" providerId="ADAL" clId="{E3612A4A-8CE1-475D-9138-C39ADA48C941}" dt="2023-02-15T12:50:54.716" v="2"/>
        <pc:sldMkLst>
          <pc:docMk/>
          <pc:sldMk cId="2692653233" sldId="273"/>
        </pc:sldMkLst>
      </pc:sldChg>
      <pc:sldChg chg="modSp mod">
        <pc:chgData name="David Gardner" userId="32a3b49f-52b0-4a7d-8a0d-c44fdf742dfe" providerId="ADAL" clId="{E3612A4A-8CE1-475D-9138-C39ADA48C941}" dt="2023-02-15T12:52:27.182" v="24" actId="27636"/>
        <pc:sldMkLst>
          <pc:docMk/>
          <pc:sldMk cId="1070273461" sldId="274"/>
        </pc:sldMkLst>
        <pc:spChg chg="mod">
          <ac:chgData name="David Gardner" userId="32a3b49f-52b0-4a7d-8a0d-c44fdf742dfe" providerId="ADAL" clId="{E3612A4A-8CE1-475D-9138-C39ADA48C941}" dt="2023-02-15T12:52:24.384" v="22" actId="1076"/>
          <ac:spMkLst>
            <pc:docMk/>
            <pc:sldMk cId="1070273461" sldId="274"/>
            <ac:spMk id="2" creationId="{52A24390-8892-43AD-A12B-4A38F21398AC}"/>
          </ac:spMkLst>
        </pc:spChg>
        <pc:spChg chg="mod">
          <ac:chgData name="David Gardner" userId="32a3b49f-52b0-4a7d-8a0d-c44fdf742dfe" providerId="ADAL" clId="{E3612A4A-8CE1-475D-9138-C39ADA48C941}" dt="2023-02-15T12:52:27.182" v="24" actId="27636"/>
          <ac:spMkLst>
            <pc:docMk/>
            <pc:sldMk cId="1070273461" sldId="274"/>
            <ac:spMk id="43011" creationId="{00000000-0000-0000-0000-000000000000}"/>
          </ac:spMkLst>
        </pc:spChg>
      </pc:sldChg>
      <pc:sldChg chg="modSp mod">
        <pc:chgData name="David Gardner" userId="32a3b49f-52b0-4a7d-8a0d-c44fdf742dfe" providerId="ADAL" clId="{E3612A4A-8CE1-475D-9138-C39ADA48C941}" dt="2023-02-15T12:52:59.997" v="38" actId="20577"/>
        <pc:sldMkLst>
          <pc:docMk/>
          <pc:sldMk cId="3497189088" sldId="278"/>
        </pc:sldMkLst>
        <pc:spChg chg="mod">
          <ac:chgData name="David Gardner" userId="32a3b49f-52b0-4a7d-8a0d-c44fdf742dfe" providerId="ADAL" clId="{E3612A4A-8CE1-475D-9138-C39ADA48C941}" dt="2023-02-15T12:52:48.859" v="26" actId="20577"/>
          <ac:spMkLst>
            <pc:docMk/>
            <pc:sldMk cId="3497189088" sldId="278"/>
            <ac:spMk id="67587" creationId="{00000000-0000-0000-0000-000000000000}"/>
          </ac:spMkLst>
        </pc:spChg>
        <pc:spChg chg="mod">
          <ac:chgData name="David Gardner" userId="32a3b49f-52b0-4a7d-8a0d-c44fdf742dfe" providerId="ADAL" clId="{E3612A4A-8CE1-475D-9138-C39ADA48C941}" dt="2023-02-15T12:52:59.997" v="38" actId="20577"/>
          <ac:spMkLst>
            <pc:docMk/>
            <pc:sldMk cId="3497189088" sldId="278"/>
            <ac:spMk id="67589" creationId="{00000000-0000-0000-0000-000000000000}"/>
          </ac:spMkLst>
        </pc:spChg>
        <pc:picChg chg="mod">
          <ac:chgData name="David Gardner" userId="32a3b49f-52b0-4a7d-8a0d-c44fdf742dfe" providerId="ADAL" clId="{E3612A4A-8CE1-475D-9138-C39ADA48C941}" dt="2023-02-15T12:52:52.677" v="27" actId="1076"/>
          <ac:picMkLst>
            <pc:docMk/>
            <pc:sldMk cId="3497189088" sldId="278"/>
            <ac:picMk id="67588" creationId="{00000000-0000-0000-0000-000000000000}"/>
          </ac:picMkLst>
        </pc:picChg>
      </pc:sldChg>
      <pc:sldChg chg="modSp mod">
        <pc:chgData name="David Gardner" userId="32a3b49f-52b0-4a7d-8a0d-c44fdf742dfe" providerId="ADAL" clId="{E3612A4A-8CE1-475D-9138-C39ADA48C941}" dt="2023-02-15T12:54:52.863" v="63" actId="20577"/>
        <pc:sldMkLst>
          <pc:docMk/>
          <pc:sldMk cId="1407001744" sldId="320"/>
        </pc:sldMkLst>
        <pc:spChg chg="mod">
          <ac:chgData name="David Gardner" userId="32a3b49f-52b0-4a7d-8a0d-c44fdf742dfe" providerId="ADAL" clId="{E3612A4A-8CE1-475D-9138-C39ADA48C941}" dt="2023-02-15T12:54:52.863" v="63" actId="20577"/>
          <ac:spMkLst>
            <pc:docMk/>
            <pc:sldMk cId="1407001744" sldId="320"/>
            <ac:spMk id="3" creationId="{1F46A161-994F-ABB5-5BFC-C7A8BF50F9FF}"/>
          </ac:spMkLst>
        </pc:spChg>
      </pc:sldChg>
      <pc:sldChg chg="modSp new del mod">
        <pc:chgData name="David Gardner" userId="32a3b49f-52b0-4a7d-8a0d-c44fdf742dfe" providerId="ADAL" clId="{E3612A4A-8CE1-475D-9138-C39ADA48C941}" dt="2023-02-15T12:54:12.886" v="49" actId="47"/>
        <pc:sldMkLst>
          <pc:docMk/>
          <pc:sldMk cId="2748893526" sldId="321"/>
        </pc:sldMkLst>
        <pc:spChg chg="mod">
          <ac:chgData name="David Gardner" userId="32a3b49f-52b0-4a7d-8a0d-c44fdf742dfe" providerId="ADAL" clId="{E3612A4A-8CE1-475D-9138-C39ADA48C941}" dt="2023-02-15T12:53:57.745" v="48" actId="122"/>
          <ac:spMkLst>
            <pc:docMk/>
            <pc:sldMk cId="2748893526" sldId="321"/>
            <ac:spMk id="2" creationId="{D044B25C-93CB-5F60-E9B2-48874EF3F37F}"/>
          </ac:spMkLst>
        </pc:spChg>
      </pc:sldChg>
      <pc:sldChg chg="addSp delSp modSp new mod">
        <pc:chgData name="David Gardner" userId="32a3b49f-52b0-4a7d-8a0d-c44fdf742dfe" providerId="ADAL" clId="{E3612A4A-8CE1-475D-9138-C39ADA48C941}" dt="2023-02-15T12:59:35.266" v="148" actId="1076"/>
        <pc:sldMkLst>
          <pc:docMk/>
          <pc:sldMk cId="3791770093" sldId="321"/>
        </pc:sldMkLst>
        <pc:spChg chg="mod">
          <ac:chgData name="David Gardner" userId="32a3b49f-52b0-4a7d-8a0d-c44fdf742dfe" providerId="ADAL" clId="{E3612A4A-8CE1-475D-9138-C39ADA48C941}" dt="2023-02-15T12:59:34.811" v="147" actId="1076"/>
          <ac:spMkLst>
            <pc:docMk/>
            <pc:sldMk cId="3791770093" sldId="321"/>
            <ac:spMk id="2" creationId="{D0E0F2AA-95B9-7E8A-EEC1-A32C56BAA258}"/>
          </ac:spMkLst>
        </pc:spChg>
        <pc:spChg chg="del">
          <ac:chgData name="David Gardner" userId="32a3b49f-52b0-4a7d-8a0d-c44fdf742dfe" providerId="ADAL" clId="{E3612A4A-8CE1-475D-9138-C39ADA48C941}" dt="2023-02-15T12:56:27.697" v="96" actId="478"/>
          <ac:spMkLst>
            <pc:docMk/>
            <pc:sldMk cId="3791770093" sldId="321"/>
            <ac:spMk id="3" creationId="{416D4C8B-CEFF-4AD1-B540-38322690506C}"/>
          </ac:spMkLst>
        </pc:spChg>
        <pc:picChg chg="add mod">
          <ac:chgData name="David Gardner" userId="32a3b49f-52b0-4a7d-8a0d-c44fdf742dfe" providerId="ADAL" clId="{E3612A4A-8CE1-475D-9138-C39ADA48C941}" dt="2023-02-15T12:59:35.266" v="148" actId="1076"/>
          <ac:picMkLst>
            <pc:docMk/>
            <pc:sldMk cId="3791770093" sldId="321"/>
            <ac:picMk id="5" creationId="{604CD150-A2CE-D7A9-FA49-AFC5E3EAC254}"/>
          </ac:picMkLst>
        </pc:picChg>
      </pc:sldChg>
      <pc:sldChg chg="addSp delSp modSp new mod">
        <pc:chgData name="David Gardner" userId="32a3b49f-52b0-4a7d-8a0d-c44fdf742dfe" providerId="ADAL" clId="{E3612A4A-8CE1-475D-9138-C39ADA48C941}" dt="2023-02-15T12:58:52.615" v="128" actId="122"/>
        <pc:sldMkLst>
          <pc:docMk/>
          <pc:sldMk cId="832019889" sldId="322"/>
        </pc:sldMkLst>
        <pc:spChg chg="mod">
          <ac:chgData name="David Gardner" userId="32a3b49f-52b0-4a7d-8a0d-c44fdf742dfe" providerId="ADAL" clId="{E3612A4A-8CE1-475D-9138-C39ADA48C941}" dt="2023-02-15T12:58:52.615" v="128" actId="122"/>
          <ac:spMkLst>
            <pc:docMk/>
            <pc:sldMk cId="832019889" sldId="322"/>
            <ac:spMk id="2" creationId="{B16FFA85-2821-890B-EECF-A5EABBE3757D}"/>
          </ac:spMkLst>
        </pc:spChg>
        <pc:spChg chg="del">
          <ac:chgData name="David Gardner" userId="32a3b49f-52b0-4a7d-8a0d-c44fdf742dfe" providerId="ADAL" clId="{E3612A4A-8CE1-475D-9138-C39ADA48C941}" dt="2023-02-15T12:57:46.937" v="119" actId="478"/>
          <ac:spMkLst>
            <pc:docMk/>
            <pc:sldMk cId="832019889" sldId="322"/>
            <ac:spMk id="3" creationId="{BCAC53B7-5019-02AE-443A-23D9D91CD1DB}"/>
          </ac:spMkLst>
        </pc:spChg>
        <pc:picChg chg="add mod">
          <ac:chgData name="David Gardner" userId="32a3b49f-52b0-4a7d-8a0d-c44fdf742dfe" providerId="ADAL" clId="{E3612A4A-8CE1-475D-9138-C39ADA48C941}" dt="2023-02-15T12:58:39.819" v="123" actId="1076"/>
          <ac:picMkLst>
            <pc:docMk/>
            <pc:sldMk cId="832019889" sldId="322"/>
            <ac:picMk id="5" creationId="{ADC8BD70-1F74-B4FE-7253-3E3C2B78B686}"/>
          </ac:picMkLst>
        </pc:picChg>
      </pc:sldChg>
      <pc:sldChg chg="addSp delSp modSp new mod">
        <pc:chgData name="David Gardner" userId="32a3b49f-52b0-4a7d-8a0d-c44fdf742dfe" providerId="ADAL" clId="{E3612A4A-8CE1-475D-9138-C39ADA48C941}" dt="2023-02-15T13:01:35.170" v="176" actId="1076"/>
        <pc:sldMkLst>
          <pc:docMk/>
          <pc:sldMk cId="546101984" sldId="323"/>
        </pc:sldMkLst>
        <pc:spChg chg="mod">
          <ac:chgData name="David Gardner" userId="32a3b49f-52b0-4a7d-8a0d-c44fdf742dfe" providerId="ADAL" clId="{E3612A4A-8CE1-475D-9138-C39ADA48C941}" dt="2023-02-15T13:01:30.698" v="174" actId="1076"/>
          <ac:spMkLst>
            <pc:docMk/>
            <pc:sldMk cId="546101984" sldId="323"/>
            <ac:spMk id="2" creationId="{7B93A1D4-3E81-5F51-61BC-30A764AFBAF6}"/>
          </ac:spMkLst>
        </pc:spChg>
        <pc:spChg chg="del">
          <ac:chgData name="David Gardner" userId="32a3b49f-52b0-4a7d-8a0d-c44fdf742dfe" providerId="ADAL" clId="{E3612A4A-8CE1-475D-9138-C39ADA48C941}" dt="2023-02-15T13:01:19.925" v="170" actId="478"/>
          <ac:spMkLst>
            <pc:docMk/>
            <pc:sldMk cId="546101984" sldId="323"/>
            <ac:spMk id="3" creationId="{0D7DB8FA-F605-E521-FC39-415EA4C568A8}"/>
          </ac:spMkLst>
        </pc:spChg>
        <pc:picChg chg="add mod">
          <ac:chgData name="David Gardner" userId="32a3b49f-52b0-4a7d-8a0d-c44fdf742dfe" providerId="ADAL" clId="{E3612A4A-8CE1-475D-9138-C39ADA48C941}" dt="2023-02-15T13:01:35.170" v="176" actId="1076"/>
          <ac:picMkLst>
            <pc:docMk/>
            <pc:sldMk cId="546101984" sldId="323"/>
            <ac:picMk id="5" creationId="{0ECECCC3-D833-40EE-A8F4-9225FF052B52}"/>
          </ac:picMkLst>
        </pc:picChg>
      </pc:sldChg>
      <pc:sldChg chg="modSp new del mod">
        <pc:chgData name="David Gardner" userId="32a3b49f-52b0-4a7d-8a0d-c44fdf742dfe" providerId="ADAL" clId="{E3612A4A-8CE1-475D-9138-C39ADA48C941}" dt="2023-02-15T13:02:17.003" v="194" actId="47"/>
        <pc:sldMkLst>
          <pc:docMk/>
          <pc:sldMk cId="2226593111" sldId="324"/>
        </pc:sldMkLst>
        <pc:spChg chg="mod">
          <ac:chgData name="David Gardner" userId="32a3b49f-52b0-4a7d-8a0d-c44fdf742dfe" providerId="ADAL" clId="{E3612A4A-8CE1-475D-9138-C39ADA48C941}" dt="2023-02-15T13:02:14.885" v="193" actId="20577"/>
          <ac:spMkLst>
            <pc:docMk/>
            <pc:sldMk cId="2226593111" sldId="324"/>
            <ac:spMk id="2" creationId="{6D6BA4A0-EEC8-B37B-341D-ED7DCC797CE1}"/>
          </ac:spMkLst>
        </pc:spChg>
      </pc:sldChg>
      <pc:sldChg chg="addSp delSp modSp new mod">
        <pc:chgData name="David Gardner" userId="32a3b49f-52b0-4a7d-8a0d-c44fdf742dfe" providerId="ADAL" clId="{E3612A4A-8CE1-475D-9138-C39ADA48C941}" dt="2023-02-15T13:03:31.299" v="226" actId="1076"/>
        <pc:sldMkLst>
          <pc:docMk/>
          <pc:sldMk cId="3833577029" sldId="324"/>
        </pc:sldMkLst>
        <pc:spChg chg="mod">
          <ac:chgData name="David Gardner" userId="32a3b49f-52b0-4a7d-8a0d-c44fdf742dfe" providerId="ADAL" clId="{E3612A4A-8CE1-475D-9138-C39ADA48C941}" dt="2023-02-15T13:03:10.002" v="222" actId="1076"/>
          <ac:spMkLst>
            <pc:docMk/>
            <pc:sldMk cId="3833577029" sldId="324"/>
            <ac:spMk id="2" creationId="{2DCFABC1-CD62-D644-43A7-3449E54DBC83}"/>
          </ac:spMkLst>
        </pc:spChg>
        <pc:spChg chg="del">
          <ac:chgData name="David Gardner" userId="32a3b49f-52b0-4a7d-8a0d-c44fdf742dfe" providerId="ADAL" clId="{E3612A4A-8CE1-475D-9138-C39ADA48C941}" dt="2023-02-15T13:03:01.704" v="218" actId="478"/>
          <ac:spMkLst>
            <pc:docMk/>
            <pc:sldMk cId="3833577029" sldId="324"/>
            <ac:spMk id="3" creationId="{FC532947-2F22-B274-17E3-DA3201CA18F7}"/>
          </ac:spMkLst>
        </pc:spChg>
        <pc:picChg chg="add mod">
          <ac:chgData name="David Gardner" userId="32a3b49f-52b0-4a7d-8a0d-c44fdf742dfe" providerId="ADAL" clId="{E3612A4A-8CE1-475D-9138-C39ADA48C941}" dt="2023-02-15T13:03:31.299" v="226" actId="1076"/>
          <ac:picMkLst>
            <pc:docMk/>
            <pc:sldMk cId="3833577029" sldId="324"/>
            <ac:picMk id="5" creationId="{47E002DB-7A8C-3041-9C54-45CF15E804E6}"/>
          </ac:picMkLst>
        </pc:picChg>
      </pc:sldChg>
      <pc:sldChg chg="new del">
        <pc:chgData name="David Gardner" userId="32a3b49f-52b0-4a7d-8a0d-c44fdf742dfe" providerId="ADAL" clId="{E3612A4A-8CE1-475D-9138-C39ADA48C941}" dt="2023-02-15T13:05:29" v="255" actId="47"/>
        <pc:sldMkLst>
          <pc:docMk/>
          <pc:sldMk cId="398824788" sldId="325"/>
        </pc:sldMkLst>
      </pc:sldChg>
      <pc:sldChg chg="addSp delSp modSp add mod">
        <pc:chgData name="David Gardner" userId="32a3b49f-52b0-4a7d-8a0d-c44fdf742dfe" providerId="ADAL" clId="{E3612A4A-8CE1-475D-9138-C39ADA48C941}" dt="2023-02-15T13:04:49.010" v="254" actId="1076"/>
        <pc:sldMkLst>
          <pc:docMk/>
          <pc:sldMk cId="3822790168" sldId="326"/>
        </pc:sldMkLst>
        <pc:spChg chg="mod">
          <ac:chgData name="David Gardner" userId="32a3b49f-52b0-4a7d-8a0d-c44fdf742dfe" providerId="ADAL" clId="{E3612A4A-8CE1-475D-9138-C39ADA48C941}" dt="2023-02-15T13:04:43.008" v="253" actId="6549"/>
          <ac:spMkLst>
            <pc:docMk/>
            <pc:sldMk cId="3822790168" sldId="326"/>
            <ac:spMk id="2" creationId="{2DCFABC1-CD62-D644-43A7-3449E54DBC83}"/>
          </ac:spMkLst>
        </pc:spChg>
        <pc:picChg chg="add mod">
          <ac:chgData name="David Gardner" userId="32a3b49f-52b0-4a7d-8a0d-c44fdf742dfe" providerId="ADAL" clId="{E3612A4A-8CE1-475D-9138-C39ADA48C941}" dt="2023-02-15T13:04:49.010" v="254" actId="1076"/>
          <ac:picMkLst>
            <pc:docMk/>
            <pc:sldMk cId="3822790168" sldId="326"/>
            <ac:picMk id="4" creationId="{63C4BDBD-C464-53E7-6D92-E4EE6BF34621}"/>
          </ac:picMkLst>
        </pc:picChg>
        <pc:picChg chg="del">
          <ac:chgData name="David Gardner" userId="32a3b49f-52b0-4a7d-8a0d-c44fdf742dfe" providerId="ADAL" clId="{E3612A4A-8CE1-475D-9138-C39ADA48C941}" dt="2023-02-15T13:04:21.437" v="237" actId="478"/>
          <ac:picMkLst>
            <pc:docMk/>
            <pc:sldMk cId="3822790168" sldId="326"/>
            <ac:picMk id="5" creationId="{47E002DB-7A8C-3041-9C54-45CF15E804E6}"/>
          </ac:picMkLst>
        </pc:picChg>
      </pc:sldChg>
      <pc:sldChg chg="modSp new mod">
        <pc:chgData name="David Gardner" userId="32a3b49f-52b0-4a7d-8a0d-c44fdf742dfe" providerId="ADAL" clId="{E3612A4A-8CE1-475D-9138-C39ADA48C941}" dt="2023-02-15T13:11:18.945" v="795" actId="5793"/>
        <pc:sldMkLst>
          <pc:docMk/>
          <pc:sldMk cId="1496905029" sldId="327"/>
        </pc:sldMkLst>
        <pc:spChg chg="mod">
          <ac:chgData name="David Gardner" userId="32a3b49f-52b0-4a7d-8a0d-c44fdf742dfe" providerId="ADAL" clId="{E3612A4A-8CE1-475D-9138-C39ADA48C941}" dt="2023-02-15T13:06:36.384" v="270" actId="20577"/>
          <ac:spMkLst>
            <pc:docMk/>
            <pc:sldMk cId="1496905029" sldId="327"/>
            <ac:spMk id="2" creationId="{B997343C-8AAB-85D6-3B2C-1BB6FB2157F7}"/>
          </ac:spMkLst>
        </pc:spChg>
        <pc:spChg chg="mod">
          <ac:chgData name="David Gardner" userId="32a3b49f-52b0-4a7d-8a0d-c44fdf742dfe" providerId="ADAL" clId="{E3612A4A-8CE1-475D-9138-C39ADA48C941}" dt="2023-02-15T13:11:18.945" v="795" actId="5793"/>
          <ac:spMkLst>
            <pc:docMk/>
            <pc:sldMk cId="1496905029" sldId="327"/>
            <ac:spMk id="3" creationId="{62C5A7AD-0B2F-09FD-8007-3A4D3A6FE2BE}"/>
          </ac:spMkLst>
        </pc:spChg>
      </pc:sldChg>
      <pc:sldChg chg="addSp delSp modSp new mod">
        <pc:chgData name="David Gardner" userId="32a3b49f-52b0-4a7d-8a0d-c44fdf742dfe" providerId="ADAL" clId="{E3612A4A-8CE1-475D-9138-C39ADA48C941}" dt="2023-02-15T13:23:38.395" v="876" actId="2062"/>
        <pc:sldMkLst>
          <pc:docMk/>
          <pc:sldMk cId="753371021" sldId="328"/>
        </pc:sldMkLst>
        <pc:spChg chg="mod">
          <ac:chgData name="David Gardner" userId="32a3b49f-52b0-4a7d-8a0d-c44fdf742dfe" providerId="ADAL" clId="{E3612A4A-8CE1-475D-9138-C39ADA48C941}" dt="2023-02-15T13:17:02.630" v="814" actId="122"/>
          <ac:spMkLst>
            <pc:docMk/>
            <pc:sldMk cId="753371021" sldId="328"/>
            <ac:spMk id="2" creationId="{30F7BC4A-98A4-7175-847D-90A694EBFE7F}"/>
          </ac:spMkLst>
        </pc:spChg>
        <pc:spChg chg="del">
          <ac:chgData name="David Gardner" userId="32a3b49f-52b0-4a7d-8a0d-c44fdf742dfe" providerId="ADAL" clId="{E3612A4A-8CE1-475D-9138-C39ADA48C941}" dt="2023-02-15T13:17:07.083" v="815" actId="478"/>
          <ac:spMkLst>
            <pc:docMk/>
            <pc:sldMk cId="753371021" sldId="328"/>
            <ac:spMk id="3" creationId="{4F5A20E2-E29C-8F34-0BB6-CFFA85082BD9}"/>
          </ac:spMkLst>
        </pc:spChg>
        <pc:spChg chg="add mod">
          <ac:chgData name="David Gardner" userId="32a3b49f-52b0-4a7d-8a0d-c44fdf742dfe" providerId="ADAL" clId="{E3612A4A-8CE1-475D-9138-C39ADA48C941}" dt="2023-02-15T13:22:22.937" v="867" actId="1076"/>
          <ac:spMkLst>
            <pc:docMk/>
            <pc:sldMk cId="753371021" sldId="328"/>
            <ac:spMk id="7" creationId="{1F10E31B-484B-646E-FFB5-96845D9F29BF}"/>
          </ac:spMkLst>
        </pc:spChg>
        <pc:graphicFrameChg chg="add del mod modGraphic">
          <ac:chgData name="David Gardner" userId="32a3b49f-52b0-4a7d-8a0d-c44fdf742dfe" providerId="ADAL" clId="{E3612A4A-8CE1-475D-9138-C39ADA48C941}" dt="2023-02-15T13:17:30.373" v="818" actId="478"/>
          <ac:graphicFrameMkLst>
            <pc:docMk/>
            <pc:sldMk cId="753371021" sldId="328"/>
            <ac:graphicFrameMk id="4" creationId="{185B8F75-331B-F239-3569-638498197EB9}"/>
          </ac:graphicFrameMkLst>
        </pc:graphicFrameChg>
        <pc:graphicFrameChg chg="add del mod modGraphic">
          <ac:chgData name="David Gardner" userId="32a3b49f-52b0-4a7d-8a0d-c44fdf742dfe" providerId="ADAL" clId="{E3612A4A-8CE1-475D-9138-C39ADA48C941}" dt="2023-02-15T13:21:15.936" v="822" actId="478"/>
          <ac:graphicFrameMkLst>
            <pc:docMk/>
            <pc:sldMk cId="753371021" sldId="328"/>
            <ac:graphicFrameMk id="5" creationId="{ED0F62F9-DA63-0E98-D136-42848C993635}"/>
          </ac:graphicFrameMkLst>
        </pc:graphicFrameChg>
        <pc:graphicFrameChg chg="add mod modGraphic">
          <ac:chgData name="David Gardner" userId="32a3b49f-52b0-4a7d-8a0d-c44fdf742dfe" providerId="ADAL" clId="{E3612A4A-8CE1-475D-9138-C39ADA48C941}" dt="2023-02-15T13:23:38.395" v="876" actId="2062"/>
          <ac:graphicFrameMkLst>
            <pc:docMk/>
            <pc:sldMk cId="753371021" sldId="328"/>
            <ac:graphicFrameMk id="6" creationId="{41523731-292E-57DD-A035-9EBA615A7C0B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CBE78A-7DCB-440D-B341-67473DE966C9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77168-11F6-41C8-95FA-0F7A027E9B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066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DE41A53-C162-43FB-9DB4-7F5B10F002FC}" type="slidenum">
              <a:rPr lang="en-US" altLang="en-US" sz="1200"/>
              <a:pPr eaLnBrk="1" hangingPunct="1"/>
              <a:t>5</a:t>
            </a:fld>
            <a:endParaRPr lang="en-US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17801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72748BE-225B-4239-B087-9C3D70D2D248}" type="slidenum">
              <a:rPr lang="en-US" altLang="en-US" sz="1200"/>
              <a:pPr eaLnBrk="1" hangingPunct="1"/>
              <a:t>7</a:t>
            </a:fld>
            <a:endParaRPr lang="en-US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684553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55C8A34-DA01-43C8-9658-59BA8FD0E34C}" type="slidenum">
              <a:rPr lang="en-US" altLang="en-US" sz="1200"/>
              <a:pPr eaLnBrk="1" hangingPunct="1"/>
              <a:t>8</a:t>
            </a:fld>
            <a:endParaRPr lang="en-US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746043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5130D55-B225-4CED-9331-37A871ED96E3}" type="slidenum">
              <a:rPr lang="en-US" altLang="en-US" sz="1200"/>
              <a:pPr eaLnBrk="1" hangingPunct="1"/>
              <a:t>9</a:t>
            </a:fld>
            <a:endParaRPr lang="en-US" altLang="en-US" sz="120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57853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E78ACB1-C355-42BE-8DBD-5E5763691C18}" type="slidenum">
              <a:rPr lang="en-US" altLang="en-US" sz="1200"/>
              <a:pPr eaLnBrk="1" hangingPunct="1"/>
              <a:t>10</a:t>
            </a:fld>
            <a:endParaRPr lang="en-US" altLang="en-US" sz="120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45663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C8640B1-ED53-4A05-9CC7-5BFB8344033B}" type="slidenum">
              <a:rPr lang="en-US" altLang="en-US" sz="1200"/>
              <a:pPr eaLnBrk="1" hangingPunct="1"/>
              <a:t>11</a:t>
            </a:fld>
            <a:endParaRPr lang="en-US" altLang="en-US" sz="120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110500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DFD5BC2-4DC9-40D5-B1E1-1935D310CC6D}" type="slidenum">
              <a:rPr lang="en-US" altLang="en-US" sz="1200"/>
              <a:pPr eaLnBrk="1" hangingPunct="1"/>
              <a:t>12</a:t>
            </a:fld>
            <a:endParaRPr lang="en-US" altLang="en-US" sz="1200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271631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3D4D037E-A386-4C90-BC00-BA0536D3F920}" type="slidenum">
              <a:rPr lang="en-US" altLang="en-US" sz="1200"/>
              <a:pPr eaLnBrk="1" hangingPunct="1"/>
              <a:t>13</a:t>
            </a:fld>
            <a:endParaRPr lang="en-US" altLang="en-US" sz="1200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048135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2048A9D-3949-427E-9A9D-1351ABD4723D}" type="slidenum">
              <a:rPr lang="en-US" altLang="en-US" sz="1200"/>
              <a:pPr eaLnBrk="1" hangingPunct="1"/>
              <a:t>15</a:t>
            </a:fld>
            <a:endParaRPr lang="en-US" altLang="en-US" sz="1200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048269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A186F4FA-A904-48E5-BA20-32DF2D9E3D22}" type="slidenum">
              <a:rPr lang="en-US" altLang="en-US" sz="1200"/>
              <a:pPr eaLnBrk="1" hangingPunct="1"/>
              <a:t>16</a:t>
            </a:fld>
            <a:endParaRPr lang="en-US" altLang="en-US" sz="120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898174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A59EE6A-0F6F-473C-801E-42AB1B6DC1F1}" type="slidenum">
              <a:rPr lang="en-US" altLang="en-US" sz="1200"/>
              <a:pPr eaLnBrk="1" hangingPunct="1"/>
              <a:t>17</a:t>
            </a:fld>
            <a:endParaRPr lang="en-US" altLang="en-US" sz="1200"/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486838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1380620-7E06-495A-AAC5-AE31A2C8C6E6}" type="slidenum">
              <a:rPr lang="en-US" altLang="en-US" sz="1200"/>
              <a:pPr eaLnBrk="1" hangingPunct="1"/>
              <a:t>18</a:t>
            </a:fld>
            <a:endParaRPr lang="en-US" altLang="en-US" sz="1200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548467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49CFED9-7E66-40F9-B549-512FBB8EA3EE}" type="slidenum">
              <a:rPr lang="en-US" altLang="en-US" sz="1200"/>
              <a:pPr eaLnBrk="1" hangingPunct="1"/>
              <a:t>19</a:t>
            </a:fld>
            <a:endParaRPr lang="en-US" altLang="en-US" sz="1200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726119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16BC576-9F5B-4DE1-B729-9AB0F97AD839}" type="slidenum">
              <a:rPr lang="en-US" altLang="en-US" sz="1200"/>
              <a:pPr eaLnBrk="1" hangingPunct="1"/>
              <a:t>21</a:t>
            </a:fld>
            <a:endParaRPr lang="en-US" altLang="en-US" sz="1200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78213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14B14-C6D6-F6A5-D975-077ADC6DFE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986ED7-943A-46A3-4B74-F2D4834B85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510880-5434-0F5B-B3DA-88F98CC79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3BFC5D-A047-2A06-300B-09C67AF5C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CAFBE-2E2D-2164-E376-D2755C98E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558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54922-451C-5167-B04B-407045D2A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3183E-4AEE-5909-A0A8-4B5BA694D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E00871-D484-5BAF-7ADD-8F6ADE168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461CB-2A23-2E8E-7FE1-E12188176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73A706-8FBC-87E9-16ED-5DBEC1FBB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406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F75F4-8F8B-3337-9C29-6E3015783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026C11-73D1-48DE-0363-3D4B867B9A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9DDC4-AAAD-5042-E2DF-08841550C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83704-F027-B0D9-5897-8C1C5289A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0EF08-535F-22C0-36E4-FFC23EB79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657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1AB54-D0C5-6561-65A4-8A2E62BC7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D5AA4-4735-57DF-EBA7-396030A736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7E0442-34B5-D1F0-A76B-8F4437CAA3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BB5568-E4C9-BE48-2C4B-BC9D2F447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C98368-5989-959E-EDF7-15415B3D7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BBD7BA-349D-474B-35F9-9D1452A86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358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A662D-FE6D-E534-C36A-9CF41451D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8F2642-D5FC-9CF7-6AFD-592291BC3D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8DCBB8-1FE4-FD68-E1C0-0FFD80FAB6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FDACE9-4C57-7EC3-5226-B2382EF335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44C84-594E-6480-9A95-159599B857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AEBB7F-759F-C33B-0BF4-C048D852C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4F0A00-5124-6588-9D66-285B62E6F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6CDC99-BA4B-E47E-B419-99E6C2A45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649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59239-F5BD-B075-6A38-3A291CBDE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109F7D-FBF8-330D-DD71-BD3BC3685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CC8BCC-EF6D-8A18-1986-4C22F8B5F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B9140A-2446-81F6-7544-1BA8F28F2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298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CAD91-377F-995C-7988-7DC77F4FF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2C3128-B03D-4A8D-7889-577A23E80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FF0ADB-42A2-1647-8D85-BA50EB988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569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8ACC6-0FF5-03CF-CE85-AA5A217C8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7E949-6BF7-E405-AB05-20298E5D2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3B90F7-B1A8-9110-EC98-01EF0F0909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F78951-3A7D-7E4E-481A-754511F3D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4FF75F-812B-523E-9032-CFA0361B5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F1B5A2-80B1-9F1D-3A4C-0D3E4D4FD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658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DB6F8-25BD-C2FB-8695-0BEC6F849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F2501C-66C5-54DF-4406-03DA0F846D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4C98A5-00FE-A276-2485-737C3F483D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281D4B-3D20-EC9B-C039-1A615AC7E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CA6610-A960-6018-9942-26726E8A3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B3CAAF-4B34-02B2-21DF-D4935B395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164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7B379-51CF-B3D5-4235-D0BCA353D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5C6CEE-672C-D3C2-C0CE-BB2EB6FFB4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DDD02-6C5E-370F-C0F5-5B54A9B0C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52D17-36BB-2655-CE4E-9BA36FC27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1A118B-2D48-47D1-64C1-6D8FB795E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52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6CD645-84A1-0F73-2F8A-31B9856C80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274D7B-8CED-AA10-8DA2-D4BE673CDE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703D40-C683-9456-230A-56E04C5ED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5F6DD6-7593-7F9F-C6A4-491F3872E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464BD-E22F-F4C8-C5DD-7F03989AA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7983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981200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4114800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EE36E18-2AF8-4A39-8E1C-7B403F1204E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08814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10BE2D5-C62E-4B33-B05C-2AEE18B73E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50115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B7C881-4062-2985-F111-4227C4B66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5C428E-88AB-7AC7-1357-E8D3B2AABA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72EED-59DA-51F0-27BC-1459494603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C7B65B-48CD-4A59-B5D0-E086B083A98E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78B31-6860-CA57-14A5-81E5CD5B99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D3A4B-093A-DBC0-CBDB-B5502D89A8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A7C24-4E03-4673-95F2-D88819D6A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604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medicinehealth.com/images/4453/4453-13251-9773-23441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gi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E3F9C-990F-9487-7578-F5FE078F31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04B6C6-4D7C-5829-835A-23BD4DBE6D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233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4866" y="612289"/>
            <a:ext cx="10226350" cy="613131"/>
          </a:xfrm>
        </p:spPr>
        <p:txBody>
          <a:bodyPr>
            <a:noAutofit/>
          </a:bodyPr>
          <a:lstStyle/>
          <a:p>
            <a:r>
              <a:rPr lang="en-GB" sz="4400" dirty="0"/>
              <a:t>Nutritional Ergogenics - Supplementation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66870" y="1314033"/>
            <a:ext cx="5095307" cy="5423775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>
                <a:solidFill>
                  <a:srgbClr val="FF0000"/>
                </a:solidFill>
              </a:rPr>
              <a:t>Caffeine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Creatine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Branch chain aa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HMB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Glutamine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Beta-alanine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Nitrates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Bicarbonate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Vitamins / minerals and antioxidants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Polyphenols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Herbs</a:t>
            </a:r>
          </a:p>
          <a:p>
            <a:pPr algn="l"/>
            <a:r>
              <a:rPr lang="en-GB" dirty="0">
                <a:solidFill>
                  <a:srgbClr val="FF0000"/>
                </a:solidFill>
              </a:rPr>
              <a:t>?????</a:t>
            </a:r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6574" y="2185837"/>
            <a:ext cx="5951206" cy="24863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859" y="1426620"/>
            <a:ext cx="3693011" cy="5292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522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67201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Prevalence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884765" y="1121921"/>
            <a:ext cx="10574870" cy="5097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	66% of University students use dietary supplements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96829" y="2930701"/>
            <a:ext cx="5157787" cy="368458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Increase muscle strength (20%)</a:t>
            </a:r>
          </a:p>
          <a:p>
            <a:pPr marL="0" indent="0">
              <a:buNone/>
            </a:pPr>
            <a:r>
              <a:rPr lang="en-GB" dirty="0"/>
              <a:t>Performance enhancement (19%)</a:t>
            </a:r>
          </a:p>
          <a:p>
            <a:pPr marL="0" indent="0">
              <a:buNone/>
            </a:pPr>
            <a:r>
              <a:rPr lang="en-GB" dirty="0"/>
              <a:t>Increase endurance (7%)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45679" y="1681345"/>
            <a:ext cx="2960298" cy="823912"/>
          </a:xfrm>
        </p:spPr>
        <p:txBody>
          <a:bodyPr/>
          <a:lstStyle/>
          <a:p>
            <a:r>
              <a:rPr lang="en-GB" b="0" dirty="0">
                <a:solidFill>
                  <a:srgbClr val="FF0000"/>
                </a:solidFill>
              </a:rPr>
              <a:t>What do they use?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830332"/>
            <a:ext cx="5183188" cy="368458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Protein (42%)</a:t>
            </a:r>
          </a:p>
          <a:p>
            <a:pPr marL="0" indent="0">
              <a:buNone/>
            </a:pPr>
            <a:r>
              <a:rPr lang="en-GB" dirty="0"/>
              <a:t>Energy drinks (29%)</a:t>
            </a:r>
          </a:p>
          <a:p>
            <a:pPr marL="0" indent="0">
              <a:buNone/>
            </a:pPr>
            <a:r>
              <a:rPr lang="en-GB" dirty="0"/>
              <a:t>Creatine (14%)</a:t>
            </a:r>
          </a:p>
          <a:p>
            <a:pPr marL="0" indent="0">
              <a:buNone/>
            </a:pPr>
            <a:r>
              <a:rPr lang="en-GB" dirty="0"/>
              <a:t>Amino acids (12%)</a:t>
            </a:r>
          </a:p>
          <a:p>
            <a:pPr marL="0" indent="0">
              <a:buNone/>
            </a:pPr>
            <a:r>
              <a:rPr lang="en-GB" dirty="0" err="1"/>
              <a:t>Multivitaminms</a:t>
            </a:r>
            <a:r>
              <a:rPr lang="en-GB" dirty="0"/>
              <a:t> with caffeine (6%)</a:t>
            </a:r>
          </a:p>
          <a:p>
            <a:pPr marL="0" indent="0">
              <a:buNone/>
            </a:pPr>
            <a:r>
              <a:rPr lang="en-GB" dirty="0"/>
              <a:t>Anabolic substances (2%)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6190" y="2043592"/>
            <a:ext cx="4884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To do what?</a:t>
            </a:r>
          </a:p>
        </p:txBody>
      </p:sp>
    </p:spTree>
    <p:extLst>
      <p:ext uri="{BB962C8B-B14F-4D97-AF65-F5344CB8AC3E}">
        <p14:creationId xmlns:p14="http://schemas.microsoft.com/office/powerpoint/2010/main" val="3484708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3385" y="276994"/>
            <a:ext cx="8880049" cy="1325563"/>
          </a:xfrm>
        </p:spPr>
        <p:txBody>
          <a:bodyPr>
            <a:normAutofit/>
          </a:bodyPr>
          <a:lstStyle/>
          <a:p>
            <a:r>
              <a:rPr lang="en-GB" dirty="0"/>
              <a:t>Caffeine and Ergogenic in Sport</a:t>
            </a:r>
          </a:p>
        </p:txBody>
      </p:sp>
      <p:pic>
        <p:nvPicPr>
          <p:cNvPr id="4" name="Picture 1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37" y="4517686"/>
            <a:ext cx="3225198" cy="21501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96342" y="1474726"/>
            <a:ext cx="468590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Neurological?</a:t>
            </a:r>
          </a:p>
          <a:p>
            <a:endParaRPr lang="en-GB" sz="4000" dirty="0"/>
          </a:p>
          <a:p>
            <a:r>
              <a:rPr lang="en-GB" sz="3200" dirty="0"/>
              <a:t>Or</a:t>
            </a:r>
          </a:p>
          <a:p>
            <a:endParaRPr lang="en-GB" sz="4000" dirty="0"/>
          </a:p>
          <a:p>
            <a:r>
              <a:rPr lang="en-GB" sz="4000" dirty="0"/>
              <a:t>Physiological?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38200" y="5647160"/>
            <a:ext cx="106378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Lots of research available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5286" y="1474726"/>
            <a:ext cx="5600741" cy="3991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166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414779" y="198670"/>
            <a:ext cx="4091233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TW">
                <a:ea typeface="新細明體" pitchFamily="1" charset="-120"/>
                <a:cs typeface="新細明體" pitchFamily="1" charset="-120"/>
              </a:rPr>
              <a:t>Caffeine Basics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1085" y="1341670"/>
            <a:ext cx="6919274" cy="4114800"/>
          </a:xfrm>
        </p:spPr>
        <p:txBody>
          <a:bodyPr/>
          <a:lstStyle/>
          <a:p>
            <a:pPr eaLnBrk="1" hangingPunct="1"/>
            <a:r>
              <a:rPr lang="en-US" altLang="zh-TW" sz="2100" dirty="0">
                <a:latin typeface="Arial" panose="020B0604020202020204" pitchFamily="34" charset="0"/>
                <a:ea typeface="新細明體" pitchFamily="1" charset="-128"/>
              </a:rPr>
              <a:t>CNS stimulant affecting </a:t>
            </a:r>
          </a:p>
          <a:p>
            <a:pPr eaLnBrk="1" hangingPunct="1"/>
            <a:endParaRPr lang="en-US" altLang="zh-TW" sz="2100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/>
            <a:r>
              <a:rPr lang="en-US" altLang="zh-TW" sz="2100" dirty="0">
                <a:latin typeface="Arial" panose="020B0604020202020204" pitchFamily="34" charset="0"/>
                <a:ea typeface="新細明體" pitchFamily="1" charset="-128"/>
              </a:rPr>
              <a:t>Alkaloid from a chemical group called </a:t>
            </a:r>
            <a:r>
              <a:rPr lang="en-US" altLang="zh-TW" sz="2100" b="1" dirty="0" err="1">
                <a:latin typeface="Arial" panose="020B0604020202020204" pitchFamily="34" charset="0"/>
                <a:ea typeface="新細明體" pitchFamily="1" charset="-128"/>
              </a:rPr>
              <a:t>Xanthines</a:t>
            </a:r>
            <a:endParaRPr lang="en-US" altLang="zh-TW" sz="2100" b="1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/>
            <a:endParaRPr lang="en-US" altLang="zh-TW" sz="2100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/>
            <a:r>
              <a:rPr lang="en-US" altLang="zh-TW" sz="2100" dirty="0">
                <a:latin typeface="Arial" panose="020B0604020202020204" pitchFamily="34" charset="0"/>
                <a:ea typeface="新細明體" pitchFamily="1" charset="-128"/>
              </a:rPr>
              <a:t>Found in 63 species of plants</a:t>
            </a:r>
          </a:p>
          <a:p>
            <a:pPr eaLnBrk="1" hangingPunct="1"/>
            <a:endParaRPr lang="en-US" altLang="zh-TW" sz="2100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/>
            <a:r>
              <a:rPr lang="en-US" altLang="zh-TW" sz="2100" dirty="0">
                <a:latin typeface="Arial" panose="020B0604020202020204" pitchFamily="34" charset="0"/>
                <a:ea typeface="新細明體" pitchFamily="1" charset="-128"/>
              </a:rPr>
              <a:t>Excreted by the kidneys with 50-75% removed with 3-6 hours of consumption.</a:t>
            </a:r>
          </a:p>
        </p:txBody>
      </p:sp>
      <p:pic>
        <p:nvPicPr>
          <p:cNvPr id="7" name="Picture 4" descr="caffeine_3d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37879" y="261112"/>
            <a:ext cx="4377601" cy="3950970"/>
          </a:xfrm>
        </p:spPr>
      </p:pic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311085" y="5262248"/>
            <a:ext cx="11802358" cy="14770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Caffeine (1, 3, 7-trimethylxanthine) – </a:t>
            </a:r>
            <a:r>
              <a:rPr lang="en-US" altLang="en-US" sz="1800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found in coffee, sports drinks and some OTC medicine </a:t>
            </a:r>
            <a:r>
              <a:rPr lang="en-US" altLang="en-US" sz="1800" dirty="0" err="1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i.e</a:t>
            </a:r>
            <a:r>
              <a:rPr lang="en-US" altLang="en-US" sz="1800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US" altLang="en-US" sz="1800" dirty="0" err="1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proplus</a:t>
            </a:r>
            <a:r>
              <a:rPr lang="en-US" altLang="en-US" sz="1800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, </a:t>
            </a:r>
            <a:r>
              <a:rPr lang="en-US" altLang="en-US" sz="1800" dirty="0" err="1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lemsip</a:t>
            </a:r>
            <a:endParaRPr lang="en-US" altLang="en-US" sz="1800" dirty="0">
              <a:solidFill>
                <a:srgbClr val="FF000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Theophylline (1, 5-dimethylxanthine) – </a:t>
            </a:r>
            <a:r>
              <a:rPr lang="en-US" altLang="en-US" sz="1800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found in tea</a:t>
            </a:r>
          </a:p>
          <a:p>
            <a:pPr marL="0" indent="0">
              <a:buNone/>
            </a:pP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Theobromine (3, 7-dimethylxanthine) – </a:t>
            </a:r>
            <a:r>
              <a:rPr lang="en-US" altLang="en-US" sz="1800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found in chocolate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676535" y="4269658"/>
            <a:ext cx="40041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00B050"/>
                </a:solidFill>
              </a:rPr>
              <a:t>C</a:t>
            </a:r>
            <a:r>
              <a:rPr lang="en-GB" sz="3200" baseline="-25000" dirty="0">
                <a:solidFill>
                  <a:srgbClr val="00B050"/>
                </a:solidFill>
              </a:rPr>
              <a:t>8</a:t>
            </a:r>
            <a:r>
              <a:rPr lang="en-GB" sz="3200" dirty="0">
                <a:solidFill>
                  <a:srgbClr val="00B050"/>
                </a:solidFill>
              </a:rPr>
              <a:t>H</a:t>
            </a:r>
            <a:r>
              <a:rPr lang="en-GB" sz="3200" baseline="-25000" dirty="0">
                <a:solidFill>
                  <a:srgbClr val="00B050"/>
                </a:solidFill>
              </a:rPr>
              <a:t>10</a:t>
            </a:r>
            <a:r>
              <a:rPr lang="en-GB" sz="3200" dirty="0">
                <a:solidFill>
                  <a:srgbClr val="00B050"/>
                </a:solidFill>
              </a:rPr>
              <a:t>N</a:t>
            </a:r>
            <a:r>
              <a:rPr lang="en-GB" sz="3200" baseline="-25000" dirty="0">
                <a:solidFill>
                  <a:srgbClr val="00B050"/>
                </a:solidFill>
              </a:rPr>
              <a:t>4</a:t>
            </a:r>
            <a:r>
              <a:rPr lang="en-GB" sz="3200" dirty="0">
                <a:solidFill>
                  <a:srgbClr val="00B050"/>
                </a:solidFill>
              </a:rPr>
              <a:t>O</a:t>
            </a:r>
            <a:r>
              <a:rPr lang="en-GB" sz="3200" baseline="-25000" dirty="0">
                <a:solidFill>
                  <a:srgbClr val="00B05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692653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Caffeine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6185" y="1374668"/>
            <a:ext cx="10807615" cy="48022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Block activity of adenosine, a neurotransmitter related to the perception of pain and exertion. It reduces fatigue, improves concentration and enhances mental alertness.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Enhances endurance activities and long term intermittent activities but evidence is equivocal about short duration activities.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Safe up to 500mg/day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May induce insomnia, arrhythmia</a:t>
            </a:r>
          </a:p>
          <a:p>
            <a:pPr marL="0" indent="0">
              <a:buNone/>
            </a:pPr>
            <a:r>
              <a:rPr lang="en-GB" dirty="0"/>
              <a:t>Risk of death with does &gt;150-200mg/kg (10-14g)</a:t>
            </a:r>
          </a:p>
        </p:txBody>
      </p:sp>
    </p:spTree>
    <p:extLst>
      <p:ext uri="{BB962C8B-B14F-4D97-AF65-F5344CB8AC3E}">
        <p14:creationId xmlns:p14="http://schemas.microsoft.com/office/powerpoint/2010/main" val="2082771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055802" y="304800"/>
            <a:ext cx="10689996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4000" dirty="0"/>
              <a:t>Pharmacokinetics: </a:t>
            </a:r>
            <a:r>
              <a:rPr lang="en-US" sz="3200" dirty="0"/>
              <a:t>Route of Administration/Absorption</a:t>
            </a:r>
            <a:r>
              <a:rPr lang="en-US" sz="4000" dirty="0"/>
              <a:t> 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35291" y="1676399"/>
            <a:ext cx="6046509" cy="3260239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Absorption through: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None/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>
                <a:solidFill>
                  <a:srgbClr val="00B0F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Mouth / tongue</a:t>
            </a:r>
          </a:p>
          <a:p>
            <a:pPr eaLnBrk="1" hangingPunct="1"/>
            <a:endParaRPr lang="en-US" altLang="en-US" dirty="0">
              <a:solidFill>
                <a:srgbClr val="00B0F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Stomach</a:t>
            </a:r>
          </a:p>
          <a:p>
            <a:pPr eaLnBrk="1" hangingPunct="1"/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Small intestine</a:t>
            </a:r>
          </a:p>
          <a:p>
            <a:pPr eaLnBrk="1" hangingPunct="1"/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Large intestine</a:t>
            </a:r>
          </a:p>
        </p:txBody>
      </p:sp>
      <p:pic>
        <p:nvPicPr>
          <p:cNvPr id="43013" name="Picture 5" descr="Click to view original fil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579" y="1447800"/>
            <a:ext cx="390842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2A24390-8892-43AD-A12B-4A38F21398AC}"/>
              </a:ext>
            </a:extLst>
          </p:cNvPr>
          <p:cNvSpPr txBox="1"/>
          <p:nvPr/>
        </p:nvSpPr>
        <p:spPr>
          <a:xfrm>
            <a:off x="402707" y="5063657"/>
            <a:ext cx="72059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FF0000"/>
                </a:solidFill>
              </a:rPr>
              <a:t>Absorbed within 45 min of consumption.</a:t>
            </a:r>
          </a:p>
          <a:p>
            <a:pPr algn="ctr"/>
            <a:endParaRPr lang="en-GB" sz="3200" dirty="0">
              <a:solidFill>
                <a:srgbClr val="FF0000"/>
              </a:solidFill>
            </a:endParaRPr>
          </a:p>
          <a:p>
            <a:pPr algn="ctr"/>
            <a:r>
              <a:rPr lang="en-GB" sz="3200" dirty="0">
                <a:solidFill>
                  <a:srgbClr val="FF0000"/>
                </a:solidFill>
              </a:rPr>
              <a:t>Lasts 3-5 hours</a:t>
            </a:r>
          </a:p>
        </p:txBody>
      </p:sp>
    </p:spTree>
    <p:extLst>
      <p:ext uri="{BB962C8B-B14F-4D97-AF65-F5344CB8AC3E}">
        <p14:creationId xmlns:p14="http://schemas.microsoft.com/office/powerpoint/2010/main" val="1070273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US" dirty="0">
                <a:ea typeface="+mj-ea"/>
                <a:cs typeface="+mj-cs"/>
              </a:rPr>
              <a:t>Distribution </a:t>
            </a:r>
            <a:r>
              <a:rPr lang="en-US" dirty="0"/>
              <a:t>T</a:t>
            </a:r>
            <a:r>
              <a:rPr lang="en-US" dirty="0">
                <a:ea typeface="+mj-ea"/>
                <a:cs typeface="+mj-cs"/>
              </a:rPr>
              <a:t>hroughout the Body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14779" y="1981200"/>
            <a:ext cx="5609785" cy="4114800"/>
          </a:xfrm>
        </p:spPr>
        <p:txBody>
          <a:bodyPr>
            <a:normAutofit/>
          </a:bodyPr>
          <a:lstStyle/>
          <a:p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Water soluble</a:t>
            </a:r>
          </a:p>
          <a:p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Throughout the body and across the blood – brain barrier.</a:t>
            </a:r>
          </a:p>
          <a:p>
            <a:pPr marL="0" indent="0" eaLnBrk="1" hangingPunct="1">
              <a:buNone/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Reaches the </a:t>
            </a:r>
            <a:r>
              <a:rPr lang="en-US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foetus</a:t>
            </a: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No accumulation within body</a:t>
            </a:r>
          </a:p>
          <a:p>
            <a:pPr eaLnBrk="1" hangingPunct="1"/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45060" name="Picture 4" descr="bod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564" y="1527142"/>
            <a:ext cx="5486592" cy="5151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935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167406" y="9902"/>
            <a:ext cx="5929460" cy="1325563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  <a:cs typeface="+mj-cs"/>
              </a:rPr>
              <a:t>Effects on the Body</a:t>
            </a:r>
          </a:p>
        </p:txBody>
      </p:sp>
      <p:pic>
        <p:nvPicPr>
          <p:cNvPr id="63491" name="Picture 3" descr="nervous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4023" y="196219"/>
            <a:ext cx="2443464" cy="6361931"/>
          </a:xfrm>
          <a:noFill/>
        </p:spPr>
      </p:pic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3260784" y="1392026"/>
            <a:ext cx="8692403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800" dirty="0">
                <a:solidFill>
                  <a:srgbClr val="FF0000"/>
                </a:solidFill>
                <a:latin typeface="Arial" panose="020B0604020202020204" pitchFamily="34" charset="0"/>
              </a:rPr>
              <a:t>Central Nervous System</a:t>
            </a:r>
            <a:r>
              <a:rPr lang="en-US" altLang="en-US" sz="2800" dirty="0">
                <a:latin typeface="Arial" panose="020B0604020202020204" pitchFamily="34" charset="0"/>
              </a:rPr>
              <a:t> - stimulant</a:t>
            </a:r>
          </a:p>
          <a:p>
            <a:pPr eaLnBrk="1" hangingPunct="1"/>
            <a:r>
              <a:rPr lang="en-US" altLang="en-US" sz="2800" dirty="0">
                <a:latin typeface="Arial" panose="020B0604020202020204" pitchFamily="34" charset="0"/>
              </a:rPr>
              <a:t>  </a:t>
            </a:r>
          </a:p>
          <a:p>
            <a:pPr eaLnBrk="1" hangingPunct="1"/>
            <a:r>
              <a:rPr lang="en-US" altLang="en-US" sz="2800" dirty="0">
                <a:solidFill>
                  <a:srgbClr val="FF0000"/>
                </a:solidFill>
                <a:latin typeface="Arial" panose="020B0604020202020204" pitchFamily="34" charset="0"/>
              </a:rPr>
              <a:t>Autonomic Nervous System </a:t>
            </a:r>
            <a:r>
              <a:rPr lang="en-US" altLang="en-US" sz="2800" dirty="0">
                <a:latin typeface="Arial" panose="020B0604020202020204" pitchFamily="34" charset="0"/>
              </a:rPr>
              <a:t>- change in ECG activity</a:t>
            </a:r>
          </a:p>
          <a:p>
            <a:pPr eaLnBrk="1" hangingPunct="1"/>
            <a:r>
              <a:rPr lang="en-US" altLang="en-US" sz="2800" dirty="0">
                <a:latin typeface="Arial" panose="020B0604020202020204" pitchFamily="34" charset="0"/>
              </a:rPr>
              <a:t> </a:t>
            </a:r>
          </a:p>
          <a:p>
            <a:pPr eaLnBrk="1" hangingPunct="1"/>
            <a:r>
              <a:rPr lang="en-US" altLang="en-US" sz="2800" dirty="0">
                <a:solidFill>
                  <a:srgbClr val="FF0000"/>
                </a:solidFill>
                <a:latin typeface="Arial" panose="020B0604020202020204" pitchFamily="34" charset="0"/>
              </a:rPr>
              <a:t>Cardiovascular System </a:t>
            </a:r>
            <a:r>
              <a:rPr lang="en-US" altLang="en-US" sz="2800" dirty="0">
                <a:latin typeface="Arial" panose="020B0604020202020204" pitchFamily="34" charset="0"/>
              </a:rPr>
              <a:t>– increase blood pressure</a:t>
            </a:r>
          </a:p>
          <a:p>
            <a:pPr eaLnBrk="1" hangingPunct="1"/>
            <a:endParaRPr lang="en-US" altLang="en-US" sz="2800" dirty="0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2800" dirty="0">
                <a:solidFill>
                  <a:srgbClr val="FF0000"/>
                </a:solidFill>
                <a:latin typeface="Arial" panose="020B0604020202020204" pitchFamily="34" charset="0"/>
              </a:rPr>
              <a:t>Gastrointestinal System </a:t>
            </a:r>
            <a:r>
              <a:rPr lang="en-US" altLang="en-US" sz="2800" dirty="0">
                <a:latin typeface="Arial" panose="020B0604020202020204" pitchFamily="34" charset="0"/>
              </a:rPr>
              <a:t>– can cause for ulcers?</a:t>
            </a:r>
          </a:p>
          <a:p>
            <a:pPr eaLnBrk="1" hangingPunct="1"/>
            <a:r>
              <a:rPr lang="en-US" altLang="en-US" sz="2800" dirty="0">
                <a:latin typeface="Arial" panose="020B0604020202020204" pitchFamily="34" charset="0"/>
              </a:rPr>
              <a:t>  </a:t>
            </a:r>
          </a:p>
          <a:p>
            <a:pPr eaLnBrk="1" hangingPunct="1"/>
            <a:r>
              <a:rPr lang="en-US" altLang="en-US" sz="2800" dirty="0">
                <a:solidFill>
                  <a:srgbClr val="FF0000"/>
                </a:solidFill>
                <a:latin typeface="Arial" panose="020B0604020202020204" pitchFamily="34" charset="0"/>
              </a:rPr>
              <a:t>Respiratory</a:t>
            </a:r>
            <a:r>
              <a:rPr lang="en-US" altLang="en-US" sz="2800" dirty="0">
                <a:latin typeface="Arial" panose="020B0604020202020204" pitchFamily="34" charset="0"/>
              </a:rPr>
              <a:t> - increases blood and air to lungs</a:t>
            </a:r>
          </a:p>
        </p:txBody>
      </p:sp>
    </p:spTree>
    <p:extLst>
      <p:ext uri="{BB962C8B-B14F-4D97-AF65-F5344CB8AC3E}">
        <p14:creationId xmlns:p14="http://schemas.microsoft.com/office/powerpoint/2010/main" val="3642061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dirty="0">
                <a:ea typeface="ＭＳ Ｐゴシック" panose="020B0600070205080204" pitchFamily="34" charset="-128"/>
              </a:rPr>
              <a:t>Effects on the Body</a:t>
            </a:r>
            <a:endParaRPr lang="en-US" altLang="en-US" sz="3200" i="1" dirty="0">
              <a:ea typeface="ＭＳ Ｐゴシック" panose="020B0600070205080204" pitchFamily="34" charset="-128"/>
            </a:endParaRPr>
          </a:p>
        </p:txBody>
      </p:sp>
      <p:pic>
        <p:nvPicPr>
          <p:cNvPr id="65539" name="Picture 3" descr="muscular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40040" y="1891076"/>
            <a:ext cx="1641475" cy="4114800"/>
          </a:xfrm>
          <a:noFill/>
        </p:spPr>
      </p:pic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320511" y="1676401"/>
            <a:ext cx="9257122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800" dirty="0">
                <a:solidFill>
                  <a:srgbClr val="FF0000"/>
                </a:solidFill>
                <a:latin typeface="Arial" panose="020B0604020202020204" pitchFamily="34" charset="0"/>
              </a:rPr>
              <a:t>Skeletal Muscles </a:t>
            </a:r>
            <a:r>
              <a:rPr lang="en-US" altLang="en-US" sz="2800" dirty="0">
                <a:latin typeface="Arial" panose="020B0604020202020204" pitchFamily="34" charset="0"/>
              </a:rPr>
              <a:t>– increases contraction (contrarily)</a:t>
            </a:r>
          </a:p>
          <a:p>
            <a:pPr eaLnBrk="1" hangingPunct="1"/>
            <a:endParaRPr lang="en-US" altLang="en-US" sz="2800" dirty="0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2800" dirty="0">
                <a:solidFill>
                  <a:srgbClr val="FF0000"/>
                </a:solidFill>
                <a:latin typeface="Arial" panose="020B0604020202020204" pitchFamily="34" charset="0"/>
              </a:rPr>
              <a:t>Energy Metabolism </a:t>
            </a:r>
            <a:r>
              <a:rPr lang="en-US" altLang="en-US" sz="2800" dirty="0">
                <a:latin typeface="Arial" panose="020B0604020202020204" pitchFamily="34" charset="0"/>
              </a:rPr>
              <a:t>– increases basal metabolic rate, free fatty acids, oxidation of fats in exercise</a:t>
            </a:r>
          </a:p>
          <a:p>
            <a:pPr eaLnBrk="1" hangingPunct="1"/>
            <a:endParaRPr lang="en-US" altLang="en-US" sz="2800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2800" dirty="0">
                <a:solidFill>
                  <a:srgbClr val="FF0000"/>
                </a:solidFill>
                <a:latin typeface="Arial" panose="020B0604020202020204" pitchFamily="34" charset="0"/>
              </a:rPr>
              <a:t>Neurotransmitters </a:t>
            </a:r>
            <a:r>
              <a:rPr lang="en-US" altLang="en-US" sz="2800" dirty="0">
                <a:latin typeface="Arial" panose="020B0604020202020204" pitchFamily="34" charset="0"/>
              </a:rPr>
              <a:t>- increases norepinephrine in CNS, norepinephrine and epinephrine in blood, </a:t>
            </a:r>
            <a:r>
              <a:rPr lang="en-US" altLang="en-US" sz="2800" dirty="0" err="1">
                <a:latin typeface="Arial" panose="020B0604020202020204" pitchFamily="34" charset="0"/>
              </a:rPr>
              <a:t>seratonin</a:t>
            </a:r>
            <a:r>
              <a:rPr lang="en-US" altLang="en-US" sz="2800" dirty="0">
                <a:latin typeface="Arial" panose="020B0604020202020204" pitchFamily="34" charset="0"/>
              </a:rPr>
              <a:t> in brain</a:t>
            </a:r>
          </a:p>
          <a:p>
            <a:pPr eaLnBrk="1" hangingPunct="1"/>
            <a:endParaRPr lang="en-US" altLang="en-US" sz="2800" dirty="0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sz="2800" dirty="0">
                <a:solidFill>
                  <a:srgbClr val="FF0000"/>
                </a:solidFill>
                <a:latin typeface="Arial" panose="020B0604020202020204" pitchFamily="34" charset="0"/>
              </a:rPr>
              <a:t>Neuroendocrine effects </a:t>
            </a:r>
            <a:r>
              <a:rPr lang="en-US" altLang="en-US" sz="2800" dirty="0">
                <a:latin typeface="Arial" panose="020B0604020202020204" pitchFamily="34" charset="0"/>
              </a:rPr>
              <a:t>- increases cortisol associated with stress (high doses).</a:t>
            </a:r>
          </a:p>
        </p:txBody>
      </p:sp>
    </p:spTree>
    <p:extLst>
      <p:ext uri="{BB962C8B-B14F-4D97-AF65-F5344CB8AC3E}">
        <p14:creationId xmlns:p14="http://schemas.microsoft.com/office/powerpoint/2010/main" val="4287994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>
                <a:ea typeface="新細明體" pitchFamily="1" charset="-128"/>
              </a:rPr>
              <a:t>Behavioral Effects </a:t>
            </a:r>
            <a:r>
              <a:rPr lang="en-US" altLang="zh-TW" sz="2800">
                <a:ea typeface="新細明體" pitchFamily="1" charset="-128"/>
              </a:rPr>
              <a:t>(w/ 100~200 mg)</a:t>
            </a:r>
            <a:endParaRPr lang="en-US" altLang="zh-TW">
              <a:ea typeface="新細明體" pitchFamily="1" charset="-128"/>
            </a:endParaRP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8303" y="1527141"/>
            <a:ext cx="6498996" cy="508683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zh-TW" sz="2100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TW" sz="2100" dirty="0">
                <a:latin typeface="Arial" panose="020B0604020202020204" pitchFamily="34" charset="0"/>
                <a:ea typeface="新細明體" pitchFamily="1" charset="-128"/>
              </a:rPr>
              <a:t>Increases wakefulness, alleviates fatigue, facilitates concentration</a:t>
            </a:r>
          </a:p>
          <a:p>
            <a:pPr eaLnBrk="1" hangingPunct="1">
              <a:lnSpc>
                <a:spcPct val="80000"/>
              </a:lnSpc>
            </a:pPr>
            <a:endParaRPr lang="en-US" altLang="zh-TW" sz="2100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TW" sz="2100" dirty="0">
                <a:latin typeface="Arial" panose="020B0604020202020204" pitchFamily="34" charset="0"/>
                <a:ea typeface="新細明體" pitchFamily="1" charset="-128"/>
              </a:rPr>
              <a:t>Can also: elevated mood, shaky/jittery feeling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TW" sz="2100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TW" sz="2100" dirty="0">
                <a:latin typeface="Arial" panose="020B0604020202020204" pitchFamily="34" charset="0"/>
                <a:ea typeface="新細明體" pitchFamily="1" charset="-128"/>
              </a:rPr>
              <a:t>↑ time to fall asleep,↓ amount and quality of sleep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TW" sz="2100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TW" sz="2100" dirty="0">
                <a:latin typeface="Arial" panose="020B0604020202020204" pitchFamily="34" charset="0"/>
                <a:ea typeface="新細明體" pitchFamily="1" charset="-128"/>
              </a:rPr>
              <a:t>↑ attention/vigilance, ability to sustain performance</a:t>
            </a:r>
          </a:p>
          <a:p>
            <a:pPr eaLnBrk="1" hangingPunct="1">
              <a:lnSpc>
                <a:spcPct val="80000"/>
              </a:lnSpc>
            </a:pPr>
            <a:endParaRPr lang="en-US" altLang="zh-TW" sz="2100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TW" sz="2100" dirty="0">
                <a:latin typeface="Arial" panose="020B0604020202020204" pitchFamily="34" charset="0"/>
                <a:ea typeface="新細明體" pitchFamily="1" charset="-128"/>
              </a:rPr>
              <a:t>↑ work capacity/speed,↓ # of errors</a:t>
            </a:r>
          </a:p>
        </p:txBody>
      </p:sp>
      <p:pic>
        <p:nvPicPr>
          <p:cNvPr id="6758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715" y="1817183"/>
            <a:ext cx="4955910" cy="4996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8123616" y="839753"/>
            <a:ext cx="350520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kumimoji="1" lang="en-US" altLang="en-US" sz="1300" i="1" dirty="0">
                <a:ea typeface="新細明體" pitchFamily="1" charset="-128"/>
              </a:rPr>
              <a:t>Percent change on a repeated acquisition test, which assesses motor learning and memory</a:t>
            </a:r>
          </a:p>
        </p:txBody>
      </p:sp>
    </p:spTree>
    <p:extLst>
      <p:ext uri="{BB962C8B-B14F-4D97-AF65-F5344CB8AC3E}">
        <p14:creationId xmlns:p14="http://schemas.microsoft.com/office/powerpoint/2010/main" val="3497189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520995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US" dirty="0">
                <a:ea typeface="+mj-ea"/>
                <a:cs typeface="+mj-cs"/>
              </a:rPr>
              <a:t>Tolerance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093510"/>
            <a:ext cx="10897386" cy="55146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altLang="en-US" dirty="0">
                <a:solidFill>
                  <a:srgbClr val="00206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Tolerance to respiratory effects after 8 consecutive days of daily administration</a:t>
            </a:r>
            <a:r>
              <a:rPr lang="en-US" altLang="en-US" dirty="0">
                <a:solidFill>
                  <a:srgbClr val="00B0F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.</a:t>
            </a:r>
          </a:p>
          <a:p>
            <a:pPr marL="0" indent="0" eaLnBrk="1" hangingPunct="1">
              <a:buNone/>
            </a:pPr>
            <a:endParaRPr lang="en-US" altLang="en-US" dirty="0">
              <a:solidFill>
                <a:srgbClr val="FF000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Decreased A2a receptor expression </a:t>
            </a: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that regulate myocardia oxygen consumption and coronary circulation, suppresses immune cells and protects tissue from inflammation.</a:t>
            </a:r>
          </a:p>
          <a:p>
            <a:pPr eaLnBrk="1" hangingPunct="1"/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Increased A1 receptor expression that reduce neurotransmitter function</a:t>
            </a: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 causes an inhibitory effect on cell metabolism, myocardial depressant.</a:t>
            </a:r>
          </a:p>
          <a:p>
            <a:pPr marL="0" indent="0" algn="ctr" eaLnBrk="1" hangingPunct="1">
              <a:buNone/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Cross-tolerance from other substances</a:t>
            </a:r>
          </a:p>
        </p:txBody>
      </p:sp>
    </p:spTree>
    <p:extLst>
      <p:ext uri="{BB962C8B-B14F-4D97-AF65-F5344CB8AC3E}">
        <p14:creationId xmlns:p14="http://schemas.microsoft.com/office/powerpoint/2010/main" val="4050155481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4281340" y="195852"/>
            <a:ext cx="4975781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  <a:cs typeface="+mj-cs"/>
              </a:rPr>
              <a:t>Consumption Doses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27901" y="914400"/>
            <a:ext cx="6330099" cy="5638800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US" altLang="en-US" sz="22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50-200 mg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TW" sz="2300" dirty="0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	 </a:t>
            </a:r>
            <a:r>
              <a:rPr lang="en-US" altLang="zh-TW" sz="2000" dirty="0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- Sleepy first 5 minutes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TW" sz="2000" dirty="0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	 - Blood levels peak at 30 min.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TW" sz="2000" dirty="0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	 - Stimulant effects</a:t>
            </a:r>
            <a:endParaRPr lang="en-US" altLang="en-US" sz="20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US" altLang="en-US" sz="22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300-1000 mg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Prolonged ability to perform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Exaggeration of side effects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Pronounced insomnia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Nervousness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Irritability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Tremor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Restlessness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1000+ mg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“</a:t>
            </a:r>
            <a:r>
              <a:rPr lang="en-US" altLang="en-US" sz="20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Caffeinism</a:t>
            </a: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”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All of the above worsen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GI disturbances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Cardiac arrhythmias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0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59396" name="Picture 4" descr="Caffeine1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67" r="16982"/>
          <a:stretch>
            <a:fillRect/>
          </a:stretch>
        </p:blipFill>
        <p:spPr>
          <a:xfrm>
            <a:off x="5028203" y="2303424"/>
            <a:ext cx="3201988" cy="3600450"/>
          </a:xfrm>
        </p:spPr>
      </p:pic>
      <p:pic>
        <p:nvPicPr>
          <p:cNvPr id="5" name="Picture 5" descr="Cat_on_Caffein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7416" y="1338852"/>
            <a:ext cx="3413125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3198983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3212A-668A-4252-8514-28BDBB9AC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212" y="155480"/>
            <a:ext cx="10363200" cy="1143000"/>
          </a:xfrm>
        </p:spPr>
        <p:txBody>
          <a:bodyPr/>
          <a:lstStyle/>
          <a:p>
            <a:pPr algn="ctr"/>
            <a:r>
              <a:rPr lang="en-GB" dirty="0"/>
              <a:t>Caffeine Dosage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4B14C9-39F4-4AE5-BB6C-608371779A3B}"/>
              </a:ext>
            </a:extLst>
          </p:cNvPr>
          <p:cNvSpPr>
            <a:spLocks noGrp="1"/>
          </p:cNvSpPr>
          <p:nvPr>
            <p:ph type="body"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Proplus</a:t>
            </a:r>
            <a:r>
              <a:rPr lang="en-GB" dirty="0"/>
              <a:t> – 50mg</a:t>
            </a:r>
          </a:p>
          <a:p>
            <a:pPr marL="0" indent="0">
              <a:buNone/>
            </a:pPr>
            <a:r>
              <a:rPr lang="en-GB" dirty="0"/>
              <a:t>Filter coffee – 50-100mg</a:t>
            </a:r>
          </a:p>
          <a:p>
            <a:pPr marL="0" indent="0">
              <a:buNone/>
            </a:pPr>
            <a:r>
              <a:rPr lang="en-GB" dirty="0"/>
              <a:t>Instant coffee- 20-70 mg</a:t>
            </a:r>
          </a:p>
          <a:p>
            <a:pPr marL="0" indent="0">
              <a:buNone/>
            </a:pPr>
            <a:r>
              <a:rPr lang="en-GB" dirty="0"/>
              <a:t>Tea – 20-70mg</a:t>
            </a:r>
          </a:p>
          <a:p>
            <a:pPr marL="0" indent="0">
              <a:buNone/>
            </a:pPr>
            <a:r>
              <a:rPr lang="en-GB" dirty="0" err="1"/>
              <a:t>Redbull</a:t>
            </a:r>
            <a:r>
              <a:rPr lang="en-GB" dirty="0"/>
              <a:t> – 80mg</a:t>
            </a:r>
          </a:p>
          <a:p>
            <a:pPr marL="0" indent="0">
              <a:buNone/>
            </a:pPr>
            <a:r>
              <a:rPr lang="en-GB" dirty="0"/>
              <a:t>Lucozade sport – 80mg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Costa coffee – 277mg</a:t>
            </a:r>
          </a:p>
          <a:p>
            <a:pPr marL="0" indent="0">
              <a:buNone/>
            </a:pPr>
            <a:r>
              <a:rPr lang="en-GB" dirty="0"/>
              <a:t>Starbucks – 150mg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6B06F3-6D18-49C1-9F6E-2F0540365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1541" y="1413499"/>
            <a:ext cx="6956390" cy="4611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571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72314" y="163842"/>
            <a:ext cx="3152955" cy="1325563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solidFill>
                  <a:srgbClr val="FF0000"/>
                </a:solidFill>
                <a:ea typeface="+mj-ea"/>
                <a:cs typeface="+mj-cs"/>
              </a:rPr>
              <a:t>Overdosing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8682" y="1965346"/>
            <a:ext cx="6845125" cy="4343400"/>
          </a:xfrm>
        </p:spPr>
        <p:txBody>
          <a:bodyPr>
            <a:normAutofit/>
          </a:bodyPr>
          <a:lstStyle/>
          <a:p>
            <a:pPr marL="0" indent="0" algn="ctr" eaLnBrk="1" hangingPunct="1"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Very rare but deadly occurrence 150mg/kg</a:t>
            </a:r>
          </a:p>
          <a:p>
            <a:pPr eaLnBrk="1" hangingPunct="1"/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70 kg (154 </a:t>
            </a:r>
            <a:r>
              <a:rPr lang="en-US" altLang="en-US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lbs</a:t>
            </a: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) person’s lethal dose is 10.5 grams.</a:t>
            </a:r>
          </a:p>
          <a:p>
            <a:pPr marL="457200" lvl="1" indent="0" eaLnBrk="1" hangingPunct="1">
              <a:buNone/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In 1986, of 2709 cases of caffeine “exposure” registered with Poison Control Centers, 0.1% or 3 cases resulted in death.</a:t>
            </a:r>
          </a:p>
          <a:p>
            <a:pPr lvl="1" eaLnBrk="1" hangingPunct="1"/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3807" y="613692"/>
            <a:ext cx="5149936" cy="5639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4802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zh-TW">
                <a:ea typeface="新細明體" pitchFamily="1" charset="-120"/>
                <a:cs typeface="新細明體" pitchFamily="1" charset="-120"/>
              </a:rPr>
              <a:t>Health Problems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8219" y="1676399"/>
            <a:ext cx="10765410" cy="5318289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US" altLang="zh-TW" sz="2400" dirty="0">
                <a:solidFill>
                  <a:srgbClr val="FF0000"/>
                </a:solidFill>
                <a:latin typeface="Arial" panose="020B0604020202020204" pitchFamily="34" charset="0"/>
                <a:ea typeface="新細明體" pitchFamily="1" charset="-128"/>
              </a:rPr>
              <a:t>5 or more cups of coffee daily can increase the risk of heart disease due to: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TW" sz="2400" b="1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dirty="0">
                <a:latin typeface="Arial" panose="020B0604020202020204" pitchFamily="34" charset="0"/>
                <a:ea typeface="新細明體" pitchFamily="1" charset="-128"/>
              </a:rPr>
              <a:t>   - ↑ heart rate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dirty="0">
                <a:latin typeface="Arial" panose="020B0604020202020204" pitchFamily="34" charset="0"/>
                <a:ea typeface="新細明體" pitchFamily="1" charset="-128"/>
              </a:rPr>
              <a:t>   - ↑ blood pressure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dirty="0">
                <a:latin typeface="Arial" panose="020B0604020202020204" pitchFamily="34" charset="0"/>
                <a:ea typeface="新細明體" pitchFamily="1" charset="-128"/>
              </a:rPr>
              <a:t>   - ↑ blood cholesterol levels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TW" sz="2400" dirty="0">
              <a:latin typeface="Arial" panose="020B0604020202020204" pitchFamily="34" charset="0"/>
              <a:ea typeface="新細明體" pitchFamily="1" charset="-128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US" altLang="zh-TW" sz="2400" dirty="0">
                <a:solidFill>
                  <a:srgbClr val="FF0000"/>
                </a:solidFill>
                <a:latin typeface="Arial" panose="020B0604020202020204" pitchFamily="34" charset="0"/>
                <a:ea typeface="新細明體" pitchFamily="1" charset="-128"/>
              </a:rPr>
              <a:t>Drinking coffee may cause increase of stress hormones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TW" sz="2400" b="1" dirty="0">
              <a:latin typeface="Arial" panose="020B0604020202020204" pitchFamily="34" charset="0"/>
              <a:ea typeface="新細明體" pitchFamily="1" charset="-128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dirty="0">
                <a:latin typeface="Arial" panose="020B0604020202020204" pitchFamily="34" charset="0"/>
                <a:ea typeface="新細明體" pitchFamily="1" charset="-128"/>
              </a:rPr>
              <a:t>   - adrenal gland produces adrenaline until no more can be produced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dirty="0">
                <a:latin typeface="Arial" panose="020B0604020202020204" pitchFamily="34" charset="0"/>
                <a:ea typeface="新細明體" pitchFamily="1" charset="-128"/>
              </a:rPr>
              <a:t>   - leads to chronic fatigue, constant exhaustion and susceptibility to disease</a:t>
            </a:r>
            <a:r>
              <a:rPr lang="en-US" altLang="zh-TW" sz="2000" dirty="0">
                <a:ea typeface="新細明體" pitchFamily="1" charset="-12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013819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66" name="Picture 2" descr="graphscans_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65" y="1450012"/>
            <a:ext cx="5870236" cy="4937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8261" y="1542691"/>
            <a:ext cx="6333739" cy="393757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96825" y="490194"/>
            <a:ext cx="96341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Effect of caffeine on Heart Rate and Blood pressure</a:t>
            </a:r>
          </a:p>
        </p:txBody>
      </p:sp>
    </p:spTree>
    <p:extLst>
      <p:ext uri="{BB962C8B-B14F-4D97-AF65-F5344CB8AC3E}">
        <p14:creationId xmlns:p14="http://schemas.microsoft.com/office/powerpoint/2010/main" val="3448611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675796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US" dirty="0">
                <a:ea typeface="+mj-ea"/>
                <a:cs typeface="+mj-cs"/>
              </a:rPr>
              <a:t>Withdrawal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2053" y="1196196"/>
            <a:ext cx="11697419" cy="56618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Withdrawal has been reported after stopping a dose as low as 100 mg/day - </a:t>
            </a: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equivalent to a cup of coffee or 2-3 caffeinated soft drinks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Up to 70% of people who attempt to quit caffeine experience withdrawal.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Withdrawal can be totally incapacitating;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lvl="2">
              <a:lnSpc>
                <a:spcPct val="150000"/>
              </a:lnSpc>
            </a:pPr>
            <a:r>
              <a:rPr lang="en-US" altLang="en-US" sz="32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Onset: 		12-24 hours</a:t>
            </a:r>
          </a:p>
          <a:p>
            <a:pPr lvl="2">
              <a:lnSpc>
                <a:spcPct val="150000"/>
              </a:lnSpc>
            </a:pPr>
            <a:r>
              <a:rPr lang="en-US" altLang="en-US" sz="32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Peak: 		20-48 hours</a:t>
            </a:r>
          </a:p>
          <a:p>
            <a:pPr lvl="2">
              <a:lnSpc>
                <a:spcPct val="150000"/>
              </a:lnSpc>
            </a:pPr>
            <a:r>
              <a:rPr lang="en-US" altLang="en-US" sz="32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Duration: 	2-7 days</a:t>
            </a:r>
          </a:p>
        </p:txBody>
      </p:sp>
    </p:spTree>
    <p:extLst>
      <p:ext uri="{BB962C8B-B14F-4D97-AF65-F5344CB8AC3E}">
        <p14:creationId xmlns:p14="http://schemas.microsoft.com/office/powerpoint/2010/main" val="3085298625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659171" y="183356"/>
            <a:ext cx="6627829" cy="1325563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  <a:cs typeface="+mj-cs"/>
              </a:rPr>
              <a:t>Symptoms of Withdrawal</a:t>
            </a:r>
          </a:p>
        </p:txBody>
      </p:sp>
      <p:sp>
        <p:nvSpPr>
          <p:cNvPr id="77827" name="Rectangle 4"/>
          <p:cNvSpPr>
            <a:spLocks noChangeArrowheads="1"/>
          </p:cNvSpPr>
          <p:nvPr/>
        </p:nvSpPr>
        <p:spPr bwMode="auto">
          <a:xfrm>
            <a:off x="1983757" y="1242219"/>
            <a:ext cx="81534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None/>
            </a:pPr>
            <a:r>
              <a:rPr lang="en-US" altLang="en-US">
                <a:latin typeface="Arial" panose="020B0604020202020204" pitchFamily="34" charset="0"/>
              </a:rPr>
              <a:t>The most commonly reported symptoms of withdrawal are:</a:t>
            </a:r>
          </a:p>
        </p:txBody>
      </p:sp>
      <p:sp>
        <p:nvSpPr>
          <p:cNvPr id="77828" name="Text Box 5"/>
          <p:cNvSpPr txBox="1">
            <a:spLocks noChangeArrowheads="1"/>
          </p:cNvSpPr>
          <p:nvPr/>
        </p:nvSpPr>
        <p:spPr bwMode="auto">
          <a:xfrm>
            <a:off x="1164479" y="2510508"/>
            <a:ext cx="4191000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Headache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Fatigue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Sleeplessness/Drowsiness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Difficulty Concentrating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Work Difficulty </a:t>
            </a:r>
          </a:p>
        </p:txBody>
      </p:sp>
      <p:sp>
        <p:nvSpPr>
          <p:cNvPr id="77829" name="Text Box 6"/>
          <p:cNvSpPr txBox="1">
            <a:spLocks noChangeArrowheads="1"/>
          </p:cNvSpPr>
          <p:nvPr/>
        </p:nvSpPr>
        <p:spPr bwMode="auto">
          <a:xfrm>
            <a:off x="6124639" y="2510508"/>
            <a:ext cx="5731876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Irritability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Depression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Anxiety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Flu-like symptoms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Impairment in psychomotor, vigilance, and cognitive performances</a:t>
            </a:r>
          </a:p>
        </p:txBody>
      </p:sp>
    </p:spTree>
    <p:extLst>
      <p:ext uri="{BB962C8B-B14F-4D97-AF65-F5344CB8AC3E}">
        <p14:creationId xmlns:p14="http://schemas.microsoft.com/office/powerpoint/2010/main" val="29990805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659888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dirty="0"/>
              <a:t>Caffeine: An Ergogenic Aid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501445" y="1025014"/>
            <a:ext cx="11120284" cy="5574889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Likely will produce a glycogen sparing effect and direct effect on CNS resulting in reduced fatigue.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Increases plasma FFA levels but not necessarily fat metabolism.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Effect is greatest in naïve caffeine users.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dirty="0">
                <a:solidFill>
                  <a:srgbClr val="FF0000"/>
                </a:solidFill>
              </a:rPr>
              <a:t>Effective dosage begins @ 100-300 mg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Coffee : 	100 to 150 mg per cup		Costa coffee 1-shot is approx. 92mg caffeine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Cola: 	35-55 mg per 340 ml		(3 shots in a cup!).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Tea: 	20-50 mg per cup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err="1"/>
              <a:t>Proplus</a:t>
            </a:r>
            <a:r>
              <a:rPr lang="en-US" altLang="en-US" dirty="0"/>
              <a:t>: 	50 mg per tablet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err="1"/>
              <a:t>Redbull</a:t>
            </a:r>
            <a:r>
              <a:rPr lang="en-US" altLang="en-US" dirty="0"/>
              <a:t>	80 mg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848713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52108" y="326796"/>
            <a:ext cx="10363200" cy="879835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dirty="0">
                <a:ea typeface="+mj-ea"/>
                <a:cs typeface="+mj-cs"/>
              </a:rPr>
              <a:t>Sporting and Health Effects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12975" y="1100579"/>
            <a:ext cx="5963239" cy="5319074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Weight Loss Effects</a:t>
            </a:r>
          </a:p>
          <a:p>
            <a:pPr marL="0" indent="0" eaLnBrk="1" hangingPunct="1">
              <a:buNone/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Increased Alertness</a:t>
            </a:r>
          </a:p>
          <a:p>
            <a:pPr marL="0" indent="0" eaLnBrk="1" hangingPunct="1">
              <a:buNone/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Enhanced Concentration</a:t>
            </a:r>
          </a:p>
          <a:p>
            <a:pPr marL="0" indent="0" eaLnBrk="1" hangingPunct="1">
              <a:buNone/>
            </a:pPr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Enhance Physical Endurance and Delay Fatigue</a:t>
            </a:r>
          </a:p>
          <a:p>
            <a:pPr eaLnBrk="1" hangingPunct="1"/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83972" name="Picture 4" descr="lancepix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61153" y="2182558"/>
            <a:ext cx="3810000" cy="2743200"/>
          </a:xfrm>
        </p:spPr>
      </p:pic>
    </p:spTree>
    <p:extLst>
      <p:ext uri="{BB962C8B-B14F-4D97-AF65-F5344CB8AC3E}">
        <p14:creationId xmlns:p14="http://schemas.microsoft.com/office/powerpoint/2010/main" val="9482359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147767" y="355698"/>
            <a:ext cx="5977379" cy="1325563"/>
          </a:xfrm>
        </p:spPr>
        <p:txBody>
          <a:bodyPr/>
          <a:lstStyle/>
          <a:p>
            <a:r>
              <a:rPr lang="en-GB" dirty="0"/>
              <a:t>Endurance Performance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8199" y="1825625"/>
            <a:ext cx="10945305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Increase fat utilisation and decreases the reliance on glycogen.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5mg/kg </a:t>
            </a:r>
            <a:r>
              <a:rPr lang="en-GB" dirty="0"/>
              <a:t>increased intracellular fat oxidation.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6mg/kg </a:t>
            </a:r>
            <a:r>
              <a:rPr lang="en-GB" dirty="0"/>
              <a:t>increased endorphin levels during 2 hour cycling at 65% VO</a:t>
            </a:r>
            <a:r>
              <a:rPr lang="en-GB" baseline="-25000" dirty="0"/>
              <a:t>2</a:t>
            </a:r>
            <a:r>
              <a:rPr lang="en-GB" dirty="0"/>
              <a:t>max leading to reduced pain perception.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100mg</a:t>
            </a:r>
            <a:r>
              <a:rPr lang="en-GB" dirty="0"/>
              <a:t> resulted in an increased thermogenic effect</a:t>
            </a:r>
          </a:p>
        </p:txBody>
      </p:sp>
    </p:spTree>
    <p:extLst>
      <p:ext uri="{BB962C8B-B14F-4D97-AF65-F5344CB8AC3E}">
        <p14:creationId xmlns:p14="http://schemas.microsoft.com/office/powerpoint/2010/main" val="34525818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Endurance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4.45mg/kg </a:t>
            </a:r>
            <a:r>
              <a:rPr lang="en-GB" dirty="0"/>
              <a:t>Run time at 85% VO</a:t>
            </a:r>
            <a:r>
              <a:rPr lang="en-GB" baseline="-25000" dirty="0"/>
              <a:t>2</a:t>
            </a:r>
            <a:r>
              <a:rPr lang="en-GB" dirty="0"/>
              <a:t>max to exhaustion improved.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150-200mg </a:t>
            </a:r>
            <a:r>
              <a:rPr lang="en-GB" dirty="0"/>
              <a:t>increased 1500m time by 4.2 seconds and produced higher VO</a:t>
            </a:r>
            <a:r>
              <a:rPr lang="en-GB" baseline="-25000" dirty="0"/>
              <a:t>2</a:t>
            </a:r>
            <a:r>
              <a:rPr lang="en-GB" dirty="0"/>
              <a:t> scores.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6mg/kg </a:t>
            </a:r>
            <a:r>
              <a:rPr lang="en-GB" dirty="0"/>
              <a:t>resulted in lower RPE scores during a cycling.</a:t>
            </a:r>
          </a:p>
        </p:txBody>
      </p:sp>
    </p:spTree>
    <p:extLst>
      <p:ext uri="{BB962C8B-B14F-4D97-AF65-F5344CB8AC3E}">
        <p14:creationId xmlns:p14="http://schemas.microsoft.com/office/powerpoint/2010/main" val="9205005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218578"/>
          </a:xfrm>
        </p:spPr>
        <p:txBody>
          <a:bodyPr/>
          <a:lstStyle/>
          <a:p>
            <a:pPr algn="ctr"/>
            <a:r>
              <a:rPr lang="en-GB" dirty="0"/>
              <a:t>Caffeine and Cognitive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Lieberman et al (2002) Effect of caffeine, sleep loss and stress on cognitive performance and mood.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100-300mg</a:t>
            </a:r>
            <a:r>
              <a:rPr lang="en-GB" dirty="0"/>
              <a:t> and tested 1 hour post consumption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Improved alertness and concentration</a:t>
            </a:r>
          </a:p>
          <a:p>
            <a:r>
              <a:rPr lang="en-GB" dirty="0">
                <a:solidFill>
                  <a:srgbClr val="FF0000"/>
                </a:solidFill>
              </a:rPr>
              <a:t>Improved motor learning</a:t>
            </a:r>
          </a:p>
          <a:p>
            <a:r>
              <a:rPr lang="en-GB" dirty="0">
                <a:solidFill>
                  <a:srgbClr val="FF0000"/>
                </a:solidFill>
              </a:rPr>
              <a:t>Improved short term memory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 advantage in elevated doses i.e. no differences between 200-300mg</a:t>
            </a:r>
          </a:p>
        </p:txBody>
      </p:sp>
    </p:spTree>
    <p:extLst>
      <p:ext uri="{BB962C8B-B14F-4D97-AF65-F5344CB8AC3E}">
        <p14:creationId xmlns:p14="http://schemas.microsoft.com/office/powerpoint/2010/main" val="6509678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Caffeine – High Intensity and Multi-sprint Sports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094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Improved sustained aerobic efforts in moderate to highly trained athletes but not in untrained athletes as assessed using Wingate time to peak power.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Woolf et al (2008) demonstrated 3.1% improved performance in a 1 km cycle time trail (</a:t>
            </a:r>
            <a:r>
              <a:rPr lang="en-GB" dirty="0">
                <a:solidFill>
                  <a:srgbClr val="FF0000"/>
                </a:solidFill>
              </a:rPr>
              <a:t>5mg/kg</a:t>
            </a:r>
            <a:r>
              <a:rPr lang="en-GB" dirty="0"/>
              <a:t>) – highly trained athletes.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Glaister</a:t>
            </a:r>
            <a:r>
              <a:rPr lang="en-GB" dirty="0"/>
              <a:t> et al (2008) demonstrated improved repeated sprint performance, though with greater fatigue					</a:t>
            </a:r>
          </a:p>
        </p:txBody>
      </p:sp>
    </p:spTree>
    <p:extLst>
      <p:ext uri="{BB962C8B-B14F-4D97-AF65-F5344CB8AC3E}">
        <p14:creationId xmlns:p14="http://schemas.microsoft.com/office/powerpoint/2010/main" val="34580390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Football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01108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6mg/kg </a:t>
            </a:r>
            <a:r>
              <a:rPr lang="en-GB" dirty="0"/>
              <a:t>resulted in 10% improvement in pass accuracy.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Improved ability to maintain sprint performance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332" y="3971646"/>
            <a:ext cx="3191152" cy="18337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0855" y="3624053"/>
            <a:ext cx="4843498" cy="2528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5099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Strength and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2.1-3.0mg/kg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Improved performance on repeated leg press and chest press over a 60 second period.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Improved 1 rep max and number of reps at 80% max for bench press but not lower body exercise, though other research did not find these effects.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2240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921F1-A178-5D0E-8C8F-B84876C7F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9290" y="2133723"/>
            <a:ext cx="10515600" cy="101534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Evidence is strong but not unequivocal for benefits in performance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20D3225-5956-ACD9-F0D7-07493E6E41D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199" y="366186"/>
            <a:ext cx="106866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GB" sz="2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Guest, N. S., </a:t>
            </a:r>
            <a:r>
              <a:rPr lang="en-GB" sz="2000" b="0" i="0" dirty="0" err="1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VanDusseldorp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, T. A., Nelson, M. T., </a:t>
            </a:r>
            <a:r>
              <a:rPr lang="en-GB" sz="2000" b="0" i="0" dirty="0" err="1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Grgic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, J., Schoenfeld, B. J., Jenkins, N. D., ... &amp; Campbell, B. I. (2021). International society of sports nutrition position stand: caffein and </a:t>
            </a:r>
            <a:br>
              <a:rPr lang="en-GB" sz="2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</a:br>
            <a:r>
              <a:rPr lang="en-GB" sz="2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exercise performance. </a:t>
            </a:r>
            <a:r>
              <a:rPr lang="en-GB" sz="2000" b="0" i="1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Journal of the International Society of Sports Nutrition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2000" b="0" i="1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18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(1), 1</a:t>
            </a:r>
            <a:r>
              <a:rPr lang="en-GB" sz="4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4000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7237D7-9368-A399-BAC7-4AAA06B31063}"/>
              </a:ext>
            </a:extLst>
          </p:cNvPr>
          <p:cNvSpPr txBox="1"/>
          <p:nvPr/>
        </p:nvSpPr>
        <p:spPr>
          <a:xfrm>
            <a:off x="7059284" y="2689507"/>
            <a:ext cx="394514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Power events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Sprints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Throwing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Jumping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Endurance sport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823BF5-86F5-49D4-6B9F-AE381E29777A}"/>
              </a:ext>
            </a:extLst>
          </p:cNvPr>
          <p:cNvSpPr txBox="1"/>
          <p:nvPr/>
        </p:nvSpPr>
        <p:spPr>
          <a:xfrm>
            <a:off x="963281" y="3131390"/>
            <a:ext cx="39451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Muscular endurance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Speed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Strength</a:t>
            </a:r>
          </a:p>
          <a:p>
            <a:endParaRPr lang="en-GB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0F4B836C-EED1-222E-7A41-B56C7F0FD0AB}"/>
              </a:ext>
            </a:extLst>
          </p:cNvPr>
          <p:cNvSpPr/>
          <p:nvPr/>
        </p:nvSpPr>
        <p:spPr>
          <a:xfrm>
            <a:off x="4652513" y="3593681"/>
            <a:ext cx="1679275" cy="4543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666430-4E6E-2266-5452-F6339B9CEAC8}"/>
              </a:ext>
            </a:extLst>
          </p:cNvPr>
          <p:cNvSpPr txBox="1"/>
          <p:nvPr/>
        </p:nvSpPr>
        <p:spPr>
          <a:xfrm>
            <a:off x="1621766" y="5899686"/>
            <a:ext cx="894846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000" dirty="0">
                <a:solidFill>
                  <a:srgbClr val="00B0F0"/>
                </a:solidFill>
              </a:rPr>
              <a:t>Performances that require high degree of aerobic endurance have the most consistent benefits, though with some degree or variability between athletes.</a:t>
            </a:r>
          </a:p>
        </p:txBody>
      </p:sp>
    </p:spTree>
    <p:extLst>
      <p:ext uri="{BB962C8B-B14F-4D97-AF65-F5344CB8AC3E}">
        <p14:creationId xmlns:p14="http://schemas.microsoft.com/office/powerpoint/2010/main" val="19860408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ABF46-1EF4-2146-EB17-E6C44BD2C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6A161-994F-ABB5-5BFC-C7A8BF50F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979762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Gum</a:t>
            </a:r>
          </a:p>
          <a:p>
            <a:pPr marL="0" indent="0">
              <a:buNone/>
            </a:pPr>
            <a:r>
              <a:rPr lang="en-GB" dirty="0"/>
              <a:t>Mouth Rinse</a:t>
            </a:r>
          </a:p>
          <a:p>
            <a:pPr marL="0" indent="0">
              <a:buNone/>
            </a:pPr>
            <a:r>
              <a:rPr lang="en-GB" dirty="0"/>
              <a:t>Gels</a:t>
            </a:r>
          </a:p>
          <a:p>
            <a:pPr marL="0" indent="0">
              <a:buNone/>
            </a:pPr>
            <a:r>
              <a:rPr lang="en-GB" dirty="0"/>
              <a:t>Nasal sprays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Capsules</a:t>
            </a:r>
          </a:p>
          <a:p>
            <a:pPr marL="0" indent="0">
              <a:buNone/>
            </a:pPr>
            <a:r>
              <a:rPr lang="en-GB" dirty="0"/>
              <a:t>Tablet</a:t>
            </a:r>
          </a:p>
          <a:p>
            <a:pPr marL="0" indent="0">
              <a:buNone/>
            </a:pPr>
            <a:r>
              <a:rPr lang="en-GB" dirty="0"/>
              <a:t>Coffee</a:t>
            </a:r>
          </a:p>
          <a:p>
            <a:pPr marL="0" indent="0">
              <a:buNone/>
            </a:pPr>
            <a:r>
              <a:rPr lang="en-GB" dirty="0"/>
              <a:t>Drinks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ight Brace 3">
            <a:extLst>
              <a:ext uri="{FF2B5EF4-FFF2-40B4-BE49-F238E27FC236}">
                <a16:creationId xmlns:a16="http://schemas.microsoft.com/office/drawing/2014/main" id="{E2675C0C-6CDB-48FF-6DD6-C5D4624A8E3D}"/>
              </a:ext>
            </a:extLst>
          </p:cNvPr>
          <p:cNvSpPr/>
          <p:nvPr/>
        </p:nvSpPr>
        <p:spPr>
          <a:xfrm>
            <a:off x="2817962" y="2001328"/>
            <a:ext cx="264544" cy="1667774"/>
          </a:xfrm>
          <a:prstGeom prst="righ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BD300F-FD4D-F17C-A5A7-71D4D2638581}"/>
              </a:ext>
            </a:extLst>
          </p:cNvPr>
          <p:cNvSpPr txBox="1"/>
          <p:nvPr/>
        </p:nvSpPr>
        <p:spPr>
          <a:xfrm>
            <a:off x="3755366" y="2650549"/>
            <a:ext cx="561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Mainly affects endurance performance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E47E95-B9F6-E2D2-03C4-D623FA04EB47}"/>
              </a:ext>
            </a:extLst>
          </p:cNvPr>
          <p:cNvSpPr txBox="1"/>
          <p:nvPr/>
        </p:nvSpPr>
        <p:spPr>
          <a:xfrm>
            <a:off x="3755366" y="4683508"/>
            <a:ext cx="5756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Affects aerobic and anaerobic  performance</a:t>
            </a:r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C0C29911-836F-606F-D14C-CA5328BBD3F8}"/>
              </a:ext>
            </a:extLst>
          </p:cNvPr>
          <p:cNvSpPr/>
          <p:nvPr/>
        </p:nvSpPr>
        <p:spPr>
          <a:xfrm>
            <a:off x="2817962" y="4089145"/>
            <a:ext cx="264544" cy="1667774"/>
          </a:xfrm>
          <a:prstGeom prst="righ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0017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768DC-552D-7FA8-CDA8-22904D081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1FE91-1110-397E-A1D4-8810F9880E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Minimal dose for ergogenic effect	2mg/kg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Optimal dose				3-6mg/kg body mass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Increased side effects			&gt;9mg/kg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/>
              <a:t>   With no further benefits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BEDAC1AC-A3B0-D9AC-3F0D-020058E5113C}"/>
              </a:ext>
            </a:extLst>
          </p:cNvPr>
          <p:cNvSpPr/>
          <p:nvPr/>
        </p:nvSpPr>
        <p:spPr>
          <a:xfrm>
            <a:off x="2081842" y="4370717"/>
            <a:ext cx="339305" cy="5175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8EEF98-53E7-F814-9F16-9194BAE635D4}"/>
              </a:ext>
            </a:extLst>
          </p:cNvPr>
          <p:cNvSpPr txBox="1"/>
          <p:nvPr/>
        </p:nvSpPr>
        <p:spPr>
          <a:xfrm>
            <a:off x="2579298" y="5842958"/>
            <a:ext cx="8100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Effective in trained and untrained people </a:t>
            </a:r>
          </a:p>
        </p:txBody>
      </p:sp>
    </p:spTree>
    <p:extLst>
      <p:ext uri="{BB962C8B-B14F-4D97-AF65-F5344CB8AC3E}">
        <p14:creationId xmlns:p14="http://schemas.microsoft.com/office/powerpoint/2010/main" val="10955684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CC54B-F7C4-4D6D-360A-E5695B2AC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Timings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0F140-A6A7-278F-42E4-E0B2D7B32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60min prior to exercise.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Depends on the source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	Caffeine gum 	5 mins		</a:t>
            </a:r>
            <a:r>
              <a:rPr lang="en-GB" sz="2400" dirty="0"/>
              <a:t>absorbed through the mouth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Coffee 		30 to 45 min		</a:t>
            </a:r>
            <a:r>
              <a:rPr lang="en-GB" sz="2400" dirty="0"/>
              <a:t>absorbed through the gut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Capsules		30 to 45 min		</a:t>
            </a:r>
            <a:r>
              <a:rPr lang="en-GB" sz="2400" dirty="0"/>
              <a:t>absorbed through the gut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ECD3FC-04EE-460C-00AD-773E6E918B12}"/>
              </a:ext>
            </a:extLst>
          </p:cNvPr>
          <p:cNvSpPr txBox="1"/>
          <p:nvPr/>
        </p:nvSpPr>
        <p:spPr>
          <a:xfrm>
            <a:off x="281796" y="5850235"/>
            <a:ext cx="1123734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 err="1">
                <a:solidFill>
                  <a:srgbClr val="000000"/>
                </a:solidFill>
                <a:effectLst/>
                <a:latin typeface="pressio"/>
              </a:rPr>
              <a:t>Kamimori</a:t>
            </a:r>
            <a:r>
              <a:rPr lang="en-GB" b="0" i="0" dirty="0">
                <a:solidFill>
                  <a:srgbClr val="000000"/>
                </a:solidFill>
                <a:effectLst/>
                <a:latin typeface="pressio"/>
              </a:rPr>
              <a:t>, G. H., Karyekar, C. S., Otterstetter, R., Cox, D. S.,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pressio"/>
              </a:rPr>
              <a:t>Balkin</a:t>
            </a:r>
            <a:r>
              <a:rPr lang="en-GB" b="0" i="0" dirty="0">
                <a:solidFill>
                  <a:srgbClr val="000000"/>
                </a:solidFill>
                <a:effectLst/>
                <a:latin typeface="pressio"/>
              </a:rPr>
              <a:t>, T. J.,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pressio"/>
              </a:rPr>
              <a:t>Belenky</a:t>
            </a:r>
            <a:r>
              <a:rPr lang="en-GB" b="0" i="0" dirty="0">
                <a:solidFill>
                  <a:srgbClr val="000000"/>
                </a:solidFill>
                <a:effectLst/>
                <a:latin typeface="pressio"/>
              </a:rPr>
              <a:t>, G. L., &amp; Eddington, N. D. (2002). The rate of absorption and relative bioavailability of caffeine administered in chewing gum versus capsules to normal healthy volunteers. International journal of pharmaceutics, 234(1-2), 159-167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3749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BBE15-6632-B121-76C0-3AE53860F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Adverse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8EE1B-3036-88C2-1228-411B33A10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High athlete variability associated with tolerance and genetic factors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Sleep patters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Anxiety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6007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FABC1-CD62-D644-43A7-3449E54DB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389" y="466102"/>
            <a:ext cx="2836229" cy="1325563"/>
          </a:xfrm>
        </p:spPr>
        <p:txBody>
          <a:bodyPr/>
          <a:lstStyle/>
          <a:p>
            <a:r>
              <a:rPr lang="en-GB" dirty="0"/>
              <a:t>Research  Endurance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E002DB-7A8C-3041-9C54-45CF15E804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404" y="239342"/>
            <a:ext cx="7300617" cy="6379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57702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FABC1-CD62-D644-43A7-3449E54DB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389" y="466102"/>
            <a:ext cx="3150379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Research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Sprint / Power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C4BDBD-C464-53E7-6D92-E4EE6BF34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5618" y="978328"/>
            <a:ext cx="8445993" cy="4670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7901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FFA85-2821-890B-EECF-A5EABBE37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319" y="886618"/>
            <a:ext cx="2719388" cy="1325563"/>
          </a:xfrm>
        </p:spPr>
        <p:txBody>
          <a:bodyPr/>
          <a:lstStyle/>
          <a:p>
            <a:pPr algn="ctr"/>
            <a:r>
              <a:rPr lang="en-GB" dirty="0"/>
              <a:t>Research </a:t>
            </a:r>
            <a:br>
              <a:rPr lang="en-GB" dirty="0"/>
            </a:br>
            <a:r>
              <a:rPr lang="en-GB" dirty="0"/>
              <a:t> Gum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C8BD70-1F74-B4FE-7253-3E3C2B78B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1930" y="233924"/>
            <a:ext cx="7996681" cy="6390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0198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0F2AA-95B9-7E8A-EEC1-A32C56BAA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7419" y="1228550"/>
            <a:ext cx="4059169" cy="95318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Research </a:t>
            </a:r>
            <a:br>
              <a:rPr lang="en-GB" dirty="0"/>
            </a:br>
            <a:br>
              <a:rPr lang="en-GB" dirty="0"/>
            </a:br>
            <a:r>
              <a:rPr lang="en-GB" sz="4900" dirty="0"/>
              <a:t>Cognitive function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4CD150-A2CE-D7A9-FA49-AFC5E3EAC2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6323" y="367657"/>
            <a:ext cx="8919655" cy="622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7700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3A1D4-3E81-5F51-61BC-30A764AFB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07" y="243681"/>
            <a:ext cx="3462338" cy="1325563"/>
          </a:xfrm>
        </p:spPr>
        <p:txBody>
          <a:bodyPr/>
          <a:lstStyle/>
          <a:p>
            <a:r>
              <a:rPr lang="en-GB" dirty="0"/>
              <a:t>Research Mouth Rince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CECCC3-D833-40EE-A8F4-9225FF052B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8128" y="185398"/>
            <a:ext cx="8015845" cy="627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10198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7343C-8AAB-85D6-3B2C-1BB6FB215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5A7AD-0B2F-09FD-8007-3A4D3A6FE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Caffeine is ergogenic for sport and training and effective in trained and untrained individuals.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Take 3-6mg 1 hour before performance (though depends on source and individual).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Such doses do not seem to affect hydration.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High doses (&gt;9mg/kg) of caffeine can have adverse effects and very high doses (&gt; 10gms) can be lethal.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 the method of caffeine ingestion to optimise uptake relevant to performance.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9050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7BC4A-98A4-7175-847D-90A694EBF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95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Caffeine Dosage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1523731-292E-57DD-A035-9EBA615A7C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7897871"/>
              </p:ext>
            </p:extLst>
          </p:nvPr>
        </p:nvGraphicFramePr>
        <p:xfrm>
          <a:off x="594519" y="1054646"/>
          <a:ext cx="5984875" cy="52387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4976">
                  <a:extLst>
                    <a:ext uri="{9D8B030D-6E8A-4147-A177-3AD203B41FA5}">
                      <a16:colId xmlns:a16="http://schemas.microsoft.com/office/drawing/2014/main" val="3535032721"/>
                    </a:ext>
                  </a:extLst>
                </a:gridCol>
                <a:gridCol w="954458">
                  <a:extLst>
                    <a:ext uri="{9D8B030D-6E8A-4147-A177-3AD203B41FA5}">
                      <a16:colId xmlns:a16="http://schemas.microsoft.com/office/drawing/2014/main" val="2436792111"/>
                    </a:ext>
                  </a:extLst>
                </a:gridCol>
                <a:gridCol w="954458">
                  <a:extLst>
                    <a:ext uri="{9D8B030D-6E8A-4147-A177-3AD203B41FA5}">
                      <a16:colId xmlns:a16="http://schemas.microsoft.com/office/drawing/2014/main" val="573348615"/>
                    </a:ext>
                  </a:extLst>
                </a:gridCol>
                <a:gridCol w="954458">
                  <a:extLst>
                    <a:ext uri="{9D8B030D-6E8A-4147-A177-3AD203B41FA5}">
                      <a16:colId xmlns:a16="http://schemas.microsoft.com/office/drawing/2014/main" val="1115429475"/>
                    </a:ext>
                  </a:extLst>
                </a:gridCol>
                <a:gridCol w="954458">
                  <a:extLst>
                    <a:ext uri="{9D8B030D-6E8A-4147-A177-3AD203B41FA5}">
                      <a16:colId xmlns:a16="http://schemas.microsoft.com/office/drawing/2014/main" val="173859434"/>
                    </a:ext>
                  </a:extLst>
                </a:gridCol>
                <a:gridCol w="132067">
                  <a:extLst>
                    <a:ext uri="{9D8B030D-6E8A-4147-A177-3AD203B41FA5}">
                      <a16:colId xmlns:a16="http://schemas.microsoft.com/office/drawing/2014/main" val="2026642257"/>
                    </a:ext>
                  </a:extLst>
                </a:gridCol>
              </a:tblGrid>
              <a:tr h="455533"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Caffeine Dose chart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001189961"/>
                  </a:ext>
                </a:extLst>
              </a:tr>
              <a:tr h="455533">
                <a:tc gridSpan="6"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Dose values are in mg  </a:t>
                      </a:r>
                      <a:endParaRPr lang="en-GB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8802278"/>
                  </a:ext>
                </a:extLst>
              </a:tr>
              <a:tr h="455533"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2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Get a 3rd Party to check dose before consumption</a:t>
                      </a:r>
                      <a:endParaRPr lang="en-GB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1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820231959"/>
                  </a:ext>
                </a:extLst>
              </a:tr>
              <a:tr h="4555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Body Weight (kg)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3mg/kg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4mg/kg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5mg/kg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6mg/kg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4251861844"/>
                  </a:ext>
                </a:extLst>
              </a:tr>
              <a:tr h="455533"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 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 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 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>
                          <a:effectLst/>
                        </a:rPr>
                        <a:t> 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800" u="none" strike="noStrike" dirty="0">
                          <a:effectLst/>
                        </a:rPr>
                        <a:t> 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896005733"/>
                  </a:ext>
                </a:extLst>
              </a:tr>
              <a:tr h="4555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50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200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250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300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2311044826"/>
                  </a:ext>
                </a:extLst>
              </a:tr>
              <a:tr h="4555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51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153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204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255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306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1019589029"/>
                  </a:ext>
                </a:extLst>
              </a:tr>
              <a:tr h="4555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52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156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208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260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312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812029373"/>
                  </a:ext>
                </a:extLst>
              </a:tr>
              <a:tr h="4555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53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159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212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265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318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3442557526"/>
                  </a:ext>
                </a:extLst>
              </a:tr>
              <a:tr h="455533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54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162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216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270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324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anchor="b"/>
                </a:tc>
                <a:extLst>
                  <a:ext uri="{0D108BD9-81ED-4DB2-BD59-A6C34878D82A}">
                    <a16:rowId xmlns:a16="http://schemas.microsoft.com/office/drawing/2014/main" val="6800618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F10E31B-484B-646E-FFB5-96845D9F29BF}"/>
              </a:ext>
            </a:extLst>
          </p:cNvPr>
          <p:cNvSpPr txBox="1"/>
          <p:nvPr/>
        </p:nvSpPr>
        <p:spPr>
          <a:xfrm>
            <a:off x="7372350" y="3136612"/>
            <a:ext cx="4679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See Excel Chart on Moodle</a:t>
            </a:r>
          </a:p>
        </p:txBody>
      </p:sp>
    </p:spTree>
    <p:extLst>
      <p:ext uri="{BB962C8B-B14F-4D97-AF65-F5344CB8AC3E}">
        <p14:creationId xmlns:p14="http://schemas.microsoft.com/office/powerpoint/2010/main" val="7533710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1754</Words>
  <Application>Microsoft Office PowerPoint</Application>
  <PresentationFormat>Widescreen</PresentationFormat>
  <Paragraphs>358</Paragraphs>
  <Slides>39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pressio</vt:lpstr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Nutritional Ergogenics - Supplementation</vt:lpstr>
      <vt:lpstr>Prevalence</vt:lpstr>
      <vt:lpstr>Caffeine and Ergogenic in Sport</vt:lpstr>
      <vt:lpstr>Caffeine Basics</vt:lpstr>
      <vt:lpstr>Caffeine</vt:lpstr>
      <vt:lpstr>Pharmacokinetics: Route of Administration/Absorption </vt:lpstr>
      <vt:lpstr>Distribution Throughout the Body</vt:lpstr>
      <vt:lpstr>Effects on the Body</vt:lpstr>
      <vt:lpstr>Effects on the Body</vt:lpstr>
      <vt:lpstr>Behavioral Effects (w/ 100~200 mg)</vt:lpstr>
      <vt:lpstr>Tolerance</vt:lpstr>
      <vt:lpstr>Consumption Doses</vt:lpstr>
      <vt:lpstr>Caffeine Dosage</vt:lpstr>
      <vt:lpstr>Overdosing</vt:lpstr>
      <vt:lpstr>Health Problems</vt:lpstr>
      <vt:lpstr>PowerPoint Presentation</vt:lpstr>
      <vt:lpstr>Withdrawal</vt:lpstr>
      <vt:lpstr>Symptoms of Withdrawal</vt:lpstr>
      <vt:lpstr>Caffeine: An Ergogenic Aid</vt:lpstr>
      <vt:lpstr>Sporting and Health Effects</vt:lpstr>
      <vt:lpstr>Endurance Performance</vt:lpstr>
      <vt:lpstr>Endurance performance</vt:lpstr>
      <vt:lpstr>Caffeine and Cognitive Performance</vt:lpstr>
      <vt:lpstr>Caffeine – High Intensity and Multi-sprint Sports</vt:lpstr>
      <vt:lpstr>Football</vt:lpstr>
      <vt:lpstr>Strength and Power</vt:lpstr>
      <vt:lpstr>Guest, N. S., VanDusseldorp, T. A., Nelson, M. T., Grgic, J., Schoenfeld, B. J., Jenkins, N. D., ... &amp; Campbell, B. I. (2021). International society of sports nutrition position stand: caffein and  exercise performance. Journal of the International Society of Sports Nutrition, 18(1), 1.</vt:lpstr>
      <vt:lpstr>Format</vt:lpstr>
      <vt:lpstr>Dose</vt:lpstr>
      <vt:lpstr>Timings</vt:lpstr>
      <vt:lpstr>Adverse Symptoms</vt:lpstr>
      <vt:lpstr>Research  Endurance</vt:lpstr>
      <vt:lpstr>Research   Sprint / Power</vt:lpstr>
      <vt:lpstr>Research   Gum</vt:lpstr>
      <vt:lpstr>Research   Cognitive function</vt:lpstr>
      <vt:lpstr>Research Mouth Rince</vt:lpstr>
      <vt:lpstr>Summary</vt:lpstr>
      <vt:lpstr>Caffeine Dosage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Gardner</dc:creator>
  <cp:lastModifiedBy>David Gardner</cp:lastModifiedBy>
  <cp:revision>1</cp:revision>
  <dcterms:created xsi:type="dcterms:W3CDTF">2023-02-15T12:48:39Z</dcterms:created>
  <dcterms:modified xsi:type="dcterms:W3CDTF">2023-02-15T13:23:46Z</dcterms:modified>
</cp:coreProperties>
</file>