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91" r:id="rId6"/>
    <p:sldId id="283" r:id="rId7"/>
    <p:sldId id="292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3" r:id="rId16"/>
  </p:sldIdLst>
  <p:sldSz cx="9144000" cy="6858000" type="screen4x3"/>
  <p:notesSz cx="6865938" cy="95408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05">
          <p15:clr>
            <a:srgbClr val="A4A3A4"/>
          </p15:clr>
        </p15:guide>
        <p15:guide id="2" pos="216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691D26-1367-3C4C-8E04-C9175D7A3AB5}" v="304" dt="2025-12-04T19:43:35.7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1491" autoAdjust="0"/>
    <p:restoredTop sz="95033" autoAdjust="0"/>
  </p:normalViewPr>
  <p:slideViewPr>
    <p:cSldViewPr>
      <p:cViewPr>
        <p:scale>
          <a:sx n="103" d="100"/>
          <a:sy n="103" d="100"/>
        </p:scale>
        <p:origin x="2896" y="7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05"/>
        <p:guide pos="216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4F343F-98C1-1038-893D-6A44040B6D1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027178-02A5-3153-AA70-B698F17DF6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9375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8C2321-13DE-8345-A3F4-A57AB906EADD}" type="datetimeFigureOut">
              <a:rPr lang="en-GB"/>
              <a:pPr>
                <a:defRPr/>
              </a:pPr>
              <a:t>03/12/2025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ADA4-8AD0-666F-A0B6-1AB5F4A6C46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97C5E8-D539-58CC-11E4-EF111270BAD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9375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7A034BC-C070-DA4D-9503-AF655080A5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6E5A4FE-905A-13DB-3FC5-DDD195C531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93E053-FE48-8ED4-D7DA-BCB3E79B42E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9375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26C25C7-AFA7-3F46-B1F0-040D5CB567FD}" type="datetimeFigureOut">
              <a:rPr lang="en-US"/>
              <a:pPr>
                <a:defRPr/>
              </a:pPr>
              <a:t>12/3/25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61B1415-5C73-0CBC-AA0A-8E7E3676AD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047750" y="715963"/>
            <a:ext cx="4770438" cy="3578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44" tIns="46872" rIns="93744" bIns="46872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A7CB536-4436-1C89-B7B1-1DF99DBD35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7388" y="4532313"/>
            <a:ext cx="5492750" cy="4292600"/>
          </a:xfrm>
          <a:prstGeom prst="rect">
            <a:avLst/>
          </a:prstGeom>
        </p:spPr>
        <p:txBody>
          <a:bodyPr vert="horz" lIns="93744" tIns="46872" rIns="93744" bIns="46872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0F9F5-B0DF-3019-6B4E-1C9E195B443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8C9649-A917-5BED-2A05-3D350B7F53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9375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725853C-9CB2-6448-87CB-29823860DB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4B1A69C5-14E5-DD71-D2F7-4FF1372694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1323CA0E-BD8B-21F7-D3FD-2F72FD0E20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2B48EE70-AEB8-4D4D-FB15-D8A118DF2D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1B73CA-05C0-EC40-880C-143D422CE980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05FF5AAC-65C8-CE5E-E3EC-EFB3A8D5EB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2C88140C-CB8D-ACC1-7822-3797182827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FC593C23-D939-F901-45CF-DBF8473302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B7EF9E-8401-1641-B976-5051B6924BFA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C0D18-BFCB-E899-F448-EED8274114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5B4D6-52D2-F841-B0A0-3F009E08681D}" type="datetimeFigureOut">
              <a:rPr lang="en-GB"/>
              <a:pPr>
                <a:defRPr/>
              </a:pPr>
              <a:t>03/12/2025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CC4FE1-C692-05DA-EC6C-96A30F30A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F6C095-1FDA-6DB2-5B3E-33B5C6858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BE009-665A-CE4D-B4DE-9F51C2AA1D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825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4A075-1762-4845-4798-1617753ED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F281E-4C6F-DE4B-B29D-86129AACF3E2}" type="datetimeFigureOut">
              <a:rPr lang="en-GB"/>
              <a:pPr>
                <a:defRPr/>
              </a:pPr>
              <a:t>03/12/2025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D6E25F-F859-EDF9-2F11-5B944AB59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48798-78EC-6DC9-F593-1D27A8286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7C740-DFC0-6F4E-9678-CB5E2FD190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806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2B0CA-2FA6-EEC8-B49F-EDB10C059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507C4-907F-2547-BBA7-0F3F0A7DBF09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612577D-CFF7-1574-11E1-13122991DC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FA981-467B-7641-AE4D-96BF0D143B9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971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08BE17E-567F-C2D8-ABDF-B67E88D3F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2F212-8502-8247-994C-3345D99DF038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0BBCE2-05DC-4A4E-380D-7649A77AE8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B7A59-774E-3E48-B4E2-783BDA2C4A1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7223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F421942-5751-5E56-5BC3-2703DA38F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0F118-1F70-D24D-B29E-5A5BFE8B0E28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EC8BA1C-D414-5D6F-F307-49F2C5692E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2D268-F173-3B43-93F8-304FB7905D4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8148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C602CE7-5F69-858F-3B46-4138527B7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B0AC0-2ACD-0B48-93B4-3DA3FC6D6172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88C6A9C-D09E-092A-C9D0-B0807604B1F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BBF29-E143-B14A-8AAB-469E239B26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531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23FDE62-6FF6-B9BC-4502-19AB0B322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100C1-B7B2-E641-AB2C-AEE368001C42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02D59DD-AC2A-FAD2-D0AA-903EA746892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E1C45-31C5-344E-A406-C10138C3E3B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9614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6BBBEB4-888F-E115-3CB2-75C19BACE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07CA8-C08E-2944-8300-1806AEB5A6BA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16657E-B49F-AD94-7553-E92089C72E5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C75AB-8247-AC44-A170-5E38C11B054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576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3459CA3-72AC-A82F-B1B7-A8EE04F8F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AD11C-7D64-7042-B506-0092A9D85B22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7DC3C-2EC8-F288-B31A-0E03266C96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7259E-CD21-A246-9CF3-85C93B3ABEA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8983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A69AF-6E71-8ABE-EEC7-008AF02D5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118F6-0E2A-DC4F-B8EC-08895F17FF0B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9DFA879-36B2-69FE-E6F6-6ABA04101EA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925BD-4675-914F-9CA1-DD78842D1F8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5973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B08DB9-722B-5614-241B-4B8683C9B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C3C50-9E6D-7448-9069-D98CC6BBBB67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E1411D4-6F94-9B3C-A021-6657E69182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6DDDB-FEDC-464C-BB6B-B1E4D39AB93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0023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E567FEC-134E-8AC6-E462-CFA7EB87B9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B9FAC3D-7EDC-46F3-49D5-23BBB894C6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8C3D0-E86A-521F-B62D-24E94D13B0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1E61490-8D4D-AC42-9A73-A07E68CB0E03}" type="datetimeFigureOut">
              <a:rPr lang="en-GB"/>
              <a:pPr>
                <a:defRPr/>
              </a:pPr>
              <a:t>03/12/2025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2CD03-63D8-B343-EB43-FC22D34BC0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6E802D-615B-2B4B-B48F-2C54D34DA46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hee.nhs.uk/sites/default/files/Data%20Driven%20Healthcare%20in%202030%20-%20Full%20report%20-%20Mar%2021.pdf" TargetMode="External"/><Relationship Id="rId3" Type="http://schemas.openxmlformats.org/officeDocument/2006/relationships/hyperlink" Target="https://pmc.ncbi.nlm.nih.gov/articles/PMC10124239/" TargetMode="External"/><Relationship Id="rId7" Type="http://schemas.openxmlformats.org/officeDocument/2006/relationships/hyperlink" Target="https://diabetesonthenet.com/wp-content/uploads/235.-" TargetMode="External"/><Relationship Id="rId2" Type="http://schemas.openxmlformats.org/officeDocument/2006/relationships/hyperlink" Target="https://abbott.mediaroom.com/2017-09-13-FreeStyle-R-Libre-Flash-Glucose-Monitoring-Technology-Gains-Reimbursement-Approval-from-the-United-Kingdoms-National-Health-Servi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iabetes.org.uk/about-us/news-and-views/nice-guidelines-recommend-wider-use-for-flash-and-cgm" TargetMode="External"/><Relationship Id="rId5" Type="http://schemas.openxmlformats.org/officeDocument/2006/relationships/hyperlink" Target="https://www.diabetes.org.uk/sites/default/files/2021-10/Position%20statement%20on%20Flash%20glucose%20monitoring%20211021.pdf" TargetMode="External"/><Relationship Id="rId10" Type="http://schemas.openxmlformats.org/officeDocument/2006/relationships/hyperlink" Target="https://diabetesonthenet.com/wp-content/uploads/pdf/dotn8df2bb1fcf47f62bbfa494d169dcd8de.pdf" TargetMode="External"/><Relationship Id="rId4" Type="http://schemas.openxmlformats.org/officeDocument/2006/relationships/hyperlink" Target="https://doi.org/10.1007/s40200-024-01424-4" TargetMode="External"/><Relationship Id="rId9" Type="http://schemas.openxmlformats.org/officeDocument/2006/relationships/hyperlink" Target="https://livewellnationwide.co.uk/guides/freestyle-libre-vs-freestyle-libre-2-vs-freestyle-libre-3/#:~:text=Frequently%20Asked%20Questions,3%20is%20the%20best%20option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coronavirus/documents/diabetes-programme-delivery-letter-to-regions/" TargetMode="External"/><Relationship Id="rId2" Type="http://schemas.openxmlformats.org/officeDocument/2006/relationships/hyperlink" Target="https://pubmed.ncbi.nlm.nih.gov/29356072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ice.org.uk/guidance/qs125/chapter/quality-statement-4-continuous-glucose-monitoring-in-type-1-diabe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42885A6-2629-FF25-D1D3-3F568FCA0548}"/>
              </a:ext>
            </a:extLst>
          </p:cNvPr>
          <p:cNvSpPr/>
          <p:nvPr/>
        </p:nvSpPr>
        <p:spPr>
          <a:xfrm>
            <a:off x="755650" y="3429000"/>
            <a:ext cx="7561263" cy="2303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F2CC69-BF8A-7E0C-9BD2-0482BBFF0F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188" y="1304925"/>
            <a:ext cx="8353425" cy="42481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Digital Transformation in the Health and Care Professions (BMHP6026)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Component 2 Assessment 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Student name: Stephanie Owusu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Student ID: 2316785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Lecturer’s name : Shepherd Ziko</a:t>
            </a:r>
            <a:endParaRPr lang="en-GB" altLang="en-US" sz="2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35CADF2F-ECA9-0B0C-1406-26B1FE7899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Use of AI Acknowledgement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AB297083-1F0A-F57A-382D-B69FA361CA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not used any AI tools in the research and creation of this assignment. I confirm that I have not presented any AI generated materials as my own work. I confirm I have copies of my drafts, notes, and other resources I used, which I may be asked to provide in evidence</a:t>
            </a:r>
            <a:endParaRPr lang="en-GB" alt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220692B1-F591-3444-5836-152F27A169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b="1" dirty="0"/>
              <a:t>Introduction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E79624FA-1A57-97E2-ABA8-C9EB146A6EC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246839"/>
            <a:ext cx="4038600" cy="2695764"/>
          </a:xfrm>
          <a:prstGeom prst="rect">
            <a:avLst/>
          </a:prstGeom>
          <a:noFill/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D169F2D5-B018-2301-AFA4-3CD7D0FD0150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179512" y="1303378"/>
            <a:ext cx="4968552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A flash glucose monitoring device called Freestyle Libre (FSL) is transforming diabetes care in the National Health Service (NHS) (Abott, 2017).</a:t>
            </a:r>
          </a:p>
          <a:p>
            <a:pPr>
              <a:spcBef>
                <a:spcPct val="0"/>
              </a:spcBef>
            </a:pPr>
            <a:r>
              <a:rPr lang="en-US" altLang="en-US" sz="1800" dirty="0">
                <a:solidFill>
                  <a:srgbClr val="000000"/>
                </a:solidFill>
                <a:cs typeface="Arial" panose="020B0604020202020204" pitchFamily="34" charset="0"/>
              </a:rPr>
              <a:t>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xpanded access for Type 1 and Type 2 diabetes after being approved for NHS funding in 2017 (NHS England, 2020).</a:t>
            </a:r>
          </a:p>
          <a:p>
            <a:pPr>
              <a:spcBef>
                <a:spcPct val="0"/>
              </a:spcBef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Uses a skin‑worn sensor to provide continuous glucose readings per minute (Abbott, 2017).</a:t>
            </a:r>
          </a:p>
          <a:p>
            <a:pPr>
              <a:spcBef>
                <a:spcPct val="0"/>
              </a:spcBef>
            </a:pPr>
            <a:r>
              <a:rPr lang="en-US" altLang="en-US" sz="1800" dirty="0">
                <a:solidFill>
                  <a:srgbClr val="000000"/>
                </a:solidFill>
                <a:cs typeface="Arial" panose="020B0604020202020204" pitchFamily="34" charset="0"/>
              </a:rPr>
              <a:t>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educes finger-prick tests by sending real-time data to cellphones and readers (</a:t>
            </a:r>
            <a:r>
              <a:rPr lang="en-US" altLang="en-US" sz="1800" dirty="0">
                <a:solidFill>
                  <a:srgbClr val="000000"/>
                </a:solidFill>
                <a:cs typeface="Arial" panose="020B0604020202020204" pitchFamily="34" charset="0"/>
              </a:rPr>
              <a:t>Abott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, 2017).</a:t>
            </a:r>
          </a:p>
          <a:p>
            <a:pPr>
              <a:spcBef>
                <a:spcPct val="0"/>
              </a:spcBef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Represents one of the major digital advancements in current diabetes care (Abott,2017).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0A86A9A-9BA3-012A-8B87-BD771EA2A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 b="1" dirty="0">
                <a:cs typeface="Arial" panose="020B0604020202020204" pitchFamily="34" charset="0"/>
              </a:rPr>
              <a:t>Freestyle Libre 2 vs Freestyle Libre 3 Key Differences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B20A471-D7E0-36A6-8D39-52BB82F777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Freestyle Libre 2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Requires scanning to view glucose levels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Good accuracy (MARD – 9.2%)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Optional glucose alarms</a:t>
            </a:r>
          </a:p>
          <a:p>
            <a:pPr>
              <a:lnSpc>
                <a:spcPct val="90000"/>
              </a:lnSpc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Freestyle Libre 3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Real time glucose readings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Improved accuracy (MARD- 7.6%)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More reliable alarms.</a:t>
            </a:r>
          </a:p>
          <a:p>
            <a:pPr>
              <a:lnSpc>
                <a:spcPct val="90000"/>
              </a:lnSpc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(Hughes, 2025)</a:t>
            </a:r>
          </a:p>
        </p:txBody>
      </p:sp>
      <p:pic>
        <p:nvPicPr>
          <p:cNvPr id="6146" name="Picture 2" descr="Freestyle Libre 3: Review and Comparison to Libre 2 - TRUEWELL">
            <a:extLst>
              <a:ext uri="{FF2B5EF4-FFF2-40B4-BE49-F238E27FC236}">
                <a16:creationId xmlns:a16="http://schemas.microsoft.com/office/drawing/2014/main" id="{67F07945-5A58-A4CA-DADB-AF9E2016E14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458865"/>
            <a:ext cx="4038600" cy="2271712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445498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FC5915EF-1DF7-4EAB-AAC6-CB60168C09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b="1" dirty="0"/>
              <a:t>Impact on Workforce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78CCE502-7908-406B-F5A5-4E2145DB2C23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Implementation requires structured clinician training on device use and data interpretation.</a:t>
            </a:r>
          </a:p>
          <a:p>
            <a:pPr>
              <a:lnSpc>
                <a:spcPct val="90000"/>
              </a:lnSpc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Expands nursing roles: data review, digital coaching, and sensor initiation.</a:t>
            </a:r>
          </a:p>
          <a:p>
            <a:pPr>
              <a:lnSpc>
                <a:spcPct val="90000"/>
              </a:lnSpc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Workflows changed with virtual diabetes reviews through LibreView .</a:t>
            </a:r>
          </a:p>
          <a:p>
            <a:pPr>
              <a:lnSpc>
                <a:spcPct val="90000"/>
              </a:lnSpc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Community nurses collaborate more closely with diabetes teams .</a:t>
            </a:r>
          </a:p>
          <a:p>
            <a:pPr>
              <a:lnSpc>
                <a:spcPct val="90000"/>
              </a:lnSpc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Challenges include digital competency gaps and workload pressures.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(Health Education England, 2021; Gregory and Curtis, 2022)</a:t>
            </a:r>
          </a:p>
          <a:p>
            <a:pPr eaLnBrk="1" hangingPunct="1">
              <a:lnSpc>
                <a:spcPct val="90000"/>
              </a:lnSpc>
            </a:pPr>
            <a:endParaRPr lang="en-GB" altLang="en-US" sz="1500" dirty="0"/>
          </a:p>
        </p:txBody>
      </p:sp>
      <p:pic>
        <p:nvPicPr>
          <p:cNvPr id="2050" name="Picture 2" descr="Diabetes Product Review: Abbott FreeStyle Libre">
            <a:extLst>
              <a:ext uri="{FF2B5EF4-FFF2-40B4-BE49-F238E27FC236}">
                <a16:creationId xmlns:a16="http://schemas.microsoft.com/office/drawing/2014/main" id="{B6F038AC-C485-ACE0-35A5-A793549DC92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461006"/>
            <a:ext cx="4038600" cy="226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DF501F84-23EA-72D8-783F-55F1B70F61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b="1" dirty="0"/>
              <a:t>Impact on service delivery 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25940B2F-78A6-103A-2686-DE85DC65C8E3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Shift from episodic appointments to continuous, remote monitoring.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Virtual reviews reduce need for in‑person clinic visits.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New digital pathways for sensor initiation and data upload 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Enables trend‑based decision‑making and earlier intervention.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Associated with reduced emergency admissions for glucose‑related.</a:t>
            </a:r>
          </a:p>
          <a:p>
            <a:pPr>
              <a:lnSpc>
                <a:spcPct val="90000"/>
              </a:lnSpc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(NHS England, 2020; Kelly,2019; Diabetes. UK, 2022)</a:t>
            </a:r>
          </a:p>
        </p:txBody>
      </p:sp>
      <p:pic>
        <p:nvPicPr>
          <p:cNvPr id="2" name="Picture 2" descr="Diabetes Product Review: Abbott FreeStyle Libre">
            <a:extLst>
              <a:ext uri="{FF2B5EF4-FFF2-40B4-BE49-F238E27FC236}">
                <a16:creationId xmlns:a16="http://schemas.microsoft.com/office/drawing/2014/main" id="{BF5D75C9-0ED9-9A8C-8D01-E0EC2BC7B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05" r="-1" b="-1"/>
          <a:stretch>
            <a:fillRect/>
          </a:stretch>
        </p:blipFill>
        <p:spPr bwMode="auto">
          <a:xfrm>
            <a:off x="4648200" y="1600201"/>
            <a:ext cx="4038600" cy="398904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B3A030CC-2906-AFAA-1CBC-AEFE5A471F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b="1"/>
              <a:t>Impact on patients 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66AF05B5-E680-E5F7-F6C5-057D5C8389C1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Real‑time glucose visibility improves confidence and quality of life.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Reduces burden of finger‑prick testing.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Improves HbA1c, time‑in‑range, and hypoglycaemia detection.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Supports patient empowerment but requires digital literacy skills.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Some inequalities remain in device access.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800" dirty="0"/>
              <a:t>(NICE, 2022 ; Cucinotta et al.,2024; Diabetes UK, 2021)</a:t>
            </a:r>
          </a:p>
        </p:txBody>
      </p:sp>
      <p:pic>
        <p:nvPicPr>
          <p:cNvPr id="3074" name="Picture 2" descr="Diabetes Product Review: Abbott FreeStyle Libre">
            <a:extLst>
              <a:ext uri="{FF2B5EF4-FFF2-40B4-BE49-F238E27FC236}">
                <a16:creationId xmlns:a16="http://schemas.microsoft.com/office/drawing/2014/main" id="{4932FA7C-C66E-E660-AE1C-CFF19F36D0D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463913"/>
            <a:ext cx="4038600" cy="2261616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8AADD061-B075-D520-392D-CDD1118C5C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b="1" dirty="0"/>
              <a:t>Impact on community 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20086BE4-0311-940F-409C-DF68383433D4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Enables decentralised diabetes care across home, community clinics, and remote services.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Family members can support monitoring via connected apps.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Encourages co‑production through shared glucose data review.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Reduces pressure on emergency and hospital services.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Improves access in rural and deprived communities.</a:t>
            </a:r>
          </a:p>
          <a:p>
            <a:pPr>
              <a:lnSpc>
                <a:spcPct val="90000"/>
              </a:lnSpc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(NICE, 2022 ; NHS England, 2020)</a:t>
            </a:r>
          </a:p>
        </p:txBody>
      </p:sp>
      <p:pic>
        <p:nvPicPr>
          <p:cNvPr id="4098" name="Picture 2" descr="Flash glucose monitoring use in community nursing teams: one year on -  DiabetesontheNet">
            <a:extLst>
              <a:ext uri="{FF2B5EF4-FFF2-40B4-BE49-F238E27FC236}">
                <a16:creationId xmlns:a16="http://schemas.microsoft.com/office/drawing/2014/main" id="{0A5F0660-423A-456A-D066-6BF43C9C79E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661" y="2060848"/>
            <a:ext cx="4038600" cy="212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6AF6B7A6-4123-8A95-2FFF-1A4021FFCD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b="1"/>
              <a:t>Challenges of the innovation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A24466BE-7A55-2AEB-97D8-0BB70BBA9FE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340768"/>
            <a:ext cx="4474840" cy="4248473"/>
          </a:xfrm>
        </p:spPr>
        <p:txBody>
          <a:bodyPr wrap="square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Digital literacy barriers, especially for older adults.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Technical issues such as sensor inaccuracies and connectivity problems.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Inequitable access across NHS regions.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Training demands on clinicians to interpret digital data.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Increased workload from continuous data monitoring.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Cost and long-term sustainability concerns.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Privacy and data security risks with cloud-based systems.</a:t>
            </a:r>
          </a:p>
          <a:p>
            <a:pPr>
              <a:lnSpc>
                <a:spcPct val="90000"/>
              </a:lnSpc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1700" dirty="0">
                <a:latin typeface="Arial" panose="020B0604020202020204" pitchFamily="34" charset="0"/>
                <a:cs typeface="Arial" panose="020B0604020202020204" pitchFamily="34" charset="0"/>
              </a:rPr>
              <a:t>(National Library of medicine ,2018; Beasant et al.,2023)</a:t>
            </a:r>
          </a:p>
        </p:txBody>
      </p:sp>
      <p:pic>
        <p:nvPicPr>
          <p:cNvPr id="5122" name="Picture 2" descr="Abbott issues FreeStyle Libre 3 glucose monitor warning in the United States">
            <a:extLst>
              <a:ext uri="{FF2B5EF4-FFF2-40B4-BE49-F238E27FC236}">
                <a16:creationId xmlns:a16="http://schemas.microsoft.com/office/drawing/2014/main" id="{3453B0AD-1E64-7856-388C-755508D3E49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49" r="15729" b="-1"/>
          <a:stretch>
            <a:fillRect/>
          </a:stretch>
        </p:blipFill>
        <p:spPr bwMode="auto">
          <a:xfrm>
            <a:off x="5076056" y="1600201"/>
            <a:ext cx="3610744" cy="398904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C14E2254-A243-6F04-51FF-13AE2E6090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b="1" dirty="0"/>
              <a:t>Conclusion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D2F2D979-0B5C-6C7A-C6F8-0DB3AE873DD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800" dirty="0"/>
              <a:t>FSL has transformed diabetes care by increasing accuracy, autonomy, and efficiency.</a:t>
            </a:r>
          </a:p>
          <a:p>
            <a:pPr>
              <a:lnSpc>
                <a:spcPct val="90000"/>
              </a:lnSpc>
            </a:pPr>
            <a:r>
              <a:rPr lang="en-GB" sz="1800" dirty="0"/>
              <a:t>Workforce roles expanded and require digital skill development.</a:t>
            </a:r>
          </a:p>
          <a:p>
            <a:pPr>
              <a:lnSpc>
                <a:spcPct val="90000"/>
              </a:lnSpc>
            </a:pPr>
            <a:r>
              <a:rPr lang="en-GB" sz="1800" dirty="0"/>
              <a:t>Benefits extend to families, communities, and public health outcomes.</a:t>
            </a:r>
          </a:p>
          <a:p>
            <a:pPr>
              <a:lnSpc>
                <a:spcPct val="90000"/>
              </a:lnSpc>
            </a:pPr>
            <a:r>
              <a:rPr lang="en-GB" sz="1800" dirty="0"/>
              <a:t>Represents a successful digital transformation across UK health and social care.</a:t>
            </a:r>
          </a:p>
          <a:p>
            <a:pPr eaLnBrk="1" hangingPunct="1">
              <a:lnSpc>
                <a:spcPct val="90000"/>
              </a:lnSpc>
            </a:pPr>
            <a:endParaRPr lang="en-GB" altLang="en-US" sz="2000" dirty="0"/>
          </a:p>
        </p:txBody>
      </p:sp>
      <p:pic>
        <p:nvPicPr>
          <p:cNvPr id="2050" name="Picture 2" descr="FreeStyle Glucose Meters | Official FreeStyle Diabetes UK Website">
            <a:extLst>
              <a:ext uri="{FF2B5EF4-FFF2-40B4-BE49-F238E27FC236}">
                <a16:creationId xmlns:a16="http://schemas.microsoft.com/office/drawing/2014/main" id="{BFF35693-61D5-7708-DAB0-1CEB192F159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6" r="6893" b="-3"/>
          <a:stretch>
            <a:fillRect/>
          </a:stretch>
        </p:blipFill>
        <p:spPr bwMode="auto">
          <a:xfrm>
            <a:off x="4495800" y="1280897"/>
            <a:ext cx="4191000" cy="3989040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CF376A65-5641-8DF9-31DF-193B1409A1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References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7095A565-79B0-24B5-F6F0-A470D979B18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417638"/>
            <a:ext cx="8229600" cy="4387626"/>
          </a:xfrm>
        </p:spPr>
        <p:txBody>
          <a:bodyPr/>
          <a:lstStyle/>
          <a:p>
            <a:pPr marL="0" indent="0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Abott (2017) </a:t>
            </a:r>
            <a:r>
              <a:rPr lang="en-GB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FreeStyle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 Libre Flash Glucose Monitoring Technology Gains Reimbursement Approval From The United Kingdom’s National Health Service.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https://abbott.mediaroom.com/2017-09-13-FreeStyle-R-Libre-Flash-Glucose-Monitoring-Technology-Gains-Reimbursement-Approval-from-the-United-Kingdoms-National-Health-Service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(Accessed :4th November 2025)</a:t>
            </a:r>
          </a:p>
          <a:p>
            <a:pPr marL="0" indent="0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Beasant, L., Cullen, F., Thomas, E.,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Kandiyali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R., Shield, J.P.H.,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Mcgregor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D., West, N. and Ingram, J. (2023). Flash glucose monitoring in young people with type 1 diabetes—a qualitative study of young people, parents and health professionals: ‘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It makes life much easier’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BMJ Open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[online] 13(4), p.e070477.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https://pmc.ncbi.nlm.nih.gov/articles/PMC10124239/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Cucinotta, G., Tariq, Z., Sankar, A., Martin, F.L. and Nyangoma, S. (2024). The use of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FreeStyle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libre improves glycaemic control along with reducing diabetes burden and hospital admissions in a socially deprived Northwest English population. 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Journal of diabetes and metabolic </a:t>
            </a:r>
            <a:r>
              <a:rPr lang="en-GB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disorders</a:t>
            </a:r>
            <a:r>
              <a:rPr lang="en-GB" sz="1000" u="sng" dirty="0" err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://doi.org/10.1007/s40200-024-01424-4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Diabetes UK (2021)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Flash Glucose Monitoring.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Available at :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https://www.diabetes.org.uk/sites/default/files/2021-10/Position%20statement%20on%20Flash%20glucose%20monitoring%20211021.pdf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(Accessed : 26</a:t>
            </a:r>
            <a:r>
              <a:rPr lang="en-GB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November 2025)</a:t>
            </a:r>
          </a:p>
          <a:p>
            <a:pPr marL="0" indent="0" eaLnBrk="1" hangingPunct="1">
              <a:buNone/>
            </a:pPr>
            <a:r>
              <a:rPr lang="en-GB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Diabetes UK (2022) </a:t>
            </a:r>
            <a:r>
              <a:rPr lang="en-GB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New NICE guidelines recommend wider access to flash and </a:t>
            </a:r>
            <a:r>
              <a:rPr lang="en-GB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cgm</a:t>
            </a:r>
            <a:r>
              <a:rPr lang="en-GB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. Available at : </a:t>
            </a:r>
            <a:r>
              <a:rPr lang="en-GB" altLang="en-US" sz="10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https://www.diabetes.org.uk/about-us/news-and-views/nice-guidelines-recommend-wider-use-for-flash-and-cgm</a:t>
            </a:r>
            <a:r>
              <a:rPr lang="en-GB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 (Accessed :28</a:t>
            </a:r>
            <a:r>
              <a:rPr lang="en-GB" altLang="en-US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November 2025)</a:t>
            </a:r>
          </a:p>
          <a:p>
            <a:pPr marL="0" indent="0" eaLnBrk="1" hangingPunct="1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Gregory, S. and Curtis, K. (2022). Embedding flash glucose monitoring technology within neighbourhood nursing teams Article points. 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Journal of Diabetes Nursing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[online] 26. Available at: 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https://diabetesonthenet.com/wp-content/uploads/235.-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Gregory.pdf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(Accessed: 7</a:t>
            </a:r>
            <a:r>
              <a:rPr lang="en-GB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 November 2025).</a:t>
            </a:r>
          </a:p>
          <a:p>
            <a:pPr marL="0" indent="0" eaLnBrk="1" hangingPunct="1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Health Education England (2021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) Data driven healthcare in 2030: Transformation requirements of the NHS digital technology and health informatics workforce (Interim Report).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Available at : 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https://www.hee.nhs.uk/sites/default/files/Data%20Driven%20Healthcare%20in%202030%20-%20Full%20report%20-%20Mar%2021.pdf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(Accessed : 7</a:t>
            </a:r>
            <a:r>
              <a:rPr lang="en-GB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November 2025)</a:t>
            </a:r>
          </a:p>
          <a:p>
            <a:pPr marL="0" indent="0" eaLnBrk="1" hangingPunct="1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Hughes .E, (2025)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FreeStyle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Libre vs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FreeStyle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Libre 2 vs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FreeStyle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Libre 1: What’s the Difference? Available at: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https://livewellnationwide.co.uk/guides/freestyle-libre-vs-freestyle-libre-2-vs-freestyle-libre-3/#:~:text=Frequently%20Asked%20Questions,3%20is%20the%20best%20option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(Accessed : 1</a:t>
            </a:r>
            <a:r>
              <a:rPr lang="en-GB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 December 2025)</a:t>
            </a:r>
          </a:p>
          <a:p>
            <a:pPr marL="0" indent="0" eaLnBrk="1" hangingPunct="1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Kelly, B. (2019).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FreeStyle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Libre use in a real-world population: The Southampton City experience Article points. 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Journal of Diabetes Nursing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[online] 23, p.2019. Available at: 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https://diabetesonthenet.com/wp-content/uploads/pdf/dotn8df2bb1fcf47f62bbfa494d169dcd8de.pdf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 (Accessed : 10</a:t>
            </a:r>
            <a:r>
              <a:rPr lang="en-GB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November 2025)</a:t>
            </a:r>
          </a:p>
          <a:p>
            <a:pPr marL="0" indent="0" eaLnBrk="1" hangingPunct="1">
              <a:buNone/>
            </a:pPr>
            <a:endParaRPr lang="en-GB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FA4C0-B9D6-ECDB-1596-FD1CCD467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B3E49-6B26-F985-45DE-3B8E860279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National Library of medicine (2018) </a:t>
            </a:r>
            <a:r>
              <a:rPr 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Flash forward: a review of flash glucose monitoring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. Available at :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https://pubmed.ncbi.nlm.nih.gov/29356072/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(Accessed : 30</a:t>
            </a:r>
            <a:r>
              <a:rPr lang="en-US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November 2025)</a:t>
            </a:r>
          </a:p>
          <a:p>
            <a:pPr marL="0" indent="0">
              <a:buNone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NHS England (2020) </a:t>
            </a:r>
            <a:r>
              <a:rPr 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Diabetes </a:t>
            </a:r>
            <a:r>
              <a:rPr 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 Delivery- letter to regions .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Available at :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https://www.england.nhs.uk/coronavirus/documents/diabetes-programme-delivery-letter-to-regions/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 (Accessed : 26</a:t>
            </a:r>
            <a:r>
              <a:rPr lang="en-US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November 2025)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NICE (2022)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Diabetes in children and young people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Available at :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https://www.nice.org.uk/guidance/qs125/chapter/quality-statement-4-continuous-glucose-monitoring-in-type-1-diabetes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(Accessed : 26</a:t>
            </a:r>
            <a:r>
              <a:rPr lang="en-GB" sz="1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November 2025)</a:t>
            </a:r>
          </a:p>
          <a:p>
            <a:pPr marL="0" indent="0">
              <a:buNone/>
            </a:pP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73858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303dbf9b-b85b-46a0-94f1-894078c07ecd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3268</TotalTime>
  <Words>1313</Words>
  <Application>Microsoft Macintosh PowerPoint</Application>
  <PresentationFormat>On-screen Show (4:3)</PresentationFormat>
  <Paragraphs>83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Myriad Pro</vt:lpstr>
      <vt:lpstr>20140311PresentationUWTSDTemplate</vt:lpstr>
      <vt:lpstr>Digital Transformation in the Health and Care Professions (BMHP6026) Component 2 Assessment  Student name: Stephanie Owusu Student ID: 2316785 Lecturer’s name : Shepherd Ziko</vt:lpstr>
      <vt:lpstr>Use of AI Acknowledgement</vt:lpstr>
      <vt:lpstr>Introduction</vt:lpstr>
      <vt:lpstr>Freestyle Libre 2 vs Freestyle Libre 3 Key Differences</vt:lpstr>
      <vt:lpstr>Impact on Workforce</vt:lpstr>
      <vt:lpstr>Impact on service delivery </vt:lpstr>
      <vt:lpstr>Impact on patients </vt:lpstr>
      <vt:lpstr>Impact on community </vt:lpstr>
      <vt:lpstr>Challenges of the innovation</vt:lpstr>
      <vt:lpstr>Conclusion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 Effective Team Working &amp; Communications (BMSW 4002) Defining and Classifying Groups</dc:title>
  <dc:creator>Rebecca Stewart</dc:creator>
  <cp:lastModifiedBy>Stephanie Owusu (2316785)</cp:lastModifiedBy>
  <cp:revision>171</cp:revision>
  <cp:lastPrinted>2021-01-18T19:39:53Z</cp:lastPrinted>
  <dcterms:created xsi:type="dcterms:W3CDTF">2020-06-13T21:56:47Z</dcterms:created>
  <dcterms:modified xsi:type="dcterms:W3CDTF">2025-12-04T19:43:35Z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haredWithUsers">
    <vt:lpwstr>352;#Alison Harding;#2520;#Rachel Bendall;#2266;#Ruth Groff</vt:lpwstr>
  </property>
</Properties>
</file>