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4"/>
  </p:notesMasterIdLst>
  <p:handoutMasterIdLst>
    <p:handoutMasterId r:id="rId45"/>
  </p:handoutMasterIdLst>
  <p:sldIdLst>
    <p:sldId id="256" r:id="rId2"/>
    <p:sldId id="257" r:id="rId3"/>
    <p:sldId id="259" r:id="rId4"/>
    <p:sldId id="300" r:id="rId5"/>
    <p:sldId id="288" r:id="rId6"/>
    <p:sldId id="299" r:id="rId7"/>
    <p:sldId id="298" r:id="rId8"/>
    <p:sldId id="289" r:id="rId9"/>
    <p:sldId id="290" r:id="rId10"/>
    <p:sldId id="291" r:id="rId11"/>
    <p:sldId id="292" r:id="rId12"/>
    <p:sldId id="293" r:id="rId13"/>
    <p:sldId id="294" r:id="rId14"/>
    <p:sldId id="295" r:id="rId15"/>
    <p:sldId id="297" r:id="rId16"/>
    <p:sldId id="301" r:id="rId17"/>
    <p:sldId id="260" r:id="rId18"/>
    <p:sldId id="262" r:id="rId19"/>
    <p:sldId id="263" r:id="rId20"/>
    <p:sldId id="264" r:id="rId21"/>
    <p:sldId id="265" r:id="rId22"/>
    <p:sldId id="266" r:id="rId23"/>
    <p:sldId id="267" r:id="rId24"/>
    <p:sldId id="269" r:id="rId25"/>
    <p:sldId id="270" r:id="rId26"/>
    <p:sldId id="268" r:id="rId27"/>
    <p:sldId id="271" r:id="rId28"/>
    <p:sldId id="273" r:id="rId29"/>
    <p:sldId id="274" r:id="rId30"/>
    <p:sldId id="275" r:id="rId31"/>
    <p:sldId id="276" r:id="rId32"/>
    <p:sldId id="277" r:id="rId33"/>
    <p:sldId id="302" r:id="rId34"/>
    <p:sldId id="281" r:id="rId35"/>
    <p:sldId id="282" r:id="rId36"/>
    <p:sldId id="283" r:id="rId37"/>
    <p:sldId id="284" r:id="rId38"/>
    <p:sldId id="285" r:id="rId39"/>
    <p:sldId id="286" r:id="rId40"/>
    <p:sldId id="287" r:id="rId41"/>
    <p:sldId id="272" r:id="rId42"/>
    <p:sldId id="258" r:id="rId43"/>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718" autoAdjust="0"/>
    <p:restoredTop sz="52109"/>
  </p:normalViewPr>
  <p:slideViewPr>
    <p:cSldViewPr snapToGrid="0">
      <p:cViewPr varScale="1">
        <p:scale>
          <a:sx n="63" d="100"/>
          <a:sy n="63" d="100"/>
        </p:scale>
        <p:origin x="240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494C503-D434-41E2-B0C0-1D01A1FF560C}" type="doc">
      <dgm:prSet loTypeId="urn:microsoft.com/office/officeart/2005/8/layout/process1" loCatId="process" qsTypeId="urn:microsoft.com/office/officeart/2005/8/quickstyle/simple1" qsCatId="simple" csTypeId="urn:microsoft.com/office/officeart/2005/8/colors/accent1_2" csCatId="accent1" phldr="1"/>
      <dgm:spPr/>
    </dgm:pt>
    <dgm:pt modelId="{23A2AEB3-D732-4E2C-9474-9001DCDA60D4}">
      <dgm:prSet phldrT="[Text]" custT="1"/>
      <dgm:spPr/>
      <dgm:t>
        <a:bodyPr/>
        <a:lstStyle/>
        <a:p>
          <a:r>
            <a:rPr lang="en-GB" sz="2400" dirty="0"/>
            <a:t>Non-Supporters</a:t>
          </a:r>
        </a:p>
        <a:p>
          <a:r>
            <a:rPr lang="en-GB" sz="2400" dirty="0"/>
            <a:t>Pre-Radicalisation</a:t>
          </a:r>
        </a:p>
        <a:p>
          <a:endParaRPr lang="en-GB" sz="2400" dirty="0"/>
        </a:p>
      </dgm:t>
    </dgm:pt>
    <dgm:pt modelId="{6DA0FED4-0D23-4656-ADE4-ED72CB297D1D}" type="parTrans" cxnId="{C9D7D4EA-0C31-4FD7-BC6F-320D495ABEC6}">
      <dgm:prSet/>
      <dgm:spPr/>
      <dgm:t>
        <a:bodyPr/>
        <a:lstStyle/>
        <a:p>
          <a:endParaRPr lang="en-GB"/>
        </a:p>
      </dgm:t>
    </dgm:pt>
    <dgm:pt modelId="{CB03430A-441A-42FC-A4D3-294BDF3C81D7}" type="sibTrans" cxnId="{C9D7D4EA-0C31-4FD7-BC6F-320D495ABEC6}">
      <dgm:prSet/>
      <dgm:spPr/>
      <dgm:t>
        <a:bodyPr/>
        <a:lstStyle/>
        <a:p>
          <a:pPr>
            <a:lnSpc>
              <a:spcPct val="100000"/>
            </a:lnSpc>
          </a:pPr>
          <a:endParaRPr lang="en-GB"/>
        </a:p>
      </dgm:t>
    </dgm:pt>
    <dgm:pt modelId="{A742C0D4-7930-41E4-9AC9-0EBC89183407}">
      <dgm:prSet phldrT="[Text]" custT="1"/>
      <dgm:spPr/>
      <dgm:t>
        <a:bodyPr/>
        <a:lstStyle/>
        <a:p>
          <a:r>
            <a:rPr lang="en-GB" sz="2400" dirty="0"/>
            <a:t>Soft-Supporters</a:t>
          </a:r>
        </a:p>
        <a:p>
          <a:r>
            <a:rPr lang="en-GB" sz="2400" dirty="0"/>
            <a:t>Conversion and Identification with Islam</a:t>
          </a:r>
        </a:p>
      </dgm:t>
    </dgm:pt>
    <dgm:pt modelId="{3854B521-8F2D-4B2E-9ACD-99706AF0F6A9}" type="parTrans" cxnId="{09BD8253-E95C-4D9C-8245-162FD7F1CD22}">
      <dgm:prSet/>
      <dgm:spPr/>
      <dgm:t>
        <a:bodyPr/>
        <a:lstStyle/>
        <a:p>
          <a:endParaRPr lang="en-GB"/>
        </a:p>
      </dgm:t>
    </dgm:pt>
    <dgm:pt modelId="{EF02381A-1E8E-47E0-B360-115C8A8A9B8E}" type="sibTrans" cxnId="{09BD8253-E95C-4D9C-8245-162FD7F1CD22}">
      <dgm:prSet/>
      <dgm:spPr/>
      <dgm:t>
        <a:bodyPr/>
        <a:lstStyle/>
        <a:p>
          <a:pPr>
            <a:lnSpc>
              <a:spcPct val="100000"/>
            </a:lnSpc>
          </a:pPr>
          <a:endParaRPr lang="en-GB"/>
        </a:p>
      </dgm:t>
    </dgm:pt>
    <dgm:pt modelId="{09D68807-4B1B-46C8-A876-B210C2EABEAD}">
      <dgm:prSet phldrT="[Text]" custT="1"/>
      <dgm:spPr/>
      <dgm:t>
        <a:bodyPr/>
        <a:lstStyle/>
        <a:p>
          <a:r>
            <a:rPr lang="en-GB" sz="2400" dirty="0"/>
            <a:t>Hard-Supporters</a:t>
          </a:r>
        </a:p>
        <a:p>
          <a:r>
            <a:rPr lang="en-GB" sz="2400" dirty="0"/>
            <a:t>Acts of Terrorism</a:t>
          </a:r>
        </a:p>
      </dgm:t>
    </dgm:pt>
    <dgm:pt modelId="{50E4E480-888B-429C-9DA4-720791E515B1}" type="parTrans" cxnId="{79DB57F8-6171-45DB-856F-5B54FCE21C71}">
      <dgm:prSet/>
      <dgm:spPr/>
      <dgm:t>
        <a:bodyPr/>
        <a:lstStyle/>
        <a:p>
          <a:endParaRPr lang="en-GB"/>
        </a:p>
      </dgm:t>
    </dgm:pt>
    <dgm:pt modelId="{1E5A4003-01A3-4C92-B467-EB75FADE8742}" type="sibTrans" cxnId="{79DB57F8-6171-45DB-856F-5B54FCE21C71}">
      <dgm:prSet/>
      <dgm:spPr/>
      <dgm:t>
        <a:bodyPr/>
        <a:lstStyle/>
        <a:p>
          <a:endParaRPr lang="en-GB"/>
        </a:p>
      </dgm:t>
    </dgm:pt>
    <dgm:pt modelId="{9EEFFA24-508B-43B3-81EB-15B5A79D3EA9}" type="pres">
      <dgm:prSet presAssocID="{C494C503-D434-41E2-B0C0-1D01A1FF560C}" presName="Name0" presStyleCnt="0">
        <dgm:presLayoutVars>
          <dgm:dir/>
          <dgm:resizeHandles val="exact"/>
        </dgm:presLayoutVars>
      </dgm:prSet>
      <dgm:spPr/>
    </dgm:pt>
    <dgm:pt modelId="{CB00A96B-1CDD-45DF-9556-412D3419AAE8}" type="pres">
      <dgm:prSet presAssocID="{23A2AEB3-D732-4E2C-9474-9001DCDA60D4}" presName="node" presStyleLbl="node1" presStyleIdx="0" presStyleCnt="3" custScaleX="176683" custLinFactNeighborX="25511">
        <dgm:presLayoutVars>
          <dgm:bulletEnabled val="1"/>
        </dgm:presLayoutVars>
      </dgm:prSet>
      <dgm:spPr/>
    </dgm:pt>
    <dgm:pt modelId="{8CC129F6-466E-4406-8387-1B786E3C03E1}" type="pres">
      <dgm:prSet presAssocID="{CB03430A-441A-42FC-A4D3-294BDF3C81D7}" presName="sibTrans" presStyleLbl="sibTrans2D1" presStyleIdx="0" presStyleCnt="2"/>
      <dgm:spPr/>
    </dgm:pt>
    <dgm:pt modelId="{14B201A2-A559-4ABA-B68F-AA62DE9ABF59}" type="pres">
      <dgm:prSet presAssocID="{CB03430A-441A-42FC-A4D3-294BDF3C81D7}" presName="connectorText" presStyleLbl="sibTrans2D1" presStyleIdx="0" presStyleCnt="2"/>
      <dgm:spPr/>
    </dgm:pt>
    <dgm:pt modelId="{E5EBB694-C681-4C34-8751-5E48D780A924}" type="pres">
      <dgm:prSet presAssocID="{A742C0D4-7930-41E4-9AC9-0EBC89183407}" presName="node" presStyleLbl="node1" presStyleIdx="1" presStyleCnt="3" custScaleX="176312" custLinFactNeighborX="-12755">
        <dgm:presLayoutVars>
          <dgm:bulletEnabled val="1"/>
        </dgm:presLayoutVars>
      </dgm:prSet>
      <dgm:spPr/>
    </dgm:pt>
    <dgm:pt modelId="{B35E52ED-AE79-48FE-A4DF-257BA34B5749}" type="pres">
      <dgm:prSet presAssocID="{EF02381A-1E8E-47E0-B360-115C8A8A9B8E}" presName="sibTrans" presStyleLbl="sibTrans2D1" presStyleIdx="1" presStyleCnt="2"/>
      <dgm:spPr/>
    </dgm:pt>
    <dgm:pt modelId="{8A0B4C69-1071-4966-9451-D435773EF955}" type="pres">
      <dgm:prSet presAssocID="{EF02381A-1E8E-47E0-B360-115C8A8A9B8E}" presName="connectorText" presStyleLbl="sibTrans2D1" presStyleIdx="1" presStyleCnt="2"/>
      <dgm:spPr/>
    </dgm:pt>
    <dgm:pt modelId="{2E6AA1DA-78D4-4976-9F68-49EE7037A82E}" type="pres">
      <dgm:prSet presAssocID="{09D68807-4B1B-46C8-A876-B210C2EABEAD}" presName="node" presStyleLbl="node1" presStyleIdx="2" presStyleCnt="3" custScaleX="176344" custLinFactNeighborX="-25511">
        <dgm:presLayoutVars>
          <dgm:bulletEnabled val="1"/>
        </dgm:presLayoutVars>
      </dgm:prSet>
      <dgm:spPr/>
    </dgm:pt>
  </dgm:ptLst>
  <dgm:cxnLst>
    <dgm:cxn modelId="{35EEEC0F-FC79-4F04-AF91-6D09B2C0C353}" type="presOf" srcId="{EF02381A-1E8E-47E0-B360-115C8A8A9B8E}" destId="{8A0B4C69-1071-4966-9451-D435773EF955}" srcOrd="1" destOrd="0" presId="urn:microsoft.com/office/officeart/2005/8/layout/process1"/>
    <dgm:cxn modelId="{6ABA0419-2C56-4F95-8586-0E42648DEDCD}" type="presOf" srcId="{23A2AEB3-D732-4E2C-9474-9001DCDA60D4}" destId="{CB00A96B-1CDD-45DF-9556-412D3419AAE8}" srcOrd="0" destOrd="0" presId="urn:microsoft.com/office/officeart/2005/8/layout/process1"/>
    <dgm:cxn modelId="{D2234C2F-7EC0-4497-B444-B878A22FC5A6}" type="presOf" srcId="{EF02381A-1E8E-47E0-B360-115C8A8A9B8E}" destId="{B35E52ED-AE79-48FE-A4DF-257BA34B5749}" srcOrd="0" destOrd="0" presId="urn:microsoft.com/office/officeart/2005/8/layout/process1"/>
    <dgm:cxn modelId="{7DF13F40-41D8-4F8D-8AD2-5E9730CD5EBA}" type="presOf" srcId="{09D68807-4B1B-46C8-A876-B210C2EABEAD}" destId="{2E6AA1DA-78D4-4976-9F68-49EE7037A82E}" srcOrd="0" destOrd="0" presId="urn:microsoft.com/office/officeart/2005/8/layout/process1"/>
    <dgm:cxn modelId="{09BD8253-E95C-4D9C-8245-162FD7F1CD22}" srcId="{C494C503-D434-41E2-B0C0-1D01A1FF560C}" destId="{A742C0D4-7930-41E4-9AC9-0EBC89183407}" srcOrd="1" destOrd="0" parTransId="{3854B521-8F2D-4B2E-9ACD-99706AF0F6A9}" sibTransId="{EF02381A-1E8E-47E0-B360-115C8A8A9B8E}"/>
    <dgm:cxn modelId="{712FB899-B659-45BF-A59A-6E652DA99E27}" type="presOf" srcId="{A742C0D4-7930-41E4-9AC9-0EBC89183407}" destId="{E5EBB694-C681-4C34-8751-5E48D780A924}" srcOrd="0" destOrd="0" presId="urn:microsoft.com/office/officeart/2005/8/layout/process1"/>
    <dgm:cxn modelId="{1BB40ED4-BE9E-4C79-8886-3BCB64A67186}" type="presOf" srcId="{C494C503-D434-41E2-B0C0-1D01A1FF560C}" destId="{9EEFFA24-508B-43B3-81EB-15B5A79D3EA9}" srcOrd="0" destOrd="0" presId="urn:microsoft.com/office/officeart/2005/8/layout/process1"/>
    <dgm:cxn modelId="{A5204DE9-488A-49A5-84FF-A7AB962C451F}" type="presOf" srcId="{CB03430A-441A-42FC-A4D3-294BDF3C81D7}" destId="{14B201A2-A559-4ABA-B68F-AA62DE9ABF59}" srcOrd="1" destOrd="0" presId="urn:microsoft.com/office/officeart/2005/8/layout/process1"/>
    <dgm:cxn modelId="{C9D7D4EA-0C31-4FD7-BC6F-320D495ABEC6}" srcId="{C494C503-D434-41E2-B0C0-1D01A1FF560C}" destId="{23A2AEB3-D732-4E2C-9474-9001DCDA60D4}" srcOrd="0" destOrd="0" parTransId="{6DA0FED4-0D23-4656-ADE4-ED72CB297D1D}" sibTransId="{CB03430A-441A-42FC-A4D3-294BDF3C81D7}"/>
    <dgm:cxn modelId="{A2CDA8EF-835D-43FD-BB8E-740A40A37CBD}" type="presOf" srcId="{CB03430A-441A-42FC-A4D3-294BDF3C81D7}" destId="{8CC129F6-466E-4406-8387-1B786E3C03E1}" srcOrd="0" destOrd="0" presId="urn:microsoft.com/office/officeart/2005/8/layout/process1"/>
    <dgm:cxn modelId="{79DB57F8-6171-45DB-856F-5B54FCE21C71}" srcId="{C494C503-D434-41E2-B0C0-1D01A1FF560C}" destId="{09D68807-4B1B-46C8-A876-B210C2EABEAD}" srcOrd="2" destOrd="0" parTransId="{50E4E480-888B-429C-9DA4-720791E515B1}" sibTransId="{1E5A4003-01A3-4C92-B467-EB75FADE8742}"/>
    <dgm:cxn modelId="{8773BAC3-12EA-4AB8-A2F6-362944BAB285}" type="presParOf" srcId="{9EEFFA24-508B-43B3-81EB-15B5A79D3EA9}" destId="{CB00A96B-1CDD-45DF-9556-412D3419AAE8}" srcOrd="0" destOrd="0" presId="urn:microsoft.com/office/officeart/2005/8/layout/process1"/>
    <dgm:cxn modelId="{8140199D-66F3-47F6-B8FF-CC4FAC6B68FB}" type="presParOf" srcId="{9EEFFA24-508B-43B3-81EB-15B5A79D3EA9}" destId="{8CC129F6-466E-4406-8387-1B786E3C03E1}" srcOrd="1" destOrd="0" presId="urn:microsoft.com/office/officeart/2005/8/layout/process1"/>
    <dgm:cxn modelId="{59EDBCE0-E3CF-41D1-9F36-34FB756F448E}" type="presParOf" srcId="{8CC129F6-466E-4406-8387-1B786E3C03E1}" destId="{14B201A2-A559-4ABA-B68F-AA62DE9ABF59}" srcOrd="0" destOrd="0" presId="urn:microsoft.com/office/officeart/2005/8/layout/process1"/>
    <dgm:cxn modelId="{E2791A91-7994-461E-BF13-5477CCB8F650}" type="presParOf" srcId="{9EEFFA24-508B-43B3-81EB-15B5A79D3EA9}" destId="{E5EBB694-C681-4C34-8751-5E48D780A924}" srcOrd="2" destOrd="0" presId="urn:microsoft.com/office/officeart/2005/8/layout/process1"/>
    <dgm:cxn modelId="{927EEF3F-49A8-41C1-A202-9012EBC635F3}" type="presParOf" srcId="{9EEFFA24-508B-43B3-81EB-15B5A79D3EA9}" destId="{B35E52ED-AE79-48FE-A4DF-257BA34B5749}" srcOrd="3" destOrd="0" presId="urn:microsoft.com/office/officeart/2005/8/layout/process1"/>
    <dgm:cxn modelId="{0B5527C7-4CEB-46B7-930D-7685DBF0D1A7}" type="presParOf" srcId="{B35E52ED-AE79-48FE-A4DF-257BA34B5749}" destId="{8A0B4C69-1071-4966-9451-D435773EF955}" srcOrd="0" destOrd="0" presId="urn:microsoft.com/office/officeart/2005/8/layout/process1"/>
    <dgm:cxn modelId="{B9DF8A01-5A9D-43E1-A31D-67B65C222DA2}" type="presParOf" srcId="{9EEFFA24-508B-43B3-81EB-15B5A79D3EA9}" destId="{2E6AA1DA-78D4-4976-9F68-49EE7037A82E}"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00A96B-1CDD-45DF-9556-412D3419AAE8}">
      <dsp:nvSpPr>
        <dsp:cNvPr id="0" name=""/>
        <dsp:cNvSpPr/>
      </dsp:nvSpPr>
      <dsp:spPr>
        <a:xfrm>
          <a:off x="197820" y="1576933"/>
          <a:ext cx="3298951" cy="162450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Non-Supporters</a:t>
          </a:r>
        </a:p>
        <a:p>
          <a:pPr marL="0" lvl="0" indent="0" algn="ctr" defTabSz="1066800">
            <a:lnSpc>
              <a:spcPct val="90000"/>
            </a:lnSpc>
            <a:spcBef>
              <a:spcPct val="0"/>
            </a:spcBef>
            <a:spcAft>
              <a:spcPct val="35000"/>
            </a:spcAft>
            <a:buNone/>
          </a:pPr>
          <a:r>
            <a:rPr lang="en-GB" sz="2400" kern="1200" dirty="0"/>
            <a:t>Pre-Radicalisation</a:t>
          </a:r>
        </a:p>
        <a:p>
          <a:pPr marL="0" lvl="0" indent="0" algn="ctr" defTabSz="1066800">
            <a:lnSpc>
              <a:spcPct val="90000"/>
            </a:lnSpc>
            <a:spcBef>
              <a:spcPct val="0"/>
            </a:spcBef>
            <a:spcAft>
              <a:spcPct val="35000"/>
            </a:spcAft>
            <a:buNone/>
          </a:pPr>
          <a:endParaRPr lang="en-GB" sz="2400" kern="1200" dirty="0"/>
        </a:p>
      </dsp:txBody>
      <dsp:txXfrm>
        <a:off x="245400" y="1624513"/>
        <a:ext cx="3203791" cy="1529347"/>
      </dsp:txXfrm>
    </dsp:sp>
    <dsp:sp modelId="{8CC129F6-466E-4406-8387-1B786E3C03E1}">
      <dsp:nvSpPr>
        <dsp:cNvPr id="0" name=""/>
        <dsp:cNvSpPr/>
      </dsp:nvSpPr>
      <dsp:spPr>
        <a:xfrm>
          <a:off x="3612038" y="2157659"/>
          <a:ext cx="244366" cy="46305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100000"/>
            </a:lnSpc>
            <a:spcBef>
              <a:spcPct val="0"/>
            </a:spcBef>
            <a:spcAft>
              <a:spcPct val="35000"/>
            </a:spcAft>
            <a:buNone/>
          </a:pPr>
          <a:endParaRPr lang="en-GB" sz="1700" kern="1200"/>
        </a:p>
      </dsp:txBody>
      <dsp:txXfrm>
        <a:off x="3612038" y="2250270"/>
        <a:ext cx="171056" cy="277833"/>
      </dsp:txXfrm>
    </dsp:sp>
    <dsp:sp modelId="{E5EBB694-C681-4C34-8751-5E48D780A924}">
      <dsp:nvSpPr>
        <dsp:cNvPr id="0" name=""/>
        <dsp:cNvSpPr/>
      </dsp:nvSpPr>
      <dsp:spPr>
        <a:xfrm>
          <a:off x="3957840" y="1576933"/>
          <a:ext cx="3292024" cy="162450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Soft-Supporters</a:t>
          </a:r>
        </a:p>
        <a:p>
          <a:pPr marL="0" lvl="0" indent="0" algn="ctr" defTabSz="1066800">
            <a:lnSpc>
              <a:spcPct val="90000"/>
            </a:lnSpc>
            <a:spcBef>
              <a:spcPct val="0"/>
            </a:spcBef>
            <a:spcAft>
              <a:spcPct val="35000"/>
            </a:spcAft>
            <a:buNone/>
          </a:pPr>
          <a:r>
            <a:rPr lang="en-GB" sz="2400" kern="1200" dirty="0"/>
            <a:t>Conversion and Identification with Islam</a:t>
          </a:r>
        </a:p>
      </dsp:txBody>
      <dsp:txXfrm>
        <a:off x="4005420" y="1624513"/>
        <a:ext cx="3196864" cy="1529347"/>
      </dsp:txXfrm>
    </dsp:sp>
    <dsp:sp modelId="{B35E52ED-AE79-48FE-A4DF-257BA34B5749}">
      <dsp:nvSpPr>
        <dsp:cNvPr id="0" name=""/>
        <dsp:cNvSpPr/>
      </dsp:nvSpPr>
      <dsp:spPr>
        <a:xfrm>
          <a:off x="7412762" y="2157659"/>
          <a:ext cx="345344" cy="46305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100000"/>
            </a:lnSpc>
            <a:spcBef>
              <a:spcPct val="0"/>
            </a:spcBef>
            <a:spcAft>
              <a:spcPct val="35000"/>
            </a:spcAft>
            <a:buNone/>
          </a:pPr>
          <a:endParaRPr lang="en-GB" sz="1700" kern="1200"/>
        </a:p>
      </dsp:txBody>
      <dsp:txXfrm>
        <a:off x="7412762" y="2250270"/>
        <a:ext cx="241741" cy="277833"/>
      </dsp:txXfrm>
    </dsp:sp>
    <dsp:sp modelId="{2E6AA1DA-78D4-4976-9F68-49EE7037A82E}">
      <dsp:nvSpPr>
        <dsp:cNvPr id="0" name=""/>
        <dsp:cNvSpPr/>
      </dsp:nvSpPr>
      <dsp:spPr>
        <a:xfrm>
          <a:off x="7901458" y="1576933"/>
          <a:ext cx="3292621" cy="162450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Hard-Supporters</a:t>
          </a:r>
        </a:p>
        <a:p>
          <a:pPr marL="0" lvl="0" indent="0" algn="ctr" defTabSz="1066800">
            <a:lnSpc>
              <a:spcPct val="90000"/>
            </a:lnSpc>
            <a:spcBef>
              <a:spcPct val="0"/>
            </a:spcBef>
            <a:spcAft>
              <a:spcPct val="35000"/>
            </a:spcAft>
            <a:buNone/>
          </a:pPr>
          <a:r>
            <a:rPr lang="en-GB" sz="2400" kern="1200" dirty="0"/>
            <a:t>Acts of Terrorism</a:t>
          </a:r>
        </a:p>
      </dsp:txBody>
      <dsp:txXfrm>
        <a:off x="7949038" y="1624513"/>
        <a:ext cx="3197461" cy="1529347"/>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6126D890-27A8-49D3-AA1B-815C55650BC6}" type="datetimeFigureOut">
              <a:rPr lang="en-GB" smtClean="0"/>
              <a:t>21/09/2023</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CA3A76C5-8B63-4715-BA44-9A827A4E03B6}" type="slidenum">
              <a:rPr lang="en-GB" smtClean="0"/>
              <a:t>‹#›</a:t>
            </a:fld>
            <a:endParaRPr lang="en-GB"/>
          </a:p>
        </p:txBody>
      </p:sp>
    </p:spTree>
    <p:extLst>
      <p:ext uri="{BB962C8B-B14F-4D97-AF65-F5344CB8AC3E}">
        <p14:creationId xmlns:p14="http://schemas.microsoft.com/office/powerpoint/2010/main" val="409725394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778250" y="0"/>
            <a:ext cx="2889250" cy="488950"/>
          </a:xfrm>
          <a:prstGeom prst="rect">
            <a:avLst/>
          </a:prstGeom>
        </p:spPr>
        <p:txBody>
          <a:bodyPr vert="horz" lIns="91440" tIns="45720" rIns="91440" bIns="45720" rtlCol="0"/>
          <a:lstStyle>
            <a:lvl1pPr algn="r">
              <a:defRPr sz="1200"/>
            </a:lvl1pPr>
          </a:lstStyle>
          <a:p>
            <a:fld id="{2AC0FCC3-4296-1643-8945-690BEAF4A89F}" type="datetimeFigureOut">
              <a:rPr lang="en-US" smtClean="0"/>
              <a:t>9/21/23</a:t>
            </a:fld>
            <a:endParaRPr lang="en-US"/>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66750" y="4694238"/>
            <a:ext cx="5335588" cy="3840162"/>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264650"/>
            <a:ext cx="2889250" cy="48895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778250" y="9264650"/>
            <a:ext cx="2889250" cy="488950"/>
          </a:xfrm>
          <a:prstGeom prst="rect">
            <a:avLst/>
          </a:prstGeom>
        </p:spPr>
        <p:txBody>
          <a:bodyPr vert="horz" lIns="91440" tIns="45720" rIns="91440" bIns="45720" rtlCol="0" anchor="b"/>
          <a:lstStyle>
            <a:lvl1pPr algn="r">
              <a:defRPr sz="1200"/>
            </a:lvl1pPr>
          </a:lstStyle>
          <a:p>
            <a:fld id="{4E2B8E9A-B2FA-4F40-B177-9DBF3EF076C7}" type="slidenum">
              <a:rPr lang="en-US" smtClean="0"/>
              <a:t>‹#›</a:t>
            </a:fld>
            <a:endParaRPr lang="en-US"/>
          </a:p>
        </p:txBody>
      </p:sp>
    </p:spTree>
    <p:extLst>
      <p:ext uri="{BB962C8B-B14F-4D97-AF65-F5344CB8AC3E}">
        <p14:creationId xmlns:p14="http://schemas.microsoft.com/office/powerpoint/2010/main" val="19909724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E2B8E9A-B2FA-4F40-B177-9DBF3EF076C7}" type="slidenum">
              <a:rPr lang="en-US" smtClean="0"/>
              <a:t>2</a:t>
            </a:fld>
            <a:endParaRPr lang="en-US"/>
          </a:p>
        </p:txBody>
      </p:sp>
    </p:spTree>
    <p:extLst>
      <p:ext uri="{BB962C8B-B14F-4D97-AF65-F5344CB8AC3E}">
        <p14:creationId xmlns:p14="http://schemas.microsoft.com/office/powerpoint/2010/main" val="15498822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A planned terrorist attack refers to a deliberate and premeditated act of violence or destruction orchestrated by individuals or groups with the intent to </a:t>
            </a:r>
            <a:r>
              <a:rPr lang="en-GB" b="0" i="0" u="none" strike="noStrike" dirty="0" err="1">
                <a:solidFill>
                  <a:srgbClr val="374151"/>
                </a:solidFill>
                <a:effectLst/>
                <a:latin typeface="Söhne"/>
              </a:rPr>
              <a:t>instill</a:t>
            </a:r>
            <a:r>
              <a:rPr lang="en-GB" b="0" i="0" u="none" strike="noStrike" dirty="0">
                <a:solidFill>
                  <a:srgbClr val="374151"/>
                </a:solidFill>
                <a:effectLst/>
                <a:latin typeface="Söhne"/>
              </a:rPr>
              <a:t> fear, intimidate, or achieve ideological, political, religious, or social objectives. These attacks are typically well-organized and involve careful planning, coordination, and execution. Here are some examples of planned terrorist attacks:</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September 11, 2001 Attacks (9/11):</a:t>
            </a:r>
            <a:r>
              <a:rPr lang="en-GB" b="0" i="0" u="none" strike="noStrike" dirty="0">
                <a:solidFill>
                  <a:srgbClr val="374151"/>
                </a:solidFill>
                <a:effectLst/>
                <a:latin typeface="Söhne"/>
              </a:rPr>
              <a:t> This is one of the most infamous examples of a planned terrorist attack. Al-Qaeda operatives hijacked four commercial airliners and carried out suicide attacks against the World Trade </a:t>
            </a:r>
            <a:r>
              <a:rPr lang="en-GB" b="0" i="0" u="none" strike="noStrike" dirty="0" err="1">
                <a:solidFill>
                  <a:srgbClr val="374151"/>
                </a:solidFill>
                <a:effectLst/>
                <a:latin typeface="Söhne"/>
              </a:rPr>
              <a:t>Center</a:t>
            </a:r>
            <a:r>
              <a:rPr lang="en-GB" b="0" i="0" u="none" strike="noStrike" dirty="0">
                <a:solidFill>
                  <a:srgbClr val="374151"/>
                </a:solidFill>
                <a:effectLst/>
                <a:latin typeface="Söhne"/>
              </a:rPr>
              <a:t> towers in New York City and the Pentagon in Arlington, Virginia. Nearly 3,000 people were killed in these attacks, making it one of the deadliest acts of terrorism in history.</a:t>
            </a:r>
          </a:p>
          <a:p>
            <a:pPr algn="l">
              <a:buFont typeface="+mj-lt"/>
              <a:buAutoNum type="arabicPeriod"/>
            </a:pPr>
            <a:r>
              <a:rPr lang="en-GB" b="1" i="0" u="none" strike="noStrike" dirty="0">
                <a:solidFill>
                  <a:srgbClr val="374151"/>
                </a:solidFill>
                <a:effectLst/>
                <a:latin typeface="Söhne"/>
              </a:rPr>
              <a:t>London 7/7 Bombings (2005):</a:t>
            </a:r>
            <a:r>
              <a:rPr lang="en-GB" b="0" i="0" u="none" strike="noStrike" dirty="0">
                <a:solidFill>
                  <a:srgbClr val="374151"/>
                </a:solidFill>
                <a:effectLst/>
                <a:latin typeface="Söhne"/>
              </a:rPr>
              <a:t> A group of suicide bombers targeted London's public transportation system during the morning rush hour. Four bombs exploded on three subway trains and a double-decker bus, killing 52 people and injuring hundreds. The attacks were carried out by a group inspired by Islamist extremist ideologies.</a:t>
            </a:r>
          </a:p>
          <a:p>
            <a:pPr algn="l">
              <a:buFont typeface="+mj-lt"/>
              <a:buAutoNum type="arabicPeriod"/>
            </a:pPr>
            <a:r>
              <a:rPr lang="en-GB" b="1" i="0" u="none" strike="noStrike" dirty="0">
                <a:solidFill>
                  <a:srgbClr val="374151"/>
                </a:solidFill>
                <a:effectLst/>
                <a:latin typeface="Söhne"/>
              </a:rPr>
              <a:t>Mumbai Attacks (2008):</a:t>
            </a:r>
            <a:r>
              <a:rPr lang="en-GB" b="0" i="0" u="none" strike="noStrike" dirty="0">
                <a:solidFill>
                  <a:srgbClr val="374151"/>
                </a:solidFill>
                <a:effectLst/>
                <a:latin typeface="Söhne"/>
              </a:rPr>
              <a:t> Lashkar-e-Taiba, a Pakistan-based terrorist organization, orchestrated a series of coordinated shootings and bombings across Mumbai, India. The attackers targeted hotels, a railway station, and a Jewish community </a:t>
            </a:r>
            <a:r>
              <a:rPr lang="en-GB" b="0" i="0" u="none" strike="noStrike" dirty="0" err="1">
                <a:solidFill>
                  <a:srgbClr val="374151"/>
                </a:solidFill>
                <a:effectLst/>
                <a:latin typeface="Söhne"/>
              </a:rPr>
              <a:t>center</a:t>
            </a:r>
            <a:r>
              <a:rPr lang="en-GB" b="0" i="0" u="none" strike="noStrike" dirty="0">
                <a:solidFill>
                  <a:srgbClr val="374151"/>
                </a:solidFill>
                <a:effectLst/>
                <a:latin typeface="Söhne"/>
              </a:rPr>
              <a:t>, resulting in the deaths of 164 people and numerous injuries.</a:t>
            </a:r>
          </a:p>
          <a:p>
            <a:pPr algn="l">
              <a:buFont typeface="+mj-lt"/>
              <a:buAutoNum type="arabicPeriod"/>
            </a:pPr>
            <a:r>
              <a:rPr lang="en-GB" b="1" i="0" u="none" strike="noStrike" dirty="0">
                <a:solidFill>
                  <a:srgbClr val="374151"/>
                </a:solidFill>
                <a:effectLst/>
                <a:latin typeface="Söhne"/>
              </a:rPr>
              <a:t>Paris Attacks (November 2015):</a:t>
            </a:r>
            <a:r>
              <a:rPr lang="en-GB" b="0" i="0" u="none" strike="noStrike" dirty="0">
                <a:solidFill>
                  <a:srgbClr val="374151"/>
                </a:solidFill>
                <a:effectLst/>
                <a:latin typeface="Söhne"/>
              </a:rPr>
              <a:t> In a series of coordinated attacks across Paris, France, gunmen and suicide bombers targeted a concert hall, a soccer stadium, and several restaurants. The attacks were carried out by ISIS militants, resulting in 130 deaths and many injuries.</a:t>
            </a:r>
          </a:p>
          <a:p>
            <a:pPr algn="l">
              <a:buFont typeface="+mj-lt"/>
              <a:buAutoNum type="arabicPeriod"/>
            </a:pPr>
            <a:r>
              <a:rPr lang="en-GB" b="1" i="0" u="none" strike="noStrike" dirty="0">
                <a:solidFill>
                  <a:srgbClr val="374151"/>
                </a:solidFill>
                <a:effectLst/>
                <a:latin typeface="Söhne"/>
              </a:rPr>
              <a:t>Brussels Airport and Metro Attacks (2016):</a:t>
            </a:r>
            <a:r>
              <a:rPr lang="en-GB" b="0" i="0" u="none" strike="noStrike" dirty="0">
                <a:solidFill>
                  <a:srgbClr val="374151"/>
                </a:solidFill>
                <a:effectLst/>
                <a:latin typeface="Söhne"/>
              </a:rPr>
              <a:t> ISIS claimed responsibility for bombings at the Brussels Airport and a metro station in the city of Brussels, Belgium. The attacks killed 32 people and injured hundreds.</a:t>
            </a:r>
          </a:p>
          <a:p>
            <a:pPr algn="l">
              <a:buFont typeface="+mj-lt"/>
              <a:buAutoNum type="arabicPeriod"/>
            </a:pPr>
            <a:r>
              <a:rPr lang="en-GB" b="1" i="0" u="none" strike="noStrike" dirty="0">
                <a:solidFill>
                  <a:srgbClr val="374151"/>
                </a:solidFill>
                <a:effectLst/>
                <a:latin typeface="Söhne"/>
              </a:rPr>
              <a:t>Christchurch Mosque Shootings (2019):</a:t>
            </a:r>
            <a:r>
              <a:rPr lang="en-GB" b="0" i="0" u="none" strike="noStrike" dirty="0">
                <a:solidFill>
                  <a:srgbClr val="374151"/>
                </a:solidFill>
                <a:effectLst/>
                <a:latin typeface="Söhne"/>
              </a:rPr>
              <a:t> A white supremacist gunman carried out a planned terrorist attack on two mosques in Christchurch, New Zealand. The attack, which was live-streamed on social media, resulted in the deaths of 51 people and numerous injuries.</a:t>
            </a:r>
          </a:p>
          <a:p>
            <a:pPr algn="l">
              <a:buFont typeface="+mj-lt"/>
              <a:buAutoNum type="arabicPeriod"/>
            </a:pPr>
            <a:r>
              <a:rPr lang="en-GB" b="1" i="0" u="none" strike="noStrike" dirty="0">
                <a:solidFill>
                  <a:srgbClr val="374151"/>
                </a:solidFill>
                <a:effectLst/>
                <a:latin typeface="Söhne"/>
              </a:rPr>
              <a:t>Sri Lanka Easter Sunday Bombings (2019):</a:t>
            </a:r>
            <a:r>
              <a:rPr lang="en-GB" b="0" i="0" u="none" strike="noStrike" dirty="0">
                <a:solidFill>
                  <a:srgbClr val="374151"/>
                </a:solidFill>
                <a:effectLst/>
                <a:latin typeface="Söhne"/>
              </a:rPr>
              <a:t> A series of coordinated suicide bombings targeted churches and luxury hotels in Sri Lanka on Easter Sunday. The attacks, carried out by a local extremist group affiliated with ISIS, killed more than 250 people and injured hundreds.</a:t>
            </a:r>
          </a:p>
          <a:p>
            <a:pPr algn="l">
              <a:buFont typeface="+mj-lt"/>
              <a:buAutoNum type="arabicPeriod"/>
            </a:pPr>
            <a:r>
              <a:rPr lang="en-GB" b="1" i="0" u="none" strike="noStrike" dirty="0">
                <a:solidFill>
                  <a:srgbClr val="374151"/>
                </a:solidFill>
                <a:effectLst/>
                <a:latin typeface="Söhne"/>
              </a:rPr>
              <a:t>Boston Marathon Bombing (2013):</a:t>
            </a:r>
            <a:r>
              <a:rPr lang="en-GB" b="0" i="0" u="none" strike="noStrike" dirty="0">
                <a:solidFill>
                  <a:srgbClr val="374151"/>
                </a:solidFill>
                <a:effectLst/>
                <a:latin typeface="Söhne"/>
              </a:rPr>
              <a:t> Two brothers, inspired by extremist ideologies, detonated homemade pressure cooker bombs near the finish line of the Boston Marathon. The attack killed three people and injured more than 260.</a:t>
            </a:r>
          </a:p>
          <a:p>
            <a:pPr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These examples illustrate the diverse motivations, ideologies, and methods employed by terrorist groups and individuals. Planned terrorist attacks are characterized by their deliberate nature, extensive preparation, and often, a desire to generate widespread fear and media attention. Counterterrorism efforts aim to prevent such attacks through intelligence gathering, law enforcement actions, and international cooperation.</a:t>
            </a:r>
          </a:p>
          <a:p>
            <a:endParaRPr lang="en-US" dirty="0"/>
          </a:p>
        </p:txBody>
      </p:sp>
      <p:sp>
        <p:nvSpPr>
          <p:cNvPr id="4" name="Slide Number Placeholder 3"/>
          <p:cNvSpPr>
            <a:spLocks noGrp="1"/>
          </p:cNvSpPr>
          <p:nvPr>
            <p:ph type="sldNum" sz="quarter" idx="5"/>
          </p:nvPr>
        </p:nvSpPr>
        <p:spPr/>
        <p:txBody>
          <a:bodyPr/>
          <a:lstStyle/>
          <a:p>
            <a:fld id="{4E2B8E9A-B2FA-4F40-B177-9DBF3EF076C7}" type="slidenum">
              <a:rPr lang="en-US" smtClean="0"/>
              <a:t>3</a:t>
            </a:fld>
            <a:endParaRPr lang="en-US"/>
          </a:p>
        </p:txBody>
      </p:sp>
    </p:spTree>
    <p:extLst>
      <p:ext uri="{BB962C8B-B14F-4D97-AF65-F5344CB8AC3E}">
        <p14:creationId xmlns:p14="http://schemas.microsoft.com/office/powerpoint/2010/main" val="30216637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E2B8E9A-B2FA-4F40-B177-9DBF3EF076C7}" type="slidenum">
              <a:rPr lang="en-US" smtClean="0"/>
              <a:t>4</a:t>
            </a:fld>
            <a:endParaRPr lang="en-US"/>
          </a:p>
        </p:txBody>
      </p:sp>
    </p:spTree>
    <p:extLst>
      <p:ext uri="{BB962C8B-B14F-4D97-AF65-F5344CB8AC3E}">
        <p14:creationId xmlns:p14="http://schemas.microsoft.com/office/powerpoint/2010/main" val="18184431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In June 2007, a terrorist incident occurred in London, known as the "2007 London car bombs" or the "Glasgow International Airport attack." This plot involved a failed attempt to carry out a series of vehicle bombings in central London and a subsequent attack at Glasgow International Airport in Scotland.</a:t>
            </a:r>
          </a:p>
          <a:p>
            <a:pPr algn="l"/>
            <a:r>
              <a:rPr lang="en-GB" b="0" i="0" u="none" strike="noStrike" dirty="0">
                <a:solidFill>
                  <a:srgbClr val="374151"/>
                </a:solidFill>
                <a:effectLst/>
                <a:latin typeface="Söhne"/>
              </a:rPr>
              <a:t>Here is an overview of the events:</a:t>
            </a:r>
          </a:p>
          <a:p>
            <a:pPr algn="l"/>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London Car Bomb Attempts (June 29, 2007):</a:t>
            </a:r>
            <a:r>
              <a:rPr lang="en-GB" b="0" i="0" u="none" strike="noStrike" dirty="0">
                <a:solidFill>
                  <a:srgbClr val="374151"/>
                </a:solidFill>
                <a:effectLst/>
                <a:latin typeface="Söhne"/>
              </a:rPr>
              <a:t> On the morning of June 29, 2007, two car bombs were discovered in central London. The first car bomb was found outside the Tiger Tiger nightclub in Haymarket, a popular nightlife area. The second car bomb was discovered on Cockspur Street, near Trafalgar Square.</a:t>
            </a:r>
          </a:p>
          <a:p>
            <a:pPr algn="l"/>
            <a:r>
              <a:rPr lang="en-GB" b="0" i="0" u="none" strike="noStrike" dirty="0">
                <a:solidFill>
                  <a:srgbClr val="374151"/>
                </a:solidFill>
                <a:effectLst/>
                <a:latin typeface="Söhne"/>
              </a:rPr>
              <a:t>The devices in both cars were homemade explosive devices consisting of gasoline, propane gas cylinders, and nails. Fortunately, the devices failed to detonate properly, and there were no casualties or significant damage. The police swiftly evacuated the areas, and a bomb disposal unit rendered the devices safe.</a:t>
            </a:r>
          </a:p>
          <a:p>
            <a:pPr algn="l"/>
            <a:endParaRPr lang="en-GB" b="0" i="0" u="none" strike="noStrike" dirty="0">
              <a:solidFill>
                <a:srgbClr val="374151"/>
              </a:solidFill>
              <a:effectLst/>
              <a:latin typeface="Söhne"/>
            </a:endParaRPr>
          </a:p>
          <a:p>
            <a:pPr algn="l"/>
            <a:r>
              <a:rPr lang="en-GB" b="1" i="0" u="none" strike="noStrike" dirty="0">
                <a:solidFill>
                  <a:srgbClr val="374151"/>
                </a:solidFill>
                <a:effectLst/>
                <a:latin typeface="Söhne"/>
              </a:rPr>
              <a:t>Glasgow International Airport Attack (June 30, 2007):</a:t>
            </a:r>
            <a:r>
              <a:rPr lang="en-GB" b="0" i="0" u="none" strike="noStrike" dirty="0">
                <a:solidFill>
                  <a:srgbClr val="374151"/>
                </a:solidFill>
                <a:effectLst/>
                <a:latin typeface="Söhne"/>
              </a:rPr>
              <a:t> The following day, on June 30, 2007, a terrorist attack occurred at Glasgow International Airport in Scotland. Two individuals, identified as Bilal Abdullah and </a:t>
            </a:r>
            <a:r>
              <a:rPr lang="en-GB" b="0" i="0" u="none" strike="noStrike" dirty="0" err="1">
                <a:solidFill>
                  <a:srgbClr val="374151"/>
                </a:solidFill>
                <a:effectLst/>
                <a:latin typeface="Söhne"/>
              </a:rPr>
              <a:t>Kafeel</a:t>
            </a:r>
            <a:r>
              <a:rPr lang="en-GB" b="0" i="0" u="none" strike="noStrike" dirty="0">
                <a:solidFill>
                  <a:srgbClr val="374151"/>
                </a:solidFill>
                <a:effectLst/>
                <a:latin typeface="Söhne"/>
              </a:rPr>
              <a:t> Ahmed, drove a Jeep Cherokee loaded with propane gas cylinders into the airport's main terminal building. The vehicle caught fire upon impact but failed to cause a major explosion.</a:t>
            </a:r>
          </a:p>
          <a:p>
            <a:pPr algn="l"/>
            <a:r>
              <a:rPr lang="en-GB" b="0" i="0" u="none" strike="noStrike" dirty="0">
                <a:solidFill>
                  <a:srgbClr val="374151"/>
                </a:solidFill>
                <a:effectLst/>
                <a:latin typeface="Söhne"/>
              </a:rPr>
              <a:t>Security personnel and bystanders at the airport managed to subdue the attackers before they could cause further harm. </a:t>
            </a:r>
            <a:r>
              <a:rPr lang="en-GB" b="0" i="0" u="none" strike="noStrike" dirty="0" err="1">
                <a:solidFill>
                  <a:srgbClr val="374151"/>
                </a:solidFill>
                <a:effectLst/>
                <a:latin typeface="Söhne"/>
              </a:rPr>
              <a:t>Kafeel</a:t>
            </a:r>
            <a:r>
              <a:rPr lang="en-GB" b="0" i="0" u="none" strike="noStrike" dirty="0">
                <a:solidFill>
                  <a:srgbClr val="374151"/>
                </a:solidFill>
                <a:effectLst/>
                <a:latin typeface="Söhne"/>
              </a:rPr>
              <a:t> Ahmed, who suffered severe burns in the attack, later died from his injuries. Bilal Abdullah was arrested and subsequently charged with multiple offenses.</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The individuals involved in the car bomb attempts in London and the Glasgow International Airport attack were linked to extremist ideologies. The motive behind the attacks appeared to be a desire to carry out acts of terror and cause harm. Fortunately, the quick response by law enforcement and the failure of the explosive devices prevented significant casualties in these incidents.</a:t>
            </a:r>
          </a:p>
          <a:p>
            <a:pPr algn="l"/>
            <a:r>
              <a:rPr lang="en-GB" b="0" i="0" u="none" strike="noStrike" dirty="0">
                <a:solidFill>
                  <a:srgbClr val="374151"/>
                </a:solidFill>
                <a:effectLst/>
                <a:latin typeface="Söhne"/>
              </a:rPr>
              <a:t>The events of June 2007 underscored the ongoing threat of terrorism in the United Kingdom and the need for continued vigilance and security measures to counter such threats.</a:t>
            </a:r>
          </a:p>
          <a:p>
            <a:endParaRPr lang="en-US" dirty="0"/>
          </a:p>
        </p:txBody>
      </p:sp>
      <p:sp>
        <p:nvSpPr>
          <p:cNvPr id="4" name="Slide Number Placeholder 3"/>
          <p:cNvSpPr>
            <a:spLocks noGrp="1"/>
          </p:cNvSpPr>
          <p:nvPr>
            <p:ph type="sldNum" sz="quarter" idx="5"/>
          </p:nvPr>
        </p:nvSpPr>
        <p:spPr/>
        <p:txBody>
          <a:bodyPr/>
          <a:lstStyle/>
          <a:p>
            <a:fld id="{4E2B8E9A-B2FA-4F40-B177-9DBF3EF076C7}" type="slidenum">
              <a:rPr lang="en-US" smtClean="0"/>
              <a:t>5</a:t>
            </a:fld>
            <a:endParaRPr lang="en-US"/>
          </a:p>
        </p:txBody>
      </p:sp>
    </p:spTree>
    <p:extLst>
      <p:ext uri="{BB962C8B-B14F-4D97-AF65-F5344CB8AC3E}">
        <p14:creationId xmlns:p14="http://schemas.microsoft.com/office/powerpoint/2010/main" val="40759705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E2B8E9A-B2FA-4F40-B177-9DBF3EF076C7}" type="slidenum">
              <a:rPr lang="en-US" smtClean="0"/>
              <a:t>6</a:t>
            </a:fld>
            <a:endParaRPr lang="en-US"/>
          </a:p>
        </p:txBody>
      </p:sp>
    </p:spTree>
    <p:extLst>
      <p:ext uri="{BB962C8B-B14F-4D97-AF65-F5344CB8AC3E}">
        <p14:creationId xmlns:p14="http://schemas.microsoft.com/office/powerpoint/2010/main" val="12827447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E2B8E9A-B2FA-4F40-B177-9DBF3EF076C7}" type="slidenum">
              <a:rPr lang="en-US" smtClean="0"/>
              <a:t>7</a:t>
            </a:fld>
            <a:endParaRPr lang="en-US"/>
          </a:p>
        </p:txBody>
      </p:sp>
    </p:spTree>
    <p:extLst>
      <p:ext uri="{BB962C8B-B14F-4D97-AF65-F5344CB8AC3E}">
        <p14:creationId xmlns:p14="http://schemas.microsoft.com/office/powerpoint/2010/main" val="14762111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E2B8E9A-B2FA-4F40-B177-9DBF3EF076C7}" type="slidenum">
              <a:rPr lang="en-US" smtClean="0"/>
              <a:t>9</a:t>
            </a:fld>
            <a:endParaRPr lang="en-US"/>
          </a:p>
        </p:txBody>
      </p:sp>
    </p:spTree>
    <p:extLst>
      <p:ext uri="{BB962C8B-B14F-4D97-AF65-F5344CB8AC3E}">
        <p14:creationId xmlns:p14="http://schemas.microsoft.com/office/powerpoint/2010/main" val="17622127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E2B8E9A-B2FA-4F40-B177-9DBF3EF076C7}" type="slidenum">
              <a:rPr lang="en-US" smtClean="0"/>
              <a:t>11</a:t>
            </a:fld>
            <a:endParaRPr lang="en-US"/>
          </a:p>
        </p:txBody>
      </p:sp>
    </p:spTree>
    <p:extLst>
      <p:ext uri="{BB962C8B-B14F-4D97-AF65-F5344CB8AC3E}">
        <p14:creationId xmlns:p14="http://schemas.microsoft.com/office/powerpoint/2010/main" val="31567176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E2B8E9A-B2FA-4F40-B177-9DBF3EF076C7}" type="slidenum">
              <a:rPr lang="en-US" smtClean="0"/>
              <a:t>14</a:t>
            </a:fld>
            <a:endParaRPr lang="en-US"/>
          </a:p>
        </p:txBody>
      </p:sp>
    </p:spTree>
    <p:extLst>
      <p:ext uri="{BB962C8B-B14F-4D97-AF65-F5344CB8AC3E}">
        <p14:creationId xmlns:p14="http://schemas.microsoft.com/office/powerpoint/2010/main" val="60224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E2B8E9A-B2FA-4F40-B177-9DBF3EF076C7}" type="slidenum">
              <a:rPr lang="en-US" smtClean="0"/>
              <a:t>15</a:t>
            </a:fld>
            <a:endParaRPr lang="en-US"/>
          </a:p>
        </p:txBody>
      </p:sp>
    </p:spTree>
    <p:extLst>
      <p:ext uri="{BB962C8B-B14F-4D97-AF65-F5344CB8AC3E}">
        <p14:creationId xmlns:p14="http://schemas.microsoft.com/office/powerpoint/2010/main" val="7307222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43541"/>
                </a:solidFill>
                <a:effectLst/>
                <a:latin typeface="Söhne"/>
              </a:rPr>
              <a:t>The attack in London in June 2007 was not successful. The attempted car bombings in central London and the attack at Glasgow International Airport did not result in any significant casualties or damage.</a:t>
            </a:r>
          </a:p>
          <a:p>
            <a:pPr algn="l"/>
            <a:r>
              <a:rPr lang="en-GB" b="0" i="0" u="none" strike="noStrike" dirty="0">
                <a:solidFill>
                  <a:srgbClr val="343541"/>
                </a:solidFill>
                <a:effectLst/>
                <a:latin typeface="Söhne"/>
              </a:rPr>
              <a:t>In the case of the car bomb attempts in central London on June 29, 2007, the homemade explosive devices placed in two vehicles failed to detonate properly. The police and security personnel discovered the devices in time, evacuated the areas, and safely rendered the devices harmless. As a result, there were no injuries or fatalities, and the attacks did not cause significant damage.</a:t>
            </a:r>
          </a:p>
          <a:p>
            <a:pPr algn="l"/>
            <a:endParaRPr lang="en-GB" b="0" i="0" u="none" strike="noStrike" dirty="0">
              <a:solidFill>
                <a:srgbClr val="343541"/>
              </a:solidFill>
              <a:effectLst/>
              <a:latin typeface="Söhne"/>
            </a:endParaRPr>
          </a:p>
          <a:p>
            <a:pPr algn="l"/>
            <a:r>
              <a:rPr lang="en-GB" b="0" i="0" u="none" strike="noStrike" dirty="0">
                <a:solidFill>
                  <a:srgbClr val="343541"/>
                </a:solidFill>
                <a:effectLst/>
                <a:latin typeface="Söhne"/>
              </a:rPr>
              <a:t>Similarly, the attack at Glasgow International Airport on June 30, 2007, involved a vehicle driven into the airport's main terminal building, but the propane gas cylinders inside the vehicle caught fire upon impact, rather than causing a major explosion. Security personnel and bystanders quickly subdued the attackers, preventing further harm. While one of the attackers, </a:t>
            </a:r>
            <a:r>
              <a:rPr lang="en-GB" b="0" i="0" u="none" strike="noStrike" dirty="0" err="1">
                <a:solidFill>
                  <a:srgbClr val="343541"/>
                </a:solidFill>
                <a:effectLst/>
                <a:latin typeface="Söhne"/>
              </a:rPr>
              <a:t>Kafeel</a:t>
            </a:r>
            <a:r>
              <a:rPr lang="en-GB" b="0" i="0" u="none" strike="noStrike" dirty="0">
                <a:solidFill>
                  <a:srgbClr val="343541"/>
                </a:solidFill>
                <a:effectLst/>
                <a:latin typeface="Söhne"/>
              </a:rPr>
              <a:t> Ahmed, died from severe burns, there were no other casualties among airport staff or travellers.</a:t>
            </a:r>
          </a:p>
          <a:p>
            <a:pPr algn="l"/>
            <a:endParaRPr lang="en-GB" b="0" i="0" u="none" strike="noStrike" dirty="0">
              <a:solidFill>
                <a:srgbClr val="343541"/>
              </a:solidFill>
              <a:effectLst/>
              <a:latin typeface="Söhne"/>
            </a:endParaRPr>
          </a:p>
          <a:p>
            <a:pPr algn="l"/>
            <a:r>
              <a:rPr lang="en-GB" b="0" i="0" u="none" strike="noStrike" dirty="0">
                <a:solidFill>
                  <a:srgbClr val="343541"/>
                </a:solidFill>
                <a:effectLst/>
                <a:latin typeface="Söhne"/>
              </a:rPr>
              <a:t>The failure of the explosive devices and the quick response by law enforcement and security personnel played a crucial role in preventing casualties and minimizing the impact of the attempted terrorist attacks.</a:t>
            </a:r>
          </a:p>
          <a:p>
            <a:endParaRPr lang="en-US" dirty="0"/>
          </a:p>
        </p:txBody>
      </p:sp>
      <p:sp>
        <p:nvSpPr>
          <p:cNvPr id="4" name="Slide Number Placeholder 3"/>
          <p:cNvSpPr>
            <a:spLocks noGrp="1"/>
          </p:cNvSpPr>
          <p:nvPr>
            <p:ph type="sldNum" sz="quarter" idx="5"/>
          </p:nvPr>
        </p:nvSpPr>
        <p:spPr/>
        <p:txBody>
          <a:bodyPr/>
          <a:lstStyle/>
          <a:p>
            <a:fld id="{4E2B8E9A-B2FA-4F40-B177-9DBF3EF076C7}" type="slidenum">
              <a:rPr lang="en-US" smtClean="0"/>
              <a:t>16</a:t>
            </a:fld>
            <a:endParaRPr lang="en-US"/>
          </a:p>
        </p:txBody>
      </p:sp>
    </p:spTree>
    <p:extLst>
      <p:ext uri="{BB962C8B-B14F-4D97-AF65-F5344CB8AC3E}">
        <p14:creationId xmlns:p14="http://schemas.microsoft.com/office/powerpoint/2010/main" val="33357874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E2B8E9A-B2FA-4F40-B177-9DBF3EF076C7}" type="slidenum">
              <a:rPr lang="en-US" smtClean="0"/>
              <a:t>17</a:t>
            </a:fld>
            <a:endParaRPr lang="en-US"/>
          </a:p>
        </p:txBody>
      </p:sp>
    </p:spTree>
    <p:extLst>
      <p:ext uri="{BB962C8B-B14F-4D97-AF65-F5344CB8AC3E}">
        <p14:creationId xmlns:p14="http://schemas.microsoft.com/office/powerpoint/2010/main" val="189725390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E2B8E9A-B2FA-4F40-B177-9DBF3EF076C7}" type="slidenum">
              <a:rPr lang="en-US" smtClean="0"/>
              <a:t>18</a:t>
            </a:fld>
            <a:endParaRPr lang="en-US"/>
          </a:p>
        </p:txBody>
      </p:sp>
    </p:spTree>
    <p:extLst>
      <p:ext uri="{BB962C8B-B14F-4D97-AF65-F5344CB8AC3E}">
        <p14:creationId xmlns:p14="http://schemas.microsoft.com/office/powerpoint/2010/main" val="16944691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E2B8E9A-B2FA-4F40-B177-9DBF3EF076C7}" type="slidenum">
              <a:rPr lang="en-US" smtClean="0"/>
              <a:t>19</a:t>
            </a:fld>
            <a:endParaRPr lang="en-US"/>
          </a:p>
        </p:txBody>
      </p:sp>
    </p:spTree>
    <p:extLst>
      <p:ext uri="{BB962C8B-B14F-4D97-AF65-F5344CB8AC3E}">
        <p14:creationId xmlns:p14="http://schemas.microsoft.com/office/powerpoint/2010/main" val="24960588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It's important to emphasize that the perception of success may not align with broader societal values or moral judgments. Many terrorist acts are widely condemned and are considered acts of violence and terror. The factors mentioned above describe how terrorists themselves may gauge success from their perspective or how they aim to achieve their objectives through violence and fear.</a:t>
            </a:r>
          </a:p>
          <a:p>
            <a:pPr algn="l"/>
            <a:r>
              <a:rPr lang="en-GB" b="0" i="0" u="none" strike="noStrike" dirty="0">
                <a:solidFill>
                  <a:srgbClr val="374151"/>
                </a:solidFill>
                <a:effectLst/>
                <a:latin typeface="Söhne"/>
              </a:rPr>
              <a:t>Counterterrorism efforts aim to prevent and respond to terrorist attacks, mitigate their impact, and ultimately undermine the perceived success of such acts by disrupting terrorist networks, enhancing security measures, and addressing the root causes of extremism and radicalization.</a:t>
            </a:r>
          </a:p>
          <a:p>
            <a:endParaRPr lang="en-US" dirty="0"/>
          </a:p>
        </p:txBody>
      </p:sp>
      <p:sp>
        <p:nvSpPr>
          <p:cNvPr id="4" name="Slide Number Placeholder 3"/>
          <p:cNvSpPr>
            <a:spLocks noGrp="1"/>
          </p:cNvSpPr>
          <p:nvPr>
            <p:ph type="sldNum" sz="quarter" idx="5"/>
          </p:nvPr>
        </p:nvSpPr>
        <p:spPr/>
        <p:txBody>
          <a:bodyPr/>
          <a:lstStyle/>
          <a:p>
            <a:fld id="{4E2B8E9A-B2FA-4F40-B177-9DBF3EF076C7}" type="slidenum">
              <a:rPr lang="en-US" smtClean="0"/>
              <a:t>20</a:t>
            </a:fld>
            <a:endParaRPr lang="en-US"/>
          </a:p>
        </p:txBody>
      </p:sp>
    </p:spTree>
    <p:extLst>
      <p:ext uri="{BB962C8B-B14F-4D97-AF65-F5344CB8AC3E}">
        <p14:creationId xmlns:p14="http://schemas.microsoft.com/office/powerpoint/2010/main" val="19135905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Terrorism acts and military conflicts are distinct forms of violence, each with its own characteristics and objectives. Here are some key differences between them:</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Objectives and Targets:</a:t>
            </a:r>
            <a:endParaRPr lang="en-GB" b="0" i="0" u="none" strike="noStrike" dirty="0">
              <a:solidFill>
                <a:srgbClr val="374151"/>
              </a:solidFill>
              <a:effectLst/>
              <a:latin typeface="Söhne"/>
            </a:endParaRPr>
          </a:p>
          <a:p>
            <a:pPr marL="742950" lvl="1" indent="-285750" algn="l">
              <a:buFont typeface="+mj-lt"/>
              <a:buAutoNum type="arabicPeriod"/>
            </a:pPr>
            <a:r>
              <a:rPr lang="en-GB" b="1" i="0" u="none" strike="noStrike" dirty="0">
                <a:solidFill>
                  <a:srgbClr val="374151"/>
                </a:solidFill>
                <a:effectLst/>
                <a:latin typeface="Söhne"/>
              </a:rPr>
              <a:t>Terrorism Acts:</a:t>
            </a:r>
            <a:r>
              <a:rPr lang="en-GB" b="0" i="0" u="none" strike="noStrike" dirty="0">
                <a:solidFill>
                  <a:srgbClr val="374151"/>
                </a:solidFill>
                <a:effectLst/>
                <a:latin typeface="Söhne"/>
              </a:rPr>
              <a:t> Terrorism is characterized by acts of violence directed primarily against civilian populations or non-combatant targets. The primary aim of terrorism is to </a:t>
            </a:r>
            <a:r>
              <a:rPr lang="en-GB" b="0" i="0" u="none" strike="noStrike" dirty="0" err="1">
                <a:solidFill>
                  <a:srgbClr val="374151"/>
                </a:solidFill>
                <a:effectLst/>
                <a:latin typeface="Söhne"/>
              </a:rPr>
              <a:t>instill</a:t>
            </a:r>
            <a:r>
              <a:rPr lang="en-GB" b="0" i="0" u="none" strike="noStrike" dirty="0">
                <a:solidFill>
                  <a:srgbClr val="374151"/>
                </a:solidFill>
                <a:effectLst/>
                <a:latin typeface="Söhne"/>
              </a:rPr>
              <a:t> fear, intimidate, and coerce governments or societies to achieve political, ideological, or religious objectives.</a:t>
            </a:r>
          </a:p>
          <a:p>
            <a:pPr marL="742950" lvl="1" indent="-285750" algn="l">
              <a:buFont typeface="+mj-lt"/>
              <a:buAutoNum type="arabicPeriod"/>
            </a:pPr>
            <a:r>
              <a:rPr lang="en-GB" b="1" i="0" u="none" strike="noStrike" dirty="0">
                <a:solidFill>
                  <a:srgbClr val="374151"/>
                </a:solidFill>
                <a:effectLst/>
                <a:latin typeface="Söhne"/>
              </a:rPr>
              <a:t>Military Conflict:</a:t>
            </a:r>
            <a:r>
              <a:rPr lang="en-GB" b="0" i="0" u="none" strike="noStrike" dirty="0">
                <a:solidFill>
                  <a:srgbClr val="374151"/>
                </a:solidFill>
                <a:effectLst/>
                <a:latin typeface="Söhne"/>
              </a:rPr>
              <a:t> Military conflicts, such as wars or armed conflicts between nations or organized armed groups, typically involve engagements between armed forces. The objectives in military conflicts may include territorial control, </a:t>
            </a:r>
            <a:r>
              <a:rPr lang="en-GB" b="0" i="0" u="none" strike="noStrike" dirty="0" err="1">
                <a:solidFill>
                  <a:srgbClr val="374151"/>
                </a:solidFill>
                <a:effectLst/>
                <a:latin typeface="Söhne"/>
              </a:rPr>
              <a:t>defense</a:t>
            </a:r>
            <a:r>
              <a:rPr lang="en-GB" b="0" i="0" u="none" strike="noStrike" dirty="0">
                <a:solidFill>
                  <a:srgbClr val="374151"/>
                </a:solidFill>
                <a:effectLst/>
                <a:latin typeface="Söhne"/>
              </a:rPr>
              <a:t>, or achieving specific political or strategic goals. While civilian casualties can occur in conflicts, they are generally not the primary targets.</a:t>
            </a:r>
          </a:p>
          <a:p>
            <a:pPr algn="l">
              <a:buFont typeface="+mj-lt"/>
              <a:buAutoNum type="arabicPeriod"/>
            </a:pPr>
            <a:r>
              <a:rPr lang="en-GB" b="1" i="0" u="none" strike="noStrike" dirty="0">
                <a:solidFill>
                  <a:srgbClr val="374151"/>
                </a:solidFill>
                <a:effectLst/>
                <a:latin typeface="Söhne"/>
              </a:rPr>
              <a:t>Methods and Tactics:</a:t>
            </a:r>
            <a:endParaRPr lang="en-GB" b="0" i="0" u="none" strike="noStrike" dirty="0">
              <a:solidFill>
                <a:srgbClr val="374151"/>
              </a:solidFill>
              <a:effectLst/>
              <a:latin typeface="Söhne"/>
            </a:endParaRPr>
          </a:p>
          <a:p>
            <a:pPr marL="742950" lvl="1" indent="-285750" algn="l">
              <a:buFont typeface="+mj-lt"/>
              <a:buAutoNum type="arabicPeriod"/>
            </a:pPr>
            <a:r>
              <a:rPr lang="en-GB" b="1" i="0" u="none" strike="noStrike" dirty="0">
                <a:solidFill>
                  <a:srgbClr val="374151"/>
                </a:solidFill>
                <a:effectLst/>
                <a:latin typeface="Söhne"/>
              </a:rPr>
              <a:t>Terrorism Acts:</a:t>
            </a:r>
            <a:r>
              <a:rPr lang="en-GB" b="0" i="0" u="none" strike="noStrike" dirty="0">
                <a:solidFill>
                  <a:srgbClr val="374151"/>
                </a:solidFill>
                <a:effectLst/>
                <a:latin typeface="Söhne"/>
              </a:rPr>
              <a:t> Terrorist acts often involve asymmetrical warfare, with small, clandestine groups using surprise attacks, bombings, assassinations, kidnappings, and other forms of violence. Terrorists may employ guerrilla tactics and unconventional warfare methods to maximize fear and disrupt society.</a:t>
            </a:r>
          </a:p>
          <a:p>
            <a:pPr marL="742950" lvl="1" indent="-285750" algn="l">
              <a:buFont typeface="+mj-lt"/>
              <a:buAutoNum type="arabicPeriod"/>
            </a:pPr>
            <a:r>
              <a:rPr lang="en-GB" b="1" i="0" u="none" strike="noStrike" dirty="0">
                <a:solidFill>
                  <a:srgbClr val="374151"/>
                </a:solidFill>
                <a:effectLst/>
                <a:latin typeface="Söhne"/>
              </a:rPr>
              <a:t>Military Conflict:</a:t>
            </a:r>
            <a:r>
              <a:rPr lang="en-GB" b="0" i="0" u="none" strike="noStrike" dirty="0">
                <a:solidFill>
                  <a:srgbClr val="374151"/>
                </a:solidFill>
                <a:effectLst/>
                <a:latin typeface="Söhne"/>
              </a:rPr>
              <a:t> Military conflicts involve organized armed forces or groups following established rules of engagement. Conventional warfare tactics, including large-scale battles, air strikes, naval operations, and ground offensives, are used to achieve military objectives.</a:t>
            </a:r>
          </a:p>
          <a:p>
            <a:pPr algn="l">
              <a:buFont typeface="+mj-lt"/>
              <a:buAutoNum type="arabicPeriod"/>
            </a:pPr>
            <a:r>
              <a:rPr lang="en-GB" b="1" i="0" u="none" strike="noStrike" dirty="0">
                <a:solidFill>
                  <a:srgbClr val="374151"/>
                </a:solidFill>
                <a:effectLst/>
                <a:latin typeface="Söhne"/>
              </a:rPr>
              <a:t>Legitimacy and International Law:</a:t>
            </a:r>
            <a:endParaRPr lang="en-GB" b="0" i="0" u="none" strike="noStrike" dirty="0">
              <a:solidFill>
                <a:srgbClr val="374151"/>
              </a:solidFill>
              <a:effectLst/>
              <a:latin typeface="Söhne"/>
            </a:endParaRPr>
          </a:p>
          <a:p>
            <a:pPr marL="742950" lvl="1" indent="-285750" algn="l">
              <a:buFont typeface="+mj-lt"/>
              <a:buAutoNum type="arabicPeriod"/>
            </a:pPr>
            <a:r>
              <a:rPr lang="en-GB" b="1" i="0" u="none" strike="noStrike" dirty="0">
                <a:solidFill>
                  <a:srgbClr val="374151"/>
                </a:solidFill>
                <a:effectLst/>
                <a:latin typeface="Söhne"/>
              </a:rPr>
              <a:t>Terrorism Acts:</a:t>
            </a:r>
            <a:r>
              <a:rPr lang="en-GB" b="0" i="0" u="none" strike="noStrike" dirty="0">
                <a:solidFill>
                  <a:srgbClr val="374151"/>
                </a:solidFill>
                <a:effectLst/>
                <a:latin typeface="Söhne"/>
              </a:rPr>
              <a:t> Terrorism is universally condemned by international law and is considered a crime. Terrorist acts violate the principles of distinction (differentiating between civilians and combatants) and proportionality. Terrorist groups are not recognized as legitimate combatants under international law.</a:t>
            </a:r>
          </a:p>
          <a:p>
            <a:pPr marL="742950" lvl="1" indent="-285750" algn="l">
              <a:buFont typeface="+mj-lt"/>
              <a:buAutoNum type="arabicPeriod"/>
            </a:pPr>
            <a:r>
              <a:rPr lang="en-GB" b="1" i="0" u="none" strike="noStrike" dirty="0">
                <a:solidFill>
                  <a:srgbClr val="374151"/>
                </a:solidFill>
                <a:effectLst/>
                <a:latin typeface="Söhne"/>
              </a:rPr>
              <a:t>Military Conflict:</a:t>
            </a:r>
            <a:r>
              <a:rPr lang="en-GB" b="0" i="0" u="none" strike="noStrike" dirty="0">
                <a:solidFill>
                  <a:srgbClr val="374151"/>
                </a:solidFill>
                <a:effectLst/>
                <a:latin typeface="Söhne"/>
              </a:rPr>
              <a:t> Military conflicts may be governed by international humanitarian law (e.g., the Geneva Conventions), which establishes rules for the protection of civilians and combatants during armed conflicts. Nation-states have the legal authority to engage in warfare, but they are bound by these laws to minimize harm to civilians.</a:t>
            </a:r>
          </a:p>
          <a:p>
            <a:pPr algn="l">
              <a:buFont typeface="+mj-lt"/>
              <a:buAutoNum type="arabicPeriod"/>
            </a:pPr>
            <a:r>
              <a:rPr lang="en-GB" b="1" i="0" u="none" strike="noStrike" dirty="0">
                <a:solidFill>
                  <a:srgbClr val="374151"/>
                </a:solidFill>
                <a:effectLst/>
                <a:latin typeface="Söhne"/>
              </a:rPr>
              <a:t>Scope and Duration:</a:t>
            </a:r>
            <a:endParaRPr lang="en-GB" b="0" i="0" u="none" strike="noStrike" dirty="0">
              <a:solidFill>
                <a:srgbClr val="374151"/>
              </a:solidFill>
              <a:effectLst/>
              <a:latin typeface="Söhne"/>
            </a:endParaRPr>
          </a:p>
          <a:p>
            <a:pPr marL="742950" lvl="1" indent="-285750" algn="l">
              <a:buFont typeface="+mj-lt"/>
              <a:buAutoNum type="arabicPeriod"/>
            </a:pPr>
            <a:r>
              <a:rPr lang="en-GB" b="1" i="0" u="none" strike="noStrike" dirty="0">
                <a:solidFill>
                  <a:srgbClr val="374151"/>
                </a:solidFill>
                <a:effectLst/>
                <a:latin typeface="Söhne"/>
              </a:rPr>
              <a:t>Terrorism Acts:</a:t>
            </a:r>
            <a:r>
              <a:rPr lang="en-GB" b="0" i="0" u="none" strike="noStrike" dirty="0">
                <a:solidFill>
                  <a:srgbClr val="374151"/>
                </a:solidFill>
                <a:effectLst/>
                <a:latin typeface="Söhne"/>
              </a:rPr>
              <a:t> Terrorist acts are often characterized by their limited scope and duration. Terrorist attacks are typically carried out sporadically and may target symbolic locations or events.</a:t>
            </a:r>
          </a:p>
          <a:p>
            <a:pPr marL="742950" lvl="1" indent="-285750" algn="l">
              <a:buFont typeface="+mj-lt"/>
              <a:buAutoNum type="arabicPeriod"/>
            </a:pPr>
            <a:r>
              <a:rPr lang="en-GB" b="1" i="0" u="none" strike="noStrike" dirty="0">
                <a:solidFill>
                  <a:srgbClr val="374151"/>
                </a:solidFill>
                <a:effectLst/>
                <a:latin typeface="Söhne"/>
              </a:rPr>
              <a:t>Military Conflict:</a:t>
            </a:r>
            <a:r>
              <a:rPr lang="en-GB" b="0" i="0" u="none" strike="noStrike" dirty="0">
                <a:solidFill>
                  <a:srgbClr val="374151"/>
                </a:solidFill>
                <a:effectLst/>
                <a:latin typeface="Söhne"/>
              </a:rPr>
              <a:t> Military conflicts can be protracted, involving sustained engagements, strategic planning, and extended periods of combat. They may involve multiple </a:t>
            </a:r>
            <a:r>
              <a:rPr lang="en-GB" b="0" i="0" u="none" strike="noStrike" dirty="0" err="1">
                <a:solidFill>
                  <a:srgbClr val="374151"/>
                </a:solidFill>
                <a:effectLst/>
                <a:latin typeface="Söhne"/>
              </a:rPr>
              <a:t>theaters</a:t>
            </a:r>
            <a:r>
              <a:rPr lang="en-GB" b="0" i="0" u="none" strike="noStrike" dirty="0">
                <a:solidFill>
                  <a:srgbClr val="374151"/>
                </a:solidFill>
                <a:effectLst/>
                <a:latin typeface="Söhne"/>
              </a:rPr>
              <a:t> of operation and have the potential to escalate into large-scale wars.</a:t>
            </a:r>
          </a:p>
          <a:p>
            <a:pPr algn="l">
              <a:buFont typeface="+mj-lt"/>
              <a:buAutoNum type="arabicPeriod"/>
            </a:pPr>
            <a:r>
              <a:rPr lang="en-GB" b="1" i="0" u="none" strike="noStrike" dirty="0">
                <a:solidFill>
                  <a:srgbClr val="374151"/>
                </a:solidFill>
                <a:effectLst/>
                <a:latin typeface="Söhne"/>
              </a:rPr>
              <a:t>Resolution and Peace Processes:</a:t>
            </a:r>
            <a:endParaRPr lang="en-GB" b="0" i="0" u="none" strike="noStrike" dirty="0">
              <a:solidFill>
                <a:srgbClr val="374151"/>
              </a:solidFill>
              <a:effectLst/>
              <a:latin typeface="Söhne"/>
            </a:endParaRPr>
          </a:p>
          <a:p>
            <a:pPr marL="742950" lvl="1" indent="-285750" algn="l">
              <a:buFont typeface="+mj-lt"/>
              <a:buAutoNum type="arabicPeriod"/>
            </a:pPr>
            <a:r>
              <a:rPr lang="en-GB" b="1" i="0" u="none" strike="noStrike" dirty="0">
                <a:solidFill>
                  <a:srgbClr val="374151"/>
                </a:solidFill>
                <a:effectLst/>
                <a:latin typeface="Söhne"/>
              </a:rPr>
              <a:t>Terrorism Acts:</a:t>
            </a:r>
            <a:r>
              <a:rPr lang="en-GB" b="0" i="0" u="none" strike="noStrike" dirty="0">
                <a:solidFill>
                  <a:srgbClr val="374151"/>
                </a:solidFill>
                <a:effectLst/>
                <a:latin typeface="Söhne"/>
              </a:rPr>
              <a:t> Counterterrorism efforts focus on preventing terrorist attacks, apprehending perpetrators, and addressing the underlying causes of terrorism. Negotiation and peace processes with terrorist groups are often challenging due to their non-state and often ideological nature.</a:t>
            </a:r>
          </a:p>
          <a:p>
            <a:pPr marL="742950" lvl="1" indent="-285750" algn="l">
              <a:buFont typeface="+mj-lt"/>
              <a:buAutoNum type="arabicPeriod"/>
            </a:pPr>
            <a:r>
              <a:rPr lang="en-GB" b="1" i="0" u="none" strike="noStrike" dirty="0">
                <a:solidFill>
                  <a:srgbClr val="374151"/>
                </a:solidFill>
                <a:effectLst/>
                <a:latin typeface="Söhne"/>
              </a:rPr>
              <a:t>Military Conflict:</a:t>
            </a:r>
            <a:r>
              <a:rPr lang="en-GB" b="0" i="0" u="none" strike="noStrike" dirty="0">
                <a:solidFill>
                  <a:srgbClr val="374151"/>
                </a:solidFill>
                <a:effectLst/>
                <a:latin typeface="Söhne"/>
              </a:rPr>
              <a:t> Armed conflicts may be resolved through diplomatic negotiations, peace agreements, and international mediation. Ceasefires and peace processes are common mechanisms for ending military conflicts.</a:t>
            </a:r>
          </a:p>
          <a:p>
            <a:pPr algn="l"/>
            <a:r>
              <a:rPr lang="en-GB" b="0" i="0" u="none" strike="noStrike" dirty="0">
                <a:solidFill>
                  <a:srgbClr val="374151"/>
                </a:solidFill>
                <a:effectLst/>
                <a:latin typeface="Söhne"/>
              </a:rPr>
              <a:t>While these differences exist, it's essential to recognize that there can be overlap or hybrid forms of violence, such as insurgencies or irregular warfare, that blur the distinctions between terrorism acts and military conflicts. Additionally, the characterization of a specific event may vary depending on perspective and context, highlighting the complexity of these issues. Efforts to address both terrorism and military conflicts require a multifaceted approach, including diplomacy, law enforcement, and military responses where appropriate.</a:t>
            </a:r>
          </a:p>
          <a:p>
            <a:endParaRPr lang="en-US" dirty="0"/>
          </a:p>
        </p:txBody>
      </p:sp>
      <p:sp>
        <p:nvSpPr>
          <p:cNvPr id="4" name="Slide Number Placeholder 3"/>
          <p:cNvSpPr>
            <a:spLocks noGrp="1"/>
          </p:cNvSpPr>
          <p:nvPr>
            <p:ph type="sldNum" sz="quarter" idx="5"/>
          </p:nvPr>
        </p:nvSpPr>
        <p:spPr/>
        <p:txBody>
          <a:bodyPr/>
          <a:lstStyle/>
          <a:p>
            <a:fld id="{4E2B8E9A-B2FA-4F40-B177-9DBF3EF076C7}" type="slidenum">
              <a:rPr lang="en-US" smtClean="0"/>
              <a:t>21</a:t>
            </a:fld>
            <a:endParaRPr lang="en-US"/>
          </a:p>
        </p:txBody>
      </p:sp>
    </p:spTree>
    <p:extLst>
      <p:ext uri="{BB962C8B-B14F-4D97-AF65-F5344CB8AC3E}">
        <p14:creationId xmlns:p14="http://schemas.microsoft.com/office/powerpoint/2010/main" val="16641934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E2B8E9A-B2FA-4F40-B177-9DBF3EF076C7}" type="slidenum">
              <a:rPr lang="en-US" smtClean="0"/>
              <a:t>22</a:t>
            </a:fld>
            <a:endParaRPr lang="en-US"/>
          </a:p>
        </p:txBody>
      </p:sp>
    </p:spTree>
    <p:extLst>
      <p:ext uri="{BB962C8B-B14F-4D97-AF65-F5344CB8AC3E}">
        <p14:creationId xmlns:p14="http://schemas.microsoft.com/office/powerpoint/2010/main" val="16022541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"Hearts and minds" is a concept that relates to a successful strategy for gaining support and influence among a population, whether for a government, an organization, or, in some cases, a terrorist group. When discussing "hearts and minds" in the context of a successful terrorist group, it generally means that the group seeks to win the support or sympathy of a particular population or community to further its goals. Here's how it works:</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Winning Over the Population:</a:t>
            </a:r>
            <a:r>
              <a:rPr lang="en-GB" b="0" i="0" u="none" strike="noStrike" dirty="0">
                <a:solidFill>
                  <a:srgbClr val="374151"/>
                </a:solidFill>
                <a:effectLst/>
                <a:latin typeface="Söhne"/>
              </a:rPr>
              <a:t> A successful terrorist group often aims to gain the trust, sympathy, or active support of a portion of the population, especially in the areas where it operates. This support can provide the group with logistical assistance, recruits, cover, and other forms of cooperation.</a:t>
            </a:r>
          </a:p>
          <a:p>
            <a:pPr algn="l">
              <a:buFont typeface="+mj-lt"/>
              <a:buAutoNum type="arabicPeriod"/>
            </a:pPr>
            <a:r>
              <a:rPr lang="en-GB" b="1" i="0" u="none" strike="noStrike" dirty="0">
                <a:solidFill>
                  <a:srgbClr val="374151"/>
                </a:solidFill>
                <a:effectLst/>
                <a:latin typeface="Söhne"/>
              </a:rPr>
              <a:t>Undermining Government or Opposing Forces:</a:t>
            </a:r>
            <a:r>
              <a:rPr lang="en-GB" b="0" i="0" u="none" strike="noStrike" dirty="0">
                <a:solidFill>
                  <a:srgbClr val="374151"/>
                </a:solidFill>
                <a:effectLst/>
                <a:latin typeface="Söhne"/>
              </a:rPr>
              <a:t> By gaining the support of a segment of the population, a terrorist group can undermine the authority and legitimacy of the government or opposing forces it is fighting against. This can erode the government's control over certain areas and create instability.</a:t>
            </a:r>
          </a:p>
          <a:p>
            <a:pPr algn="l">
              <a:buFont typeface="+mj-lt"/>
              <a:buAutoNum type="arabicPeriod"/>
            </a:pPr>
            <a:r>
              <a:rPr lang="en-GB" b="1" i="0" u="none" strike="noStrike" dirty="0">
                <a:solidFill>
                  <a:srgbClr val="374151"/>
                </a:solidFill>
                <a:effectLst/>
                <a:latin typeface="Söhne"/>
              </a:rPr>
              <a:t>Public Relations and Propaganda:</a:t>
            </a:r>
            <a:r>
              <a:rPr lang="en-GB" b="0" i="0" u="none" strike="noStrike" dirty="0">
                <a:solidFill>
                  <a:srgbClr val="374151"/>
                </a:solidFill>
                <a:effectLst/>
                <a:latin typeface="Söhne"/>
              </a:rPr>
              <a:t> Terrorist groups may employ propaganda, media campaigns, and public relations efforts to shape the narrative and generate sympathy for their cause. This can include framing their actions as a response to perceived injustices, using sympathetic figures, and portraying themselves as defenders of a particular community or ideology.</a:t>
            </a:r>
          </a:p>
          <a:p>
            <a:pPr algn="l">
              <a:buFont typeface="+mj-lt"/>
              <a:buAutoNum type="arabicPeriod"/>
            </a:pPr>
            <a:r>
              <a:rPr lang="en-GB" b="1" i="0" u="none" strike="noStrike" dirty="0">
                <a:solidFill>
                  <a:srgbClr val="374151"/>
                </a:solidFill>
                <a:effectLst/>
                <a:latin typeface="Söhne"/>
              </a:rPr>
              <a:t>Social Services and Governance:</a:t>
            </a:r>
            <a:r>
              <a:rPr lang="en-GB" b="0" i="0" u="none" strike="noStrike" dirty="0">
                <a:solidFill>
                  <a:srgbClr val="374151"/>
                </a:solidFill>
                <a:effectLst/>
                <a:latin typeface="Söhne"/>
              </a:rPr>
              <a:t> In some cases, terrorist groups have sought to provide social services, govern territory, or establish parallel governance structures in areas where they operate. By doing so, they may win support from those who benefit from these services or prefer their rule to that of the government.</a:t>
            </a:r>
          </a:p>
          <a:p>
            <a:pPr algn="l">
              <a:buFont typeface="+mj-lt"/>
              <a:buAutoNum type="arabicPeriod"/>
            </a:pPr>
            <a:r>
              <a:rPr lang="en-GB" b="1" i="0" u="none" strike="noStrike" dirty="0">
                <a:solidFill>
                  <a:srgbClr val="374151"/>
                </a:solidFill>
                <a:effectLst/>
                <a:latin typeface="Söhne"/>
              </a:rPr>
              <a:t>Exploiting Grievances:</a:t>
            </a:r>
            <a:r>
              <a:rPr lang="en-GB" b="0" i="0" u="none" strike="noStrike" dirty="0">
                <a:solidFill>
                  <a:srgbClr val="374151"/>
                </a:solidFill>
                <a:effectLst/>
                <a:latin typeface="Söhne"/>
              </a:rPr>
              <a:t> Terrorist groups often exploit grievances, whether real or perceived, among the population they seek to influence. This can involve highlighting issues like political oppression, economic inequality, or cultural grievances to gain support.</a:t>
            </a:r>
          </a:p>
          <a:p>
            <a:pPr algn="l">
              <a:buFont typeface="+mj-lt"/>
              <a:buAutoNum type="arabicPeriod"/>
            </a:pPr>
            <a:r>
              <a:rPr lang="en-GB" b="1" i="0" u="none" strike="noStrike" dirty="0">
                <a:solidFill>
                  <a:srgbClr val="374151"/>
                </a:solidFill>
                <a:effectLst/>
                <a:latin typeface="Söhne"/>
              </a:rPr>
              <a:t>Coercion and Intimidation:</a:t>
            </a:r>
            <a:r>
              <a:rPr lang="en-GB" b="0" i="0" u="none" strike="noStrike" dirty="0">
                <a:solidFill>
                  <a:srgbClr val="374151"/>
                </a:solidFill>
                <a:effectLst/>
                <a:latin typeface="Söhne"/>
              </a:rPr>
              <a:t> It's important to note that while winning "hearts and minds" often involves persuasion and influence, terrorist groups may also use coercion, intimidation, or violence against those who do not support them. This can create a climate of fear that suppresses dissent.</a:t>
            </a:r>
          </a:p>
          <a:p>
            <a:pPr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The concept of "winning hearts and minds" is not unique to terrorist groups; it has been employed by governments, political movements, and organizations to gain support and influence. In the context of terrorism, it underscores the importance of understanding the role of public opinion, community dynamics, and social factors in counterterrorism efforts.</a:t>
            </a:r>
          </a:p>
          <a:p>
            <a:pPr algn="l"/>
            <a:r>
              <a:rPr lang="en-GB" b="0" i="0" u="none" strike="noStrike" dirty="0">
                <a:solidFill>
                  <a:srgbClr val="374151"/>
                </a:solidFill>
                <a:effectLst/>
                <a:latin typeface="Söhne"/>
              </a:rPr>
              <a:t>Efforts to counter terrorist groups often include strategies to disrupt their efforts to win hearts and minds, such as countering their propaganda, addressing underlying grievances, and providing security and support to affected communities.</a:t>
            </a:r>
          </a:p>
          <a:p>
            <a:endParaRPr lang="en-US" dirty="0"/>
          </a:p>
        </p:txBody>
      </p:sp>
      <p:sp>
        <p:nvSpPr>
          <p:cNvPr id="4" name="Slide Number Placeholder 3"/>
          <p:cNvSpPr>
            <a:spLocks noGrp="1"/>
          </p:cNvSpPr>
          <p:nvPr>
            <p:ph type="sldNum" sz="quarter" idx="5"/>
          </p:nvPr>
        </p:nvSpPr>
        <p:spPr/>
        <p:txBody>
          <a:bodyPr/>
          <a:lstStyle/>
          <a:p>
            <a:fld id="{4E2B8E9A-B2FA-4F40-B177-9DBF3EF076C7}" type="slidenum">
              <a:rPr lang="en-US" smtClean="0"/>
              <a:t>23</a:t>
            </a:fld>
            <a:endParaRPr lang="en-US"/>
          </a:p>
        </p:txBody>
      </p:sp>
    </p:spTree>
    <p:extLst>
      <p:ext uri="{BB962C8B-B14F-4D97-AF65-F5344CB8AC3E}">
        <p14:creationId xmlns:p14="http://schemas.microsoft.com/office/powerpoint/2010/main" val="20121080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"Soft support" for a terrorist group refers to various forms of non-violent or indirect assistance, sympathy, or ideological alignment provided to a terrorist organization or its objectives. Soft support does not involve direct involvement in terrorist activities but can contribute to the overall goals and sustainability of the group. Here are some examples of soft support for a terrorist group:</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Financial Assistance:</a:t>
            </a:r>
            <a:r>
              <a:rPr lang="en-GB" b="0" i="0" u="none" strike="noStrike" dirty="0">
                <a:solidFill>
                  <a:srgbClr val="374151"/>
                </a:solidFill>
                <a:effectLst/>
                <a:latin typeface="Söhne"/>
              </a:rPr>
              <a:t> Providing financial donations or contributions to a terrorist organization or its affiliated charities, often for purported humanitarian or social causes, can be a form of soft support. These funds may indirectly support the group's activities.</a:t>
            </a:r>
          </a:p>
          <a:p>
            <a:pPr algn="l">
              <a:buFont typeface="+mj-lt"/>
              <a:buAutoNum type="arabicPeriod"/>
            </a:pPr>
            <a:r>
              <a:rPr lang="en-GB" b="1" i="0" u="none" strike="noStrike" dirty="0">
                <a:solidFill>
                  <a:srgbClr val="374151"/>
                </a:solidFill>
                <a:effectLst/>
                <a:latin typeface="Söhne"/>
              </a:rPr>
              <a:t>Propaganda and Recruitment:</a:t>
            </a:r>
            <a:r>
              <a:rPr lang="en-GB" b="0" i="0" u="none" strike="noStrike" dirty="0">
                <a:solidFill>
                  <a:srgbClr val="374151"/>
                </a:solidFill>
                <a:effectLst/>
                <a:latin typeface="Söhne"/>
              </a:rPr>
              <a:t> Sharing, promoting, or endorsing the propaganda, ideology, or messages of a terrorist group online or in-person can contribute to its recruitment efforts. Soft support may involve spreading extremist content or sympathizing with the group's goals.</a:t>
            </a:r>
          </a:p>
          <a:p>
            <a:pPr algn="l">
              <a:buFont typeface="+mj-lt"/>
              <a:buAutoNum type="arabicPeriod"/>
            </a:pPr>
            <a:r>
              <a:rPr lang="en-GB" b="1" i="0" u="none" strike="noStrike" dirty="0">
                <a:solidFill>
                  <a:srgbClr val="374151"/>
                </a:solidFill>
                <a:effectLst/>
                <a:latin typeface="Söhne"/>
              </a:rPr>
              <a:t>Linguistic or Moral Support:</a:t>
            </a:r>
            <a:r>
              <a:rPr lang="en-GB" b="0" i="0" u="none" strike="noStrike" dirty="0">
                <a:solidFill>
                  <a:srgbClr val="374151"/>
                </a:solidFill>
                <a:effectLst/>
                <a:latin typeface="Söhne"/>
              </a:rPr>
              <a:t> Expressing sympathy, understanding, or ideological alignment with the goals and actions of a terrorist group through words, writings, or speeches can be seen as soft support. This can legitimize or normalize the group's activities.</a:t>
            </a:r>
          </a:p>
          <a:p>
            <a:pPr algn="l">
              <a:buFont typeface="+mj-lt"/>
              <a:buAutoNum type="arabicPeriod"/>
            </a:pPr>
            <a:r>
              <a:rPr lang="en-GB" b="1" i="0" u="none" strike="noStrike" dirty="0">
                <a:solidFill>
                  <a:srgbClr val="374151"/>
                </a:solidFill>
                <a:effectLst/>
                <a:latin typeface="Söhne"/>
              </a:rPr>
              <a:t>Logistical Assistance:</a:t>
            </a:r>
            <a:r>
              <a:rPr lang="en-GB" b="0" i="0" u="none" strike="noStrike" dirty="0">
                <a:solidFill>
                  <a:srgbClr val="374151"/>
                </a:solidFill>
                <a:effectLst/>
                <a:latin typeface="Söhne"/>
              </a:rPr>
              <a:t> Providing logistical or material support to a terrorist organization, such as shelter, transportation, or supplies, without direct involvement in violence is another form of soft support. This indirect aid can help the group's operations.</a:t>
            </a:r>
          </a:p>
          <a:p>
            <a:pPr algn="l">
              <a:buFont typeface="+mj-lt"/>
              <a:buAutoNum type="arabicPeriod"/>
            </a:pPr>
            <a:r>
              <a:rPr lang="en-GB" b="1" i="0" u="none" strike="noStrike" dirty="0">
                <a:solidFill>
                  <a:srgbClr val="374151"/>
                </a:solidFill>
                <a:effectLst/>
                <a:latin typeface="Söhne"/>
              </a:rPr>
              <a:t>Social and Community Cover:</a:t>
            </a:r>
            <a:r>
              <a:rPr lang="en-GB" b="0" i="0" u="none" strike="noStrike" dirty="0">
                <a:solidFill>
                  <a:srgbClr val="374151"/>
                </a:solidFill>
                <a:effectLst/>
                <a:latin typeface="Söhne"/>
              </a:rPr>
              <a:t> Protecting or shielding individuals involved in terrorist activities from law enforcement or intelligence agencies by providing cover, safe havens, or false identities can be considered soft support.</a:t>
            </a:r>
          </a:p>
          <a:p>
            <a:pPr algn="l">
              <a:buFont typeface="+mj-lt"/>
              <a:buAutoNum type="arabicPeriod"/>
            </a:pPr>
            <a:r>
              <a:rPr lang="en-GB" b="1" i="0" u="none" strike="noStrike" dirty="0">
                <a:solidFill>
                  <a:srgbClr val="374151"/>
                </a:solidFill>
                <a:effectLst/>
                <a:latin typeface="Söhne"/>
              </a:rPr>
              <a:t>Recruitment of Fighters:</a:t>
            </a:r>
            <a:r>
              <a:rPr lang="en-GB" b="0" i="0" u="none" strike="noStrike" dirty="0">
                <a:solidFill>
                  <a:srgbClr val="374151"/>
                </a:solidFill>
                <a:effectLst/>
                <a:latin typeface="Söhne"/>
              </a:rPr>
              <a:t> Encouraging or facilitating the recruitment of individuals to join a terrorist group, even if not directly participating in violence, can be a form of soft support. This includes convincing others to become involved in the group's activities.</a:t>
            </a:r>
          </a:p>
          <a:p>
            <a:pPr algn="l">
              <a:buFont typeface="+mj-lt"/>
              <a:buAutoNum type="arabicPeriod"/>
            </a:pPr>
            <a:r>
              <a:rPr lang="en-GB" b="1" i="0" u="none" strike="noStrike" dirty="0">
                <a:solidFill>
                  <a:srgbClr val="374151"/>
                </a:solidFill>
                <a:effectLst/>
                <a:latin typeface="Söhne"/>
              </a:rPr>
              <a:t>Fundraising and Resource Procurement:</a:t>
            </a:r>
            <a:r>
              <a:rPr lang="en-GB" b="0" i="0" u="none" strike="noStrike" dirty="0">
                <a:solidFill>
                  <a:srgbClr val="374151"/>
                </a:solidFill>
                <a:effectLst/>
                <a:latin typeface="Söhne"/>
              </a:rPr>
              <a:t> Engaging in activities to raise funds or acquire resources for a terrorist organization, such as procuring weapons or supplies, can indirectly support the group's objectives.</a:t>
            </a:r>
          </a:p>
          <a:p>
            <a:pPr algn="l"/>
            <a:r>
              <a:rPr lang="en-GB" b="0" i="0" u="none" strike="noStrike" dirty="0">
                <a:solidFill>
                  <a:srgbClr val="374151"/>
                </a:solidFill>
                <a:effectLst/>
                <a:latin typeface="Söhne"/>
              </a:rPr>
              <a:t>Soft support is often challenging to detect and address because it involves actions or </a:t>
            </a:r>
            <a:r>
              <a:rPr lang="en-GB" b="0" i="0" u="none" strike="noStrike" dirty="0" err="1">
                <a:solidFill>
                  <a:srgbClr val="374151"/>
                </a:solidFill>
                <a:effectLst/>
                <a:latin typeface="Söhne"/>
              </a:rPr>
              <a:t>behaviors</a:t>
            </a:r>
            <a:r>
              <a:rPr lang="en-GB" b="0" i="0" u="none" strike="noStrike" dirty="0">
                <a:solidFill>
                  <a:srgbClr val="374151"/>
                </a:solidFill>
                <a:effectLst/>
                <a:latin typeface="Söhne"/>
              </a:rPr>
              <a:t> that do not necessarily violate the law or involve direct participation in terrorist activities. However, it can significantly contribute to the sustainability and impact of terrorist groups. Many governments and law enforcement agencies prioritize countering both the "hard" support (direct involvement in terrorism) and "soft" support components in their counterterrorism efforts to disrupt the networks and resources available to terrorist organizations.</a:t>
            </a:r>
          </a:p>
          <a:p>
            <a:endParaRPr lang="en-US" dirty="0"/>
          </a:p>
        </p:txBody>
      </p:sp>
      <p:sp>
        <p:nvSpPr>
          <p:cNvPr id="4" name="Slide Number Placeholder 3"/>
          <p:cNvSpPr>
            <a:spLocks noGrp="1"/>
          </p:cNvSpPr>
          <p:nvPr>
            <p:ph type="sldNum" sz="quarter" idx="5"/>
          </p:nvPr>
        </p:nvSpPr>
        <p:spPr/>
        <p:txBody>
          <a:bodyPr/>
          <a:lstStyle/>
          <a:p>
            <a:fld id="{4E2B8E9A-B2FA-4F40-B177-9DBF3EF076C7}" type="slidenum">
              <a:rPr lang="en-US" smtClean="0"/>
              <a:t>24</a:t>
            </a:fld>
            <a:endParaRPr lang="en-US"/>
          </a:p>
        </p:txBody>
      </p:sp>
    </p:spTree>
    <p:extLst>
      <p:ext uri="{BB962C8B-B14F-4D97-AF65-F5344CB8AC3E}">
        <p14:creationId xmlns:p14="http://schemas.microsoft.com/office/powerpoint/2010/main" val="361361343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"Hard support" for a terrorist group refers to direct, tangible, and active involvement in the activities of a terrorist organization. This type of support includes actions that directly contribute to the planning, execution, or facilitation of acts of terrorism. Hard support typically involves individuals who are directly engaged in violent or operational roles within the terrorist group. Here are some examples of hard support for a terrorist group:</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Participation in Acts of Terrorism:</a:t>
            </a:r>
            <a:r>
              <a:rPr lang="en-GB" b="0" i="0" u="none" strike="noStrike" dirty="0">
                <a:solidFill>
                  <a:srgbClr val="374151"/>
                </a:solidFill>
                <a:effectLst/>
                <a:latin typeface="Söhne"/>
              </a:rPr>
              <a:t> Individuals who actively take part in terrorist attacks, bombings, assassinations, kidnappings, or other violent actions on behalf of a terrorist organization are providing hard support.</a:t>
            </a:r>
          </a:p>
          <a:p>
            <a:pPr algn="l">
              <a:buFont typeface="+mj-lt"/>
              <a:buAutoNum type="arabicPeriod"/>
            </a:pPr>
            <a:r>
              <a:rPr lang="en-GB" b="1" i="0" u="none" strike="noStrike" dirty="0">
                <a:solidFill>
                  <a:srgbClr val="374151"/>
                </a:solidFill>
                <a:effectLst/>
                <a:latin typeface="Söhne"/>
              </a:rPr>
              <a:t>Leadership and Command Roles:</a:t>
            </a:r>
            <a:r>
              <a:rPr lang="en-GB" b="0" i="0" u="none" strike="noStrike" dirty="0">
                <a:solidFill>
                  <a:srgbClr val="374151"/>
                </a:solidFill>
                <a:effectLst/>
                <a:latin typeface="Söhne"/>
              </a:rPr>
              <a:t> Members of a terrorist group who hold leadership positions, including commanders, planners, and coordinators, play pivotal roles in directing and organizing terrorist activities.</a:t>
            </a:r>
          </a:p>
          <a:p>
            <a:pPr algn="l">
              <a:buFont typeface="+mj-lt"/>
              <a:buAutoNum type="arabicPeriod"/>
            </a:pPr>
            <a:r>
              <a:rPr lang="en-GB" b="1" i="0" u="none" strike="noStrike" dirty="0">
                <a:solidFill>
                  <a:srgbClr val="374151"/>
                </a:solidFill>
                <a:effectLst/>
                <a:latin typeface="Söhne"/>
              </a:rPr>
              <a:t>Training and Recruitment:</a:t>
            </a:r>
            <a:r>
              <a:rPr lang="en-GB" b="0" i="0" u="none" strike="noStrike" dirty="0">
                <a:solidFill>
                  <a:srgbClr val="374151"/>
                </a:solidFill>
                <a:effectLst/>
                <a:latin typeface="Söhne"/>
              </a:rPr>
              <a:t> Providing training to recruits or new members, including instruction on tactics, weapons use, and ideological indoctrination, constitutes hard support.</a:t>
            </a:r>
          </a:p>
          <a:p>
            <a:pPr algn="l">
              <a:buFont typeface="+mj-lt"/>
              <a:buAutoNum type="arabicPeriod"/>
            </a:pPr>
            <a:r>
              <a:rPr lang="en-GB" b="1" i="0" u="none" strike="noStrike" dirty="0">
                <a:solidFill>
                  <a:srgbClr val="374151"/>
                </a:solidFill>
                <a:effectLst/>
                <a:latin typeface="Söhne"/>
              </a:rPr>
              <a:t>Logistics and Supply:</a:t>
            </a:r>
            <a:r>
              <a:rPr lang="en-GB" b="0" i="0" u="none" strike="noStrike" dirty="0">
                <a:solidFill>
                  <a:srgbClr val="374151"/>
                </a:solidFill>
                <a:effectLst/>
                <a:latin typeface="Söhne"/>
              </a:rPr>
              <a:t> Individuals involved in procuring weapons, explosives, funding, or other critical resources for the terrorist group are offering hard support.</a:t>
            </a:r>
          </a:p>
          <a:p>
            <a:pPr algn="l">
              <a:buFont typeface="+mj-lt"/>
              <a:buAutoNum type="arabicPeriod"/>
            </a:pPr>
            <a:r>
              <a:rPr lang="en-GB" b="1" i="0" u="none" strike="noStrike" dirty="0">
                <a:solidFill>
                  <a:srgbClr val="374151"/>
                </a:solidFill>
                <a:effectLst/>
                <a:latin typeface="Söhne"/>
              </a:rPr>
              <a:t>Safe Houses and Shelters:</a:t>
            </a:r>
            <a:r>
              <a:rPr lang="en-GB" b="0" i="0" u="none" strike="noStrike" dirty="0">
                <a:solidFill>
                  <a:srgbClr val="374151"/>
                </a:solidFill>
                <a:effectLst/>
                <a:latin typeface="Söhne"/>
              </a:rPr>
              <a:t> Those who provide safe havens, hideouts, or secure locations for terrorist operatives, materials, or equipment contribute to the operational capability of the group.</a:t>
            </a:r>
          </a:p>
          <a:p>
            <a:pPr algn="l">
              <a:buFont typeface="+mj-lt"/>
              <a:buAutoNum type="arabicPeriod"/>
            </a:pPr>
            <a:r>
              <a:rPr lang="en-GB" b="1" i="0" u="none" strike="noStrike" dirty="0">
                <a:solidFill>
                  <a:srgbClr val="374151"/>
                </a:solidFill>
                <a:effectLst/>
                <a:latin typeface="Söhne"/>
              </a:rPr>
              <a:t>Transportation and Smuggling:</a:t>
            </a:r>
            <a:r>
              <a:rPr lang="en-GB" b="0" i="0" u="none" strike="noStrike" dirty="0">
                <a:solidFill>
                  <a:srgbClr val="374151"/>
                </a:solidFill>
                <a:effectLst/>
                <a:latin typeface="Söhne"/>
              </a:rPr>
              <a:t> Facilitating the movement of terrorists, weapons, or contraband across borders or within regions is a form of hard support.</a:t>
            </a:r>
          </a:p>
          <a:p>
            <a:pPr algn="l">
              <a:buFont typeface="+mj-lt"/>
              <a:buAutoNum type="arabicPeriod"/>
            </a:pPr>
            <a:r>
              <a:rPr lang="en-GB" b="1" i="0" u="none" strike="noStrike" dirty="0">
                <a:solidFill>
                  <a:srgbClr val="374151"/>
                </a:solidFill>
                <a:effectLst/>
                <a:latin typeface="Söhne"/>
              </a:rPr>
              <a:t>Planning and Intelligence:</a:t>
            </a:r>
            <a:r>
              <a:rPr lang="en-GB" b="0" i="0" u="none" strike="noStrike" dirty="0">
                <a:solidFill>
                  <a:srgbClr val="374151"/>
                </a:solidFill>
                <a:effectLst/>
                <a:latin typeface="Söhne"/>
              </a:rPr>
              <a:t> Involvement in the planning and coordination of terrorist activities, as well as gathering intelligence on potential targets or adversaries, constitutes hard support.</a:t>
            </a:r>
          </a:p>
          <a:p>
            <a:pPr algn="l">
              <a:buFont typeface="+mj-lt"/>
              <a:buAutoNum type="arabicPeriod"/>
            </a:pPr>
            <a:r>
              <a:rPr lang="en-GB" b="1" i="0" u="none" strike="noStrike" dirty="0">
                <a:solidFill>
                  <a:srgbClr val="374151"/>
                </a:solidFill>
                <a:effectLst/>
                <a:latin typeface="Söhne"/>
              </a:rPr>
              <a:t>Direct Assistance to Attacks:</a:t>
            </a:r>
            <a:r>
              <a:rPr lang="en-GB" b="0" i="0" u="none" strike="noStrike" dirty="0">
                <a:solidFill>
                  <a:srgbClr val="374151"/>
                </a:solidFill>
                <a:effectLst/>
                <a:latin typeface="Söhne"/>
              </a:rPr>
              <a:t> Individuals who assist in the preparation and execution of terrorist attacks by serving as lookouts, drivers, or secondary actors are providing hard support.</a:t>
            </a:r>
          </a:p>
          <a:p>
            <a:pPr algn="l">
              <a:buFont typeface="+mj-lt"/>
              <a:buAutoNum type="arabicPeriod"/>
            </a:pPr>
            <a:r>
              <a:rPr lang="en-GB" b="1" i="0" u="none" strike="noStrike" dirty="0">
                <a:solidFill>
                  <a:srgbClr val="374151"/>
                </a:solidFill>
                <a:effectLst/>
                <a:latin typeface="Söhne"/>
              </a:rPr>
              <a:t>Suicide Bombings:</a:t>
            </a:r>
            <a:r>
              <a:rPr lang="en-GB" b="0" i="0" u="none" strike="noStrike" dirty="0">
                <a:solidFill>
                  <a:srgbClr val="374151"/>
                </a:solidFill>
                <a:effectLst/>
                <a:latin typeface="Söhne"/>
              </a:rPr>
              <a:t> Those who carry out suicide bombings on behalf of a terrorist group are engaging in the most extreme form of hard support.</a:t>
            </a:r>
          </a:p>
          <a:p>
            <a:pPr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It's important to note that hard support is often associated with criminal and violent activities that are illegal under domestic and international law. Governments and law enforcement agencies around the world work to identify and disrupt individuals and networks involved in hard support for terrorist organizations. Counterterrorism efforts aim to prevent acts of terrorism by targeting not only those who commit violent acts but also those who facilitate and enable their actions through various forms of hard support.</a:t>
            </a:r>
          </a:p>
          <a:p>
            <a:endParaRPr lang="en-US" dirty="0"/>
          </a:p>
        </p:txBody>
      </p:sp>
      <p:sp>
        <p:nvSpPr>
          <p:cNvPr id="4" name="Slide Number Placeholder 3"/>
          <p:cNvSpPr>
            <a:spLocks noGrp="1"/>
          </p:cNvSpPr>
          <p:nvPr>
            <p:ph type="sldNum" sz="quarter" idx="5"/>
          </p:nvPr>
        </p:nvSpPr>
        <p:spPr/>
        <p:txBody>
          <a:bodyPr/>
          <a:lstStyle/>
          <a:p>
            <a:fld id="{4E2B8E9A-B2FA-4F40-B177-9DBF3EF076C7}" type="slidenum">
              <a:rPr lang="en-US" smtClean="0"/>
              <a:t>26</a:t>
            </a:fld>
            <a:endParaRPr lang="en-US"/>
          </a:p>
        </p:txBody>
      </p:sp>
    </p:spTree>
    <p:extLst>
      <p:ext uri="{BB962C8B-B14F-4D97-AF65-F5344CB8AC3E}">
        <p14:creationId xmlns:p14="http://schemas.microsoft.com/office/powerpoint/2010/main" val="96206815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Indoctrination and group bonding are two processes commonly associated with terrorist groups and extremist organizations. These processes play a significant role in recruiting and maintaining the commitment of individuals within these groups. Here's what each of these terms means:</a:t>
            </a:r>
          </a:p>
          <a:p>
            <a:pPr algn="l">
              <a:buFont typeface="+mj-lt"/>
              <a:buAutoNum type="arabicPeriod"/>
            </a:pPr>
            <a:r>
              <a:rPr lang="en-GB" b="1" i="0" u="none" strike="noStrike" dirty="0">
                <a:solidFill>
                  <a:srgbClr val="374151"/>
                </a:solidFill>
                <a:effectLst/>
                <a:latin typeface="Söhne"/>
              </a:rPr>
              <a:t>Indoctrination:</a:t>
            </a:r>
            <a:endParaRPr lang="en-GB" b="0" i="0" u="none" strike="noStrike" dirty="0">
              <a:solidFill>
                <a:srgbClr val="374151"/>
              </a:solidFill>
              <a:effectLst/>
              <a:latin typeface="Söhne"/>
            </a:endParaRPr>
          </a:p>
          <a:p>
            <a:pPr marL="742950" lvl="1" indent="-285750" algn="l">
              <a:buFont typeface="+mj-lt"/>
              <a:buAutoNum type="arabicPeriod"/>
            </a:pPr>
            <a:r>
              <a:rPr lang="en-GB" b="1" i="0" u="none" strike="noStrike" dirty="0">
                <a:solidFill>
                  <a:srgbClr val="374151"/>
                </a:solidFill>
                <a:effectLst/>
                <a:latin typeface="Söhne"/>
              </a:rPr>
              <a:t>Definition:</a:t>
            </a:r>
            <a:r>
              <a:rPr lang="en-GB" b="0" i="0" u="none" strike="noStrike" dirty="0">
                <a:solidFill>
                  <a:srgbClr val="374151"/>
                </a:solidFill>
                <a:effectLst/>
                <a:latin typeface="Söhne"/>
              </a:rPr>
              <a:t> Indoctrination refers to the systematic and often coercive process of instilling a particular set of beliefs, ideologies, or extremist views into the minds of individuals. It aims to shape their worldviews, attitudes, and values, often by promoting a specific interpretation of religion, politics, or ideology.</a:t>
            </a:r>
          </a:p>
          <a:p>
            <a:pPr marL="742950" lvl="1" indent="-285750" algn="l">
              <a:buFont typeface="+mj-lt"/>
              <a:buAutoNum type="arabicPeriod"/>
            </a:pPr>
            <a:r>
              <a:rPr lang="en-GB" b="1" i="0" u="none" strike="noStrike" dirty="0">
                <a:solidFill>
                  <a:srgbClr val="374151"/>
                </a:solidFill>
                <a:effectLst/>
                <a:latin typeface="Söhne"/>
              </a:rPr>
              <a:t>Purpose:</a:t>
            </a:r>
            <a:r>
              <a:rPr lang="en-GB" b="0" i="0" u="none" strike="noStrike" dirty="0">
                <a:solidFill>
                  <a:srgbClr val="374151"/>
                </a:solidFill>
                <a:effectLst/>
                <a:latin typeface="Söhne"/>
              </a:rPr>
              <a:t> Terrorist organizations use indoctrination to radicalize individuals and convince them of the righteousness of the group's cause, including the use of violence to achieve their objectives. It involves persuasion, ideological training, and the manipulation of information to promote extremist beliefs.</a:t>
            </a:r>
          </a:p>
          <a:p>
            <a:pPr marL="742950" lvl="1" indent="-285750" algn="l">
              <a:buFont typeface="+mj-lt"/>
              <a:buAutoNum type="arabicPeriod"/>
            </a:pPr>
            <a:r>
              <a:rPr lang="en-GB" b="1" i="0" u="none" strike="noStrike" dirty="0">
                <a:solidFill>
                  <a:srgbClr val="374151"/>
                </a:solidFill>
                <a:effectLst/>
                <a:latin typeface="Söhne"/>
              </a:rPr>
              <a:t>Methods:</a:t>
            </a:r>
            <a:r>
              <a:rPr lang="en-GB" b="0" i="0" u="none" strike="noStrike" dirty="0">
                <a:solidFill>
                  <a:srgbClr val="374151"/>
                </a:solidFill>
                <a:effectLst/>
                <a:latin typeface="Söhne"/>
              </a:rPr>
              <a:t> Indoctrination can occur through various means, including propaganda, religious teachings, charismatic leaders, online radicalization, and peer pressure. Recruits may be isolated from outside influences to prevent them from questioning or challenging the group's ideology.</a:t>
            </a:r>
          </a:p>
          <a:p>
            <a:pPr algn="l">
              <a:buFont typeface="+mj-lt"/>
              <a:buAutoNum type="arabicPeriod"/>
            </a:pPr>
            <a:r>
              <a:rPr lang="en-GB" b="1" i="0" u="none" strike="noStrike" dirty="0">
                <a:solidFill>
                  <a:srgbClr val="374151"/>
                </a:solidFill>
                <a:effectLst/>
                <a:latin typeface="Söhne"/>
              </a:rPr>
              <a:t>Group Bonding:</a:t>
            </a:r>
            <a:endParaRPr lang="en-GB" b="0" i="0" u="none" strike="noStrike" dirty="0">
              <a:solidFill>
                <a:srgbClr val="374151"/>
              </a:solidFill>
              <a:effectLst/>
              <a:latin typeface="Söhne"/>
            </a:endParaRPr>
          </a:p>
          <a:p>
            <a:pPr marL="742950" lvl="1" indent="-285750" algn="l">
              <a:buFont typeface="+mj-lt"/>
              <a:buAutoNum type="arabicPeriod"/>
            </a:pPr>
            <a:r>
              <a:rPr lang="en-GB" b="1" i="0" u="none" strike="noStrike" dirty="0">
                <a:solidFill>
                  <a:srgbClr val="374151"/>
                </a:solidFill>
                <a:effectLst/>
                <a:latin typeface="Söhne"/>
              </a:rPr>
              <a:t>Definition:</a:t>
            </a:r>
            <a:r>
              <a:rPr lang="en-GB" b="0" i="0" u="none" strike="noStrike" dirty="0">
                <a:solidFill>
                  <a:srgbClr val="374151"/>
                </a:solidFill>
                <a:effectLst/>
                <a:latin typeface="Söhne"/>
              </a:rPr>
              <a:t> Group bonding refers to the creation of strong emotional and psychological ties among members of a terrorist group or extremist organization. These bonds create a sense of belonging, loyalty, and commitment to the group and its objectives.</a:t>
            </a:r>
          </a:p>
          <a:p>
            <a:pPr marL="742950" lvl="1" indent="-285750" algn="l">
              <a:buFont typeface="+mj-lt"/>
              <a:buAutoNum type="arabicPeriod"/>
            </a:pPr>
            <a:r>
              <a:rPr lang="en-GB" b="1" i="0" u="none" strike="noStrike" dirty="0">
                <a:solidFill>
                  <a:srgbClr val="374151"/>
                </a:solidFill>
                <a:effectLst/>
                <a:latin typeface="Söhne"/>
              </a:rPr>
              <a:t>Purpose:</a:t>
            </a:r>
            <a:r>
              <a:rPr lang="en-GB" b="0" i="0" u="none" strike="noStrike" dirty="0">
                <a:solidFill>
                  <a:srgbClr val="374151"/>
                </a:solidFill>
                <a:effectLst/>
                <a:latin typeface="Söhne"/>
              </a:rPr>
              <a:t> Group bonding is essential for maintaining cohesion and unity within the organization. It helps ensure that members remain committed to the group's goals, even in the face of personal risk or ethical dilemmas. Group cohesion also makes it difficult for members to leave or betray the group.</a:t>
            </a:r>
          </a:p>
          <a:p>
            <a:pPr marL="742950" lvl="1" indent="-285750" algn="l">
              <a:buFont typeface="+mj-lt"/>
              <a:buAutoNum type="arabicPeriod"/>
            </a:pPr>
            <a:r>
              <a:rPr lang="en-GB" b="1" i="0" u="none" strike="noStrike" dirty="0">
                <a:solidFill>
                  <a:srgbClr val="374151"/>
                </a:solidFill>
                <a:effectLst/>
                <a:latin typeface="Söhne"/>
              </a:rPr>
              <a:t>Methods:</a:t>
            </a:r>
            <a:r>
              <a:rPr lang="en-GB" b="0" i="0" u="none" strike="noStrike" dirty="0">
                <a:solidFill>
                  <a:srgbClr val="374151"/>
                </a:solidFill>
                <a:effectLst/>
                <a:latin typeface="Söhne"/>
              </a:rPr>
              <a:t> Group bonding is fostered through shared experiences, rituals, and socialization within the group. Activities may include training together, engaging in acts of violence together, and participating in communal living arrangements. Members often form close relationships with fellow members, which can create a sense of family or brotherhood.</a:t>
            </a:r>
          </a:p>
          <a:p>
            <a:pPr marL="742950" lvl="1" indent="-285750"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The relationship between indoctrination and group bonding is interrelated. Indoctrination plays a role in shaping the beliefs and values of individuals, making them more receptive to the group's ideology. Once individuals are indoctrinated, group bonding reinforces their commitment to the organization by creating a strong emotional attachment to the group and its members.</a:t>
            </a:r>
          </a:p>
          <a:p>
            <a:pPr algn="l"/>
            <a:r>
              <a:rPr lang="en-GB" b="0" i="0" u="none" strike="noStrike" dirty="0">
                <a:solidFill>
                  <a:srgbClr val="374151"/>
                </a:solidFill>
                <a:effectLst/>
                <a:latin typeface="Söhne"/>
              </a:rPr>
              <a:t>Both processes are critical for the long-term sustainability of terrorist groups, as they help recruit, radicalize, and retain members. Counterterrorism efforts often focus on countering the influence of extremist ideologies and disrupting the bonds that tie individuals to these groups. This may involve strategies such as counter-radicalization programs, community engagement, and efforts to counter extremist propaganda and recruitment online.</a:t>
            </a:r>
          </a:p>
          <a:p>
            <a:endParaRPr lang="en-US" dirty="0"/>
          </a:p>
        </p:txBody>
      </p:sp>
      <p:sp>
        <p:nvSpPr>
          <p:cNvPr id="4" name="Slide Number Placeholder 3"/>
          <p:cNvSpPr>
            <a:spLocks noGrp="1"/>
          </p:cNvSpPr>
          <p:nvPr>
            <p:ph type="sldNum" sz="quarter" idx="5"/>
          </p:nvPr>
        </p:nvSpPr>
        <p:spPr/>
        <p:txBody>
          <a:bodyPr/>
          <a:lstStyle/>
          <a:p>
            <a:fld id="{4E2B8E9A-B2FA-4F40-B177-9DBF3EF076C7}" type="slidenum">
              <a:rPr lang="en-US" smtClean="0"/>
              <a:t>28</a:t>
            </a:fld>
            <a:endParaRPr lang="en-US"/>
          </a:p>
        </p:txBody>
      </p:sp>
    </p:spTree>
    <p:extLst>
      <p:ext uri="{BB962C8B-B14F-4D97-AF65-F5344CB8AC3E}">
        <p14:creationId xmlns:p14="http://schemas.microsoft.com/office/powerpoint/2010/main" val="102763554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E2B8E9A-B2FA-4F40-B177-9DBF3EF076C7}" type="slidenum">
              <a:rPr lang="en-US" smtClean="0"/>
              <a:t>29</a:t>
            </a:fld>
            <a:endParaRPr lang="en-US"/>
          </a:p>
        </p:txBody>
      </p:sp>
    </p:spTree>
    <p:extLst>
      <p:ext uri="{BB962C8B-B14F-4D97-AF65-F5344CB8AC3E}">
        <p14:creationId xmlns:p14="http://schemas.microsoft.com/office/powerpoint/2010/main" val="262521415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E2B8E9A-B2FA-4F40-B177-9DBF3EF076C7}" type="slidenum">
              <a:rPr lang="en-US" smtClean="0"/>
              <a:t>30</a:t>
            </a:fld>
            <a:endParaRPr lang="en-US"/>
          </a:p>
        </p:txBody>
      </p:sp>
    </p:spTree>
    <p:extLst>
      <p:ext uri="{BB962C8B-B14F-4D97-AF65-F5344CB8AC3E}">
        <p14:creationId xmlns:p14="http://schemas.microsoft.com/office/powerpoint/2010/main" val="297175633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Terrorist ideology refers to the set of beliefs, doctrines, and principles that underpin the actions and objectives of a terrorist group or individual terrorists. It provides a framework for justifying acts of violence and terrorism as means to achieve specific political, religious, ideological, or social goals. Terrorist ideology often serves as a rallying point for recruitment, radicalization, and the mobilization of individuals into the ranks of terrorist organizations.</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Key characteristics of terrorist ideology include:</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Political, Religious, or Ideological Nature:</a:t>
            </a:r>
            <a:r>
              <a:rPr lang="en-GB" b="0" i="0" u="none" strike="noStrike" dirty="0">
                <a:solidFill>
                  <a:srgbClr val="374151"/>
                </a:solidFill>
                <a:effectLst/>
                <a:latin typeface="Söhne"/>
              </a:rPr>
              <a:t> Terrorist ideologies can be rooted in various domains, such as politics, religion, nationalism, separatism, or a particular social cause. Some terrorist groups seek to advance political agendas, while others are driven by religious extremism or separatist ideologies.</a:t>
            </a:r>
          </a:p>
          <a:p>
            <a:pPr algn="l">
              <a:buFont typeface="+mj-lt"/>
              <a:buAutoNum type="arabicPeriod"/>
            </a:pPr>
            <a:r>
              <a:rPr lang="en-GB" b="1" i="0" u="none" strike="noStrike" dirty="0">
                <a:solidFill>
                  <a:srgbClr val="374151"/>
                </a:solidFill>
                <a:effectLst/>
                <a:latin typeface="Söhne"/>
              </a:rPr>
              <a:t>Use of Violence:</a:t>
            </a:r>
            <a:r>
              <a:rPr lang="en-GB" b="0" i="0" u="none" strike="noStrike" dirty="0">
                <a:solidFill>
                  <a:srgbClr val="374151"/>
                </a:solidFill>
                <a:effectLst/>
                <a:latin typeface="Söhne"/>
              </a:rPr>
              <a:t> Most terrorist ideologies advocate or justify the use of violence, including acts of terrorism, as a legitimate means to achieve their goals. This distinguishes them from non-violent political or social movements.</a:t>
            </a:r>
          </a:p>
          <a:p>
            <a:pPr algn="l">
              <a:buFont typeface="+mj-lt"/>
              <a:buAutoNum type="arabicPeriod"/>
            </a:pPr>
            <a:r>
              <a:rPr lang="en-GB" b="1" i="0" u="none" strike="noStrike" dirty="0">
                <a:solidFill>
                  <a:srgbClr val="374151"/>
                </a:solidFill>
                <a:effectLst/>
                <a:latin typeface="Söhne"/>
              </a:rPr>
              <a:t>Radicalization and Recruitment:</a:t>
            </a:r>
            <a:r>
              <a:rPr lang="en-GB" b="0" i="0" u="none" strike="noStrike" dirty="0">
                <a:solidFill>
                  <a:srgbClr val="374151"/>
                </a:solidFill>
                <a:effectLst/>
                <a:latin typeface="Söhne"/>
              </a:rPr>
              <a:t> Terrorist ideologies often involve the radicalization of individuals who are exposed to extremist beliefs. Radicalization is the process through which individuals adopt and internalize extremist ideologies, potentially leading to their involvement in terrorist activities. Recruitment efforts are aimed at attracting individuals to join the terrorist cause.</a:t>
            </a:r>
          </a:p>
          <a:p>
            <a:pPr algn="l">
              <a:buFont typeface="+mj-lt"/>
              <a:buAutoNum type="arabicPeriod"/>
            </a:pPr>
            <a:r>
              <a:rPr lang="en-GB" b="1" i="0" u="none" strike="noStrike" dirty="0">
                <a:solidFill>
                  <a:srgbClr val="374151"/>
                </a:solidFill>
                <a:effectLst/>
                <a:latin typeface="Söhne"/>
              </a:rPr>
              <a:t>Enemy and Target Identification:</a:t>
            </a:r>
            <a:r>
              <a:rPr lang="en-GB" b="0" i="0" u="none" strike="noStrike" dirty="0">
                <a:solidFill>
                  <a:srgbClr val="374151"/>
                </a:solidFill>
                <a:effectLst/>
                <a:latin typeface="Söhne"/>
              </a:rPr>
              <a:t> Terrorist ideologies typically identify perceived enemies, adversaries, or targets that are seen as obstacles to achieving their objectives. These targets can include governments, security forces, specific religious or ethnic groups, or symbols of authority.</a:t>
            </a:r>
          </a:p>
          <a:p>
            <a:pPr algn="l">
              <a:buFont typeface="+mj-lt"/>
              <a:buAutoNum type="arabicPeriod"/>
            </a:pPr>
            <a:r>
              <a:rPr lang="en-GB" b="1" i="0" u="none" strike="noStrike" dirty="0">
                <a:solidFill>
                  <a:srgbClr val="374151"/>
                </a:solidFill>
                <a:effectLst/>
                <a:latin typeface="Söhne"/>
              </a:rPr>
              <a:t>Propaganda and Messaging:</a:t>
            </a:r>
            <a:r>
              <a:rPr lang="en-GB" b="0" i="0" u="none" strike="noStrike" dirty="0">
                <a:solidFill>
                  <a:srgbClr val="374151"/>
                </a:solidFill>
                <a:effectLst/>
                <a:latin typeface="Söhne"/>
              </a:rPr>
              <a:t> Terrorist groups use propaganda and messaging to disseminate their ideologies, recruit followers, and justify their actions. This can involve the production of videos, pamphlets, online content, and speeches that promote their beliefs and goals.</a:t>
            </a:r>
          </a:p>
          <a:p>
            <a:pPr algn="l">
              <a:buFont typeface="+mj-lt"/>
              <a:buAutoNum type="arabicPeriod"/>
            </a:pPr>
            <a:r>
              <a:rPr lang="en-GB" b="1" i="0" u="none" strike="noStrike" dirty="0">
                <a:solidFill>
                  <a:srgbClr val="374151"/>
                </a:solidFill>
                <a:effectLst/>
                <a:latin typeface="Söhne"/>
              </a:rPr>
              <a:t>Justification of Violence:</a:t>
            </a:r>
            <a:r>
              <a:rPr lang="en-GB" b="0" i="0" u="none" strike="noStrike" dirty="0">
                <a:solidFill>
                  <a:srgbClr val="374151"/>
                </a:solidFill>
                <a:effectLst/>
                <a:latin typeface="Söhne"/>
              </a:rPr>
              <a:t> Terrorist ideologies often include arguments and narratives that justify violence as a necessary or morally justified means to achieve change. These justifications may be based on grievances, perceived injustices, or religious interpretations.</a:t>
            </a:r>
          </a:p>
          <a:p>
            <a:pPr algn="l"/>
            <a:r>
              <a:rPr lang="en-GB" b="0" i="0" u="none" strike="noStrike" dirty="0">
                <a:solidFill>
                  <a:srgbClr val="374151"/>
                </a:solidFill>
                <a:effectLst/>
                <a:latin typeface="Söhne"/>
              </a:rPr>
              <a:t>Examples of well-known terrorist ideologies include:</a:t>
            </a:r>
          </a:p>
          <a:p>
            <a:pPr algn="l">
              <a:buFont typeface="Arial" panose="020B0604020202020204" pitchFamily="34" charset="0"/>
              <a:buChar char="•"/>
            </a:pPr>
            <a:r>
              <a:rPr lang="en-GB" b="1" i="0" u="none" strike="noStrike" dirty="0">
                <a:solidFill>
                  <a:srgbClr val="374151"/>
                </a:solidFill>
                <a:effectLst/>
                <a:latin typeface="Söhne"/>
              </a:rPr>
              <a:t>Jihadism:</a:t>
            </a:r>
            <a:r>
              <a:rPr lang="en-GB" b="0" i="0" u="none" strike="noStrike" dirty="0">
                <a:solidFill>
                  <a:srgbClr val="374151"/>
                </a:solidFill>
                <a:effectLst/>
                <a:latin typeface="Söhne"/>
              </a:rPr>
              <a:t> Jihadist groups, such as al-Qaeda and ISIS, adhere to extremist interpretations of Islam and seek to establish Islamic states based on their interpretation of Sharia law. They justify acts of terrorism as part of a holy struggle (jihad) against perceived enemies.</a:t>
            </a:r>
          </a:p>
          <a:p>
            <a:pPr algn="l">
              <a:buFont typeface="Arial" panose="020B0604020202020204" pitchFamily="34" charset="0"/>
              <a:buChar char="•"/>
            </a:pPr>
            <a:r>
              <a:rPr lang="en-GB" b="1" i="0" u="none" strike="noStrike" dirty="0">
                <a:solidFill>
                  <a:srgbClr val="374151"/>
                </a:solidFill>
                <a:effectLst/>
                <a:latin typeface="Söhne"/>
              </a:rPr>
              <a:t>Nationalism and Separatism:</a:t>
            </a:r>
            <a:r>
              <a:rPr lang="en-GB" b="0" i="0" u="none" strike="noStrike" dirty="0">
                <a:solidFill>
                  <a:srgbClr val="374151"/>
                </a:solidFill>
                <a:effectLst/>
                <a:latin typeface="Söhne"/>
              </a:rPr>
              <a:t> Some terrorist groups, like the Basque Homeland and Freedom (ETA) or the Irish Republican Army (IRA), pursue nationalist or separatist ideologies, seeking independence or autonomy for a particular region or ethnic group.</a:t>
            </a:r>
          </a:p>
          <a:p>
            <a:pPr algn="l">
              <a:buFont typeface="Arial" panose="020B0604020202020204" pitchFamily="34" charset="0"/>
              <a:buChar char="•"/>
            </a:pPr>
            <a:r>
              <a:rPr lang="en-GB" b="1" i="0" u="none" strike="noStrike" dirty="0">
                <a:solidFill>
                  <a:srgbClr val="374151"/>
                </a:solidFill>
                <a:effectLst/>
                <a:latin typeface="Söhne"/>
              </a:rPr>
              <a:t>Anarchism:</a:t>
            </a:r>
            <a:r>
              <a:rPr lang="en-GB" b="0" i="0" u="none" strike="noStrike" dirty="0">
                <a:solidFill>
                  <a:srgbClr val="374151"/>
                </a:solidFill>
                <a:effectLst/>
                <a:latin typeface="Söhne"/>
              </a:rPr>
              <a:t> Anarchist terrorist ideologies reject all forms of authority and seek to overthrow existing governments and social orders through acts of violence and sabotage.</a:t>
            </a:r>
          </a:p>
          <a:p>
            <a:pPr algn="l">
              <a:buFont typeface="Arial" panose="020B0604020202020204" pitchFamily="34" charset="0"/>
              <a:buChar char="•"/>
            </a:pPr>
            <a:r>
              <a:rPr lang="en-GB" b="1" i="0" u="none" strike="noStrike" dirty="0">
                <a:solidFill>
                  <a:srgbClr val="374151"/>
                </a:solidFill>
                <a:effectLst/>
                <a:latin typeface="Söhne"/>
              </a:rPr>
              <a:t>Environmental Extremism:</a:t>
            </a:r>
            <a:r>
              <a:rPr lang="en-GB" b="0" i="0" u="none" strike="noStrike" dirty="0">
                <a:solidFill>
                  <a:srgbClr val="374151"/>
                </a:solidFill>
                <a:effectLst/>
                <a:latin typeface="Söhne"/>
              </a:rPr>
              <a:t> Eco-terrorist groups, like the Earth Liberation Front (ELF) and the Animal Liberation Front (ALF), are motivated by environmental and animal rights ideologies and engage in acts of sabotage and arson to advance their causes.</a:t>
            </a:r>
          </a:p>
          <a:p>
            <a:pPr algn="l">
              <a:buFont typeface="Arial" panose="020B0604020202020204" pitchFamily="34" charset="0"/>
              <a:buChar char="•"/>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Understanding terrorist ideologies is crucial for counterterrorism efforts, as it helps authorities and policymakers develop strategies to counter radicalization, disrupt recruitment, and address the root causes that drive individuals toward extremist beliefs and violence.</a:t>
            </a:r>
          </a:p>
          <a:p>
            <a:endParaRPr lang="en-US" dirty="0"/>
          </a:p>
        </p:txBody>
      </p:sp>
      <p:sp>
        <p:nvSpPr>
          <p:cNvPr id="4" name="Slide Number Placeholder 3"/>
          <p:cNvSpPr>
            <a:spLocks noGrp="1"/>
          </p:cNvSpPr>
          <p:nvPr>
            <p:ph type="sldNum" sz="quarter" idx="5"/>
          </p:nvPr>
        </p:nvSpPr>
        <p:spPr/>
        <p:txBody>
          <a:bodyPr/>
          <a:lstStyle/>
          <a:p>
            <a:fld id="{4E2B8E9A-B2FA-4F40-B177-9DBF3EF076C7}" type="slidenum">
              <a:rPr lang="en-US" smtClean="0"/>
              <a:t>31</a:t>
            </a:fld>
            <a:endParaRPr lang="en-US"/>
          </a:p>
        </p:txBody>
      </p:sp>
    </p:spTree>
    <p:extLst>
      <p:ext uri="{BB962C8B-B14F-4D97-AF65-F5344CB8AC3E}">
        <p14:creationId xmlns:p14="http://schemas.microsoft.com/office/powerpoint/2010/main" val="289574387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Ayman al-Zawahiri is an Egyptian physician and militant Islamist who is best known as the leader of the terrorist organization al-Qaeda. He was born on June 19, 1951, in Cairo, Egypt. Ayman al-Zawahiri is a prominent figure in the global jihadist movement and has been a key leader within al-Qaeda since its inception.</a:t>
            </a:r>
          </a:p>
          <a:p>
            <a:pPr algn="l"/>
            <a:r>
              <a:rPr lang="en-GB" b="0" i="0" u="none" strike="noStrike" dirty="0">
                <a:solidFill>
                  <a:srgbClr val="374151"/>
                </a:solidFill>
                <a:effectLst/>
                <a:latin typeface="Söhne"/>
              </a:rPr>
              <a:t>Key points about Ayman al-Zawahiri:</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Early Life and Radicalization:</a:t>
            </a:r>
            <a:r>
              <a:rPr lang="en-GB" b="0" i="0" u="none" strike="noStrike" dirty="0">
                <a:solidFill>
                  <a:srgbClr val="374151"/>
                </a:solidFill>
                <a:effectLst/>
                <a:latin typeface="Söhne"/>
              </a:rPr>
              <a:t> Ayman al-Zawahiri came from a well-educated and middle-class Egyptian family. He became involved in Islamist activism during his youth and was radicalized in the 1960s and 1970s.</a:t>
            </a:r>
          </a:p>
          <a:p>
            <a:pPr algn="l">
              <a:buFont typeface="+mj-lt"/>
              <a:buAutoNum type="arabicPeriod"/>
            </a:pPr>
            <a:r>
              <a:rPr lang="en-GB" b="1" i="0" u="none" strike="noStrike" dirty="0">
                <a:solidFill>
                  <a:srgbClr val="374151"/>
                </a:solidFill>
                <a:effectLst/>
                <a:latin typeface="Söhne"/>
              </a:rPr>
              <a:t>Involvement with Islamist Groups:</a:t>
            </a:r>
            <a:r>
              <a:rPr lang="en-GB" b="0" i="0" u="none" strike="noStrike" dirty="0">
                <a:solidFill>
                  <a:srgbClr val="374151"/>
                </a:solidFill>
                <a:effectLst/>
                <a:latin typeface="Söhne"/>
              </a:rPr>
              <a:t> Al-Zawahiri joined various Islamist groups, including Egyptian Islamic Jihad (EIJ), which he would later merge with al-Qaeda. He was involved in numerous violent activities, including the 1981 assassination of Egyptian President Anwar Sadat.</a:t>
            </a:r>
          </a:p>
          <a:p>
            <a:pPr algn="l">
              <a:buFont typeface="+mj-lt"/>
              <a:buAutoNum type="arabicPeriod"/>
            </a:pPr>
            <a:r>
              <a:rPr lang="en-GB" b="1" i="0" u="none" strike="noStrike" dirty="0">
                <a:solidFill>
                  <a:srgbClr val="374151"/>
                </a:solidFill>
                <a:effectLst/>
                <a:latin typeface="Söhne"/>
              </a:rPr>
              <a:t>Association with Osama bin Laden:</a:t>
            </a:r>
            <a:r>
              <a:rPr lang="en-GB" b="0" i="0" u="none" strike="noStrike" dirty="0">
                <a:solidFill>
                  <a:srgbClr val="374151"/>
                </a:solidFill>
                <a:effectLst/>
                <a:latin typeface="Söhne"/>
              </a:rPr>
              <a:t> Ayman al-Zawahiri became a close associate of Osama bin Laden in the late 1980s. He played a key role in the formation of al-Qaeda and was one of its founding members. He served as bin Laden's deputy and advisor.</a:t>
            </a:r>
          </a:p>
          <a:p>
            <a:pPr algn="l">
              <a:buFont typeface="+mj-lt"/>
              <a:buAutoNum type="arabicPeriod"/>
            </a:pPr>
            <a:r>
              <a:rPr lang="en-GB" b="1" i="0" u="none" strike="noStrike" dirty="0">
                <a:solidFill>
                  <a:srgbClr val="374151"/>
                </a:solidFill>
                <a:effectLst/>
                <a:latin typeface="Söhne"/>
              </a:rPr>
              <a:t>Role in Al-Qaeda:</a:t>
            </a:r>
            <a:r>
              <a:rPr lang="en-GB" b="0" i="0" u="none" strike="noStrike" dirty="0">
                <a:solidFill>
                  <a:srgbClr val="374151"/>
                </a:solidFill>
                <a:effectLst/>
                <a:latin typeface="Söhne"/>
              </a:rPr>
              <a:t> After the 9/11 attacks in the United States in 2001, al-Zawahiri continued to be a significant figure within al-Qaeda, providing ideological leadership and strategic guidance. He appeared in numerous al-Qaeda propaganda videos and messages.</a:t>
            </a:r>
          </a:p>
          <a:p>
            <a:pPr algn="l">
              <a:buFont typeface="+mj-lt"/>
              <a:buAutoNum type="arabicPeriod"/>
            </a:pPr>
            <a:r>
              <a:rPr lang="en-GB" b="1" i="0" u="none" strike="noStrike" dirty="0">
                <a:solidFill>
                  <a:srgbClr val="374151"/>
                </a:solidFill>
                <a:effectLst/>
                <a:latin typeface="Söhne"/>
              </a:rPr>
              <a:t>Global Terrorist Activities:</a:t>
            </a:r>
            <a:r>
              <a:rPr lang="en-GB" b="0" i="0" u="none" strike="noStrike" dirty="0">
                <a:solidFill>
                  <a:srgbClr val="374151"/>
                </a:solidFill>
                <a:effectLst/>
                <a:latin typeface="Söhne"/>
              </a:rPr>
              <a:t> Ayman al-Zawahiri has been linked to numerous terrorist activities and attacks around the world. His involvement includes bombings, assassinations, and efforts to inspire and recruit individuals to engage in acts of terrorism.</a:t>
            </a:r>
          </a:p>
          <a:p>
            <a:pPr algn="l">
              <a:buFont typeface="+mj-lt"/>
              <a:buAutoNum type="arabicPeriod"/>
            </a:pPr>
            <a:r>
              <a:rPr lang="en-GB" b="1" i="0" u="none" strike="noStrike" dirty="0">
                <a:solidFill>
                  <a:srgbClr val="374151"/>
                </a:solidFill>
                <a:effectLst/>
                <a:latin typeface="Söhne"/>
              </a:rPr>
              <a:t>Succession as Al-Qaeda Leader:</a:t>
            </a:r>
            <a:r>
              <a:rPr lang="en-GB" b="0" i="0" u="none" strike="noStrike" dirty="0">
                <a:solidFill>
                  <a:srgbClr val="374151"/>
                </a:solidFill>
                <a:effectLst/>
                <a:latin typeface="Söhne"/>
              </a:rPr>
              <a:t> Following the death of Osama bin Laden in 2011, Ayman al-Zawahiri assumed the leadership of al-Qaeda. Under his leadership, the organization continued to carry out attacks and promote its jihadist ideology.</a:t>
            </a:r>
          </a:p>
          <a:p>
            <a:pPr algn="l">
              <a:buFont typeface="+mj-lt"/>
              <a:buAutoNum type="arabicPeriod"/>
            </a:pPr>
            <a:r>
              <a:rPr lang="en-GB" b="1" i="0" u="none" strike="noStrike" dirty="0">
                <a:solidFill>
                  <a:srgbClr val="374151"/>
                </a:solidFill>
                <a:effectLst/>
                <a:latin typeface="Söhne"/>
              </a:rPr>
              <a:t>Challenges and Hiding:</a:t>
            </a:r>
            <a:r>
              <a:rPr lang="en-GB" b="0" i="0" u="none" strike="noStrike" dirty="0">
                <a:solidFill>
                  <a:srgbClr val="374151"/>
                </a:solidFill>
                <a:effectLst/>
                <a:latin typeface="Söhne"/>
              </a:rPr>
              <a:t> Al-Zawahiri has faced challenges to his leadership, including competition from rival jihadist groups like ISIS. He has reportedly been in hiding for years, making it difficult for authorities to locate and apprehend him.</a:t>
            </a:r>
          </a:p>
          <a:p>
            <a:pPr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Ayman al-Zawahiri remains a wanted figure on the international stage, with the United States and other countries actively seeking his capture. His leadership and influence within the global jihadist movement have had a significant impact on the trajectory of al-Qaeda and the broader world of terrorism.</a:t>
            </a:r>
          </a:p>
          <a:p>
            <a:endParaRPr lang="en-US" dirty="0"/>
          </a:p>
        </p:txBody>
      </p:sp>
      <p:sp>
        <p:nvSpPr>
          <p:cNvPr id="4" name="Slide Number Placeholder 3"/>
          <p:cNvSpPr>
            <a:spLocks noGrp="1"/>
          </p:cNvSpPr>
          <p:nvPr>
            <p:ph type="sldNum" sz="quarter" idx="5"/>
          </p:nvPr>
        </p:nvSpPr>
        <p:spPr/>
        <p:txBody>
          <a:bodyPr/>
          <a:lstStyle/>
          <a:p>
            <a:fld id="{4E2B8E9A-B2FA-4F40-B177-9DBF3EF076C7}" type="slidenum">
              <a:rPr lang="en-US" smtClean="0"/>
              <a:t>32</a:t>
            </a:fld>
            <a:endParaRPr lang="en-US"/>
          </a:p>
        </p:txBody>
      </p:sp>
    </p:spTree>
    <p:extLst>
      <p:ext uri="{BB962C8B-B14F-4D97-AF65-F5344CB8AC3E}">
        <p14:creationId xmlns:p14="http://schemas.microsoft.com/office/powerpoint/2010/main" val="181638521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E2B8E9A-B2FA-4F40-B177-9DBF3EF076C7}" type="slidenum">
              <a:rPr lang="en-US" smtClean="0"/>
              <a:t>33</a:t>
            </a:fld>
            <a:endParaRPr lang="en-US"/>
          </a:p>
        </p:txBody>
      </p:sp>
    </p:spTree>
    <p:extLst>
      <p:ext uri="{BB962C8B-B14F-4D97-AF65-F5344CB8AC3E}">
        <p14:creationId xmlns:p14="http://schemas.microsoft.com/office/powerpoint/2010/main" val="4667135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Ayman al-Zawahiri has been associated with various tactics and strategies to commit terrorist acts as a prominent leader within al-Qaeda. These tactics have included:</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Ideological Leadership:</a:t>
            </a:r>
            <a:r>
              <a:rPr lang="en-GB" b="0" i="0" u="none" strike="noStrike" dirty="0">
                <a:solidFill>
                  <a:srgbClr val="374151"/>
                </a:solidFill>
                <a:effectLst/>
                <a:latin typeface="Söhne"/>
              </a:rPr>
              <a:t> Al-Zawahiri has played a key role in providing ideological leadership and justification for acts of terrorism. He has articulated the extremist ideology of al-Qaeda, which includes justifying violence as a means to establish Islamic states based on their interpretation of Sharia law.</a:t>
            </a:r>
          </a:p>
          <a:p>
            <a:pPr algn="l">
              <a:buFont typeface="+mj-lt"/>
              <a:buAutoNum type="arabicPeriod"/>
            </a:pPr>
            <a:r>
              <a:rPr lang="en-GB" b="1" i="0" u="none" strike="noStrike" dirty="0">
                <a:solidFill>
                  <a:srgbClr val="374151"/>
                </a:solidFill>
                <a:effectLst/>
                <a:latin typeface="Söhne"/>
              </a:rPr>
              <a:t>Propaganda:</a:t>
            </a:r>
            <a:r>
              <a:rPr lang="en-GB" b="0" i="0" u="none" strike="noStrike" dirty="0">
                <a:solidFill>
                  <a:srgbClr val="374151"/>
                </a:solidFill>
                <a:effectLst/>
                <a:latin typeface="Söhne"/>
              </a:rPr>
              <a:t> Al-Zawahiri has used various forms of media, including video messages, audio recordings, and written statements, to disseminate al-Qaeda's messages and propaganda. These messages are often used to recruit individuals, inspire acts of terrorism, and convey the group's goals and grievances.</a:t>
            </a:r>
          </a:p>
          <a:p>
            <a:pPr algn="l">
              <a:buFont typeface="+mj-lt"/>
              <a:buAutoNum type="arabicPeriod"/>
            </a:pPr>
            <a:r>
              <a:rPr lang="en-GB" b="1" i="0" u="none" strike="noStrike" dirty="0">
                <a:solidFill>
                  <a:srgbClr val="374151"/>
                </a:solidFill>
                <a:effectLst/>
                <a:latin typeface="Söhne"/>
              </a:rPr>
              <a:t>Global Jihad:</a:t>
            </a:r>
            <a:r>
              <a:rPr lang="en-GB" b="0" i="0" u="none" strike="noStrike" dirty="0">
                <a:solidFill>
                  <a:srgbClr val="374151"/>
                </a:solidFill>
                <a:effectLst/>
                <a:latin typeface="Söhne"/>
              </a:rPr>
              <a:t> Al-Zawahiri has advocated for a global jihad (holy war) against perceived enemies of Islam. He has called on individuals and jihadist groups worldwide to join the fight against what he views as oppressive governments, foreign invaders, and Western influences.</a:t>
            </a:r>
          </a:p>
          <a:p>
            <a:pPr algn="l">
              <a:buFont typeface="+mj-lt"/>
              <a:buAutoNum type="arabicPeriod"/>
            </a:pPr>
            <a:r>
              <a:rPr lang="en-GB" b="1" i="0" u="none" strike="noStrike" dirty="0">
                <a:solidFill>
                  <a:srgbClr val="374151"/>
                </a:solidFill>
                <a:effectLst/>
                <a:latin typeface="Söhne"/>
              </a:rPr>
              <a:t>Planning and Strategy:</a:t>
            </a:r>
            <a:r>
              <a:rPr lang="en-GB" b="0" i="0" u="none" strike="noStrike" dirty="0">
                <a:solidFill>
                  <a:srgbClr val="374151"/>
                </a:solidFill>
                <a:effectLst/>
                <a:latin typeface="Söhne"/>
              </a:rPr>
              <a:t> As a key strategist within al-Qaeda, al-Zawahiri has been involved in the planning and coordination of terrorist activities. He has helped formulate the group's overall strategy and objectives, including high-profile attacks.</a:t>
            </a:r>
          </a:p>
          <a:p>
            <a:pPr algn="l">
              <a:buFont typeface="+mj-lt"/>
              <a:buAutoNum type="arabicPeriod"/>
            </a:pPr>
            <a:r>
              <a:rPr lang="en-GB" b="1" i="0" u="none" strike="noStrike" dirty="0">
                <a:solidFill>
                  <a:srgbClr val="374151"/>
                </a:solidFill>
                <a:effectLst/>
                <a:latin typeface="Söhne"/>
              </a:rPr>
              <a:t>Online Recruitment and Radicalization:</a:t>
            </a:r>
            <a:r>
              <a:rPr lang="en-GB" b="0" i="0" u="none" strike="noStrike" dirty="0">
                <a:solidFill>
                  <a:srgbClr val="374151"/>
                </a:solidFill>
                <a:effectLst/>
                <a:latin typeface="Söhne"/>
              </a:rPr>
              <a:t> Al-Zawahiri and al-Qaeda have leveraged the internet and social media to recruit and radicalize individuals worldwide. They have used online platforms to disseminate extremist content, provide guidance on carrying out attacks, and connect with sympathizers.</a:t>
            </a:r>
          </a:p>
          <a:p>
            <a:pPr algn="l">
              <a:buFont typeface="+mj-lt"/>
              <a:buAutoNum type="arabicPeriod"/>
            </a:pPr>
            <a:r>
              <a:rPr lang="en-GB" b="1" i="0" u="none" strike="noStrike" dirty="0">
                <a:solidFill>
                  <a:srgbClr val="374151"/>
                </a:solidFill>
                <a:effectLst/>
                <a:latin typeface="Söhne"/>
              </a:rPr>
              <a:t>Operational Involvement:</a:t>
            </a:r>
            <a:r>
              <a:rPr lang="en-GB" b="0" i="0" u="none" strike="noStrike" dirty="0">
                <a:solidFill>
                  <a:srgbClr val="374151"/>
                </a:solidFill>
                <a:effectLst/>
                <a:latin typeface="Söhne"/>
              </a:rPr>
              <a:t> While al-Zawahiri is primarily known for his leadership and ideological role, he has also been linked to involvement in specific terrorist activities. For example, he has been accused of planning and participating in various attacks, including the 1998 U.S. embassy bombings in Kenya and Tanzania.</a:t>
            </a:r>
          </a:p>
          <a:p>
            <a:pPr algn="l">
              <a:buFont typeface="+mj-lt"/>
              <a:buAutoNum type="arabicPeriod"/>
            </a:pPr>
            <a:r>
              <a:rPr lang="en-GB" b="1" i="0" u="none" strike="noStrike" dirty="0">
                <a:solidFill>
                  <a:srgbClr val="374151"/>
                </a:solidFill>
                <a:effectLst/>
                <a:latin typeface="Söhne"/>
              </a:rPr>
              <a:t>Inspiration for Lone Wolves:</a:t>
            </a:r>
            <a:r>
              <a:rPr lang="en-GB" b="0" i="0" u="none" strike="noStrike" dirty="0">
                <a:solidFill>
                  <a:srgbClr val="374151"/>
                </a:solidFill>
                <a:effectLst/>
                <a:latin typeface="Söhne"/>
              </a:rPr>
              <a:t> Al-Zawahiri's messages have served as inspiration for "lone wolf" terrorists and individuals who carry out attacks in their home countries without direct contact with al-Qaeda. His calls for jihad and his ideological rhetoric have influenced individuals to commit acts of violence.</a:t>
            </a:r>
          </a:p>
          <a:p>
            <a:pPr algn="l"/>
            <a:r>
              <a:rPr lang="en-GB" b="0" i="0" u="none" strike="noStrike" dirty="0">
                <a:solidFill>
                  <a:srgbClr val="374151"/>
                </a:solidFill>
                <a:effectLst/>
                <a:latin typeface="Söhne"/>
              </a:rPr>
              <a:t>It's important to note that while Ayman al-Zawahiri has played a significant role within al-Qaeda and the broader jihadist movement, the group has also faced challenges and setbacks, including counterterrorism efforts by governments and competition from other extremist groups like ISIS. Additionally, al-Zawahiri's exact level of operational involvement in specific attacks has been a subject of debate and intelligence assessments.</a:t>
            </a:r>
          </a:p>
          <a:p>
            <a:pPr algn="l"/>
            <a:r>
              <a:rPr lang="en-GB" b="0" i="0" u="none" strike="noStrike" dirty="0">
                <a:solidFill>
                  <a:srgbClr val="374151"/>
                </a:solidFill>
                <a:effectLst/>
                <a:latin typeface="Söhne"/>
              </a:rPr>
              <a:t>Counterterrorism efforts have focused on disrupting al-Qaeda's leadership, reducing its ability to carry out attacks, and countering its ideology and propaganda to prevent the radicalization and recruitment of individuals.</a:t>
            </a:r>
          </a:p>
          <a:p>
            <a:endParaRPr lang="en-US" dirty="0"/>
          </a:p>
        </p:txBody>
      </p:sp>
      <p:sp>
        <p:nvSpPr>
          <p:cNvPr id="4" name="Slide Number Placeholder 3"/>
          <p:cNvSpPr>
            <a:spLocks noGrp="1"/>
          </p:cNvSpPr>
          <p:nvPr>
            <p:ph type="sldNum" sz="quarter" idx="5"/>
          </p:nvPr>
        </p:nvSpPr>
        <p:spPr/>
        <p:txBody>
          <a:bodyPr/>
          <a:lstStyle/>
          <a:p>
            <a:fld id="{4E2B8E9A-B2FA-4F40-B177-9DBF3EF076C7}" type="slidenum">
              <a:rPr lang="en-US" smtClean="0"/>
              <a:t>34</a:t>
            </a:fld>
            <a:endParaRPr lang="en-US"/>
          </a:p>
        </p:txBody>
      </p:sp>
    </p:spTree>
    <p:extLst>
      <p:ext uri="{BB962C8B-B14F-4D97-AF65-F5344CB8AC3E}">
        <p14:creationId xmlns:p14="http://schemas.microsoft.com/office/powerpoint/2010/main" val="194818677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E2B8E9A-B2FA-4F40-B177-9DBF3EF076C7}" type="slidenum">
              <a:rPr lang="en-US" smtClean="0"/>
              <a:t>35</a:t>
            </a:fld>
            <a:endParaRPr lang="en-US"/>
          </a:p>
        </p:txBody>
      </p:sp>
    </p:spTree>
    <p:extLst>
      <p:ext uri="{BB962C8B-B14F-4D97-AF65-F5344CB8AC3E}">
        <p14:creationId xmlns:p14="http://schemas.microsoft.com/office/powerpoint/2010/main" val="292535543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E2B8E9A-B2FA-4F40-B177-9DBF3EF076C7}" type="slidenum">
              <a:rPr lang="en-US" smtClean="0"/>
              <a:t>36</a:t>
            </a:fld>
            <a:endParaRPr lang="en-US"/>
          </a:p>
        </p:txBody>
      </p:sp>
    </p:spTree>
    <p:extLst>
      <p:ext uri="{BB962C8B-B14F-4D97-AF65-F5344CB8AC3E}">
        <p14:creationId xmlns:p14="http://schemas.microsoft.com/office/powerpoint/2010/main" val="340226024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Terrorist groups face several limitations when planning and executing attacks, which can impact their effectiveness and success. These limitations vary depending on the group's objectives, resources, and operational capabilities. Some common limitations include:</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Resource Constraints:</a:t>
            </a:r>
            <a:r>
              <a:rPr lang="en-GB" b="0" i="0" u="none" strike="noStrike" dirty="0">
                <a:solidFill>
                  <a:srgbClr val="374151"/>
                </a:solidFill>
                <a:effectLst/>
                <a:latin typeface="Söhne"/>
              </a:rPr>
              <a:t> Most terrorist groups operate with limited resources, including funding, weapons, and personnel. This can restrict their ability to carry out large-scale or complex attacks.</a:t>
            </a:r>
          </a:p>
          <a:p>
            <a:pPr algn="l">
              <a:buFont typeface="+mj-lt"/>
              <a:buAutoNum type="arabicPeriod"/>
            </a:pPr>
            <a:r>
              <a:rPr lang="en-GB" b="1" i="0" u="none" strike="noStrike" dirty="0">
                <a:solidFill>
                  <a:srgbClr val="374151"/>
                </a:solidFill>
                <a:effectLst/>
                <a:latin typeface="Söhne"/>
              </a:rPr>
              <a:t>Operational Security:</a:t>
            </a:r>
            <a:r>
              <a:rPr lang="en-GB" b="0" i="0" u="none" strike="noStrike" dirty="0">
                <a:solidFill>
                  <a:srgbClr val="374151"/>
                </a:solidFill>
                <a:effectLst/>
                <a:latin typeface="Söhne"/>
              </a:rPr>
              <a:t> Maintaining secrecy and operational security is a constant challenge for terrorist groups. The need to avoid detection by law enforcement and intelligence agencies can limit the group's ability to communicate, plan, and coordinate attacks.</a:t>
            </a:r>
          </a:p>
          <a:p>
            <a:pPr algn="l">
              <a:buFont typeface="+mj-lt"/>
              <a:buAutoNum type="arabicPeriod"/>
            </a:pPr>
            <a:r>
              <a:rPr lang="en-GB" b="1" i="0" u="none" strike="noStrike" dirty="0">
                <a:solidFill>
                  <a:srgbClr val="374151"/>
                </a:solidFill>
                <a:effectLst/>
                <a:latin typeface="Söhne"/>
              </a:rPr>
              <a:t>Intelligence and Surveillance:</a:t>
            </a:r>
            <a:r>
              <a:rPr lang="en-GB" b="0" i="0" u="none" strike="noStrike" dirty="0">
                <a:solidFill>
                  <a:srgbClr val="374151"/>
                </a:solidFill>
                <a:effectLst/>
                <a:latin typeface="Söhne"/>
              </a:rPr>
              <a:t> Counterterrorism agencies around the world actively monitor and collect intelligence on terrorist groups. This surveillance can lead to the identification and disruption of planned attacks, limiting the group's operational capacity.</a:t>
            </a:r>
          </a:p>
          <a:p>
            <a:pPr algn="l">
              <a:buFont typeface="+mj-lt"/>
              <a:buAutoNum type="arabicPeriod"/>
            </a:pPr>
            <a:r>
              <a:rPr lang="en-GB" b="1" i="0" u="none" strike="noStrike" dirty="0">
                <a:solidFill>
                  <a:srgbClr val="374151"/>
                </a:solidFill>
                <a:effectLst/>
                <a:latin typeface="Söhne"/>
              </a:rPr>
              <a:t>Logistical Challenges:</a:t>
            </a:r>
            <a:r>
              <a:rPr lang="en-GB" b="0" i="0" u="none" strike="noStrike" dirty="0">
                <a:solidFill>
                  <a:srgbClr val="374151"/>
                </a:solidFill>
                <a:effectLst/>
                <a:latin typeface="Söhne"/>
              </a:rPr>
              <a:t> Terrorist groups must overcome logistical challenges, such as transportation, safe houses, and the procurement of weapons and explosives. These challenges can be compounded by law enforcement efforts to disrupt supply chains.</a:t>
            </a:r>
          </a:p>
          <a:p>
            <a:pPr algn="l">
              <a:buFont typeface="+mj-lt"/>
              <a:buAutoNum type="arabicPeriod"/>
            </a:pPr>
            <a:r>
              <a:rPr lang="en-GB" b="1" i="0" u="none" strike="noStrike" dirty="0">
                <a:solidFill>
                  <a:srgbClr val="374151"/>
                </a:solidFill>
                <a:effectLst/>
                <a:latin typeface="Söhne"/>
              </a:rPr>
              <a:t>Counterterrorism Measures:</a:t>
            </a:r>
            <a:r>
              <a:rPr lang="en-GB" b="0" i="0" u="none" strike="noStrike" dirty="0">
                <a:solidFill>
                  <a:srgbClr val="374151"/>
                </a:solidFill>
                <a:effectLst/>
                <a:latin typeface="Söhne"/>
              </a:rPr>
              <a:t> Governments have implemented a range of counterterrorism measures, including enhanced security at airports and public places, intelligence sharing, and international cooperation. These measures make it more difficult for terrorists to carry out attacks.</a:t>
            </a:r>
          </a:p>
          <a:p>
            <a:pPr algn="l">
              <a:buFont typeface="+mj-lt"/>
              <a:buAutoNum type="arabicPeriod"/>
            </a:pPr>
            <a:r>
              <a:rPr lang="en-GB" b="1" i="0" u="none" strike="noStrike" dirty="0">
                <a:solidFill>
                  <a:srgbClr val="374151"/>
                </a:solidFill>
                <a:effectLst/>
                <a:latin typeface="Söhne"/>
              </a:rPr>
              <a:t>Public Awareness and Vigilance:</a:t>
            </a:r>
            <a:r>
              <a:rPr lang="en-GB" b="0" i="0" u="none" strike="noStrike" dirty="0">
                <a:solidFill>
                  <a:srgbClr val="374151"/>
                </a:solidFill>
                <a:effectLst/>
                <a:latin typeface="Söhne"/>
              </a:rPr>
              <a:t> Public awareness of the threat of terrorism has increased, leading to greater vigilance among citizens. Suspicious activities or individuals are more likely to be reported to authorities, potentially thwarting attacks.</a:t>
            </a:r>
          </a:p>
          <a:p>
            <a:pPr algn="l">
              <a:buFont typeface="+mj-lt"/>
              <a:buAutoNum type="arabicPeriod"/>
            </a:pPr>
            <a:r>
              <a:rPr lang="en-GB" b="1" i="0" u="none" strike="noStrike" dirty="0">
                <a:solidFill>
                  <a:srgbClr val="374151"/>
                </a:solidFill>
                <a:effectLst/>
                <a:latin typeface="Söhne"/>
              </a:rPr>
              <a:t>Infighting and Divisions:</a:t>
            </a:r>
            <a:r>
              <a:rPr lang="en-GB" b="0" i="0" u="none" strike="noStrike" dirty="0">
                <a:solidFill>
                  <a:srgbClr val="374151"/>
                </a:solidFill>
                <a:effectLst/>
                <a:latin typeface="Söhne"/>
              </a:rPr>
              <a:t> Many terrorist groups experience internal divisions, power struggles, and factionalism. These internal conflicts can weaken the group's cohesion and operational capabilities.</a:t>
            </a:r>
          </a:p>
          <a:p>
            <a:pPr algn="l">
              <a:buFont typeface="+mj-lt"/>
              <a:buAutoNum type="arabicPeriod"/>
            </a:pPr>
            <a:r>
              <a:rPr lang="en-GB" b="1" i="0" u="none" strike="noStrike" dirty="0">
                <a:solidFill>
                  <a:srgbClr val="374151"/>
                </a:solidFill>
                <a:effectLst/>
                <a:latin typeface="Söhne"/>
              </a:rPr>
              <a:t>Loss of Popular Support:</a:t>
            </a:r>
            <a:r>
              <a:rPr lang="en-GB" b="0" i="0" u="none" strike="noStrike" dirty="0">
                <a:solidFill>
                  <a:srgbClr val="374151"/>
                </a:solidFill>
                <a:effectLst/>
                <a:latin typeface="Söhne"/>
              </a:rPr>
              <a:t> Terrorist groups often rely on support or sympathy from segments of the population. Acts of violence that result in civilian casualties or damage to infrastructure can erode this support.</a:t>
            </a:r>
          </a:p>
          <a:p>
            <a:pPr algn="l">
              <a:buFont typeface="+mj-lt"/>
              <a:buAutoNum type="arabicPeriod"/>
            </a:pPr>
            <a:r>
              <a:rPr lang="en-GB" b="1" i="0" u="none" strike="noStrike" dirty="0">
                <a:solidFill>
                  <a:srgbClr val="374151"/>
                </a:solidFill>
                <a:effectLst/>
                <a:latin typeface="Söhne"/>
              </a:rPr>
              <a:t>Global Counterterrorism Cooperation:</a:t>
            </a:r>
            <a:r>
              <a:rPr lang="en-GB" b="0" i="0" u="none" strike="noStrike" dirty="0">
                <a:solidFill>
                  <a:srgbClr val="374151"/>
                </a:solidFill>
                <a:effectLst/>
                <a:latin typeface="Söhne"/>
              </a:rPr>
              <a:t> International cooperation among governments and intelligence agencies has improved over the years. Information sharing and joint operations have disrupted terrorist networks and plots.</a:t>
            </a:r>
          </a:p>
          <a:p>
            <a:pPr algn="l">
              <a:buFont typeface="+mj-lt"/>
              <a:buAutoNum type="arabicPeriod"/>
            </a:pPr>
            <a:r>
              <a:rPr lang="en-GB" b="1" i="0" u="none" strike="noStrike" dirty="0">
                <a:solidFill>
                  <a:srgbClr val="374151"/>
                </a:solidFill>
                <a:effectLst/>
                <a:latin typeface="Söhne"/>
              </a:rPr>
              <a:t>Media and Public Relations:</a:t>
            </a:r>
            <a:r>
              <a:rPr lang="en-GB" b="0" i="0" u="none" strike="noStrike" dirty="0">
                <a:solidFill>
                  <a:srgbClr val="374151"/>
                </a:solidFill>
                <a:effectLst/>
                <a:latin typeface="Söhne"/>
              </a:rPr>
              <a:t> The media's coverage of terrorist attacks can be unpredictable for terrorist groups. While attacks may generate attention and fear, they can also lead to public backlash and condemnation.</a:t>
            </a:r>
          </a:p>
          <a:p>
            <a:pPr algn="l">
              <a:buFont typeface="+mj-lt"/>
              <a:buAutoNum type="arabicPeriod"/>
            </a:pPr>
            <a:r>
              <a:rPr lang="en-GB" b="1" i="0" u="none" strike="noStrike" dirty="0">
                <a:solidFill>
                  <a:srgbClr val="374151"/>
                </a:solidFill>
                <a:effectLst/>
                <a:latin typeface="Söhne"/>
              </a:rPr>
              <a:t>Geopolitical Factors:</a:t>
            </a:r>
            <a:r>
              <a:rPr lang="en-GB" b="0" i="0" u="none" strike="noStrike" dirty="0">
                <a:solidFill>
                  <a:srgbClr val="374151"/>
                </a:solidFill>
                <a:effectLst/>
                <a:latin typeface="Söhne"/>
              </a:rPr>
              <a:t> The geopolitical environment can impact a terrorist group's ability to operate. Changes in alliances, regional conflicts, and shifting international dynamics can affect the group's access to safe havens and support.</a:t>
            </a:r>
          </a:p>
          <a:p>
            <a:pPr algn="l">
              <a:buFont typeface="+mj-lt"/>
              <a:buAutoNum type="arabicPeriod"/>
            </a:pPr>
            <a:r>
              <a:rPr lang="en-GB" b="1" i="0" u="none" strike="noStrike" dirty="0">
                <a:solidFill>
                  <a:srgbClr val="374151"/>
                </a:solidFill>
                <a:effectLst/>
                <a:latin typeface="Söhne"/>
              </a:rPr>
              <a:t>Technological Advances:</a:t>
            </a:r>
            <a:r>
              <a:rPr lang="en-GB" b="0" i="0" u="none" strike="noStrike" dirty="0">
                <a:solidFill>
                  <a:srgbClr val="374151"/>
                </a:solidFill>
                <a:effectLst/>
                <a:latin typeface="Söhne"/>
              </a:rPr>
              <a:t> Advancements in technology have enabled law enforcement and intelligence agencies to improve their surveillance, data analysis, and communication interception capabilities.</a:t>
            </a:r>
          </a:p>
          <a:p>
            <a:pPr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Despite these limitations, it's important to recognize that terrorist groups adapt to challenges, innovate, and evolve their tactics. They may focus on smaller-scale attacks, lone wolf terrorism, or cyberterrorism in response to counterterrorism efforts. Countering terrorism requires a multifaceted approach that includes intelligence sharing, community engagement, efforts to address root causes of extremism, and international cooperation to address the evolving threat landscape.</a:t>
            </a:r>
          </a:p>
          <a:p>
            <a:endParaRPr lang="en-US" dirty="0"/>
          </a:p>
        </p:txBody>
      </p:sp>
      <p:sp>
        <p:nvSpPr>
          <p:cNvPr id="4" name="Slide Number Placeholder 3"/>
          <p:cNvSpPr>
            <a:spLocks noGrp="1"/>
          </p:cNvSpPr>
          <p:nvPr>
            <p:ph type="sldNum" sz="quarter" idx="5"/>
          </p:nvPr>
        </p:nvSpPr>
        <p:spPr/>
        <p:txBody>
          <a:bodyPr/>
          <a:lstStyle/>
          <a:p>
            <a:fld id="{4E2B8E9A-B2FA-4F40-B177-9DBF3EF076C7}" type="slidenum">
              <a:rPr lang="en-US" smtClean="0"/>
              <a:t>37</a:t>
            </a:fld>
            <a:endParaRPr lang="en-US"/>
          </a:p>
        </p:txBody>
      </p:sp>
    </p:spTree>
    <p:extLst>
      <p:ext uri="{BB962C8B-B14F-4D97-AF65-F5344CB8AC3E}">
        <p14:creationId xmlns:p14="http://schemas.microsoft.com/office/powerpoint/2010/main" val="401276524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E2B8E9A-B2FA-4F40-B177-9DBF3EF076C7}" type="slidenum">
              <a:rPr lang="en-US" smtClean="0"/>
              <a:t>38</a:t>
            </a:fld>
            <a:endParaRPr lang="en-US"/>
          </a:p>
        </p:txBody>
      </p:sp>
    </p:spTree>
    <p:extLst>
      <p:ext uri="{BB962C8B-B14F-4D97-AF65-F5344CB8AC3E}">
        <p14:creationId xmlns:p14="http://schemas.microsoft.com/office/powerpoint/2010/main" val="43013884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E2B8E9A-B2FA-4F40-B177-9DBF3EF076C7}" type="slidenum">
              <a:rPr lang="en-US" smtClean="0"/>
              <a:t>39</a:t>
            </a:fld>
            <a:endParaRPr lang="en-US"/>
          </a:p>
        </p:txBody>
      </p:sp>
    </p:spTree>
    <p:extLst>
      <p:ext uri="{BB962C8B-B14F-4D97-AF65-F5344CB8AC3E}">
        <p14:creationId xmlns:p14="http://schemas.microsoft.com/office/powerpoint/2010/main" val="19540190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90BF0-B59B-4A19-B450-E976D23D21F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6CFDDDF-6C96-4B92-952F-66B8C146772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90041D7-7D2D-4968-B2E2-A266B7114500}"/>
              </a:ext>
            </a:extLst>
          </p:cNvPr>
          <p:cNvSpPr>
            <a:spLocks noGrp="1"/>
          </p:cNvSpPr>
          <p:nvPr>
            <p:ph type="dt" sz="half" idx="10"/>
          </p:nvPr>
        </p:nvSpPr>
        <p:spPr/>
        <p:txBody>
          <a:bodyPr/>
          <a:lstStyle/>
          <a:p>
            <a:fld id="{E83B22FD-7C86-41A4-B012-AC2507A0D641}" type="datetimeFigureOut">
              <a:rPr lang="en-GB" smtClean="0"/>
              <a:t>21/09/2023</a:t>
            </a:fld>
            <a:endParaRPr lang="en-GB"/>
          </a:p>
        </p:txBody>
      </p:sp>
      <p:sp>
        <p:nvSpPr>
          <p:cNvPr id="5" name="Footer Placeholder 4">
            <a:extLst>
              <a:ext uri="{FF2B5EF4-FFF2-40B4-BE49-F238E27FC236}">
                <a16:creationId xmlns:a16="http://schemas.microsoft.com/office/drawing/2014/main" id="{95FD7973-72EE-498C-ADDF-4CDC01203B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E39757-BF5A-4927-8D04-CE2E30AD5E9D}"/>
              </a:ext>
            </a:extLst>
          </p:cNvPr>
          <p:cNvSpPr>
            <a:spLocks noGrp="1"/>
          </p:cNvSpPr>
          <p:nvPr>
            <p:ph type="sldNum" sz="quarter" idx="12"/>
          </p:nvPr>
        </p:nvSpPr>
        <p:spPr/>
        <p:txBody>
          <a:bodyPr/>
          <a:lstStyle/>
          <a:p>
            <a:fld id="{9F1CE91D-A551-4955-A1FF-0C7600101450}" type="slidenum">
              <a:rPr lang="en-GB" smtClean="0"/>
              <a:t>‹#›</a:t>
            </a:fld>
            <a:endParaRPr lang="en-GB"/>
          </a:p>
        </p:txBody>
      </p:sp>
    </p:spTree>
    <p:extLst>
      <p:ext uri="{BB962C8B-B14F-4D97-AF65-F5344CB8AC3E}">
        <p14:creationId xmlns:p14="http://schemas.microsoft.com/office/powerpoint/2010/main" val="16541826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51EC54-BF1E-45FB-9745-BA1B0003DAC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7995D6-5AEF-45E5-8589-0154E6327BF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24401A-8997-44E2-9027-B4CC6FA9E4C0}"/>
              </a:ext>
            </a:extLst>
          </p:cNvPr>
          <p:cNvSpPr>
            <a:spLocks noGrp="1"/>
          </p:cNvSpPr>
          <p:nvPr>
            <p:ph type="dt" sz="half" idx="10"/>
          </p:nvPr>
        </p:nvSpPr>
        <p:spPr/>
        <p:txBody>
          <a:bodyPr/>
          <a:lstStyle/>
          <a:p>
            <a:fld id="{E83B22FD-7C86-41A4-B012-AC2507A0D641}" type="datetimeFigureOut">
              <a:rPr lang="en-GB" smtClean="0"/>
              <a:t>21/09/2023</a:t>
            </a:fld>
            <a:endParaRPr lang="en-GB"/>
          </a:p>
        </p:txBody>
      </p:sp>
      <p:sp>
        <p:nvSpPr>
          <p:cNvPr id="5" name="Footer Placeholder 4">
            <a:extLst>
              <a:ext uri="{FF2B5EF4-FFF2-40B4-BE49-F238E27FC236}">
                <a16:creationId xmlns:a16="http://schemas.microsoft.com/office/drawing/2014/main" id="{621D821A-19AA-4F86-B2F2-BF45A1F0E4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B1FDC3-C5EE-42DE-B0F9-E845C0F53942}"/>
              </a:ext>
            </a:extLst>
          </p:cNvPr>
          <p:cNvSpPr>
            <a:spLocks noGrp="1"/>
          </p:cNvSpPr>
          <p:nvPr>
            <p:ph type="sldNum" sz="quarter" idx="12"/>
          </p:nvPr>
        </p:nvSpPr>
        <p:spPr/>
        <p:txBody>
          <a:bodyPr/>
          <a:lstStyle/>
          <a:p>
            <a:fld id="{9F1CE91D-A551-4955-A1FF-0C7600101450}" type="slidenum">
              <a:rPr lang="en-GB" smtClean="0"/>
              <a:t>‹#›</a:t>
            </a:fld>
            <a:endParaRPr lang="en-GB"/>
          </a:p>
        </p:txBody>
      </p:sp>
    </p:spTree>
    <p:extLst>
      <p:ext uri="{BB962C8B-B14F-4D97-AF65-F5344CB8AC3E}">
        <p14:creationId xmlns:p14="http://schemas.microsoft.com/office/powerpoint/2010/main" val="35075440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7A600-FEF7-4538-8EC3-9AD54A2C35D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392FE6D-6928-4F57-968B-AC8D8850B15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EB4D9F-8AB8-43B0-B6DD-BD9011C0FCF6}"/>
              </a:ext>
            </a:extLst>
          </p:cNvPr>
          <p:cNvSpPr>
            <a:spLocks noGrp="1"/>
          </p:cNvSpPr>
          <p:nvPr>
            <p:ph type="dt" sz="half" idx="10"/>
          </p:nvPr>
        </p:nvSpPr>
        <p:spPr/>
        <p:txBody>
          <a:bodyPr/>
          <a:lstStyle/>
          <a:p>
            <a:fld id="{E83B22FD-7C86-41A4-B012-AC2507A0D641}" type="datetimeFigureOut">
              <a:rPr lang="en-GB" smtClean="0"/>
              <a:t>21/09/2023</a:t>
            </a:fld>
            <a:endParaRPr lang="en-GB"/>
          </a:p>
        </p:txBody>
      </p:sp>
      <p:sp>
        <p:nvSpPr>
          <p:cNvPr id="5" name="Footer Placeholder 4">
            <a:extLst>
              <a:ext uri="{FF2B5EF4-FFF2-40B4-BE49-F238E27FC236}">
                <a16:creationId xmlns:a16="http://schemas.microsoft.com/office/drawing/2014/main" id="{C834B137-6C22-4A4E-B26E-1B5B6F998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F86801-2867-4EF6-9B18-7135369C9E53}"/>
              </a:ext>
            </a:extLst>
          </p:cNvPr>
          <p:cNvSpPr>
            <a:spLocks noGrp="1"/>
          </p:cNvSpPr>
          <p:nvPr>
            <p:ph type="sldNum" sz="quarter" idx="12"/>
          </p:nvPr>
        </p:nvSpPr>
        <p:spPr/>
        <p:txBody>
          <a:bodyPr/>
          <a:lstStyle/>
          <a:p>
            <a:fld id="{9F1CE91D-A551-4955-A1FF-0C7600101450}" type="slidenum">
              <a:rPr lang="en-GB" smtClean="0"/>
              <a:t>‹#›</a:t>
            </a:fld>
            <a:endParaRPr lang="en-GB"/>
          </a:p>
        </p:txBody>
      </p:sp>
    </p:spTree>
    <p:extLst>
      <p:ext uri="{BB962C8B-B14F-4D97-AF65-F5344CB8AC3E}">
        <p14:creationId xmlns:p14="http://schemas.microsoft.com/office/powerpoint/2010/main" val="27901553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B8556-248B-4B24-89BD-8A6F5655BDA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933CBD5-F154-461F-B5F4-0898B9D8FE5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21304E9-23FF-420B-B83C-B1FE900A4C0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60F017C-B938-4785-B7B7-878D56A8C48D}"/>
              </a:ext>
            </a:extLst>
          </p:cNvPr>
          <p:cNvSpPr>
            <a:spLocks noGrp="1"/>
          </p:cNvSpPr>
          <p:nvPr>
            <p:ph type="dt" sz="half" idx="10"/>
          </p:nvPr>
        </p:nvSpPr>
        <p:spPr/>
        <p:txBody>
          <a:bodyPr/>
          <a:lstStyle/>
          <a:p>
            <a:fld id="{E83B22FD-7C86-41A4-B012-AC2507A0D641}" type="datetimeFigureOut">
              <a:rPr lang="en-GB" smtClean="0"/>
              <a:t>21/09/2023</a:t>
            </a:fld>
            <a:endParaRPr lang="en-GB"/>
          </a:p>
        </p:txBody>
      </p:sp>
      <p:sp>
        <p:nvSpPr>
          <p:cNvPr id="6" name="Footer Placeholder 5">
            <a:extLst>
              <a:ext uri="{FF2B5EF4-FFF2-40B4-BE49-F238E27FC236}">
                <a16:creationId xmlns:a16="http://schemas.microsoft.com/office/drawing/2014/main" id="{A3F7233D-8C8B-454F-8DEC-5521D8811D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1EC94D4-5EEB-4E0A-A4CC-329486F64006}"/>
              </a:ext>
            </a:extLst>
          </p:cNvPr>
          <p:cNvSpPr>
            <a:spLocks noGrp="1"/>
          </p:cNvSpPr>
          <p:nvPr>
            <p:ph type="sldNum" sz="quarter" idx="12"/>
          </p:nvPr>
        </p:nvSpPr>
        <p:spPr/>
        <p:txBody>
          <a:bodyPr/>
          <a:lstStyle/>
          <a:p>
            <a:fld id="{9F1CE91D-A551-4955-A1FF-0C7600101450}" type="slidenum">
              <a:rPr lang="en-GB" smtClean="0"/>
              <a:t>‹#›</a:t>
            </a:fld>
            <a:endParaRPr lang="en-GB"/>
          </a:p>
        </p:txBody>
      </p:sp>
    </p:spTree>
    <p:extLst>
      <p:ext uri="{BB962C8B-B14F-4D97-AF65-F5344CB8AC3E}">
        <p14:creationId xmlns:p14="http://schemas.microsoft.com/office/powerpoint/2010/main" val="23912053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25B69-C715-4F67-AA95-F7216126169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D9C2E14-8813-47B5-858B-426FC7DFACD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A25F178-CF17-4501-BF51-B71A5CAAF5D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0AC7250-87F1-4C76-B79C-F152BC35D7A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95E8D34-D2F6-4665-B516-0C3BE8C96DC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A2E0B65-4046-41B8-9F57-8337458C12B3}"/>
              </a:ext>
            </a:extLst>
          </p:cNvPr>
          <p:cNvSpPr>
            <a:spLocks noGrp="1"/>
          </p:cNvSpPr>
          <p:nvPr>
            <p:ph type="dt" sz="half" idx="10"/>
          </p:nvPr>
        </p:nvSpPr>
        <p:spPr/>
        <p:txBody>
          <a:bodyPr/>
          <a:lstStyle/>
          <a:p>
            <a:fld id="{E83B22FD-7C86-41A4-B012-AC2507A0D641}" type="datetimeFigureOut">
              <a:rPr lang="en-GB" smtClean="0"/>
              <a:t>21/09/2023</a:t>
            </a:fld>
            <a:endParaRPr lang="en-GB"/>
          </a:p>
        </p:txBody>
      </p:sp>
      <p:sp>
        <p:nvSpPr>
          <p:cNvPr id="8" name="Footer Placeholder 7">
            <a:extLst>
              <a:ext uri="{FF2B5EF4-FFF2-40B4-BE49-F238E27FC236}">
                <a16:creationId xmlns:a16="http://schemas.microsoft.com/office/drawing/2014/main" id="{65D14F48-8ADB-452D-AA0B-67F9CB9416D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1AB7EAD-C8E0-4B34-8194-37B6394292C7}"/>
              </a:ext>
            </a:extLst>
          </p:cNvPr>
          <p:cNvSpPr>
            <a:spLocks noGrp="1"/>
          </p:cNvSpPr>
          <p:nvPr>
            <p:ph type="sldNum" sz="quarter" idx="12"/>
          </p:nvPr>
        </p:nvSpPr>
        <p:spPr/>
        <p:txBody>
          <a:bodyPr/>
          <a:lstStyle/>
          <a:p>
            <a:fld id="{9F1CE91D-A551-4955-A1FF-0C7600101450}" type="slidenum">
              <a:rPr lang="en-GB" smtClean="0"/>
              <a:t>‹#›</a:t>
            </a:fld>
            <a:endParaRPr lang="en-GB"/>
          </a:p>
        </p:txBody>
      </p:sp>
    </p:spTree>
    <p:extLst>
      <p:ext uri="{BB962C8B-B14F-4D97-AF65-F5344CB8AC3E}">
        <p14:creationId xmlns:p14="http://schemas.microsoft.com/office/powerpoint/2010/main" val="35373394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9F736-54ED-4C75-8ECF-45C667DBFF9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93B4C3F-58FD-40B8-BC27-AB0948494217}"/>
              </a:ext>
            </a:extLst>
          </p:cNvPr>
          <p:cNvSpPr>
            <a:spLocks noGrp="1"/>
          </p:cNvSpPr>
          <p:nvPr>
            <p:ph type="dt" sz="half" idx="10"/>
          </p:nvPr>
        </p:nvSpPr>
        <p:spPr/>
        <p:txBody>
          <a:bodyPr/>
          <a:lstStyle/>
          <a:p>
            <a:fld id="{E83B22FD-7C86-41A4-B012-AC2507A0D641}" type="datetimeFigureOut">
              <a:rPr lang="en-GB" smtClean="0"/>
              <a:t>21/09/2023</a:t>
            </a:fld>
            <a:endParaRPr lang="en-GB"/>
          </a:p>
        </p:txBody>
      </p:sp>
      <p:sp>
        <p:nvSpPr>
          <p:cNvPr id="4" name="Footer Placeholder 3">
            <a:extLst>
              <a:ext uri="{FF2B5EF4-FFF2-40B4-BE49-F238E27FC236}">
                <a16:creationId xmlns:a16="http://schemas.microsoft.com/office/drawing/2014/main" id="{DAC9F72A-8299-4175-80AA-E8601316A6D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B289D0B-A6BD-4879-9A21-8E8A483DCE76}"/>
              </a:ext>
            </a:extLst>
          </p:cNvPr>
          <p:cNvSpPr>
            <a:spLocks noGrp="1"/>
          </p:cNvSpPr>
          <p:nvPr>
            <p:ph type="sldNum" sz="quarter" idx="12"/>
          </p:nvPr>
        </p:nvSpPr>
        <p:spPr/>
        <p:txBody>
          <a:bodyPr/>
          <a:lstStyle/>
          <a:p>
            <a:fld id="{9F1CE91D-A551-4955-A1FF-0C7600101450}" type="slidenum">
              <a:rPr lang="en-GB" smtClean="0"/>
              <a:t>‹#›</a:t>
            </a:fld>
            <a:endParaRPr lang="en-GB"/>
          </a:p>
        </p:txBody>
      </p:sp>
    </p:spTree>
    <p:extLst>
      <p:ext uri="{BB962C8B-B14F-4D97-AF65-F5344CB8AC3E}">
        <p14:creationId xmlns:p14="http://schemas.microsoft.com/office/powerpoint/2010/main" val="42286424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739D1C-8219-45B7-A741-20F93C909CA9}"/>
              </a:ext>
            </a:extLst>
          </p:cNvPr>
          <p:cNvSpPr>
            <a:spLocks noGrp="1"/>
          </p:cNvSpPr>
          <p:nvPr>
            <p:ph type="dt" sz="half" idx="10"/>
          </p:nvPr>
        </p:nvSpPr>
        <p:spPr/>
        <p:txBody>
          <a:bodyPr/>
          <a:lstStyle/>
          <a:p>
            <a:fld id="{E83B22FD-7C86-41A4-B012-AC2507A0D641}" type="datetimeFigureOut">
              <a:rPr lang="en-GB" smtClean="0"/>
              <a:t>21/09/2023</a:t>
            </a:fld>
            <a:endParaRPr lang="en-GB"/>
          </a:p>
        </p:txBody>
      </p:sp>
      <p:sp>
        <p:nvSpPr>
          <p:cNvPr id="3" name="Footer Placeholder 2">
            <a:extLst>
              <a:ext uri="{FF2B5EF4-FFF2-40B4-BE49-F238E27FC236}">
                <a16:creationId xmlns:a16="http://schemas.microsoft.com/office/drawing/2014/main" id="{2760362F-C38D-40D4-9695-686F936D5C3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6826408-AAB1-43B1-8AAA-231E1D627BB1}"/>
              </a:ext>
            </a:extLst>
          </p:cNvPr>
          <p:cNvSpPr>
            <a:spLocks noGrp="1"/>
          </p:cNvSpPr>
          <p:nvPr>
            <p:ph type="sldNum" sz="quarter" idx="12"/>
          </p:nvPr>
        </p:nvSpPr>
        <p:spPr/>
        <p:txBody>
          <a:bodyPr/>
          <a:lstStyle/>
          <a:p>
            <a:fld id="{9F1CE91D-A551-4955-A1FF-0C7600101450}" type="slidenum">
              <a:rPr lang="en-GB" smtClean="0"/>
              <a:t>‹#›</a:t>
            </a:fld>
            <a:endParaRPr lang="en-GB"/>
          </a:p>
        </p:txBody>
      </p:sp>
    </p:spTree>
    <p:extLst>
      <p:ext uri="{BB962C8B-B14F-4D97-AF65-F5344CB8AC3E}">
        <p14:creationId xmlns:p14="http://schemas.microsoft.com/office/powerpoint/2010/main" val="21921308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0BBD7-6803-495E-BAB7-1C5785CCF2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1C4F9DA-1F30-4169-AEBC-630C0E4DF87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53FE588-D208-4AAC-A355-3338D24D4D7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567487-79A8-4CF5-BE50-6901574967D4}"/>
              </a:ext>
            </a:extLst>
          </p:cNvPr>
          <p:cNvSpPr>
            <a:spLocks noGrp="1"/>
          </p:cNvSpPr>
          <p:nvPr>
            <p:ph type="dt" sz="half" idx="10"/>
          </p:nvPr>
        </p:nvSpPr>
        <p:spPr/>
        <p:txBody>
          <a:bodyPr/>
          <a:lstStyle/>
          <a:p>
            <a:fld id="{E83B22FD-7C86-41A4-B012-AC2507A0D641}" type="datetimeFigureOut">
              <a:rPr lang="en-GB" smtClean="0"/>
              <a:t>21/09/2023</a:t>
            </a:fld>
            <a:endParaRPr lang="en-GB"/>
          </a:p>
        </p:txBody>
      </p:sp>
      <p:sp>
        <p:nvSpPr>
          <p:cNvPr id="6" name="Footer Placeholder 5">
            <a:extLst>
              <a:ext uri="{FF2B5EF4-FFF2-40B4-BE49-F238E27FC236}">
                <a16:creationId xmlns:a16="http://schemas.microsoft.com/office/drawing/2014/main" id="{219E721C-125B-42BF-BAF7-962662094E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2F7EEB-E88F-4015-906B-C7EB9FEDAEDC}"/>
              </a:ext>
            </a:extLst>
          </p:cNvPr>
          <p:cNvSpPr>
            <a:spLocks noGrp="1"/>
          </p:cNvSpPr>
          <p:nvPr>
            <p:ph type="sldNum" sz="quarter" idx="12"/>
          </p:nvPr>
        </p:nvSpPr>
        <p:spPr/>
        <p:txBody>
          <a:bodyPr/>
          <a:lstStyle/>
          <a:p>
            <a:fld id="{9F1CE91D-A551-4955-A1FF-0C7600101450}" type="slidenum">
              <a:rPr lang="en-GB" smtClean="0"/>
              <a:t>‹#›</a:t>
            </a:fld>
            <a:endParaRPr lang="en-GB"/>
          </a:p>
        </p:txBody>
      </p:sp>
    </p:spTree>
    <p:extLst>
      <p:ext uri="{BB962C8B-B14F-4D97-AF65-F5344CB8AC3E}">
        <p14:creationId xmlns:p14="http://schemas.microsoft.com/office/powerpoint/2010/main" val="11693788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36172-05E3-41B8-9B5A-3BA679F32E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F3ABC1D-4B74-49BD-B794-A3AFB06883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EA6A72F-6F88-4023-8D10-58379FC2CE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C64EEF9-360B-4E22-94CB-5767AA7DA013}"/>
              </a:ext>
            </a:extLst>
          </p:cNvPr>
          <p:cNvSpPr>
            <a:spLocks noGrp="1"/>
          </p:cNvSpPr>
          <p:nvPr>
            <p:ph type="dt" sz="half" idx="10"/>
          </p:nvPr>
        </p:nvSpPr>
        <p:spPr/>
        <p:txBody>
          <a:bodyPr/>
          <a:lstStyle/>
          <a:p>
            <a:fld id="{E83B22FD-7C86-41A4-B012-AC2507A0D641}" type="datetimeFigureOut">
              <a:rPr lang="en-GB" smtClean="0"/>
              <a:t>21/09/2023</a:t>
            </a:fld>
            <a:endParaRPr lang="en-GB"/>
          </a:p>
        </p:txBody>
      </p:sp>
      <p:sp>
        <p:nvSpPr>
          <p:cNvPr id="6" name="Footer Placeholder 5">
            <a:extLst>
              <a:ext uri="{FF2B5EF4-FFF2-40B4-BE49-F238E27FC236}">
                <a16:creationId xmlns:a16="http://schemas.microsoft.com/office/drawing/2014/main" id="{407D9109-F191-4B81-A258-C7B17FEB9C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BAFBF-00D0-43E0-9ADB-9D9B79ECF4DF}"/>
              </a:ext>
            </a:extLst>
          </p:cNvPr>
          <p:cNvSpPr>
            <a:spLocks noGrp="1"/>
          </p:cNvSpPr>
          <p:nvPr>
            <p:ph type="sldNum" sz="quarter" idx="12"/>
          </p:nvPr>
        </p:nvSpPr>
        <p:spPr/>
        <p:txBody>
          <a:bodyPr/>
          <a:lstStyle/>
          <a:p>
            <a:fld id="{9F1CE91D-A551-4955-A1FF-0C7600101450}" type="slidenum">
              <a:rPr lang="en-GB" smtClean="0"/>
              <a:t>‹#›</a:t>
            </a:fld>
            <a:endParaRPr lang="en-GB"/>
          </a:p>
        </p:txBody>
      </p:sp>
    </p:spTree>
    <p:extLst>
      <p:ext uri="{BB962C8B-B14F-4D97-AF65-F5344CB8AC3E}">
        <p14:creationId xmlns:p14="http://schemas.microsoft.com/office/powerpoint/2010/main" val="5180668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F0A52-BFFD-458D-982D-7A792FCF76D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5400503-E1F0-4CB2-B8EF-89A3564B5E3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B82E25-7AED-4145-B54F-AC93BF7E1119}"/>
              </a:ext>
            </a:extLst>
          </p:cNvPr>
          <p:cNvSpPr>
            <a:spLocks noGrp="1"/>
          </p:cNvSpPr>
          <p:nvPr>
            <p:ph type="dt" sz="half" idx="10"/>
          </p:nvPr>
        </p:nvSpPr>
        <p:spPr/>
        <p:txBody>
          <a:bodyPr/>
          <a:lstStyle/>
          <a:p>
            <a:fld id="{E83B22FD-7C86-41A4-B012-AC2507A0D641}" type="datetimeFigureOut">
              <a:rPr lang="en-GB" smtClean="0"/>
              <a:t>21/09/2023</a:t>
            </a:fld>
            <a:endParaRPr lang="en-GB"/>
          </a:p>
        </p:txBody>
      </p:sp>
      <p:sp>
        <p:nvSpPr>
          <p:cNvPr id="5" name="Footer Placeholder 4">
            <a:extLst>
              <a:ext uri="{FF2B5EF4-FFF2-40B4-BE49-F238E27FC236}">
                <a16:creationId xmlns:a16="http://schemas.microsoft.com/office/drawing/2014/main" id="{FF83BD8F-FF15-4557-95CF-6DBD68EF32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270C03C-9025-4E56-8554-94ED846CE4CC}"/>
              </a:ext>
            </a:extLst>
          </p:cNvPr>
          <p:cNvSpPr>
            <a:spLocks noGrp="1"/>
          </p:cNvSpPr>
          <p:nvPr>
            <p:ph type="sldNum" sz="quarter" idx="12"/>
          </p:nvPr>
        </p:nvSpPr>
        <p:spPr/>
        <p:txBody>
          <a:bodyPr/>
          <a:lstStyle/>
          <a:p>
            <a:fld id="{9F1CE91D-A551-4955-A1FF-0C7600101450}" type="slidenum">
              <a:rPr lang="en-GB" smtClean="0"/>
              <a:t>‹#›</a:t>
            </a:fld>
            <a:endParaRPr lang="en-GB"/>
          </a:p>
        </p:txBody>
      </p:sp>
    </p:spTree>
    <p:extLst>
      <p:ext uri="{BB962C8B-B14F-4D97-AF65-F5344CB8AC3E}">
        <p14:creationId xmlns:p14="http://schemas.microsoft.com/office/powerpoint/2010/main" val="31166352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D063E5F-9CEF-4549-BB8B-C3EFB9EE51F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2928ABB-0E5D-4BEA-9C99-67D121683B9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E02AA3-17E7-47DE-A351-D650CBC94A34}"/>
              </a:ext>
            </a:extLst>
          </p:cNvPr>
          <p:cNvSpPr>
            <a:spLocks noGrp="1"/>
          </p:cNvSpPr>
          <p:nvPr>
            <p:ph type="dt" sz="half" idx="10"/>
          </p:nvPr>
        </p:nvSpPr>
        <p:spPr/>
        <p:txBody>
          <a:bodyPr/>
          <a:lstStyle/>
          <a:p>
            <a:fld id="{E83B22FD-7C86-41A4-B012-AC2507A0D641}" type="datetimeFigureOut">
              <a:rPr lang="en-GB" smtClean="0"/>
              <a:t>21/09/2023</a:t>
            </a:fld>
            <a:endParaRPr lang="en-GB"/>
          </a:p>
        </p:txBody>
      </p:sp>
      <p:sp>
        <p:nvSpPr>
          <p:cNvPr id="5" name="Footer Placeholder 4">
            <a:extLst>
              <a:ext uri="{FF2B5EF4-FFF2-40B4-BE49-F238E27FC236}">
                <a16:creationId xmlns:a16="http://schemas.microsoft.com/office/drawing/2014/main" id="{E8036559-FC82-4D0B-BF0A-6C4A40F584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A7877F-8A2C-4AD9-9045-982CC9C02194}"/>
              </a:ext>
            </a:extLst>
          </p:cNvPr>
          <p:cNvSpPr>
            <a:spLocks noGrp="1"/>
          </p:cNvSpPr>
          <p:nvPr>
            <p:ph type="sldNum" sz="quarter" idx="12"/>
          </p:nvPr>
        </p:nvSpPr>
        <p:spPr/>
        <p:txBody>
          <a:bodyPr/>
          <a:lstStyle/>
          <a:p>
            <a:fld id="{9F1CE91D-A551-4955-A1FF-0C7600101450}" type="slidenum">
              <a:rPr lang="en-GB" smtClean="0"/>
              <a:t>‹#›</a:t>
            </a:fld>
            <a:endParaRPr lang="en-GB"/>
          </a:p>
        </p:txBody>
      </p:sp>
    </p:spTree>
    <p:extLst>
      <p:ext uri="{BB962C8B-B14F-4D97-AF65-F5344CB8AC3E}">
        <p14:creationId xmlns:p14="http://schemas.microsoft.com/office/powerpoint/2010/main" val="41107269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373C9BD-FDD2-41F0-BA5E-6F5D827107A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DFE48FD-9A07-4F5A-9E94-A78D906BC72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113A23-B206-4144-B6AB-07E371A0AB9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3B22FD-7C86-41A4-B012-AC2507A0D641}" type="datetimeFigureOut">
              <a:rPr lang="en-GB" smtClean="0"/>
              <a:t>21/09/2023</a:t>
            </a:fld>
            <a:endParaRPr lang="en-GB"/>
          </a:p>
        </p:txBody>
      </p:sp>
      <p:sp>
        <p:nvSpPr>
          <p:cNvPr id="5" name="Footer Placeholder 4">
            <a:extLst>
              <a:ext uri="{FF2B5EF4-FFF2-40B4-BE49-F238E27FC236}">
                <a16:creationId xmlns:a16="http://schemas.microsoft.com/office/drawing/2014/main" id="{AE11D05F-9765-48BE-88C7-6074F6E7605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199E409-A4CD-4D57-A485-74382B1CE17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F1CE91D-A551-4955-A1FF-0C7600101450}" type="slidenum">
              <a:rPr lang="en-GB" smtClean="0"/>
              <a:t>‹#›</a:t>
            </a:fld>
            <a:endParaRPr lang="en-GB"/>
          </a:p>
        </p:txBody>
      </p:sp>
    </p:spTree>
    <p:extLst>
      <p:ext uri="{BB962C8B-B14F-4D97-AF65-F5344CB8AC3E}">
        <p14:creationId xmlns:p14="http://schemas.microsoft.com/office/powerpoint/2010/main" val="19837624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4.xml"/><Relationship Id="rId5" Type="http://schemas.openxmlformats.org/officeDocument/2006/relationships/image" Target="../media/image12.pn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21.png"/></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image" Target="../media/image23.png"/></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4.xml"/><Relationship Id="rId4" Type="http://schemas.openxmlformats.org/officeDocument/2006/relationships/image" Target="../media/image24.png"/></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image" Target="../media/image25.png"/></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image" Target="../media/image26.png"/></Relationships>
</file>

<file path=ppt/slides/_rels/slide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6.xml"/><Relationship Id="rId1" Type="http://schemas.openxmlformats.org/officeDocument/2006/relationships/slideLayout" Target="../slideLayouts/slideLayout4.xml"/><Relationship Id="rId4" Type="http://schemas.openxmlformats.org/officeDocument/2006/relationships/image" Target="../media/image27.png"/></Relationships>
</file>

<file path=ppt/slides/_rels/slide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7.xml"/><Relationship Id="rId1" Type="http://schemas.openxmlformats.org/officeDocument/2006/relationships/slideLayout" Target="../slideLayouts/slideLayout4.xml"/><Relationship Id="rId4" Type="http://schemas.openxmlformats.org/officeDocument/2006/relationships/image" Target="../media/image28.png"/></Relationships>
</file>

<file path=ppt/slides/_rels/slide2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8.xml"/><Relationship Id="rId1" Type="http://schemas.openxmlformats.org/officeDocument/2006/relationships/slideLayout" Target="../slideLayouts/slideLayout4.xml"/><Relationship Id="rId4" Type="http://schemas.openxmlformats.org/officeDocument/2006/relationships/image" Target="../media/image29.png"/></Relationships>
</file>

<file path=ppt/slides/_rels/slide2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9.xml"/><Relationship Id="rId1" Type="http://schemas.openxmlformats.org/officeDocument/2006/relationships/slideLayout" Target="../slideLayouts/slideLayout4.xml"/><Relationship Id="rId4" Type="http://schemas.openxmlformats.org/officeDocument/2006/relationships/image" Target="../media/image30.png"/></Relationships>
</file>

<file path=ppt/slides/_rels/slide2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0.xml"/><Relationship Id="rId1" Type="http://schemas.openxmlformats.org/officeDocument/2006/relationships/slideLayout" Target="../slideLayouts/slideLayout4.xml"/><Relationship Id="rId4" Type="http://schemas.openxmlformats.org/officeDocument/2006/relationships/image" Target="../media/image31.png"/></Relationships>
</file>

<file path=ppt/slides/_rels/slide2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1.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2C4BFA1-2075-4901-9E24-E41D1FDD51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5481" y="498348"/>
            <a:ext cx="9902663" cy="5861304"/>
            <a:chOff x="1155481" y="498348"/>
            <a:chExt cx="9902663" cy="5861304"/>
          </a:xfrm>
        </p:grpSpPr>
        <p:sp>
          <p:nvSpPr>
            <p:cNvPr id="9" name="Oval 5">
              <a:extLst>
                <a:ext uri="{FF2B5EF4-FFF2-40B4-BE49-F238E27FC236}">
                  <a16:creationId xmlns:a16="http://schemas.microsoft.com/office/drawing/2014/main" id="{985A7375-E3AF-4F5C-85AE-17E8832952C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55481" y="498348"/>
              <a:ext cx="5861304" cy="5861304"/>
            </a:xfrm>
            <a:prstGeom prst="ellipse">
              <a:avLst/>
            </a:prstGeom>
            <a:solidFill>
              <a:schemeClr val="accent1">
                <a:alpha val="55000"/>
              </a:schemeClr>
            </a:solidFill>
            <a:ln>
              <a:noFill/>
            </a:ln>
          </p:spPr>
        </p:sp>
        <p:sp>
          <p:nvSpPr>
            <p:cNvPr id="10" name="Oval 9">
              <a:extLst>
                <a:ext uri="{FF2B5EF4-FFF2-40B4-BE49-F238E27FC236}">
                  <a16:creationId xmlns:a16="http://schemas.microsoft.com/office/drawing/2014/main" id="{F0307F65-8304-4FA8-A841-D4D7625411B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5196840" y="498348"/>
              <a:ext cx="5861304" cy="5861304"/>
            </a:xfrm>
            <a:prstGeom prst="ellipse">
              <a:avLst/>
            </a:prstGeom>
            <a:solidFill>
              <a:schemeClr val="accent1">
                <a:alpha val="55000"/>
              </a:schemeClr>
            </a:solidFill>
            <a:ln>
              <a:noFill/>
            </a:ln>
          </p:spPr>
        </p:sp>
        <p:sp>
          <p:nvSpPr>
            <p:cNvPr id="11" name="Oval 5">
              <a:extLst>
                <a:ext uri="{FF2B5EF4-FFF2-40B4-BE49-F238E27FC236}">
                  <a16:creationId xmlns:a16="http://schemas.microsoft.com/office/drawing/2014/main" id="{C8B8394C-136F-4E05-A002-D93A5E79CD5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3165348" y="498348"/>
              <a:ext cx="5861304" cy="5861304"/>
            </a:xfrm>
            <a:prstGeom prst="ellipse">
              <a:avLst/>
            </a:prstGeom>
            <a:solidFill>
              <a:schemeClr val="accent1">
                <a:alpha val="70000"/>
              </a:schemeClr>
            </a:solidFill>
            <a:ln>
              <a:noFill/>
            </a:ln>
          </p:spPr>
        </p:sp>
      </p:grpSp>
      <p:sp>
        <p:nvSpPr>
          <p:cNvPr id="3" name="Subtitle 2">
            <a:extLst>
              <a:ext uri="{FF2B5EF4-FFF2-40B4-BE49-F238E27FC236}">
                <a16:creationId xmlns:a16="http://schemas.microsoft.com/office/drawing/2014/main" id="{E3E3ECAA-1628-41CD-A6C1-2F60184C34EE}"/>
              </a:ext>
            </a:extLst>
          </p:cNvPr>
          <p:cNvSpPr>
            <a:spLocks noGrp="1"/>
          </p:cNvSpPr>
          <p:nvPr>
            <p:ph type="subTitle" idx="1"/>
          </p:nvPr>
        </p:nvSpPr>
        <p:spPr>
          <a:xfrm>
            <a:off x="1524000" y="4495800"/>
            <a:ext cx="9144000" cy="762000"/>
          </a:xfrm>
        </p:spPr>
        <p:txBody>
          <a:bodyPr>
            <a:normAutofit/>
          </a:bodyPr>
          <a:lstStyle/>
          <a:p>
            <a:r>
              <a:rPr lang="en-GB" sz="1800" dirty="0"/>
              <a:t>Sarah Jones</a:t>
            </a:r>
          </a:p>
        </p:txBody>
      </p:sp>
      <p:sp>
        <p:nvSpPr>
          <p:cNvPr id="13" name="Rectangle 12">
            <a:extLst>
              <a:ext uri="{FF2B5EF4-FFF2-40B4-BE49-F238E27FC236}">
                <a16:creationId xmlns:a16="http://schemas.microsoft.com/office/drawing/2014/main" id="{053FB2EE-284F-4C87-AB3D-BBF87A9FA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14600"/>
            <a:ext cx="12192000"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648CCE7-041D-433E-926D-AF30668C2CEF}"/>
              </a:ext>
            </a:extLst>
          </p:cNvPr>
          <p:cNvSpPr>
            <a:spLocks noGrp="1"/>
          </p:cNvSpPr>
          <p:nvPr>
            <p:ph type="ctrTitle"/>
          </p:nvPr>
        </p:nvSpPr>
        <p:spPr>
          <a:xfrm>
            <a:off x="1524000" y="2776538"/>
            <a:ext cx="9144000" cy="1381188"/>
          </a:xfrm>
        </p:spPr>
        <p:txBody>
          <a:bodyPr anchor="ctr">
            <a:normAutofit/>
          </a:bodyPr>
          <a:lstStyle/>
          <a:p>
            <a:r>
              <a:rPr lang="en-GB" sz="4000">
                <a:solidFill>
                  <a:schemeClr val="bg2"/>
                </a:solidFill>
              </a:rPr>
              <a:t>Terrorism</a:t>
            </a:r>
            <a:br>
              <a:rPr lang="en-GB" sz="4000">
                <a:solidFill>
                  <a:schemeClr val="bg2"/>
                </a:solidFill>
              </a:rPr>
            </a:br>
            <a:r>
              <a:rPr lang="en-GB" sz="4000">
                <a:solidFill>
                  <a:schemeClr val="bg2"/>
                </a:solidFill>
              </a:rPr>
              <a:t> Strategy, Tactics and Support</a:t>
            </a:r>
          </a:p>
        </p:txBody>
      </p:sp>
    </p:spTree>
    <p:extLst>
      <p:ext uri="{BB962C8B-B14F-4D97-AF65-F5344CB8AC3E}">
        <p14:creationId xmlns:p14="http://schemas.microsoft.com/office/powerpoint/2010/main" val="428346660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F54D6A2E-A270-45EA-ABB7-EA4B63A7060D}"/>
              </a:ext>
            </a:extLst>
          </p:cNvPr>
          <p:cNvSpPr>
            <a:spLocks noGrp="1"/>
          </p:cNvSpPr>
          <p:nvPr>
            <p:ph type="title"/>
          </p:nvPr>
        </p:nvSpPr>
        <p:spPr>
          <a:xfrm>
            <a:off x="6094105" y="802955"/>
            <a:ext cx="4977976" cy="1454051"/>
          </a:xfrm>
        </p:spPr>
        <p:txBody>
          <a:bodyPr vert="horz" lIns="91440" tIns="45720" rIns="91440" bIns="45720" rtlCol="0" anchor="ctr">
            <a:normAutofit/>
          </a:bodyPr>
          <a:lstStyle/>
          <a:p>
            <a:pPr algn="ctr"/>
            <a:r>
              <a:rPr lang="en-US" dirty="0">
                <a:solidFill>
                  <a:srgbClr val="000000"/>
                </a:solidFill>
              </a:rPr>
              <a:t>Introduction</a:t>
            </a: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9CA5D34D-78AB-4BF1-8FCA-9E98EDAAFC59}"/>
              </a:ext>
            </a:extLst>
          </p:cNvPr>
          <p:cNvPicPr>
            <a:picLocks noGrp="1" noChangeAspect="1"/>
          </p:cNvPicPr>
          <p:nvPr>
            <p:ph sz="half" idx="2"/>
          </p:nvPr>
        </p:nvPicPr>
        <p:blipFill rotWithShape="1">
          <a:blip r:embed="rId4">
            <a:alphaModFix/>
          </a:blip>
          <a:srcRect l="27969" r="19244" b="1"/>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F0A5BE0C-2962-4EAC-8403-CD09F7490EFB}"/>
              </a:ext>
            </a:extLst>
          </p:cNvPr>
          <p:cNvSpPr>
            <a:spLocks noGrp="1"/>
          </p:cNvSpPr>
          <p:nvPr>
            <p:ph sz="half" idx="1"/>
          </p:nvPr>
        </p:nvSpPr>
        <p:spPr>
          <a:xfrm>
            <a:off x="6090574" y="2421682"/>
            <a:ext cx="4977578" cy="3639289"/>
          </a:xfrm>
        </p:spPr>
        <p:txBody>
          <a:bodyPr vert="horz" lIns="91440" tIns="45720" rIns="91440" bIns="45720" rtlCol="0" anchor="ctr">
            <a:normAutofit/>
          </a:bodyPr>
          <a:lstStyle/>
          <a:p>
            <a:pPr marL="0" indent="0" algn="ctr">
              <a:lnSpc>
                <a:spcPct val="100000"/>
              </a:lnSpc>
              <a:buNone/>
            </a:pPr>
            <a:r>
              <a:rPr lang="en-US" sz="2400" dirty="0">
                <a:solidFill>
                  <a:srgbClr val="000000"/>
                </a:solidFill>
              </a:rPr>
              <a:t>Terrorism has been described as mindless or senseless or irrational violence, however none of these terms is accurate, there is a theory behind terrorism and often the theory proves to be successful. </a:t>
            </a:r>
          </a:p>
          <a:p>
            <a:endParaRPr lang="en-US" sz="2000" dirty="0">
              <a:solidFill>
                <a:srgbClr val="000000"/>
              </a:solidFill>
            </a:endParaRPr>
          </a:p>
        </p:txBody>
      </p:sp>
    </p:spTree>
    <p:extLst>
      <p:ext uri="{BB962C8B-B14F-4D97-AF65-F5344CB8AC3E}">
        <p14:creationId xmlns:p14="http://schemas.microsoft.com/office/powerpoint/2010/main" val="595167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1" name="Picture 20">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D40F3B4-AF97-4C4F-A888-DF1F5762C77B}"/>
              </a:ext>
            </a:extLst>
          </p:cNvPr>
          <p:cNvSpPr>
            <a:spLocks noGrp="1"/>
          </p:cNvSpPr>
          <p:nvPr>
            <p:ph type="title"/>
          </p:nvPr>
        </p:nvSpPr>
        <p:spPr>
          <a:xfrm>
            <a:off x="6090574" y="488365"/>
            <a:ext cx="4977976" cy="1454051"/>
          </a:xfrm>
        </p:spPr>
        <p:txBody>
          <a:bodyPr vert="horz" lIns="91440" tIns="45720" rIns="91440" bIns="45720" rtlCol="0" anchor="ctr">
            <a:normAutofit/>
          </a:bodyPr>
          <a:lstStyle/>
          <a:p>
            <a:pPr algn="ctr"/>
            <a:r>
              <a:rPr lang="en-US" dirty="0">
                <a:solidFill>
                  <a:srgbClr val="000000"/>
                </a:solidFill>
              </a:rPr>
              <a:t>Planning terrorist attacks</a:t>
            </a:r>
          </a:p>
        </p:txBody>
      </p:sp>
      <p:sp>
        <p:nvSpPr>
          <p:cNvPr id="23"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07266595-4E9C-4434-AADC-0016B0E36A93}"/>
              </a:ext>
            </a:extLst>
          </p:cNvPr>
          <p:cNvPicPr>
            <a:picLocks noGrp="1" noChangeAspect="1"/>
          </p:cNvPicPr>
          <p:nvPr>
            <p:ph sz="half" idx="2"/>
          </p:nvPr>
        </p:nvPicPr>
        <p:blipFill rotWithShape="1">
          <a:blip r:embed="rId4">
            <a:alphaModFix/>
          </a:blip>
          <a:srcRect r="4209" b="3"/>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BB947144-D7CA-4083-B3DB-B7F31882CF2B}"/>
              </a:ext>
            </a:extLst>
          </p:cNvPr>
          <p:cNvSpPr>
            <a:spLocks noGrp="1"/>
          </p:cNvSpPr>
          <p:nvPr>
            <p:ph sz="half" idx="1"/>
          </p:nvPr>
        </p:nvSpPr>
        <p:spPr>
          <a:xfrm>
            <a:off x="6090574" y="2421682"/>
            <a:ext cx="4977578" cy="3639289"/>
          </a:xfrm>
        </p:spPr>
        <p:txBody>
          <a:bodyPr vert="horz" lIns="91440" tIns="45720" rIns="91440" bIns="45720" rtlCol="0" anchor="ctr">
            <a:normAutofit/>
          </a:bodyPr>
          <a:lstStyle/>
          <a:p>
            <a:pPr marL="0" indent="0" algn="ctr">
              <a:lnSpc>
                <a:spcPct val="100000"/>
              </a:lnSpc>
              <a:buNone/>
            </a:pPr>
            <a:r>
              <a:rPr lang="en-US" dirty="0">
                <a:solidFill>
                  <a:srgbClr val="000000"/>
                </a:solidFill>
              </a:rPr>
              <a:t>All terrorist attacks are planned to some extent though the planning phase might take minutes, hours, months or indeed years. </a:t>
            </a:r>
          </a:p>
          <a:p>
            <a:pPr marL="0" indent="0" algn="ctr">
              <a:lnSpc>
                <a:spcPct val="100000"/>
              </a:lnSpc>
              <a:buNone/>
            </a:pPr>
            <a:r>
              <a:rPr lang="en-US" dirty="0">
                <a:solidFill>
                  <a:srgbClr val="000000"/>
                </a:solidFill>
              </a:rPr>
              <a:t>Tactics are planned to fit within the group’s strategic aims at the time. </a:t>
            </a:r>
          </a:p>
        </p:txBody>
      </p:sp>
    </p:spTree>
    <p:extLst>
      <p:ext uri="{BB962C8B-B14F-4D97-AF65-F5344CB8AC3E}">
        <p14:creationId xmlns:p14="http://schemas.microsoft.com/office/powerpoint/2010/main" val="21235050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858474" y="640081"/>
            <a:ext cx="3693445" cy="3793488"/>
          </a:xfrm>
          <a:noFill/>
        </p:spPr>
        <p:txBody>
          <a:bodyPr vert="horz" lIns="91440" tIns="45720" rIns="91440" bIns="45720" rtlCol="0" anchor="b">
            <a:normAutofit/>
          </a:bodyPr>
          <a:lstStyle/>
          <a:p>
            <a:r>
              <a:rPr lang="en-US" sz="4800" dirty="0"/>
              <a:t>Planning Terrorist Attacks</a:t>
            </a:r>
          </a:p>
        </p:txBody>
      </p:sp>
      <p:sp>
        <p:nvSpPr>
          <p:cNvPr id="3" name="Content Placeholder 2"/>
          <p:cNvSpPr>
            <a:spLocks noGrp="1"/>
          </p:cNvSpPr>
          <p:nvPr>
            <p:ph sz="half" idx="1"/>
          </p:nvPr>
        </p:nvSpPr>
        <p:spPr>
          <a:xfrm>
            <a:off x="7858473" y="4571999"/>
            <a:ext cx="3693446" cy="1645921"/>
          </a:xfrm>
          <a:noFill/>
        </p:spPr>
        <p:txBody>
          <a:bodyPr vert="horz" lIns="91440" tIns="45720" rIns="91440" bIns="45720" rtlCol="0">
            <a:normAutofit/>
          </a:bodyPr>
          <a:lstStyle/>
          <a:p>
            <a:pPr marL="0" indent="0">
              <a:buNone/>
            </a:pPr>
            <a:r>
              <a:rPr lang="en-US" sz="2400"/>
              <a:t>Case Study</a:t>
            </a:r>
          </a:p>
        </p:txBody>
      </p:sp>
      <p:sp>
        <p:nvSpPr>
          <p:cNvPr id="10" name="Rectangle 9">
            <a:extLst>
              <a:ext uri="{FF2B5EF4-FFF2-40B4-BE49-F238E27FC236}">
                <a16:creationId xmlns:a16="http://schemas.microsoft.com/office/drawing/2014/main" id="{71FC7D98-7B8B-402A-90FC-F027482F21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756607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28">
            <a:extLst>
              <a:ext uri="{FF2B5EF4-FFF2-40B4-BE49-F238E27FC236}">
                <a16:creationId xmlns:a16="http://schemas.microsoft.com/office/drawing/2014/main" id="{AD7356EA-285B-4E5D-8FEC-104659A4F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9975" y="640091"/>
            <a:ext cx="6266120"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p:cNvPicPr>
            <a:picLocks noGrp="1" noChangeAspect="1"/>
          </p:cNvPicPr>
          <p:nvPr>
            <p:ph sz="half" idx="2"/>
          </p:nvPr>
        </p:nvPicPr>
        <p:blipFill rotWithShape="1">
          <a:blip r:embed="rId3"/>
          <a:srcRect l="1821" r="18466" b="-1"/>
          <a:stretch/>
        </p:blipFill>
        <p:spPr>
          <a:xfrm>
            <a:off x="815807" y="804672"/>
            <a:ext cx="5934456" cy="5248656"/>
          </a:xfrm>
          <a:prstGeom prst="rect">
            <a:avLst/>
          </a:prstGeom>
          <a:effectLst/>
        </p:spPr>
      </p:pic>
    </p:spTree>
    <p:extLst>
      <p:ext uri="{BB962C8B-B14F-4D97-AF65-F5344CB8AC3E}">
        <p14:creationId xmlns:p14="http://schemas.microsoft.com/office/powerpoint/2010/main" val="38749349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64584" y="357787"/>
            <a:ext cx="4944152" cy="1622321"/>
          </a:xfrm>
        </p:spPr>
        <p:txBody>
          <a:bodyPr vert="horz" lIns="91440" tIns="45720" rIns="91440" bIns="45720" rtlCol="0" anchor="ctr">
            <a:normAutofit/>
          </a:bodyPr>
          <a:lstStyle/>
          <a:p>
            <a:pPr algn="ctr"/>
            <a:r>
              <a:rPr lang="en-US" kern="1200" dirty="0">
                <a:solidFill>
                  <a:schemeClr val="tx1"/>
                </a:solidFill>
                <a:latin typeface="+mj-lt"/>
                <a:ea typeface="+mj-ea"/>
                <a:cs typeface="+mj-cs"/>
              </a:rPr>
              <a:t>29</a:t>
            </a:r>
            <a:r>
              <a:rPr lang="en-US" kern="1200" baseline="30000" dirty="0">
                <a:solidFill>
                  <a:schemeClr val="tx1"/>
                </a:solidFill>
                <a:latin typeface="+mj-lt"/>
                <a:ea typeface="+mj-ea"/>
                <a:cs typeface="+mj-cs"/>
              </a:rPr>
              <a:t>th</a:t>
            </a:r>
            <a:r>
              <a:rPr lang="en-US" kern="1200" dirty="0">
                <a:solidFill>
                  <a:schemeClr val="tx1"/>
                </a:solidFill>
                <a:latin typeface="+mj-lt"/>
                <a:ea typeface="+mj-ea"/>
                <a:cs typeface="+mj-cs"/>
              </a:rPr>
              <a:t> June 2007</a:t>
            </a:r>
          </a:p>
        </p:txBody>
      </p:sp>
      <p:sp>
        <p:nvSpPr>
          <p:cNvPr id="3" name="Content Placeholder 2"/>
          <p:cNvSpPr>
            <a:spLocks noGrp="1"/>
          </p:cNvSpPr>
          <p:nvPr>
            <p:ph sz="half" idx="1"/>
          </p:nvPr>
        </p:nvSpPr>
        <p:spPr>
          <a:xfrm>
            <a:off x="664584" y="2194560"/>
            <a:ext cx="4944151" cy="3785419"/>
          </a:xfrm>
        </p:spPr>
        <p:txBody>
          <a:bodyPr vert="horz" lIns="91440" tIns="45720" rIns="91440" bIns="45720" rtlCol="0">
            <a:normAutofit/>
          </a:bodyPr>
          <a:lstStyle/>
          <a:p>
            <a:pPr marL="0" indent="0" algn="ctr">
              <a:spcAft>
                <a:spcPts val="800"/>
              </a:spcAft>
              <a:buNone/>
            </a:pPr>
            <a:r>
              <a:rPr lang="en-US" dirty="0"/>
              <a:t>Device found in Mercedes vehicle outside the ‘Tiger Tiger’ bar in the Haymarket which had hundreds of people inside. </a:t>
            </a:r>
          </a:p>
          <a:p>
            <a:pPr marL="0" indent="0" algn="ctr">
              <a:spcAft>
                <a:spcPts val="800"/>
              </a:spcAft>
              <a:buNone/>
            </a:pPr>
            <a:r>
              <a:rPr lang="en-US" dirty="0"/>
              <a:t>A second car was found in nearby Cockspur Street, just a few hundred yards for the first, the two were "clearly linked".</a:t>
            </a:r>
          </a:p>
        </p:txBody>
      </p:sp>
      <p:sp>
        <p:nvSpPr>
          <p:cNvPr id="10" name="Rectangle 9">
            <a:extLst>
              <a:ext uri="{FF2B5EF4-FFF2-40B4-BE49-F238E27FC236}">
                <a16:creationId xmlns:a16="http://schemas.microsoft.com/office/drawing/2014/main" id="{46F7435D-E3DB-47B1-BA61-B00ACC83A9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2950" y="0"/>
            <a:ext cx="609905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9">
            <a:extLst>
              <a:ext uri="{FF2B5EF4-FFF2-40B4-BE49-F238E27FC236}">
                <a16:creationId xmlns:a16="http://schemas.microsoft.com/office/drawing/2014/main" id="{F263A0B5-F8C4-4116-809F-78A768EA79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7582" y="484632"/>
            <a:ext cx="513020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p:cNvPicPr>
            <a:picLocks noGrp="1" noChangeAspect="1"/>
          </p:cNvPicPr>
          <p:nvPr>
            <p:ph sz="half" idx="2"/>
          </p:nvPr>
        </p:nvPicPr>
        <p:blipFill>
          <a:blip r:embed="rId3"/>
          <a:stretch>
            <a:fillRect/>
          </a:stretch>
        </p:blipFill>
        <p:spPr>
          <a:xfrm>
            <a:off x="7060689" y="1980108"/>
            <a:ext cx="4163991" cy="2748234"/>
          </a:xfrm>
          <a:prstGeom prst="rect">
            <a:avLst/>
          </a:prstGeom>
          <a:effectLst/>
        </p:spPr>
      </p:pic>
    </p:spTree>
    <p:extLst>
      <p:ext uri="{BB962C8B-B14F-4D97-AF65-F5344CB8AC3E}">
        <p14:creationId xmlns:p14="http://schemas.microsoft.com/office/powerpoint/2010/main" val="36149558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Title 10"/>
          <p:cNvSpPr>
            <a:spLocks noGrp="1"/>
          </p:cNvSpPr>
          <p:nvPr>
            <p:ph type="title"/>
          </p:nvPr>
        </p:nvSpPr>
        <p:spPr>
          <a:xfrm>
            <a:off x="648929" y="629266"/>
            <a:ext cx="3505495" cy="1622321"/>
          </a:xfrm>
        </p:spPr>
        <p:txBody>
          <a:bodyPr vert="horz" lIns="91440" tIns="45720" rIns="91440" bIns="45720" rtlCol="0" anchor="ctr">
            <a:normAutofit/>
          </a:bodyPr>
          <a:lstStyle/>
          <a:p>
            <a:r>
              <a:rPr lang="en-US" kern="1200" dirty="0">
                <a:solidFill>
                  <a:schemeClr val="tx1"/>
                </a:solidFill>
                <a:latin typeface="+mj-lt"/>
                <a:ea typeface="+mj-ea"/>
                <a:cs typeface="+mj-cs"/>
              </a:rPr>
              <a:t>Planning……</a:t>
            </a:r>
          </a:p>
        </p:txBody>
      </p:sp>
      <p:sp>
        <p:nvSpPr>
          <p:cNvPr id="13" name="Content Placeholder 12"/>
          <p:cNvSpPr>
            <a:spLocks noGrp="1"/>
          </p:cNvSpPr>
          <p:nvPr>
            <p:ph sz="half" idx="2"/>
          </p:nvPr>
        </p:nvSpPr>
        <p:spPr>
          <a:xfrm>
            <a:off x="648931" y="2438400"/>
            <a:ext cx="3505494" cy="3785419"/>
          </a:xfrm>
        </p:spPr>
        <p:txBody>
          <a:bodyPr vert="horz" lIns="91440" tIns="45720" rIns="91440" bIns="45720" rtlCol="0">
            <a:normAutofit/>
          </a:bodyPr>
          <a:lstStyle/>
          <a:p>
            <a:endParaRPr lang="en-US" sz="2000" dirty="0"/>
          </a:p>
          <a:p>
            <a:endParaRPr lang="en-US" sz="2000" dirty="0"/>
          </a:p>
          <a:p>
            <a:pPr marL="0" indent="0" algn="ctr">
              <a:buNone/>
            </a:pPr>
            <a:r>
              <a:rPr lang="en-US" dirty="0"/>
              <a:t>Probable RVP location in Black</a:t>
            </a:r>
          </a:p>
          <a:p>
            <a:pPr marL="0" indent="0" algn="ctr">
              <a:buNone/>
            </a:pPr>
            <a:endParaRPr lang="en-US" dirty="0"/>
          </a:p>
          <a:p>
            <a:pPr marL="0" indent="0" algn="ctr">
              <a:buNone/>
            </a:pPr>
            <a:r>
              <a:rPr lang="en-US" dirty="0"/>
              <a:t>Inner Cordon area in Red</a:t>
            </a:r>
          </a:p>
          <a:p>
            <a:endParaRPr lang="en-US" sz="2000" dirty="0"/>
          </a:p>
          <a:p>
            <a:endParaRPr lang="en-US" sz="2000" dirty="0"/>
          </a:p>
        </p:txBody>
      </p:sp>
      <p:sp>
        <p:nvSpPr>
          <p:cNvPr id="18" name="Rectangle 17">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p:cNvPicPr>
            <a:picLocks noChangeAspect="1"/>
          </p:cNvPicPr>
          <p:nvPr/>
        </p:nvPicPr>
        <p:blipFill>
          <a:blip r:embed="rId3"/>
          <a:stretch>
            <a:fillRect/>
          </a:stretch>
        </p:blipFill>
        <p:spPr>
          <a:xfrm>
            <a:off x="5608319" y="1246827"/>
            <a:ext cx="5614835" cy="4211126"/>
          </a:xfrm>
          <a:prstGeom prst="rect">
            <a:avLst/>
          </a:prstGeom>
          <a:effectLst/>
        </p:spPr>
      </p:pic>
    </p:spTree>
    <p:extLst>
      <p:ext uri="{BB962C8B-B14F-4D97-AF65-F5344CB8AC3E}">
        <p14:creationId xmlns:p14="http://schemas.microsoft.com/office/powerpoint/2010/main" val="16360010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116878" y="0"/>
            <a:ext cx="6422849" cy="1090863"/>
          </a:xfrm>
        </p:spPr>
        <p:txBody>
          <a:bodyPr vert="horz" lIns="91440" tIns="45720" rIns="91440" bIns="45720" rtlCol="0" anchor="ctr">
            <a:normAutofit/>
          </a:bodyPr>
          <a:lstStyle/>
          <a:p>
            <a:r>
              <a:rPr lang="en-US" kern="1200" dirty="0">
                <a:solidFill>
                  <a:schemeClr val="tx1"/>
                </a:solidFill>
                <a:latin typeface="+mj-lt"/>
                <a:ea typeface="+mj-ea"/>
                <a:cs typeface="+mj-cs"/>
              </a:rPr>
              <a:t>Roles………………</a:t>
            </a:r>
          </a:p>
        </p:txBody>
      </p:sp>
      <p:sp>
        <p:nvSpPr>
          <p:cNvPr id="14" name="Rectangle 13">
            <a:extLst>
              <a:ext uri="{FF2B5EF4-FFF2-40B4-BE49-F238E27FC236}">
                <a16:creationId xmlns:a16="http://schemas.microsoft.com/office/drawing/2014/main" id="{A98BC887-4916-4227-9F48-3B078D23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rgbClr val="93927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ounded Rectangle 9">
            <a:extLst>
              <a:ext uri="{FF2B5EF4-FFF2-40B4-BE49-F238E27FC236}">
                <a16:creationId xmlns:a16="http://schemas.microsoft.com/office/drawing/2014/main" id="{1AD6DCFA-0E71-4650-A5E4-3C20E73EB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p:cNvPicPr>
            <a:picLocks noChangeAspect="1"/>
          </p:cNvPicPr>
          <p:nvPr/>
        </p:nvPicPr>
        <p:blipFill rotWithShape="1">
          <a:blip r:embed="rId3"/>
          <a:srcRect t="11757" r="2" b="21509"/>
          <a:stretch/>
        </p:blipFill>
        <p:spPr>
          <a:xfrm>
            <a:off x="804672" y="803049"/>
            <a:ext cx="3026664" cy="2470743"/>
          </a:xfrm>
          <a:prstGeom prst="rect">
            <a:avLst/>
          </a:prstGeom>
          <a:effectLst/>
        </p:spPr>
      </p:pic>
      <p:pic>
        <p:nvPicPr>
          <p:cNvPr id="8" name="Content Placeholder 7"/>
          <p:cNvPicPr>
            <a:picLocks noGrp="1" noChangeAspect="1"/>
          </p:cNvPicPr>
          <p:nvPr>
            <p:ph sz="half" idx="1"/>
          </p:nvPr>
        </p:nvPicPr>
        <p:blipFill rotWithShape="1">
          <a:blip r:embed="rId4"/>
          <a:srcRect l="703" r="6203"/>
          <a:stretch/>
        </p:blipFill>
        <p:spPr>
          <a:xfrm>
            <a:off x="804672" y="3461344"/>
            <a:ext cx="3026663" cy="2438400"/>
          </a:xfrm>
          <a:prstGeom prst="rect">
            <a:avLst/>
          </a:prstGeom>
        </p:spPr>
      </p:pic>
      <p:sp>
        <p:nvSpPr>
          <p:cNvPr id="7" name="Content Placeholder 6"/>
          <p:cNvSpPr>
            <a:spLocks noGrp="1"/>
          </p:cNvSpPr>
          <p:nvPr>
            <p:ph sz="half" idx="2"/>
          </p:nvPr>
        </p:nvSpPr>
        <p:spPr>
          <a:xfrm>
            <a:off x="5116880" y="1090864"/>
            <a:ext cx="6422848" cy="5132956"/>
          </a:xfrm>
        </p:spPr>
        <p:txBody>
          <a:bodyPr vert="horz" lIns="91440" tIns="45720" rIns="91440" bIns="45720" rtlCol="0">
            <a:noAutofit/>
          </a:bodyPr>
          <a:lstStyle/>
          <a:p>
            <a:r>
              <a:rPr lang="en-US" sz="2400" dirty="0"/>
              <a:t>Abdulla dealt with matters like buying Sim cards and sorting out the cars, while Ahmed worked on logistics and mechanics.</a:t>
            </a:r>
          </a:p>
          <a:p>
            <a:r>
              <a:rPr lang="en-US" sz="2400" dirty="0"/>
              <a:t>Ahmed made false IDs and driving </a:t>
            </a:r>
            <a:r>
              <a:rPr lang="en-US" sz="2400" dirty="0" err="1"/>
              <a:t>licences</a:t>
            </a:r>
            <a:r>
              <a:rPr lang="en-US" sz="2400" dirty="0"/>
              <a:t> and carried out experiments on the explosive potential of petrol,</a:t>
            </a:r>
          </a:p>
          <a:p>
            <a:r>
              <a:rPr lang="en-US" sz="2400" dirty="0"/>
              <a:t>The men also had two other cars in reserve and were probably planning a campaign of terrorist "spectaculars.“</a:t>
            </a:r>
          </a:p>
          <a:p>
            <a:r>
              <a:rPr lang="en-US" sz="2400" dirty="0"/>
              <a:t>Planning their attacks in February 2007 and communicated regularly over the internet while Abdulla was working at the Royal Alexandra Hospital in Paisley and Ahmed was living in India.</a:t>
            </a:r>
          </a:p>
        </p:txBody>
      </p:sp>
    </p:spTree>
    <p:extLst>
      <p:ext uri="{BB962C8B-B14F-4D97-AF65-F5344CB8AC3E}">
        <p14:creationId xmlns:p14="http://schemas.microsoft.com/office/powerpoint/2010/main" val="24210441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8929" y="629266"/>
            <a:ext cx="3505495" cy="1622321"/>
          </a:xfrm>
        </p:spPr>
        <p:txBody>
          <a:bodyPr vert="horz" lIns="91440" tIns="45720" rIns="91440" bIns="45720" rtlCol="0" anchor="ctr">
            <a:normAutofit/>
          </a:bodyPr>
          <a:lstStyle/>
          <a:p>
            <a:r>
              <a:rPr lang="en-US" kern="1200">
                <a:solidFill>
                  <a:schemeClr val="tx1"/>
                </a:solidFill>
                <a:latin typeface="+mj-lt"/>
                <a:ea typeface="+mj-ea"/>
                <a:cs typeface="+mj-cs"/>
              </a:rPr>
              <a:t>The Devices</a:t>
            </a:r>
          </a:p>
        </p:txBody>
      </p:sp>
      <p:sp>
        <p:nvSpPr>
          <p:cNvPr id="3" name="Content Placeholder 2"/>
          <p:cNvSpPr>
            <a:spLocks noGrp="1"/>
          </p:cNvSpPr>
          <p:nvPr>
            <p:ph sz="half" idx="1"/>
          </p:nvPr>
        </p:nvSpPr>
        <p:spPr>
          <a:xfrm>
            <a:off x="648931" y="1828800"/>
            <a:ext cx="3505494" cy="4395019"/>
          </a:xfrm>
        </p:spPr>
        <p:txBody>
          <a:bodyPr vert="horz" lIns="91440" tIns="45720" rIns="91440" bIns="45720" rtlCol="0">
            <a:normAutofit fontScale="92500"/>
          </a:bodyPr>
          <a:lstStyle/>
          <a:p>
            <a:pPr>
              <a:spcAft>
                <a:spcPts val="800"/>
              </a:spcAft>
            </a:pPr>
            <a:r>
              <a:rPr lang="en-US" sz="2400" dirty="0"/>
              <a:t>Whitehall sources said that the failed attempt to inflict mass murder in the capital was the work of al-Qaida or those inspired by its ideology</a:t>
            </a:r>
          </a:p>
          <a:p>
            <a:pPr>
              <a:spcAft>
                <a:spcPts val="800"/>
              </a:spcAft>
            </a:pPr>
            <a:r>
              <a:rPr lang="en-US" sz="2400" dirty="0"/>
              <a:t>"You only have to read past cases of those convicted for terrorism to </a:t>
            </a:r>
            <a:r>
              <a:rPr lang="en-US" sz="2400" dirty="0" err="1"/>
              <a:t>realise</a:t>
            </a:r>
            <a:r>
              <a:rPr lang="en-US" sz="2400" dirty="0"/>
              <a:t> they have been plotting to blow up nightclubs and putting gas cylinder bombs in cars,"</a:t>
            </a:r>
          </a:p>
          <a:p>
            <a:endParaRPr lang="en-US" sz="2000" dirty="0"/>
          </a:p>
        </p:txBody>
      </p:sp>
      <p:sp>
        <p:nvSpPr>
          <p:cNvPr id="10" name="Rectangle 9">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p:cNvPicPr>
            <a:picLocks noGrp="1" noChangeAspect="1"/>
          </p:cNvPicPr>
          <p:nvPr>
            <p:ph sz="half" idx="2"/>
          </p:nvPr>
        </p:nvPicPr>
        <p:blipFill>
          <a:blip r:embed="rId2"/>
          <a:stretch>
            <a:fillRect/>
          </a:stretch>
        </p:blipFill>
        <p:spPr>
          <a:xfrm>
            <a:off x="5608319" y="1211735"/>
            <a:ext cx="5614835" cy="4281311"/>
          </a:xfrm>
          <a:prstGeom prst="rect">
            <a:avLst/>
          </a:prstGeom>
          <a:effectLst/>
        </p:spPr>
      </p:pic>
    </p:spTree>
    <p:extLst>
      <p:ext uri="{BB962C8B-B14F-4D97-AF65-F5344CB8AC3E}">
        <p14:creationId xmlns:p14="http://schemas.microsoft.com/office/powerpoint/2010/main" val="16592814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p:cNvPicPr>
            <a:picLocks noGrp="1" noChangeAspect="1"/>
          </p:cNvPicPr>
          <p:nvPr>
            <p:ph sz="half" idx="2"/>
          </p:nvPr>
        </p:nvPicPr>
        <p:blipFill rotWithShape="1">
          <a:blip r:embed="rId3">
            <a:alphaModFix/>
          </a:blip>
          <a:srcRect l="85" r="3" b="3"/>
          <a:stretch/>
        </p:blipFill>
        <p:spPr>
          <a:xfrm>
            <a:off x="6083786" y="-168318"/>
            <a:ext cx="6261330" cy="3932313"/>
          </a:xfrm>
          <a:prstGeom prst="rect">
            <a:avLst/>
          </a:prstGeom>
          <a:effectLst>
            <a:softEdge rad="533400"/>
          </a:effectLst>
        </p:spPr>
      </p:pic>
      <p:pic>
        <p:nvPicPr>
          <p:cNvPr id="6" name="Picture 5"/>
          <p:cNvPicPr>
            <a:picLocks noChangeAspect="1"/>
          </p:cNvPicPr>
          <p:nvPr/>
        </p:nvPicPr>
        <p:blipFill rotWithShape="1">
          <a:blip r:embed="rId4"/>
          <a:srcRect t="10268" r="-1" b="-1"/>
          <a:stretch/>
        </p:blipFill>
        <p:spPr>
          <a:xfrm>
            <a:off x="6089904" y="2487168"/>
            <a:ext cx="6263640" cy="4215384"/>
          </a:xfrm>
          <a:prstGeom prst="rect">
            <a:avLst/>
          </a:prstGeom>
          <a:effectLst>
            <a:softEdge rad="533400"/>
          </a:effectLst>
        </p:spPr>
      </p:pic>
      <p:pic>
        <p:nvPicPr>
          <p:cNvPr id="11" name="Picture 10">
            <a:extLst>
              <a:ext uri="{FF2B5EF4-FFF2-40B4-BE49-F238E27FC236}">
                <a16:creationId xmlns:a16="http://schemas.microsoft.com/office/drawing/2014/main" id="{22901FED-4FC9-4ED5-8123-C98BCD1616B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804998" y="798445"/>
            <a:ext cx="4803636" cy="1311664"/>
          </a:xfrm>
        </p:spPr>
        <p:txBody>
          <a:bodyPr vert="horz" lIns="91440" tIns="45720" rIns="91440" bIns="45720" rtlCol="0" anchor="ctr">
            <a:normAutofit/>
          </a:bodyPr>
          <a:lstStyle/>
          <a:p>
            <a:r>
              <a:rPr lang="en-US" sz="4000" kern="1200">
                <a:solidFill>
                  <a:srgbClr val="000000"/>
                </a:solidFill>
                <a:latin typeface="+mj-lt"/>
                <a:ea typeface="+mj-ea"/>
                <a:cs typeface="+mj-cs"/>
              </a:rPr>
              <a:t>The Devices</a:t>
            </a:r>
          </a:p>
        </p:txBody>
      </p:sp>
      <p:sp>
        <p:nvSpPr>
          <p:cNvPr id="3" name="Content Placeholder 2"/>
          <p:cNvSpPr>
            <a:spLocks noGrp="1"/>
          </p:cNvSpPr>
          <p:nvPr>
            <p:ph sz="half" idx="1"/>
          </p:nvPr>
        </p:nvSpPr>
        <p:spPr>
          <a:xfrm>
            <a:off x="804997" y="2272143"/>
            <a:ext cx="4803637" cy="3788830"/>
          </a:xfrm>
        </p:spPr>
        <p:txBody>
          <a:bodyPr vert="horz" lIns="91440" tIns="45720" rIns="91440" bIns="45720" rtlCol="0" anchor="ctr">
            <a:normAutofit/>
          </a:bodyPr>
          <a:lstStyle/>
          <a:p>
            <a:pPr marL="0" indent="0">
              <a:spcAft>
                <a:spcPts val="800"/>
              </a:spcAft>
              <a:buNone/>
            </a:pPr>
            <a:r>
              <a:rPr lang="en-US" sz="2400" dirty="0">
                <a:solidFill>
                  <a:srgbClr val="000000"/>
                </a:solidFill>
              </a:rPr>
              <a:t>Counter-terrorism sources said the devices found in two Mercedes cars - which contained gas cylinders, petrol and nails - were similar to car bombs used in Iraq.</a:t>
            </a:r>
          </a:p>
          <a:p>
            <a:pPr>
              <a:spcAft>
                <a:spcPts val="800"/>
              </a:spcAft>
            </a:pPr>
            <a:endParaRPr lang="en-US" sz="2000" dirty="0">
              <a:solidFill>
                <a:srgbClr val="000000"/>
              </a:solidFill>
            </a:endParaRPr>
          </a:p>
          <a:p>
            <a:endParaRPr lang="en-US" sz="2000" dirty="0">
              <a:solidFill>
                <a:srgbClr val="000000"/>
              </a:solidFill>
            </a:endParaRPr>
          </a:p>
        </p:txBody>
      </p:sp>
    </p:spTree>
    <p:extLst>
      <p:ext uri="{BB962C8B-B14F-4D97-AF65-F5344CB8AC3E}">
        <p14:creationId xmlns:p14="http://schemas.microsoft.com/office/powerpoint/2010/main" val="30039558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46351" y="433545"/>
            <a:ext cx="11139854" cy="930447"/>
          </a:xfrm>
        </p:spPr>
        <p:txBody>
          <a:bodyPr vert="horz" lIns="91440" tIns="45720" rIns="91440" bIns="45720" rtlCol="0" anchor="b">
            <a:normAutofit/>
          </a:bodyPr>
          <a:lstStyle/>
          <a:p>
            <a:pPr algn="ctr"/>
            <a:r>
              <a:rPr lang="en-US" sz="5400" dirty="0">
                <a:solidFill>
                  <a:srgbClr val="FFFFFF"/>
                </a:solidFill>
              </a:rPr>
              <a:t>Travel</a:t>
            </a:r>
          </a:p>
        </p:txBody>
      </p:sp>
      <p:cxnSp>
        <p:nvCxnSpPr>
          <p:cNvPr id="13" name="Straight Connector 12">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Content Placeholder 4"/>
          <p:cNvPicPr>
            <a:picLocks noGrp="1" noChangeAspect="1"/>
          </p:cNvPicPr>
          <p:nvPr>
            <p:ph sz="half" idx="1"/>
          </p:nvPr>
        </p:nvPicPr>
        <p:blipFill>
          <a:blip r:embed="rId2"/>
          <a:stretch>
            <a:fillRect/>
          </a:stretch>
        </p:blipFill>
        <p:spPr>
          <a:xfrm>
            <a:off x="394434" y="2426818"/>
            <a:ext cx="5330182" cy="3997637"/>
          </a:xfrm>
          <a:prstGeom prst="rect">
            <a:avLst/>
          </a:prstGeom>
        </p:spPr>
      </p:pic>
      <p:cxnSp>
        <p:nvCxnSpPr>
          <p:cNvPr id="15" name="Straight Connector 14">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6" name="Content Placeholder 5"/>
          <p:cNvPicPr>
            <a:picLocks noGrp="1" noChangeAspect="1"/>
          </p:cNvPicPr>
          <p:nvPr>
            <p:ph sz="half" idx="2"/>
          </p:nvPr>
        </p:nvPicPr>
        <p:blipFill>
          <a:blip r:embed="rId3"/>
          <a:stretch>
            <a:fillRect/>
          </a:stretch>
        </p:blipFill>
        <p:spPr>
          <a:xfrm>
            <a:off x="6507940" y="2426818"/>
            <a:ext cx="5330182" cy="3997637"/>
          </a:xfrm>
          <a:prstGeom prst="rect">
            <a:avLst/>
          </a:prstGeom>
        </p:spPr>
      </p:pic>
    </p:spTree>
    <p:extLst>
      <p:ext uri="{BB962C8B-B14F-4D97-AF65-F5344CB8AC3E}">
        <p14:creationId xmlns:p14="http://schemas.microsoft.com/office/powerpoint/2010/main" val="32838457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1"/>
          </p:nvPr>
        </p:nvPicPr>
        <p:blipFill>
          <a:blip r:embed="rId3"/>
          <a:stretch>
            <a:fillRect/>
          </a:stretch>
        </p:blipFill>
        <p:spPr>
          <a:xfrm>
            <a:off x="129208" y="365124"/>
            <a:ext cx="6857999" cy="6194701"/>
          </a:xfrm>
          <a:prstGeom prst="rect">
            <a:avLst/>
          </a:prstGeom>
        </p:spPr>
      </p:pic>
      <p:sp>
        <p:nvSpPr>
          <p:cNvPr id="4" name="Content Placeholder 3"/>
          <p:cNvSpPr>
            <a:spLocks noGrp="1"/>
          </p:cNvSpPr>
          <p:nvPr>
            <p:ph sz="half" idx="2"/>
          </p:nvPr>
        </p:nvSpPr>
        <p:spPr>
          <a:xfrm>
            <a:off x="7332648" y="883385"/>
            <a:ext cx="4366591" cy="4765258"/>
          </a:xfrm>
        </p:spPr>
        <p:txBody>
          <a:bodyPr>
            <a:normAutofit fontScale="25000" lnSpcReduction="20000"/>
          </a:bodyPr>
          <a:lstStyle/>
          <a:p>
            <a:endParaRPr lang="en-GB" sz="3800" dirty="0">
              <a:solidFill>
                <a:srgbClr val="464646"/>
              </a:solidFill>
            </a:endParaRPr>
          </a:p>
          <a:p>
            <a:pPr marL="0" indent="0">
              <a:lnSpc>
                <a:spcPct val="120000"/>
              </a:lnSpc>
              <a:buNone/>
            </a:pPr>
            <a:r>
              <a:rPr lang="en-GB" sz="9600" dirty="0">
                <a:solidFill>
                  <a:srgbClr val="464646"/>
                </a:solidFill>
              </a:rPr>
              <a:t>By 30 June, the police had  linked mobiles phones to the bomb factory in Scotland (the link between the men’s phones and the phones found at the scenes)</a:t>
            </a:r>
          </a:p>
          <a:p>
            <a:pPr marL="0" indent="0">
              <a:lnSpc>
                <a:spcPct val="120000"/>
              </a:lnSpc>
              <a:buNone/>
            </a:pPr>
            <a:r>
              <a:rPr lang="en-GB" sz="9600" dirty="0">
                <a:solidFill>
                  <a:srgbClr val="464646"/>
                </a:solidFill>
              </a:rPr>
              <a:t>After filling the Jeep with explosive material, the men drove around for eight hours </a:t>
            </a:r>
            <a:br>
              <a:rPr lang="en-GB" sz="9600" dirty="0">
                <a:solidFill>
                  <a:srgbClr val="464646"/>
                </a:solidFill>
              </a:rPr>
            </a:br>
            <a:r>
              <a:rPr lang="en-GB" sz="9600" dirty="0">
                <a:solidFill>
                  <a:srgbClr val="464646"/>
                </a:solidFill>
              </a:rPr>
              <a:t>between Houston, Loch Lomond and Glasgow's outskirts.</a:t>
            </a:r>
          </a:p>
          <a:p>
            <a:pPr marL="0" indent="0">
              <a:lnSpc>
                <a:spcPct val="120000"/>
              </a:lnSpc>
              <a:buNone/>
            </a:pPr>
            <a:r>
              <a:rPr lang="en-GB" sz="9600" dirty="0">
                <a:solidFill>
                  <a:srgbClr val="464646"/>
                </a:solidFill>
              </a:rPr>
              <a:t>Undercover officers were closing in, but did not know what kind of car the men were in.</a:t>
            </a:r>
          </a:p>
          <a:p>
            <a:pPr marL="0" indent="0">
              <a:buNone/>
            </a:pPr>
            <a:br>
              <a:rPr lang="en-GB" dirty="0"/>
            </a:br>
            <a:endParaRPr lang="en-GB" dirty="0"/>
          </a:p>
        </p:txBody>
      </p:sp>
    </p:spTree>
    <p:extLst>
      <p:ext uri="{BB962C8B-B14F-4D97-AF65-F5344CB8AC3E}">
        <p14:creationId xmlns:p14="http://schemas.microsoft.com/office/powerpoint/2010/main" val="24233667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1"/>
          </p:nvPr>
        </p:nvPicPr>
        <p:blipFill>
          <a:blip r:embed="rId2"/>
          <a:stretch>
            <a:fillRect/>
          </a:stretch>
        </p:blipFill>
        <p:spPr>
          <a:xfrm>
            <a:off x="292972" y="337930"/>
            <a:ext cx="6227098" cy="6062869"/>
          </a:xfrm>
          <a:prstGeom prst="rect">
            <a:avLst/>
          </a:prstGeom>
        </p:spPr>
      </p:pic>
      <p:pic>
        <p:nvPicPr>
          <p:cNvPr id="6" name="Content Placeholder 5"/>
          <p:cNvPicPr>
            <a:picLocks noGrp="1" noChangeAspect="1"/>
          </p:cNvPicPr>
          <p:nvPr>
            <p:ph sz="half" idx="2"/>
          </p:nvPr>
        </p:nvPicPr>
        <p:blipFill>
          <a:blip r:embed="rId3"/>
          <a:stretch>
            <a:fillRect/>
          </a:stretch>
        </p:blipFill>
        <p:spPr>
          <a:xfrm>
            <a:off x="6668712" y="1023730"/>
            <a:ext cx="4645332" cy="4393095"/>
          </a:xfrm>
          <a:prstGeom prst="rect">
            <a:avLst/>
          </a:prstGeom>
        </p:spPr>
      </p:pic>
    </p:spTree>
    <p:extLst>
      <p:ext uri="{BB962C8B-B14F-4D97-AF65-F5344CB8AC3E}">
        <p14:creationId xmlns:p14="http://schemas.microsoft.com/office/powerpoint/2010/main" val="8199225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46351" y="433545"/>
            <a:ext cx="11139854" cy="930447"/>
          </a:xfrm>
        </p:spPr>
        <p:txBody>
          <a:bodyPr vert="horz" lIns="91440" tIns="45720" rIns="91440" bIns="45720" rtlCol="0" anchor="b">
            <a:normAutofit/>
          </a:bodyPr>
          <a:lstStyle/>
          <a:p>
            <a:pPr algn="ctr"/>
            <a:r>
              <a:rPr lang="en-US" sz="3000">
                <a:solidFill>
                  <a:srgbClr val="FFFFFF"/>
                </a:solidFill>
              </a:rPr>
              <a:t>Abdulla (above) and Ahmed are arrested at the scene. Ahmed receives 90% burns in the attack. He would die in hospital four weeks later.</a:t>
            </a:r>
          </a:p>
        </p:txBody>
      </p:sp>
      <p:cxnSp>
        <p:nvCxnSpPr>
          <p:cNvPr id="13" name="Straight Connector 12">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Content Placeholder 4"/>
          <p:cNvPicPr>
            <a:picLocks noGrp="1" noChangeAspect="1"/>
          </p:cNvPicPr>
          <p:nvPr>
            <p:ph sz="half" idx="1"/>
          </p:nvPr>
        </p:nvPicPr>
        <p:blipFill>
          <a:blip r:embed="rId2"/>
          <a:stretch>
            <a:fillRect/>
          </a:stretch>
        </p:blipFill>
        <p:spPr>
          <a:xfrm>
            <a:off x="394434" y="2426818"/>
            <a:ext cx="5330182" cy="3997637"/>
          </a:xfrm>
          <a:prstGeom prst="rect">
            <a:avLst/>
          </a:prstGeom>
        </p:spPr>
      </p:pic>
      <p:cxnSp>
        <p:nvCxnSpPr>
          <p:cNvPr id="15" name="Straight Connector 14">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6" name="Content Placeholder 5"/>
          <p:cNvPicPr>
            <a:picLocks noGrp="1" noChangeAspect="1"/>
          </p:cNvPicPr>
          <p:nvPr>
            <p:ph sz="half" idx="2"/>
          </p:nvPr>
        </p:nvPicPr>
        <p:blipFill>
          <a:blip r:embed="rId3"/>
          <a:stretch>
            <a:fillRect/>
          </a:stretch>
        </p:blipFill>
        <p:spPr>
          <a:xfrm>
            <a:off x="6507940" y="2426818"/>
            <a:ext cx="5330182" cy="3997637"/>
          </a:xfrm>
          <a:prstGeom prst="rect">
            <a:avLst/>
          </a:prstGeom>
        </p:spPr>
      </p:pic>
    </p:spTree>
    <p:extLst>
      <p:ext uri="{BB962C8B-B14F-4D97-AF65-F5344CB8AC3E}">
        <p14:creationId xmlns:p14="http://schemas.microsoft.com/office/powerpoint/2010/main" val="1729772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8929" y="629266"/>
            <a:ext cx="3505495" cy="1622321"/>
          </a:xfrm>
        </p:spPr>
        <p:txBody>
          <a:bodyPr vert="horz" lIns="91440" tIns="45720" rIns="91440" bIns="45720" rtlCol="0" anchor="ctr">
            <a:normAutofit/>
          </a:bodyPr>
          <a:lstStyle/>
          <a:p>
            <a:r>
              <a:rPr lang="en-US" kern="1200">
                <a:solidFill>
                  <a:schemeClr val="tx1"/>
                </a:solidFill>
                <a:latin typeface="+mj-lt"/>
                <a:ea typeface="+mj-ea"/>
                <a:cs typeface="+mj-cs"/>
              </a:rPr>
              <a:t>The aftermath……</a:t>
            </a:r>
          </a:p>
        </p:txBody>
      </p:sp>
      <p:sp>
        <p:nvSpPr>
          <p:cNvPr id="4" name="Content Placeholder 3"/>
          <p:cNvSpPr>
            <a:spLocks noGrp="1"/>
          </p:cNvSpPr>
          <p:nvPr>
            <p:ph sz="half" idx="2"/>
          </p:nvPr>
        </p:nvSpPr>
        <p:spPr>
          <a:xfrm>
            <a:off x="648931" y="2438400"/>
            <a:ext cx="3505494" cy="3785419"/>
          </a:xfrm>
        </p:spPr>
        <p:txBody>
          <a:bodyPr vert="horz" lIns="91440" tIns="45720" rIns="91440" bIns="45720" rtlCol="0">
            <a:normAutofit/>
          </a:bodyPr>
          <a:lstStyle/>
          <a:p>
            <a:pPr marL="0"/>
            <a:endParaRPr lang="en-US" sz="2000" dirty="0"/>
          </a:p>
          <a:p>
            <a:pPr marL="0" indent="0">
              <a:buNone/>
            </a:pPr>
            <a:r>
              <a:rPr lang="en-US" sz="2400" i="1" dirty="0"/>
              <a:t>“They shared in murdering my people... the British government and American government. Without Blair, Bush couldn't have invaded Iraq”</a:t>
            </a:r>
          </a:p>
          <a:p>
            <a:pPr marL="0" indent="0">
              <a:buNone/>
            </a:pPr>
            <a:endParaRPr lang="en-US" sz="2400" i="1" dirty="0"/>
          </a:p>
          <a:p>
            <a:pPr marL="0" indent="0">
              <a:buNone/>
            </a:pPr>
            <a:r>
              <a:rPr lang="en-US" sz="2400" i="1" dirty="0"/>
              <a:t>Bilal Abdulla</a:t>
            </a:r>
          </a:p>
        </p:txBody>
      </p:sp>
      <p:sp>
        <p:nvSpPr>
          <p:cNvPr id="70" name="Rectangle 69">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p:cNvPicPr>
            <a:picLocks noGrp="1" noChangeAspect="1"/>
          </p:cNvPicPr>
          <p:nvPr>
            <p:ph sz="half" idx="1"/>
          </p:nvPr>
        </p:nvPicPr>
        <p:blipFill>
          <a:blip r:embed="rId3"/>
          <a:stretch>
            <a:fillRect/>
          </a:stretch>
        </p:blipFill>
        <p:spPr>
          <a:xfrm>
            <a:off x="5608319" y="1246827"/>
            <a:ext cx="5614835" cy="4211126"/>
          </a:xfrm>
          <a:prstGeom prst="rect">
            <a:avLst/>
          </a:prstGeom>
          <a:effectLst/>
        </p:spPr>
      </p:pic>
      <p:pic>
        <p:nvPicPr>
          <p:cNvPr id="1025" name="Picture 1" descr="start_quote_rb">
            <a:extLst>
              <a:ext uri="{FF2B5EF4-FFF2-40B4-BE49-F238E27FC236}">
                <a16:creationId xmlns:a16="http://schemas.microsoft.com/office/drawing/2014/main" id="{E3DE0738-886D-4856-8931-AA48A404675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228600" cy="123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0710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8929" y="629266"/>
            <a:ext cx="3505495" cy="1622321"/>
          </a:xfrm>
        </p:spPr>
        <p:txBody>
          <a:bodyPr vert="horz" lIns="91440" tIns="45720" rIns="91440" bIns="45720" rtlCol="0" anchor="ctr">
            <a:normAutofit/>
          </a:bodyPr>
          <a:lstStyle/>
          <a:p>
            <a:r>
              <a:rPr lang="en-US" kern="1200">
                <a:solidFill>
                  <a:schemeClr val="tx1"/>
                </a:solidFill>
                <a:latin typeface="+mj-lt"/>
                <a:ea typeface="+mj-ea"/>
                <a:cs typeface="+mj-cs"/>
              </a:rPr>
              <a:t>Who were they…….</a:t>
            </a:r>
          </a:p>
        </p:txBody>
      </p:sp>
      <p:sp>
        <p:nvSpPr>
          <p:cNvPr id="4" name="Content Placeholder 3"/>
          <p:cNvSpPr>
            <a:spLocks noGrp="1"/>
          </p:cNvSpPr>
          <p:nvPr>
            <p:ph sz="half" idx="2"/>
          </p:nvPr>
        </p:nvSpPr>
        <p:spPr>
          <a:xfrm>
            <a:off x="648931" y="2438400"/>
            <a:ext cx="3505494" cy="3785419"/>
          </a:xfrm>
        </p:spPr>
        <p:txBody>
          <a:bodyPr vert="horz" lIns="91440" tIns="45720" rIns="91440" bIns="45720" rtlCol="0">
            <a:normAutofit/>
          </a:bodyPr>
          <a:lstStyle/>
          <a:p>
            <a:endParaRPr lang="en-US" sz="2000" dirty="0"/>
          </a:p>
          <a:p>
            <a:pPr marL="0" indent="0">
              <a:buNone/>
            </a:pPr>
            <a:r>
              <a:rPr lang="en-US" sz="2400" dirty="0"/>
              <a:t>Bilal Abdulla had studied medicine and was working as a doctor while </a:t>
            </a:r>
            <a:r>
              <a:rPr lang="en-US" sz="2400" dirty="0" err="1"/>
              <a:t>Kafeel</a:t>
            </a:r>
            <a:r>
              <a:rPr lang="en-US" sz="2400" dirty="0"/>
              <a:t> Ahmed, who died from injuries sustained in the Glasgow attack, had studied mechanical and aeronautical engineering.</a:t>
            </a:r>
          </a:p>
        </p:txBody>
      </p:sp>
      <p:sp>
        <p:nvSpPr>
          <p:cNvPr id="10" name="Rectangle 9">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p:cNvPicPr>
            <a:picLocks noGrp="1" noChangeAspect="1"/>
          </p:cNvPicPr>
          <p:nvPr>
            <p:ph sz="half" idx="1"/>
          </p:nvPr>
        </p:nvPicPr>
        <p:blipFill>
          <a:blip r:embed="rId3"/>
          <a:stretch>
            <a:fillRect/>
          </a:stretch>
        </p:blipFill>
        <p:spPr>
          <a:xfrm>
            <a:off x="5608319" y="1246827"/>
            <a:ext cx="5614835" cy="4211126"/>
          </a:xfrm>
          <a:prstGeom prst="rect">
            <a:avLst/>
          </a:prstGeom>
          <a:effectLst/>
        </p:spPr>
      </p:pic>
    </p:spTree>
    <p:extLst>
      <p:ext uri="{BB962C8B-B14F-4D97-AF65-F5344CB8AC3E}">
        <p14:creationId xmlns:p14="http://schemas.microsoft.com/office/powerpoint/2010/main" val="20304171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804672" y="1412489"/>
            <a:ext cx="2871095" cy="2156621"/>
          </a:xfrm>
        </p:spPr>
        <p:txBody>
          <a:bodyPr anchor="t">
            <a:normAutofit/>
          </a:bodyPr>
          <a:lstStyle/>
          <a:p>
            <a:r>
              <a:rPr lang="en-GB" sz="3600">
                <a:solidFill>
                  <a:srgbClr val="FFFFFF"/>
                </a:solidFill>
              </a:rPr>
              <a:t>Tiger Tiger and Glasgow Airport Attacks</a:t>
            </a:r>
          </a:p>
        </p:txBody>
      </p:sp>
      <p:sp>
        <p:nvSpPr>
          <p:cNvPr id="3" name="Content Placeholder 2"/>
          <p:cNvSpPr>
            <a:spLocks noGrp="1"/>
          </p:cNvSpPr>
          <p:nvPr>
            <p:ph sz="half" idx="1"/>
          </p:nvPr>
        </p:nvSpPr>
        <p:spPr>
          <a:xfrm>
            <a:off x="5930513" y="1387188"/>
            <a:ext cx="2926080" cy="4363844"/>
          </a:xfrm>
        </p:spPr>
        <p:txBody>
          <a:bodyPr anchor="t">
            <a:normAutofit/>
          </a:bodyPr>
          <a:lstStyle/>
          <a:p>
            <a:endParaRPr lang="en-GB" sz="2000" dirty="0"/>
          </a:p>
          <a:p>
            <a:endParaRPr lang="en-GB" sz="2000" dirty="0"/>
          </a:p>
          <a:p>
            <a:endParaRPr lang="en-GB" sz="2000" dirty="0"/>
          </a:p>
          <a:p>
            <a:endParaRPr lang="en-GB" sz="2000" dirty="0"/>
          </a:p>
          <a:p>
            <a:pPr marL="0" indent="0" algn="ctr">
              <a:buNone/>
            </a:pPr>
            <a:r>
              <a:rPr lang="en-GB" sz="5400" b="1" dirty="0"/>
              <a:t>Success?</a:t>
            </a:r>
          </a:p>
        </p:txBody>
      </p:sp>
    </p:spTree>
    <p:extLst>
      <p:ext uri="{BB962C8B-B14F-4D97-AF65-F5344CB8AC3E}">
        <p14:creationId xmlns:p14="http://schemas.microsoft.com/office/powerpoint/2010/main" val="414293922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B5653A1-0FA0-4309-BD68-11A55D492FDF}"/>
              </a:ext>
            </a:extLst>
          </p:cNvPr>
          <p:cNvSpPr>
            <a:spLocks noGrp="1"/>
          </p:cNvSpPr>
          <p:nvPr>
            <p:ph type="title"/>
          </p:nvPr>
        </p:nvSpPr>
        <p:spPr>
          <a:xfrm>
            <a:off x="6090176" y="552930"/>
            <a:ext cx="4977976" cy="2143445"/>
          </a:xfrm>
        </p:spPr>
        <p:txBody>
          <a:bodyPr vert="horz" lIns="91440" tIns="45720" rIns="91440" bIns="45720" rtlCol="0" anchor="ctr">
            <a:normAutofit fontScale="90000"/>
          </a:bodyPr>
          <a:lstStyle/>
          <a:p>
            <a:r>
              <a:rPr lang="en-US" sz="3100" b="1" u="sng" dirty="0">
                <a:solidFill>
                  <a:srgbClr val="000000"/>
                </a:solidFill>
              </a:rPr>
              <a:t>Strategy</a:t>
            </a:r>
            <a:br>
              <a:rPr lang="en-US" sz="3100" b="1" u="sng" dirty="0">
                <a:solidFill>
                  <a:srgbClr val="000000"/>
                </a:solidFill>
              </a:rPr>
            </a:br>
            <a:br>
              <a:rPr lang="en-US" sz="3100" dirty="0">
                <a:solidFill>
                  <a:srgbClr val="000000"/>
                </a:solidFill>
              </a:rPr>
            </a:br>
            <a:r>
              <a:rPr lang="en-US" sz="3100" dirty="0">
                <a:solidFill>
                  <a:srgbClr val="000000"/>
                </a:solidFill>
              </a:rPr>
              <a:t>Produce perception of Success of campaign  </a:t>
            </a:r>
            <a:br>
              <a:rPr lang="en-US" sz="3100" dirty="0">
                <a:solidFill>
                  <a:srgbClr val="000000"/>
                </a:solidFill>
              </a:rPr>
            </a:br>
            <a:br>
              <a:rPr lang="en-US" sz="3100" dirty="0">
                <a:solidFill>
                  <a:srgbClr val="000000"/>
                </a:solidFill>
              </a:rPr>
            </a:br>
            <a:r>
              <a:rPr lang="en-US" sz="3100" dirty="0">
                <a:solidFill>
                  <a:srgbClr val="000000"/>
                </a:solidFill>
              </a:rPr>
              <a:t>4 x Elements</a:t>
            </a: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809B301C-D80E-44C5-A62C-60D8C3ABBBEB}"/>
              </a:ext>
            </a:extLst>
          </p:cNvPr>
          <p:cNvPicPr>
            <a:picLocks noGrp="1" noChangeAspect="1"/>
          </p:cNvPicPr>
          <p:nvPr>
            <p:ph sz="half" idx="2"/>
          </p:nvPr>
        </p:nvPicPr>
        <p:blipFill rotWithShape="1">
          <a:blip r:embed="rId4">
            <a:alphaModFix/>
          </a:blip>
          <a:srcRect l="24319" r="11191" b="2"/>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7E62F393-0BEC-4F0E-88CD-6456BE8DDEB4}"/>
              </a:ext>
            </a:extLst>
          </p:cNvPr>
          <p:cNvSpPr>
            <a:spLocks noGrp="1"/>
          </p:cNvSpPr>
          <p:nvPr>
            <p:ph sz="half" idx="1"/>
          </p:nvPr>
        </p:nvSpPr>
        <p:spPr>
          <a:xfrm>
            <a:off x="6090574" y="2665781"/>
            <a:ext cx="4977578" cy="3639289"/>
          </a:xfrm>
        </p:spPr>
        <p:txBody>
          <a:bodyPr vert="horz" lIns="91440" tIns="45720" rIns="91440" bIns="45720" rtlCol="0" anchor="ctr">
            <a:normAutofit/>
          </a:bodyPr>
          <a:lstStyle/>
          <a:p>
            <a:pPr marL="0" indent="0">
              <a:buNone/>
            </a:pPr>
            <a:r>
              <a:rPr lang="en-US" sz="2400" b="1" dirty="0">
                <a:solidFill>
                  <a:srgbClr val="000000"/>
                </a:solidFill>
              </a:rPr>
              <a:t>1. Provocation</a:t>
            </a:r>
          </a:p>
          <a:p>
            <a:pPr marL="0"/>
            <a:r>
              <a:rPr lang="en-US" sz="2400" dirty="0">
                <a:solidFill>
                  <a:srgbClr val="000000"/>
                </a:solidFill>
              </a:rPr>
              <a:t>The action carried out is intended to draw a strong reaction from the state. </a:t>
            </a:r>
          </a:p>
          <a:p>
            <a:pPr marL="0"/>
            <a:r>
              <a:rPr lang="en-US" sz="2400" dirty="0">
                <a:solidFill>
                  <a:srgbClr val="000000"/>
                </a:solidFill>
              </a:rPr>
              <a:t>e.g. The state introduce new legislation or police powers,</a:t>
            </a:r>
          </a:p>
          <a:p>
            <a:pPr marL="0"/>
            <a:r>
              <a:rPr lang="en-US" sz="2400" dirty="0">
                <a:solidFill>
                  <a:srgbClr val="000000"/>
                </a:solidFill>
              </a:rPr>
              <a:t>As the violence increases there is a military response and use of ‘emergency powers’. </a:t>
            </a:r>
          </a:p>
        </p:txBody>
      </p:sp>
    </p:spTree>
    <p:extLst>
      <p:ext uri="{BB962C8B-B14F-4D97-AF65-F5344CB8AC3E}">
        <p14:creationId xmlns:p14="http://schemas.microsoft.com/office/powerpoint/2010/main" val="143813211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3FB2FEC-9118-4645-919E-6125FCB0FCE6}"/>
              </a:ext>
            </a:extLst>
          </p:cNvPr>
          <p:cNvSpPr>
            <a:spLocks noGrp="1"/>
          </p:cNvSpPr>
          <p:nvPr>
            <p:ph type="title"/>
          </p:nvPr>
        </p:nvSpPr>
        <p:spPr>
          <a:xfrm>
            <a:off x="6094105" y="802955"/>
            <a:ext cx="4977976" cy="1618727"/>
          </a:xfrm>
        </p:spPr>
        <p:txBody>
          <a:bodyPr vert="horz" lIns="91440" tIns="45720" rIns="91440" bIns="45720" rtlCol="0" anchor="ctr">
            <a:noAutofit/>
          </a:bodyPr>
          <a:lstStyle/>
          <a:p>
            <a:r>
              <a:rPr lang="en-US" sz="2800" b="1" u="sng" dirty="0">
                <a:solidFill>
                  <a:srgbClr val="000000"/>
                </a:solidFill>
              </a:rPr>
              <a:t>Strategy</a:t>
            </a:r>
            <a:br>
              <a:rPr lang="en-US" sz="2800" b="1" u="sng" dirty="0">
                <a:solidFill>
                  <a:srgbClr val="000000"/>
                </a:solidFill>
              </a:rPr>
            </a:br>
            <a:br>
              <a:rPr lang="en-US" sz="2800" dirty="0">
                <a:solidFill>
                  <a:srgbClr val="000000"/>
                </a:solidFill>
              </a:rPr>
            </a:br>
            <a:r>
              <a:rPr lang="en-US" sz="2800" dirty="0">
                <a:solidFill>
                  <a:srgbClr val="000000"/>
                </a:solidFill>
              </a:rPr>
              <a:t>Produce perception of Success of campaign  </a:t>
            </a:r>
            <a:br>
              <a:rPr lang="en-US" sz="2800" dirty="0">
                <a:solidFill>
                  <a:srgbClr val="000000"/>
                </a:solidFill>
              </a:rPr>
            </a:br>
            <a:br>
              <a:rPr lang="en-US" sz="2800" dirty="0">
                <a:solidFill>
                  <a:srgbClr val="000000"/>
                </a:solidFill>
              </a:rPr>
            </a:br>
            <a:endParaRPr lang="en-US" sz="2800" dirty="0">
              <a:solidFill>
                <a:srgbClr val="000000"/>
              </a:solidFill>
            </a:endParaRP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A4A46C56-CE74-4BBD-BA7F-FB8DB4CEA1ED}"/>
              </a:ext>
            </a:extLst>
          </p:cNvPr>
          <p:cNvPicPr>
            <a:picLocks noGrp="1" noChangeAspect="1"/>
          </p:cNvPicPr>
          <p:nvPr>
            <p:ph sz="half" idx="2"/>
          </p:nvPr>
        </p:nvPicPr>
        <p:blipFill rotWithShape="1">
          <a:blip r:embed="rId4">
            <a:alphaModFix/>
          </a:blip>
          <a:srcRect l="18332" r="27448" b="-1"/>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2D473465-8CB0-45CD-AC63-FC66F8B2B6EF}"/>
              </a:ext>
            </a:extLst>
          </p:cNvPr>
          <p:cNvSpPr>
            <a:spLocks noGrp="1"/>
          </p:cNvSpPr>
          <p:nvPr>
            <p:ph sz="half" idx="1"/>
          </p:nvPr>
        </p:nvSpPr>
        <p:spPr>
          <a:xfrm>
            <a:off x="6090574" y="2421682"/>
            <a:ext cx="4977578" cy="3639289"/>
          </a:xfrm>
        </p:spPr>
        <p:txBody>
          <a:bodyPr vert="horz" lIns="91440" tIns="45720" rIns="91440" bIns="45720" rtlCol="0" anchor="ctr">
            <a:normAutofit/>
          </a:bodyPr>
          <a:lstStyle/>
          <a:p>
            <a:pPr marL="0" indent="0">
              <a:buNone/>
            </a:pPr>
            <a:r>
              <a:rPr lang="en-US" sz="2400" b="1" dirty="0">
                <a:solidFill>
                  <a:srgbClr val="000000"/>
                </a:solidFill>
              </a:rPr>
              <a:t>2. Escalation</a:t>
            </a:r>
          </a:p>
          <a:p>
            <a:pPr marL="0"/>
            <a:r>
              <a:rPr lang="en-US" sz="2400" dirty="0">
                <a:solidFill>
                  <a:srgbClr val="000000"/>
                </a:solidFill>
              </a:rPr>
              <a:t>Having forced the state to ‘change the rules’ the group increase the severity of attacks, resulting in the state taking more and more severe responses (sometimes illegal tactics). </a:t>
            </a:r>
          </a:p>
          <a:p>
            <a:pPr marL="0"/>
            <a:endParaRPr lang="en-US" sz="2000" dirty="0">
              <a:solidFill>
                <a:srgbClr val="000000"/>
              </a:solidFill>
            </a:endParaRPr>
          </a:p>
        </p:txBody>
      </p:sp>
    </p:spTree>
    <p:extLst>
      <p:ext uri="{BB962C8B-B14F-4D97-AF65-F5344CB8AC3E}">
        <p14:creationId xmlns:p14="http://schemas.microsoft.com/office/powerpoint/2010/main" val="33435712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AFF3481-39E0-4C88-B567-13C9522DB95D}"/>
              </a:ext>
            </a:extLst>
          </p:cNvPr>
          <p:cNvSpPr>
            <a:spLocks noGrp="1"/>
          </p:cNvSpPr>
          <p:nvPr>
            <p:ph type="title"/>
          </p:nvPr>
        </p:nvSpPr>
        <p:spPr>
          <a:xfrm>
            <a:off x="6094105" y="1229675"/>
            <a:ext cx="4977976" cy="1454051"/>
          </a:xfrm>
        </p:spPr>
        <p:txBody>
          <a:bodyPr vert="horz" lIns="91440" tIns="45720" rIns="91440" bIns="45720" rtlCol="0" anchor="ctr">
            <a:noAutofit/>
          </a:bodyPr>
          <a:lstStyle/>
          <a:p>
            <a:r>
              <a:rPr lang="en-US" sz="2800" b="1" u="sng" dirty="0">
                <a:solidFill>
                  <a:srgbClr val="000000"/>
                </a:solidFill>
              </a:rPr>
              <a:t>Strategy</a:t>
            </a:r>
            <a:br>
              <a:rPr lang="en-US" sz="2800" b="1" u="sng" dirty="0">
                <a:solidFill>
                  <a:srgbClr val="000000"/>
                </a:solidFill>
              </a:rPr>
            </a:br>
            <a:br>
              <a:rPr lang="en-US" sz="2800" dirty="0">
                <a:solidFill>
                  <a:srgbClr val="000000"/>
                </a:solidFill>
              </a:rPr>
            </a:br>
            <a:r>
              <a:rPr lang="en-US" sz="2800" dirty="0">
                <a:solidFill>
                  <a:srgbClr val="000000"/>
                </a:solidFill>
              </a:rPr>
              <a:t>Produce perception of Success of campaign  </a:t>
            </a:r>
            <a:br>
              <a:rPr lang="en-US" sz="2800" dirty="0">
                <a:solidFill>
                  <a:srgbClr val="000000"/>
                </a:solidFill>
              </a:rPr>
            </a:br>
            <a:br>
              <a:rPr lang="en-US" sz="2800" dirty="0">
                <a:solidFill>
                  <a:srgbClr val="000000"/>
                </a:solidFill>
              </a:rPr>
            </a:br>
            <a:br>
              <a:rPr lang="en-US" sz="2800" dirty="0">
                <a:solidFill>
                  <a:srgbClr val="000000"/>
                </a:solidFill>
              </a:rPr>
            </a:br>
            <a:endParaRPr lang="en-US" sz="2800" dirty="0">
              <a:solidFill>
                <a:srgbClr val="000000"/>
              </a:solidFill>
            </a:endParaRP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3E13CCA0-A6A1-44DB-B654-A3D69C85ACD5}"/>
              </a:ext>
            </a:extLst>
          </p:cNvPr>
          <p:cNvPicPr>
            <a:picLocks noGrp="1" noChangeAspect="1"/>
          </p:cNvPicPr>
          <p:nvPr>
            <p:ph sz="half" idx="2"/>
          </p:nvPr>
        </p:nvPicPr>
        <p:blipFill rotWithShape="1">
          <a:blip r:embed="rId4">
            <a:alphaModFix/>
          </a:blip>
          <a:srcRect l="31278" r="8529" b="-1"/>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F844246D-F261-47C3-9884-E1D80BAA8C6D}"/>
              </a:ext>
            </a:extLst>
          </p:cNvPr>
          <p:cNvSpPr>
            <a:spLocks noGrp="1"/>
          </p:cNvSpPr>
          <p:nvPr>
            <p:ph sz="half" idx="1"/>
          </p:nvPr>
        </p:nvSpPr>
        <p:spPr>
          <a:xfrm>
            <a:off x="6094503" y="2331680"/>
            <a:ext cx="4977578" cy="3639289"/>
          </a:xfrm>
        </p:spPr>
        <p:txBody>
          <a:bodyPr vert="horz" lIns="91440" tIns="45720" rIns="91440" bIns="45720" rtlCol="0" anchor="ctr">
            <a:normAutofit/>
          </a:bodyPr>
          <a:lstStyle/>
          <a:p>
            <a:pPr marL="0" indent="0">
              <a:buNone/>
            </a:pPr>
            <a:r>
              <a:rPr lang="en-US" sz="2400" b="1" dirty="0">
                <a:solidFill>
                  <a:srgbClr val="000000"/>
                </a:solidFill>
              </a:rPr>
              <a:t>3. Blame</a:t>
            </a:r>
          </a:p>
          <a:p>
            <a:r>
              <a:rPr lang="en-US" sz="2400" dirty="0">
                <a:solidFill>
                  <a:srgbClr val="000000"/>
                </a:solidFill>
              </a:rPr>
              <a:t>As violence and rule breaking on both sides increases all parties attempt to place the blame on the other.</a:t>
            </a:r>
          </a:p>
          <a:p>
            <a:r>
              <a:rPr lang="en-US" sz="2400" dirty="0">
                <a:solidFill>
                  <a:srgbClr val="000000"/>
                </a:solidFill>
              </a:rPr>
              <a:t>A classic battle for ‘hearts and minds’. </a:t>
            </a:r>
          </a:p>
        </p:txBody>
      </p:sp>
    </p:spTree>
    <p:extLst>
      <p:ext uri="{BB962C8B-B14F-4D97-AF65-F5344CB8AC3E}">
        <p14:creationId xmlns:p14="http://schemas.microsoft.com/office/powerpoint/2010/main" val="14289327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9D6E92C-53C2-4801-8B6E-BBCDFBD7DBC8}"/>
              </a:ext>
            </a:extLst>
          </p:cNvPr>
          <p:cNvSpPr>
            <a:spLocks noGrp="1"/>
          </p:cNvSpPr>
          <p:nvPr>
            <p:ph type="title"/>
          </p:nvPr>
        </p:nvSpPr>
        <p:spPr>
          <a:xfrm>
            <a:off x="6094105" y="802955"/>
            <a:ext cx="4977976" cy="1454051"/>
          </a:xfrm>
        </p:spPr>
        <p:txBody>
          <a:bodyPr vert="horz" lIns="91440" tIns="45720" rIns="91440" bIns="45720" rtlCol="0" anchor="ctr">
            <a:noAutofit/>
          </a:bodyPr>
          <a:lstStyle/>
          <a:p>
            <a:r>
              <a:rPr lang="en-US" sz="2800" b="1" u="sng" dirty="0">
                <a:solidFill>
                  <a:srgbClr val="000000"/>
                </a:solidFill>
              </a:rPr>
              <a:t>Strategy</a:t>
            </a:r>
            <a:br>
              <a:rPr lang="en-US" sz="2800" b="1" u="sng" dirty="0">
                <a:solidFill>
                  <a:srgbClr val="000000"/>
                </a:solidFill>
              </a:rPr>
            </a:br>
            <a:br>
              <a:rPr lang="en-US" sz="2800" dirty="0">
                <a:solidFill>
                  <a:srgbClr val="000000"/>
                </a:solidFill>
              </a:rPr>
            </a:br>
            <a:r>
              <a:rPr lang="en-US" sz="2800" dirty="0">
                <a:solidFill>
                  <a:srgbClr val="000000"/>
                </a:solidFill>
              </a:rPr>
              <a:t>Produce perception of Success of campaign  </a:t>
            </a:r>
            <a:br>
              <a:rPr lang="en-US" sz="2800" dirty="0">
                <a:solidFill>
                  <a:srgbClr val="000000"/>
                </a:solidFill>
              </a:rPr>
            </a:br>
            <a:br>
              <a:rPr lang="en-US" sz="2800" dirty="0">
                <a:solidFill>
                  <a:srgbClr val="000000"/>
                </a:solidFill>
              </a:rPr>
            </a:br>
            <a:endParaRPr lang="en-US" sz="2800" dirty="0">
              <a:solidFill>
                <a:srgbClr val="000000"/>
              </a:solidFill>
            </a:endParaRP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B620F05A-AADC-4CBA-90CB-E9D71D5BCBFD}"/>
              </a:ext>
            </a:extLst>
          </p:cNvPr>
          <p:cNvPicPr>
            <a:picLocks noGrp="1" noChangeAspect="1"/>
          </p:cNvPicPr>
          <p:nvPr>
            <p:ph sz="half" idx="2"/>
          </p:nvPr>
        </p:nvPicPr>
        <p:blipFill rotWithShape="1">
          <a:blip r:embed="rId4">
            <a:alphaModFix/>
          </a:blip>
          <a:srcRect l="19826" r="16640" b="2"/>
          <a:stretch/>
        </p:blipFill>
        <p:spPr>
          <a:xfrm>
            <a:off x="-32064" y="738619"/>
            <a:ext cx="4998790" cy="5380762"/>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669627B5-E9D9-4A21-92DA-37C8CB4DCF8A}"/>
              </a:ext>
            </a:extLst>
          </p:cNvPr>
          <p:cNvSpPr>
            <a:spLocks noGrp="1"/>
          </p:cNvSpPr>
          <p:nvPr>
            <p:ph sz="half" idx="1"/>
          </p:nvPr>
        </p:nvSpPr>
        <p:spPr>
          <a:xfrm>
            <a:off x="6094105" y="2415756"/>
            <a:ext cx="4977578" cy="3639289"/>
          </a:xfrm>
        </p:spPr>
        <p:txBody>
          <a:bodyPr vert="horz" lIns="91440" tIns="45720" rIns="91440" bIns="45720" rtlCol="0" anchor="ctr">
            <a:normAutofit/>
          </a:bodyPr>
          <a:lstStyle/>
          <a:p>
            <a:pPr marL="0" indent="0">
              <a:buNone/>
            </a:pPr>
            <a:r>
              <a:rPr lang="en-US" sz="2400" b="1" dirty="0">
                <a:solidFill>
                  <a:srgbClr val="000000"/>
                </a:solidFill>
              </a:rPr>
              <a:t>4. Endurance</a:t>
            </a:r>
          </a:p>
          <a:p>
            <a:r>
              <a:rPr lang="en-US" sz="2400" dirty="0">
                <a:solidFill>
                  <a:srgbClr val="000000"/>
                </a:solidFill>
              </a:rPr>
              <a:t>The group attempt to convince the state and its supporters that their commitment and capacity is greater than the states ability to continue to resource its counter measures.  </a:t>
            </a:r>
          </a:p>
          <a:p>
            <a:r>
              <a:rPr lang="en-US" sz="2400" dirty="0">
                <a:solidFill>
                  <a:srgbClr val="000000"/>
                </a:solidFill>
              </a:rPr>
              <a:t>Terrorist conflicts aim to break the will of the enemy.</a:t>
            </a:r>
          </a:p>
        </p:txBody>
      </p:sp>
    </p:spTree>
    <p:extLst>
      <p:ext uri="{BB962C8B-B14F-4D97-AF65-F5344CB8AC3E}">
        <p14:creationId xmlns:p14="http://schemas.microsoft.com/office/powerpoint/2010/main" val="25213139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9F9453D-57F9-44ED-BED3-804DDB6DEAB3}"/>
              </a:ext>
            </a:extLst>
          </p:cNvPr>
          <p:cNvSpPr>
            <a:spLocks noGrp="1"/>
          </p:cNvSpPr>
          <p:nvPr>
            <p:ph type="title"/>
          </p:nvPr>
        </p:nvSpPr>
        <p:spPr>
          <a:xfrm>
            <a:off x="6094105" y="802955"/>
            <a:ext cx="5614874" cy="1454051"/>
          </a:xfrm>
        </p:spPr>
        <p:txBody>
          <a:bodyPr vert="horz" lIns="91440" tIns="45720" rIns="91440" bIns="45720" rtlCol="0" anchor="ctr">
            <a:normAutofit/>
          </a:bodyPr>
          <a:lstStyle/>
          <a:p>
            <a:pPr algn="ctr"/>
            <a:r>
              <a:rPr lang="en-US" dirty="0">
                <a:solidFill>
                  <a:srgbClr val="000000"/>
                </a:solidFill>
              </a:rPr>
              <a:t>Terrorism v Military Conflict</a:t>
            </a: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7C639366-C7AC-4A1C-B148-144A1D72E820}"/>
              </a:ext>
            </a:extLst>
          </p:cNvPr>
          <p:cNvPicPr>
            <a:picLocks noGrp="1" noChangeAspect="1"/>
          </p:cNvPicPr>
          <p:nvPr>
            <p:ph sz="half" idx="2"/>
          </p:nvPr>
        </p:nvPicPr>
        <p:blipFill rotWithShape="1">
          <a:blip r:embed="rId4">
            <a:alphaModFix/>
          </a:blip>
          <a:srcRect l="22814" r="23682"/>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6578A6B5-EE27-48EC-B878-13FCB8E97CCB}"/>
              </a:ext>
            </a:extLst>
          </p:cNvPr>
          <p:cNvSpPr>
            <a:spLocks noGrp="1"/>
          </p:cNvSpPr>
          <p:nvPr>
            <p:ph sz="half" idx="1"/>
          </p:nvPr>
        </p:nvSpPr>
        <p:spPr>
          <a:xfrm>
            <a:off x="6094105" y="2415756"/>
            <a:ext cx="4977578" cy="3639289"/>
          </a:xfrm>
        </p:spPr>
        <p:txBody>
          <a:bodyPr vert="horz" lIns="91440" tIns="45720" rIns="91440" bIns="45720" rtlCol="0" anchor="ctr">
            <a:normAutofit/>
          </a:bodyPr>
          <a:lstStyle/>
          <a:p>
            <a:r>
              <a:rPr lang="en-US" sz="2400" dirty="0">
                <a:solidFill>
                  <a:srgbClr val="000000"/>
                </a:solidFill>
              </a:rPr>
              <a:t>Outcome does not depend on military strength,</a:t>
            </a:r>
          </a:p>
          <a:p>
            <a:r>
              <a:rPr lang="en-US" sz="2400" dirty="0">
                <a:solidFill>
                  <a:srgbClr val="000000"/>
                </a:solidFill>
              </a:rPr>
              <a:t>Offers weak opponent the chance to inflict huge costs on a much larger and much more powerful enemy. </a:t>
            </a:r>
          </a:p>
        </p:txBody>
      </p:sp>
    </p:spTree>
    <p:extLst>
      <p:ext uri="{BB962C8B-B14F-4D97-AF65-F5344CB8AC3E}">
        <p14:creationId xmlns:p14="http://schemas.microsoft.com/office/powerpoint/2010/main" val="16767761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BFA1596-033A-41E9-83C6-BD4AC356437D}"/>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a:solidFill>
                  <a:srgbClr val="000000"/>
                </a:solidFill>
              </a:rPr>
              <a:t>Case Study</a:t>
            </a: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C7D9F837-43C7-4E18-BC78-A88B1CE875E2}"/>
              </a:ext>
            </a:extLst>
          </p:cNvPr>
          <p:cNvPicPr>
            <a:picLocks noGrp="1" noChangeAspect="1"/>
          </p:cNvPicPr>
          <p:nvPr>
            <p:ph sz="half" idx="2"/>
          </p:nvPr>
        </p:nvPicPr>
        <p:blipFill rotWithShape="1">
          <a:blip r:embed="rId4">
            <a:alphaModFix/>
          </a:blip>
          <a:srcRect l="12115" r="25782"/>
          <a:stretch/>
        </p:blipFill>
        <p:spPr>
          <a:xfrm>
            <a:off x="-160421" y="738619"/>
            <a:ext cx="5134607" cy="5380762"/>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88EACA55-6983-4F95-984F-549A88074B36}"/>
              </a:ext>
            </a:extLst>
          </p:cNvPr>
          <p:cNvSpPr>
            <a:spLocks noGrp="1"/>
          </p:cNvSpPr>
          <p:nvPr>
            <p:ph sz="half" idx="1"/>
          </p:nvPr>
        </p:nvSpPr>
        <p:spPr>
          <a:xfrm>
            <a:off x="6090574" y="2421682"/>
            <a:ext cx="5390226" cy="3639289"/>
          </a:xfrm>
        </p:spPr>
        <p:txBody>
          <a:bodyPr vert="horz" lIns="91440" tIns="45720" rIns="91440" bIns="45720" rtlCol="0" anchor="ctr">
            <a:noAutofit/>
          </a:bodyPr>
          <a:lstStyle/>
          <a:p>
            <a:r>
              <a:rPr lang="en-US" sz="2400" dirty="0">
                <a:solidFill>
                  <a:srgbClr val="000000"/>
                </a:solidFill>
              </a:rPr>
              <a:t>Al-Qaeda was vastly weaker than the Iraqi military under Saddam Hussein’s regime,</a:t>
            </a:r>
          </a:p>
          <a:p>
            <a:r>
              <a:rPr lang="en-US" sz="2400" dirty="0">
                <a:solidFill>
                  <a:srgbClr val="000000"/>
                </a:solidFill>
              </a:rPr>
              <a:t>In 2003 it took the US 26 days to crush Hussein’s army,</a:t>
            </a:r>
          </a:p>
          <a:p>
            <a:r>
              <a:rPr lang="en-US" sz="2400" dirty="0">
                <a:solidFill>
                  <a:srgbClr val="000000"/>
                </a:solidFill>
              </a:rPr>
              <a:t> In contrast the US have been fighting AQ for well over 15 years and have spent an estimated $6 trillion in the struggle to defeat them (more than both world wars and the Korean war). </a:t>
            </a:r>
          </a:p>
        </p:txBody>
      </p:sp>
    </p:spTree>
    <p:extLst>
      <p:ext uri="{BB962C8B-B14F-4D97-AF65-F5344CB8AC3E}">
        <p14:creationId xmlns:p14="http://schemas.microsoft.com/office/powerpoint/2010/main" val="314362277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E09A9831-D652-4E74-B1DD-67CA7523AD24}"/>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dirty="0">
                <a:solidFill>
                  <a:srgbClr val="000000"/>
                </a:solidFill>
              </a:rPr>
              <a:t>“Hearts and Minds”</a:t>
            </a: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8DB66B41-350F-453F-A987-3065693023A0}"/>
              </a:ext>
            </a:extLst>
          </p:cNvPr>
          <p:cNvPicPr>
            <a:picLocks noGrp="1" noChangeAspect="1"/>
          </p:cNvPicPr>
          <p:nvPr>
            <p:ph sz="half" idx="2"/>
          </p:nvPr>
        </p:nvPicPr>
        <p:blipFill rotWithShape="1">
          <a:blip r:embed="rId4">
            <a:alphaModFix/>
          </a:blip>
          <a:srcRect l="21250" r="7092" b="-1"/>
          <a:stretch/>
        </p:blipFill>
        <p:spPr>
          <a:xfrm>
            <a:off x="-160421" y="738619"/>
            <a:ext cx="5127147" cy="5380762"/>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DBCBC7B7-81C3-4359-A2A0-7752AEBE2951}"/>
              </a:ext>
            </a:extLst>
          </p:cNvPr>
          <p:cNvSpPr>
            <a:spLocks noGrp="1"/>
          </p:cNvSpPr>
          <p:nvPr>
            <p:ph sz="half" idx="1"/>
          </p:nvPr>
        </p:nvSpPr>
        <p:spPr>
          <a:xfrm>
            <a:off x="6090574" y="2421682"/>
            <a:ext cx="4977578" cy="3639289"/>
          </a:xfrm>
        </p:spPr>
        <p:txBody>
          <a:bodyPr vert="horz" lIns="91440" tIns="45720" rIns="91440" bIns="45720" rtlCol="0" anchor="ctr">
            <a:noAutofit/>
          </a:bodyPr>
          <a:lstStyle/>
          <a:p>
            <a:r>
              <a:rPr lang="en-US" sz="2400" dirty="0">
                <a:solidFill>
                  <a:srgbClr val="000000"/>
                </a:solidFill>
              </a:rPr>
              <a:t>To be successful terrorist group need to gain the support of the masses, they need to raise funds, recruit and maintain resources, </a:t>
            </a:r>
          </a:p>
          <a:p>
            <a:pPr lvl="0"/>
            <a:r>
              <a:rPr lang="en-GB" sz="2400" dirty="0">
                <a:solidFill>
                  <a:prstClr val="black"/>
                </a:solidFill>
              </a:rPr>
              <a:t>Support for terrorist groups can be broken down into two groups:</a:t>
            </a:r>
          </a:p>
          <a:p>
            <a:pPr lvl="0"/>
            <a:r>
              <a:rPr lang="en-GB" sz="2400" dirty="0">
                <a:solidFill>
                  <a:prstClr val="black"/>
                </a:solidFill>
              </a:rPr>
              <a:t>Soft Support, and</a:t>
            </a:r>
          </a:p>
          <a:p>
            <a:pPr lvl="0"/>
            <a:r>
              <a:rPr lang="en-GB" sz="2400" dirty="0">
                <a:solidFill>
                  <a:prstClr val="black"/>
                </a:solidFill>
              </a:rPr>
              <a:t>Hard Support</a:t>
            </a:r>
          </a:p>
          <a:p>
            <a:endParaRPr lang="en-US" sz="2400" dirty="0">
              <a:solidFill>
                <a:srgbClr val="000000"/>
              </a:solidFill>
            </a:endParaRPr>
          </a:p>
        </p:txBody>
      </p:sp>
    </p:spTree>
    <p:extLst>
      <p:ext uri="{BB962C8B-B14F-4D97-AF65-F5344CB8AC3E}">
        <p14:creationId xmlns:p14="http://schemas.microsoft.com/office/powerpoint/2010/main" val="36392212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643798B-CC57-4919-B173-F048B9152BBB}"/>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a:solidFill>
                  <a:srgbClr val="000000"/>
                </a:solidFill>
              </a:rPr>
              <a:t>Soft Support</a:t>
            </a: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5A49AB28-C178-4824-B6F0-DABED848CD55}"/>
              </a:ext>
            </a:extLst>
          </p:cNvPr>
          <p:cNvPicPr>
            <a:picLocks noGrp="1" noChangeAspect="1"/>
          </p:cNvPicPr>
          <p:nvPr>
            <p:ph sz="half" idx="2"/>
          </p:nvPr>
        </p:nvPicPr>
        <p:blipFill rotWithShape="1">
          <a:blip r:embed="rId4">
            <a:alphaModFix/>
          </a:blip>
          <a:srcRect l="8237" r="29899" b="-1"/>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FF776920-A815-41A9-9430-8A8B28C6EFDC}"/>
              </a:ext>
            </a:extLst>
          </p:cNvPr>
          <p:cNvSpPr>
            <a:spLocks noGrp="1"/>
          </p:cNvSpPr>
          <p:nvPr>
            <p:ph sz="half" idx="1"/>
          </p:nvPr>
        </p:nvSpPr>
        <p:spPr>
          <a:xfrm>
            <a:off x="6090574" y="2421682"/>
            <a:ext cx="4977578" cy="3639289"/>
          </a:xfrm>
        </p:spPr>
        <p:txBody>
          <a:bodyPr vert="horz" lIns="91440" tIns="45720" rIns="91440" bIns="45720" rtlCol="0" anchor="ctr">
            <a:normAutofit/>
          </a:bodyPr>
          <a:lstStyle/>
          <a:p>
            <a:r>
              <a:rPr lang="en-US" sz="2400" dirty="0">
                <a:solidFill>
                  <a:srgbClr val="000000"/>
                </a:solidFill>
              </a:rPr>
              <a:t>Tolerance</a:t>
            </a:r>
          </a:p>
          <a:p>
            <a:r>
              <a:rPr lang="en-US" sz="2400" dirty="0">
                <a:solidFill>
                  <a:srgbClr val="000000"/>
                </a:solidFill>
              </a:rPr>
              <a:t>Supporters will not publicly voice support for the actions of the group or provide funding nor even vote for them, however, soft supporters tend not to cooperate with police and security forces as they support the underlying cause. </a:t>
            </a:r>
          </a:p>
        </p:txBody>
      </p:sp>
    </p:spTree>
    <p:extLst>
      <p:ext uri="{BB962C8B-B14F-4D97-AF65-F5344CB8AC3E}">
        <p14:creationId xmlns:p14="http://schemas.microsoft.com/office/powerpoint/2010/main" val="717591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643798B-CC57-4919-B173-F048B9152BBB}"/>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a:solidFill>
                  <a:srgbClr val="000000"/>
                </a:solidFill>
              </a:rPr>
              <a:t>Soft Support</a:t>
            </a: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5A49AB28-C178-4824-B6F0-DABED848CD55}"/>
              </a:ext>
            </a:extLst>
          </p:cNvPr>
          <p:cNvPicPr>
            <a:picLocks noGrp="1" noChangeAspect="1"/>
          </p:cNvPicPr>
          <p:nvPr>
            <p:ph sz="half" idx="2"/>
          </p:nvPr>
        </p:nvPicPr>
        <p:blipFill rotWithShape="1">
          <a:blip r:embed="rId3">
            <a:alphaModFix/>
          </a:blip>
          <a:srcRect l="8237" r="29899" b="-1"/>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FF776920-A815-41A9-9430-8A8B28C6EFDC}"/>
              </a:ext>
            </a:extLst>
          </p:cNvPr>
          <p:cNvSpPr>
            <a:spLocks noGrp="1"/>
          </p:cNvSpPr>
          <p:nvPr>
            <p:ph sz="half" idx="1"/>
          </p:nvPr>
        </p:nvSpPr>
        <p:spPr>
          <a:xfrm>
            <a:off x="6090574" y="2421682"/>
            <a:ext cx="4977578" cy="3639289"/>
          </a:xfrm>
        </p:spPr>
        <p:txBody>
          <a:bodyPr vert="horz" lIns="91440" tIns="45720" rIns="91440" bIns="45720" rtlCol="0" anchor="ctr">
            <a:normAutofit/>
          </a:bodyPr>
          <a:lstStyle/>
          <a:p>
            <a:r>
              <a:rPr lang="en-US" sz="2400" dirty="0">
                <a:solidFill>
                  <a:srgbClr val="000000"/>
                </a:solidFill>
              </a:rPr>
              <a:t>So we might say that soft supporters ‘look the other way’, this allows the terrorists to operate freely within the community with confidence that the security services will not be informed of what is going on. </a:t>
            </a:r>
          </a:p>
        </p:txBody>
      </p:sp>
    </p:spTree>
    <p:extLst>
      <p:ext uri="{BB962C8B-B14F-4D97-AF65-F5344CB8AC3E}">
        <p14:creationId xmlns:p14="http://schemas.microsoft.com/office/powerpoint/2010/main" val="25967151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D7521E5D-667A-4691-BA35-6A396B95979E}"/>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kern="1200" dirty="0">
                <a:solidFill>
                  <a:srgbClr val="000000"/>
                </a:solidFill>
                <a:latin typeface="+mj-lt"/>
                <a:ea typeface="+mj-ea"/>
                <a:cs typeface="+mj-cs"/>
              </a:rPr>
              <a:t>Hard Supporters</a:t>
            </a: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46B0FD12-F735-410F-8E1C-B55C559F96F7}"/>
              </a:ext>
            </a:extLst>
          </p:cNvPr>
          <p:cNvPicPr>
            <a:picLocks noGrp="1" noChangeAspect="1"/>
          </p:cNvPicPr>
          <p:nvPr>
            <p:ph sz="half" idx="2"/>
          </p:nvPr>
        </p:nvPicPr>
        <p:blipFill>
          <a:blip r:embed="rId4"/>
          <a:stretch>
            <a:fillRect/>
          </a:stretch>
        </p:blipFill>
        <p:spPr>
          <a:xfrm>
            <a:off x="1" y="2215598"/>
            <a:ext cx="4651512" cy="2372443"/>
          </a:xfrm>
          <a:prstGeom prst="rect">
            <a:avLst/>
          </a:prstGeom>
        </p:spPr>
      </p:pic>
      <p:sp>
        <p:nvSpPr>
          <p:cNvPr id="3" name="Content Placeholder 2">
            <a:extLst>
              <a:ext uri="{FF2B5EF4-FFF2-40B4-BE49-F238E27FC236}">
                <a16:creationId xmlns:a16="http://schemas.microsoft.com/office/drawing/2014/main" id="{01CDD290-DFA2-41BD-9107-D0A4D1E0D30D}"/>
              </a:ext>
            </a:extLst>
          </p:cNvPr>
          <p:cNvSpPr>
            <a:spLocks noGrp="1"/>
          </p:cNvSpPr>
          <p:nvPr>
            <p:ph sz="half" idx="1"/>
          </p:nvPr>
        </p:nvSpPr>
        <p:spPr>
          <a:xfrm>
            <a:off x="6090574" y="2421682"/>
            <a:ext cx="4977578" cy="3639289"/>
          </a:xfrm>
        </p:spPr>
        <p:txBody>
          <a:bodyPr vert="horz" lIns="91440" tIns="45720" rIns="91440" bIns="45720" rtlCol="0" anchor="ctr">
            <a:normAutofit/>
          </a:bodyPr>
          <a:lstStyle/>
          <a:p>
            <a:r>
              <a:rPr lang="en-US" sz="2400" dirty="0">
                <a:solidFill>
                  <a:srgbClr val="000000"/>
                </a:solidFill>
              </a:rPr>
              <a:t>Increased level of commitment</a:t>
            </a:r>
          </a:p>
          <a:p>
            <a:r>
              <a:rPr lang="en-US" sz="2400" dirty="0">
                <a:solidFill>
                  <a:srgbClr val="000000"/>
                </a:solidFill>
              </a:rPr>
              <a:t>Supporters will provide (or attempt to provide) practical assistance (facilitation)</a:t>
            </a:r>
          </a:p>
          <a:p>
            <a:r>
              <a:rPr lang="en-US" sz="2400" dirty="0">
                <a:solidFill>
                  <a:srgbClr val="000000"/>
                </a:solidFill>
              </a:rPr>
              <a:t>Will vote for terrorist candidates in elections</a:t>
            </a:r>
          </a:p>
          <a:p>
            <a:r>
              <a:rPr lang="en-US" sz="2400" dirty="0">
                <a:solidFill>
                  <a:srgbClr val="000000"/>
                </a:solidFill>
              </a:rPr>
              <a:t>Take part in demonstrations and protest on behalf of causes linked to the terrorists aims</a:t>
            </a:r>
          </a:p>
          <a:p>
            <a:endParaRPr lang="en-US" sz="2000" dirty="0">
              <a:solidFill>
                <a:srgbClr val="000000"/>
              </a:solidFill>
            </a:endParaRPr>
          </a:p>
        </p:txBody>
      </p:sp>
    </p:spTree>
    <p:extLst>
      <p:ext uri="{BB962C8B-B14F-4D97-AF65-F5344CB8AC3E}">
        <p14:creationId xmlns:p14="http://schemas.microsoft.com/office/powerpoint/2010/main" val="11193259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56F5174-31D9-4DBB-AAB7-A1FD7BDB13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AE113210-7872-481A-ADE6-3A05CCAF5E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CCE60B84-F29F-4A69-A3D7-8156E3B44F6D}"/>
              </a:ext>
            </a:extLst>
          </p:cNvPr>
          <p:cNvSpPr>
            <a:spLocks noGrp="1"/>
          </p:cNvSpPr>
          <p:nvPr>
            <p:ph type="title"/>
          </p:nvPr>
        </p:nvSpPr>
        <p:spPr>
          <a:xfrm>
            <a:off x="6094105" y="802955"/>
            <a:ext cx="4977976" cy="1454051"/>
          </a:xfrm>
        </p:spPr>
        <p:txBody>
          <a:bodyPr vert="horz" lIns="91440" tIns="45720" rIns="91440" bIns="45720" rtlCol="0" anchor="ctr">
            <a:normAutofit/>
          </a:bodyPr>
          <a:lstStyle/>
          <a:p>
            <a:r>
              <a:rPr lang="en-US" dirty="0">
                <a:solidFill>
                  <a:srgbClr val="000000"/>
                </a:solidFill>
              </a:rPr>
              <a:t>Hard Supporters</a:t>
            </a:r>
            <a:endParaRPr lang="en-US">
              <a:solidFill>
                <a:srgbClr val="000000"/>
              </a:solidFill>
            </a:endParaRPr>
          </a:p>
        </p:txBody>
      </p:sp>
      <p:sp>
        <p:nvSpPr>
          <p:cNvPr id="14" name="Freeform 62">
            <a:extLst>
              <a:ext uri="{FF2B5EF4-FFF2-40B4-BE49-F238E27FC236}">
                <a16:creationId xmlns:a16="http://schemas.microsoft.com/office/drawing/2014/main" id="{F9A95BEE-6BB1-4A28-A8E6-A34B2E42E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a:extLst>
              <a:ext uri="{FF2B5EF4-FFF2-40B4-BE49-F238E27FC236}">
                <a16:creationId xmlns:a16="http://schemas.microsoft.com/office/drawing/2014/main" id="{9FF30E40-894D-4F0B-95B5-5D95F50E1A01}"/>
              </a:ext>
            </a:extLst>
          </p:cNvPr>
          <p:cNvPicPr>
            <a:picLocks noGrp="1" noChangeAspect="1"/>
          </p:cNvPicPr>
          <p:nvPr>
            <p:ph sz="half" idx="2"/>
          </p:nvPr>
        </p:nvPicPr>
        <p:blipFill rotWithShape="1">
          <a:blip r:embed="rId3">
            <a:alphaModFix/>
          </a:blip>
          <a:srcRect t="19427" r="2" b="2075"/>
          <a:stretch/>
        </p:blipFill>
        <p:spPr>
          <a:xfrm>
            <a:off x="20" y="907231"/>
            <a:ext cx="4838021" cy="5063738"/>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838CEAC3-B2AC-44EC-BE78-84F161F4D407}"/>
              </a:ext>
            </a:extLst>
          </p:cNvPr>
          <p:cNvSpPr>
            <a:spLocks noGrp="1"/>
          </p:cNvSpPr>
          <p:nvPr>
            <p:ph sz="half" idx="1"/>
          </p:nvPr>
        </p:nvSpPr>
        <p:spPr>
          <a:xfrm>
            <a:off x="6090574" y="2421682"/>
            <a:ext cx="4977578" cy="3639289"/>
          </a:xfrm>
        </p:spPr>
        <p:txBody>
          <a:bodyPr vert="horz" lIns="91440" tIns="45720" rIns="91440" bIns="45720" rtlCol="0" anchor="ctr">
            <a:normAutofit/>
          </a:bodyPr>
          <a:lstStyle/>
          <a:p>
            <a:r>
              <a:rPr lang="en-US" sz="2400" dirty="0">
                <a:solidFill>
                  <a:srgbClr val="000000"/>
                </a:solidFill>
              </a:rPr>
              <a:t>Contribute financially to terrorist group</a:t>
            </a:r>
          </a:p>
          <a:p>
            <a:r>
              <a:rPr lang="en-US" sz="2400" dirty="0">
                <a:solidFill>
                  <a:srgbClr val="000000"/>
                </a:solidFill>
              </a:rPr>
              <a:t>Store and hide weapons</a:t>
            </a:r>
          </a:p>
          <a:p>
            <a:r>
              <a:rPr lang="en-US" sz="2400" dirty="0">
                <a:solidFill>
                  <a:srgbClr val="000000"/>
                </a:solidFill>
              </a:rPr>
              <a:t>Provide safe houses</a:t>
            </a:r>
          </a:p>
          <a:p>
            <a:r>
              <a:rPr lang="en-US" sz="2400" dirty="0">
                <a:solidFill>
                  <a:srgbClr val="000000"/>
                </a:solidFill>
              </a:rPr>
              <a:t>Pass on information on police and security services activity to group</a:t>
            </a:r>
          </a:p>
          <a:p>
            <a:r>
              <a:rPr lang="en-US" sz="2400" dirty="0">
                <a:solidFill>
                  <a:srgbClr val="000000"/>
                </a:solidFill>
              </a:rPr>
              <a:t>Are integral to the effective running of the </a:t>
            </a:r>
            <a:r>
              <a:rPr lang="en-US" sz="2400" dirty="0" err="1">
                <a:solidFill>
                  <a:srgbClr val="000000"/>
                </a:solidFill>
              </a:rPr>
              <a:t>organisation</a:t>
            </a:r>
            <a:endParaRPr lang="en-US" sz="2400" dirty="0">
              <a:solidFill>
                <a:srgbClr val="000000"/>
              </a:solidFill>
            </a:endParaRPr>
          </a:p>
        </p:txBody>
      </p:sp>
    </p:spTree>
    <p:extLst>
      <p:ext uri="{BB962C8B-B14F-4D97-AF65-F5344CB8AC3E}">
        <p14:creationId xmlns:p14="http://schemas.microsoft.com/office/powerpoint/2010/main" val="1542240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FF694-546D-4736-8324-FD833C9040B3}"/>
              </a:ext>
            </a:extLst>
          </p:cNvPr>
          <p:cNvSpPr>
            <a:spLocks noGrp="1"/>
          </p:cNvSpPr>
          <p:nvPr>
            <p:ph type="title"/>
          </p:nvPr>
        </p:nvSpPr>
        <p:spPr>
          <a:xfrm>
            <a:off x="838200" y="768511"/>
            <a:ext cx="10515600" cy="1325563"/>
          </a:xfrm>
        </p:spPr>
        <p:txBody>
          <a:bodyPr/>
          <a:lstStyle/>
          <a:p>
            <a:pPr algn="ctr"/>
            <a:r>
              <a:rPr lang="en-GB" dirty="0"/>
              <a:t>Terrorist Group Aims Relating to their  Supporters</a:t>
            </a:r>
          </a:p>
        </p:txBody>
      </p:sp>
      <p:graphicFrame>
        <p:nvGraphicFramePr>
          <p:cNvPr id="5" name="Content Placeholder 4">
            <a:extLst>
              <a:ext uri="{FF2B5EF4-FFF2-40B4-BE49-F238E27FC236}">
                <a16:creationId xmlns:a16="http://schemas.microsoft.com/office/drawing/2014/main" id="{C4DE220C-5C83-4354-9411-4D6840949A95}"/>
              </a:ext>
            </a:extLst>
          </p:cNvPr>
          <p:cNvGraphicFramePr>
            <a:graphicFrameLocks noGrp="1"/>
          </p:cNvGraphicFramePr>
          <p:nvPr>
            <p:ph sz="half" idx="1"/>
            <p:extLst>
              <p:ext uri="{D42A27DB-BD31-4B8C-83A1-F6EECF244321}">
                <p14:modId xmlns:p14="http://schemas.microsoft.com/office/powerpoint/2010/main" val="4258275474"/>
              </p:ext>
            </p:extLst>
          </p:nvPr>
        </p:nvGraphicFramePr>
        <p:xfrm>
          <a:off x="400050" y="1572896"/>
          <a:ext cx="11391900" cy="47783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4" name="Rectangle: Rounded Corners 23">
            <a:extLst>
              <a:ext uri="{FF2B5EF4-FFF2-40B4-BE49-F238E27FC236}">
                <a16:creationId xmlns:a16="http://schemas.microsoft.com/office/drawing/2014/main" id="{FC3C7AAF-BF30-4C0F-977E-29BBFEFACB1D}"/>
              </a:ext>
            </a:extLst>
          </p:cNvPr>
          <p:cNvSpPr/>
          <p:nvPr/>
        </p:nvSpPr>
        <p:spPr>
          <a:xfrm>
            <a:off x="6324600" y="5054599"/>
            <a:ext cx="3238500" cy="143827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Indoctrination and Group Bonding</a:t>
            </a:r>
          </a:p>
        </p:txBody>
      </p:sp>
    </p:spTree>
    <p:extLst>
      <p:ext uri="{BB962C8B-B14F-4D97-AF65-F5344CB8AC3E}">
        <p14:creationId xmlns:p14="http://schemas.microsoft.com/office/powerpoint/2010/main" val="353508071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36DDC54-46AB-4CF9-B119-5669A14809B6}"/>
              </a:ext>
            </a:extLst>
          </p:cNvPr>
          <p:cNvSpPr>
            <a:spLocks noGrp="1"/>
          </p:cNvSpPr>
          <p:nvPr>
            <p:ph type="title"/>
          </p:nvPr>
        </p:nvSpPr>
        <p:spPr>
          <a:xfrm>
            <a:off x="804672" y="1412489"/>
            <a:ext cx="2871095" cy="2156621"/>
          </a:xfrm>
        </p:spPr>
        <p:txBody>
          <a:bodyPr anchor="t">
            <a:normAutofit/>
          </a:bodyPr>
          <a:lstStyle/>
          <a:p>
            <a:r>
              <a:rPr lang="en-GB" sz="3600">
                <a:solidFill>
                  <a:srgbClr val="FFFFFF"/>
                </a:solidFill>
              </a:rPr>
              <a:t>Case Study</a:t>
            </a:r>
          </a:p>
        </p:txBody>
      </p:sp>
      <p:sp>
        <p:nvSpPr>
          <p:cNvPr id="3" name="Content Placeholder 2">
            <a:extLst>
              <a:ext uri="{FF2B5EF4-FFF2-40B4-BE49-F238E27FC236}">
                <a16:creationId xmlns:a16="http://schemas.microsoft.com/office/drawing/2014/main" id="{4CB17A9E-3C9E-4DD0-B6DD-6B24D96CD9FC}"/>
              </a:ext>
            </a:extLst>
          </p:cNvPr>
          <p:cNvSpPr>
            <a:spLocks noGrp="1"/>
          </p:cNvSpPr>
          <p:nvPr>
            <p:ph sz="half" idx="1"/>
          </p:nvPr>
        </p:nvSpPr>
        <p:spPr>
          <a:xfrm>
            <a:off x="5198993" y="1412488"/>
            <a:ext cx="2926080" cy="4764791"/>
          </a:xfrm>
        </p:spPr>
        <p:txBody>
          <a:bodyPr>
            <a:normAutofit fontScale="70000" lnSpcReduction="20000"/>
          </a:bodyPr>
          <a:lstStyle/>
          <a:p>
            <a:pPr>
              <a:lnSpc>
                <a:spcPct val="120000"/>
              </a:lnSpc>
            </a:pPr>
            <a:r>
              <a:rPr lang="en-GB" sz="3300" dirty="0"/>
              <a:t>IRA campaign to agree that prisoners were ‘political’ and should be treated more compassionately than ‘ordinary’ prisoners</a:t>
            </a:r>
          </a:p>
          <a:p>
            <a:pPr>
              <a:lnSpc>
                <a:spcPct val="120000"/>
              </a:lnSpc>
            </a:pPr>
            <a:r>
              <a:rPr lang="en-GB" sz="3300" dirty="0"/>
              <a:t>Highlighting of Human Rights abuses committed by Government</a:t>
            </a:r>
          </a:p>
          <a:p>
            <a:endParaRPr lang="en-GB" sz="2000" dirty="0"/>
          </a:p>
        </p:txBody>
      </p:sp>
      <p:sp>
        <p:nvSpPr>
          <p:cNvPr id="4" name="Content Placeholder 3">
            <a:extLst>
              <a:ext uri="{FF2B5EF4-FFF2-40B4-BE49-F238E27FC236}">
                <a16:creationId xmlns:a16="http://schemas.microsoft.com/office/drawing/2014/main" id="{3777D1F2-A0EC-4F87-933E-6A31F0732E16}"/>
              </a:ext>
            </a:extLst>
          </p:cNvPr>
          <p:cNvSpPr>
            <a:spLocks noGrp="1"/>
          </p:cNvSpPr>
          <p:nvPr>
            <p:ph sz="half" idx="2"/>
          </p:nvPr>
        </p:nvSpPr>
        <p:spPr>
          <a:xfrm>
            <a:off x="8451604" y="1412489"/>
            <a:ext cx="2926080" cy="4363844"/>
          </a:xfrm>
        </p:spPr>
        <p:txBody>
          <a:bodyPr>
            <a:noAutofit/>
          </a:bodyPr>
          <a:lstStyle/>
          <a:p>
            <a:pPr>
              <a:lnSpc>
                <a:spcPct val="100000"/>
              </a:lnSpc>
            </a:pPr>
            <a:r>
              <a:rPr lang="en-GB" sz="2400" dirty="0"/>
              <a:t>These sort of campaigns had the effect of making the terrorist group appear more widely supported than they really were and undermine the legitimacy of the Government.</a:t>
            </a:r>
          </a:p>
        </p:txBody>
      </p:sp>
    </p:spTree>
    <p:extLst>
      <p:ext uri="{BB962C8B-B14F-4D97-AF65-F5344CB8AC3E}">
        <p14:creationId xmlns:p14="http://schemas.microsoft.com/office/powerpoint/2010/main" val="31055131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19FAD-510D-46B7-B21C-E004401AC668}"/>
              </a:ext>
            </a:extLst>
          </p:cNvPr>
          <p:cNvSpPr>
            <a:spLocks noGrp="1"/>
          </p:cNvSpPr>
          <p:nvPr>
            <p:ph type="title"/>
          </p:nvPr>
        </p:nvSpPr>
        <p:spPr>
          <a:xfrm>
            <a:off x="4904471" y="185877"/>
            <a:ext cx="6586491" cy="1286160"/>
          </a:xfrm>
        </p:spPr>
        <p:txBody>
          <a:bodyPr vert="horz" lIns="91440" tIns="45720" rIns="91440" bIns="45720" rtlCol="0" anchor="b">
            <a:normAutofit/>
          </a:bodyPr>
          <a:lstStyle/>
          <a:p>
            <a:r>
              <a:rPr lang="en-US" dirty="0"/>
              <a:t>IRA Quote </a:t>
            </a:r>
          </a:p>
        </p:txBody>
      </p:sp>
      <p:pic>
        <p:nvPicPr>
          <p:cNvPr id="5" name="Content Placeholder 4">
            <a:extLst>
              <a:ext uri="{FF2B5EF4-FFF2-40B4-BE49-F238E27FC236}">
                <a16:creationId xmlns:a16="http://schemas.microsoft.com/office/drawing/2014/main" id="{16002A19-8C5A-4A04-AAC5-BE2F0D0C364D}"/>
              </a:ext>
            </a:extLst>
          </p:cNvPr>
          <p:cNvPicPr>
            <a:picLocks noGrp="1" noChangeAspect="1"/>
          </p:cNvPicPr>
          <p:nvPr>
            <p:ph sz="half" idx="2"/>
          </p:nvPr>
        </p:nvPicPr>
        <p:blipFill rotWithShape="1">
          <a:blip r:embed="rId3"/>
          <a:srcRect t="2903" r="-1" b="2043"/>
          <a:stretch/>
        </p:blipFill>
        <p:spPr>
          <a:xfrm>
            <a:off x="20" y="10"/>
            <a:ext cx="4635571" cy="6857990"/>
          </a:xfrm>
          <a:prstGeom prst="rect">
            <a:avLst/>
          </a:prstGeom>
          <a:effectLst/>
        </p:spPr>
      </p:pic>
      <p:cxnSp>
        <p:nvCxnSpPr>
          <p:cNvPr id="10" name="Straight Connector 9">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DC5C3B"/>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F307D05-2633-47B7-8B17-6118CB2D6D18}"/>
              </a:ext>
            </a:extLst>
          </p:cNvPr>
          <p:cNvSpPr>
            <a:spLocks noGrp="1"/>
          </p:cNvSpPr>
          <p:nvPr>
            <p:ph sz="half" idx="1"/>
          </p:nvPr>
        </p:nvSpPr>
        <p:spPr>
          <a:xfrm>
            <a:off x="4942369" y="2563421"/>
            <a:ext cx="6586489" cy="4108702"/>
          </a:xfrm>
        </p:spPr>
        <p:txBody>
          <a:bodyPr vert="horz" lIns="91440" tIns="45720" rIns="91440" bIns="45720" rtlCol="0">
            <a:noAutofit/>
          </a:bodyPr>
          <a:lstStyle/>
          <a:p>
            <a:pPr marL="0" indent="0">
              <a:lnSpc>
                <a:spcPct val="100000"/>
              </a:lnSpc>
              <a:buNone/>
            </a:pPr>
            <a:r>
              <a:rPr lang="en-US" sz="2000" dirty="0"/>
              <a:t>“Resistance must be channeled into active and passive support with an ongoing process through our actions, our education </a:t>
            </a:r>
            <a:r>
              <a:rPr lang="en-US" sz="2000" dirty="0" err="1"/>
              <a:t>programmes</a:t>
            </a:r>
            <a:r>
              <a:rPr lang="en-US" sz="2000" dirty="0"/>
              <a:t>, our policies, of attempting to turn the passive supporter into a dump holder, a member of the movement, a paper seller, etc.. with the purpose of building supportive barriers between the enemy and ourselves, thus curbing the enemy’s attempted isolation policy. </a:t>
            </a:r>
          </a:p>
          <a:p>
            <a:pPr marL="0" indent="0">
              <a:lnSpc>
                <a:spcPct val="100000"/>
              </a:lnSpc>
              <a:buNone/>
            </a:pPr>
            <a:r>
              <a:rPr lang="en-US" sz="2000" dirty="0"/>
              <a:t>And, of course the more barriers there are, the harder it is for the enemy to get at us while at the same time we increase the potential for active support in its various forms”</a:t>
            </a:r>
          </a:p>
        </p:txBody>
      </p:sp>
    </p:spTree>
    <p:extLst>
      <p:ext uri="{BB962C8B-B14F-4D97-AF65-F5344CB8AC3E}">
        <p14:creationId xmlns:p14="http://schemas.microsoft.com/office/powerpoint/2010/main" val="210163224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45628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02BE415-7B28-4C18-BA08-7C710F06CCC7}"/>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Ideology</a:t>
            </a:r>
          </a:p>
        </p:txBody>
      </p:sp>
      <p:pic>
        <p:nvPicPr>
          <p:cNvPr id="5" name="Content Placeholder 4">
            <a:extLst>
              <a:ext uri="{FF2B5EF4-FFF2-40B4-BE49-F238E27FC236}">
                <a16:creationId xmlns:a16="http://schemas.microsoft.com/office/drawing/2014/main" id="{910B3B5D-98CC-4C8F-A6AB-79DC9DBAA067}"/>
              </a:ext>
            </a:extLst>
          </p:cNvPr>
          <p:cNvPicPr>
            <a:picLocks noGrp="1" noChangeAspect="1"/>
          </p:cNvPicPr>
          <p:nvPr>
            <p:ph sz="half" idx="2"/>
          </p:nvPr>
        </p:nvPicPr>
        <p:blipFill rotWithShape="1">
          <a:blip r:embed="rId3"/>
          <a:srcRect r="3770" b="2"/>
          <a:stretch/>
        </p:blipFill>
        <p:spPr>
          <a:xfrm>
            <a:off x="327547" y="321733"/>
            <a:ext cx="7058306" cy="4107392"/>
          </a:xfrm>
          <a:prstGeom prst="rect">
            <a:avLst/>
          </a:prstGeom>
        </p:spPr>
      </p:pic>
      <p:sp>
        <p:nvSpPr>
          <p:cNvPr id="12" name="Rectangle 11">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AE9866E2-B764-4379-9518-1C8EB35B5C3E}"/>
              </a:ext>
            </a:extLst>
          </p:cNvPr>
          <p:cNvSpPr>
            <a:spLocks noGrp="1"/>
          </p:cNvSpPr>
          <p:nvPr>
            <p:ph sz="half" idx="1"/>
          </p:nvPr>
        </p:nvSpPr>
        <p:spPr>
          <a:xfrm>
            <a:off x="8029319" y="917725"/>
            <a:ext cx="3424739" cy="4852362"/>
          </a:xfrm>
        </p:spPr>
        <p:txBody>
          <a:bodyPr vert="horz" lIns="91440" tIns="45720" rIns="91440" bIns="45720" rtlCol="0" anchor="ctr">
            <a:normAutofit/>
          </a:bodyPr>
          <a:lstStyle/>
          <a:p>
            <a:r>
              <a:rPr lang="en-US" sz="2400" dirty="0">
                <a:solidFill>
                  <a:srgbClr val="FFFFFF"/>
                </a:solidFill>
              </a:rPr>
              <a:t>Establishes who the enemy are and what the group is attempting to achieve</a:t>
            </a:r>
          </a:p>
          <a:p>
            <a:r>
              <a:rPr lang="en-US" sz="2400" dirty="0">
                <a:solidFill>
                  <a:srgbClr val="FFFFFF"/>
                </a:solidFill>
              </a:rPr>
              <a:t>Nationalist</a:t>
            </a:r>
          </a:p>
          <a:p>
            <a:r>
              <a:rPr lang="en-US" sz="2400" dirty="0">
                <a:solidFill>
                  <a:srgbClr val="FFFFFF"/>
                </a:solidFill>
              </a:rPr>
              <a:t>Religious</a:t>
            </a:r>
          </a:p>
          <a:p>
            <a:r>
              <a:rPr lang="en-US" sz="2400" dirty="0">
                <a:solidFill>
                  <a:srgbClr val="FFFFFF"/>
                </a:solidFill>
              </a:rPr>
              <a:t>Ethnic identity</a:t>
            </a:r>
          </a:p>
          <a:p>
            <a:r>
              <a:rPr lang="en-US" sz="2400" dirty="0">
                <a:solidFill>
                  <a:srgbClr val="FFFFFF"/>
                </a:solidFill>
              </a:rPr>
              <a:t>Political doctrines</a:t>
            </a:r>
          </a:p>
          <a:p>
            <a:r>
              <a:rPr lang="en-US" sz="2400" dirty="0">
                <a:solidFill>
                  <a:srgbClr val="FFFFFF"/>
                </a:solidFill>
              </a:rPr>
              <a:t>The writings of terrorist groups often indicates the ideology the group follows. </a:t>
            </a:r>
          </a:p>
        </p:txBody>
      </p:sp>
    </p:spTree>
    <p:extLst>
      <p:ext uri="{BB962C8B-B14F-4D97-AF65-F5344CB8AC3E}">
        <p14:creationId xmlns:p14="http://schemas.microsoft.com/office/powerpoint/2010/main" val="224692357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428D436F-9ACD-4C92-AFC8-C934C527A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90538E0-A884-4E60-A6AB-77D830E2F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3478" y="0"/>
            <a:ext cx="465738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85DEF6-0EA7-45AD-9DEF-38CE23B95B2B}"/>
              </a:ext>
            </a:extLst>
          </p:cNvPr>
          <p:cNvSpPr>
            <a:spLocks noGrp="1"/>
          </p:cNvSpPr>
          <p:nvPr>
            <p:ph type="title"/>
          </p:nvPr>
        </p:nvSpPr>
        <p:spPr>
          <a:xfrm>
            <a:off x="1901162" y="3050434"/>
            <a:ext cx="3722933" cy="757130"/>
          </a:xfrm>
          <a:ln w="25400" cap="sq">
            <a:solidFill>
              <a:srgbClr val="FFFFFF"/>
            </a:solidFill>
            <a:miter lim="800000"/>
          </a:ln>
        </p:spPr>
        <p:txBody>
          <a:bodyPr wrap="square">
            <a:normAutofit/>
          </a:bodyPr>
          <a:lstStyle/>
          <a:p>
            <a:pPr algn="ctr"/>
            <a:r>
              <a:rPr lang="en-GB" sz="2800">
                <a:solidFill>
                  <a:srgbClr val="FFFFFF"/>
                </a:solidFill>
              </a:rPr>
              <a:t>What is an Ideology</a:t>
            </a:r>
          </a:p>
        </p:txBody>
      </p:sp>
      <p:sp>
        <p:nvSpPr>
          <p:cNvPr id="20" name="Rectangle 19">
            <a:extLst>
              <a:ext uri="{FF2B5EF4-FFF2-40B4-BE49-F238E27FC236}">
                <a16:creationId xmlns:a16="http://schemas.microsoft.com/office/drawing/2014/main" id="{DB0D7DD0-1C67-4D4C-9E06-678233DB8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53478" cy="6858000"/>
          </a:xfrm>
          <a:prstGeom prst="rect">
            <a:avLst/>
          </a:prstGeom>
          <a:solidFill>
            <a:srgbClr val="40404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8F14499-E541-470E-87EC-0C8BAAEFB74D}"/>
              </a:ext>
            </a:extLst>
          </p:cNvPr>
          <p:cNvSpPr>
            <a:spLocks noGrp="1"/>
          </p:cNvSpPr>
          <p:nvPr>
            <p:ph sz="half" idx="1"/>
          </p:nvPr>
        </p:nvSpPr>
        <p:spPr>
          <a:xfrm>
            <a:off x="6574536" y="640080"/>
            <a:ext cx="5053066" cy="5516880"/>
          </a:xfrm>
        </p:spPr>
        <p:txBody>
          <a:bodyPr>
            <a:normAutofit fontScale="85000" lnSpcReduction="10000"/>
          </a:bodyPr>
          <a:lstStyle/>
          <a:p>
            <a:pPr marL="0" indent="0">
              <a:buNone/>
            </a:pPr>
            <a:endParaRPr lang="en-GB" sz="2000" dirty="0"/>
          </a:p>
          <a:p>
            <a:pPr marL="0" indent="0">
              <a:buNone/>
            </a:pPr>
            <a:r>
              <a:rPr lang="en-GB" sz="2400" dirty="0"/>
              <a:t>Ayman Al-Zawahiri wrote:</a:t>
            </a:r>
          </a:p>
          <a:p>
            <a:pPr marL="0" indent="0">
              <a:buNone/>
            </a:pPr>
            <a:endParaRPr lang="en-GB" sz="2400" dirty="0"/>
          </a:p>
          <a:p>
            <a:pPr marL="0" indent="0">
              <a:buNone/>
            </a:pPr>
            <a:endParaRPr lang="en-GB" sz="2400" dirty="0"/>
          </a:p>
          <a:p>
            <a:pPr marL="0" indent="0">
              <a:lnSpc>
                <a:spcPct val="150000"/>
              </a:lnSpc>
              <a:buNone/>
            </a:pPr>
            <a:r>
              <a:rPr lang="en-GB" sz="2400" dirty="0"/>
              <a:t>The first front is to inflict losses on the Western crusader, especially to its economic infrastructure with strikes that would make it bleed for years. The strikes in NY, Washington, Madrid and London are the best examples of that……</a:t>
            </a:r>
          </a:p>
          <a:p>
            <a:pPr marL="0" indent="0">
              <a:lnSpc>
                <a:spcPct val="150000"/>
              </a:lnSpc>
              <a:buNone/>
            </a:pPr>
            <a:r>
              <a:rPr lang="en-GB" sz="2400" dirty="0"/>
              <a:t>On the second front we have to get crusaders out of the lands of Islam especially from Iraq, Afghanistan and Palestine. </a:t>
            </a:r>
          </a:p>
          <a:p>
            <a:pPr marL="0" indent="0">
              <a:lnSpc>
                <a:spcPct val="150000"/>
              </a:lnSpc>
              <a:buNone/>
            </a:pPr>
            <a:endParaRPr lang="en-GB" sz="2400" dirty="0"/>
          </a:p>
        </p:txBody>
      </p:sp>
    </p:spTree>
    <p:extLst>
      <p:ext uri="{BB962C8B-B14F-4D97-AF65-F5344CB8AC3E}">
        <p14:creationId xmlns:p14="http://schemas.microsoft.com/office/powerpoint/2010/main" val="147216914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428D436F-9ACD-4C92-AFC8-C934C527A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90538E0-A884-4E60-A6AB-77D830E2F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3478" y="0"/>
            <a:ext cx="465738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85DEF6-0EA7-45AD-9DEF-38CE23B95B2B}"/>
              </a:ext>
            </a:extLst>
          </p:cNvPr>
          <p:cNvSpPr>
            <a:spLocks noGrp="1"/>
          </p:cNvSpPr>
          <p:nvPr>
            <p:ph type="title"/>
          </p:nvPr>
        </p:nvSpPr>
        <p:spPr>
          <a:xfrm>
            <a:off x="1901162" y="3050434"/>
            <a:ext cx="3722933" cy="757130"/>
          </a:xfrm>
          <a:ln w="25400" cap="sq">
            <a:solidFill>
              <a:srgbClr val="FFFFFF"/>
            </a:solidFill>
            <a:miter lim="800000"/>
          </a:ln>
        </p:spPr>
        <p:txBody>
          <a:bodyPr wrap="square">
            <a:normAutofit/>
          </a:bodyPr>
          <a:lstStyle/>
          <a:p>
            <a:pPr algn="ctr"/>
            <a:r>
              <a:rPr lang="en-GB" sz="2800">
                <a:solidFill>
                  <a:srgbClr val="FFFFFF"/>
                </a:solidFill>
              </a:rPr>
              <a:t>What is an Ideology</a:t>
            </a:r>
          </a:p>
        </p:txBody>
      </p:sp>
      <p:sp>
        <p:nvSpPr>
          <p:cNvPr id="20" name="Rectangle 19">
            <a:extLst>
              <a:ext uri="{FF2B5EF4-FFF2-40B4-BE49-F238E27FC236}">
                <a16:creationId xmlns:a16="http://schemas.microsoft.com/office/drawing/2014/main" id="{DB0D7DD0-1C67-4D4C-9E06-678233DB8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53478" cy="6858000"/>
          </a:xfrm>
          <a:prstGeom prst="rect">
            <a:avLst/>
          </a:prstGeom>
          <a:solidFill>
            <a:srgbClr val="40404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8F14499-E541-470E-87EC-0C8BAAEFB74D}"/>
              </a:ext>
            </a:extLst>
          </p:cNvPr>
          <p:cNvSpPr>
            <a:spLocks noGrp="1"/>
          </p:cNvSpPr>
          <p:nvPr>
            <p:ph sz="half" idx="1"/>
          </p:nvPr>
        </p:nvSpPr>
        <p:spPr>
          <a:xfrm>
            <a:off x="6574536" y="640080"/>
            <a:ext cx="5053066" cy="5516880"/>
          </a:xfrm>
        </p:spPr>
        <p:txBody>
          <a:bodyPr>
            <a:normAutofit fontScale="92500" lnSpcReduction="20000"/>
          </a:bodyPr>
          <a:lstStyle/>
          <a:p>
            <a:pPr marL="0" indent="0">
              <a:buNone/>
            </a:pPr>
            <a:endParaRPr lang="en-GB" sz="2000" dirty="0"/>
          </a:p>
          <a:p>
            <a:pPr marL="0" indent="0">
              <a:buNone/>
            </a:pPr>
            <a:r>
              <a:rPr lang="en-GB" sz="2400" dirty="0"/>
              <a:t>Ayman Al-Zawahiri wrote:</a:t>
            </a:r>
          </a:p>
          <a:p>
            <a:pPr marL="0" indent="0">
              <a:buNone/>
            </a:pPr>
            <a:endParaRPr lang="en-GB" sz="2400" dirty="0"/>
          </a:p>
          <a:p>
            <a:pPr marL="0" indent="0">
              <a:buNone/>
            </a:pPr>
            <a:endParaRPr lang="en-GB" sz="2400" dirty="0"/>
          </a:p>
          <a:p>
            <a:pPr marL="0" indent="0">
              <a:lnSpc>
                <a:spcPct val="150000"/>
              </a:lnSpc>
              <a:buNone/>
            </a:pPr>
            <a:r>
              <a:rPr lang="en-GB" sz="2400" dirty="0"/>
              <a:t>The third front is working at changing the corrupt regimes [in our countries] which have sold their honour to the Crusading West and befriended Israel.</a:t>
            </a:r>
          </a:p>
          <a:p>
            <a:pPr marL="0" indent="0">
              <a:lnSpc>
                <a:spcPct val="150000"/>
              </a:lnSpc>
              <a:buNone/>
            </a:pPr>
            <a:endParaRPr lang="en-GB" sz="2400" dirty="0"/>
          </a:p>
          <a:p>
            <a:pPr marL="0" indent="0">
              <a:lnSpc>
                <a:spcPct val="150000"/>
              </a:lnSpc>
              <a:buNone/>
            </a:pPr>
            <a:r>
              <a:rPr lang="en-GB" sz="2400" dirty="0"/>
              <a:t>The fourth front is popularising the Dawah [Inviting non-Muslims to accept the truth of Islam] work. </a:t>
            </a:r>
          </a:p>
          <a:p>
            <a:pPr marL="0" indent="0">
              <a:lnSpc>
                <a:spcPct val="150000"/>
              </a:lnSpc>
              <a:buNone/>
            </a:pPr>
            <a:endParaRPr lang="en-GB" sz="2400" dirty="0"/>
          </a:p>
        </p:txBody>
      </p:sp>
    </p:spTree>
    <p:extLst>
      <p:ext uri="{BB962C8B-B14F-4D97-AF65-F5344CB8AC3E}">
        <p14:creationId xmlns:p14="http://schemas.microsoft.com/office/powerpoint/2010/main" val="316422914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10F24D38-B79E-44B4-830E-043F45D96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C33803-2F74-4AF9-A0A7-BA4D1D72C829}"/>
              </a:ext>
            </a:extLst>
          </p:cNvPr>
          <p:cNvSpPr>
            <a:spLocks noGrp="1"/>
          </p:cNvSpPr>
          <p:nvPr>
            <p:ph type="title"/>
          </p:nvPr>
        </p:nvSpPr>
        <p:spPr>
          <a:xfrm>
            <a:off x="838200" y="620742"/>
            <a:ext cx="10515600" cy="1325563"/>
          </a:xfrm>
        </p:spPr>
        <p:txBody>
          <a:bodyPr>
            <a:normAutofit/>
          </a:bodyPr>
          <a:lstStyle/>
          <a:p>
            <a:pPr algn="ctr"/>
            <a:r>
              <a:rPr lang="en-GB" b="1" u="sng" dirty="0">
                <a:solidFill>
                  <a:srgbClr val="FFFFFF"/>
                </a:solidFill>
              </a:rPr>
              <a:t>Tactics</a:t>
            </a:r>
          </a:p>
        </p:txBody>
      </p:sp>
      <p:cxnSp>
        <p:nvCxnSpPr>
          <p:cNvPr id="18" name="Straight Connector 17">
            <a:extLst>
              <a:ext uri="{FF2B5EF4-FFF2-40B4-BE49-F238E27FC236}">
                <a16:creationId xmlns:a16="http://schemas.microsoft.com/office/drawing/2014/main" id="{FC469874-256B-45B3-A79C-7591B4BA1E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7E4559C-4FBE-47E5-9222-14D848BBC950}"/>
              </a:ext>
            </a:extLst>
          </p:cNvPr>
          <p:cNvSpPr>
            <a:spLocks noGrp="1"/>
          </p:cNvSpPr>
          <p:nvPr>
            <p:ph sz="half" idx="1"/>
          </p:nvPr>
        </p:nvSpPr>
        <p:spPr>
          <a:xfrm>
            <a:off x="838200" y="2030457"/>
            <a:ext cx="10515600" cy="633353"/>
          </a:xfrm>
        </p:spPr>
        <p:txBody>
          <a:bodyPr>
            <a:normAutofit lnSpcReduction="10000"/>
          </a:bodyPr>
          <a:lstStyle/>
          <a:p>
            <a:pPr marL="0" indent="0">
              <a:buNone/>
            </a:pPr>
            <a:r>
              <a:rPr lang="en-GB" sz="2400" dirty="0">
                <a:solidFill>
                  <a:srgbClr val="FFFFFF"/>
                </a:solidFill>
              </a:rPr>
              <a:t>Al-Zawahiri goes on to explain tactics (the how) that affiliates should adhere to:	</a:t>
            </a:r>
          </a:p>
        </p:txBody>
      </p:sp>
      <p:sp>
        <p:nvSpPr>
          <p:cNvPr id="4" name="Content Placeholder 3">
            <a:extLst>
              <a:ext uri="{FF2B5EF4-FFF2-40B4-BE49-F238E27FC236}">
                <a16:creationId xmlns:a16="http://schemas.microsoft.com/office/drawing/2014/main" id="{1CF34561-8A85-423D-9130-4839196C8587}"/>
              </a:ext>
            </a:extLst>
          </p:cNvPr>
          <p:cNvSpPr>
            <a:spLocks noGrp="1"/>
          </p:cNvSpPr>
          <p:nvPr>
            <p:ph sz="half" idx="2"/>
          </p:nvPr>
        </p:nvSpPr>
        <p:spPr>
          <a:xfrm>
            <a:off x="762000" y="3234856"/>
            <a:ext cx="6532876" cy="2443480"/>
          </a:xfrm>
        </p:spPr>
        <p:txBody>
          <a:bodyPr>
            <a:normAutofit lnSpcReduction="10000"/>
          </a:bodyPr>
          <a:lstStyle/>
          <a:p>
            <a:r>
              <a:rPr lang="en-GB" sz="2400" dirty="0">
                <a:solidFill>
                  <a:srgbClr val="FFFFFF"/>
                </a:solidFill>
              </a:rPr>
              <a:t>Inflict maximum casualties against the enemy because this is the language understood by the West</a:t>
            </a:r>
          </a:p>
          <a:p>
            <a:r>
              <a:rPr lang="en-GB" sz="2400" dirty="0">
                <a:solidFill>
                  <a:srgbClr val="FFFFFF"/>
                </a:solidFill>
              </a:rPr>
              <a:t>Concentrate on Martyrdom operations (most effective and least costly)</a:t>
            </a:r>
          </a:p>
          <a:p>
            <a:r>
              <a:rPr lang="en-GB" sz="2400" dirty="0">
                <a:solidFill>
                  <a:srgbClr val="FFFFFF"/>
                </a:solidFill>
              </a:rPr>
              <a:t>Targets chosen to damage the structure of the enemy.</a:t>
            </a:r>
          </a:p>
          <a:p>
            <a:endParaRPr lang="en-GB" sz="2400" dirty="0">
              <a:solidFill>
                <a:srgbClr val="FFFFFF"/>
              </a:solidFill>
            </a:endParaRPr>
          </a:p>
        </p:txBody>
      </p:sp>
      <p:pic>
        <p:nvPicPr>
          <p:cNvPr id="1028" name="Picture 4" descr="September 11 attacks | History, Summary, Location, Timeline, Casualties, &amp;  Facts | Britannica">
            <a:extLst>
              <a:ext uri="{FF2B5EF4-FFF2-40B4-BE49-F238E27FC236}">
                <a16:creationId xmlns:a16="http://schemas.microsoft.com/office/drawing/2014/main" id="{66FD2851-B081-3E9B-A7E5-ACFF7A356A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56876" y="2932204"/>
            <a:ext cx="2606992" cy="30487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6923706"/>
      </p:ext>
    </p:extLst>
  </p:cSld>
  <p:clrMapOvr>
    <a:overrideClrMapping bg1="dk1" tx1="lt1" bg2="dk2" tx2="lt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08D8E0-A6C6-4D24-9EF8-BD94DC6839B9}"/>
              </a:ext>
            </a:extLst>
          </p:cNvPr>
          <p:cNvSpPr>
            <a:spLocks noGrp="1"/>
          </p:cNvSpPr>
          <p:nvPr>
            <p:ph type="title"/>
          </p:nvPr>
        </p:nvSpPr>
        <p:spPr>
          <a:xfrm>
            <a:off x="589560" y="856180"/>
            <a:ext cx="4560584" cy="1128068"/>
          </a:xfrm>
        </p:spPr>
        <p:txBody>
          <a:bodyPr vert="horz" lIns="91440" tIns="45720" rIns="91440" bIns="45720" rtlCol="0" anchor="ctr">
            <a:normAutofit/>
          </a:bodyPr>
          <a:lstStyle/>
          <a:p>
            <a:r>
              <a:rPr lang="en-US" sz="4000"/>
              <a:t>Tactical Instruction</a:t>
            </a:r>
          </a:p>
        </p:txBody>
      </p:sp>
      <p:grpSp>
        <p:nvGrpSpPr>
          <p:cNvPr id="34" name="Group 33">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5" name="Rectangle 2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6" name="Rectangle 3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3904DF4-E77D-45EB-B388-084F69359042}"/>
              </a:ext>
            </a:extLst>
          </p:cNvPr>
          <p:cNvSpPr>
            <a:spLocks noGrp="1"/>
          </p:cNvSpPr>
          <p:nvPr>
            <p:ph sz="half" idx="1"/>
          </p:nvPr>
        </p:nvSpPr>
        <p:spPr>
          <a:xfrm>
            <a:off x="590719" y="2330505"/>
            <a:ext cx="4559425" cy="3979585"/>
          </a:xfrm>
        </p:spPr>
        <p:txBody>
          <a:bodyPr vert="horz" lIns="91440" tIns="45720" rIns="91440" bIns="45720" rtlCol="0" anchor="ctr">
            <a:normAutofit/>
          </a:bodyPr>
          <a:lstStyle/>
          <a:p>
            <a:pPr marL="0" indent="0">
              <a:lnSpc>
                <a:spcPct val="150000"/>
              </a:lnSpc>
              <a:buNone/>
            </a:pPr>
            <a:r>
              <a:rPr lang="en-US" sz="2400" dirty="0"/>
              <a:t>Al-Zawahiri provides detailed instruction on how to plan prepare and execute attacks giving specific information on how to construct IED’s, to use weapons and to carry out reconnaissance on targets. </a:t>
            </a:r>
          </a:p>
        </p:txBody>
      </p:sp>
      <p:sp>
        <p:nvSpPr>
          <p:cNvPr id="37" name="Rectangle 3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group of people in a room&#10;&#10;Description automatically generated">
            <a:extLst>
              <a:ext uri="{FF2B5EF4-FFF2-40B4-BE49-F238E27FC236}">
                <a16:creationId xmlns:a16="http://schemas.microsoft.com/office/drawing/2014/main" id="{D022F603-9AD0-4765-9E98-9869B5FACA4A}"/>
              </a:ext>
            </a:extLst>
          </p:cNvPr>
          <p:cNvPicPr>
            <a:picLocks noGrp="1" noChangeAspect="1"/>
          </p:cNvPicPr>
          <p:nvPr>
            <p:ph sz="half" idx="2"/>
          </p:nvPr>
        </p:nvPicPr>
        <p:blipFill rotWithShape="1">
          <a:blip r:embed="rId3"/>
          <a:srcRect r="12484" b="-1"/>
          <a:stretch/>
        </p:blipFill>
        <p:spPr>
          <a:xfrm>
            <a:off x="5977788" y="799352"/>
            <a:ext cx="5425410" cy="5259296"/>
          </a:xfrm>
          <a:prstGeom prst="rect">
            <a:avLst/>
          </a:prstGeom>
        </p:spPr>
      </p:pic>
    </p:spTree>
    <p:extLst>
      <p:ext uri="{BB962C8B-B14F-4D97-AF65-F5344CB8AC3E}">
        <p14:creationId xmlns:p14="http://schemas.microsoft.com/office/powerpoint/2010/main" val="164787718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428D436F-9ACD-4C92-AFC8-C934C527A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90538E0-A884-4E60-A6AB-77D830E2F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3478" y="0"/>
            <a:ext cx="465738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0B6FC2-E1B2-466F-9C0E-809876E40643}"/>
              </a:ext>
            </a:extLst>
          </p:cNvPr>
          <p:cNvSpPr>
            <a:spLocks noGrp="1"/>
          </p:cNvSpPr>
          <p:nvPr>
            <p:ph type="title"/>
          </p:nvPr>
        </p:nvSpPr>
        <p:spPr>
          <a:xfrm>
            <a:off x="1901162" y="3050434"/>
            <a:ext cx="3722933" cy="757130"/>
          </a:xfrm>
          <a:ln w="25400" cap="sq">
            <a:solidFill>
              <a:srgbClr val="FFFFFF"/>
            </a:solidFill>
            <a:miter lim="800000"/>
          </a:ln>
        </p:spPr>
        <p:txBody>
          <a:bodyPr wrap="square">
            <a:normAutofit/>
          </a:bodyPr>
          <a:lstStyle/>
          <a:p>
            <a:pPr algn="ctr"/>
            <a:r>
              <a:rPr lang="en-GB" sz="3600" b="1" dirty="0">
                <a:solidFill>
                  <a:srgbClr val="FFFFFF"/>
                </a:solidFill>
              </a:rPr>
              <a:t>Is this New?</a:t>
            </a:r>
          </a:p>
        </p:txBody>
      </p:sp>
      <p:sp>
        <p:nvSpPr>
          <p:cNvPr id="20" name="Rectangle 19">
            <a:extLst>
              <a:ext uri="{FF2B5EF4-FFF2-40B4-BE49-F238E27FC236}">
                <a16:creationId xmlns:a16="http://schemas.microsoft.com/office/drawing/2014/main" id="{DB0D7DD0-1C67-4D4C-9E06-678233DB8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53478" cy="6858000"/>
          </a:xfrm>
          <a:prstGeom prst="rect">
            <a:avLst/>
          </a:prstGeom>
          <a:solidFill>
            <a:srgbClr val="40404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67E2C95-213D-41ED-82F2-1FFB29B4A264}"/>
              </a:ext>
            </a:extLst>
          </p:cNvPr>
          <p:cNvSpPr>
            <a:spLocks noGrp="1"/>
          </p:cNvSpPr>
          <p:nvPr>
            <p:ph sz="half" idx="1"/>
          </p:nvPr>
        </p:nvSpPr>
        <p:spPr>
          <a:xfrm>
            <a:off x="6523216" y="0"/>
            <a:ext cx="5053066" cy="2546604"/>
          </a:xfrm>
        </p:spPr>
        <p:txBody>
          <a:bodyPr>
            <a:normAutofit/>
          </a:bodyPr>
          <a:lstStyle/>
          <a:p>
            <a:endParaRPr lang="en-GB" sz="2000" dirty="0"/>
          </a:p>
          <a:p>
            <a:pPr marL="0" indent="0">
              <a:lnSpc>
                <a:spcPct val="100000"/>
              </a:lnSpc>
              <a:buNone/>
            </a:pPr>
            <a:r>
              <a:rPr lang="en-GB" sz="2400" dirty="0"/>
              <a:t>During the 1970’s a Left-Wing terrorist group released the following explanation on its activities</a:t>
            </a:r>
          </a:p>
        </p:txBody>
      </p:sp>
      <p:sp>
        <p:nvSpPr>
          <p:cNvPr id="4" name="Content Placeholder 3">
            <a:extLst>
              <a:ext uri="{FF2B5EF4-FFF2-40B4-BE49-F238E27FC236}">
                <a16:creationId xmlns:a16="http://schemas.microsoft.com/office/drawing/2014/main" id="{9E570CA3-D4AA-4791-AF6A-BEB3498BFD69}"/>
              </a:ext>
            </a:extLst>
          </p:cNvPr>
          <p:cNvSpPr>
            <a:spLocks noGrp="1"/>
          </p:cNvSpPr>
          <p:nvPr>
            <p:ph sz="half" idx="2"/>
          </p:nvPr>
        </p:nvSpPr>
        <p:spPr>
          <a:xfrm>
            <a:off x="6558551" y="2155696"/>
            <a:ext cx="5057398" cy="2546605"/>
          </a:xfrm>
        </p:spPr>
        <p:txBody>
          <a:bodyPr>
            <a:noAutofit/>
          </a:bodyPr>
          <a:lstStyle/>
          <a:p>
            <a:pPr>
              <a:lnSpc>
                <a:spcPct val="100000"/>
              </a:lnSpc>
            </a:pPr>
            <a:r>
              <a:rPr lang="en-GB" sz="2400" dirty="0"/>
              <a:t>The first decision is political (strategic) determining appropriate and possible targets,</a:t>
            </a:r>
          </a:p>
          <a:p>
            <a:pPr>
              <a:lnSpc>
                <a:spcPct val="100000"/>
              </a:lnSpc>
            </a:pPr>
            <a:r>
              <a:rPr lang="en-GB" sz="2400" dirty="0"/>
              <a:t>Once the target is decided upon, they must be reconnoitred and information gathered on how to approach the target, place the bomb, how security measures are implemented,  </a:t>
            </a:r>
          </a:p>
          <a:p>
            <a:pPr>
              <a:lnSpc>
                <a:spcPct val="100000"/>
              </a:lnSpc>
            </a:pPr>
            <a:r>
              <a:rPr lang="en-GB" sz="2400" dirty="0"/>
              <a:t>Practice sessions</a:t>
            </a:r>
          </a:p>
        </p:txBody>
      </p:sp>
    </p:spTree>
    <p:extLst>
      <p:ext uri="{BB962C8B-B14F-4D97-AF65-F5344CB8AC3E}">
        <p14:creationId xmlns:p14="http://schemas.microsoft.com/office/powerpoint/2010/main" val="51031363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EFF6D88C-D983-4905-B6E4-104A6E47A687}"/>
              </a:ext>
            </a:extLst>
          </p:cNvPr>
          <p:cNvPicPr>
            <a:picLocks noGrp="1" noChangeAspect="1"/>
          </p:cNvPicPr>
          <p:nvPr>
            <p:ph sz="half" idx="2"/>
          </p:nvPr>
        </p:nvPicPr>
        <p:blipFill>
          <a:blip r:embed="rId3"/>
          <a:stretch>
            <a:fillRect/>
          </a:stretch>
        </p:blipFill>
        <p:spPr>
          <a:xfrm>
            <a:off x="643467" y="1478528"/>
            <a:ext cx="6891187" cy="3876292"/>
          </a:xfrm>
          <a:prstGeom prst="rect">
            <a:avLst/>
          </a:prstGeom>
        </p:spPr>
      </p:pic>
      <p:sp>
        <p:nvSpPr>
          <p:cNvPr id="10" name="Rectangle 9">
            <a:extLst>
              <a:ext uri="{FF2B5EF4-FFF2-40B4-BE49-F238E27FC236}">
                <a16:creationId xmlns:a16="http://schemas.microsoft.com/office/drawing/2014/main" id="{F5493CFF-E43B-4B10-ACE1-C8A1246629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873" y="0"/>
            <a:ext cx="4062127"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51F2203-CCD3-4AD4-ADB7-83BAB4A274A0}"/>
              </a:ext>
            </a:extLst>
          </p:cNvPr>
          <p:cNvSpPr>
            <a:spLocks noGrp="1"/>
          </p:cNvSpPr>
          <p:nvPr>
            <p:ph type="title"/>
          </p:nvPr>
        </p:nvSpPr>
        <p:spPr>
          <a:xfrm>
            <a:off x="8466665" y="444063"/>
            <a:ext cx="3117850" cy="2470483"/>
          </a:xfrm>
        </p:spPr>
        <p:txBody>
          <a:bodyPr vert="horz" lIns="91440" tIns="45720" rIns="91440" bIns="45720" rtlCol="0" anchor="b">
            <a:normAutofit fontScale="90000"/>
          </a:bodyPr>
          <a:lstStyle/>
          <a:p>
            <a:r>
              <a:rPr lang="en-US" sz="3700" kern="1200" dirty="0">
                <a:solidFill>
                  <a:schemeClr val="bg1"/>
                </a:solidFill>
                <a:latin typeface="+mj-lt"/>
                <a:ea typeface="+mj-ea"/>
                <a:cs typeface="+mj-cs"/>
              </a:rPr>
              <a:t>Limitations of Terrorist Groups Attacks </a:t>
            </a:r>
            <a:br>
              <a:rPr lang="en-US" sz="3700" dirty="0">
                <a:solidFill>
                  <a:schemeClr val="bg1"/>
                </a:solidFill>
              </a:rPr>
            </a:br>
            <a:br>
              <a:rPr lang="en-US" sz="3700" dirty="0">
                <a:solidFill>
                  <a:schemeClr val="bg1"/>
                </a:solidFill>
              </a:rPr>
            </a:br>
            <a:r>
              <a:rPr lang="en-US" sz="3700" kern="1200" dirty="0">
                <a:solidFill>
                  <a:schemeClr val="bg1"/>
                </a:solidFill>
                <a:latin typeface="+mj-lt"/>
                <a:ea typeface="+mj-ea"/>
                <a:cs typeface="+mj-cs"/>
              </a:rPr>
              <a:t>Factors</a:t>
            </a:r>
          </a:p>
        </p:txBody>
      </p:sp>
      <p:sp>
        <p:nvSpPr>
          <p:cNvPr id="3" name="Content Placeholder 2">
            <a:extLst>
              <a:ext uri="{FF2B5EF4-FFF2-40B4-BE49-F238E27FC236}">
                <a16:creationId xmlns:a16="http://schemas.microsoft.com/office/drawing/2014/main" id="{5BC4FBEF-C75E-4134-B738-44937135C6CB}"/>
              </a:ext>
            </a:extLst>
          </p:cNvPr>
          <p:cNvSpPr>
            <a:spLocks noGrp="1"/>
          </p:cNvSpPr>
          <p:nvPr>
            <p:ph sz="half" idx="1"/>
          </p:nvPr>
        </p:nvSpPr>
        <p:spPr>
          <a:xfrm>
            <a:off x="8502649" y="3358608"/>
            <a:ext cx="3045883" cy="2831273"/>
          </a:xfrm>
        </p:spPr>
        <p:txBody>
          <a:bodyPr vert="horz" lIns="91440" tIns="45720" rIns="91440" bIns="45720" rtlCol="0">
            <a:normAutofit lnSpcReduction="10000"/>
          </a:bodyPr>
          <a:lstStyle/>
          <a:p>
            <a:endParaRPr lang="en-US" sz="1800" dirty="0">
              <a:solidFill>
                <a:schemeClr val="bg1"/>
              </a:solidFill>
            </a:endParaRPr>
          </a:p>
          <a:p>
            <a:r>
              <a:rPr lang="en-US" sz="2400" dirty="0">
                <a:solidFill>
                  <a:schemeClr val="bg1"/>
                </a:solidFill>
              </a:rPr>
              <a:t>Quality of Leaders</a:t>
            </a:r>
          </a:p>
          <a:p>
            <a:r>
              <a:rPr lang="en-US" sz="2400" dirty="0">
                <a:solidFill>
                  <a:schemeClr val="bg1"/>
                </a:solidFill>
              </a:rPr>
              <a:t>Quantity of Members</a:t>
            </a:r>
          </a:p>
          <a:p>
            <a:r>
              <a:rPr lang="en-US" sz="2400" dirty="0">
                <a:solidFill>
                  <a:schemeClr val="bg1"/>
                </a:solidFill>
              </a:rPr>
              <a:t>Quality of Members</a:t>
            </a:r>
          </a:p>
          <a:p>
            <a:r>
              <a:rPr lang="en-US" sz="2400" dirty="0">
                <a:solidFill>
                  <a:schemeClr val="bg1"/>
                </a:solidFill>
              </a:rPr>
              <a:t>Weapons Availability</a:t>
            </a:r>
          </a:p>
          <a:p>
            <a:r>
              <a:rPr lang="en-US" sz="2400" dirty="0">
                <a:solidFill>
                  <a:schemeClr val="bg1"/>
                </a:solidFill>
              </a:rPr>
              <a:t>Financial Capability</a:t>
            </a:r>
          </a:p>
          <a:p>
            <a:endParaRPr lang="en-US" sz="1800" dirty="0">
              <a:solidFill>
                <a:schemeClr val="bg1"/>
              </a:solidFill>
            </a:endParaRPr>
          </a:p>
        </p:txBody>
      </p:sp>
    </p:spTree>
    <p:extLst>
      <p:ext uri="{BB962C8B-B14F-4D97-AF65-F5344CB8AC3E}">
        <p14:creationId xmlns:p14="http://schemas.microsoft.com/office/powerpoint/2010/main" val="241116691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57E84C5-A622-48BD-9A87-18B7F8A5A840}"/>
              </a:ext>
            </a:extLst>
          </p:cNvPr>
          <p:cNvSpPr>
            <a:spLocks noGrp="1"/>
          </p:cNvSpPr>
          <p:nvPr>
            <p:ph type="title"/>
          </p:nvPr>
        </p:nvSpPr>
        <p:spPr>
          <a:xfrm>
            <a:off x="643468" y="623392"/>
            <a:ext cx="3363974" cy="1607060"/>
          </a:xfrm>
          <a:noFill/>
          <a:ln w="19050">
            <a:solidFill>
              <a:schemeClr val="tx1"/>
            </a:solidFill>
          </a:ln>
        </p:spPr>
        <p:txBody>
          <a:bodyPr vert="horz" wrap="square" lIns="91440" tIns="45720" rIns="91440" bIns="45720" rtlCol="0" anchor="ctr">
            <a:normAutofit/>
          </a:bodyPr>
          <a:lstStyle/>
          <a:p>
            <a:pPr algn="ctr"/>
            <a:r>
              <a:rPr lang="en-US" sz="2800" kern="1200">
                <a:solidFill>
                  <a:schemeClr val="tx1"/>
                </a:solidFill>
                <a:latin typeface="+mj-lt"/>
                <a:ea typeface="+mj-ea"/>
                <a:cs typeface="+mj-cs"/>
              </a:rPr>
              <a:t>Psychological Limitations</a:t>
            </a:r>
          </a:p>
        </p:txBody>
      </p:sp>
      <p:sp>
        <p:nvSpPr>
          <p:cNvPr id="3" name="Content Placeholder 2">
            <a:extLst>
              <a:ext uri="{FF2B5EF4-FFF2-40B4-BE49-F238E27FC236}">
                <a16:creationId xmlns:a16="http://schemas.microsoft.com/office/drawing/2014/main" id="{D6FE77A1-BF74-440B-B0E7-CF633C055AF8}"/>
              </a:ext>
            </a:extLst>
          </p:cNvPr>
          <p:cNvSpPr>
            <a:spLocks noGrp="1"/>
          </p:cNvSpPr>
          <p:nvPr>
            <p:ph sz="half" idx="1"/>
          </p:nvPr>
        </p:nvSpPr>
        <p:spPr>
          <a:xfrm>
            <a:off x="643468" y="2230453"/>
            <a:ext cx="3363974" cy="3823214"/>
          </a:xfrm>
        </p:spPr>
        <p:txBody>
          <a:bodyPr vert="horz" lIns="91440" tIns="45720" rIns="91440" bIns="45720" rtlCol="0">
            <a:noAutofit/>
          </a:bodyPr>
          <a:lstStyle/>
          <a:p>
            <a:pPr marL="0" indent="0">
              <a:buNone/>
            </a:pPr>
            <a:endParaRPr lang="en-US" sz="2400" dirty="0"/>
          </a:p>
          <a:p>
            <a:pPr marL="0" indent="0" algn="ctr">
              <a:buNone/>
            </a:pPr>
            <a:r>
              <a:rPr lang="en-US" sz="2400" dirty="0"/>
              <a:t>Terrorist groups are aware of boundaries set by their supporters and </a:t>
            </a:r>
            <a:r>
              <a:rPr lang="en-US" sz="2400" dirty="0" err="1"/>
              <a:t>sympathisers</a:t>
            </a:r>
            <a:r>
              <a:rPr lang="en-US" sz="2400" dirty="0"/>
              <a:t>, Eamon Collins an intelligence officer with the Provisional IRA acknowledged this…</a:t>
            </a:r>
          </a:p>
        </p:txBody>
      </p:sp>
      <p:pic>
        <p:nvPicPr>
          <p:cNvPr id="5" name="Content Placeholder 4">
            <a:extLst>
              <a:ext uri="{FF2B5EF4-FFF2-40B4-BE49-F238E27FC236}">
                <a16:creationId xmlns:a16="http://schemas.microsoft.com/office/drawing/2014/main" id="{FA97C3F4-2B73-466E-BE3F-41932F5C2A5A}"/>
              </a:ext>
            </a:extLst>
          </p:cNvPr>
          <p:cNvPicPr>
            <a:picLocks noGrp="1" noChangeAspect="1"/>
          </p:cNvPicPr>
          <p:nvPr>
            <p:ph sz="half" idx="2"/>
          </p:nvPr>
        </p:nvPicPr>
        <p:blipFill>
          <a:blip r:embed="rId3"/>
          <a:stretch>
            <a:fillRect/>
          </a:stretch>
        </p:blipFill>
        <p:spPr>
          <a:xfrm>
            <a:off x="5297761" y="813526"/>
            <a:ext cx="6250769" cy="3328534"/>
          </a:xfrm>
          <a:prstGeom prst="rect">
            <a:avLst/>
          </a:prstGeom>
        </p:spPr>
      </p:pic>
      <p:sp>
        <p:nvSpPr>
          <p:cNvPr id="8" name="TextBox 7">
            <a:extLst>
              <a:ext uri="{FF2B5EF4-FFF2-40B4-BE49-F238E27FC236}">
                <a16:creationId xmlns:a16="http://schemas.microsoft.com/office/drawing/2014/main" id="{63B5A422-81A2-4E29-A462-2707EB3EFF1C}"/>
              </a:ext>
            </a:extLst>
          </p:cNvPr>
          <p:cNvSpPr txBox="1"/>
          <p:nvPr/>
        </p:nvSpPr>
        <p:spPr>
          <a:xfrm>
            <a:off x="5297761" y="4597400"/>
            <a:ext cx="6250769" cy="1754326"/>
          </a:xfrm>
          <a:prstGeom prst="rect">
            <a:avLst/>
          </a:prstGeom>
          <a:noFill/>
        </p:spPr>
        <p:txBody>
          <a:bodyPr wrap="square" rtlCol="0">
            <a:spAutoFit/>
          </a:bodyPr>
          <a:lstStyle/>
          <a:p>
            <a:pPr lvl="0" algn="ctr">
              <a:lnSpc>
                <a:spcPct val="90000"/>
              </a:lnSpc>
              <a:spcBef>
                <a:spcPts val="1000"/>
              </a:spcBef>
            </a:pPr>
            <a:r>
              <a:rPr lang="en-US" sz="2400" dirty="0">
                <a:solidFill>
                  <a:schemeClr val="bg1"/>
                </a:solidFill>
              </a:rPr>
              <a:t>‘The IRA, regardless of their public utterances dismissing the condemnations from the Church and Community leaders tried to act in a way that would avoid censure from the nationalist community’</a:t>
            </a:r>
          </a:p>
        </p:txBody>
      </p:sp>
    </p:spTree>
    <p:extLst>
      <p:ext uri="{BB962C8B-B14F-4D97-AF65-F5344CB8AC3E}">
        <p14:creationId xmlns:p14="http://schemas.microsoft.com/office/powerpoint/2010/main" val="3486578728"/>
      </p:ext>
    </p:extLst>
  </p:cSld>
  <p:clrMapOvr>
    <a:overrideClrMapping bg1="dk1" tx1="lt1" bg2="dk2" tx2="lt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70F311A-2273-477D-B233-BBDE19450592}"/>
              </a:ext>
            </a:extLst>
          </p:cNvPr>
          <p:cNvSpPr>
            <a:spLocks noGrp="1"/>
          </p:cNvSpPr>
          <p:nvPr>
            <p:ph type="title"/>
          </p:nvPr>
        </p:nvSpPr>
        <p:spPr>
          <a:xfrm>
            <a:off x="804672" y="1412489"/>
            <a:ext cx="2871095" cy="2156621"/>
          </a:xfrm>
        </p:spPr>
        <p:txBody>
          <a:bodyPr anchor="t">
            <a:normAutofit/>
          </a:bodyPr>
          <a:lstStyle/>
          <a:p>
            <a:r>
              <a:rPr lang="en-GB" sz="3600">
                <a:solidFill>
                  <a:srgbClr val="FFFFFF"/>
                </a:solidFill>
              </a:rPr>
              <a:t>Psychological Limitations – AQ?</a:t>
            </a:r>
          </a:p>
        </p:txBody>
      </p:sp>
      <p:sp>
        <p:nvSpPr>
          <p:cNvPr id="3" name="Content Placeholder 2">
            <a:extLst>
              <a:ext uri="{FF2B5EF4-FFF2-40B4-BE49-F238E27FC236}">
                <a16:creationId xmlns:a16="http://schemas.microsoft.com/office/drawing/2014/main" id="{6BE28AB6-C929-4E0C-BD65-0F573F280959}"/>
              </a:ext>
            </a:extLst>
          </p:cNvPr>
          <p:cNvSpPr>
            <a:spLocks noGrp="1"/>
          </p:cNvSpPr>
          <p:nvPr>
            <p:ph sz="half" idx="1"/>
          </p:nvPr>
        </p:nvSpPr>
        <p:spPr>
          <a:xfrm>
            <a:off x="5226002" y="538729"/>
            <a:ext cx="6161325" cy="5618231"/>
          </a:xfrm>
        </p:spPr>
        <p:txBody>
          <a:bodyPr>
            <a:normAutofit fontScale="55000" lnSpcReduction="20000"/>
          </a:bodyPr>
          <a:lstStyle/>
          <a:p>
            <a:endParaRPr lang="en-GB" sz="2000" dirty="0"/>
          </a:p>
          <a:p>
            <a:endParaRPr lang="en-GB" sz="2000" dirty="0"/>
          </a:p>
          <a:p>
            <a:pPr marL="0" indent="0" algn="ctr">
              <a:lnSpc>
                <a:spcPct val="100000"/>
              </a:lnSpc>
              <a:buNone/>
            </a:pPr>
            <a:r>
              <a:rPr lang="en-GB" sz="4400" dirty="0"/>
              <a:t>Though AQ sought to cause ‘maximum casualties’ Al-Zawahiri still recognised the potential effects of what he saw as excessive violence used by another terrorist commander</a:t>
            </a:r>
          </a:p>
          <a:p>
            <a:pPr marL="0" indent="0" algn="ctr">
              <a:lnSpc>
                <a:spcPct val="100000"/>
              </a:lnSpc>
              <a:buNone/>
            </a:pPr>
            <a:endParaRPr lang="en-GB" sz="4400" dirty="0"/>
          </a:p>
          <a:p>
            <a:pPr marL="0" indent="0" algn="ctr">
              <a:lnSpc>
                <a:spcPct val="100000"/>
              </a:lnSpc>
              <a:buNone/>
            </a:pPr>
            <a:r>
              <a:rPr lang="en-GB" sz="4400" dirty="0"/>
              <a:t>“I say to you that we are in a battle, and that more than half of this battle is taking place in the battlefield of the media. And that we are in a battle in a race for the hearts and minds of our Umma….[we must not expose] ourselves to the questions and answering to doubts [among our Umma]. We do not need this”.  </a:t>
            </a:r>
          </a:p>
          <a:p>
            <a:pPr marL="0" indent="0" algn="ctr">
              <a:lnSpc>
                <a:spcPct val="100000"/>
              </a:lnSpc>
              <a:buNone/>
            </a:pPr>
            <a:r>
              <a:rPr lang="en-GB" sz="4400" dirty="0"/>
              <a:t>  </a:t>
            </a:r>
          </a:p>
        </p:txBody>
      </p:sp>
    </p:spTree>
    <p:extLst>
      <p:ext uri="{BB962C8B-B14F-4D97-AF65-F5344CB8AC3E}">
        <p14:creationId xmlns:p14="http://schemas.microsoft.com/office/powerpoint/2010/main" val="342396664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0700D48D-C9AA-4000-A912-29A4FEA98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5138" y="394887"/>
            <a:ext cx="5720862" cy="606822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6883759-18A1-473A-8902-C283F08D1D87}"/>
              </a:ext>
            </a:extLst>
          </p:cNvPr>
          <p:cNvSpPr>
            <a:spLocks noGrp="1"/>
          </p:cNvSpPr>
          <p:nvPr>
            <p:ph type="title"/>
          </p:nvPr>
        </p:nvSpPr>
        <p:spPr>
          <a:xfrm>
            <a:off x="1018604" y="1053042"/>
            <a:ext cx="4458424" cy="3068357"/>
          </a:xfrm>
        </p:spPr>
        <p:txBody>
          <a:bodyPr vert="horz" lIns="91440" tIns="45720" rIns="91440" bIns="45720" rtlCol="0" anchor="b">
            <a:normAutofit/>
          </a:bodyPr>
          <a:lstStyle/>
          <a:p>
            <a:r>
              <a:rPr lang="en-US" sz="6000">
                <a:solidFill>
                  <a:srgbClr val="FFFFFF"/>
                </a:solidFill>
              </a:rPr>
              <a:t>Next Week –Terrorism and the Media</a:t>
            </a:r>
          </a:p>
        </p:txBody>
      </p:sp>
      <p:pic>
        <p:nvPicPr>
          <p:cNvPr id="6" name="Content Placeholder 5">
            <a:extLst>
              <a:ext uri="{FF2B5EF4-FFF2-40B4-BE49-F238E27FC236}">
                <a16:creationId xmlns:a16="http://schemas.microsoft.com/office/drawing/2014/main" id="{C04E92C9-97F7-41BB-822F-BE2D06DCE295}"/>
              </a:ext>
            </a:extLst>
          </p:cNvPr>
          <p:cNvPicPr>
            <a:picLocks noGrp="1" noChangeAspect="1"/>
          </p:cNvPicPr>
          <p:nvPr>
            <p:ph sz="half" idx="2"/>
          </p:nvPr>
        </p:nvPicPr>
        <p:blipFill>
          <a:blip r:embed="rId2"/>
          <a:stretch>
            <a:fillRect/>
          </a:stretch>
        </p:blipFill>
        <p:spPr>
          <a:xfrm>
            <a:off x="6479229" y="407403"/>
            <a:ext cx="5390093" cy="2614195"/>
          </a:xfrm>
          <a:prstGeom prst="rect">
            <a:avLst/>
          </a:prstGeom>
        </p:spPr>
      </p:pic>
      <p:cxnSp>
        <p:nvCxnSpPr>
          <p:cNvPr id="18" name="Straight Connector 17">
            <a:extLst>
              <a:ext uri="{FF2B5EF4-FFF2-40B4-BE49-F238E27FC236}">
                <a16:creationId xmlns:a16="http://schemas.microsoft.com/office/drawing/2014/main" id="{805E69BC-D844-4AB5-9E35-ED458EE2965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16200000">
            <a:off x="9184178" y="1874520"/>
            <a:ext cx="0" cy="310896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312C673-8179-457E-AD2A-D1FAE4CC96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14009" y="4201833"/>
            <a:ext cx="3400425"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5" name="Content Placeholder 4">
            <a:extLst>
              <a:ext uri="{FF2B5EF4-FFF2-40B4-BE49-F238E27FC236}">
                <a16:creationId xmlns:a16="http://schemas.microsoft.com/office/drawing/2014/main" id="{2395A87F-FF0A-4A0E-A7D1-48832153298C}"/>
              </a:ext>
            </a:extLst>
          </p:cNvPr>
          <p:cNvPicPr>
            <a:picLocks noGrp="1" noChangeAspect="1"/>
          </p:cNvPicPr>
          <p:nvPr>
            <p:ph sz="half" idx="1"/>
          </p:nvPr>
        </p:nvPicPr>
        <p:blipFill>
          <a:blip r:embed="rId3"/>
          <a:stretch>
            <a:fillRect/>
          </a:stretch>
        </p:blipFill>
        <p:spPr>
          <a:xfrm>
            <a:off x="7185089" y="3750733"/>
            <a:ext cx="3978372" cy="2794807"/>
          </a:xfrm>
          <a:prstGeom prst="rect">
            <a:avLst/>
          </a:prstGeom>
        </p:spPr>
      </p:pic>
    </p:spTree>
    <p:extLst>
      <p:ext uri="{BB962C8B-B14F-4D97-AF65-F5344CB8AC3E}">
        <p14:creationId xmlns:p14="http://schemas.microsoft.com/office/powerpoint/2010/main" val="379853583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912F6471-F662-4739-9BC9-24BBA0CB6CD3}"/>
              </a:ext>
            </a:extLst>
          </p:cNvPr>
          <p:cNvPicPr>
            <a:picLocks noGrp="1" noChangeAspect="1"/>
          </p:cNvPicPr>
          <p:nvPr>
            <p:ph sz="half" idx="1"/>
          </p:nvPr>
        </p:nvPicPr>
        <p:blipFill>
          <a:blip r:embed="rId2"/>
          <a:stretch>
            <a:fillRect/>
          </a:stretch>
        </p:blipFill>
        <p:spPr>
          <a:xfrm>
            <a:off x="1205362" y="1123527"/>
            <a:ext cx="6924511" cy="4604800"/>
          </a:xfrm>
          <a:prstGeom prst="rect">
            <a:avLst/>
          </a:prstGeom>
        </p:spPr>
      </p:pic>
      <p:cxnSp>
        <p:nvCxnSpPr>
          <p:cNvPr id="13" name="Straight Connector 12">
            <a:extLst>
              <a:ext uri="{FF2B5EF4-FFF2-40B4-BE49-F238E27FC236}">
                <a16:creationId xmlns:a16="http://schemas.microsoft.com/office/drawing/2014/main" id="{E12350F3-DB83-413A-980B-1CEB924986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453265" y="1570814"/>
            <a:ext cx="0" cy="3710227"/>
          </a:xfrm>
          <a:prstGeom prst="line">
            <a:avLst/>
          </a:prstGeom>
          <a:ln w="19050">
            <a:solidFill>
              <a:srgbClr val="729AC2"/>
            </a:solidFill>
          </a:ln>
        </p:spPr>
        <p:style>
          <a:lnRef idx="1">
            <a:schemeClr val="accent1"/>
          </a:lnRef>
          <a:fillRef idx="0">
            <a:schemeClr val="accent1"/>
          </a:fillRef>
          <a:effectRef idx="0">
            <a:schemeClr val="accent1"/>
          </a:effectRef>
          <a:fontRef idx="minor">
            <a:schemeClr val="tx1"/>
          </a:fontRef>
        </p:style>
      </p:cxnSp>
      <p:pic>
        <p:nvPicPr>
          <p:cNvPr id="6" name="Picture 5" descr="A close up of a piece of paper&#10;&#10;Description automatically generated">
            <a:extLst>
              <a:ext uri="{FF2B5EF4-FFF2-40B4-BE49-F238E27FC236}">
                <a16:creationId xmlns:a16="http://schemas.microsoft.com/office/drawing/2014/main" id="{4E772040-576E-44EE-AD23-CD9F9EE414E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66484" y="1796716"/>
            <a:ext cx="3215562" cy="3144252"/>
          </a:xfrm>
          <a:prstGeom prst="rect">
            <a:avLst/>
          </a:prstGeom>
        </p:spPr>
      </p:pic>
    </p:spTree>
    <p:extLst>
      <p:ext uri="{BB962C8B-B14F-4D97-AF65-F5344CB8AC3E}">
        <p14:creationId xmlns:p14="http://schemas.microsoft.com/office/powerpoint/2010/main" val="267355958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CFEF3F-4B57-4D0D-A7A8-D1AD348EB78A}"/>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E50ADBBD-4D5B-4A36-9863-5EBEBBFEBFBB}"/>
              </a:ext>
            </a:extLst>
          </p:cNvPr>
          <p:cNvSpPr>
            <a:spLocks noGrp="1"/>
          </p:cNvSpPr>
          <p:nvPr>
            <p:ph idx="1"/>
          </p:nvPr>
        </p:nvSpPr>
        <p:spPr/>
        <p:txBody>
          <a:bodyPr/>
          <a:lstStyle/>
          <a:p>
            <a:r>
              <a:rPr lang="en-GB" dirty="0"/>
              <a:t>Jenkins B. (1974) International Terrorism. A new kind of Warfare. The RAND Corporation. Santa Monica. </a:t>
            </a:r>
          </a:p>
          <a:p>
            <a:r>
              <a:rPr lang="en-GB" dirty="0"/>
              <a:t>Silke A. (2014) Terrorism : All that matters. Hodder and </a:t>
            </a:r>
            <a:r>
              <a:rPr lang="en-GB" dirty="0" err="1"/>
              <a:t>Staughton</a:t>
            </a:r>
            <a:r>
              <a:rPr lang="en-GB" dirty="0"/>
              <a:t>. London.  </a:t>
            </a:r>
          </a:p>
        </p:txBody>
      </p:sp>
    </p:spTree>
    <p:extLst>
      <p:ext uri="{BB962C8B-B14F-4D97-AF65-F5344CB8AC3E}">
        <p14:creationId xmlns:p14="http://schemas.microsoft.com/office/powerpoint/2010/main" val="16826551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151</TotalTime>
  <Words>7430</Words>
  <Application>Microsoft Macintosh PowerPoint</Application>
  <PresentationFormat>Widescreen</PresentationFormat>
  <Paragraphs>348</Paragraphs>
  <Slides>42</Slides>
  <Notes>32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42</vt:i4>
      </vt:variant>
    </vt:vector>
  </HeadingPairs>
  <TitlesOfParts>
    <vt:vector size="47" baseType="lpstr">
      <vt:lpstr>Arial</vt:lpstr>
      <vt:lpstr>Calibri</vt:lpstr>
      <vt:lpstr>Calibri Light</vt:lpstr>
      <vt:lpstr>Söhne</vt:lpstr>
      <vt:lpstr>Office Theme</vt:lpstr>
      <vt:lpstr>Terrorism  Strategy, Tactics and Support</vt:lpstr>
      <vt:lpstr>Introduction</vt:lpstr>
      <vt:lpstr>Planning terrorist attacks</vt:lpstr>
      <vt:lpstr>Planning Terrorist Attacks</vt:lpstr>
      <vt:lpstr>29th June 2007</vt:lpstr>
      <vt:lpstr>Planning……</vt:lpstr>
      <vt:lpstr>Roles………………</vt:lpstr>
      <vt:lpstr>The Devices</vt:lpstr>
      <vt:lpstr>The Devices</vt:lpstr>
      <vt:lpstr>Travel</vt:lpstr>
      <vt:lpstr>PowerPoint Presentation</vt:lpstr>
      <vt:lpstr>PowerPoint Presentation</vt:lpstr>
      <vt:lpstr>Abdulla (above) and Ahmed are arrested at the scene. Ahmed receives 90% burns in the attack. He would die in hospital four weeks later.</vt:lpstr>
      <vt:lpstr>The aftermath……</vt:lpstr>
      <vt:lpstr>Who were they…….</vt:lpstr>
      <vt:lpstr>Tiger Tiger and Glasgow Airport Attacks</vt:lpstr>
      <vt:lpstr>Strategy  Produce perception of Success of campaign    4 x Elements</vt:lpstr>
      <vt:lpstr>Strategy  Produce perception of Success of campaign    </vt:lpstr>
      <vt:lpstr>Strategy  Produce perception of Success of campaign     </vt:lpstr>
      <vt:lpstr>Strategy  Produce perception of Success of campaign    </vt:lpstr>
      <vt:lpstr>Terrorism v Military Conflict</vt:lpstr>
      <vt:lpstr>Case Study</vt:lpstr>
      <vt:lpstr>“Hearts and Minds”</vt:lpstr>
      <vt:lpstr>Soft Support</vt:lpstr>
      <vt:lpstr>Soft Support</vt:lpstr>
      <vt:lpstr>Hard Supporters</vt:lpstr>
      <vt:lpstr>Hard Supporters</vt:lpstr>
      <vt:lpstr>Terrorist Group Aims Relating to their  Supporters</vt:lpstr>
      <vt:lpstr>Case Study</vt:lpstr>
      <vt:lpstr>IRA Quote </vt:lpstr>
      <vt:lpstr>Ideology</vt:lpstr>
      <vt:lpstr>What is an Ideology</vt:lpstr>
      <vt:lpstr>What is an Ideology</vt:lpstr>
      <vt:lpstr>Tactics</vt:lpstr>
      <vt:lpstr>Tactical Instruction</vt:lpstr>
      <vt:lpstr>Is this New?</vt:lpstr>
      <vt:lpstr>Limitations of Terrorist Groups Attacks   Factors</vt:lpstr>
      <vt:lpstr>Psychological Limitations</vt:lpstr>
      <vt:lpstr>Psychological Limitations – AQ?</vt:lpstr>
      <vt:lpstr>Next Week –Terrorism and the Media</vt:lpstr>
      <vt:lpstr>PowerPoint Presentation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Terrorism  Strategy, Tactics and Support</dc:title>
  <dc:creator>wynne jones</dc:creator>
  <cp:lastModifiedBy>Sarah Jones (IMH)</cp:lastModifiedBy>
  <cp:revision>19</cp:revision>
  <dcterms:created xsi:type="dcterms:W3CDTF">2019-10-14T18:16:45Z</dcterms:created>
  <dcterms:modified xsi:type="dcterms:W3CDTF">2023-09-21T11:19:11Z</dcterms:modified>
</cp:coreProperties>
</file>