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7"/>
  </p:notesMasterIdLst>
  <p:sldIdLst>
    <p:sldId id="259" r:id="rId2"/>
    <p:sldId id="261" r:id="rId3"/>
    <p:sldId id="586" r:id="rId4"/>
    <p:sldId id="598" r:id="rId5"/>
    <p:sldId id="557" r:id="rId6"/>
    <p:sldId id="561" r:id="rId7"/>
    <p:sldId id="599" r:id="rId8"/>
    <p:sldId id="600" r:id="rId9"/>
    <p:sldId id="593" r:id="rId10"/>
    <p:sldId id="571" r:id="rId11"/>
    <p:sldId id="595" r:id="rId12"/>
    <p:sldId id="604" r:id="rId13"/>
    <p:sldId id="605" r:id="rId14"/>
    <p:sldId id="603" r:id="rId15"/>
    <p:sldId id="602" r:id="rId16"/>
    <p:sldId id="594" r:id="rId17"/>
    <p:sldId id="612" r:id="rId18"/>
    <p:sldId id="591" r:id="rId19"/>
    <p:sldId id="590" r:id="rId20"/>
    <p:sldId id="487" r:id="rId21"/>
    <p:sldId id="573" r:id="rId22"/>
    <p:sldId id="558" r:id="rId23"/>
    <p:sldId id="566" r:id="rId24"/>
    <p:sldId id="589" r:id="rId25"/>
    <p:sldId id="570" r:id="rId26"/>
    <p:sldId id="567" r:id="rId27"/>
    <p:sldId id="569" r:id="rId28"/>
    <p:sldId id="568" r:id="rId29"/>
    <p:sldId id="588" r:id="rId30"/>
    <p:sldId id="565" r:id="rId31"/>
    <p:sldId id="576" r:id="rId32"/>
    <p:sldId id="572" r:id="rId33"/>
    <p:sldId id="529" r:id="rId34"/>
    <p:sldId id="608" r:id="rId35"/>
    <p:sldId id="484" r:id="rId36"/>
    <p:sldId id="587" r:id="rId37"/>
    <p:sldId id="597" r:id="rId38"/>
    <p:sldId id="610" r:id="rId39"/>
    <p:sldId id="607" r:id="rId40"/>
    <p:sldId id="585" r:id="rId41"/>
    <p:sldId id="606" r:id="rId42"/>
    <p:sldId id="583" r:id="rId43"/>
    <p:sldId id="582" r:id="rId44"/>
    <p:sldId id="584" r:id="rId45"/>
    <p:sldId id="580" r:id="rId46"/>
    <p:sldId id="581" r:id="rId47"/>
    <p:sldId id="596" r:id="rId48"/>
    <p:sldId id="432" r:id="rId49"/>
    <p:sldId id="368" r:id="rId50"/>
    <p:sldId id="339" r:id="rId51"/>
    <p:sldId id="592" r:id="rId52"/>
    <p:sldId id="482" r:id="rId53"/>
    <p:sldId id="564" r:id="rId54"/>
    <p:sldId id="563" r:id="rId55"/>
    <p:sldId id="575"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FD0796-1179-4F23-B2E6-935719DC02FE}">
          <p14:sldIdLst>
            <p14:sldId id="259"/>
            <p14:sldId id="261"/>
            <p14:sldId id="586"/>
            <p14:sldId id="598"/>
            <p14:sldId id="557"/>
            <p14:sldId id="561"/>
            <p14:sldId id="599"/>
            <p14:sldId id="600"/>
            <p14:sldId id="593"/>
            <p14:sldId id="571"/>
            <p14:sldId id="595"/>
            <p14:sldId id="604"/>
            <p14:sldId id="605"/>
            <p14:sldId id="603"/>
            <p14:sldId id="602"/>
            <p14:sldId id="594"/>
            <p14:sldId id="612"/>
            <p14:sldId id="591"/>
            <p14:sldId id="590"/>
            <p14:sldId id="487"/>
            <p14:sldId id="573"/>
            <p14:sldId id="558"/>
            <p14:sldId id="566"/>
            <p14:sldId id="589"/>
            <p14:sldId id="570"/>
            <p14:sldId id="567"/>
            <p14:sldId id="569"/>
            <p14:sldId id="568"/>
            <p14:sldId id="588"/>
            <p14:sldId id="565"/>
            <p14:sldId id="576"/>
            <p14:sldId id="572"/>
            <p14:sldId id="529"/>
            <p14:sldId id="608"/>
            <p14:sldId id="484"/>
            <p14:sldId id="587"/>
            <p14:sldId id="597"/>
            <p14:sldId id="610"/>
            <p14:sldId id="607"/>
            <p14:sldId id="585"/>
            <p14:sldId id="606"/>
            <p14:sldId id="583"/>
            <p14:sldId id="582"/>
            <p14:sldId id="584"/>
            <p14:sldId id="580"/>
            <p14:sldId id="581"/>
            <p14:sldId id="596"/>
            <p14:sldId id="432"/>
            <p14:sldId id="368"/>
            <p14:sldId id="339"/>
            <p14:sldId id="592"/>
            <p14:sldId id="482"/>
            <p14:sldId id="564"/>
            <p14:sldId id="563"/>
            <p14:sldId id="57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9BBAAC-DC99-4264-A9E3-1295CC2679FC}" v="1" dt="2023-03-27T16:11:49.5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56" autoAdjust="0"/>
    <p:restoredTop sz="91350" autoAdjust="0"/>
  </p:normalViewPr>
  <p:slideViewPr>
    <p:cSldViewPr snapToGrid="0">
      <p:cViewPr varScale="1">
        <p:scale>
          <a:sx n="57" d="100"/>
          <a:sy n="57" d="100"/>
        </p:scale>
        <p:origin x="540" y="27"/>
      </p:cViewPr>
      <p:guideLst/>
    </p:cSldViewPr>
  </p:slideViewPr>
  <p:outlineViewPr>
    <p:cViewPr>
      <p:scale>
        <a:sx n="33" d="100"/>
        <a:sy n="33" d="100"/>
      </p:scale>
      <p:origin x="0" y="-6456"/>
    </p:cViewPr>
  </p:outlineViewPr>
  <p:notesTextViewPr>
    <p:cViewPr>
      <p:scale>
        <a:sx n="1" d="1"/>
        <a:sy n="1" d="1"/>
      </p:scale>
      <p:origin x="0" y="0"/>
    </p:cViewPr>
  </p:notesTextViewPr>
  <p:sorterViewPr>
    <p:cViewPr varScale="1">
      <p:scale>
        <a:sx n="1" d="1"/>
        <a:sy n="1" d="1"/>
      </p:scale>
      <p:origin x="0" y="-6321"/>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42AC5A8D-9E87-40B0-81FA-69287A79830C}"/>
    <pc:docChg chg="custSel addSld delSld modSld sldOrd modSection">
      <pc:chgData name="James Williams" userId="c957a50b-491f-4d94-b4bc-52aca3e2340d" providerId="ADAL" clId="{42AC5A8D-9E87-40B0-81FA-69287A79830C}" dt="2023-02-16T16:26:22.709" v="86" actId="1076"/>
      <pc:docMkLst>
        <pc:docMk/>
      </pc:docMkLst>
      <pc:sldChg chg="modSp mod">
        <pc:chgData name="James Williams" userId="c957a50b-491f-4d94-b4bc-52aca3e2340d" providerId="ADAL" clId="{42AC5A8D-9E87-40B0-81FA-69287A79830C}" dt="2023-02-16T16:26:22.709" v="86" actId="1076"/>
        <pc:sldMkLst>
          <pc:docMk/>
          <pc:sldMk cId="3591285556" sldId="261"/>
        </pc:sldMkLst>
        <pc:spChg chg="mod">
          <ac:chgData name="James Williams" userId="c957a50b-491f-4d94-b4bc-52aca3e2340d" providerId="ADAL" clId="{42AC5A8D-9E87-40B0-81FA-69287A79830C}" dt="2023-02-16T16:26:22.709" v="86" actId="1076"/>
          <ac:spMkLst>
            <pc:docMk/>
            <pc:sldMk cId="3591285556" sldId="261"/>
            <ac:spMk id="2" creationId="{329DAD66-B956-4335-BD2B-207680BD0158}"/>
          </ac:spMkLst>
        </pc:spChg>
        <pc:spChg chg="mod">
          <ac:chgData name="James Williams" userId="c957a50b-491f-4d94-b4bc-52aca3e2340d" providerId="ADAL" clId="{42AC5A8D-9E87-40B0-81FA-69287A79830C}" dt="2023-02-16T16:26:16.770" v="85" actId="27636"/>
          <ac:spMkLst>
            <pc:docMk/>
            <pc:sldMk cId="3591285556" sldId="261"/>
            <ac:spMk id="3" creationId="{2881C62B-3FA4-4DF6-9424-CE1D5C355D82}"/>
          </ac:spMkLst>
        </pc:spChg>
      </pc:sldChg>
      <pc:sldChg chg="addSp delSp modSp add del mod ord">
        <pc:chgData name="James Williams" userId="c957a50b-491f-4d94-b4bc-52aca3e2340d" providerId="ADAL" clId="{42AC5A8D-9E87-40B0-81FA-69287A79830C}" dt="2023-02-16T16:25:50.634" v="76" actId="2696"/>
        <pc:sldMkLst>
          <pc:docMk/>
          <pc:sldMk cId="3719092583" sldId="611"/>
        </pc:sldMkLst>
        <pc:spChg chg="mod">
          <ac:chgData name="James Williams" userId="c957a50b-491f-4d94-b4bc-52aca3e2340d" providerId="ADAL" clId="{42AC5A8D-9E87-40B0-81FA-69287A79830C}" dt="2023-02-16T16:09:27.567" v="69" actId="14100"/>
          <ac:spMkLst>
            <pc:docMk/>
            <pc:sldMk cId="3719092583" sldId="611"/>
            <ac:spMk id="2" creationId="{61365102-6F14-4FB7-8C3C-AB618E6179A2}"/>
          </ac:spMkLst>
        </pc:spChg>
        <pc:spChg chg="add del">
          <ac:chgData name="James Williams" userId="c957a50b-491f-4d94-b4bc-52aca3e2340d" providerId="ADAL" clId="{42AC5A8D-9E87-40B0-81FA-69287A79830C}" dt="2023-02-16T16:23:53.724" v="74"/>
          <ac:spMkLst>
            <pc:docMk/>
            <pc:sldMk cId="3719092583" sldId="611"/>
            <ac:spMk id="3" creationId="{AF20D631-4009-C1E5-7023-FD111360A756}"/>
          </ac:spMkLst>
        </pc:spChg>
        <pc:picChg chg="del mod">
          <ac:chgData name="James Williams" userId="c957a50b-491f-4d94-b4bc-52aca3e2340d" providerId="ADAL" clId="{42AC5A8D-9E87-40B0-81FA-69287A79830C}" dt="2023-02-16T16:23:51.245" v="72" actId="478"/>
          <ac:picMkLst>
            <pc:docMk/>
            <pc:sldMk cId="3719092583" sldId="611"/>
            <ac:picMk id="13" creationId="{477D2A16-706E-4A2E-B21B-5AB7B05771E2}"/>
          </ac:picMkLst>
        </pc:picChg>
      </pc:sldChg>
      <pc:sldChg chg="add">
        <pc:chgData name="James Williams" userId="c957a50b-491f-4d94-b4bc-52aca3e2340d" providerId="ADAL" clId="{42AC5A8D-9E87-40B0-81FA-69287A79830C}" dt="2023-02-16T16:25:48.212" v="75"/>
        <pc:sldMkLst>
          <pc:docMk/>
          <pc:sldMk cId="3898951848" sldId="612"/>
        </pc:sldMkLst>
      </pc:sldChg>
    </pc:docChg>
  </pc:docChgLst>
  <pc:docChgLst>
    <pc:chgData name="James Williams" userId="c957a50b-491f-4d94-b4bc-52aca3e2340d" providerId="ADAL" clId="{EEC1A90F-4E2B-421B-B778-683A4B1D7DAA}"/>
    <pc:docChg chg="undo custSel modSld">
      <pc:chgData name="James Williams" userId="c957a50b-491f-4d94-b4bc-52aca3e2340d" providerId="ADAL" clId="{EEC1A90F-4E2B-421B-B778-683A4B1D7DAA}" dt="2022-03-15T18:56:26.663" v="79" actId="1076"/>
      <pc:docMkLst>
        <pc:docMk/>
      </pc:docMkLst>
      <pc:sldChg chg="addSp modSp mod">
        <pc:chgData name="James Williams" userId="c957a50b-491f-4d94-b4bc-52aca3e2340d" providerId="ADAL" clId="{EEC1A90F-4E2B-421B-B778-683A4B1D7DAA}" dt="2022-03-15T18:53:25.605" v="37" actId="20577"/>
        <pc:sldMkLst>
          <pc:docMk/>
          <pc:sldMk cId="4181785765" sldId="608"/>
        </pc:sldMkLst>
        <pc:spChg chg="add mod">
          <ac:chgData name="James Williams" userId="c957a50b-491f-4d94-b4bc-52aca3e2340d" providerId="ADAL" clId="{EEC1A90F-4E2B-421B-B778-683A4B1D7DAA}" dt="2022-03-15T18:53:25.605" v="37" actId="20577"/>
          <ac:spMkLst>
            <pc:docMk/>
            <pc:sldMk cId="4181785765" sldId="608"/>
            <ac:spMk id="3" creationId="{AF968240-DBA3-4959-9D7D-592075D57DA3}"/>
          </ac:spMkLst>
        </pc:spChg>
      </pc:sldChg>
      <pc:sldChg chg="addSp modSp mod">
        <pc:chgData name="James Williams" userId="c957a50b-491f-4d94-b4bc-52aca3e2340d" providerId="ADAL" clId="{EEC1A90F-4E2B-421B-B778-683A4B1D7DAA}" dt="2022-03-15T18:56:26.663" v="79" actId="1076"/>
        <pc:sldMkLst>
          <pc:docMk/>
          <pc:sldMk cId="2029958574" sldId="610"/>
        </pc:sldMkLst>
        <pc:spChg chg="mod">
          <ac:chgData name="James Williams" userId="c957a50b-491f-4d94-b4bc-52aca3e2340d" providerId="ADAL" clId="{EEC1A90F-4E2B-421B-B778-683A4B1D7DAA}" dt="2022-03-15T18:55:13.546" v="56" actId="20577"/>
          <ac:spMkLst>
            <pc:docMk/>
            <pc:sldMk cId="2029958574" sldId="610"/>
            <ac:spMk id="3" creationId="{619D2B75-D69C-4E01-A382-96CB41B125FB}"/>
          </ac:spMkLst>
        </pc:spChg>
        <pc:spChg chg="add mod">
          <ac:chgData name="James Williams" userId="c957a50b-491f-4d94-b4bc-52aca3e2340d" providerId="ADAL" clId="{EEC1A90F-4E2B-421B-B778-683A4B1D7DAA}" dt="2022-03-15T18:56:26.663" v="79" actId="1076"/>
          <ac:spMkLst>
            <pc:docMk/>
            <pc:sldMk cId="2029958574" sldId="610"/>
            <ac:spMk id="9" creationId="{FAEFC1A5-A16D-40B4-9CD3-C31AC23DF1EE}"/>
          </ac:spMkLst>
        </pc:spChg>
      </pc:sldChg>
    </pc:docChg>
  </pc:docChgLst>
  <pc:docChgLst>
    <pc:chgData name="James Williams" userId="c957a50b-491f-4d94-b4bc-52aca3e2340d" providerId="ADAL" clId="{D99BBAAC-DC99-4264-A9E3-1295CC2679FC}"/>
    <pc:docChg chg="undo custSel addSld delSld modSld sldOrd modSection">
      <pc:chgData name="James Williams" userId="c957a50b-491f-4d94-b4bc-52aca3e2340d" providerId="ADAL" clId="{D99BBAAC-DC99-4264-A9E3-1295CC2679FC}" dt="2023-03-27T16:24:44.911" v="193" actId="20577"/>
      <pc:docMkLst>
        <pc:docMk/>
      </pc:docMkLst>
      <pc:sldChg chg="modSp mod">
        <pc:chgData name="James Williams" userId="c957a50b-491f-4d94-b4bc-52aca3e2340d" providerId="ADAL" clId="{D99BBAAC-DC99-4264-A9E3-1295CC2679FC}" dt="2023-03-27T15:52:05.522" v="7" actId="27636"/>
        <pc:sldMkLst>
          <pc:docMk/>
          <pc:sldMk cId="3591285556" sldId="261"/>
        </pc:sldMkLst>
        <pc:spChg chg="mod">
          <ac:chgData name="James Williams" userId="c957a50b-491f-4d94-b4bc-52aca3e2340d" providerId="ADAL" clId="{D99BBAAC-DC99-4264-A9E3-1295CC2679FC}" dt="2023-03-27T15:51:59.642" v="3" actId="403"/>
          <ac:spMkLst>
            <pc:docMk/>
            <pc:sldMk cId="3591285556" sldId="261"/>
            <ac:spMk id="2" creationId="{329DAD66-B956-4335-BD2B-207680BD0158}"/>
          </ac:spMkLst>
        </pc:spChg>
        <pc:spChg chg="mod">
          <ac:chgData name="James Williams" userId="c957a50b-491f-4d94-b4bc-52aca3e2340d" providerId="ADAL" clId="{D99BBAAC-DC99-4264-A9E3-1295CC2679FC}" dt="2023-03-27T15:52:05.522" v="7" actId="27636"/>
          <ac:spMkLst>
            <pc:docMk/>
            <pc:sldMk cId="3591285556" sldId="261"/>
            <ac:spMk id="3" creationId="{2881C62B-3FA4-4DF6-9424-CE1D5C355D82}"/>
          </ac:spMkLst>
        </pc:spChg>
      </pc:sldChg>
      <pc:sldChg chg="delSp mod">
        <pc:chgData name="James Williams" userId="c957a50b-491f-4d94-b4bc-52aca3e2340d" providerId="ADAL" clId="{D99BBAAC-DC99-4264-A9E3-1295CC2679FC}" dt="2023-03-27T16:16:21.181" v="186" actId="478"/>
        <pc:sldMkLst>
          <pc:docMk/>
          <pc:sldMk cId="2722368900" sldId="368"/>
        </pc:sldMkLst>
        <pc:spChg chg="del">
          <ac:chgData name="James Williams" userId="c957a50b-491f-4d94-b4bc-52aca3e2340d" providerId="ADAL" clId="{D99BBAAC-DC99-4264-A9E3-1295CC2679FC}" dt="2023-03-27T16:16:21.181" v="186" actId="478"/>
          <ac:spMkLst>
            <pc:docMk/>
            <pc:sldMk cId="2722368900" sldId="368"/>
            <ac:spMk id="3" creationId="{255E1A10-FDF6-4A72-B1AE-50D87F7FDF7C}"/>
          </ac:spMkLst>
        </pc:spChg>
      </pc:sldChg>
      <pc:sldChg chg="modSp mod">
        <pc:chgData name="James Williams" userId="c957a50b-491f-4d94-b4bc-52aca3e2340d" providerId="ADAL" clId="{D99BBAAC-DC99-4264-A9E3-1295CC2679FC}" dt="2023-03-27T16:23:15.290" v="192" actId="947"/>
        <pc:sldMkLst>
          <pc:docMk/>
          <pc:sldMk cId="20509722" sldId="487"/>
        </pc:sldMkLst>
        <pc:spChg chg="mod">
          <ac:chgData name="James Williams" userId="c957a50b-491f-4d94-b4bc-52aca3e2340d" providerId="ADAL" clId="{D99BBAAC-DC99-4264-A9E3-1295CC2679FC}" dt="2023-03-27T16:23:15.290" v="192" actId="947"/>
          <ac:spMkLst>
            <pc:docMk/>
            <pc:sldMk cId="20509722" sldId="487"/>
            <ac:spMk id="2" creationId="{61365102-6F14-4FB7-8C3C-AB618E6179A2}"/>
          </ac:spMkLst>
        </pc:spChg>
      </pc:sldChg>
      <pc:sldChg chg="modSp mod">
        <pc:chgData name="James Williams" userId="c957a50b-491f-4d94-b4bc-52aca3e2340d" providerId="ADAL" clId="{D99BBAAC-DC99-4264-A9E3-1295CC2679FC}" dt="2023-03-27T15:52:32.331" v="9" actId="1076"/>
        <pc:sldMkLst>
          <pc:docMk/>
          <pc:sldMk cId="2077862416" sldId="557"/>
        </pc:sldMkLst>
        <pc:spChg chg="mod">
          <ac:chgData name="James Williams" userId="c957a50b-491f-4d94-b4bc-52aca3e2340d" providerId="ADAL" clId="{D99BBAAC-DC99-4264-A9E3-1295CC2679FC}" dt="2023-03-27T15:52:25.807" v="8" actId="20577"/>
          <ac:spMkLst>
            <pc:docMk/>
            <pc:sldMk cId="2077862416" sldId="557"/>
            <ac:spMk id="2" creationId="{61365102-6F14-4FB7-8C3C-AB618E6179A2}"/>
          </ac:spMkLst>
        </pc:spChg>
        <pc:spChg chg="mod">
          <ac:chgData name="James Williams" userId="c957a50b-491f-4d94-b4bc-52aca3e2340d" providerId="ADAL" clId="{D99BBAAC-DC99-4264-A9E3-1295CC2679FC}" dt="2023-03-27T15:52:32.331" v="9" actId="1076"/>
          <ac:spMkLst>
            <pc:docMk/>
            <pc:sldMk cId="2077862416" sldId="557"/>
            <ac:spMk id="15" creationId="{9770A87D-9A66-4826-A129-5D7DFA17D148}"/>
          </ac:spMkLst>
        </pc:spChg>
        <pc:picChg chg="mod">
          <ac:chgData name="James Williams" userId="c957a50b-491f-4d94-b4bc-52aca3e2340d" providerId="ADAL" clId="{D99BBAAC-DC99-4264-A9E3-1295CC2679FC}" dt="2023-03-27T15:52:32.331" v="9" actId="1076"/>
          <ac:picMkLst>
            <pc:docMk/>
            <pc:sldMk cId="2077862416" sldId="557"/>
            <ac:picMk id="11" creationId="{6F6FD6A1-3B0A-4FA4-87CA-A3F7114FBF33}"/>
          </ac:picMkLst>
        </pc:picChg>
      </pc:sldChg>
      <pc:sldChg chg="modSp mod">
        <pc:chgData name="James Williams" userId="c957a50b-491f-4d94-b4bc-52aca3e2340d" providerId="ADAL" clId="{D99BBAAC-DC99-4264-A9E3-1295CC2679FC}" dt="2023-03-27T16:13:01.876" v="137" actId="20577"/>
        <pc:sldMkLst>
          <pc:docMk/>
          <pc:sldMk cId="3820181930" sldId="558"/>
        </pc:sldMkLst>
        <pc:spChg chg="mod">
          <ac:chgData name="James Williams" userId="c957a50b-491f-4d94-b4bc-52aca3e2340d" providerId="ADAL" clId="{D99BBAAC-DC99-4264-A9E3-1295CC2679FC}" dt="2023-03-27T16:13:01.876" v="137" actId="20577"/>
          <ac:spMkLst>
            <pc:docMk/>
            <pc:sldMk cId="3820181930" sldId="558"/>
            <ac:spMk id="2" creationId="{61365102-6F14-4FB7-8C3C-AB618E6179A2}"/>
          </ac:spMkLst>
        </pc:spChg>
        <pc:spChg chg="mod">
          <ac:chgData name="James Williams" userId="c957a50b-491f-4d94-b4bc-52aca3e2340d" providerId="ADAL" clId="{D99BBAAC-DC99-4264-A9E3-1295CC2679FC}" dt="2023-03-27T16:12:55.807" v="135" actId="1076"/>
          <ac:spMkLst>
            <pc:docMk/>
            <pc:sldMk cId="3820181930" sldId="558"/>
            <ac:spMk id="11" creationId="{6A4DE90F-29A3-456D-99ED-1B27C9FD0AEB}"/>
          </ac:spMkLst>
        </pc:spChg>
        <pc:spChg chg="mod">
          <ac:chgData name="James Williams" userId="c957a50b-491f-4d94-b4bc-52aca3e2340d" providerId="ADAL" clId="{D99BBAAC-DC99-4264-A9E3-1295CC2679FC}" dt="2023-03-27T16:12:59.056" v="136" actId="1076"/>
          <ac:spMkLst>
            <pc:docMk/>
            <pc:sldMk cId="3820181930" sldId="558"/>
            <ac:spMk id="15" creationId="{005CED6A-A5A7-4341-8E5F-61ACE04CC2A1}"/>
          </ac:spMkLst>
        </pc:spChg>
        <pc:picChg chg="mod">
          <ac:chgData name="James Williams" userId="c957a50b-491f-4d94-b4bc-52aca3e2340d" providerId="ADAL" clId="{D99BBAAC-DC99-4264-A9E3-1295CC2679FC}" dt="2023-03-27T16:12:55.807" v="135" actId="1076"/>
          <ac:picMkLst>
            <pc:docMk/>
            <pc:sldMk cId="3820181930" sldId="558"/>
            <ac:picMk id="9" creationId="{50A80B0B-9D85-49CB-9435-375150C93AC6}"/>
          </ac:picMkLst>
        </pc:picChg>
      </pc:sldChg>
      <pc:sldChg chg="modSp mod">
        <pc:chgData name="James Williams" userId="c957a50b-491f-4d94-b4bc-52aca3e2340d" providerId="ADAL" clId="{D99BBAAC-DC99-4264-A9E3-1295CC2679FC}" dt="2023-03-27T15:52:51.636" v="11" actId="1076"/>
        <pc:sldMkLst>
          <pc:docMk/>
          <pc:sldMk cId="2136565638" sldId="561"/>
        </pc:sldMkLst>
        <pc:spChg chg="mod">
          <ac:chgData name="James Williams" userId="c957a50b-491f-4d94-b4bc-52aca3e2340d" providerId="ADAL" clId="{D99BBAAC-DC99-4264-A9E3-1295CC2679FC}" dt="2023-03-27T15:52:47.739" v="10" actId="20577"/>
          <ac:spMkLst>
            <pc:docMk/>
            <pc:sldMk cId="2136565638" sldId="561"/>
            <ac:spMk id="2" creationId="{61365102-6F14-4FB7-8C3C-AB618E6179A2}"/>
          </ac:spMkLst>
        </pc:spChg>
        <pc:spChg chg="mod">
          <ac:chgData name="James Williams" userId="c957a50b-491f-4d94-b4bc-52aca3e2340d" providerId="ADAL" clId="{D99BBAAC-DC99-4264-A9E3-1295CC2679FC}" dt="2023-03-27T15:52:51.636" v="11" actId="1076"/>
          <ac:spMkLst>
            <pc:docMk/>
            <pc:sldMk cId="2136565638" sldId="561"/>
            <ac:spMk id="17" creationId="{02838314-CC0A-4346-8818-CEF28E9874A3}"/>
          </ac:spMkLst>
        </pc:spChg>
        <pc:picChg chg="mod">
          <ac:chgData name="James Williams" userId="c957a50b-491f-4d94-b4bc-52aca3e2340d" providerId="ADAL" clId="{D99BBAAC-DC99-4264-A9E3-1295CC2679FC}" dt="2023-03-27T15:52:51.636" v="11" actId="1076"/>
          <ac:picMkLst>
            <pc:docMk/>
            <pc:sldMk cId="2136565638" sldId="561"/>
            <ac:picMk id="11" creationId="{6F6FD6A1-3B0A-4FA4-87CA-A3F7114FBF33}"/>
          </ac:picMkLst>
        </pc:picChg>
      </pc:sldChg>
      <pc:sldChg chg="modSp mod">
        <pc:chgData name="James Williams" userId="c957a50b-491f-4d94-b4bc-52aca3e2340d" providerId="ADAL" clId="{D99BBAAC-DC99-4264-A9E3-1295CC2679FC}" dt="2023-03-27T16:14:39.780" v="167" actId="20577"/>
        <pc:sldMkLst>
          <pc:docMk/>
          <pc:sldMk cId="1154654628" sldId="565"/>
        </pc:sldMkLst>
        <pc:spChg chg="mod">
          <ac:chgData name="James Williams" userId="c957a50b-491f-4d94-b4bc-52aca3e2340d" providerId="ADAL" clId="{D99BBAAC-DC99-4264-A9E3-1295CC2679FC}" dt="2023-03-27T16:14:39.780" v="167" actId="20577"/>
          <ac:spMkLst>
            <pc:docMk/>
            <pc:sldMk cId="1154654628" sldId="565"/>
            <ac:spMk id="2" creationId="{61365102-6F14-4FB7-8C3C-AB618E6179A2}"/>
          </ac:spMkLst>
        </pc:spChg>
      </pc:sldChg>
      <pc:sldChg chg="modSp mod">
        <pc:chgData name="James Williams" userId="c957a50b-491f-4d94-b4bc-52aca3e2340d" providerId="ADAL" clId="{D99BBAAC-DC99-4264-A9E3-1295CC2679FC}" dt="2023-03-27T16:13:14.895" v="141" actId="1076"/>
        <pc:sldMkLst>
          <pc:docMk/>
          <pc:sldMk cId="878799256" sldId="566"/>
        </pc:sldMkLst>
        <pc:spChg chg="mod">
          <ac:chgData name="James Williams" userId="c957a50b-491f-4d94-b4bc-52aca3e2340d" providerId="ADAL" clId="{D99BBAAC-DC99-4264-A9E3-1295CC2679FC}" dt="2023-03-27T16:13:10.975" v="140" actId="1076"/>
          <ac:spMkLst>
            <pc:docMk/>
            <pc:sldMk cId="878799256" sldId="566"/>
            <ac:spMk id="2" creationId="{61365102-6F14-4FB7-8C3C-AB618E6179A2}"/>
          </ac:spMkLst>
        </pc:spChg>
        <pc:spChg chg="mod">
          <ac:chgData name="James Williams" userId="c957a50b-491f-4d94-b4bc-52aca3e2340d" providerId="ADAL" clId="{D99BBAAC-DC99-4264-A9E3-1295CC2679FC}" dt="2023-03-27T16:13:14.895" v="141" actId="1076"/>
          <ac:spMkLst>
            <pc:docMk/>
            <pc:sldMk cId="878799256" sldId="566"/>
            <ac:spMk id="11" creationId="{55F111A1-B00C-4C19-BF36-81DE72B4C2F1}"/>
          </ac:spMkLst>
        </pc:spChg>
        <pc:picChg chg="mod">
          <ac:chgData name="James Williams" userId="c957a50b-491f-4d94-b4bc-52aca3e2340d" providerId="ADAL" clId="{D99BBAAC-DC99-4264-A9E3-1295CC2679FC}" dt="2023-03-27T16:13:14.895" v="141" actId="1076"/>
          <ac:picMkLst>
            <pc:docMk/>
            <pc:sldMk cId="878799256" sldId="566"/>
            <ac:picMk id="9" creationId="{4A8E5A7C-563E-4AB5-8302-A637C513AF0F}"/>
          </ac:picMkLst>
        </pc:picChg>
      </pc:sldChg>
      <pc:sldChg chg="modSp mod">
        <pc:chgData name="James Williams" userId="c957a50b-491f-4d94-b4bc-52aca3e2340d" providerId="ADAL" clId="{D99BBAAC-DC99-4264-A9E3-1295CC2679FC}" dt="2023-03-27T16:13:46.985" v="153" actId="403"/>
        <pc:sldMkLst>
          <pc:docMk/>
          <pc:sldMk cId="3831065398" sldId="567"/>
        </pc:sldMkLst>
        <pc:spChg chg="mod">
          <ac:chgData name="James Williams" userId="c957a50b-491f-4d94-b4bc-52aca3e2340d" providerId="ADAL" clId="{D99BBAAC-DC99-4264-A9E3-1295CC2679FC}" dt="2023-03-27T16:13:46.985" v="153" actId="403"/>
          <ac:spMkLst>
            <pc:docMk/>
            <pc:sldMk cId="3831065398" sldId="567"/>
            <ac:spMk id="2" creationId="{61365102-6F14-4FB7-8C3C-AB618E6179A2}"/>
          </ac:spMkLst>
        </pc:spChg>
      </pc:sldChg>
      <pc:sldChg chg="modSp mod">
        <pc:chgData name="James Williams" userId="c957a50b-491f-4d94-b4bc-52aca3e2340d" providerId="ADAL" clId="{D99BBAAC-DC99-4264-A9E3-1295CC2679FC}" dt="2023-03-27T16:14:29.404" v="165" actId="1076"/>
        <pc:sldMkLst>
          <pc:docMk/>
          <pc:sldMk cId="3125371127" sldId="568"/>
        </pc:sldMkLst>
        <pc:spChg chg="mod">
          <ac:chgData name="James Williams" userId="c957a50b-491f-4d94-b4bc-52aca3e2340d" providerId="ADAL" clId="{D99BBAAC-DC99-4264-A9E3-1295CC2679FC}" dt="2023-03-27T16:14:13.872" v="163" actId="1076"/>
          <ac:spMkLst>
            <pc:docMk/>
            <pc:sldMk cId="3125371127" sldId="568"/>
            <ac:spMk id="2" creationId="{61365102-6F14-4FB7-8C3C-AB618E6179A2}"/>
          </ac:spMkLst>
        </pc:spChg>
        <pc:spChg chg="mod">
          <ac:chgData name="James Williams" userId="c957a50b-491f-4d94-b4bc-52aca3e2340d" providerId="ADAL" clId="{D99BBAAC-DC99-4264-A9E3-1295CC2679FC}" dt="2023-03-27T16:14:29.404" v="165" actId="1076"/>
          <ac:spMkLst>
            <pc:docMk/>
            <pc:sldMk cId="3125371127" sldId="568"/>
            <ac:spMk id="5" creationId="{C2C83A7D-D98E-418B-9DA7-72519BAC3C2B}"/>
          </ac:spMkLst>
        </pc:spChg>
        <pc:picChg chg="mod">
          <ac:chgData name="James Williams" userId="c957a50b-491f-4d94-b4bc-52aca3e2340d" providerId="ADAL" clId="{D99BBAAC-DC99-4264-A9E3-1295CC2679FC}" dt="2023-03-27T16:14:29.404" v="165" actId="1076"/>
          <ac:picMkLst>
            <pc:docMk/>
            <pc:sldMk cId="3125371127" sldId="568"/>
            <ac:picMk id="4" creationId="{FDC297A3-476B-44F5-A288-7540CABAC592}"/>
          </ac:picMkLst>
        </pc:picChg>
      </pc:sldChg>
      <pc:sldChg chg="modSp mod">
        <pc:chgData name="James Williams" userId="c957a50b-491f-4d94-b4bc-52aca3e2340d" providerId="ADAL" clId="{D99BBAAC-DC99-4264-A9E3-1295CC2679FC}" dt="2023-03-27T16:13:53" v="154" actId="403"/>
        <pc:sldMkLst>
          <pc:docMk/>
          <pc:sldMk cId="1280479605" sldId="569"/>
        </pc:sldMkLst>
        <pc:spChg chg="mod">
          <ac:chgData name="James Williams" userId="c957a50b-491f-4d94-b4bc-52aca3e2340d" providerId="ADAL" clId="{D99BBAAC-DC99-4264-A9E3-1295CC2679FC}" dt="2023-03-27T16:13:53" v="154" actId="403"/>
          <ac:spMkLst>
            <pc:docMk/>
            <pc:sldMk cId="1280479605" sldId="569"/>
            <ac:spMk id="2" creationId="{61365102-6F14-4FB7-8C3C-AB618E6179A2}"/>
          </ac:spMkLst>
        </pc:spChg>
      </pc:sldChg>
      <pc:sldChg chg="modSp mod">
        <pc:chgData name="James Williams" userId="c957a50b-491f-4d94-b4bc-52aca3e2340d" providerId="ADAL" clId="{D99BBAAC-DC99-4264-A9E3-1295CC2679FC}" dt="2023-03-27T16:13:37.809" v="150" actId="403"/>
        <pc:sldMkLst>
          <pc:docMk/>
          <pc:sldMk cId="2813480444" sldId="570"/>
        </pc:sldMkLst>
        <pc:spChg chg="mod">
          <ac:chgData name="James Williams" userId="c957a50b-491f-4d94-b4bc-52aca3e2340d" providerId="ADAL" clId="{D99BBAAC-DC99-4264-A9E3-1295CC2679FC}" dt="2023-03-27T16:13:37.809" v="150" actId="403"/>
          <ac:spMkLst>
            <pc:docMk/>
            <pc:sldMk cId="2813480444" sldId="570"/>
            <ac:spMk id="2" creationId="{61365102-6F14-4FB7-8C3C-AB618E6179A2}"/>
          </ac:spMkLst>
        </pc:spChg>
      </pc:sldChg>
      <pc:sldChg chg="modSp mod">
        <pc:chgData name="James Williams" userId="c957a50b-491f-4d94-b4bc-52aca3e2340d" providerId="ADAL" clId="{D99BBAAC-DC99-4264-A9E3-1295CC2679FC}" dt="2023-03-27T16:00:36.019" v="95" actId="14100"/>
        <pc:sldMkLst>
          <pc:docMk/>
          <pc:sldMk cId="958953891" sldId="571"/>
        </pc:sldMkLst>
        <pc:spChg chg="mod">
          <ac:chgData name="James Williams" userId="c957a50b-491f-4d94-b4bc-52aca3e2340d" providerId="ADAL" clId="{D99BBAAC-DC99-4264-A9E3-1295CC2679FC}" dt="2023-03-27T16:00:36.019" v="95" actId="14100"/>
          <ac:spMkLst>
            <pc:docMk/>
            <pc:sldMk cId="958953891" sldId="571"/>
            <ac:spMk id="17" creationId="{0E896DF8-BB34-4E1E-9FFA-D71CAA56A70C}"/>
          </ac:spMkLst>
        </pc:spChg>
      </pc:sldChg>
      <pc:sldChg chg="modSp mod">
        <pc:chgData name="James Williams" userId="c957a50b-491f-4d94-b4bc-52aca3e2340d" providerId="ADAL" clId="{D99BBAAC-DC99-4264-A9E3-1295CC2679FC}" dt="2023-03-27T16:12:43.784" v="132" actId="1076"/>
        <pc:sldMkLst>
          <pc:docMk/>
          <pc:sldMk cId="534349525" sldId="573"/>
        </pc:sldMkLst>
        <pc:spChg chg="mod">
          <ac:chgData name="James Williams" userId="c957a50b-491f-4d94-b4bc-52aca3e2340d" providerId="ADAL" clId="{D99BBAAC-DC99-4264-A9E3-1295CC2679FC}" dt="2023-03-27T16:12:34.130" v="130" actId="207"/>
          <ac:spMkLst>
            <pc:docMk/>
            <pc:sldMk cId="534349525" sldId="573"/>
            <ac:spMk id="2" creationId="{61365102-6F14-4FB7-8C3C-AB618E6179A2}"/>
          </ac:spMkLst>
        </pc:spChg>
        <pc:spChg chg="mod">
          <ac:chgData name="James Williams" userId="c957a50b-491f-4d94-b4bc-52aca3e2340d" providerId="ADAL" clId="{D99BBAAC-DC99-4264-A9E3-1295CC2679FC}" dt="2023-03-27T16:12:43.784" v="132" actId="1076"/>
          <ac:spMkLst>
            <pc:docMk/>
            <pc:sldMk cId="534349525" sldId="573"/>
            <ac:spMk id="15" creationId="{005CED6A-A5A7-4341-8E5F-61ACE04CC2A1}"/>
          </ac:spMkLst>
        </pc:spChg>
      </pc:sldChg>
      <pc:sldChg chg="modSp mod">
        <pc:chgData name="James Williams" userId="c957a50b-491f-4d94-b4bc-52aca3e2340d" providerId="ADAL" clId="{D99BBAAC-DC99-4264-A9E3-1295CC2679FC}" dt="2023-03-27T16:15:00.297" v="173" actId="20577"/>
        <pc:sldMkLst>
          <pc:docMk/>
          <pc:sldMk cId="699077400" sldId="576"/>
        </pc:sldMkLst>
        <pc:spChg chg="mod">
          <ac:chgData name="James Williams" userId="c957a50b-491f-4d94-b4bc-52aca3e2340d" providerId="ADAL" clId="{D99BBAAC-DC99-4264-A9E3-1295CC2679FC}" dt="2023-03-27T16:15:00.297" v="173" actId="20577"/>
          <ac:spMkLst>
            <pc:docMk/>
            <pc:sldMk cId="699077400" sldId="576"/>
            <ac:spMk id="2" creationId="{61365102-6F14-4FB7-8C3C-AB618E6179A2}"/>
          </ac:spMkLst>
        </pc:spChg>
      </pc:sldChg>
      <pc:sldChg chg="modSp mod">
        <pc:chgData name="James Williams" userId="c957a50b-491f-4d94-b4bc-52aca3e2340d" providerId="ADAL" clId="{D99BBAAC-DC99-4264-A9E3-1295CC2679FC}" dt="2023-03-27T16:16:08.211" v="185" actId="20577"/>
        <pc:sldMkLst>
          <pc:docMk/>
          <pc:sldMk cId="1589069757" sldId="582"/>
        </pc:sldMkLst>
        <pc:spChg chg="mod">
          <ac:chgData name="James Williams" userId="c957a50b-491f-4d94-b4bc-52aca3e2340d" providerId="ADAL" clId="{D99BBAAC-DC99-4264-A9E3-1295CC2679FC}" dt="2023-03-27T16:16:08.211" v="185" actId="20577"/>
          <ac:spMkLst>
            <pc:docMk/>
            <pc:sldMk cId="1589069757" sldId="582"/>
            <ac:spMk id="2" creationId="{61365102-6F14-4FB7-8C3C-AB618E6179A2}"/>
          </ac:spMkLst>
        </pc:spChg>
      </pc:sldChg>
      <pc:sldChg chg="modSp mod">
        <pc:chgData name="James Williams" userId="c957a50b-491f-4d94-b4bc-52aca3e2340d" providerId="ADAL" clId="{D99BBAAC-DC99-4264-A9E3-1295CC2679FC}" dt="2023-03-27T16:16:01.838" v="184" actId="20577"/>
        <pc:sldMkLst>
          <pc:docMk/>
          <pc:sldMk cId="3024813915" sldId="583"/>
        </pc:sldMkLst>
        <pc:spChg chg="mod">
          <ac:chgData name="James Williams" userId="c957a50b-491f-4d94-b4bc-52aca3e2340d" providerId="ADAL" clId="{D99BBAAC-DC99-4264-A9E3-1295CC2679FC}" dt="2023-03-27T16:16:01.838" v="184" actId="20577"/>
          <ac:spMkLst>
            <pc:docMk/>
            <pc:sldMk cId="3024813915" sldId="583"/>
            <ac:spMk id="2" creationId="{61365102-6F14-4FB7-8C3C-AB618E6179A2}"/>
          </ac:spMkLst>
        </pc:spChg>
      </pc:sldChg>
      <pc:sldChg chg="modSp mod">
        <pc:chgData name="James Williams" userId="c957a50b-491f-4d94-b4bc-52aca3e2340d" providerId="ADAL" clId="{D99BBAAC-DC99-4264-A9E3-1295CC2679FC}" dt="2023-03-27T16:15:47.063" v="182" actId="20577"/>
        <pc:sldMkLst>
          <pc:docMk/>
          <pc:sldMk cId="1003094959" sldId="585"/>
        </pc:sldMkLst>
        <pc:spChg chg="mod">
          <ac:chgData name="James Williams" userId="c957a50b-491f-4d94-b4bc-52aca3e2340d" providerId="ADAL" clId="{D99BBAAC-DC99-4264-A9E3-1295CC2679FC}" dt="2023-03-27T16:15:47.063" v="182" actId="20577"/>
          <ac:spMkLst>
            <pc:docMk/>
            <pc:sldMk cId="1003094959" sldId="585"/>
            <ac:spMk id="2" creationId="{61365102-6F14-4FB7-8C3C-AB618E6179A2}"/>
          </ac:spMkLst>
        </pc:spChg>
      </pc:sldChg>
      <pc:sldChg chg="modSp mod">
        <pc:chgData name="James Williams" userId="c957a50b-491f-4d94-b4bc-52aca3e2340d" providerId="ADAL" clId="{D99BBAAC-DC99-4264-A9E3-1295CC2679FC}" dt="2023-03-27T15:51:52.291" v="1" actId="20577"/>
        <pc:sldMkLst>
          <pc:docMk/>
          <pc:sldMk cId="475308086" sldId="586"/>
        </pc:sldMkLst>
        <pc:spChg chg="mod">
          <ac:chgData name="James Williams" userId="c957a50b-491f-4d94-b4bc-52aca3e2340d" providerId="ADAL" clId="{D99BBAAC-DC99-4264-A9E3-1295CC2679FC}" dt="2023-03-27T15:51:52.291" v="1" actId="20577"/>
          <ac:spMkLst>
            <pc:docMk/>
            <pc:sldMk cId="475308086" sldId="586"/>
            <ac:spMk id="2" creationId="{61365102-6F14-4FB7-8C3C-AB618E6179A2}"/>
          </ac:spMkLst>
        </pc:spChg>
      </pc:sldChg>
      <pc:sldChg chg="modSp mod">
        <pc:chgData name="James Williams" userId="c957a50b-491f-4d94-b4bc-52aca3e2340d" providerId="ADAL" clId="{D99BBAAC-DC99-4264-A9E3-1295CC2679FC}" dt="2023-03-27T16:15:34.347" v="181" actId="1076"/>
        <pc:sldMkLst>
          <pc:docMk/>
          <pc:sldMk cId="196146111" sldId="587"/>
        </pc:sldMkLst>
        <pc:spChg chg="mod">
          <ac:chgData name="James Williams" userId="c957a50b-491f-4d94-b4bc-52aca3e2340d" providerId="ADAL" clId="{D99BBAAC-DC99-4264-A9E3-1295CC2679FC}" dt="2023-03-27T16:15:24.274" v="175" actId="20577"/>
          <ac:spMkLst>
            <pc:docMk/>
            <pc:sldMk cId="196146111" sldId="587"/>
            <ac:spMk id="2" creationId="{61365102-6F14-4FB7-8C3C-AB618E6179A2}"/>
          </ac:spMkLst>
        </pc:spChg>
        <pc:spChg chg="mod">
          <ac:chgData name="James Williams" userId="c957a50b-491f-4d94-b4bc-52aca3e2340d" providerId="ADAL" clId="{D99BBAAC-DC99-4264-A9E3-1295CC2679FC}" dt="2023-03-27T16:15:34.347" v="181" actId="1076"/>
          <ac:spMkLst>
            <pc:docMk/>
            <pc:sldMk cId="196146111" sldId="587"/>
            <ac:spMk id="15" creationId="{005CED6A-A5A7-4341-8E5F-61ACE04CC2A1}"/>
          </ac:spMkLst>
        </pc:spChg>
      </pc:sldChg>
      <pc:sldChg chg="modSp mod">
        <pc:chgData name="James Williams" userId="c957a50b-491f-4d94-b4bc-52aca3e2340d" providerId="ADAL" clId="{D99BBAAC-DC99-4264-A9E3-1295CC2679FC}" dt="2023-03-27T16:14:34.533" v="166" actId="403"/>
        <pc:sldMkLst>
          <pc:docMk/>
          <pc:sldMk cId="680337801" sldId="588"/>
        </pc:sldMkLst>
        <pc:spChg chg="mod">
          <ac:chgData name="James Williams" userId="c957a50b-491f-4d94-b4bc-52aca3e2340d" providerId="ADAL" clId="{D99BBAAC-DC99-4264-A9E3-1295CC2679FC}" dt="2023-03-27T16:14:34.533" v="166" actId="403"/>
          <ac:spMkLst>
            <pc:docMk/>
            <pc:sldMk cId="680337801" sldId="588"/>
            <ac:spMk id="2" creationId="{61365102-6F14-4FB7-8C3C-AB618E6179A2}"/>
          </ac:spMkLst>
        </pc:spChg>
      </pc:sldChg>
      <pc:sldChg chg="modSp mod">
        <pc:chgData name="James Williams" userId="c957a50b-491f-4d94-b4bc-52aca3e2340d" providerId="ADAL" clId="{D99BBAAC-DC99-4264-A9E3-1295CC2679FC}" dt="2023-03-27T16:13:24.035" v="145" actId="20577"/>
        <pc:sldMkLst>
          <pc:docMk/>
          <pc:sldMk cId="1387387557" sldId="589"/>
        </pc:sldMkLst>
        <pc:spChg chg="mod">
          <ac:chgData name="James Williams" userId="c957a50b-491f-4d94-b4bc-52aca3e2340d" providerId="ADAL" clId="{D99BBAAC-DC99-4264-A9E3-1295CC2679FC}" dt="2023-03-27T16:13:24.035" v="145" actId="20577"/>
          <ac:spMkLst>
            <pc:docMk/>
            <pc:sldMk cId="1387387557" sldId="589"/>
            <ac:spMk id="2" creationId="{61365102-6F14-4FB7-8C3C-AB618E6179A2}"/>
          </ac:spMkLst>
        </pc:spChg>
      </pc:sldChg>
      <pc:sldChg chg="add">
        <pc:chgData name="James Williams" userId="c957a50b-491f-4d94-b4bc-52aca3e2340d" providerId="ADAL" clId="{D99BBAAC-DC99-4264-A9E3-1295CC2679FC}" dt="2023-03-27T16:11:49.530" v="125"/>
        <pc:sldMkLst>
          <pc:docMk/>
          <pc:sldMk cId="1355943327" sldId="592"/>
        </pc:sldMkLst>
      </pc:sldChg>
      <pc:sldChg chg="modSp del mod">
        <pc:chgData name="James Williams" userId="c957a50b-491f-4d94-b4bc-52aca3e2340d" providerId="ADAL" clId="{D99BBAAC-DC99-4264-A9E3-1295CC2679FC}" dt="2023-03-27T16:11:13.072" v="119" actId="2696"/>
        <pc:sldMkLst>
          <pc:docMk/>
          <pc:sldMk cId="2434287419" sldId="592"/>
        </pc:sldMkLst>
        <pc:spChg chg="mod">
          <ac:chgData name="James Williams" userId="c957a50b-491f-4d94-b4bc-52aca3e2340d" providerId="ADAL" clId="{D99BBAAC-DC99-4264-A9E3-1295CC2679FC}" dt="2023-03-27T16:10:57.828" v="118" actId="20577"/>
          <ac:spMkLst>
            <pc:docMk/>
            <pc:sldMk cId="2434287419" sldId="592"/>
            <ac:spMk id="2" creationId="{61365102-6F14-4FB7-8C3C-AB618E6179A2}"/>
          </ac:spMkLst>
        </pc:spChg>
      </pc:sldChg>
      <pc:sldChg chg="modSp mod">
        <pc:chgData name="James Williams" userId="c957a50b-491f-4d94-b4bc-52aca3e2340d" providerId="ADAL" clId="{D99BBAAC-DC99-4264-A9E3-1295CC2679FC}" dt="2023-03-27T16:00:13.979" v="93" actId="207"/>
        <pc:sldMkLst>
          <pc:docMk/>
          <pc:sldMk cId="368249716" sldId="593"/>
        </pc:sldMkLst>
        <pc:spChg chg="mod">
          <ac:chgData name="James Williams" userId="c957a50b-491f-4d94-b4bc-52aca3e2340d" providerId="ADAL" clId="{D99BBAAC-DC99-4264-A9E3-1295CC2679FC}" dt="2023-03-27T16:00:13.979" v="93" actId="207"/>
          <ac:spMkLst>
            <pc:docMk/>
            <pc:sldMk cId="368249716" sldId="593"/>
            <ac:spMk id="2" creationId="{61365102-6F14-4FB7-8C3C-AB618E6179A2}"/>
          </ac:spMkLst>
        </pc:spChg>
        <pc:spChg chg="mod">
          <ac:chgData name="James Williams" userId="c957a50b-491f-4d94-b4bc-52aca3e2340d" providerId="ADAL" clId="{D99BBAAC-DC99-4264-A9E3-1295CC2679FC}" dt="2023-03-27T16:00:08.913" v="92" actId="207"/>
          <ac:spMkLst>
            <pc:docMk/>
            <pc:sldMk cId="368249716" sldId="593"/>
            <ac:spMk id="17" creationId="{0E896DF8-BB34-4E1E-9FFA-D71CAA56A70C}"/>
          </ac:spMkLst>
        </pc:spChg>
      </pc:sldChg>
      <pc:sldChg chg="modSp mod">
        <pc:chgData name="James Williams" userId="c957a50b-491f-4d94-b4bc-52aca3e2340d" providerId="ADAL" clId="{D99BBAAC-DC99-4264-A9E3-1295CC2679FC}" dt="2023-03-27T16:00:47.523" v="98" actId="1076"/>
        <pc:sldMkLst>
          <pc:docMk/>
          <pc:sldMk cId="2681197599" sldId="595"/>
        </pc:sldMkLst>
        <pc:spChg chg="mod">
          <ac:chgData name="James Williams" userId="c957a50b-491f-4d94-b4bc-52aca3e2340d" providerId="ADAL" clId="{D99BBAAC-DC99-4264-A9E3-1295CC2679FC}" dt="2023-03-27T16:00:45.180" v="97" actId="1076"/>
          <ac:spMkLst>
            <pc:docMk/>
            <pc:sldMk cId="2681197599" sldId="595"/>
            <ac:spMk id="15" creationId="{005CED6A-A5A7-4341-8E5F-61ACE04CC2A1}"/>
          </ac:spMkLst>
        </pc:spChg>
        <pc:picChg chg="mod">
          <ac:chgData name="James Williams" userId="c957a50b-491f-4d94-b4bc-52aca3e2340d" providerId="ADAL" clId="{D99BBAAC-DC99-4264-A9E3-1295CC2679FC}" dt="2023-03-27T16:00:47.523" v="98" actId="1076"/>
          <ac:picMkLst>
            <pc:docMk/>
            <pc:sldMk cId="2681197599" sldId="595"/>
            <ac:picMk id="20" creationId="{49D3468D-1D93-48B3-9421-2206A3576286}"/>
          </ac:picMkLst>
        </pc:picChg>
      </pc:sldChg>
      <pc:sldChg chg="modSp mod">
        <pc:chgData name="James Williams" userId="c957a50b-491f-4d94-b4bc-52aca3e2340d" providerId="ADAL" clId="{D99BBAAC-DC99-4264-A9E3-1295CC2679FC}" dt="2023-03-27T15:51:48.885" v="0" actId="20577"/>
        <pc:sldMkLst>
          <pc:docMk/>
          <pc:sldMk cId="664885973" sldId="598"/>
        </pc:sldMkLst>
        <pc:spChg chg="mod">
          <ac:chgData name="James Williams" userId="c957a50b-491f-4d94-b4bc-52aca3e2340d" providerId="ADAL" clId="{D99BBAAC-DC99-4264-A9E3-1295CC2679FC}" dt="2023-03-27T15:51:48.885" v="0" actId="20577"/>
          <ac:spMkLst>
            <pc:docMk/>
            <pc:sldMk cId="664885973" sldId="598"/>
            <ac:spMk id="2" creationId="{61365102-6F14-4FB7-8C3C-AB618E6179A2}"/>
          </ac:spMkLst>
        </pc:spChg>
      </pc:sldChg>
      <pc:sldChg chg="modSp mod">
        <pc:chgData name="James Williams" userId="c957a50b-491f-4d94-b4bc-52aca3e2340d" providerId="ADAL" clId="{D99BBAAC-DC99-4264-A9E3-1295CC2679FC}" dt="2023-03-27T15:53:04.540" v="12" actId="20577"/>
        <pc:sldMkLst>
          <pc:docMk/>
          <pc:sldMk cId="421901340" sldId="599"/>
        </pc:sldMkLst>
        <pc:spChg chg="mod">
          <ac:chgData name="James Williams" userId="c957a50b-491f-4d94-b4bc-52aca3e2340d" providerId="ADAL" clId="{D99BBAAC-DC99-4264-A9E3-1295CC2679FC}" dt="2023-03-27T15:53:04.540" v="12" actId="20577"/>
          <ac:spMkLst>
            <pc:docMk/>
            <pc:sldMk cId="421901340" sldId="599"/>
            <ac:spMk id="2" creationId="{61365102-6F14-4FB7-8C3C-AB618E6179A2}"/>
          </ac:spMkLst>
        </pc:spChg>
      </pc:sldChg>
      <pc:sldChg chg="modSp mod ord">
        <pc:chgData name="James Williams" userId="c957a50b-491f-4d94-b4bc-52aca3e2340d" providerId="ADAL" clId="{D99BBAAC-DC99-4264-A9E3-1295CC2679FC}" dt="2023-03-27T16:24:44.911" v="193" actId="20577"/>
        <pc:sldMkLst>
          <pc:docMk/>
          <pc:sldMk cId="1203684715" sldId="600"/>
        </pc:sldMkLst>
        <pc:spChg chg="mod">
          <ac:chgData name="James Williams" userId="c957a50b-491f-4d94-b4bc-52aca3e2340d" providerId="ADAL" clId="{D99BBAAC-DC99-4264-A9E3-1295CC2679FC}" dt="2023-03-27T16:24:44.911" v="193" actId="20577"/>
          <ac:spMkLst>
            <pc:docMk/>
            <pc:sldMk cId="1203684715" sldId="600"/>
            <ac:spMk id="2" creationId="{61365102-6F14-4FB7-8C3C-AB618E6179A2}"/>
          </ac:spMkLst>
        </pc:spChg>
        <pc:spChg chg="mod">
          <ac:chgData name="James Williams" userId="c957a50b-491f-4d94-b4bc-52aca3e2340d" providerId="ADAL" clId="{D99BBAAC-DC99-4264-A9E3-1295CC2679FC}" dt="2023-03-27T15:59:38.264" v="83" actId="20577"/>
          <ac:spMkLst>
            <pc:docMk/>
            <pc:sldMk cId="1203684715" sldId="600"/>
            <ac:spMk id="17" creationId="{0E896DF8-BB34-4E1E-9FFA-D71CAA56A70C}"/>
          </ac:spMkLst>
        </pc:spChg>
      </pc:sldChg>
      <pc:sldChg chg="modSp mod">
        <pc:chgData name="James Williams" userId="c957a50b-491f-4d94-b4bc-52aca3e2340d" providerId="ADAL" clId="{D99BBAAC-DC99-4264-A9E3-1295CC2679FC}" dt="2023-03-27T16:10:50.828" v="117" actId="20577"/>
        <pc:sldMkLst>
          <pc:docMk/>
          <pc:sldMk cId="3956367418" sldId="603"/>
        </pc:sldMkLst>
        <pc:spChg chg="mod">
          <ac:chgData name="James Williams" userId="c957a50b-491f-4d94-b4bc-52aca3e2340d" providerId="ADAL" clId="{D99BBAAC-DC99-4264-A9E3-1295CC2679FC}" dt="2023-03-27T16:10:50.828" v="117" actId="20577"/>
          <ac:spMkLst>
            <pc:docMk/>
            <pc:sldMk cId="3956367418" sldId="603"/>
            <ac:spMk id="2" creationId="{61365102-6F14-4FB7-8C3C-AB618E6179A2}"/>
          </ac:spMkLst>
        </pc:spChg>
      </pc:sldChg>
      <pc:sldChg chg="modSp mod">
        <pc:chgData name="James Williams" userId="c957a50b-491f-4d94-b4bc-52aca3e2340d" providerId="ADAL" clId="{D99BBAAC-DC99-4264-A9E3-1295CC2679FC}" dt="2023-03-27T16:10:13.844" v="111" actId="113"/>
        <pc:sldMkLst>
          <pc:docMk/>
          <pc:sldMk cId="596542156" sldId="604"/>
        </pc:sldMkLst>
        <pc:spChg chg="mod">
          <ac:chgData name="James Williams" userId="c957a50b-491f-4d94-b4bc-52aca3e2340d" providerId="ADAL" clId="{D99BBAAC-DC99-4264-A9E3-1295CC2679FC}" dt="2023-03-27T16:10:13.844" v="111" actId="113"/>
          <ac:spMkLst>
            <pc:docMk/>
            <pc:sldMk cId="596542156" sldId="604"/>
            <ac:spMk id="15" creationId="{005CED6A-A5A7-4341-8E5F-61ACE04CC2A1}"/>
          </ac:spMkLst>
        </pc:spChg>
      </pc:sldChg>
      <pc:sldChg chg="modSp mod">
        <pc:chgData name="James Williams" userId="c957a50b-491f-4d94-b4bc-52aca3e2340d" providerId="ADAL" clId="{D99BBAAC-DC99-4264-A9E3-1295CC2679FC}" dt="2023-03-27T16:10:44.329" v="116" actId="20577"/>
        <pc:sldMkLst>
          <pc:docMk/>
          <pc:sldMk cId="2731079435" sldId="605"/>
        </pc:sldMkLst>
        <pc:spChg chg="mod">
          <ac:chgData name="James Williams" userId="c957a50b-491f-4d94-b4bc-52aca3e2340d" providerId="ADAL" clId="{D99BBAAC-DC99-4264-A9E3-1295CC2679FC}" dt="2023-03-27T16:10:44.329" v="116" actId="20577"/>
          <ac:spMkLst>
            <pc:docMk/>
            <pc:sldMk cId="2731079435" sldId="605"/>
            <ac:spMk id="15" creationId="{005CED6A-A5A7-4341-8E5F-61ACE04CC2A1}"/>
          </ac:spMkLst>
        </pc:spChg>
      </pc:sldChg>
      <pc:sldChg chg="modSp mod">
        <pc:chgData name="James Williams" userId="c957a50b-491f-4d94-b4bc-52aca3e2340d" providerId="ADAL" clId="{D99BBAAC-DC99-4264-A9E3-1295CC2679FC}" dt="2023-03-27T16:15:52.943" v="183" actId="20577"/>
        <pc:sldMkLst>
          <pc:docMk/>
          <pc:sldMk cId="1922690509" sldId="606"/>
        </pc:sldMkLst>
        <pc:spChg chg="mod">
          <ac:chgData name="James Williams" userId="c957a50b-491f-4d94-b4bc-52aca3e2340d" providerId="ADAL" clId="{D99BBAAC-DC99-4264-A9E3-1295CC2679FC}" dt="2023-03-27T16:15:52.943" v="183" actId="20577"/>
          <ac:spMkLst>
            <pc:docMk/>
            <pc:sldMk cId="1922690509" sldId="606"/>
            <ac:spMk id="2" creationId="{61365102-6F14-4FB7-8C3C-AB618E6179A2}"/>
          </ac:spMkLst>
        </pc:spChg>
      </pc:sldChg>
      <pc:sldChg chg="modSp mod">
        <pc:chgData name="James Williams" userId="c957a50b-491f-4d94-b4bc-52aca3e2340d" providerId="ADAL" clId="{D99BBAAC-DC99-4264-A9E3-1295CC2679FC}" dt="2023-03-27T16:15:12.291" v="174" actId="20577"/>
        <pc:sldMkLst>
          <pc:docMk/>
          <pc:sldMk cId="4181785765" sldId="608"/>
        </pc:sldMkLst>
        <pc:spChg chg="mod">
          <ac:chgData name="James Williams" userId="c957a50b-491f-4d94-b4bc-52aca3e2340d" providerId="ADAL" clId="{D99BBAAC-DC99-4264-A9E3-1295CC2679FC}" dt="2023-03-27T16:15:12.291" v="174" actId="20577"/>
          <ac:spMkLst>
            <pc:docMk/>
            <pc:sldMk cId="4181785765" sldId="608"/>
            <ac:spMk id="2" creationId="{61365102-6F14-4FB7-8C3C-AB618E6179A2}"/>
          </ac:spMkLst>
        </pc:spChg>
      </pc:sldChg>
      <pc:sldChg chg="modSp mod">
        <pc:chgData name="James Williams" userId="c957a50b-491f-4d94-b4bc-52aca3e2340d" providerId="ADAL" clId="{D99BBAAC-DC99-4264-A9E3-1295CC2679FC}" dt="2023-03-27T16:11:39.827" v="124" actId="1076"/>
        <pc:sldMkLst>
          <pc:docMk/>
          <pc:sldMk cId="3898951848" sldId="612"/>
        </pc:sldMkLst>
        <pc:spChg chg="mod">
          <ac:chgData name="James Williams" userId="c957a50b-491f-4d94-b4bc-52aca3e2340d" providerId="ADAL" clId="{D99BBAAC-DC99-4264-A9E3-1295CC2679FC}" dt="2023-03-27T16:11:39.827" v="124" actId="1076"/>
          <ac:spMkLst>
            <pc:docMk/>
            <pc:sldMk cId="3898951848" sldId="612"/>
            <ac:spMk id="17" creationId="{7B22D55C-6E5B-4B9C-AA36-CD97E4762E50}"/>
          </ac:spMkLst>
        </pc:spChg>
        <pc:spChg chg="mod">
          <ac:chgData name="James Williams" userId="c957a50b-491f-4d94-b4bc-52aca3e2340d" providerId="ADAL" clId="{D99BBAAC-DC99-4264-A9E3-1295CC2679FC}" dt="2023-03-27T16:11:32.924" v="122" actId="1076"/>
          <ac:spMkLst>
            <pc:docMk/>
            <pc:sldMk cId="3898951848" sldId="612"/>
            <ac:spMk id="19" creationId="{945F576D-5939-4561-86A8-31F4D7A1436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27/03/2023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Note: P</a:t>
            </a:r>
            <a:r>
              <a:rPr lang="en-GB" b="0" i="0" dirty="0">
                <a:solidFill>
                  <a:srgbClr val="202124"/>
                </a:solidFill>
                <a:effectLst/>
                <a:latin typeface="arial" panose="020B0604020202020204" pitchFamily="34" charset="0"/>
              </a:rPr>
              <a:t>ermission is not required use a registered logo</a:t>
            </a:r>
            <a:r>
              <a:rPr lang="en-GB" b="1" i="0" dirty="0">
                <a:solidFill>
                  <a:srgbClr val="202124"/>
                </a:solidFill>
                <a:effectLst/>
                <a:latin typeface="arial" panose="020B0604020202020204" pitchFamily="34" charset="0"/>
              </a:rPr>
              <a:t> </a:t>
            </a:r>
            <a:r>
              <a:rPr lang="en-GB" b="0" i="0" dirty="0">
                <a:solidFill>
                  <a:srgbClr val="202124"/>
                </a:solidFill>
                <a:effectLst/>
                <a:latin typeface="arial" panose="020B0604020202020204" pitchFamily="34" charset="0"/>
              </a:rPr>
              <a:t>for educational purposes. + CC Creative Commons License.</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a:t>
            </a:fld>
            <a:endParaRPr lang="en-GB"/>
          </a:p>
        </p:txBody>
      </p:sp>
    </p:spTree>
    <p:extLst>
      <p:ext uri="{BB962C8B-B14F-4D97-AF65-F5344CB8AC3E}">
        <p14:creationId xmlns:p14="http://schemas.microsoft.com/office/powerpoint/2010/main" val="2464721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a:t>
            </a:fld>
            <a:endParaRPr lang="en-GB"/>
          </a:p>
        </p:txBody>
      </p:sp>
    </p:spTree>
    <p:extLst>
      <p:ext uri="{BB962C8B-B14F-4D97-AF65-F5344CB8AC3E}">
        <p14:creationId xmlns:p14="http://schemas.microsoft.com/office/powerpoint/2010/main" val="1615088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a:t>
            </a:fld>
            <a:endParaRPr lang="en-GB"/>
          </a:p>
        </p:txBody>
      </p:sp>
    </p:spTree>
    <p:extLst>
      <p:ext uri="{BB962C8B-B14F-4D97-AF65-F5344CB8AC3E}">
        <p14:creationId xmlns:p14="http://schemas.microsoft.com/office/powerpoint/2010/main" val="3235023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a:t>
            </a:fld>
            <a:endParaRPr lang="en-GB"/>
          </a:p>
        </p:txBody>
      </p:sp>
    </p:spTree>
    <p:extLst>
      <p:ext uri="{BB962C8B-B14F-4D97-AF65-F5344CB8AC3E}">
        <p14:creationId xmlns:p14="http://schemas.microsoft.com/office/powerpoint/2010/main" val="41238150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36577202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a:t>
            </a:fld>
            <a:endParaRPr lang="en-GB"/>
          </a:p>
        </p:txBody>
      </p:sp>
    </p:spTree>
    <p:extLst>
      <p:ext uri="{BB962C8B-B14F-4D97-AF65-F5344CB8AC3E}">
        <p14:creationId xmlns:p14="http://schemas.microsoft.com/office/powerpoint/2010/main" val="1513030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10392839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8</a:t>
            </a:fld>
            <a:endParaRPr lang="en-GB"/>
          </a:p>
        </p:txBody>
      </p:sp>
    </p:spTree>
    <p:extLst>
      <p:ext uri="{BB962C8B-B14F-4D97-AF65-F5344CB8AC3E}">
        <p14:creationId xmlns:p14="http://schemas.microsoft.com/office/powerpoint/2010/main" val="20115517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42444716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41776408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11</a:t>
            </a:fld>
            <a:endParaRPr lang="en-GB"/>
          </a:p>
        </p:txBody>
      </p:sp>
    </p:spTree>
    <p:extLst>
      <p:ext uri="{BB962C8B-B14F-4D97-AF65-F5344CB8AC3E}">
        <p14:creationId xmlns:p14="http://schemas.microsoft.com/office/powerpoint/2010/main" val="14049537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12</a:t>
            </a:fld>
            <a:endParaRPr lang="en-GB"/>
          </a:p>
        </p:txBody>
      </p:sp>
    </p:spTree>
    <p:extLst>
      <p:ext uri="{BB962C8B-B14F-4D97-AF65-F5344CB8AC3E}">
        <p14:creationId xmlns:p14="http://schemas.microsoft.com/office/powerpoint/2010/main" val="4370240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15654858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40986494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19228471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16</a:t>
            </a:fld>
            <a:endParaRPr lang="en-GB"/>
          </a:p>
        </p:txBody>
      </p:sp>
    </p:spTree>
    <p:extLst>
      <p:ext uri="{BB962C8B-B14F-4D97-AF65-F5344CB8AC3E}">
        <p14:creationId xmlns:p14="http://schemas.microsoft.com/office/powerpoint/2010/main" val="9756438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77986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33737590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23249909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14025921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21</a:t>
            </a:fld>
            <a:endParaRPr lang="en-GB"/>
          </a:p>
        </p:txBody>
      </p:sp>
    </p:spTree>
    <p:extLst>
      <p:ext uri="{BB962C8B-B14F-4D97-AF65-F5344CB8AC3E}">
        <p14:creationId xmlns:p14="http://schemas.microsoft.com/office/powerpoint/2010/main" val="2978020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22</a:t>
            </a:fld>
            <a:endParaRPr lang="en-GB"/>
          </a:p>
        </p:txBody>
      </p:sp>
    </p:spTree>
    <p:extLst>
      <p:ext uri="{BB962C8B-B14F-4D97-AF65-F5344CB8AC3E}">
        <p14:creationId xmlns:p14="http://schemas.microsoft.com/office/powerpoint/2010/main" val="15672163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23</a:t>
            </a:fld>
            <a:endParaRPr lang="en-GB"/>
          </a:p>
        </p:txBody>
      </p:sp>
    </p:spTree>
    <p:extLst>
      <p:ext uri="{BB962C8B-B14F-4D97-AF65-F5344CB8AC3E}">
        <p14:creationId xmlns:p14="http://schemas.microsoft.com/office/powerpoint/2010/main" val="25059149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24</a:t>
            </a:fld>
            <a:endParaRPr lang="en-GB"/>
          </a:p>
        </p:txBody>
      </p:sp>
    </p:spTree>
    <p:extLst>
      <p:ext uri="{BB962C8B-B14F-4D97-AF65-F5344CB8AC3E}">
        <p14:creationId xmlns:p14="http://schemas.microsoft.com/office/powerpoint/2010/main" val="39120384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25</a:t>
            </a:fld>
            <a:endParaRPr lang="en-GB"/>
          </a:p>
        </p:txBody>
      </p:sp>
    </p:spTree>
    <p:extLst>
      <p:ext uri="{BB962C8B-B14F-4D97-AF65-F5344CB8AC3E}">
        <p14:creationId xmlns:p14="http://schemas.microsoft.com/office/powerpoint/2010/main" val="42938272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26</a:t>
            </a:fld>
            <a:endParaRPr lang="en-GB"/>
          </a:p>
        </p:txBody>
      </p:sp>
    </p:spTree>
    <p:extLst>
      <p:ext uri="{BB962C8B-B14F-4D97-AF65-F5344CB8AC3E}">
        <p14:creationId xmlns:p14="http://schemas.microsoft.com/office/powerpoint/2010/main" val="1488273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27</a:t>
            </a:fld>
            <a:endParaRPr lang="en-GB"/>
          </a:p>
        </p:txBody>
      </p:sp>
    </p:spTree>
    <p:extLst>
      <p:ext uri="{BB962C8B-B14F-4D97-AF65-F5344CB8AC3E}">
        <p14:creationId xmlns:p14="http://schemas.microsoft.com/office/powerpoint/2010/main" val="18007936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28</a:t>
            </a:fld>
            <a:endParaRPr lang="en-GB"/>
          </a:p>
        </p:txBody>
      </p:sp>
    </p:spTree>
    <p:extLst>
      <p:ext uri="{BB962C8B-B14F-4D97-AF65-F5344CB8AC3E}">
        <p14:creationId xmlns:p14="http://schemas.microsoft.com/office/powerpoint/2010/main" val="252619283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29</a:t>
            </a:fld>
            <a:endParaRPr lang="en-GB"/>
          </a:p>
        </p:txBody>
      </p:sp>
    </p:spTree>
    <p:extLst>
      <p:ext uri="{BB962C8B-B14F-4D97-AF65-F5344CB8AC3E}">
        <p14:creationId xmlns:p14="http://schemas.microsoft.com/office/powerpoint/2010/main" val="14257662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30</a:t>
            </a:fld>
            <a:endParaRPr lang="en-GB"/>
          </a:p>
        </p:txBody>
      </p:sp>
    </p:spTree>
    <p:extLst>
      <p:ext uri="{BB962C8B-B14F-4D97-AF65-F5344CB8AC3E}">
        <p14:creationId xmlns:p14="http://schemas.microsoft.com/office/powerpoint/2010/main" val="321737655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31</a:t>
            </a:fld>
            <a:endParaRPr lang="en-GB"/>
          </a:p>
        </p:txBody>
      </p:sp>
    </p:spTree>
    <p:extLst>
      <p:ext uri="{BB962C8B-B14F-4D97-AF65-F5344CB8AC3E}">
        <p14:creationId xmlns:p14="http://schemas.microsoft.com/office/powerpoint/2010/main" val="39552124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32</a:t>
            </a:fld>
            <a:endParaRPr lang="en-GB"/>
          </a:p>
        </p:txBody>
      </p:sp>
    </p:spTree>
    <p:extLst>
      <p:ext uri="{BB962C8B-B14F-4D97-AF65-F5344CB8AC3E}">
        <p14:creationId xmlns:p14="http://schemas.microsoft.com/office/powerpoint/2010/main" val="9761838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76665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34</a:t>
            </a:fld>
            <a:endParaRPr lang="en-GB"/>
          </a:p>
        </p:txBody>
      </p:sp>
    </p:spTree>
    <p:extLst>
      <p:ext uri="{BB962C8B-B14F-4D97-AF65-F5344CB8AC3E}">
        <p14:creationId xmlns:p14="http://schemas.microsoft.com/office/powerpoint/2010/main" val="42899949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35</a:t>
            </a:fld>
            <a:endParaRPr lang="en-GB"/>
          </a:p>
        </p:txBody>
      </p:sp>
    </p:spTree>
    <p:extLst>
      <p:ext uri="{BB962C8B-B14F-4D97-AF65-F5344CB8AC3E}">
        <p14:creationId xmlns:p14="http://schemas.microsoft.com/office/powerpoint/2010/main" val="128117960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36</a:t>
            </a:fld>
            <a:endParaRPr lang="en-GB"/>
          </a:p>
        </p:txBody>
      </p:sp>
    </p:spTree>
    <p:extLst>
      <p:ext uri="{BB962C8B-B14F-4D97-AF65-F5344CB8AC3E}">
        <p14:creationId xmlns:p14="http://schemas.microsoft.com/office/powerpoint/2010/main" val="225622101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37</a:t>
            </a:fld>
            <a:endParaRPr lang="en-GB"/>
          </a:p>
        </p:txBody>
      </p:sp>
    </p:spTree>
    <p:extLst>
      <p:ext uri="{BB962C8B-B14F-4D97-AF65-F5344CB8AC3E}">
        <p14:creationId xmlns:p14="http://schemas.microsoft.com/office/powerpoint/2010/main" val="366612883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38</a:t>
            </a:fld>
            <a:endParaRPr lang="en-GB"/>
          </a:p>
        </p:txBody>
      </p:sp>
    </p:spTree>
    <p:extLst>
      <p:ext uri="{BB962C8B-B14F-4D97-AF65-F5344CB8AC3E}">
        <p14:creationId xmlns:p14="http://schemas.microsoft.com/office/powerpoint/2010/main" val="74807139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39</a:t>
            </a:fld>
            <a:endParaRPr lang="en-GB"/>
          </a:p>
        </p:txBody>
      </p:sp>
    </p:spTree>
    <p:extLst>
      <p:ext uri="{BB962C8B-B14F-4D97-AF65-F5344CB8AC3E}">
        <p14:creationId xmlns:p14="http://schemas.microsoft.com/office/powerpoint/2010/main" val="383726981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569587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537259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187485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340227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993748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47</a:t>
            </a:fld>
            <a:endParaRPr lang="en-GB"/>
          </a:p>
        </p:txBody>
      </p:sp>
    </p:spTree>
    <p:extLst>
      <p:ext uri="{BB962C8B-B14F-4D97-AF65-F5344CB8AC3E}">
        <p14:creationId xmlns:p14="http://schemas.microsoft.com/office/powerpoint/2010/main" val="164363450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48</a:t>
            </a:fld>
            <a:endParaRPr lang="en-GB"/>
          </a:p>
        </p:txBody>
      </p:sp>
    </p:spTree>
    <p:extLst>
      <p:ext uri="{BB962C8B-B14F-4D97-AF65-F5344CB8AC3E}">
        <p14:creationId xmlns:p14="http://schemas.microsoft.com/office/powerpoint/2010/main" val="269771018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spcBef>
                <a:spcPts val="0"/>
              </a:spcBef>
              <a:buNone/>
            </a:pPr>
            <a:endParaRPr lang="en-GB" sz="1200" dirty="0"/>
          </a:p>
        </p:txBody>
      </p:sp>
      <p:sp>
        <p:nvSpPr>
          <p:cNvPr id="4" name="Slide Number Placeholder 3"/>
          <p:cNvSpPr>
            <a:spLocks noGrp="1"/>
          </p:cNvSpPr>
          <p:nvPr>
            <p:ph type="sldNum" sz="quarter" idx="5"/>
          </p:nvPr>
        </p:nvSpPr>
        <p:spPr/>
        <p:txBody>
          <a:bodyPr/>
          <a:lstStyle/>
          <a:p>
            <a:fld id="{FB37C982-8B5E-41C8-9C3C-7DDDA082ABA8}" type="slidenum">
              <a:rPr lang="en-GB" smtClean="0"/>
              <a:t>49</a:t>
            </a:fld>
            <a:endParaRPr lang="en-GB"/>
          </a:p>
        </p:txBody>
      </p:sp>
    </p:spTree>
    <p:extLst>
      <p:ext uri="{BB962C8B-B14F-4D97-AF65-F5344CB8AC3E}">
        <p14:creationId xmlns:p14="http://schemas.microsoft.com/office/powerpoint/2010/main" val="120646276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078118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52</a:t>
            </a:fld>
            <a:endParaRPr lang="en-GB"/>
          </a:p>
        </p:txBody>
      </p:sp>
    </p:spTree>
    <p:extLst>
      <p:ext uri="{BB962C8B-B14F-4D97-AF65-F5344CB8AC3E}">
        <p14:creationId xmlns:p14="http://schemas.microsoft.com/office/powerpoint/2010/main" val="218550550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53</a:t>
            </a:fld>
            <a:endParaRPr lang="en-GB"/>
          </a:p>
        </p:txBody>
      </p:sp>
    </p:spTree>
    <p:extLst>
      <p:ext uri="{BB962C8B-B14F-4D97-AF65-F5344CB8AC3E}">
        <p14:creationId xmlns:p14="http://schemas.microsoft.com/office/powerpoint/2010/main" val="73060876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54</a:t>
            </a:fld>
            <a:endParaRPr lang="en-GB"/>
          </a:p>
        </p:txBody>
      </p:sp>
    </p:spTree>
    <p:extLst>
      <p:ext uri="{BB962C8B-B14F-4D97-AF65-F5344CB8AC3E}">
        <p14:creationId xmlns:p14="http://schemas.microsoft.com/office/powerpoint/2010/main" val="226399662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55</a:t>
            </a:fld>
            <a:endParaRPr lang="en-GB"/>
          </a:p>
        </p:txBody>
      </p:sp>
    </p:spTree>
    <p:extLst>
      <p:ext uri="{BB962C8B-B14F-4D97-AF65-F5344CB8AC3E}">
        <p14:creationId xmlns:p14="http://schemas.microsoft.com/office/powerpoint/2010/main" val="841994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27/03/2023</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27/03/2023</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27/03/2023</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27/03/2023</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27/03/2023</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27/03/2023</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27/03/2023</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27/03/2023</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27/03/2023</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27/03/2023</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27/03/2023</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27/03/2023</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slideLayout" Target="../slideLayouts/slideLayout1.xml"/><Relationship Id="rId7" Type="http://schemas.openxmlformats.org/officeDocument/2006/relationships/hyperlink" Target="https://en.wikipedia.org/wiki/Open_Source_Initiative"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opensource.org/"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fr.wikipedia.org/wiki/Open_source" TargetMode="Externa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hyperlink" Target="https://opensource.com/open-source-way"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fr.wikipedia.org/wiki/Open_source" TargetMode="Externa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hyperlink" Target="https://pngimg.com/download/33199" TargetMode="External"/><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hyperlink" Target="https://www.youtube.com/watch?v=Oq5wifLQR_U" TargetMode="External"/><Relationship Id="rId4" Type="http://schemas.openxmlformats.org/officeDocument/2006/relationships/hyperlink" Target="https://fr.wikipedia.org/wiki/Open_source" TargetMode="External"/><Relationship Id="rId9"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redhat.com/en/topics/open-source/what-is-open-source"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fr.wikipedia.org/wiki/Open_source" TargetMode="Externa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opengroup.org/"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creativecommons.org/licenses/by-nd/3.0/" TargetMode="External"/><Relationship Id="rId3" Type="http://schemas.openxmlformats.org/officeDocument/2006/relationships/hyperlink" Target="http://www.gnu.org/" TargetMode="External"/><Relationship Id="rId7" Type="http://schemas.openxmlformats.org/officeDocument/2006/relationships/hyperlink" Target="http://www.gnu.org/graphics/gg3po.htm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hyperlink" Target="http://www.fsf.org/" TargetMode="External"/><Relationship Id="rId4" Type="http://schemas.openxmlformats.org/officeDocument/2006/relationships/hyperlink" Target="https://www.gnu.org/gnu/manifesto.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creativecommons.org/licenses/by-nd/3.0/" TargetMode="External"/><Relationship Id="rId5" Type="http://schemas.openxmlformats.org/officeDocument/2006/relationships/hyperlink" Target="http://www.gnu.org/graphics/gg3po.html" TargetMode="Externa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creativecommons.org/licenses/by-nd/3.0/" TargetMode="External"/><Relationship Id="rId5" Type="http://schemas.openxmlformats.org/officeDocument/2006/relationships/hyperlink" Target="http://www.gnu.org/graphics/gg3po.html" TargetMode="Externa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hyperlink" Target="https://en.wikipedia.org/wiki/BSD_license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GNU_Project" TargetMode="Externa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cGVdCGxh1IY&amp;t"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tinyurl.com/2ehusnck" TargetMode="External"/><Relationship Id="rId5" Type="http://schemas.openxmlformats.org/officeDocument/2006/relationships/hyperlink" Target="https://creativecommons.org/licenses/by-nc-nd/3.0/" TargetMode="External"/><Relationship Id="rId4" Type="http://schemas.openxmlformats.org/officeDocument/2006/relationships/hyperlink" Target="http://federicoraikatv.blogspot.com/2016/09/3-distribuciones-linux-ligeras.html"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linuxfoundation.org/project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hyperlink" Target="https://www.linuxfoundation.org/projects/hosting?hsLang=en" TargetMode="External"/><Relationship Id="rId4" Type="http://schemas.openxmlformats.org/officeDocument/2006/relationships/hyperlink" Target="https://www.linuxfoundation.org/about/join?hsLang=en"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opensource.org/"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fr.wikipedia.org/wiki/Open_source" TargetMode="External"/><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tinyurl.com/jm2p7nva" TargetMode="External"/><Relationship Id="rId4" Type="http://schemas.openxmlformats.org/officeDocument/2006/relationships/hyperlink" Target="https://fr.wikipedia.org/wiki/Open_source"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WX1DMxhBY1Q"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pngimg.com/download/33199" TargetMode="External"/><Relationship Id="rId5" Type="http://schemas.openxmlformats.org/officeDocument/2006/relationships/image" Target="../media/image6.png"/><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hyperlink" Target="https://github.com/trending" TargetMode="External"/><Relationship Id="rId7" Type="http://schemas.openxmlformats.org/officeDocument/2006/relationships/hyperlink" Target="https://creativecommons.org/licenses/by-sa/3.0/"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fr.wikipedia.org/wiki/Open_source" TargetMode="External"/><Relationship Id="rId5" Type="http://schemas.openxmlformats.org/officeDocument/2006/relationships/image" Target="../media/image4.png"/><Relationship Id="rId4" Type="http://schemas.openxmlformats.org/officeDocument/2006/relationships/hyperlink" Target="https://opensource.google/projects/explore/featur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fr.wikipedia.org/wiki/Open_source"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opensource.google/" TargetMode="External"/><Relationship Id="rId7" Type="http://schemas.openxmlformats.org/officeDocument/2006/relationships/hyperlink" Target="https://fr.wikipedia.org/wiki/Open_source"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s://opensource.guide/how-to-contribute/" TargetMode="External"/><Relationship Id="rId4" Type="http://schemas.openxmlformats.org/officeDocument/2006/relationships/hyperlink" Target="https://github.com/" TargetMode="External"/></Relationships>
</file>

<file path=ppt/slides/_rels/slide2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4.png"/><Relationship Id="rId7"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www.youtube.com/watch?v=SpeDK1TPbew&amp;t=4s" TargetMode="External"/><Relationship Id="rId5" Type="http://schemas.openxmlformats.org/officeDocument/2006/relationships/hyperlink" Target="https://creativecommons.org/licenses/by-sa/3.0/" TargetMode="External"/><Relationship Id="rId4" Type="http://schemas.openxmlformats.org/officeDocument/2006/relationships/hyperlink" Target="https://fr.wikipedia.org/wiki/Open_source" TargetMode="External"/><Relationship Id="rId9" Type="http://schemas.openxmlformats.org/officeDocument/2006/relationships/hyperlink" Target="https://pngimg.com/download/33199"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docs.gitlab.com/ee/gitlab-basics/start-using-git.html" TargetMode="External"/><Relationship Id="rId7" Type="http://schemas.openxmlformats.org/officeDocument/2006/relationships/hyperlink" Target="https://creativecommons.org/licenses/by/3.0/"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kossoff.ru/2014/11/15/git-%D0%B8%D0%B3%D0%BD%D0%BE%D1%80%D0%B8%D1%80%D0%BE%D0%B2%D0%B0%D0%BD%D0%B8%D0%B5-%D0%B8%D0%B7%D0%BC%D0%B5%D0%BD%D0%B5%D0%BD%D0%B8%D0%B9-%D1%84%D0%B0%D0%B9%D0%BB%D0%B0" TargetMode="External"/><Relationship Id="rId5" Type="http://schemas.openxmlformats.org/officeDocument/2006/relationships/image" Target="../media/image16.png"/><Relationship Id="rId4" Type="http://schemas.openxmlformats.org/officeDocument/2006/relationships/hyperlink" Target="https://about.gitlab.com/images/press/git-cheat-sheet.pdf"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git-scm.com/" TargetMode="External"/><Relationship Id="rId3" Type="http://schemas.openxmlformats.org/officeDocument/2006/relationships/hyperlink" Target="https://www.youtube.com/watch?v=2ReR1YJrNOM" TargetMode="External"/><Relationship Id="rId7" Type="http://schemas.openxmlformats.org/officeDocument/2006/relationships/hyperlink" Target="https://www.youtube.com/watch?v=USjZcfj8yxE"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pngimg.com/download/33199" TargetMode="External"/><Relationship Id="rId5" Type="http://schemas.openxmlformats.org/officeDocument/2006/relationships/image" Target="../media/image6.png"/><Relationship Id="rId4" Type="http://schemas.openxmlformats.org/officeDocument/2006/relationships/image" Target="../media/image17.png"/></Relationships>
</file>

<file path=ppt/slides/_rels/slide2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github.com/" TargetMode="External"/><Relationship Id="rId7" Type="http://schemas.openxmlformats.org/officeDocument/2006/relationships/hyperlink" Target="https://pngimg.com/download/33199"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18.png"/><Relationship Id="rId10" Type="http://schemas.openxmlformats.org/officeDocument/2006/relationships/hyperlink" Target="https://creativecommons.org/licenses/by-sa/3.0/" TargetMode="External"/><Relationship Id="rId4" Type="http://schemas.openxmlformats.org/officeDocument/2006/relationships/hyperlink" Target="https://www.youtube.com/watch?v=wpISo9TNjfU" TargetMode="External"/><Relationship Id="rId9" Type="http://schemas.openxmlformats.org/officeDocument/2006/relationships/hyperlink" Target="https://fr.wikipedia.org/wiki/Open_source"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fr.wikipedia.org/wiki/GitHub" TargetMode="External"/><Relationship Id="rId3" Type="http://schemas.openxmlformats.org/officeDocument/2006/relationships/hyperlink" Target="https://github.com/" TargetMode="External"/><Relationship Id="rId7" Type="http://schemas.openxmlformats.org/officeDocument/2006/relationships/image" Target="../media/image19.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hyperlink" Target="https://www.youtube.com/watch?v=0fKg7e37bQE" TargetMode="External"/><Relationship Id="rId5" Type="http://schemas.openxmlformats.org/officeDocument/2006/relationships/hyperlink" Target="https://www.youtube.com/watch?v=SWYqp7iY_Tc" TargetMode="External"/><Relationship Id="rId4" Type="http://schemas.openxmlformats.org/officeDocument/2006/relationships/hyperlink" Target="https://education.github.com/pack" TargetMode="External"/><Relationship Id="rId9" Type="http://schemas.openxmlformats.org/officeDocument/2006/relationships/hyperlink" Target="https://creativecommons.org/licenses/by-sa/3.0/"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w3jLJU7DT5E"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hyperlink" Target="https://pngimg.com/download/33199" TargetMode="External"/><Relationship Id="rId5" Type="http://schemas.openxmlformats.org/officeDocument/2006/relationships/image" Target="../media/image6.png"/><Relationship Id="rId4" Type="http://schemas.openxmlformats.org/officeDocument/2006/relationships/image" Target="../media/image20.png"/></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c6b6B9oN4Vg"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s://pngimg.com/download/33199" TargetMode="External"/><Relationship Id="rId5" Type="http://schemas.openxmlformats.org/officeDocument/2006/relationships/image" Target="../media/image6.png"/><Relationship Id="rId4" Type="http://schemas.openxmlformats.org/officeDocument/2006/relationships/image" Target="../media/image21.png"/></Relationships>
</file>

<file path=ppt/slides/_rels/slide31.xml.rels><?xml version="1.0" encoding="UTF-8" standalone="yes"?>
<Relationships xmlns="http://schemas.openxmlformats.org/package/2006/relationships"><Relationship Id="rId8" Type="http://schemas.openxmlformats.org/officeDocument/2006/relationships/hyperlink" Target="https://www.youtube.com/watch?v=iv8rSLsi1xo" TargetMode="External"/><Relationship Id="rId3" Type="http://schemas.openxmlformats.org/officeDocument/2006/relationships/hyperlink" Target="https://guides.github.com/activities/hello-world/" TargetMode="External"/><Relationship Id="rId7" Type="http://schemas.openxmlformats.org/officeDocument/2006/relationships/hyperlink" Target="https://www.youtube.com/watch?v=PQsJR8ci3J0"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hyperlink" Target="https://pngimg.com/download/33199" TargetMode="External"/><Relationship Id="rId5" Type="http://schemas.openxmlformats.org/officeDocument/2006/relationships/image" Target="../media/image6.png"/><Relationship Id="rId4" Type="http://schemas.openxmlformats.org/officeDocument/2006/relationships/image" Target="../media/image22.png"/></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RGOj5yH7evk"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hyperlink" Target="https://www.youtube.com/watch?v=DVRQoVRzMIY" TargetMode="External"/><Relationship Id="rId4" Type="http://schemas.openxmlformats.org/officeDocument/2006/relationships/hyperlink" Target="https://www.youtube.com/watch?v=yzeVMecydCE" TargetMode="External"/></Relationships>
</file>

<file path=ppt/slides/_rels/slide33.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3.png"/><Relationship Id="rId7" Type="http://schemas.openxmlformats.org/officeDocument/2006/relationships/hyperlink" Target="https://gitforwindows.org/"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hyperlink" Target="http://stackoverflow.com/questions/32356595/why-is-mingw64-appearing-on-my-git-bash" TargetMode="External"/><Relationship Id="rId11" Type="http://schemas.openxmlformats.org/officeDocument/2006/relationships/hyperlink" Target="https://creativecommons.org/licenses/by-sa/3.0/" TargetMode="External"/><Relationship Id="rId5" Type="http://schemas.openxmlformats.org/officeDocument/2006/relationships/image" Target="../media/image24.png"/><Relationship Id="rId10" Type="http://schemas.openxmlformats.org/officeDocument/2006/relationships/hyperlink" Target="https://creativecommons.org/licenses/by-nc-sa/3.0/" TargetMode="External"/><Relationship Id="rId4" Type="http://schemas.openxmlformats.org/officeDocument/2006/relationships/hyperlink" Target="http://blog.walterlv.com/post/add-a-new-profile-for-windows-terminal.html" TargetMode="External"/><Relationship Id="rId9" Type="http://schemas.openxmlformats.org/officeDocument/2006/relationships/hyperlink" Target="https://www.codeproject.com/Articles/50053/Gitting-Out-of-Subversion"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appuals.com/what-is-git-bash/"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hyperlink" Target="https://pngimg.com/download/33199" TargetMode="External"/><Relationship Id="rId5" Type="http://schemas.openxmlformats.org/officeDocument/2006/relationships/image" Target="../media/image6.png"/><Relationship Id="rId4" Type="http://schemas.openxmlformats.org/officeDocument/2006/relationships/image" Target="../media/image26.png"/></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7c0IrsDsNaw"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hyperlink" Target="https://pngimg.com/download/33199" TargetMode="External"/><Relationship Id="rId5" Type="http://schemas.openxmlformats.org/officeDocument/2006/relationships/image" Target="../media/image6.png"/><Relationship Id="rId4" Type="http://schemas.openxmlformats.org/officeDocument/2006/relationships/image" Target="../media/image27.png"/></Relationships>
</file>

<file path=ppt/slides/_rels/slide3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www.apereo.org/content/value-open-source-software" TargetMode="External"/><Relationship Id="rId7" Type="http://schemas.openxmlformats.org/officeDocument/2006/relationships/hyperlink" Target="https://opensource.google/" TargetMode="External"/><Relationship Id="rId12" Type="http://schemas.openxmlformats.org/officeDocument/2006/relationships/hyperlink" Target="https://creativecommons.org/licenses/by-nd/3.0/"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hyperlink" Target="https://github.com/" TargetMode="External"/><Relationship Id="rId11" Type="http://schemas.openxmlformats.org/officeDocument/2006/relationships/hyperlink" Target="https://www.gnu.org/graphics/agnuhead.html" TargetMode="External"/><Relationship Id="rId5" Type="http://schemas.openxmlformats.org/officeDocument/2006/relationships/hyperlink" Target="https://opensource.org/" TargetMode="External"/><Relationship Id="rId10" Type="http://schemas.openxmlformats.org/officeDocument/2006/relationships/image" Target="../media/image28.png"/><Relationship Id="rId4" Type="http://schemas.openxmlformats.org/officeDocument/2006/relationships/hyperlink" Target="https://www.gnu.org/" TargetMode="External"/><Relationship Id="rId9" Type="http://schemas.openxmlformats.org/officeDocument/2006/relationships/hyperlink" Target="https://fr.wikipedia.org/wiki/Open_source"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guides.github.com/activities/hello-world/"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hyperlink" Target="https://appuals.com/what-is-git-bash/"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hyperlink" Target="https://creativecommons.org/licenses/by-nd/3.0/"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hyperlink" Target="https://www.gnu.org/graphics/agnuhead.html" TargetMode="External"/><Relationship Id="rId5" Type="http://schemas.openxmlformats.org/officeDocument/2006/relationships/image" Target="../media/image28.png"/><Relationship Id="rId4" Type="http://schemas.openxmlformats.org/officeDocument/2006/relationships/hyperlink" Target="https://fr.wikipedia.org/wiki/Open_source" TargetMode="External"/></Relationships>
</file>

<file path=ppt/slides/_rels/slide4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4.png"/><Relationship Id="rId7" Type="http://schemas.openxmlformats.org/officeDocument/2006/relationships/image" Target="../media/image29.png"/><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hyperlink" Target="https://www.youtube.com/watch?v=c3rfp6JDzjk" TargetMode="External"/><Relationship Id="rId5" Type="http://schemas.openxmlformats.org/officeDocument/2006/relationships/hyperlink" Target="https://creativecommons.org/licenses/by-sa/3.0/" TargetMode="External"/><Relationship Id="rId4" Type="http://schemas.openxmlformats.org/officeDocument/2006/relationships/hyperlink" Target="https://fr.wikipedia.org/wiki/Open_source" TargetMode="External"/><Relationship Id="rId9" Type="http://schemas.openxmlformats.org/officeDocument/2006/relationships/hyperlink" Target="https://pngimg.com/download/33199"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en.wikipedia.org/wiki/Software_license" TargetMode="External"/><Relationship Id="rId7" Type="http://schemas.openxmlformats.org/officeDocument/2006/relationships/hyperlink" Target="https://fr.wikipedia.org/wiki/Open_source"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hyperlink" Target="https://creativecommons.org/licenses/by-nd/3.0/" TargetMode="External"/><Relationship Id="rId5" Type="http://schemas.openxmlformats.org/officeDocument/2006/relationships/hyperlink" Target="https://stallman.org/" TargetMode="External"/><Relationship Id="rId10" Type="http://schemas.openxmlformats.org/officeDocument/2006/relationships/hyperlink" Target="https://www.gnu.org/graphics/agnuhead.html" TargetMode="External"/><Relationship Id="rId4" Type="http://schemas.openxmlformats.org/officeDocument/2006/relationships/hyperlink" Target="https://en.wikipedia.org/wiki/Open_source" TargetMode="External"/><Relationship Id="rId9" Type="http://schemas.openxmlformats.org/officeDocument/2006/relationships/image" Target="../media/image28.png"/></Relationships>
</file>

<file path=ppt/slides/_rels/slide4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8.png"/><Relationship Id="rId7" Type="http://schemas.openxmlformats.org/officeDocument/2006/relationships/image" Target="../media/image30.png"/><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hyperlink" Target="https://www.youtube.com/watch?v=MtNcxMuphLc" TargetMode="External"/><Relationship Id="rId5" Type="http://schemas.openxmlformats.org/officeDocument/2006/relationships/hyperlink" Target="https://creativecommons.org/licenses/by-nd/3.0/" TargetMode="External"/><Relationship Id="rId4" Type="http://schemas.openxmlformats.org/officeDocument/2006/relationships/hyperlink" Target="https://www.gnu.org/graphics/agnuhead.html" TargetMode="External"/><Relationship Id="rId9" Type="http://schemas.openxmlformats.org/officeDocument/2006/relationships/hyperlink" Target="https://pngimg.com/download/33199"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s://creativecommons.org/licenses/by-nd/3.0/" TargetMode="External"/><Relationship Id="rId3" Type="http://schemas.openxmlformats.org/officeDocument/2006/relationships/image" Target="../media/image4.png"/><Relationship Id="rId7" Type="http://schemas.openxmlformats.org/officeDocument/2006/relationships/hyperlink" Target="https://www.gnu.org/graphics/agnuhead.html"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hyperlink" Target="https://creativecommons.org/licenses/by-sa/3.0/" TargetMode="External"/><Relationship Id="rId4" Type="http://schemas.openxmlformats.org/officeDocument/2006/relationships/hyperlink" Target="https://fr.wikipedia.org/wiki/Open_source"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designrush.com/trends/open-source-software-examples"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fr.wikipedia.org/wiki/Open_source" TargetMode="External"/><Relationship Id="rId4" Type="http://schemas.openxmlformats.org/officeDocument/2006/relationships/image" Target="../media/image4.png"/></Relationships>
</file>

<file path=ppt/slides/_rels/slide45.xml.rels><?xml version="1.0" encoding="UTF-8" standalone="yes"?>
<Relationships xmlns="http://schemas.openxmlformats.org/package/2006/relationships"><Relationship Id="rId3" Type="http://schemas.openxmlformats.org/officeDocument/2006/relationships/hyperlink" Target="https://en.wikipedia.org/wiki/Software_license" TargetMode="External"/><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oftwareengineering.stackexchange.com/questions/105344/is-there-a-chart-for-helping-me-decide-between-open-source-licenses" TargetMode="External"/><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7.xml.rels><?xml version="1.0" encoding="UTF-8" standalone="yes"?>
<Relationships xmlns="http://schemas.openxmlformats.org/package/2006/relationships"><Relationship Id="rId8" Type="http://schemas.openxmlformats.org/officeDocument/2006/relationships/hyperlink" Target="https://fr.wikipedia.org/wiki/Open_source" TargetMode="External"/><Relationship Id="rId3" Type="http://schemas.openxmlformats.org/officeDocument/2006/relationships/hyperlink" Target="https://dzone.com/articles/free-software-vs-open-source-vs-freeware-whats-the" TargetMode="External"/><Relationship Id="rId7" Type="http://schemas.openxmlformats.org/officeDocument/2006/relationships/image" Target="../media/image4.pn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hyperlink" Target="https://www.synopsys.com/blogs/software-security/5-types-of-software-licenses-you-need-to-understand/" TargetMode="External"/><Relationship Id="rId5" Type="http://schemas.openxmlformats.org/officeDocument/2006/relationships/hyperlink" Target="https://blog.usejournal.com/understanding-open-source-and-free-software-licensing-c0fa600106c9" TargetMode="External"/><Relationship Id="rId4" Type="http://schemas.openxmlformats.org/officeDocument/2006/relationships/hyperlink" Target="https://www.digitalocean.com/community/tutorials/free-vs-open-source-software" TargetMode="External"/><Relationship Id="rId9" Type="http://schemas.openxmlformats.org/officeDocument/2006/relationships/hyperlink" Target="https://creativecommons.org/licenses/by-sa/3.0/"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hyperlink" Target="http://www.freeimageslive.co.uk/free_stock_image/reminder-yellow-note-jpg" TargetMode="Externa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www.openssh.com/" TargetMode="External"/><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bs.wikipedia.org/wiki/OpenSSH" TargetMode="External"/><Relationship Id="rId4" Type="http://schemas.openxmlformats.org/officeDocument/2006/relationships/image" Target="../media/image34.gif"/></Relationships>
</file>

<file path=ppt/slides/_rels/slide5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4.png"/><Relationship Id="rId7" Type="http://schemas.openxmlformats.org/officeDocument/2006/relationships/hyperlink" Target="https://creativecommons.org/licenses/by-sa/3.0/" TargetMode="External"/><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hyperlink" Target="https://www.youtube.com/watch?v=sK3YH3-5nDo" TargetMode="External"/><Relationship Id="rId4" Type="http://schemas.openxmlformats.org/officeDocument/2006/relationships/hyperlink" Target="https://fr.wikipedia.org/wiki/Open_source" TargetMode="External"/><Relationship Id="rId9" Type="http://schemas.openxmlformats.org/officeDocument/2006/relationships/hyperlink" Target="https://pngimg.com/download/33199"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s://www.youtube.com/watch?v=hFRS46PsDU0"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hyperlink" Target="https://pngimg.com/download/33199" TargetMode="External"/><Relationship Id="rId5" Type="http://schemas.openxmlformats.org/officeDocument/2006/relationships/image" Target="../media/image6.png"/><Relationship Id="rId4" Type="http://schemas.openxmlformats.org/officeDocument/2006/relationships/image" Target="../media/image36.png"/></Relationships>
</file>

<file path=ppt/slides/_rels/slide5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7.png"/><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hyperlink" Target="https://www.synopsys.com/blogs/software-security/top-open-source-licenses/" TargetMode="External"/><Relationship Id="rId5" Type="http://schemas.openxmlformats.org/officeDocument/2006/relationships/hyperlink" Target="https://creativecommons.org/licenses/by-sa/3.0/" TargetMode="External"/><Relationship Id="rId4" Type="http://schemas.openxmlformats.org/officeDocument/2006/relationships/hyperlink" Target="https://fr.wikipedia.org/wiki/Open_sour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097280" y="2121106"/>
            <a:ext cx="10058400" cy="1648919"/>
          </a:xfrm>
          <a:effectLst>
            <a:outerShdw blurRad="50800" dist="38100" dir="2700000" algn="tl" rotWithShape="0">
              <a:prstClr val="black">
                <a:alpha val="40000"/>
              </a:prstClr>
            </a:outerShdw>
          </a:effectLst>
        </p:spPr>
        <p:txBody>
          <a:bodyPr anchor="ctr">
            <a:normAutofit/>
          </a:bodyPr>
          <a:lstStyle/>
          <a:p>
            <a:r>
              <a:rPr lang="en-GB" sz="5200" dirty="0">
                <a:solidFill>
                  <a:srgbClr val="FFFFFF"/>
                </a:solidFill>
                <a:highlight>
                  <a:srgbClr val="000000"/>
                </a:highlight>
              </a:rPr>
              <a:t>OS Fundamentals</a:t>
            </a:r>
            <a:br>
              <a:rPr lang="en-GB" sz="5200" dirty="0">
                <a:solidFill>
                  <a:srgbClr val="FFFFFF"/>
                </a:solidFill>
                <a:highlight>
                  <a:srgbClr val="000000"/>
                </a:highlight>
              </a:rPr>
            </a:br>
            <a:r>
              <a:rPr lang="en-GB" sz="4400" dirty="0">
                <a:solidFill>
                  <a:srgbClr val="FFFFFF"/>
                </a:solidFill>
                <a:highlight>
                  <a:srgbClr val="FF0000"/>
                </a:highlight>
              </a:rPr>
              <a:t>Open Source</a:t>
            </a:r>
          </a:p>
        </p:txBody>
      </p:sp>
      <p:pic>
        <p:nvPicPr>
          <p:cNvPr id="8" name="Picture 7" descr="Icon&#10;&#10;Description automatically generated">
            <a:extLst>
              <a:ext uri="{FF2B5EF4-FFF2-40B4-BE49-F238E27FC236}">
                <a16:creationId xmlns:a16="http://schemas.microsoft.com/office/drawing/2014/main" id="{AD56B869-22A6-4248-8385-C1DC1530F8E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212010" y="3250602"/>
            <a:ext cx="2122436" cy="3001478"/>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10" name="TextBox 9">
            <a:extLst>
              <a:ext uri="{FF2B5EF4-FFF2-40B4-BE49-F238E27FC236}">
                <a16:creationId xmlns:a16="http://schemas.microsoft.com/office/drawing/2014/main" id="{A84FA131-B5EA-468E-90CC-76BBFECCD439}"/>
              </a:ext>
            </a:extLst>
          </p:cNvPr>
          <p:cNvSpPr txBox="1"/>
          <p:nvPr/>
        </p:nvSpPr>
        <p:spPr>
          <a:xfrm>
            <a:off x="5607700" y="5843146"/>
            <a:ext cx="1331056" cy="215444"/>
          </a:xfrm>
          <a:prstGeom prst="rect">
            <a:avLst/>
          </a:prstGeom>
          <a:noFill/>
        </p:spPr>
        <p:txBody>
          <a:bodyPr wrap="square" rtlCol="0">
            <a:spAutoFit/>
          </a:bodyPr>
          <a:lstStyle/>
          <a:p>
            <a:pPr algn="ctr"/>
            <a:r>
              <a:rPr lang="en-GB" sz="400" dirty="0">
                <a:hlinkClick r:id="rId7" tooltip="https://en.wikipedia.org/wiki/Open_Source_Initiative"/>
              </a:rPr>
              <a:t>This Photo</a:t>
            </a:r>
            <a:r>
              <a:rPr lang="en-GB" sz="400" dirty="0"/>
              <a:t> by Unknown Author is licensed under </a:t>
            </a:r>
            <a:r>
              <a:rPr lang="en-GB" sz="400" dirty="0">
                <a:hlinkClick r:id="rId8" tooltip="https://creativecommons.org/licenses/by-sa/3.0/"/>
              </a:rPr>
              <a:t>CC BY-SA</a:t>
            </a:r>
            <a:endParaRPr lang="en-GB" sz="400" dirty="0"/>
          </a:p>
        </p:txBody>
      </p:sp>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580046" y="290059"/>
            <a:ext cx="6798541" cy="1045973"/>
          </a:xfrm>
        </p:spPr>
        <p:txBody>
          <a:bodyPr anchor="b">
            <a:normAutofit/>
          </a:bodyPr>
          <a:lstStyle/>
          <a:p>
            <a:r>
              <a:rPr lang="en-GB" b="1" u="sng" dirty="0"/>
              <a:t>Topics</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3"/>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4004528" y="1336032"/>
            <a:ext cx="7589057" cy="5081546"/>
          </a:xfrm>
        </p:spPr>
        <p:txBody>
          <a:bodyPr>
            <a:normAutofit/>
          </a:bodyPr>
          <a:lstStyle/>
          <a:p>
            <a:pPr marL="514350" indent="-514350">
              <a:buFont typeface="+mj-lt"/>
              <a:buAutoNum type="arabicPeriod"/>
            </a:pPr>
            <a:r>
              <a:rPr lang="en-GB" dirty="0"/>
              <a:t>Introduction to Open Source</a:t>
            </a:r>
          </a:p>
          <a:p>
            <a:pPr marL="514350" indent="-514350">
              <a:buFont typeface="+mj-lt"/>
              <a:buAutoNum type="arabicPeriod"/>
            </a:pPr>
            <a:r>
              <a:rPr lang="en-GB" dirty="0"/>
              <a:t>Open Source &amp; the Internet</a:t>
            </a:r>
          </a:p>
          <a:p>
            <a:pPr marL="514350" indent="-514350">
              <a:buFont typeface="+mj-lt"/>
              <a:buAutoNum type="arabicPeriod"/>
            </a:pPr>
            <a:r>
              <a:rPr lang="en-GB" dirty="0"/>
              <a:t>Open Source Operating Systems</a:t>
            </a:r>
          </a:p>
          <a:p>
            <a:pPr marL="514350" indent="-514350">
              <a:buFont typeface="+mj-lt"/>
              <a:buAutoNum type="arabicPeriod"/>
            </a:pPr>
            <a:r>
              <a:rPr lang="en-GB" dirty="0"/>
              <a:t>GNU and Linux</a:t>
            </a:r>
          </a:p>
          <a:p>
            <a:pPr marL="514350" indent="-514350">
              <a:buFont typeface="+mj-lt"/>
              <a:buAutoNum type="arabicPeriod"/>
            </a:pPr>
            <a:r>
              <a:rPr lang="en-GB" dirty="0"/>
              <a:t>The Linux Foundation</a:t>
            </a:r>
          </a:p>
          <a:p>
            <a:pPr marL="514350" indent="-514350">
              <a:buFont typeface="+mj-lt"/>
              <a:buAutoNum type="arabicPeriod"/>
            </a:pPr>
            <a:r>
              <a:rPr lang="en-GB" dirty="0"/>
              <a:t>Git &amp; </a:t>
            </a:r>
            <a:r>
              <a:rPr lang="en-GB" dirty="0" err="1"/>
              <a:t>Github</a:t>
            </a:r>
            <a:endParaRPr lang="en-GB" dirty="0"/>
          </a:p>
          <a:p>
            <a:pPr marL="514350" indent="-514350">
              <a:buFont typeface="+mj-lt"/>
              <a:buAutoNum type="arabicPeriod"/>
            </a:pPr>
            <a:r>
              <a:rPr lang="en-GB" dirty="0"/>
              <a:t>Open Source Software</a:t>
            </a:r>
          </a:p>
          <a:p>
            <a:pPr marL="514350" indent="-514350">
              <a:buFont typeface="+mj-lt"/>
              <a:buAutoNum type="arabicPeriod"/>
            </a:pPr>
            <a:r>
              <a:rPr lang="en-GB" dirty="0"/>
              <a:t>Contributing to Open-Source Projects</a:t>
            </a:r>
          </a:p>
          <a:p>
            <a:pPr marL="514350" indent="-514350">
              <a:buFont typeface="+mj-lt"/>
              <a:buAutoNum type="arabicPeriod"/>
            </a:pPr>
            <a:r>
              <a:rPr lang="en-GB" dirty="0"/>
              <a:t>Software Licensing</a:t>
            </a:r>
          </a:p>
          <a:p>
            <a:pPr marL="514350" indent="-514350">
              <a:buFont typeface="+mj-lt"/>
              <a:buAutoNum type="arabicPeriod"/>
            </a:pPr>
            <a:r>
              <a:rPr lang="en-GB" dirty="0"/>
              <a:t>Key links.</a:t>
            </a:r>
          </a:p>
        </p:txBody>
      </p:sp>
    </p:spTree>
    <p:extLst>
      <p:ext uri="{BB962C8B-B14F-4D97-AF65-F5344CB8AC3E}">
        <p14:creationId xmlns:p14="http://schemas.microsoft.com/office/powerpoint/2010/main" val="3591285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Open Source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0" y="1826604"/>
            <a:ext cx="11008814" cy="4532435"/>
          </a:xfrm>
        </p:spPr>
        <p:txBody>
          <a:bodyPr>
            <a:noAutofit/>
          </a:bodyPr>
          <a:lstStyle/>
          <a:p>
            <a:pPr>
              <a:lnSpc>
                <a:spcPct val="100000"/>
              </a:lnSpc>
              <a:spcBef>
                <a:spcPts val="0"/>
              </a:spcBef>
              <a:spcAft>
                <a:spcPts val="600"/>
              </a:spcAft>
            </a:pPr>
            <a:r>
              <a:rPr lang="en-GB" b="1" dirty="0">
                <a:solidFill>
                  <a:srgbClr val="000000"/>
                </a:solidFill>
                <a:effectLst/>
                <a:ea typeface="Times New Roman" panose="02020603050405020304" pitchFamily="18" charset="0"/>
              </a:rPr>
              <a:t>Open Source </a:t>
            </a:r>
            <a:r>
              <a:rPr lang="en-GB" dirty="0">
                <a:solidFill>
                  <a:srgbClr val="000000"/>
                </a:solidFill>
                <a:effectLst/>
                <a:ea typeface="Times New Roman" panose="02020603050405020304" pitchFamily="18" charset="0"/>
              </a:rPr>
              <a:t>as a term was introduced in the 1990s by The </a:t>
            </a:r>
            <a:r>
              <a:rPr lang="en-GB" b="1" dirty="0">
                <a:solidFill>
                  <a:srgbClr val="000000"/>
                </a:solidFill>
                <a:effectLst/>
                <a:ea typeface="Times New Roman" panose="02020603050405020304" pitchFamily="18" charset="0"/>
              </a:rPr>
              <a:t>Open Source Initiative </a:t>
            </a:r>
            <a:r>
              <a:rPr lang="en-GB" dirty="0">
                <a:solidFill>
                  <a:srgbClr val="000000"/>
                </a:solidFill>
                <a:effectLst/>
                <a:ea typeface="Times New Roman" panose="02020603050405020304" pitchFamily="18" charset="0"/>
              </a:rPr>
              <a:t>(OSI) - </a:t>
            </a:r>
            <a:r>
              <a:rPr lang="en-GB" u="sng" dirty="0">
                <a:solidFill>
                  <a:srgbClr val="000000"/>
                </a:solidFill>
                <a:effectLst/>
                <a:ea typeface="Times New Roman" panose="02020603050405020304" pitchFamily="18" charset="0"/>
                <a:hlinkClick r:id="rId3"/>
              </a:rPr>
              <a:t>https://opensource.org/</a:t>
            </a:r>
            <a:r>
              <a:rPr lang="en-GB" dirty="0">
                <a:solidFill>
                  <a:srgbClr val="000000"/>
                </a:solidFill>
                <a:effectLst/>
                <a:ea typeface="Times New Roman" panose="02020603050405020304" pitchFamily="18" charset="0"/>
              </a:rPr>
              <a:t>. </a:t>
            </a:r>
          </a:p>
          <a:p>
            <a:pPr>
              <a:lnSpc>
                <a:spcPct val="100000"/>
              </a:lnSpc>
              <a:spcBef>
                <a:spcPts val="0"/>
              </a:spcBef>
              <a:spcAft>
                <a:spcPts val="600"/>
              </a:spcAft>
            </a:pPr>
            <a:r>
              <a:rPr lang="en-GB" dirty="0">
                <a:solidFill>
                  <a:srgbClr val="000000"/>
                </a:solidFill>
                <a:effectLst/>
                <a:ea typeface="Times New Roman" panose="02020603050405020304" pitchFamily="18" charset="0"/>
              </a:rPr>
              <a:t>Open Source refers to the ‘Source code’ of software being ‘Open’ or accessible by anyone </a:t>
            </a:r>
            <a:r>
              <a:rPr lang="en-GB" dirty="0">
                <a:solidFill>
                  <a:srgbClr val="000000"/>
                </a:solidFill>
                <a:ea typeface="Times New Roman" panose="02020603050405020304" pitchFamily="18" charset="0"/>
              </a:rPr>
              <a:t>/</a:t>
            </a:r>
            <a:r>
              <a:rPr lang="en-GB" dirty="0">
                <a:solidFill>
                  <a:srgbClr val="000000"/>
                </a:solidFill>
                <a:effectLst/>
                <a:ea typeface="Times New Roman" panose="02020603050405020304" pitchFamily="18" charset="0"/>
              </a:rPr>
              <a:t> the general public to use it.</a:t>
            </a:r>
          </a:p>
          <a:p>
            <a:pPr>
              <a:lnSpc>
                <a:spcPct val="100000"/>
              </a:lnSpc>
              <a:spcBef>
                <a:spcPts val="0"/>
              </a:spcBef>
              <a:spcAft>
                <a:spcPts val="600"/>
              </a:spcAft>
            </a:pPr>
            <a:r>
              <a:rPr lang="en-GB" dirty="0">
                <a:solidFill>
                  <a:srgbClr val="000000"/>
                </a:solidFill>
                <a:effectLst/>
                <a:ea typeface="Calibri" panose="020F0502020204030204" pitchFamily="34" charset="0"/>
                <a:cs typeface="Times New Roman" panose="02020603050405020304" pitchFamily="18" charset="0"/>
              </a:rPr>
              <a:t>Open Source software is software, who’s source code (+ blueprints/designs, documentation, guides and other support material) are </a:t>
            </a:r>
            <a:r>
              <a:rPr lang="en-GB" dirty="0">
                <a:effectLst/>
                <a:ea typeface="Calibri" panose="020F0502020204030204" pitchFamily="34" charset="0"/>
                <a:cs typeface="Times New Roman" panose="02020603050405020304" pitchFamily="18" charset="0"/>
              </a:rPr>
              <a:t>publicly shared, accessible and can be modified and improved by anyone.</a:t>
            </a:r>
          </a:p>
          <a:p>
            <a:pPr>
              <a:lnSpc>
                <a:spcPct val="100000"/>
              </a:lnSpc>
              <a:spcBef>
                <a:spcPts val="0"/>
              </a:spcBef>
              <a:spcAft>
                <a:spcPts val="600"/>
              </a:spcAft>
            </a:pPr>
            <a:r>
              <a:rPr lang="en-GB" sz="2800" dirty="0">
                <a:effectLst/>
                <a:ea typeface="Calibri" panose="020F0502020204030204" pitchFamily="34" charset="0"/>
                <a:cs typeface="Times New Roman" panose="02020603050405020304" pitchFamily="18" charset="0"/>
              </a:rPr>
              <a:t>It is a way to create and share software.</a:t>
            </a:r>
            <a:endParaRPr lang="en-GB" dirty="0">
              <a:solidFill>
                <a:srgbClr val="000000"/>
              </a:solidFill>
              <a:effectLst/>
              <a:ea typeface="Times New Roman" panose="02020603050405020304" pitchFamily="18" charset="0"/>
            </a:endParaRPr>
          </a:p>
          <a:p>
            <a:pPr>
              <a:lnSpc>
                <a:spcPct val="100000"/>
              </a:lnSpc>
              <a:spcBef>
                <a:spcPts val="0"/>
              </a:spcBef>
              <a:spcAft>
                <a:spcPts val="600"/>
              </a:spcAft>
            </a:pPr>
            <a:r>
              <a:rPr lang="en-GB" dirty="0">
                <a:solidFill>
                  <a:srgbClr val="000000"/>
                </a:solidFill>
                <a:effectLst/>
                <a:ea typeface="Times New Roman" panose="02020603050405020304" pitchFamily="18" charset="0"/>
              </a:rPr>
              <a:t>Open </a:t>
            </a:r>
            <a:r>
              <a:rPr lang="en-GB" dirty="0">
                <a:solidFill>
                  <a:srgbClr val="000000"/>
                </a:solidFill>
                <a:ea typeface="Times New Roman" panose="02020603050405020304" pitchFamily="18" charset="0"/>
              </a:rPr>
              <a:t>S</a:t>
            </a:r>
            <a:r>
              <a:rPr lang="en-GB" dirty="0">
                <a:solidFill>
                  <a:srgbClr val="000000"/>
                </a:solidFill>
                <a:effectLst/>
                <a:ea typeface="Times New Roman" panose="02020603050405020304" pitchFamily="18" charset="0"/>
              </a:rPr>
              <a:t>ource software is generally free.</a:t>
            </a:r>
            <a:endParaRPr lang="en-GB" sz="3600" dirty="0"/>
          </a:p>
        </p:txBody>
      </p:sp>
      <p:pic>
        <p:nvPicPr>
          <p:cNvPr id="11" name="Picture 10" descr="Icon&#10;&#10;Description automatically generated">
            <a:extLst>
              <a:ext uri="{FF2B5EF4-FFF2-40B4-BE49-F238E27FC236}">
                <a16:creationId xmlns:a16="http://schemas.microsoft.com/office/drawing/2014/main" id="{6F6FD6A1-3B0A-4FA4-87CA-A3F7114FBF3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600944" y="0"/>
            <a:ext cx="1867220" cy="1867220"/>
          </a:xfrm>
          <a:prstGeom prst="rect">
            <a:avLst/>
          </a:prstGeom>
        </p:spPr>
      </p:pic>
      <p:sp>
        <p:nvSpPr>
          <p:cNvPr id="13" name="TextBox 12">
            <a:extLst>
              <a:ext uri="{FF2B5EF4-FFF2-40B4-BE49-F238E27FC236}">
                <a16:creationId xmlns:a16="http://schemas.microsoft.com/office/drawing/2014/main" id="{E03CEEBB-E134-4C1F-9B2A-CFF90A0D0991}"/>
              </a:ext>
            </a:extLst>
          </p:cNvPr>
          <p:cNvSpPr txBox="1"/>
          <p:nvPr/>
        </p:nvSpPr>
        <p:spPr>
          <a:xfrm rot="16359365">
            <a:off x="10847258" y="962559"/>
            <a:ext cx="1314797" cy="138499"/>
          </a:xfrm>
          <a:prstGeom prst="rect">
            <a:avLst/>
          </a:prstGeom>
          <a:noFill/>
        </p:spPr>
        <p:txBody>
          <a:bodyPr wrap="square" rtlCol="0">
            <a:spAutoFit/>
          </a:bodyPr>
          <a:lstStyle/>
          <a:p>
            <a:pPr algn="ctr"/>
            <a:r>
              <a:rPr lang="en-GB" sz="300" dirty="0">
                <a:hlinkClick r:id="rId5" tooltip="https://fr.wikipedia.org/wiki/Open_source"/>
              </a:rPr>
              <a:t>This Photo</a:t>
            </a:r>
            <a:r>
              <a:rPr lang="en-GB" sz="300" dirty="0"/>
              <a:t> by Unknown Author is licensed under </a:t>
            </a:r>
            <a:r>
              <a:rPr lang="en-GB" sz="300" dirty="0">
                <a:hlinkClick r:id="rId6" tooltip="https://creativecommons.org/licenses/by-sa/3.0/"/>
              </a:rPr>
              <a:t>CC BY-SA</a:t>
            </a:r>
            <a:endParaRPr lang="en-GB" sz="300" dirty="0"/>
          </a:p>
        </p:txBody>
      </p:sp>
    </p:spTree>
    <p:extLst>
      <p:ext uri="{BB962C8B-B14F-4D97-AF65-F5344CB8AC3E}">
        <p14:creationId xmlns:p14="http://schemas.microsoft.com/office/powerpoint/2010/main" val="475308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Open Source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0" y="1696574"/>
            <a:ext cx="11220454" cy="5048901"/>
          </a:xfrm>
        </p:spPr>
        <p:txBody>
          <a:bodyPr>
            <a:noAutofit/>
          </a:bodyPr>
          <a:lstStyle/>
          <a:p>
            <a:pPr>
              <a:lnSpc>
                <a:spcPct val="100000"/>
              </a:lnSpc>
              <a:spcBef>
                <a:spcPts val="0"/>
              </a:spcBef>
              <a:spcAft>
                <a:spcPts val="600"/>
              </a:spcAft>
            </a:pPr>
            <a:r>
              <a:rPr lang="en-GB" sz="2400" dirty="0">
                <a:solidFill>
                  <a:srgbClr val="202122"/>
                </a:solidFill>
                <a:effectLst/>
                <a:ea typeface="Calibri" panose="020F0502020204030204" pitchFamily="34" charset="0"/>
                <a:cs typeface="Times New Roman" panose="02020603050405020304" pitchFamily="18" charset="0"/>
              </a:rPr>
              <a:t>The Open Source movement began in the </a:t>
            </a:r>
            <a:r>
              <a:rPr lang="en-GB" sz="2400" dirty="0">
                <a:effectLst/>
                <a:ea typeface="Calibri" panose="020F0502020204030204" pitchFamily="34" charset="0"/>
                <a:cs typeface="Times New Roman" panose="02020603050405020304" pitchFamily="18" charset="0"/>
              </a:rPr>
              <a:t>field of software development </a:t>
            </a:r>
            <a:r>
              <a:rPr lang="en-GB" sz="2400" dirty="0">
                <a:solidFill>
                  <a:srgbClr val="202122"/>
                </a:solidFill>
                <a:effectLst/>
                <a:ea typeface="Calibri" panose="020F0502020204030204" pitchFamily="34" charset="0"/>
                <a:cs typeface="Times New Roman" panose="02020603050405020304" pitchFamily="18" charset="0"/>
              </a:rPr>
              <a:t>as a response to the limitations of proprietary code. The </a:t>
            </a:r>
            <a:r>
              <a:rPr lang="en-GB" sz="2400" b="1" dirty="0">
                <a:solidFill>
                  <a:srgbClr val="202122"/>
                </a:solidFill>
                <a:effectLst/>
                <a:ea typeface="Calibri" panose="020F0502020204030204" pitchFamily="34" charset="0"/>
                <a:cs typeface="Times New Roman" panose="02020603050405020304" pitchFamily="18" charset="0"/>
              </a:rPr>
              <a:t>Open Source model</a:t>
            </a:r>
            <a:r>
              <a:rPr lang="en-GB" sz="2400" dirty="0">
                <a:solidFill>
                  <a:srgbClr val="202122"/>
                </a:solidFill>
                <a:effectLst/>
                <a:ea typeface="Calibri" panose="020F0502020204030204" pitchFamily="34" charset="0"/>
                <a:cs typeface="Times New Roman" panose="02020603050405020304" pitchFamily="18" charset="0"/>
              </a:rPr>
              <a:t> is decentralized and encourages open collaboration.</a:t>
            </a:r>
            <a:endParaRPr lang="en-GB" sz="24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400" dirty="0">
                <a:solidFill>
                  <a:srgbClr val="151515"/>
                </a:solidFill>
                <a:effectLst/>
                <a:ea typeface="Times New Roman" panose="02020603050405020304" pitchFamily="18" charset="0"/>
              </a:rPr>
              <a:t>Open Source values emphasise a decentralised, collaborative, transparent and community driven model of production and problem solving.</a:t>
            </a:r>
            <a:endParaRPr lang="en-GB" sz="2400" dirty="0">
              <a:effectLst/>
              <a:ea typeface="Times New Roman" panose="02020603050405020304" pitchFamily="18" charset="0"/>
            </a:endParaRPr>
          </a:p>
          <a:p>
            <a:pPr>
              <a:lnSpc>
                <a:spcPct val="100000"/>
              </a:lnSpc>
              <a:spcBef>
                <a:spcPts val="0"/>
              </a:spcBef>
              <a:spcAft>
                <a:spcPts val="600"/>
              </a:spcAft>
            </a:pPr>
            <a:r>
              <a:rPr lang="en-GB" sz="2400" dirty="0">
                <a:effectLst/>
                <a:ea typeface="Calibri" panose="020F0502020204030204" pitchFamily="34" charset="0"/>
                <a:cs typeface="Times New Roman" panose="02020603050405020304" pitchFamily="18" charset="0"/>
              </a:rPr>
              <a:t>The Values of Open Source are being to create innovative solutions and initiatives across the World. </a:t>
            </a:r>
            <a:r>
              <a:rPr lang="en-GB" sz="2400" dirty="0">
                <a:solidFill>
                  <a:srgbClr val="151515"/>
                </a:solidFill>
                <a:effectLst/>
                <a:ea typeface="Times New Roman" panose="02020603050405020304" pitchFamily="18" charset="0"/>
              </a:rPr>
              <a:t>Some o</a:t>
            </a:r>
            <a:r>
              <a:rPr lang="en-GB" sz="2400" dirty="0">
                <a:effectLst/>
                <a:ea typeface="Times New Roman" panose="02020603050405020304" pitchFamily="18" charset="0"/>
                <a:cs typeface="Times New Roman" panose="02020603050405020304" pitchFamily="18" charset="0"/>
              </a:rPr>
              <a:t>ther initiatives that come under the Open Source way of </a:t>
            </a:r>
            <a:r>
              <a:rPr lang="en-GB" sz="2400" b="1" u="none" strike="noStrike" dirty="0">
                <a:solidFill>
                  <a:srgbClr val="202122"/>
                </a:solidFill>
                <a:effectLst/>
                <a:ea typeface="Times New Roman" panose="02020603050405020304" pitchFamily="18" charset="0"/>
                <a:cs typeface="Times New Roman" panose="02020603050405020304" pitchFamily="18" charset="0"/>
              </a:rPr>
              <a:t>Open collaboration</a:t>
            </a:r>
            <a:r>
              <a:rPr lang="en-GB" sz="2400" u="none" strike="noStrike" dirty="0">
                <a:solidFill>
                  <a:srgbClr val="202122"/>
                </a:solidFill>
                <a:effectLst/>
                <a:ea typeface="Times New Roman" panose="02020603050405020304" pitchFamily="18" charset="0"/>
                <a:cs typeface="Times New Roman" panose="02020603050405020304" pitchFamily="18" charset="0"/>
              </a:rPr>
              <a:t> include Wikipedia, TEDx and bitcoin.</a:t>
            </a:r>
            <a:endParaRPr lang="en-GB" sz="24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400" dirty="0">
                <a:solidFill>
                  <a:srgbClr val="151515"/>
                </a:solidFill>
                <a:effectLst/>
                <a:ea typeface="Times New Roman" panose="02020603050405020304" pitchFamily="18" charset="0"/>
              </a:rPr>
              <a:t>The Open Source movement and it’s values </a:t>
            </a:r>
            <a:r>
              <a:rPr lang="en-GB" sz="2400" dirty="0">
                <a:solidFill>
                  <a:srgbClr val="000000"/>
                </a:solidFill>
                <a:effectLst/>
                <a:ea typeface="Times New Roman" panose="02020603050405020304" pitchFamily="18" charset="0"/>
              </a:rPr>
              <a:t>(aka as </a:t>
            </a:r>
            <a:r>
              <a:rPr lang="en-GB" sz="2400" u="sng" dirty="0">
                <a:solidFill>
                  <a:srgbClr val="000000"/>
                </a:solidFill>
                <a:effectLst/>
                <a:ea typeface="Times New Roman" panose="02020603050405020304" pitchFamily="18" charset="0"/>
                <a:hlinkClick r:id="rId3"/>
              </a:rPr>
              <a:t>The Open Source way</a:t>
            </a:r>
            <a:r>
              <a:rPr lang="en-GB" sz="2400" dirty="0">
                <a:solidFill>
                  <a:srgbClr val="000000"/>
                </a:solidFill>
                <a:effectLst/>
                <a:ea typeface="Times New Roman" panose="02020603050405020304" pitchFamily="18" charset="0"/>
              </a:rPr>
              <a:t>)</a:t>
            </a:r>
            <a:r>
              <a:rPr lang="en-GB" sz="2400" dirty="0">
                <a:solidFill>
                  <a:srgbClr val="151515"/>
                </a:solidFill>
                <a:effectLst/>
                <a:ea typeface="Times New Roman" panose="02020603050405020304" pitchFamily="18" charset="0"/>
              </a:rPr>
              <a:t> have reached far beyond the Tech sector and has become a way of thinking and working throughout society, creating a paradigm shift that is driving positive change in the way we live, work, communicate, produce and exchange goods &amp; services.</a:t>
            </a:r>
            <a:endParaRPr lang="en-GB" sz="3200" dirty="0"/>
          </a:p>
        </p:txBody>
      </p:sp>
      <p:pic>
        <p:nvPicPr>
          <p:cNvPr id="11" name="Picture 10" descr="Icon&#10;&#10;Description automatically generated">
            <a:extLst>
              <a:ext uri="{FF2B5EF4-FFF2-40B4-BE49-F238E27FC236}">
                <a16:creationId xmlns:a16="http://schemas.microsoft.com/office/drawing/2014/main" id="{6F6FD6A1-3B0A-4FA4-87CA-A3F7114FBF3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600944" y="0"/>
            <a:ext cx="1867220" cy="1867220"/>
          </a:xfrm>
          <a:prstGeom prst="rect">
            <a:avLst/>
          </a:prstGeom>
        </p:spPr>
      </p:pic>
      <p:sp>
        <p:nvSpPr>
          <p:cNvPr id="17" name="TextBox 16">
            <a:extLst>
              <a:ext uri="{FF2B5EF4-FFF2-40B4-BE49-F238E27FC236}">
                <a16:creationId xmlns:a16="http://schemas.microsoft.com/office/drawing/2014/main" id="{2DD1A7BD-3ACD-4AE6-A02F-5D9BB0B089CE}"/>
              </a:ext>
            </a:extLst>
          </p:cNvPr>
          <p:cNvSpPr txBox="1"/>
          <p:nvPr/>
        </p:nvSpPr>
        <p:spPr>
          <a:xfrm rot="16359365">
            <a:off x="10847258" y="962559"/>
            <a:ext cx="1314797" cy="138499"/>
          </a:xfrm>
          <a:prstGeom prst="rect">
            <a:avLst/>
          </a:prstGeom>
          <a:noFill/>
        </p:spPr>
        <p:txBody>
          <a:bodyPr wrap="square" rtlCol="0">
            <a:spAutoFit/>
          </a:bodyPr>
          <a:lstStyle/>
          <a:p>
            <a:pPr algn="ctr"/>
            <a:r>
              <a:rPr lang="en-GB" sz="300" dirty="0">
                <a:hlinkClick r:id="rId5" tooltip="https://fr.wikipedia.org/wiki/Open_source"/>
              </a:rPr>
              <a:t>This Photo</a:t>
            </a:r>
            <a:r>
              <a:rPr lang="en-GB" sz="300" dirty="0"/>
              <a:t> by Unknown Author is licensed under </a:t>
            </a:r>
            <a:r>
              <a:rPr lang="en-GB" sz="300" dirty="0">
                <a:hlinkClick r:id="rId6" tooltip="https://creativecommons.org/licenses/by-sa/3.0/"/>
              </a:rPr>
              <a:t>CC BY-SA</a:t>
            </a:r>
            <a:endParaRPr lang="en-GB" sz="300" dirty="0"/>
          </a:p>
        </p:txBody>
      </p:sp>
    </p:spTree>
    <p:extLst>
      <p:ext uri="{BB962C8B-B14F-4D97-AF65-F5344CB8AC3E}">
        <p14:creationId xmlns:p14="http://schemas.microsoft.com/office/powerpoint/2010/main" val="664885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What is Open Source?</a:t>
            </a:r>
          </a:p>
        </p:txBody>
      </p:sp>
      <p:pic>
        <p:nvPicPr>
          <p:cNvPr id="11" name="Picture 10" descr="Icon&#10;&#10;Description automatically generated">
            <a:extLst>
              <a:ext uri="{FF2B5EF4-FFF2-40B4-BE49-F238E27FC236}">
                <a16:creationId xmlns:a16="http://schemas.microsoft.com/office/drawing/2014/main" id="{6F6FD6A1-3B0A-4FA4-87CA-A3F7114FBF3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49627" y="0"/>
            <a:ext cx="1867220" cy="1867220"/>
          </a:xfrm>
          <a:prstGeom prst="rect">
            <a:avLst/>
          </a:prstGeom>
        </p:spPr>
      </p:pic>
      <p:pic>
        <p:nvPicPr>
          <p:cNvPr id="4" name="Picture 3">
            <a:hlinkClick r:id="rId5"/>
            <a:extLst>
              <a:ext uri="{FF2B5EF4-FFF2-40B4-BE49-F238E27FC236}">
                <a16:creationId xmlns:a16="http://schemas.microsoft.com/office/drawing/2014/main" id="{DFFAF62E-9C6D-4155-AD1D-F8BA9A404E6E}"/>
              </a:ext>
            </a:extLst>
          </p:cNvPr>
          <p:cNvPicPr>
            <a:picLocks noChangeAspect="1"/>
          </p:cNvPicPr>
          <p:nvPr/>
        </p:nvPicPr>
        <p:blipFill>
          <a:blip r:embed="rId6"/>
          <a:stretch>
            <a:fillRect/>
          </a:stretch>
        </p:blipFill>
        <p:spPr>
          <a:xfrm>
            <a:off x="1360554" y="1712687"/>
            <a:ext cx="8620245" cy="492105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7" name="Picture 16" descr="Icon&#10;&#10;Description automatically generated">
            <a:extLst>
              <a:ext uri="{FF2B5EF4-FFF2-40B4-BE49-F238E27FC236}">
                <a16:creationId xmlns:a16="http://schemas.microsoft.com/office/drawing/2014/main" id="{DDCA7FC5-C363-48D0-AC8D-90052D14413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888242">
            <a:off x="9641450" y="2866002"/>
            <a:ext cx="1746356" cy="2614427"/>
          </a:xfrm>
          <a:prstGeom prst="rect">
            <a:avLst/>
          </a:prstGeom>
        </p:spPr>
      </p:pic>
      <p:sp>
        <p:nvSpPr>
          <p:cNvPr id="15" name="TextBox 14">
            <a:extLst>
              <a:ext uri="{FF2B5EF4-FFF2-40B4-BE49-F238E27FC236}">
                <a16:creationId xmlns:a16="http://schemas.microsoft.com/office/drawing/2014/main" id="{9770A87D-9A66-4826-A129-5D7DFA17D148}"/>
              </a:ext>
            </a:extLst>
          </p:cNvPr>
          <p:cNvSpPr txBox="1"/>
          <p:nvPr/>
        </p:nvSpPr>
        <p:spPr>
          <a:xfrm rot="16359365">
            <a:off x="11395941" y="962559"/>
            <a:ext cx="1314797" cy="138499"/>
          </a:xfrm>
          <a:prstGeom prst="rect">
            <a:avLst/>
          </a:prstGeom>
          <a:noFill/>
        </p:spPr>
        <p:txBody>
          <a:bodyPr wrap="square" rtlCol="0">
            <a:spAutoFit/>
          </a:bodyPr>
          <a:lstStyle/>
          <a:p>
            <a:pPr algn="ctr"/>
            <a:r>
              <a:rPr lang="en-GB" sz="300" dirty="0">
                <a:hlinkClick r:id="rId4" tooltip="https://fr.wikipedia.org/wiki/Open_source"/>
              </a:rPr>
              <a:t>This Photo</a:t>
            </a:r>
            <a:r>
              <a:rPr lang="en-GB" sz="300" dirty="0"/>
              <a:t> by Unknown Author is licensed under </a:t>
            </a:r>
            <a:r>
              <a:rPr lang="en-GB" sz="300" dirty="0">
                <a:hlinkClick r:id="rId9" tooltip="https://creativecommons.org/licenses/by-sa/3.0/"/>
              </a:rPr>
              <a:t>CC BY-SA</a:t>
            </a:r>
            <a:endParaRPr lang="en-GB" sz="300" dirty="0"/>
          </a:p>
        </p:txBody>
      </p:sp>
    </p:spTree>
    <p:extLst>
      <p:ext uri="{BB962C8B-B14F-4D97-AF65-F5344CB8AC3E}">
        <p14:creationId xmlns:p14="http://schemas.microsoft.com/office/powerpoint/2010/main" val="2077862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Autofit/>
          </a:bodyPr>
          <a:lstStyle/>
          <a:p>
            <a:r>
              <a:rPr lang="en-GB" sz="4000" b="1" dirty="0">
                <a:solidFill>
                  <a:schemeClr val="bg1"/>
                </a:solidFill>
              </a:rPr>
              <a:t>The history of Open Source &amp; the internet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765130" cy="5034606"/>
          </a:xfrm>
        </p:spPr>
        <p:txBody>
          <a:bodyPr>
            <a:noAutofit/>
          </a:bodyPr>
          <a:lstStyle/>
          <a:p>
            <a:pPr marL="0" indent="0">
              <a:lnSpc>
                <a:spcPct val="100000"/>
              </a:lnSpc>
              <a:spcBef>
                <a:spcPts val="0"/>
              </a:spcBef>
              <a:spcAft>
                <a:spcPts val="600"/>
              </a:spcAft>
              <a:buNone/>
            </a:pPr>
            <a:r>
              <a:rPr lang="en-GB" b="1" dirty="0"/>
              <a:t>The origins and values of Open Source:</a:t>
            </a:r>
          </a:p>
          <a:p>
            <a:pPr>
              <a:lnSpc>
                <a:spcPct val="100000"/>
              </a:lnSpc>
              <a:spcBef>
                <a:spcPts val="0"/>
              </a:spcBef>
              <a:spcAft>
                <a:spcPts val="600"/>
              </a:spcAft>
            </a:pPr>
            <a:r>
              <a:rPr lang="en-GB" sz="1800" dirty="0"/>
              <a:t>“</a:t>
            </a:r>
            <a:r>
              <a:rPr lang="en-GB" sz="2400" b="0" i="0" dirty="0">
                <a:solidFill>
                  <a:srgbClr val="151515"/>
                </a:solidFill>
                <a:effectLst/>
              </a:rPr>
              <a:t>In the 1950s and 1960s researchers developing early internet technologies and telecommunication network protocols relied on an </a:t>
            </a:r>
            <a:r>
              <a:rPr lang="en-GB" sz="2400" b="1" i="0" dirty="0">
                <a:solidFill>
                  <a:srgbClr val="151515"/>
                </a:solidFill>
                <a:effectLst/>
              </a:rPr>
              <a:t>open and collaborative </a:t>
            </a:r>
            <a:r>
              <a:rPr lang="en-GB" sz="2400" b="0" i="0" dirty="0">
                <a:solidFill>
                  <a:srgbClr val="151515"/>
                </a:solidFill>
                <a:effectLst/>
              </a:rPr>
              <a:t>research environment. </a:t>
            </a:r>
          </a:p>
          <a:p>
            <a:pPr>
              <a:lnSpc>
                <a:spcPct val="100000"/>
              </a:lnSpc>
              <a:spcBef>
                <a:spcPts val="0"/>
              </a:spcBef>
              <a:spcAft>
                <a:spcPts val="600"/>
              </a:spcAft>
            </a:pPr>
            <a:r>
              <a:rPr lang="en-GB" sz="2400" b="1" i="0" dirty="0">
                <a:solidFill>
                  <a:srgbClr val="151515"/>
                </a:solidFill>
                <a:effectLst/>
              </a:rPr>
              <a:t>The Advanced Research Projects Agency Network </a:t>
            </a:r>
            <a:r>
              <a:rPr lang="en-GB" sz="2400" b="0" i="0" dirty="0">
                <a:solidFill>
                  <a:srgbClr val="151515"/>
                </a:solidFill>
                <a:effectLst/>
              </a:rPr>
              <a:t>(ARPANET), which would later become the foundation for the modern internet, encouraged peer review and an open feedback process. </a:t>
            </a:r>
          </a:p>
          <a:p>
            <a:pPr>
              <a:lnSpc>
                <a:spcPct val="100000"/>
              </a:lnSpc>
              <a:spcBef>
                <a:spcPts val="0"/>
              </a:spcBef>
              <a:spcAft>
                <a:spcPts val="600"/>
              </a:spcAft>
            </a:pPr>
            <a:r>
              <a:rPr lang="en-GB" sz="2400" b="0" i="0" dirty="0">
                <a:solidFill>
                  <a:srgbClr val="151515"/>
                </a:solidFill>
                <a:effectLst/>
              </a:rPr>
              <a:t>User groups shared and built upon one </a:t>
            </a:r>
            <a:r>
              <a:rPr lang="en-GB" sz="2400" b="0" i="0" dirty="0" err="1">
                <a:solidFill>
                  <a:srgbClr val="151515"/>
                </a:solidFill>
                <a:effectLst/>
              </a:rPr>
              <a:t>anothers</a:t>
            </a:r>
            <a:r>
              <a:rPr lang="en-GB" sz="2400" b="0" i="0" dirty="0">
                <a:solidFill>
                  <a:srgbClr val="151515"/>
                </a:solidFill>
                <a:effectLst/>
              </a:rPr>
              <a:t> source code. Forums helped facilitate conversation and develop standards for open communication and collaboration. </a:t>
            </a:r>
          </a:p>
          <a:p>
            <a:pPr>
              <a:lnSpc>
                <a:spcPct val="100000"/>
              </a:lnSpc>
              <a:spcBef>
                <a:spcPts val="0"/>
              </a:spcBef>
              <a:spcAft>
                <a:spcPts val="600"/>
              </a:spcAft>
            </a:pPr>
            <a:r>
              <a:rPr lang="en-GB" sz="2400" b="1" i="0" dirty="0">
                <a:solidFill>
                  <a:srgbClr val="151515"/>
                </a:solidFill>
                <a:effectLst/>
                <a:highlight>
                  <a:srgbClr val="FFFF00"/>
                </a:highlight>
              </a:rPr>
              <a:t>By the time of the birth of the internet in the early 1990s, the values of collaboration, peer review, communication, and openness were written into its foundations.</a:t>
            </a:r>
            <a:r>
              <a:rPr lang="en-GB" sz="1800" i="0" dirty="0">
                <a:solidFill>
                  <a:srgbClr val="151515"/>
                </a:solidFill>
                <a:effectLst/>
              </a:rPr>
              <a:t>”</a:t>
            </a:r>
            <a:br>
              <a:rPr lang="en-GB" sz="2400" b="1" i="0" dirty="0">
                <a:solidFill>
                  <a:srgbClr val="151515"/>
                </a:solidFill>
                <a:effectLst/>
                <a:highlight>
                  <a:srgbClr val="FFFF00"/>
                </a:highlight>
              </a:rPr>
            </a:br>
            <a:r>
              <a:rPr lang="en-GB" sz="1000" b="0" i="0" dirty="0">
                <a:solidFill>
                  <a:srgbClr val="151515"/>
                </a:solidFill>
                <a:effectLst/>
              </a:rPr>
              <a:t>(</a:t>
            </a:r>
            <a:r>
              <a:rPr lang="en-GB" sz="1000" b="0" i="0" dirty="0">
                <a:solidFill>
                  <a:srgbClr val="151515"/>
                </a:solidFill>
                <a:effectLst/>
                <a:hlinkClick r:id="rId3"/>
              </a:rPr>
              <a:t>r</a:t>
            </a:r>
            <a:r>
              <a:rPr lang="en-GB" sz="1000" b="0" i="0" dirty="0">
                <a:solidFill>
                  <a:srgbClr val="151515"/>
                </a:solidFill>
                <a:effectLst/>
              </a:rPr>
              <a:t>)</a:t>
            </a:r>
            <a:endParaRPr lang="en-GB" sz="1200" b="0" i="0" dirty="0">
              <a:solidFill>
                <a:srgbClr val="151515"/>
              </a:solidFill>
              <a:effectLst/>
            </a:endParaRPr>
          </a:p>
        </p:txBody>
      </p:sp>
      <p:pic>
        <p:nvPicPr>
          <p:cNvPr id="11" name="Picture 10" descr="Icon&#10;&#10;Description automatically generated">
            <a:extLst>
              <a:ext uri="{FF2B5EF4-FFF2-40B4-BE49-F238E27FC236}">
                <a16:creationId xmlns:a16="http://schemas.microsoft.com/office/drawing/2014/main" id="{6F6FD6A1-3B0A-4FA4-87CA-A3F7114FBF3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006617" y="0"/>
            <a:ext cx="1867220" cy="1867220"/>
          </a:xfrm>
          <a:prstGeom prst="rect">
            <a:avLst/>
          </a:prstGeom>
        </p:spPr>
      </p:pic>
      <p:sp>
        <p:nvSpPr>
          <p:cNvPr id="17" name="TextBox 16">
            <a:extLst>
              <a:ext uri="{FF2B5EF4-FFF2-40B4-BE49-F238E27FC236}">
                <a16:creationId xmlns:a16="http://schemas.microsoft.com/office/drawing/2014/main" id="{02838314-CC0A-4346-8818-CEF28E9874A3}"/>
              </a:ext>
            </a:extLst>
          </p:cNvPr>
          <p:cNvSpPr txBox="1"/>
          <p:nvPr/>
        </p:nvSpPr>
        <p:spPr>
          <a:xfrm rot="16359365">
            <a:off x="11252931" y="962559"/>
            <a:ext cx="1314797" cy="138499"/>
          </a:xfrm>
          <a:prstGeom prst="rect">
            <a:avLst/>
          </a:prstGeom>
          <a:noFill/>
        </p:spPr>
        <p:txBody>
          <a:bodyPr wrap="square" rtlCol="0">
            <a:spAutoFit/>
          </a:bodyPr>
          <a:lstStyle/>
          <a:p>
            <a:pPr algn="ctr"/>
            <a:r>
              <a:rPr lang="en-GB" sz="300" dirty="0">
                <a:hlinkClick r:id="rId5" tooltip="https://fr.wikipedia.org/wiki/Open_source"/>
              </a:rPr>
              <a:t>This Photo</a:t>
            </a:r>
            <a:r>
              <a:rPr lang="en-GB" sz="300" dirty="0"/>
              <a:t> by Unknown Author is licensed under </a:t>
            </a:r>
            <a:r>
              <a:rPr lang="en-GB" sz="300" dirty="0">
                <a:hlinkClick r:id="rId6" tooltip="https://creativecommons.org/licenses/by-sa/3.0/"/>
              </a:rPr>
              <a:t>CC BY-SA</a:t>
            </a:r>
            <a:endParaRPr lang="en-GB" sz="300" dirty="0"/>
          </a:p>
        </p:txBody>
      </p:sp>
    </p:spTree>
    <p:extLst>
      <p:ext uri="{BB962C8B-B14F-4D97-AF65-F5344CB8AC3E}">
        <p14:creationId xmlns:p14="http://schemas.microsoft.com/office/powerpoint/2010/main" val="2136565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000" b="1" dirty="0">
                <a:solidFill>
                  <a:schemeClr val="bg1"/>
                </a:solidFill>
              </a:rPr>
              <a:t>History of Open Source Operating Systems</a:t>
            </a:r>
          </a:p>
        </p:txBody>
      </p:sp>
      <p:pic>
        <p:nvPicPr>
          <p:cNvPr id="13" name="Picture 2" descr="images.vexels.com/media/users/3/141382/isolated...">
            <a:extLst>
              <a:ext uri="{FF2B5EF4-FFF2-40B4-BE49-F238E27FC236}">
                <a16:creationId xmlns:a16="http://schemas.microsoft.com/office/drawing/2014/main" id="{3DE4CABE-3883-4CE7-A765-6E526C696E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519" b="27929"/>
          <a:stretch/>
        </p:blipFill>
        <p:spPr bwMode="auto">
          <a:xfrm>
            <a:off x="9794687" y="306515"/>
            <a:ext cx="2008094" cy="86061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7" name="Content Placeholder 2">
            <a:extLst>
              <a:ext uri="{FF2B5EF4-FFF2-40B4-BE49-F238E27FC236}">
                <a16:creationId xmlns:a16="http://schemas.microsoft.com/office/drawing/2014/main" id="{0E896DF8-BB34-4E1E-9FFA-D71CAA56A70C}"/>
              </a:ext>
            </a:extLst>
          </p:cNvPr>
          <p:cNvSpPr>
            <a:spLocks noGrp="1"/>
          </p:cNvSpPr>
          <p:nvPr>
            <p:ph idx="1"/>
          </p:nvPr>
        </p:nvSpPr>
        <p:spPr>
          <a:xfrm>
            <a:off x="260328" y="1624398"/>
            <a:ext cx="11671339" cy="4276086"/>
          </a:xfrm>
        </p:spPr>
        <p:txBody>
          <a:bodyPr>
            <a:noAutofit/>
          </a:bodyPr>
          <a:lstStyle/>
          <a:p>
            <a:pPr>
              <a:lnSpc>
                <a:spcPct val="100000"/>
              </a:lnSpc>
              <a:spcBef>
                <a:spcPts val="0"/>
              </a:spcBef>
              <a:spcAft>
                <a:spcPts val="600"/>
              </a:spcAft>
            </a:pPr>
            <a:r>
              <a:rPr lang="en-GB" b="1" dirty="0"/>
              <a:t>Unix </a:t>
            </a:r>
            <a:r>
              <a:rPr lang="en-GB" dirty="0"/>
              <a:t>was developed in the late 1960s, at AT&amp;T's Bell Labs, in the US by Ken Thompson, Dennis Ritchie, Douglas McIlroy, and Joe </a:t>
            </a:r>
            <a:r>
              <a:rPr lang="en-GB" dirty="0" err="1"/>
              <a:t>Ossanna</a:t>
            </a:r>
            <a:r>
              <a:rPr lang="en-GB" dirty="0"/>
              <a:t>. </a:t>
            </a:r>
          </a:p>
          <a:p>
            <a:pPr>
              <a:lnSpc>
                <a:spcPct val="100000"/>
              </a:lnSpc>
              <a:spcBef>
                <a:spcPts val="0"/>
              </a:spcBef>
              <a:spcAft>
                <a:spcPts val="600"/>
              </a:spcAft>
            </a:pPr>
            <a:r>
              <a:rPr lang="en-GB" dirty="0"/>
              <a:t>The developers created ‘</a:t>
            </a:r>
            <a:r>
              <a:rPr lang="en-GB" b="1" dirty="0"/>
              <a:t>Research Unix</a:t>
            </a:r>
            <a:r>
              <a:rPr lang="en-GB" dirty="0"/>
              <a:t>‘, a research group to develop the OS. </a:t>
            </a:r>
          </a:p>
          <a:p>
            <a:pPr>
              <a:lnSpc>
                <a:spcPct val="100000"/>
              </a:lnSpc>
              <a:spcBef>
                <a:spcPts val="0"/>
              </a:spcBef>
              <a:spcAft>
                <a:spcPts val="600"/>
              </a:spcAft>
            </a:pPr>
            <a:r>
              <a:rPr lang="en-GB" dirty="0"/>
              <a:t>Due to an antitrust case (due to concerns over Monopolising the industry) AT&amp;T was required to license the OS source code to anyone who asked. It was licensed to Universities &amp; Companies and different versions of the OS were developed. </a:t>
            </a:r>
          </a:p>
          <a:p>
            <a:pPr>
              <a:lnSpc>
                <a:spcPct val="100000"/>
              </a:lnSpc>
              <a:spcBef>
                <a:spcPts val="0"/>
              </a:spcBef>
              <a:spcAft>
                <a:spcPts val="600"/>
              </a:spcAft>
            </a:pPr>
            <a:r>
              <a:rPr lang="en-GB" b="1" dirty="0">
                <a:effectLst/>
                <a:ea typeface="Calibri" panose="020F0502020204030204" pitchFamily="34" charset="0"/>
                <a:cs typeface="Times New Roman" panose="02020603050405020304" pitchFamily="18" charset="0"/>
              </a:rPr>
              <a:t>Unix</a:t>
            </a:r>
            <a:r>
              <a:rPr lang="en-GB" dirty="0">
                <a:effectLst/>
                <a:ea typeface="Calibri" panose="020F0502020204030204" pitchFamily="34" charset="0"/>
                <a:cs typeface="Times New Roman" panose="02020603050405020304" pitchFamily="18" charset="0"/>
              </a:rPr>
              <a:t> was not </a:t>
            </a:r>
            <a:r>
              <a:rPr lang="en-GB" b="1" dirty="0">
                <a:effectLst/>
                <a:ea typeface="Calibri" panose="020F0502020204030204" pitchFamily="34" charset="0"/>
                <a:cs typeface="Times New Roman" panose="02020603050405020304" pitchFamily="18" charset="0"/>
              </a:rPr>
              <a:t>Open Source</a:t>
            </a:r>
            <a:r>
              <a:rPr lang="en-GB" dirty="0">
                <a:effectLst/>
                <a:ea typeface="Calibri" panose="020F0502020204030204" pitchFamily="34" charset="0"/>
                <a:cs typeface="Times New Roman" panose="02020603050405020304" pitchFamily="18" charset="0"/>
              </a:rPr>
              <a:t> software, the </a:t>
            </a:r>
            <a:r>
              <a:rPr lang="en-GB" b="1" dirty="0">
                <a:effectLst/>
                <a:ea typeface="Calibri" panose="020F0502020204030204" pitchFamily="34" charset="0"/>
                <a:cs typeface="Times New Roman" panose="02020603050405020304" pitchFamily="18" charset="0"/>
              </a:rPr>
              <a:t>source</a:t>
            </a:r>
            <a:r>
              <a:rPr lang="en-GB" dirty="0">
                <a:effectLst/>
                <a:ea typeface="Calibri" panose="020F0502020204030204" pitchFamily="34" charset="0"/>
                <a:cs typeface="Times New Roman" panose="02020603050405020304" pitchFamily="18" charset="0"/>
              </a:rPr>
              <a:t> code was licensed by AT&amp;T. </a:t>
            </a:r>
          </a:p>
          <a:p>
            <a:pPr>
              <a:lnSpc>
                <a:spcPct val="100000"/>
              </a:lnSpc>
              <a:spcBef>
                <a:spcPts val="0"/>
              </a:spcBef>
              <a:spcAft>
                <a:spcPts val="600"/>
              </a:spcAft>
            </a:pPr>
            <a:r>
              <a:rPr lang="en-GB" dirty="0">
                <a:effectLst/>
                <a:ea typeface="Calibri" panose="020F0502020204030204" pitchFamily="34" charset="0"/>
                <a:cs typeface="Times New Roman" panose="02020603050405020304" pitchFamily="18" charset="0"/>
              </a:rPr>
              <a:t>Unix was/is not free. However, after </a:t>
            </a:r>
            <a:r>
              <a:rPr lang="en-GB" b="1" dirty="0">
                <a:effectLst/>
                <a:ea typeface="Calibri" panose="020F0502020204030204" pitchFamily="34" charset="0"/>
                <a:cs typeface="Times New Roman" panose="02020603050405020304" pitchFamily="18" charset="0"/>
              </a:rPr>
              <a:t>Unix</a:t>
            </a:r>
            <a:r>
              <a:rPr lang="en-GB" dirty="0">
                <a:effectLst/>
                <a:ea typeface="Calibri" panose="020F0502020204030204" pitchFamily="34" charset="0"/>
                <a:cs typeface="Times New Roman" panose="02020603050405020304" pitchFamily="18" charset="0"/>
              </a:rPr>
              <a:t> was enhanced and developed by an academic Research group, a new version of </a:t>
            </a:r>
            <a:r>
              <a:rPr lang="en-GB" b="1" dirty="0">
                <a:effectLst/>
                <a:ea typeface="Calibri" panose="020F0502020204030204" pitchFamily="34" charset="0"/>
                <a:cs typeface="Times New Roman" panose="02020603050405020304" pitchFamily="18" charset="0"/>
              </a:rPr>
              <a:t>Unix</a:t>
            </a:r>
            <a:r>
              <a:rPr lang="en-GB" dirty="0">
                <a:effectLst/>
                <a:ea typeface="Calibri" panose="020F0502020204030204" pitchFamily="34" charset="0"/>
                <a:cs typeface="Times New Roman" panose="02020603050405020304" pitchFamily="18" charset="0"/>
              </a:rPr>
              <a:t> was created: </a:t>
            </a:r>
            <a:r>
              <a:rPr lang="en-GB" b="1" dirty="0">
                <a:effectLst/>
                <a:ea typeface="Calibri" panose="020F0502020204030204" pitchFamily="34" charset="0"/>
                <a:cs typeface="Times New Roman" panose="02020603050405020304" pitchFamily="18" charset="0"/>
              </a:rPr>
              <a:t>the Berkeley Software Distribution</a:t>
            </a:r>
            <a:r>
              <a:rPr lang="en-GB" dirty="0">
                <a:effectLst/>
                <a:ea typeface="Calibri" panose="020F0502020204030204" pitchFamily="34" charset="0"/>
                <a:cs typeface="Times New Roman" panose="02020603050405020304" pitchFamily="18" charset="0"/>
              </a:rPr>
              <a:t>, </a:t>
            </a:r>
            <a:r>
              <a:rPr lang="en-GB" dirty="0">
                <a:ea typeface="Calibri" panose="020F0502020204030204" pitchFamily="34" charset="0"/>
                <a:cs typeface="Times New Roman" panose="02020603050405020304" pitchFamily="18" charset="0"/>
              </a:rPr>
              <a:t>aka</a:t>
            </a:r>
            <a:r>
              <a:rPr lang="en-GB" dirty="0">
                <a:effectLst/>
                <a:ea typeface="Calibri" panose="020F0502020204030204" pitchFamily="34" charset="0"/>
                <a:cs typeface="Times New Roman" panose="02020603050405020304" pitchFamily="18" charset="0"/>
              </a:rPr>
              <a:t> </a:t>
            </a:r>
            <a:r>
              <a:rPr lang="en-GB" b="1" dirty="0">
                <a:effectLst/>
                <a:ea typeface="Calibri" panose="020F0502020204030204" pitchFamily="34" charset="0"/>
                <a:cs typeface="Times New Roman" panose="02020603050405020304" pitchFamily="18" charset="0"/>
              </a:rPr>
              <a:t>BSD</a:t>
            </a:r>
            <a:r>
              <a:rPr lang="en-GB" dirty="0">
                <a:effectLst/>
                <a:ea typeface="Calibri" panose="020F0502020204030204" pitchFamily="34" charset="0"/>
                <a:cs typeface="Times New Roman" panose="02020603050405020304" pitchFamily="18" charset="0"/>
              </a:rPr>
              <a:t>. Now a discontinued OS. </a:t>
            </a:r>
            <a:endParaRPr lang="en-GB"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1901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000" b="1" dirty="0">
                <a:solidFill>
                  <a:schemeClr val="bg1"/>
                </a:solidFill>
              </a:rPr>
              <a:t>Open Source Operating Systems</a:t>
            </a:r>
          </a:p>
        </p:txBody>
      </p:sp>
      <p:pic>
        <p:nvPicPr>
          <p:cNvPr id="13" name="Picture 2" descr="images.vexels.com/media/users/3/141382/isolated...">
            <a:extLst>
              <a:ext uri="{FF2B5EF4-FFF2-40B4-BE49-F238E27FC236}">
                <a16:creationId xmlns:a16="http://schemas.microsoft.com/office/drawing/2014/main" id="{3DE4CABE-3883-4CE7-A765-6E526C696E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519" b="27929"/>
          <a:stretch/>
        </p:blipFill>
        <p:spPr bwMode="auto">
          <a:xfrm>
            <a:off x="9794687" y="306515"/>
            <a:ext cx="2008094" cy="86061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7" name="Content Placeholder 2">
            <a:extLst>
              <a:ext uri="{FF2B5EF4-FFF2-40B4-BE49-F238E27FC236}">
                <a16:creationId xmlns:a16="http://schemas.microsoft.com/office/drawing/2014/main" id="{0E896DF8-BB34-4E1E-9FFA-D71CAA56A70C}"/>
              </a:ext>
            </a:extLst>
          </p:cNvPr>
          <p:cNvSpPr>
            <a:spLocks noGrp="1"/>
          </p:cNvSpPr>
          <p:nvPr>
            <p:ph idx="1"/>
          </p:nvPr>
        </p:nvSpPr>
        <p:spPr>
          <a:xfrm>
            <a:off x="258321" y="1624398"/>
            <a:ext cx="11257199" cy="3920910"/>
          </a:xfrm>
        </p:spPr>
        <p:txBody>
          <a:bodyPr>
            <a:noAutofit/>
          </a:bodyPr>
          <a:lstStyle/>
          <a:p>
            <a:pPr>
              <a:lnSpc>
                <a:spcPct val="100000"/>
              </a:lnSpc>
              <a:spcBef>
                <a:spcPts val="300"/>
              </a:spcBef>
            </a:pPr>
            <a:r>
              <a:rPr lang="en-GB" sz="2800" dirty="0"/>
              <a:t>Although BSD was discontinued in 1995. </a:t>
            </a:r>
            <a:r>
              <a:rPr lang="en-GB" sz="2800" b="1" dirty="0">
                <a:effectLst/>
                <a:ea typeface="Calibri" panose="020F0502020204030204" pitchFamily="34" charset="0"/>
                <a:cs typeface="Times New Roman" panose="02020603050405020304" pitchFamily="18" charset="0"/>
              </a:rPr>
              <a:t>BSD is Open Source, </a:t>
            </a:r>
            <a:r>
              <a:rPr lang="en-GB" sz="2800" dirty="0">
                <a:effectLst/>
                <a:ea typeface="Calibri" panose="020F0502020204030204" pitchFamily="34" charset="0"/>
                <a:cs typeface="Times New Roman" panose="02020603050405020304" pitchFamily="18" charset="0"/>
              </a:rPr>
              <a:t>and has been used to create many descendant Open Source </a:t>
            </a:r>
            <a:r>
              <a:rPr lang="en-GB" b="1" dirty="0">
                <a:ea typeface="Times New Roman" panose="02020603050405020304" pitchFamily="18" charset="0"/>
              </a:rPr>
              <a:t>UNIX-Like </a:t>
            </a:r>
            <a:r>
              <a:rPr lang="en-GB" sz="2800" dirty="0">
                <a:effectLst/>
                <a:ea typeface="Calibri" panose="020F0502020204030204" pitchFamily="34" charset="0"/>
                <a:cs typeface="Times New Roman" panose="02020603050405020304" pitchFamily="18" charset="0"/>
              </a:rPr>
              <a:t>OSs such as </a:t>
            </a:r>
            <a:r>
              <a:rPr lang="en-GB" sz="2800" b="1" dirty="0">
                <a:effectLst/>
                <a:ea typeface="Calibri" panose="020F0502020204030204" pitchFamily="34" charset="0"/>
                <a:cs typeface="Times New Roman" panose="02020603050405020304" pitchFamily="18" charset="0"/>
              </a:rPr>
              <a:t>FreeBSD, OpenBSD, NetBSD, DragonFly BSD, Darwin, and </a:t>
            </a:r>
            <a:r>
              <a:rPr lang="en-GB" sz="2800" b="1" dirty="0" err="1">
                <a:effectLst/>
                <a:ea typeface="Calibri" panose="020F0502020204030204" pitchFamily="34" charset="0"/>
                <a:cs typeface="Times New Roman" panose="02020603050405020304" pitchFamily="18" charset="0"/>
              </a:rPr>
              <a:t>TrueOS</a:t>
            </a:r>
            <a:r>
              <a:rPr lang="en-GB" sz="2800" b="1" dirty="0">
                <a:effectLst/>
                <a:ea typeface="Calibri" panose="020F0502020204030204" pitchFamily="34" charset="0"/>
                <a:cs typeface="Times New Roman" panose="02020603050405020304" pitchFamily="18" charset="0"/>
              </a:rPr>
              <a:t>. </a:t>
            </a:r>
          </a:p>
          <a:p>
            <a:pPr>
              <a:lnSpc>
                <a:spcPct val="100000"/>
              </a:lnSpc>
              <a:spcBef>
                <a:spcPts val="300"/>
              </a:spcBef>
            </a:pPr>
            <a:r>
              <a:rPr lang="en-GB" sz="2800" dirty="0">
                <a:effectLst/>
                <a:ea typeface="Calibri" panose="020F0502020204030204" pitchFamily="34" charset="0"/>
                <a:cs typeface="Times New Roman" panose="02020603050405020304" pitchFamily="18" charset="0"/>
              </a:rPr>
              <a:t>These descendant Open Source OSs have been used to help create and develop many commercial proprietary operating systems used today such as </a:t>
            </a:r>
            <a:r>
              <a:rPr lang="en-GB" sz="2800" b="1" dirty="0">
                <a:effectLst/>
                <a:ea typeface="Calibri" panose="020F0502020204030204" pitchFamily="34" charset="0"/>
                <a:cs typeface="Times New Roman" panose="02020603050405020304" pitchFamily="18" charset="0"/>
              </a:rPr>
              <a:t>Apple's macOS and iOS and Microsoft Windows. </a:t>
            </a:r>
          </a:p>
          <a:p>
            <a:pPr>
              <a:lnSpc>
                <a:spcPct val="100000"/>
              </a:lnSpc>
              <a:spcBef>
                <a:spcPts val="0"/>
              </a:spcBef>
              <a:spcAft>
                <a:spcPts val="600"/>
              </a:spcAft>
            </a:pPr>
            <a:r>
              <a:rPr lang="en-GB" b="0" i="0" dirty="0">
                <a:solidFill>
                  <a:srgbClr val="111111"/>
                </a:solidFill>
                <a:effectLst/>
              </a:rPr>
              <a:t>A </a:t>
            </a:r>
            <a:r>
              <a:rPr lang="en-GB" b="1" i="0" dirty="0">
                <a:solidFill>
                  <a:srgbClr val="111111"/>
                </a:solidFill>
                <a:effectLst/>
              </a:rPr>
              <a:t>Unix-like</a:t>
            </a:r>
            <a:r>
              <a:rPr lang="en-GB" b="0" i="0" dirty="0">
                <a:solidFill>
                  <a:srgbClr val="111111"/>
                </a:solidFill>
                <a:effectLst/>
              </a:rPr>
              <a:t> OS is an OS that is based on the original Unix OS, in that it is designed and</a:t>
            </a:r>
            <a:r>
              <a:rPr lang="en-GB" b="1" i="0" dirty="0">
                <a:solidFill>
                  <a:srgbClr val="111111"/>
                </a:solidFill>
                <a:effectLst/>
              </a:rPr>
              <a:t> behaves in a similar way to </a:t>
            </a:r>
            <a:r>
              <a:rPr lang="en-GB" b="1" dirty="0">
                <a:solidFill>
                  <a:srgbClr val="111111"/>
                </a:solidFill>
              </a:rPr>
              <a:t>the</a:t>
            </a:r>
            <a:r>
              <a:rPr lang="en-GB" b="1" i="0" dirty="0">
                <a:solidFill>
                  <a:srgbClr val="111111"/>
                </a:solidFill>
                <a:effectLst/>
              </a:rPr>
              <a:t> Unix</a:t>
            </a:r>
            <a:r>
              <a:rPr lang="en-GB" dirty="0">
                <a:solidFill>
                  <a:srgbClr val="111111"/>
                </a:solidFill>
              </a:rPr>
              <a:t> OS</a:t>
            </a:r>
            <a:r>
              <a:rPr lang="en-GB" b="0" i="0" dirty="0">
                <a:solidFill>
                  <a:srgbClr val="111111"/>
                </a:solidFill>
                <a:effectLst/>
              </a:rPr>
              <a:t>.</a:t>
            </a:r>
          </a:p>
          <a:p>
            <a:pPr>
              <a:lnSpc>
                <a:spcPct val="100000"/>
              </a:lnSpc>
              <a:spcBef>
                <a:spcPts val="0"/>
              </a:spcBef>
              <a:spcAft>
                <a:spcPts val="600"/>
              </a:spcAft>
            </a:pPr>
            <a:r>
              <a:rPr lang="en-GB" dirty="0"/>
              <a:t>UNIX is also still used today, in mainly academic and professional settings, and is used on web servers, mainframes, and supercomputers.</a:t>
            </a:r>
          </a:p>
        </p:txBody>
      </p:sp>
    </p:spTree>
    <p:extLst>
      <p:ext uri="{BB962C8B-B14F-4D97-AF65-F5344CB8AC3E}">
        <p14:creationId xmlns:p14="http://schemas.microsoft.com/office/powerpoint/2010/main" val="1203684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7" y="278535"/>
            <a:ext cx="9895951" cy="1033669"/>
          </a:xfrm>
          <a:noFill/>
        </p:spPr>
        <p:txBody>
          <a:bodyPr>
            <a:normAutofit/>
          </a:bodyPr>
          <a:lstStyle/>
          <a:p>
            <a:r>
              <a:rPr lang="en-GB" sz="4800" b="1" dirty="0">
                <a:highlight>
                  <a:srgbClr val="C0C0C0"/>
                </a:highlight>
              </a:rPr>
              <a:t>Bg. </a:t>
            </a:r>
            <a:r>
              <a:rPr lang="en-GB" sz="4000" b="1" dirty="0">
                <a:highlight>
                  <a:srgbClr val="C0C0C0"/>
                </a:highlight>
              </a:rPr>
              <a:t>History of Open-Source Operating Systems</a:t>
            </a:r>
          </a:p>
        </p:txBody>
      </p:sp>
      <p:pic>
        <p:nvPicPr>
          <p:cNvPr id="13" name="Picture 2" descr="images.vexels.com/media/users/3/141382/isolated...">
            <a:extLst>
              <a:ext uri="{FF2B5EF4-FFF2-40B4-BE49-F238E27FC236}">
                <a16:creationId xmlns:a16="http://schemas.microsoft.com/office/drawing/2014/main" id="{3DE4CABE-3883-4CE7-A765-6E526C696E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519" b="27929"/>
          <a:stretch/>
        </p:blipFill>
        <p:spPr bwMode="auto">
          <a:xfrm>
            <a:off x="9926209" y="365063"/>
            <a:ext cx="2008094" cy="86061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7" name="Content Placeholder 2">
            <a:extLst>
              <a:ext uri="{FF2B5EF4-FFF2-40B4-BE49-F238E27FC236}">
                <a16:creationId xmlns:a16="http://schemas.microsoft.com/office/drawing/2014/main" id="{0E896DF8-BB34-4E1E-9FFA-D71CAA56A70C}"/>
              </a:ext>
            </a:extLst>
          </p:cNvPr>
          <p:cNvSpPr>
            <a:spLocks noGrp="1"/>
          </p:cNvSpPr>
          <p:nvPr>
            <p:ph idx="1"/>
          </p:nvPr>
        </p:nvSpPr>
        <p:spPr>
          <a:xfrm>
            <a:off x="122727" y="1616713"/>
            <a:ext cx="11990975" cy="5241287"/>
          </a:xfrm>
          <a:solidFill>
            <a:schemeClr val="bg1">
              <a:lumMod val="85000"/>
            </a:schemeClr>
          </a:solidFill>
        </p:spPr>
        <p:txBody>
          <a:bodyPr>
            <a:noAutofit/>
          </a:bodyPr>
          <a:lstStyle/>
          <a:p>
            <a:pPr>
              <a:lnSpc>
                <a:spcPct val="100000"/>
              </a:lnSpc>
              <a:spcBef>
                <a:spcPts val="300"/>
              </a:spcBef>
            </a:pPr>
            <a:r>
              <a:rPr lang="en-GB" sz="2400" b="1" dirty="0"/>
              <a:t>Berkeley Unix / BSD: </a:t>
            </a:r>
            <a:r>
              <a:rPr lang="en-GB" sz="2400" dirty="0"/>
              <a:t>The </a:t>
            </a:r>
            <a:r>
              <a:rPr lang="en-GB" sz="2400" b="1" dirty="0"/>
              <a:t>Berkeley Software Distribution </a:t>
            </a:r>
            <a:r>
              <a:rPr lang="en-GB" sz="2400" dirty="0"/>
              <a:t>OS was based on the source code of the original Unix OS created by Research Unix. </a:t>
            </a:r>
          </a:p>
          <a:p>
            <a:pPr>
              <a:lnSpc>
                <a:spcPct val="100000"/>
              </a:lnSpc>
              <a:spcBef>
                <a:spcPts val="300"/>
              </a:spcBef>
            </a:pPr>
            <a:r>
              <a:rPr lang="en-GB" sz="2400" dirty="0"/>
              <a:t>Created by the </a:t>
            </a:r>
            <a:r>
              <a:rPr lang="en-GB" sz="2400" b="1" dirty="0"/>
              <a:t>Computer Systems Research Group </a:t>
            </a:r>
            <a:r>
              <a:rPr lang="en-GB" sz="2400" dirty="0"/>
              <a:t>(CSRG) in 1977. CSRG was a research group at the University of California, Berkeley,  funded by </a:t>
            </a:r>
            <a:r>
              <a:rPr lang="en-GB" sz="2400" dirty="0" err="1"/>
              <a:t>Defense</a:t>
            </a:r>
            <a:r>
              <a:rPr lang="en-GB" sz="2400" dirty="0"/>
              <a:t> Advanced Research Projects Agency (DARPA). </a:t>
            </a:r>
          </a:p>
          <a:p>
            <a:pPr>
              <a:lnSpc>
                <a:spcPct val="100000"/>
              </a:lnSpc>
              <a:spcBef>
                <a:spcPts val="300"/>
              </a:spcBef>
            </a:pPr>
            <a:r>
              <a:rPr lang="en-GB" sz="2400" b="1" dirty="0">
                <a:cs typeface="Times New Roman" panose="02020603050405020304" pitchFamily="18" charset="0"/>
              </a:rPr>
              <a:t>*</a:t>
            </a:r>
            <a:r>
              <a:rPr lang="en-GB" sz="2400" b="1" dirty="0"/>
              <a:t>FreeBSD:</a:t>
            </a:r>
            <a:r>
              <a:rPr lang="en-GB" sz="2400" dirty="0"/>
              <a:t> free and open-source Unix-like operating system, developed in 1993, that descended from the work at </a:t>
            </a:r>
            <a:r>
              <a:rPr lang="en-GB" sz="2400" b="1" dirty="0"/>
              <a:t>Research Unix</a:t>
            </a:r>
            <a:r>
              <a:rPr lang="en-GB" sz="2400" dirty="0"/>
              <a:t>. Used to make other OSs (e.g. PS Orbis OS &amp; Nintendo Switch OS ‘Horizon), as a desktop OS and in many Web Servers by large companies (e.g. Netflix and Sony).</a:t>
            </a:r>
          </a:p>
          <a:p>
            <a:pPr lvl="1">
              <a:lnSpc>
                <a:spcPct val="100000"/>
              </a:lnSpc>
              <a:spcBef>
                <a:spcPts val="300"/>
              </a:spcBef>
            </a:pPr>
            <a:r>
              <a:rPr lang="en-GB" sz="2000" b="1" dirty="0"/>
              <a:t>ARPANET</a:t>
            </a:r>
            <a:r>
              <a:rPr lang="en-GB" sz="2000" dirty="0"/>
              <a:t>* was developed by the Advanced Research Projects Agency (ARPA) in the US. ARPANET was the first wide-area packet-switching network and one of the first to implement the TCP/IP protocol. These technologies are the foundation of the Internet. *The organization ARPA changed its founding name to DARPA, in 1972, changing back to ARPA in 1993, then back to DARPA in1996. DARPA reports directly to senior Department of Défense.</a:t>
            </a:r>
          </a:p>
          <a:p>
            <a:pPr>
              <a:lnSpc>
                <a:spcPct val="100000"/>
              </a:lnSpc>
              <a:spcBef>
                <a:spcPts val="300"/>
              </a:spcBef>
              <a:spcAft>
                <a:spcPts val="600"/>
              </a:spcAft>
            </a:pPr>
            <a:endParaRPr lang="en-GB" sz="2400" dirty="0"/>
          </a:p>
        </p:txBody>
      </p:sp>
    </p:spTree>
    <p:extLst>
      <p:ext uri="{BB962C8B-B14F-4D97-AF65-F5344CB8AC3E}">
        <p14:creationId xmlns:p14="http://schemas.microsoft.com/office/powerpoint/2010/main" val="368249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279549"/>
            <a:ext cx="8618490" cy="1033669"/>
          </a:xfrm>
          <a:solidFill>
            <a:schemeClr val="bg1">
              <a:lumMod val="85000"/>
            </a:schemeClr>
          </a:solidFill>
        </p:spPr>
        <p:txBody>
          <a:bodyPr>
            <a:normAutofit/>
          </a:bodyPr>
          <a:lstStyle/>
          <a:p>
            <a:r>
              <a:rPr lang="en-GB" sz="4800" b="1" dirty="0"/>
              <a:t>Bg. </a:t>
            </a:r>
            <a:r>
              <a:rPr lang="en-GB" sz="4000" b="1" dirty="0"/>
              <a:t>UNIX Operating Systems.</a:t>
            </a:r>
          </a:p>
        </p:txBody>
      </p:sp>
      <p:pic>
        <p:nvPicPr>
          <p:cNvPr id="13" name="Picture 2" descr="images.vexels.com/media/users/3/141382/isolated...">
            <a:extLst>
              <a:ext uri="{FF2B5EF4-FFF2-40B4-BE49-F238E27FC236}">
                <a16:creationId xmlns:a16="http://schemas.microsoft.com/office/drawing/2014/main" id="{3DE4CABE-3883-4CE7-A765-6E526C696E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519" b="27929"/>
          <a:stretch/>
        </p:blipFill>
        <p:spPr bwMode="auto">
          <a:xfrm>
            <a:off x="9794687" y="306515"/>
            <a:ext cx="2008094" cy="86061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7" name="Content Placeholder 2">
            <a:extLst>
              <a:ext uri="{FF2B5EF4-FFF2-40B4-BE49-F238E27FC236}">
                <a16:creationId xmlns:a16="http://schemas.microsoft.com/office/drawing/2014/main" id="{0E896DF8-BB34-4E1E-9FFA-D71CAA56A70C}"/>
              </a:ext>
            </a:extLst>
          </p:cNvPr>
          <p:cNvSpPr>
            <a:spLocks noGrp="1"/>
          </p:cNvSpPr>
          <p:nvPr>
            <p:ph idx="1"/>
          </p:nvPr>
        </p:nvSpPr>
        <p:spPr>
          <a:xfrm>
            <a:off x="459350" y="1903948"/>
            <a:ext cx="11176180" cy="3473396"/>
          </a:xfrm>
          <a:solidFill>
            <a:schemeClr val="bg1">
              <a:lumMod val="95000"/>
            </a:schemeClr>
          </a:solidFill>
        </p:spPr>
        <p:txBody>
          <a:bodyPr>
            <a:noAutofit/>
          </a:bodyPr>
          <a:lstStyle/>
          <a:p>
            <a:pPr>
              <a:lnSpc>
                <a:spcPct val="100000"/>
              </a:lnSpc>
              <a:spcBef>
                <a:spcPts val="0"/>
              </a:spcBef>
              <a:spcAft>
                <a:spcPts val="600"/>
              </a:spcAft>
            </a:pPr>
            <a:r>
              <a:rPr lang="en-GB" dirty="0">
                <a:ea typeface="Times New Roman" panose="02020603050405020304" pitchFamily="18" charset="0"/>
              </a:rPr>
              <a:t>UNIX is also a trademark and standard held by The </a:t>
            </a:r>
            <a:r>
              <a:rPr lang="en-GB" dirty="0" err="1">
                <a:ea typeface="Times New Roman" panose="02020603050405020304" pitchFamily="18" charset="0"/>
                <a:hlinkClick r:id="rId4">
                  <a:extLst>
                    <a:ext uri="{A12FA001-AC4F-418D-AE19-62706E023703}">
                      <ahyp:hlinkClr xmlns:ahyp="http://schemas.microsoft.com/office/drawing/2018/hyperlinkcolor" val="tx"/>
                    </a:ext>
                  </a:extLst>
                </a:hlinkClick>
              </a:rPr>
              <a:t>OpenGroup</a:t>
            </a:r>
            <a:r>
              <a:rPr lang="en-GB" dirty="0">
                <a:ea typeface="Times New Roman" panose="02020603050405020304" pitchFamily="18" charset="0"/>
              </a:rPr>
              <a:t>. The </a:t>
            </a:r>
            <a:r>
              <a:rPr lang="en-GB" dirty="0" err="1">
                <a:ea typeface="Times New Roman" panose="02020603050405020304" pitchFamily="18" charset="0"/>
              </a:rPr>
              <a:t>OpenGroup</a:t>
            </a:r>
            <a:r>
              <a:rPr lang="en-GB" dirty="0">
                <a:ea typeface="Times New Roman" panose="02020603050405020304" pitchFamily="18" charset="0"/>
              </a:rPr>
              <a:t> certify an OS to be a ‘UNIX’ OS. E.g. Solaris, HP UX, IBM AIX, Mac OS X are certified UNIX OSs. </a:t>
            </a:r>
          </a:p>
          <a:p>
            <a:pPr>
              <a:lnSpc>
                <a:spcPct val="100000"/>
              </a:lnSpc>
              <a:spcBef>
                <a:spcPts val="0"/>
              </a:spcBef>
              <a:spcAft>
                <a:spcPts val="600"/>
              </a:spcAft>
            </a:pPr>
            <a:r>
              <a:rPr lang="en-GB" dirty="0">
                <a:ea typeface="Times New Roman" panose="02020603050405020304" pitchFamily="18" charset="0"/>
              </a:rPr>
              <a:t>These are not free or open source. </a:t>
            </a:r>
          </a:p>
          <a:p>
            <a:pPr>
              <a:lnSpc>
                <a:spcPct val="100000"/>
              </a:lnSpc>
              <a:spcBef>
                <a:spcPts val="0"/>
              </a:spcBef>
              <a:spcAft>
                <a:spcPts val="600"/>
              </a:spcAft>
            </a:pPr>
            <a:r>
              <a:rPr lang="en-GB" dirty="0"/>
              <a:t>To use the UNIX brand with an OS, a company must meet specific requirements i.e. The X/Open Portability Guide XPG standards (a superset of the IEEE/ANSI POSIX standard).</a:t>
            </a:r>
          </a:p>
        </p:txBody>
      </p:sp>
    </p:spTree>
    <p:extLst>
      <p:ext uri="{BB962C8B-B14F-4D97-AF65-F5344CB8AC3E}">
        <p14:creationId xmlns:p14="http://schemas.microsoft.com/office/powerpoint/2010/main" val="958953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800" b="1">
                <a:solidFill>
                  <a:schemeClr val="bg1"/>
                </a:solidFill>
              </a:rPr>
              <a:t>GNU</a:t>
            </a:r>
            <a:endParaRPr lang="en-GB" sz="48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3917" y="1657498"/>
            <a:ext cx="10858050" cy="4328305"/>
          </a:xfrm>
        </p:spPr>
        <p:txBody>
          <a:bodyPr>
            <a:noAutofit/>
          </a:bodyPr>
          <a:lstStyle/>
          <a:p>
            <a:pPr>
              <a:lnSpc>
                <a:spcPct val="110000"/>
              </a:lnSpc>
              <a:spcBef>
                <a:spcPts val="600"/>
              </a:spcBef>
            </a:pPr>
            <a:r>
              <a:rPr lang="en-GB" sz="2400" dirty="0"/>
              <a:t>GNU (</a:t>
            </a:r>
            <a:r>
              <a:rPr lang="en-GB" sz="2400" dirty="0">
                <a:hlinkClick r:id="rId3"/>
              </a:rPr>
              <a:t>www.gnu.org</a:t>
            </a:r>
            <a:r>
              <a:rPr lang="en-GB" sz="2400" dirty="0"/>
              <a:t>) stands for ‘</a:t>
            </a:r>
            <a:r>
              <a:rPr lang="en-GB" sz="2400" b="1" dirty="0"/>
              <a:t>GNU’s Not Unix</a:t>
            </a:r>
            <a:r>
              <a:rPr lang="en-GB" sz="2400" dirty="0"/>
              <a:t>’. Inspired by the GNU song.</a:t>
            </a:r>
          </a:p>
          <a:p>
            <a:pPr>
              <a:lnSpc>
                <a:spcPct val="110000"/>
              </a:lnSpc>
              <a:spcBef>
                <a:spcPts val="600"/>
              </a:spcBef>
            </a:pPr>
            <a:r>
              <a:rPr lang="en-GB" sz="2400" dirty="0"/>
              <a:t>Richard Stallman started the GNU project and the development of the GNU Operating System in 1983 while he worked at MIT Artificial Intelligence Lab.</a:t>
            </a:r>
          </a:p>
          <a:p>
            <a:pPr>
              <a:lnSpc>
                <a:spcPct val="110000"/>
              </a:lnSpc>
              <a:spcBef>
                <a:spcPts val="600"/>
              </a:spcBef>
            </a:pPr>
            <a:r>
              <a:rPr lang="en-GB" sz="2400" dirty="0">
                <a:solidFill>
                  <a:srgbClr val="202122"/>
                </a:solidFill>
              </a:rPr>
              <a:t>His</a:t>
            </a:r>
            <a:r>
              <a:rPr lang="en-GB" sz="2400" b="0" i="0" dirty="0">
                <a:solidFill>
                  <a:srgbClr val="202122"/>
                </a:solidFill>
                <a:effectLst/>
              </a:rPr>
              <a:t> goal was to create </a:t>
            </a:r>
            <a:r>
              <a:rPr lang="en-GB" sz="2400" b="1" i="0" dirty="0">
                <a:solidFill>
                  <a:srgbClr val="202122"/>
                </a:solidFill>
                <a:effectLst/>
              </a:rPr>
              <a:t>free software that could be used for the benefit of all – that people could use, access and study the source code, modify and re-distribute. </a:t>
            </a:r>
            <a:r>
              <a:rPr lang="en-GB" sz="2400" b="0" i="0" dirty="0">
                <a:solidFill>
                  <a:srgbClr val="202122"/>
                </a:solidFill>
                <a:effectLst/>
              </a:rPr>
              <a:t>This philosophy became the </a:t>
            </a:r>
            <a:r>
              <a:rPr lang="en-GB" sz="2400" b="0" i="0" u="none" strike="noStrike" dirty="0">
                <a:solidFill>
                  <a:srgbClr val="0645AD"/>
                </a:solidFill>
                <a:effectLst/>
                <a:hlinkClick r:id="rId4" tooltip="GNU Manifesto"/>
              </a:rPr>
              <a:t>GNU Manifesto</a:t>
            </a:r>
            <a:r>
              <a:rPr lang="en-GB" sz="2400" b="0" i="0" u="none" strike="noStrike" dirty="0">
                <a:solidFill>
                  <a:srgbClr val="0645AD"/>
                </a:solidFill>
                <a:effectLst/>
              </a:rPr>
              <a:t>, </a:t>
            </a:r>
            <a:r>
              <a:rPr lang="en-GB" sz="2400" b="0" i="0" dirty="0">
                <a:solidFill>
                  <a:srgbClr val="202122"/>
                </a:solidFill>
                <a:effectLst/>
              </a:rPr>
              <a:t>published in1985.</a:t>
            </a:r>
            <a:endParaRPr lang="en-GB" sz="2400" b="1" i="0" dirty="0">
              <a:solidFill>
                <a:srgbClr val="202122"/>
              </a:solidFill>
              <a:effectLst/>
            </a:endParaRPr>
          </a:p>
          <a:p>
            <a:pPr>
              <a:lnSpc>
                <a:spcPct val="110000"/>
              </a:lnSpc>
              <a:spcBef>
                <a:spcPts val="600"/>
              </a:spcBef>
            </a:pPr>
            <a:r>
              <a:rPr lang="en-GB" sz="2400" dirty="0"/>
              <a:t>GNU is a collection of free software that can be used as an Operating System or can be used in parts with other operating systems.</a:t>
            </a:r>
          </a:p>
          <a:p>
            <a:pPr>
              <a:lnSpc>
                <a:spcPct val="110000"/>
              </a:lnSpc>
              <a:spcBef>
                <a:spcPts val="600"/>
              </a:spcBef>
            </a:pPr>
            <a:r>
              <a:rPr lang="en-GB" sz="2400" dirty="0"/>
              <a:t>Richard Stallman, also created the ‘</a:t>
            </a:r>
            <a:r>
              <a:rPr lang="en-GB" sz="2400" b="1" dirty="0"/>
              <a:t>Free Software Movement</a:t>
            </a:r>
            <a:r>
              <a:rPr lang="en-GB" sz="2400" dirty="0"/>
              <a:t>’ – </a:t>
            </a:r>
            <a:r>
              <a:rPr lang="en-GB" sz="2400" dirty="0">
                <a:hlinkClick r:id="rId5"/>
              </a:rPr>
              <a:t>www.fsf.org</a:t>
            </a:r>
            <a:r>
              <a:rPr lang="en-GB" sz="2400" dirty="0"/>
              <a:t>. </a:t>
            </a:r>
          </a:p>
          <a:p>
            <a:pPr>
              <a:lnSpc>
                <a:spcPct val="110000"/>
              </a:lnSpc>
              <a:spcBef>
                <a:spcPts val="600"/>
              </a:spcBef>
            </a:pPr>
            <a:r>
              <a:rPr lang="en-GB" sz="2400" dirty="0"/>
              <a:t>FSF is a Non-profit organization founded in 1985, to promote the universal freedom to study, distribute, create, and modify computer software.</a:t>
            </a:r>
          </a:p>
        </p:txBody>
      </p:sp>
      <p:pic>
        <p:nvPicPr>
          <p:cNvPr id="20" name="Picture 19" descr="A picture containing dark&#10;&#10;Description automatically generated">
            <a:extLst>
              <a:ext uri="{FF2B5EF4-FFF2-40B4-BE49-F238E27FC236}">
                <a16:creationId xmlns:a16="http://schemas.microsoft.com/office/drawing/2014/main" id="{49D3468D-1D93-48B3-9421-2206A3576286}"/>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flipH="1">
            <a:off x="9277078" y="212791"/>
            <a:ext cx="2755899" cy="2755899"/>
          </a:xfrm>
          <a:prstGeom prst="rect">
            <a:avLst/>
          </a:prstGeom>
        </p:spPr>
      </p:pic>
      <p:sp>
        <p:nvSpPr>
          <p:cNvPr id="21" name="TextBox 20">
            <a:extLst>
              <a:ext uri="{FF2B5EF4-FFF2-40B4-BE49-F238E27FC236}">
                <a16:creationId xmlns:a16="http://schemas.microsoft.com/office/drawing/2014/main" id="{D7133C0C-673C-4678-81E0-BD6EC719A835}"/>
              </a:ext>
            </a:extLst>
          </p:cNvPr>
          <p:cNvSpPr txBox="1"/>
          <p:nvPr/>
        </p:nvSpPr>
        <p:spPr>
          <a:xfrm rot="16200000" flipH="1">
            <a:off x="11177341" y="1124814"/>
            <a:ext cx="1488622" cy="153888"/>
          </a:xfrm>
          <a:prstGeom prst="rect">
            <a:avLst/>
          </a:prstGeom>
          <a:noFill/>
        </p:spPr>
        <p:txBody>
          <a:bodyPr wrap="square" rtlCol="0">
            <a:spAutoFit/>
          </a:bodyPr>
          <a:lstStyle/>
          <a:p>
            <a:r>
              <a:rPr lang="en-GB" sz="400" dirty="0">
                <a:hlinkClick r:id="rId7" tooltip="http://www.gnu.org/graphics/gg3po.html"/>
              </a:rPr>
              <a:t>This Photo</a:t>
            </a:r>
            <a:r>
              <a:rPr lang="en-GB" sz="400" dirty="0"/>
              <a:t> by Unknown Author is licensed under </a:t>
            </a:r>
            <a:r>
              <a:rPr lang="en-GB" sz="400" dirty="0">
                <a:hlinkClick r:id="rId8" tooltip="https://creativecommons.org/licenses/by-nd/3.0/"/>
              </a:rPr>
              <a:t>CC BY-ND</a:t>
            </a:r>
            <a:endParaRPr lang="en-GB" sz="400" dirty="0"/>
          </a:p>
        </p:txBody>
      </p:sp>
    </p:spTree>
    <p:extLst>
      <p:ext uri="{BB962C8B-B14F-4D97-AF65-F5344CB8AC3E}">
        <p14:creationId xmlns:p14="http://schemas.microsoft.com/office/powerpoint/2010/main" val="26811975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800" b="1">
                <a:solidFill>
                  <a:schemeClr val="bg1"/>
                </a:solidFill>
              </a:rPr>
              <a:t>GNU &amp; Linux</a:t>
            </a:r>
            <a:endParaRPr lang="en-GB" sz="48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6492" y="1786343"/>
            <a:ext cx="9215517" cy="4328305"/>
          </a:xfrm>
        </p:spPr>
        <p:txBody>
          <a:bodyPr>
            <a:noAutofit/>
          </a:bodyPr>
          <a:lstStyle/>
          <a:p>
            <a:pPr>
              <a:lnSpc>
                <a:spcPct val="110000"/>
              </a:lnSpc>
              <a:spcBef>
                <a:spcPts val="600"/>
              </a:spcBef>
            </a:pPr>
            <a:r>
              <a:rPr lang="en-GB" b="1" i="0" dirty="0">
                <a:solidFill>
                  <a:srgbClr val="111111"/>
                </a:solidFill>
                <a:effectLst/>
              </a:rPr>
              <a:t>Linus Torvalds</a:t>
            </a:r>
            <a:r>
              <a:rPr lang="en-GB" b="0" i="0" dirty="0">
                <a:solidFill>
                  <a:srgbClr val="111111"/>
                </a:solidFill>
                <a:effectLst/>
              </a:rPr>
              <a:t> learned about the GNU Project in 1991, after attending a talk by Richard Stallman on free software. </a:t>
            </a:r>
            <a:r>
              <a:rPr lang="en-GB" b="1" i="0" dirty="0">
                <a:solidFill>
                  <a:srgbClr val="111111"/>
                </a:solidFill>
                <a:effectLst/>
              </a:rPr>
              <a:t>Linus Torvalds</a:t>
            </a:r>
            <a:r>
              <a:rPr lang="en-GB" b="0" i="0" dirty="0">
                <a:solidFill>
                  <a:srgbClr val="111111"/>
                </a:solidFill>
                <a:effectLst/>
              </a:rPr>
              <a:t> </a:t>
            </a:r>
            <a:r>
              <a:rPr lang="en-GB" b="1" i="0" dirty="0">
                <a:solidFill>
                  <a:srgbClr val="111111"/>
                </a:solidFill>
                <a:effectLst/>
              </a:rPr>
              <a:t>used</a:t>
            </a:r>
            <a:r>
              <a:rPr lang="en-GB" b="0" i="0" dirty="0">
                <a:solidFill>
                  <a:srgbClr val="111111"/>
                </a:solidFill>
                <a:effectLst/>
              </a:rPr>
              <a:t> Stallman’s </a:t>
            </a:r>
            <a:r>
              <a:rPr lang="en-GB" b="1" i="0" dirty="0">
                <a:solidFill>
                  <a:srgbClr val="111111"/>
                </a:solidFill>
                <a:effectLst/>
              </a:rPr>
              <a:t>GNU</a:t>
            </a:r>
            <a:r>
              <a:rPr lang="en-GB" b="0" i="0" dirty="0">
                <a:solidFill>
                  <a:srgbClr val="111111"/>
                </a:solidFill>
                <a:effectLst/>
              </a:rPr>
              <a:t> </a:t>
            </a:r>
            <a:r>
              <a:rPr lang="en-GB" b="1" i="0" dirty="0">
                <a:solidFill>
                  <a:srgbClr val="111111"/>
                </a:solidFill>
                <a:effectLst/>
              </a:rPr>
              <a:t>General Public License version 2 (GPLv2) </a:t>
            </a:r>
            <a:r>
              <a:rPr lang="en-GB" dirty="0">
                <a:solidFill>
                  <a:srgbClr val="111111"/>
                </a:solidFill>
              </a:rPr>
              <a:t>to make</a:t>
            </a:r>
            <a:r>
              <a:rPr lang="en-GB" b="0" i="0" dirty="0">
                <a:solidFill>
                  <a:srgbClr val="111111"/>
                </a:solidFill>
                <a:effectLst/>
              </a:rPr>
              <a:t> his </a:t>
            </a:r>
            <a:r>
              <a:rPr lang="en-GB" b="1" i="0" dirty="0">
                <a:solidFill>
                  <a:srgbClr val="111111"/>
                </a:solidFill>
                <a:effectLst/>
              </a:rPr>
              <a:t>Linux</a:t>
            </a:r>
            <a:r>
              <a:rPr lang="en-GB" b="0" i="0" dirty="0">
                <a:solidFill>
                  <a:srgbClr val="111111"/>
                </a:solidFill>
                <a:effectLst/>
              </a:rPr>
              <a:t> </a:t>
            </a:r>
            <a:r>
              <a:rPr lang="en-GB" b="1" i="0" dirty="0">
                <a:solidFill>
                  <a:srgbClr val="111111"/>
                </a:solidFill>
                <a:effectLst/>
              </a:rPr>
              <a:t>’kernel</a:t>
            </a:r>
            <a:r>
              <a:rPr lang="en-GB" b="0" i="0" dirty="0">
                <a:solidFill>
                  <a:srgbClr val="111111"/>
                </a:solidFill>
                <a:effectLst/>
              </a:rPr>
              <a:t>’ </a:t>
            </a:r>
            <a:r>
              <a:rPr lang="en-GB" b="1" i="0" dirty="0">
                <a:solidFill>
                  <a:srgbClr val="111111"/>
                </a:solidFill>
                <a:effectLst/>
              </a:rPr>
              <a:t>Open Source</a:t>
            </a:r>
            <a:r>
              <a:rPr lang="en-GB" b="0" i="0" dirty="0">
                <a:solidFill>
                  <a:srgbClr val="111111"/>
                </a:solidFill>
                <a:effectLst/>
              </a:rPr>
              <a:t>.</a:t>
            </a:r>
          </a:p>
          <a:p>
            <a:pPr lvl="1">
              <a:lnSpc>
                <a:spcPct val="110000"/>
              </a:lnSpc>
              <a:spcBef>
                <a:spcPts val="600"/>
              </a:spcBef>
            </a:pPr>
            <a:r>
              <a:rPr lang="en-GB" sz="1600" dirty="0">
                <a:solidFill>
                  <a:srgbClr val="111111"/>
                </a:solidFill>
              </a:rPr>
              <a:t>To learn more about Open Source software licensing, see the next Bg. Slide and the </a:t>
            </a:r>
            <a:r>
              <a:rPr lang="en-GB" sz="1600" dirty="0" err="1">
                <a:solidFill>
                  <a:srgbClr val="111111"/>
                </a:solidFill>
              </a:rPr>
              <a:t>Osrce</a:t>
            </a:r>
            <a:r>
              <a:rPr lang="en-GB" sz="1600" dirty="0">
                <a:solidFill>
                  <a:srgbClr val="111111"/>
                </a:solidFill>
              </a:rPr>
              <a:t> licensing slides towards the end of this slide deck.</a:t>
            </a:r>
            <a:endParaRPr lang="en-GB" sz="1600" b="0" i="0" dirty="0">
              <a:solidFill>
                <a:srgbClr val="111111"/>
              </a:solidFill>
              <a:effectLst/>
            </a:endParaRPr>
          </a:p>
          <a:p>
            <a:pPr>
              <a:lnSpc>
                <a:spcPct val="110000"/>
              </a:lnSpc>
              <a:spcBef>
                <a:spcPts val="600"/>
              </a:spcBef>
            </a:pPr>
            <a:r>
              <a:rPr lang="en-GB" dirty="0"/>
              <a:t>When the GNU project were working on the Kernel for their OS, the last piece to complete their OS, was in development, the ‘</a:t>
            </a:r>
            <a:r>
              <a:rPr lang="en-GB" b="1" dirty="0"/>
              <a:t>GNU HURD Kernel</a:t>
            </a:r>
            <a:r>
              <a:rPr lang="en-GB" dirty="0"/>
              <a:t>’. When Linus Torvalds created and made Linux Open Source in 1992, and it filled the last gap in the </a:t>
            </a:r>
            <a:r>
              <a:rPr lang="en-GB" b="1" dirty="0"/>
              <a:t>GNU OS</a:t>
            </a:r>
            <a:r>
              <a:rPr lang="en-GB" dirty="0"/>
              <a:t>. The </a:t>
            </a:r>
            <a:r>
              <a:rPr lang="en-GB" b="1" dirty="0"/>
              <a:t>GNU/Linux Operating Systems </a:t>
            </a:r>
            <a:r>
              <a:rPr lang="en-GB" dirty="0"/>
              <a:t>was born.</a:t>
            </a:r>
          </a:p>
        </p:txBody>
      </p:sp>
      <p:pic>
        <p:nvPicPr>
          <p:cNvPr id="13" name="Picture 2" descr="Linux - Wikipedia">
            <a:extLst>
              <a:ext uri="{FF2B5EF4-FFF2-40B4-BE49-F238E27FC236}">
                <a16:creationId xmlns:a16="http://schemas.microsoft.com/office/drawing/2014/main" id="{2665200F-269F-478F-A0D4-C8DE817CBD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6751" y="2821123"/>
            <a:ext cx="2887677" cy="3419618"/>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descr="A picture containing dark&#10;&#10;Description automatically generated">
            <a:extLst>
              <a:ext uri="{FF2B5EF4-FFF2-40B4-BE49-F238E27FC236}">
                <a16:creationId xmlns:a16="http://schemas.microsoft.com/office/drawing/2014/main" id="{2CD885F5-2D9B-4149-816A-27AC3C970C0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8976751" y="408394"/>
            <a:ext cx="2755899" cy="2755899"/>
          </a:xfrm>
          <a:prstGeom prst="rect">
            <a:avLst/>
          </a:prstGeom>
        </p:spPr>
      </p:pic>
      <p:sp>
        <p:nvSpPr>
          <p:cNvPr id="19" name="TextBox 18">
            <a:extLst>
              <a:ext uri="{FF2B5EF4-FFF2-40B4-BE49-F238E27FC236}">
                <a16:creationId xmlns:a16="http://schemas.microsoft.com/office/drawing/2014/main" id="{E7FC1E2D-1799-4B9F-BBA7-B6781C473D1B}"/>
              </a:ext>
            </a:extLst>
          </p:cNvPr>
          <p:cNvSpPr txBox="1"/>
          <p:nvPr/>
        </p:nvSpPr>
        <p:spPr>
          <a:xfrm rot="16200000" flipH="1">
            <a:off x="10905451" y="1143239"/>
            <a:ext cx="1488622" cy="153888"/>
          </a:xfrm>
          <a:prstGeom prst="rect">
            <a:avLst/>
          </a:prstGeom>
          <a:noFill/>
        </p:spPr>
        <p:txBody>
          <a:bodyPr wrap="square" rtlCol="0">
            <a:spAutoFit/>
          </a:bodyPr>
          <a:lstStyle/>
          <a:p>
            <a:r>
              <a:rPr lang="en-GB" sz="400">
                <a:hlinkClick r:id="rId5" tooltip="http://www.gnu.org/graphics/gg3po.html"/>
              </a:rPr>
              <a:t>This Photo</a:t>
            </a:r>
            <a:r>
              <a:rPr lang="en-GB" sz="400"/>
              <a:t> by Unknown Author is licensed under </a:t>
            </a:r>
            <a:r>
              <a:rPr lang="en-GB" sz="400">
                <a:hlinkClick r:id="rId6" tooltip="https://creativecommons.org/licenses/by-nd/3.0/"/>
              </a:rPr>
              <a:t>CC BY-ND</a:t>
            </a:r>
            <a:endParaRPr lang="en-GB" sz="400" dirty="0"/>
          </a:p>
        </p:txBody>
      </p:sp>
    </p:spTree>
    <p:extLst>
      <p:ext uri="{BB962C8B-B14F-4D97-AF65-F5344CB8AC3E}">
        <p14:creationId xmlns:p14="http://schemas.microsoft.com/office/powerpoint/2010/main" val="596542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800" b="1">
                <a:solidFill>
                  <a:schemeClr val="bg1"/>
                </a:solidFill>
              </a:rPr>
              <a:t>GNU &amp; Linux</a:t>
            </a:r>
            <a:endParaRPr lang="en-GB" sz="48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17950" y="1734542"/>
            <a:ext cx="9723517" cy="4328305"/>
          </a:xfrm>
        </p:spPr>
        <p:txBody>
          <a:bodyPr>
            <a:noAutofit/>
          </a:bodyPr>
          <a:lstStyle/>
          <a:p>
            <a:pPr>
              <a:lnSpc>
                <a:spcPct val="110000"/>
              </a:lnSpc>
              <a:spcBef>
                <a:spcPts val="600"/>
              </a:spcBef>
            </a:pPr>
            <a:r>
              <a:rPr lang="en-GB" dirty="0"/>
              <a:t>Other groups also combined the Linux Kernel with GNU and other Open Source software to create their own free </a:t>
            </a:r>
            <a:r>
              <a:rPr lang="en-GB" b="1" dirty="0"/>
              <a:t>Linux distributions</a:t>
            </a:r>
            <a:r>
              <a:rPr lang="en-GB" dirty="0"/>
              <a:t>. </a:t>
            </a:r>
          </a:p>
          <a:p>
            <a:pPr>
              <a:lnSpc>
                <a:spcPct val="110000"/>
              </a:lnSpc>
              <a:spcBef>
                <a:spcPts val="600"/>
              </a:spcBef>
            </a:pPr>
            <a:r>
              <a:rPr lang="en-GB" dirty="0"/>
              <a:t>GNU software is often used with other kernels such as Linux </a:t>
            </a:r>
            <a:br>
              <a:rPr lang="en-GB" dirty="0"/>
            </a:br>
            <a:r>
              <a:rPr lang="en-GB" dirty="0"/>
              <a:t>and FreeBSD. E.g. one of the oldest and most used Linux distributions ‘Debian’, refers to itself as </a:t>
            </a:r>
            <a:r>
              <a:rPr lang="en-GB" b="1" dirty="0"/>
              <a:t>Debian GNU/Linux</a:t>
            </a:r>
            <a:r>
              <a:rPr lang="en-GB" dirty="0"/>
              <a:t>.</a:t>
            </a:r>
          </a:p>
          <a:p>
            <a:pPr>
              <a:lnSpc>
                <a:spcPct val="110000"/>
              </a:lnSpc>
              <a:spcBef>
                <a:spcPts val="600"/>
              </a:spcBef>
            </a:pPr>
            <a:r>
              <a:rPr lang="en-GB" dirty="0">
                <a:solidFill>
                  <a:srgbClr val="202122"/>
                </a:solidFill>
              </a:rPr>
              <a:t>GNU and GNU/Linux OSs differs from </a:t>
            </a:r>
            <a:r>
              <a:rPr lang="en-GB" dirty="0"/>
              <a:t>Unix</a:t>
            </a:r>
            <a:r>
              <a:rPr lang="en-GB" dirty="0">
                <a:solidFill>
                  <a:srgbClr val="202122"/>
                </a:solidFill>
              </a:rPr>
              <a:t> in that they are </a:t>
            </a:r>
            <a:br>
              <a:rPr lang="en-GB" dirty="0">
                <a:solidFill>
                  <a:srgbClr val="202122"/>
                </a:solidFill>
              </a:rPr>
            </a:br>
            <a:r>
              <a:rPr lang="en-GB" dirty="0">
                <a:solidFill>
                  <a:srgbClr val="202122"/>
                </a:solidFill>
              </a:rPr>
              <a:t>Open Source </a:t>
            </a:r>
            <a:r>
              <a:rPr lang="en-GB" b="1" dirty="0">
                <a:solidFill>
                  <a:srgbClr val="202122"/>
                </a:solidFill>
              </a:rPr>
              <a:t>free software </a:t>
            </a:r>
            <a:r>
              <a:rPr lang="en-GB" dirty="0">
                <a:solidFill>
                  <a:srgbClr val="202122"/>
                </a:solidFill>
              </a:rPr>
              <a:t>and contain no Unix code.</a:t>
            </a:r>
            <a:endParaRPr lang="en-GB" dirty="0"/>
          </a:p>
          <a:p>
            <a:pPr>
              <a:lnSpc>
                <a:spcPct val="110000"/>
              </a:lnSpc>
              <a:spcBef>
                <a:spcPts val="600"/>
              </a:spcBef>
            </a:pPr>
            <a:endParaRPr lang="en-GB" dirty="0"/>
          </a:p>
        </p:txBody>
      </p:sp>
      <p:pic>
        <p:nvPicPr>
          <p:cNvPr id="13" name="Picture 2" descr="Linux - Wikipedia">
            <a:extLst>
              <a:ext uri="{FF2B5EF4-FFF2-40B4-BE49-F238E27FC236}">
                <a16:creationId xmlns:a16="http://schemas.microsoft.com/office/drawing/2014/main" id="{2665200F-269F-478F-A0D4-C8DE817CBD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39094" y="2676135"/>
            <a:ext cx="2887677" cy="3419618"/>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descr="A picture containing dark&#10;&#10;Description automatically generated">
            <a:extLst>
              <a:ext uri="{FF2B5EF4-FFF2-40B4-BE49-F238E27FC236}">
                <a16:creationId xmlns:a16="http://schemas.microsoft.com/office/drawing/2014/main" id="{2CD885F5-2D9B-4149-816A-27AC3C970C0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9436101" y="128609"/>
            <a:ext cx="2755899" cy="2755899"/>
          </a:xfrm>
          <a:prstGeom prst="rect">
            <a:avLst/>
          </a:prstGeom>
        </p:spPr>
      </p:pic>
      <p:sp>
        <p:nvSpPr>
          <p:cNvPr id="19" name="TextBox 18">
            <a:extLst>
              <a:ext uri="{FF2B5EF4-FFF2-40B4-BE49-F238E27FC236}">
                <a16:creationId xmlns:a16="http://schemas.microsoft.com/office/drawing/2014/main" id="{E7FC1E2D-1799-4B9F-BBA7-B6781C473D1B}"/>
              </a:ext>
            </a:extLst>
          </p:cNvPr>
          <p:cNvSpPr txBox="1"/>
          <p:nvPr/>
        </p:nvSpPr>
        <p:spPr>
          <a:xfrm rot="16200000" flipH="1">
            <a:off x="11392203" y="1429614"/>
            <a:ext cx="1488622" cy="153888"/>
          </a:xfrm>
          <a:prstGeom prst="rect">
            <a:avLst/>
          </a:prstGeom>
          <a:noFill/>
        </p:spPr>
        <p:txBody>
          <a:bodyPr wrap="square" rtlCol="0">
            <a:spAutoFit/>
          </a:bodyPr>
          <a:lstStyle/>
          <a:p>
            <a:r>
              <a:rPr lang="en-GB" sz="400">
                <a:hlinkClick r:id="rId5" tooltip="http://www.gnu.org/graphics/gg3po.html"/>
              </a:rPr>
              <a:t>This Photo</a:t>
            </a:r>
            <a:r>
              <a:rPr lang="en-GB" sz="400"/>
              <a:t> by Unknown Author is licensed under </a:t>
            </a:r>
            <a:r>
              <a:rPr lang="en-GB" sz="400">
                <a:hlinkClick r:id="rId6" tooltip="https://creativecommons.org/licenses/by-nd/3.0/"/>
              </a:rPr>
              <a:t>CC BY-ND</a:t>
            </a:r>
            <a:endParaRPr lang="en-GB" sz="400" dirty="0"/>
          </a:p>
        </p:txBody>
      </p:sp>
    </p:spTree>
    <p:extLst>
      <p:ext uri="{BB962C8B-B14F-4D97-AF65-F5344CB8AC3E}">
        <p14:creationId xmlns:p14="http://schemas.microsoft.com/office/powerpoint/2010/main" val="27310794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8949685" cy="1033669"/>
          </a:xfrm>
          <a:solidFill>
            <a:schemeClr val="bg1">
              <a:lumMod val="85000"/>
            </a:schemeClr>
          </a:solidFill>
        </p:spPr>
        <p:txBody>
          <a:bodyPr>
            <a:normAutofit/>
          </a:bodyPr>
          <a:lstStyle/>
          <a:p>
            <a:r>
              <a:rPr lang="en-GB" sz="6000" b="1" dirty="0"/>
              <a:t>Bg. </a:t>
            </a:r>
            <a:r>
              <a:rPr lang="en-GB" sz="4800" b="1" dirty="0"/>
              <a:t>GNU OS, GPL License &amp; the OSI</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27355" y="1698315"/>
            <a:ext cx="11658603" cy="4812552"/>
          </a:xfrm>
          <a:solidFill>
            <a:schemeClr val="bg1">
              <a:lumMod val="85000"/>
            </a:schemeClr>
          </a:solidFill>
        </p:spPr>
        <p:txBody>
          <a:bodyPr>
            <a:noAutofit/>
          </a:bodyPr>
          <a:lstStyle/>
          <a:p>
            <a:pPr>
              <a:lnSpc>
                <a:spcPct val="100000"/>
              </a:lnSpc>
              <a:spcBef>
                <a:spcPts val="600"/>
              </a:spcBef>
              <a:spcAft>
                <a:spcPts val="600"/>
              </a:spcAft>
            </a:pPr>
            <a:r>
              <a:rPr lang="en-GB" b="1" dirty="0">
                <a:solidFill>
                  <a:srgbClr val="202124"/>
                </a:solidFill>
                <a:ea typeface="Calibri" panose="020F0502020204030204" pitchFamily="34" charset="0"/>
                <a:cs typeface="Times New Roman" panose="02020603050405020304" pitchFamily="18" charset="0"/>
              </a:rPr>
              <a:t>Richard Stallman (aka RMS) </a:t>
            </a:r>
            <a:r>
              <a:rPr lang="en-GB" dirty="0">
                <a:solidFill>
                  <a:srgbClr val="202124"/>
                </a:solidFill>
                <a:ea typeface="Calibri" panose="020F0502020204030204" pitchFamily="34" charset="0"/>
                <a:cs typeface="Times New Roman" panose="02020603050405020304" pitchFamily="18" charset="0"/>
              </a:rPr>
              <a:t>also</a:t>
            </a:r>
            <a:r>
              <a:rPr lang="en-GB" b="1" dirty="0">
                <a:solidFill>
                  <a:srgbClr val="202124"/>
                </a:solidFill>
                <a:ea typeface="Calibri" panose="020F0502020204030204" pitchFamily="34" charset="0"/>
                <a:cs typeface="Times New Roman" panose="02020603050405020304" pitchFamily="18" charset="0"/>
              </a:rPr>
              <a:t> </a:t>
            </a:r>
            <a:r>
              <a:rPr lang="en-GB" dirty="0"/>
              <a:t>wrote the </a:t>
            </a:r>
            <a:r>
              <a:rPr lang="en-GB" b="1" dirty="0"/>
              <a:t>GNU General Public License</a:t>
            </a:r>
            <a:r>
              <a:rPr lang="en-GB" dirty="0"/>
              <a:t>.</a:t>
            </a:r>
            <a:endParaRPr lang="en-GB" dirty="0">
              <a:ea typeface="Calibri" panose="020F0502020204030204" pitchFamily="34" charset="0"/>
              <a:cs typeface="Times New Roman" panose="02020603050405020304" pitchFamily="18" charset="0"/>
            </a:endParaRPr>
          </a:p>
          <a:p>
            <a:pPr>
              <a:lnSpc>
                <a:spcPct val="100000"/>
              </a:lnSpc>
              <a:spcBef>
                <a:spcPts val="600"/>
              </a:spcBef>
              <a:spcAft>
                <a:spcPts val="600"/>
              </a:spcAft>
            </a:pPr>
            <a:r>
              <a:rPr lang="en-GB" dirty="0">
                <a:solidFill>
                  <a:srgbClr val="202124"/>
                </a:solidFill>
                <a:ea typeface="Calibri" panose="020F0502020204030204" pitchFamily="34" charset="0"/>
                <a:cs typeface="Times New Roman" panose="02020603050405020304" pitchFamily="18" charset="0"/>
              </a:rPr>
              <a:t>“</a:t>
            </a:r>
            <a:r>
              <a:rPr lang="en-GB" b="1" dirty="0">
                <a:ea typeface="Calibri" panose="020F0502020204030204" pitchFamily="34" charset="0"/>
                <a:cs typeface="Times New Roman" panose="02020603050405020304" pitchFamily="18" charset="0"/>
              </a:rPr>
              <a:t>GPL</a:t>
            </a:r>
            <a:r>
              <a:rPr lang="en-GB" dirty="0">
                <a:ea typeface="Calibri" panose="020F0502020204030204" pitchFamily="34" charset="0"/>
                <a:cs typeface="Times New Roman" panose="02020603050405020304" pitchFamily="18" charset="0"/>
              </a:rPr>
              <a:t>” </a:t>
            </a:r>
            <a:r>
              <a:rPr lang="en-GB" b="1" dirty="0">
                <a:ea typeface="Calibri" panose="020F0502020204030204" pitchFamily="34" charset="0"/>
                <a:cs typeface="Times New Roman" panose="02020603050405020304" pitchFamily="18" charset="0"/>
              </a:rPr>
              <a:t>stands for</a:t>
            </a:r>
            <a:r>
              <a:rPr lang="en-GB" dirty="0">
                <a:ea typeface="Calibri" panose="020F0502020204030204" pitchFamily="34" charset="0"/>
                <a:cs typeface="Times New Roman" panose="02020603050405020304" pitchFamily="18" charset="0"/>
              </a:rPr>
              <a:t> “</a:t>
            </a:r>
            <a:r>
              <a:rPr lang="en-GB" b="1" dirty="0">
                <a:ea typeface="Calibri" panose="020F0502020204030204" pitchFamily="34" charset="0"/>
                <a:cs typeface="Times New Roman" panose="02020603050405020304" pitchFamily="18" charset="0"/>
              </a:rPr>
              <a:t>General Public License</a:t>
            </a:r>
            <a:r>
              <a:rPr lang="en-GB" dirty="0">
                <a:ea typeface="Calibri" panose="020F0502020204030204" pitchFamily="34" charset="0"/>
                <a:cs typeface="Times New Roman" panose="02020603050405020304" pitchFamily="18" charset="0"/>
              </a:rPr>
              <a:t>”. The most widespread such license is the </a:t>
            </a:r>
            <a:r>
              <a:rPr lang="en-GB" b="1" dirty="0">
                <a:ea typeface="Calibri" panose="020F0502020204030204" pitchFamily="34" charset="0"/>
                <a:cs typeface="Times New Roman" panose="02020603050405020304" pitchFamily="18" charset="0"/>
              </a:rPr>
              <a:t>GNU General Public License</a:t>
            </a:r>
            <a:r>
              <a:rPr lang="en-GB" dirty="0">
                <a:ea typeface="Calibri" panose="020F0502020204030204" pitchFamily="34" charset="0"/>
                <a:cs typeface="Times New Roman" panose="02020603050405020304" pitchFamily="18" charset="0"/>
              </a:rPr>
              <a:t>, or </a:t>
            </a:r>
            <a:r>
              <a:rPr lang="en-GB" b="1" dirty="0">
                <a:ea typeface="Calibri" panose="020F0502020204030204" pitchFamily="34" charset="0"/>
                <a:cs typeface="Times New Roman" panose="02020603050405020304" pitchFamily="18" charset="0"/>
              </a:rPr>
              <a:t>GNU GPL</a:t>
            </a:r>
            <a:r>
              <a:rPr lang="en-GB" dirty="0">
                <a:ea typeface="Calibri" panose="020F0502020204030204" pitchFamily="34" charset="0"/>
                <a:cs typeface="Times New Roman" panose="02020603050405020304" pitchFamily="18" charset="0"/>
              </a:rPr>
              <a:t> for short. </a:t>
            </a:r>
            <a:r>
              <a:rPr lang="en-GB" dirty="0">
                <a:solidFill>
                  <a:srgbClr val="202122"/>
                </a:solidFill>
              </a:rPr>
              <a:t> </a:t>
            </a:r>
          </a:p>
          <a:p>
            <a:pPr>
              <a:lnSpc>
                <a:spcPct val="100000"/>
              </a:lnSpc>
              <a:spcBef>
                <a:spcPts val="600"/>
              </a:spcBef>
              <a:spcAft>
                <a:spcPts val="600"/>
              </a:spcAft>
            </a:pPr>
            <a:r>
              <a:rPr lang="en-GB" dirty="0">
                <a:ea typeface="Calibri" panose="020F0502020204030204" pitchFamily="34" charset="0"/>
                <a:cs typeface="Times New Roman" panose="02020603050405020304" pitchFamily="18" charset="0"/>
              </a:rPr>
              <a:t>The </a:t>
            </a:r>
            <a:r>
              <a:rPr lang="en-GB" b="1" u="sng" dirty="0">
                <a:ea typeface="Calibri" panose="020F0502020204030204" pitchFamily="34" charset="0"/>
                <a:cs typeface="Times New Roman" panose="02020603050405020304" pitchFamily="18" charset="0"/>
              </a:rPr>
              <a:t>GNU General Public License</a:t>
            </a:r>
            <a:r>
              <a:rPr lang="en-GB" b="1" dirty="0">
                <a:ea typeface="Calibri" panose="020F0502020204030204" pitchFamily="34" charset="0"/>
                <a:cs typeface="Times New Roman" panose="02020603050405020304" pitchFamily="18" charset="0"/>
              </a:rPr>
              <a:t> </a:t>
            </a:r>
            <a:r>
              <a:rPr lang="en-GB" dirty="0">
                <a:ea typeface="Calibri" panose="020F0502020204030204" pitchFamily="34" charset="0"/>
                <a:cs typeface="Times New Roman" panose="02020603050405020304" pitchFamily="18" charset="0"/>
              </a:rPr>
              <a:t>is a free software license that guarantee end users the freedom to run, study, share, and modify the software. </a:t>
            </a:r>
          </a:p>
          <a:p>
            <a:pPr>
              <a:lnSpc>
                <a:spcPct val="100000"/>
              </a:lnSpc>
              <a:spcBef>
                <a:spcPts val="600"/>
              </a:spcBef>
              <a:spcAft>
                <a:spcPts val="600"/>
              </a:spcAft>
            </a:pPr>
            <a:r>
              <a:rPr lang="en-GB" b="1" i="0" dirty="0">
                <a:solidFill>
                  <a:srgbClr val="202122"/>
                </a:solidFill>
                <a:effectLst/>
              </a:rPr>
              <a:t>“</a:t>
            </a:r>
            <a:r>
              <a:rPr lang="en-GB" b="1" i="0" u="sng" dirty="0">
                <a:solidFill>
                  <a:srgbClr val="202122"/>
                </a:solidFill>
                <a:effectLst/>
              </a:rPr>
              <a:t>BSD licenses</a:t>
            </a:r>
            <a:r>
              <a:rPr lang="en-GB" b="1" i="0" dirty="0">
                <a:solidFill>
                  <a:srgbClr val="202122"/>
                </a:solidFill>
                <a:effectLst/>
              </a:rPr>
              <a:t> </a:t>
            </a:r>
            <a:r>
              <a:rPr lang="en-GB" b="0" i="0" dirty="0">
                <a:solidFill>
                  <a:srgbClr val="202122"/>
                </a:solidFill>
                <a:effectLst/>
              </a:rPr>
              <a:t>are a family of </a:t>
            </a:r>
            <a:r>
              <a:rPr lang="en-GB" i="0" strike="noStrike" dirty="0">
                <a:effectLst/>
              </a:rPr>
              <a:t>permissive free software licenses</a:t>
            </a:r>
            <a:r>
              <a:rPr lang="en-GB" b="0" i="0" dirty="0">
                <a:solidFill>
                  <a:srgbClr val="202122"/>
                </a:solidFill>
                <a:effectLst/>
              </a:rPr>
              <a:t>, imposing minimal restrictions on the use and distribution of covered software.</a:t>
            </a:r>
            <a:r>
              <a:rPr lang="en-GB" b="0" i="0" dirty="0">
                <a:solidFill>
                  <a:srgbClr val="202122"/>
                </a:solidFill>
                <a:effectLst/>
                <a:cs typeface="Times New Roman" panose="02020603050405020304" pitchFamily="18" charset="0"/>
              </a:rPr>
              <a:t> … </a:t>
            </a:r>
            <a:r>
              <a:rPr lang="en-GB" b="0" i="0" dirty="0">
                <a:solidFill>
                  <a:srgbClr val="202122"/>
                </a:solidFill>
                <a:effectLst/>
              </a:rPr>
              <a:t>The original BSD license was used for its namesake, the </a:t>
            </a:r>
            <a:r>
              <a:rPr lang="en-GB" b="1" i="0" u="none" strike="noStrike" dirty="0">
                <a:effectLst/>
              </a:rPr>
              <a:t>Berkeley Software Distribution</a:t>
            </a:r>
            <a:r>
              <a:rPr lang="en-GB" b="1" i="0" dirty="0">
                <a:effectLst/>
              </a:rPr>
              <a:t> </a:t>
            </a:r>
            <a:r>
              <a:rPr lang="en-GB" b="0" i="0" dirty="0">
                <a:solidFill>
                  <a:srgbClr val="202122"/>
                </a:solidFill>
                <a:effectLst/>
              </a:rPr>
              <a:t>(BSD), a </a:t>
            </a:r>
            <a:r>
              <a:rPr lang="en-GB" b="0" i="0" u="none" strike="noStrike" dirty="0">
                <a:effectLst/>
              </a:rPr>
              <a:t>Unix-like</a:t>
            </a:r>
            <a:r>
              <a:rPr lang="en-GB" b="0" i="0" dirty="0">
                <a:effectLst/>
              </a:rPr>
              <a:t> </a:t>
            </a:r>
            <a:r>
              <a:rPr lang="en-GB" b="0" i="0" u="none" strike="noStrike" dirty="0">
                <a:effectLst/>
              </a:rPr>
              <a:t>operating system</a:t>
            </a:r>
            <a:r>
              <a:rPr lang="en-GB" b="0" i="0" dirty="0">
                <a:solidFill>
                  <a:srgbClr val="202122"/>
                </a:solidFill>
                <a:effectLst/>
              </a:rPr>
              <a:t>. The original version has since been revised, and its descendants are referred to as modified BSD licenses.” </a:t>
            </a:r>
            <a:r>
              <a:rPr lang="en-GB" sz="1400" b="0" i="0" dirty="0">
                <a:solidFill>
                  <a:srgbClr val="202122"/>
                </a:solidFill>
                <a:effectLst/>
              </a:rPr>
              <a:t>(</a:t>
            </a:r>
            <a:r>
              <a:rPr lang="en-GB" sz="1400" b="0" i="0" dirty="0">
                <a:solidFill>
                  <a:srgbClr val="202122"/>
                </a:solidFill>
                <a:effectLst/>
                <a:hlinkClick r:id="rId3"/>
              </a:rPr>
              <a:t>r</a:t>
            </a:r>
            <a:r>
              <a:rPr lang="en-GB" sz="1400" b="0" i="0" dirty="0">
                <a:solidFill>
                  <a:srgbClr val="202122"/>
                </a:solidFill>
                <a:effectLst/>
              </a:rPr>
              <a:t>)</a:t>
            </a:r>
            <a:endParaRPr lang="en-GB" dirty="0">
              <a:ea typeface="Calibri" panose="020F0502020204030204" pitchFamily="34" charset="0"/>
              <a:cs typeface="Times New Roman" panose="02020603050405020304" pitchFamily="18" charset="0"/>
            </a:endParaRPr>
          </a:p>
          <a:p>
            <a:pPr>
              <a:lnSpc>
                <a:spcPct val="110000"/>
              </a:lnSpc>
              <a:spcBef>
                <a:spcPts val="600"/>
              </a:spcBef>
              <a:spcAft>
                <a:spcPts val="600"/>
              </a:spcAft>
            </a:pPr>
            <a:endParaRPr lang="en-GB" dirty="0"/>
          </a:p>
        </p:txBody>
      </p:sp>
      <p:pic>
        <p:nvPicPr>
          <p:cNvPr id="11" name="Picture 10" descr="A picture containing logo&#10;&#10;Description automatically generated">
            <a:extLst>
              <a:ext uri="{FF2B5EF4-FFF2-40B4-BE49-F238E27FC236}">
                <a16:creationId xmlns:a16="http://schemas.microsoft.com/office/drawing/2014/main" id="{62556174-A3CB-4D2B-BB0E-C0802799F76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945958" y="0"/>
            <a:ext cx="1786685" cy="1746484"/>
          </a:xfrm>
          <a:prstGeom prst="rect">
            <a:avLst/>
          </a:prstGeom>
        </p:spPr>
      </p:pic>
      <p:sp>
        <p:nvSpPr>
          <p:cNvPr id="17" name="TextBox 16">
            <a:extLst>
              <a:ext uri="{FF2B5EF4-FFF2-40B4-BE49-F238E27FC236}">
                <a16:creationId xmlns:a16="http://schemas.microsoft.com/office/drawing/2014/main" id="{232BB8B9-283A-41FC-8DC2-15DC216E3553}"/>
              </a:ext>
            </a:extLst>
          </p:cNvPr>
          <p:cNvSpPr txBox="1"/>
          <p:nvPr/>
        </p:nvSpPr>
        <p:spPr>
          <a:xfrm>
            <a:off x="10635176" y="1596043"/>
            <a:ext cx="1150782" cy="138499"/>
          </a:xfrm>
          <a:prstGeom prst="rect">
            <a:avLst/>
          </a:prstGeom>
          <a:noFill/>
        </p:spPr>
        <p:txBody>
          <a:bodyPr wrap="square" rtlCol="0">
            <a:spAutoFit/>
          </a:bodyPr>
          <a:lstStyle/>
          <a:p>
            <a:pPr algn="ctr"/>
            <a:r>
              <a:rPr lang="en-GB" sz="300">
                <a:hlinkClick r:id="rId5" tooltip="https://en.wikipedia.org/wiki/GNU_Project"/>
              </a:rPr>
              <a:t>This Photo</a:t>
            </a:r>
            <a:r>
              <a:rPr lang="en-GB" sz="300"/>
              <a:t> by Unknown Author is licensed under </a:t>
            </a:r>
            <a:r>
              <a:rPr lang="en-GB" sz="300">
                <a:hlinkClick r:id="rId6" tooltip="https://creativecommons.org/licenses/by-sa/3.0/"/>
              </a:rPr>
              <a:t>CC BY-SA</a:t>
            </a:r>
            <a:endParaRPr lang="en-GB" sz="300" dirty="0"/>
          </a:p>
        </p:txBody>
      </p:sp>
    </p:spTree>
    <p:extLst>
      <p:ext uri="{BB962C8B-B14F-4D97-AF65-F5344CB8AC3E}">
        <p14:creationId xmlns:p14="http://schemas.microsoft.com/office/powerpoint/2010/main" val="39563674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a:solidFill>
            <a:schemeClr val="bg1">
              <a:lumMod val="95000"/>
            </a:schemeClr>
          </a:solidFill>
        </p:spPr>
        <p:txBody>
          <a:bodyPr>
            <a:normAutofit/>
          </a:bodyPr>
          <a:lstStyle/>
          <a:p>
            <a:r>
              <a:rPr lang="en-GB" sz="6000" b="1" dirty="0"/>
              <a:t>Bg. </a:t>
            </a:r>
            <a:r>
              <a:rPr lang="en-GB" sz="4800" b="1" dirty="0"/>
              <a:t>The GNU Song </a:t>
            </a:r>
            <a:r>
              <a:rPr lang="en-GB" sz="4800" b="1" dirty="0">
                <a:sym typeface="Wingdings" panose="05000000000000000000" pitchFamily="2" charset="2"/>
              </a:rPr>
              <a:t></a:t>
            </a:r>
            <a:endParaRPr lang="en-GB" sz="4800" b="1" dirty="0"/>
          </a:p>
        </p:txBody>
      </p:sp>
      <p:pic>
        <p:nvPicPr>
          <p:cNvPr id="6" name="Picture 5">
            <a:hlinkClick r:id="rId3"/>
            <a:extLst>
              <a:ext uri="{FF2B5EF4-FFF2-40B4-BE49-F238E27FC236}">
                <a16:creationId xmlns:a16="http://schemas.microsoft.com/office/drawing/2014/main" id="{ABB0FCEB-D651-4275-ADB7-CCF2B0BF6938}"/>
              </a:ext>
            </a:extLst>
          </p:cNvPr>
          <p:cNvPicPr>
            <a:picLocks noChangeAspect="1"/>
          </p:cNvPicPr>
          <p:nvPr/>
        </p:nvPicPr>
        <p:blipFill>
          <a:blip r:embed="rId4"/>
          <a:stretch>
            <a:fillRect/>
          </a:stretch>
        </p:blipFill>
        <p:spPr>
          <a:xfrm>
            <a:off x="1647767" y="1722607"/>
            <a:ext cx="8896466" cy="4970805"/>
          </a:xfrm>
          <a:prstGeom prst="rect">
            <a:avLst/>
          </a:prstGeom>
        </p:spPr>
      </p:pic>
      <p:sp>
        <p:nvSpPr>
          <p:cNvPr id="7" name="Action Button: Go Forward or Next 6">
            <a:hlinkClick r:id="rId3" highlightClick="1"/>
            <a:extLst>
              <a:ext uri="{FF2B5EF4-FFF2-40B4-BE49-F238E27FC236}">
                <a16:creationId xmlns:a16="http://schemas.microsoft.com/office/drawing/2014/main" id="{240B9ECD-B0EA-4039-BF79-76C58D7A200C}"/>
              </a:ext>
            </a:extLst>
          </p:cNvPr>
          <p:cNvSpPr/>
          <p:nvPr/>
        </p:nvSpPr>
        <p:spPr>
          <a:xfrm>
            <a:off x="5283257" y="3344334"/>
            <a:ext cx="1042416" cy="1042416"/>
          </a:xfrm>
          <a:prstGeom prst="actionButtonForwardNext">
            <a:avLst/>
          </a:prstGeom>
          <a:solidFill>
            <a:srgbClr val="FF00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highlight>
                <a:srgbClr val="FFFF00"/>
              </a:highlight>
            </a:endParaRPr>
          </a:p>
        </p:txBody>
      </p:sp>
    </p:spTree>
    <p:extLst>
      <p:ext uri="{BB962C8B-B14F-4D97-AF65-F5344CB8AC3E}">
        <p14:creationId xmlns:p14="http://schemas.microsoft.com/office/powerpoint/2010/main" val="4220638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picture containing toy, LEGO, doll&#10;&#10;Description automatically generated">
            <a:extLst>
              <a:ext uri="{FF2B5EF4-FFF2-40B4-BE49-F238E27FC236}">
                <a16:creationId xmlns:a16="http://schemas.microsoft.com/office/drawing/2014/main" id="{92DB3FC9-966F-4510-ADB9-F75C2CB88D4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085901" y="742769"/>
            <a:ext cx="8167252" cy="6115231"/>
          </a:xfrm>
          <a:prstGeom prst="rect">
            <a:avLst/>
          </a:prstGeom>
        </p:spPr>
      </p:pic>
      <p:sp>
        <p:nvSpPr>
          <p:cNvPr id="18" name="TextBox 17">
            <a:extLst>
              <a:ext uri="{FF2B5EF4-FFF2-40B4-BE49-F238E27FC236}">
                <a16:creationId xmlns:a16="http://schemas.microsoft.com/office/drawing/2014/main" id="{D0651A8C-765A-4718-9E02-81AF49780C66}"/>
              </a:ext>
            </a:extLst>
          </p:cNvPr>
          <p:cNvSpPr txBox="1"/>
          <p:nvPr/>
        </p:nvSpPr>
        <p:spPr>
          <a:xfrm>
            <a:off x="4665973" y="6629869"/>
            <a:ext cx="3625099" cy="246221"/>
          </a:xfrm>
          <a:prstGeom prst="rect">
            <a:avLst/>
          </a:prstGeom>
          <a:noFill/>
        </p:spPr>
        <p:txBody>
          <a:bodyPr wrap="square" rtlCol="0">
            <a:spAutoFit/>
          </a:bodyPr>
          <a:lstStyle/>
          <a:p>
            <a:pPr algn="ctr"/>
            <a:r>
              <a:rPr lang="en-GB" sz="1000" dirty="0">
                <a:hlinkClick r:id="rId4" tooltip="http://federicoraikatv.blogspot.com/2016/09/3-distribuciones-linux-ligeras.html"/>
              </a:rPr>
              <a:t>This Photo</a:t>
            </a:r>
            <a:r>
              <a:rPr lang="en-GB" sz="1000" dirty="0"/>
              <a:t> by Unknown Author is licensed under </a:t>
            </a:r>
            <a:r>
              <a:rPr lang="en-GB" sz="1000" dirty="0">
                <a:hlinkClick r:id="rId5" tooltip="https://creativecommons.org/licenses/by-nc-nd/3.0/"/>
              </a:rPr>
              <a:t>CC BY-NC-ND</a:t>
            </a:r>
            <a:endParaRPr lang="en-GB" sz="1000" dirty="0"/>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7" y="278535"/>
            <a:ext cx="5636654" cy="1033669"/>
          </a:xfrm>
          <a:noFill/>
        </p:spPr>
        <p:txBody>
          <a:bodyPr>
            <a:normAutofit/>
          </a:bodyPr>
          <a:lstStyle/>
          <a:p>
            <a:r>
              <a:rPr lang="en-GB" sz="4800" b="1" dirty="0">
                <a:solidFill>
                  <a:schemeClr val="bg1"/>
                </a:solidFill>
              </a:rPr>
              <a:t>Linux family of distros:</a:t>
            </a:r>
          </a:p>
        </p:txBody>
      </p:sp>
      <p:sp>
        <p:nvSpPr>
          <p:cNvPr id="5" name="TextBox 4">
            <a:extLst>
              <a:ext uri="{FF2B5EF4-FFF2-40B4-BE49-F238E27FC236}">
                <a16:creationId xmlns:a16="http://schemas.microsoft.com/office/drawing/2014/main" id="{D3EE7692-207B-42E0-8D3D-542871F69509}"/>
              </a:ext>
            </a:extLst>
          </p:cNvPr>
          <p:cNvSpPr txBox="1"/>
          <p:nvPr/>
        </p:nvSpPr>
        <p:spPr>
          <a:xfrm>
            <a:off x="122942" y="1597432"/>
            <a:ext cx="2474262" cy="1446550"/>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p:spPr>
        <p:txBody>
          <a:bodyPr wrap="square" rtlCol="0">
            <a:spAutoFit/>
          </a:bodyPr>
          <a:lstStyle/>
          <a:p>
            <a:r>
              <a:rPr lang="en-GB" sz="4400" dirty="0"/>
              <a:t>Guess the distro?.</a:t>
            </a:r>
          </a:p>
        </p:txBody>
      </p:sp>
      <p:sp>
        <p:nvSpPr>
          <p:cNvPr id="20" name="TextBox 19">
            <a:extLst>
              <a:ext uri="{FF2B5EF4-FFF2-40B4-BE49-F238E27FC236}">
                <a16:creationId xmlns:a16="http://schemas.microsoft.com/office/drawing/2014/main" id="{DFD3D367-3E25-4844-B4BB-1B03C674A94A}"/>
              </a:ext>
            </a:extLst>
          </p:cNvPr>
          <p:cNvSpPr txBox="1"/>
          <p:nvPr/>
        </p:nvSpPr>
        <p:spPr>
          <a:xfrm>
            <a:off x="122941" y="3019158"/>
            <a:ext cx="2397421" cy="253916"/>
          </a:xfrm>
          <a:prstGeom prst="rect">
            <a:avLst/>
          </a:prstGeom>
          <a:noFill/>
        </p:spPr>
        <p:txBody>
          <a:bodyPr wrap="square">
            <a:spAutoFit/>
          </a:bodyPr>
          <a:lstStyle/>
          <a:p>
            <a:r>
              <a:rPr lang="en-GB" sz="1050" dirty="0"/>
              <a:t>Answer: </a:t>
            </a:r>
            <a:r>
              <a:rPr lang="en-GB" sz="1050" dirty="0">
                <a:hlinkClick r:id="rId6"/>
              </a:rPr>
              <a:t>https://tinyurl.com/2ehusnck</a:t>
            </a:r>
            <a:r>
              <a:rPr lang="en-GB" sz="1050" dirty="0"/>
              <a:t> </a:t>
            </a:r>
          </a:p>
        </p:txBody>
      </p:sp>
    </p:spTree>
    <p:extLst>
      <p:ext uri="{BB962C8B-B14F-4D97-AF65-F5344CB8AC3E}">
        <p14:creationId xmlns:p14="http://schemas.microsoft.com/office/powerpoint/2010/main" val="23331986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itle 1">
            <a:extLst>
              <a:ext uri="{FF2B5EF4-FFF2-40B4-BE49-F238E27FC236}">
                <a16:creationId xmlns:a16="http://schemas.microsoft.com/office/drawing/2014/main" id="{7B22D55C-6E5B-4B9C-AA36-CD97E4762E50}"/>
              </a:ext>
            </a:extLst>
          </p:cNvPr>
          <p:cNvSpPr>
            <a:spLocks noGrp="1"/>
          </p:cNvSpPr>
          <p:nvPr>
            <p:ph type="title"/>
          </p:nvPr>
        </p:nvSpPr>
        <p:spPr>
          <a:xfrm>
            <a:off x="459349" y="278534"/>
            <a:ext cx="9895950" cy="1033669"/>
          </a:xfrm>
        </p:spPr>
        <p:txBody>
          <a:bodyPr>
            <a:normAutofit/>
          </a:bodyPr>
          <a:lstStyle/>
          <a:p>
            <a:r>
              <a:rPr lang="en-GB" sz="6000" dirty="0">
                <a:highlight>
                  <a:srgbClr val="C0C0C0"/>
                </a:highlight>
              </a:rPr>
              <a:t>Bg. </a:t>
            </a:r>
            <a:r>
              <a:rPr lang="en-GB" sz="4800" dirty="0">
                <a:highlight>
                  <a:srgbClr val="C0C0C0"/>
                </a:highlight>
              </a:rPr>
              <a:t>The Linux Foundation</a:t>
            </a:r>
          </a:p>
        </p:txBody>
      </p:sp>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137398" y="1626524"/>
            <a:ext cx="11583821" cy="5189001"/>
          </a:xfrm>
        </p:spPr>
        <p:txBody>
          <a:bodyPr>
            <a:noAutofit/>
          </a:bodyPr>
          <a:lstStyle/>
          <a:p>
            <a:pPr marL="342900" lvl="0" indent="-342900">
              <a:lnSpc>
                <a:spcPct val="100000"/>
              </a:lnSpc>
              <a:spcBef>
                <a:spcPts val="0"/>
              </a:spcBef>
              <a:buFont typeface="Symbol" panose="05050102010706020507" pitchFamily="18" charset="2"/>
              <a:buChar char=""/>
            </a:pPr>
            <a:r>
              <a:rPr lang="en-GB" sz="2000" b="1" dirty="0">
                <a:effectLst/>
                <a:ea typeface="DengXian" panose="02010600030101010101" pitchFamily="2" charset="-122"/>
                <a:cs typeface="Times New Roman" panose="02020603050405020304" pitchFamily="18" charset="0"/>
              </a:rPr>
              <a:t>Motto</a:t>
            </a:r>
            <a:r>
              <a:rPr lang="en-GB" sz="2000" dirty="0">
                <a:effectLst/>
                <a:ea typeface="DengXian" panose="02010600030101010101" pitchFamily="2" charset="-122"/>
                <a:cs typeface="Times New Roman" panose="02020603050405020304" pitchFamily="18" charset="0"/>
              </a:rPr>
              <a:t>: </a:t>
            </a:r>
            <a:r>
              <a:rPr lang="en-GB" sz="2000" b="1" dirty="0">
                <a:effectLst/>
                <a:highlight>
                  <a:srgbClr val="FFFF00"/>
                </a:highlight>
                <a:ea typeface="DengXian" panose="02010600030101010101" pitchFamily="2" charset="-122"/>
                <a:cs typeface="Times New Roman" panose="02020603050405020304" pitchFamily="18" charset="0"/>
              </a:rPr>
              <a:t>Decentralized innovation</a:t>
            </a:r>
            <a:r>
              <a:rPr lang="en-GB" sz="2000" dirty="0">
                <a:effectLst/>
                <a:ea typeface="DengXian" panose="02010600030101010101" pitchFamily="2" charset="-122"/>
                <a:cs typeface="Times New Roman" panose="02020603050405020304" pitchFamily="18" charset="0"/>
              </a:rPr>
              <a:t>. Built on trust.</a:t>
            </a:r>
          </a:p>
          <a:p>
            <a:pPr marL="342900" lvl="0" indent="-342900">
              <a:lnSpc>
                <a:spcPct val="100000"/>
              </a:lnSpc>
              <a:spcBef>
                <a:spcPts val="0"/>
              </a:spcBef>
              <a:buFont typeface="Symbol" panose="05050102010706020507" pitchFamily="18" charset="2"/>
              <a:buChar char=""/>
            </a:pPr>
            <a:r>
              <a:rPr lang="en-GB" sz="2000" dirty="0">
                <a:solidFill>
                  <a:srgbClr val="202122"/>
                </a:solidFill>
                <a:effectLst/>
                <a:ea typeface="DengXian" panose="02010600030101010101" pitchFamily="2" charset="-122"/>
                <a:cs typeface="Times New Roman" panose="02020603050405020304" pitchFamily="18" charset="0"/>
              </a:rPr>
              <a:t>The </a:t>
            </a:r>
            <a:r>
              <a:rPr lang="en-GB" sz="2000" b="1" dirty="0">
                <a:solidFill>
                  <a:srgbClr val="202122"/>
                </a:solidFill>
                <a:effectLst/>
                <a:ea typeface="DengXian" panose="02010600030101010101" pitchFamily="2" charset="-122"/>
                <a:cs typeface="Times New Roman" panose="02020603050405020304" pitchFamily="18" charset="0"/>
              </a:rPr>
              <a:t>Linux Foundation</a:t>
            </a:r>
            <a:r>
              <a:rPr lang="en-GB" sz="2000" dirty="0">
                <a:solidFill>
                  <a:srgbClr val="202122"/>
                </a:solidFill>
                <a:effectLst/>
                <a:ea typeface="DengXian" panose="02010600030101010101" pitchFamily="2" charset="-122"/>
                <a:cs typeface="Times New Roman" panose="02020603050405020304" pitchFamily="18" charset="0"/>
              </a:rPr>
              <a:t> (</a:t>
            </a:r>
            <a:r>
              <a:rPr lang="en-GB" sz="2000" b="1" dirty="0">
                <a:solidFill>
                  <a:srgbClr val="202122"/>
                </a:solidFill>
                <a:effectLst/>
                <a:ea typeface="DengXian" panose="02010600030101010101" pitchFamily="2" charset="-122"/>
                <a:cs typeface="Times New Roman" panose="02020603050405020304" pitchFamily="18" charset="0"/>
              </a:rPr>
              <a:t>LF</a:t>
            </a:r>
            <a:r>
              <a:rPr lang="en-GB" sz="2000" dirty="0">
                <a:solidFill>
                  <a:srgbClr val="202122"/>
                </a:solidFill>
                <a:effectLst/>
                <a:ea typeface="DengXian" panose="02010600030101010101" pitchFamily="2" charset="-122"/>
                <a:cs typeface="Times New Roman" panose="02020603050405020304" pitchFamily="18" charset="0"/>
              </a:rPr>
              <a:t>) is a non-profit technology consortium founded in 2000 to standardise, support the growth and commercial adoption of Linux. </a:t>
            </a:r>
            <a:endParaRPr lang="en-GB" sz="20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r>
              <a:rPr lang="en-GB" sz="2000" dirty="0">
                <a:solidFill>
                  <a:srgbClr val="202122"/>
                </a:solidFill>
                <a:effectLst/>
                <a:ea typeface="DengXian" panose="02010600030101010101" pitchFamily="2" charset="-122"/>
                <a:cs typeface="Times New Roman" panose="02020603050405020304" pitchFamily="18" charset="0"/>
              </a:rPr>
              <a:t>The consortium is supported by it’s members </a:t>
            </a:r>
            <a:r>
              <a:rPr lang="en-GB" sz="2000" dirty="0" err="1">
                <a:solidFill>
                  <a:srgbClr val="202122"/>
                </a:solidFill>
                <a:effectLst/>
                <a:ea typeface="DengXian" panose="02010600030101010101" pitchFamily="2" charset="-122"/>
                <a:cs typeface="Times New Roman" panose="02020603050405020304" pitchFamily="18" charset="0"/>
              </a:rPr>
              <a:t>e.g.some</a:t>
            </a:r>
            <a:r>
              <a:rPr lang="en-GB" sz="2000" dirty="0">
                <a:solidFill>
                  <a:srgbClr val="202122"/>
                </a:solidFill>
                <a:effectLst/>
                <a:ea typeface="DengXian" panose="02010600030101010101" pitchFamily="2" charset="-122"/>
                <a:cs typeface="Times New Roman" panose="02020603050405020304" pitchFamily="18" charset="0"/>
              </a:rPr>
              <a:t> include AT&amp;T, Cisco, Fujitsu, Google, IBM, Intel, Meta/</a:t>
            </a:r>
            <a:r>
              <a:rPr lang="en-GB" sz="2000" dirty="0" err="1">
                <a:solidFill>
                  <a:srgbClr val="202122"/>
                </a:solidFill>
                <a:effectLst/>
                <a:ea typeface="DengXian" panose="02010600030101010101" pitchFamily="2" charset="-122"/>
                <a:cs typeface="Times New Roman" panose="02020603050405020304" pitchFamily="18" charset="0"/>
              </a:rPr>
              <a:t>facebook</a:t>
            </a:r>
            <a:r>
              <a:rPr lang="en-GB" sz="2000" dirty="0">
                <a:solidFill>
                  <a:srgbClr val="202122"/>
                </a:solidFill>
                <a:effectLst/>
                <a:ea typeface="DengXian" panose="02010600030101010101" pitchFamily="2" charset="-122"/>
                <a:cs typeface="Times New Roman" panose="02020603050405020304" pitchFamily="18" charset="0"/>
              </a:rPr>
              <a:t>,</a:t>
            </a:r>
            <a:r>
              <a:rPr lang="en-GB" sz="2000" baseline="30000" dirty="0">
                <a:solidFill>
                  <a:srgbClr val="202122"/>
                </a:solidFill>
                <a:effectLst/>
                <a:ea typeface="DengXian" panose="02010600030101010101" pitchFamily="2" charset="-122"/>
                <a:cs typeface="Times New Roman" panose="02020603050405020304" pitchFamily="18" charset="0"/>
              </a:rPr>
              <a:t> </a:t>
            </a:r>
            <a:r>
              <a:rPr lang="en-GB" sz="2000" dirty="0">
                <a:solidFill>
                  <a:srgbClr val="202122"/>
                </a:solidFill>
                <a:effectLst/>
                <a:ea typeface="DengXian" panose="02010600030101010101" pitchFamily="2" charset="-122"/>
                <a:cs typeface="Times New Roman" panose="02020603050405020304" pitchFamily="18" charset="0"/>
              </a:rPr>
              <a:t>Microsoft, Oracle, Samsung, and VMware, and open source developers from all around the world.</a:t>
            </a:r>
            <a:endParaRPr lang="en-GB" sz="20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r>
              <a:rPr lang="en-GB" sz="2000" dirty="0">
                <a:solidFill>
                  <a:srgbClr val="202122"/>
                </a:solidFill>
                <a:effectLst/>
                <a:ea typeface="DengXian" panose="02010600030101010101" pitchFamily="2" charset="-122"/>
                <a:cs typeface="Times New Roman" panose="02020603050405020304" pitchFamily="18" charset="0"/>
              </a:rPr>
              <a:t>The Linux Foundation provides support programs such as events, training and certification.</a:t>
            </a:r>
            <a:endParaRPr lang="en-GB" sz="20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r>
              <a:rPr lang="en-GB" sz="2000" dirty="0">
                <a:solidFill>
                  <a:srgbClr val="202122"/>
                </a:solidFill>
                <a:effectLst/>
                <a:ea typeface="DengXian" panose="02010600030101010101" pitchFamily="2" charset="-122"/>
                <a:cs typeface="Times New Roman" panose="02020603050405020304" pitchFamily="18" charset="0"/>
              </a:rPr>
              <a:t>LF hosts many open source projects such as the Linux kernel project, Kubernetes, ONAP (Open Network Automation Platform), Hyperledger, Cloud Native Computing Foundation, Cloud Foundry Foundation, Xen project, and </a:t>
            </a:r>
            <a:r>
              <a:rPr lang="en-GB" sz="2000" u="sng" dirty="0">
                <a:solidFill>
                  <a:srgbClr val="202122"/>
                </a:solidFill>
                <a:effectLst/>
                <a:ea typeface="DengXian" panose="02010600030101010101" pitchFamily="2" charset="-122"/>
                <a:cs typeface="Times New Roman" panose="02020603050405020304" pitchFamily="18" charset="0"/>
                <a:hlinkClick r:id="rId3"/>
              </a:rPr>
              <a:t>many more</a:t>
            </a:r>
            <a:r>
              <a:rPr lang="en-GB" sz="2000" dirty="0">
                <a:solidFill>
                  <a:srgbClr val="202122"/>
                </a:solidFill>
                <a:effectLst/>
                <a:ea typeface="DengXian" panose="02010600030101010101" pitchFamily="2" charset="-122"/>
                <a:cs typeface="Times New Roman" panose="02020603050405020304" pitchFamily="18" charset="0"/>
              </a:rPr>
              <a:t>.</a:t>
            </a:r>
            <a:endParaRPr lang="en-GB" sz="20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r>
              <a:rPr lang="en-GB" sz="2000" dirty="0">
                <a:solidFill>
                  <a:srgbClr val="202122"/>
                </a:solidFill>
                <a:effectLst/>
                <a:ea typeface="DengXian" panose="02010600030101010101" pitchFamily="2" charset="-122"/>
                <a:cs typeface="Times New Roman" panose="02020603050405020304" pitchFamily="18" charset="0"/>
              </a:rPr>
              <a:t>The Linux Foundation provides a neutral home and sponsors the development of the Linux kernel, where it can be protected and accelerated for the benefit of all.</a:t>
            </a:r>
            <a:r>
              <a:rPr lang="en-GB" sz="2000" baseline="30000" dirty="0">
                <a:solidFill>
                  <a:srgbClr val="202122"/>
                </a:solidFill>
                <a:effectLst/>
                <a:ea typeface="DengXian" panose="02010600030101010101" pitchFamily="2" charset="-122"/>
                <a:cs typeface="Times New Roman" panose="02020603050405020304" pitchFamily="18" charset="0"/>
              </a:rPr>
              <a:t> </a:t>
            </a:r>
            <a:endParaRPr lang="en-GB" sz="20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r>
              <a:rPr lang="en-GB" sz="2000" dirty="0">
                <a:solidFill>
                  <a:srgbClr val="202122"/>
                </a:solidFill>
                <a:effectLst/>
                <a:ea typeface="DengXian" panose="02010600030101010101" pitchFamily="2" charset="-122"/>
                <a:cs typeface="Times New Roman" panose="02020603050405020304" pitchFamily="18" charset="0"/>
              </a:rPr>
              <a:t>The Linux Foundation also supports the </a:t>
            </a:r>
            <a:r>
              <a:rPr lang="en-GB" sz="2000" dirty="0">
                <a:effectLst/>
                <a:ea typeface="DengXian" panose="02010600030101010101" pitchFamily="2" charset="-122"/>
                <a:cs typeface="Times New Roman" panose="02020603050405020304" pitchFamily="18" charset="0"/>
              </a:rPr>
              <a:t>‘</a:t>
            </a:r>
            <a:r>
              <a:rPr lang="en-GB" sz="2000" dirty="0">
                <a:solidFill>
                  <a:srgbClr val="000000"/>
                </a:solidFill>
                <a:effectLst/>
                <a:ea typeface="DengXian" panose="02010600030101010101" pitchFamily="2" charset="-122"/>
                <a:cs typeface="Times New Roman" panose="02020603050405020304" pitchFamily="18" charset="0"/>
              </a:rPr>
              <a:t>Free software movement’</a:t>
            </a:r>
            <a:r>
              <a:rPr lang="en-GB" sz="2000" dirty="0">
                <a:solidFill>
                  <a:srgbClr val="202122"/>
                </a:solidFill>
                <a:effectLst/>
                <a:ea typeface="DengXian" panose="02010600030101010101" pitchFamily="2" charset="-122"/>
                <a:cs typeface="Times New Roman" panose="02020603050405020304" pitchFamily="18" charset="0"/>
              </a:rPr>
              <a:t> by offering technical information and education through its annual events, such as Open Source Leadership Summit, </a:t>
            </a:r>
            <a:r>
              <a:rPr lang="en-GB" sz="2000" dirty="0">
                <a:solidFill>
                  <a:srgbClr val="000000"/>
                </a:solidFill>
                <a:effectLst/>
                <a:ea typeface="DengXian" panose="02010600030101010101" pitchFamily="2" charset="-122"/>
                <a:cs typeface="Times New Roman" panose="02020603050405020304" pitchFamily="18" charset="0"/>
              </a:rPr>
              <a:t>Linux Kernel Developers Summit</a:t>
            </a:r>
            <a:r>
              <a:rPr lang="en-GB" sz="2000" dirty="0">
                <a:solidFill>
                  <a:srgbClr val="202122"/>
                </a:solidFill>
                <a:effectLst/>
                <a:ea typeface="DengXian" panose="02010600030101010101" pitchFamily="2" charset="-122"/>
                <a:cs typeface="Times New Roman" panose="02020603050405020304" pitchFamily="18" charset="0"/>
              </a:rPr>
              <a:t> and </a:t>
            </a:r>
            <a:r>
              <a:rPr lang="en-GB" sz="2000" dirty="0">
                <a:effectLst/>
                <a:ea typeface="DengXian" panose="02010600030101010101" pitchFamily="2" charset="-122"/>
                <a:cs typeface="Times New Roman" panose="02020603050405020304" pitchFamily="18" charset="0"/>
              </a:rPr>
              <a:t>the </a:t>
            </a:r>
            <a:r>
              <a:rPr lang="en-GB" sz="2000" dirty="0">
                <a:solidFill>
                  <a:srgbClr val="000000"/>
                </a:solidFill>
                <a:effectLst/>
                <a:ea typeface="DengXian" panose="02010600030101010101" pitchFamily="2" charset="-122"/>
                <a:cs typeface="Times New Roman" panose="02020603050405020304" pitchFamily="18" charset="0"/>
              </a:rPr>
              <a:t>Open Source Summit</a:t>
            </a:r>
            <a:r>
              <a:rPr lang="en-GB" sz="2000" dirty="0">
                <a:solidFill>
                  <a:srgbClr val="202122"/>
                </a:solidFill>
                <a:effectLst/>
                <a:ea typeface="DengXian" panose="02010600030101010101" pitchFamily="2" charset="-122"/>
                <a:cs typeface="Times New Roman" panose="02020603050405020304" pitchFamily="18" charset="0"/>
              </a:rPr>
              <a:t>.</a:t>
            </a:r>
            <a:endParaRPr lang="en-GB" sz="20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r>
              <a:rPr lang="en-GB" sz="2000" dirty="0"/>
              <a:t>To learn about becoming a member please </a:t>
            </a:r>
            <a:r>
              <a:rPr lang="en-GB" sz="2000" dirty="0">
                <a:hlinkClick r:id="rId4"/>
              </a:rPr>
              <a:t>click-here</a:t>
            </a:r>
            <a:r>
              <a:rPr lang="en-GB" sz="2000" dirty="0"/>
              <a:t>. And to host a project at the LF please </a:t>
            </a:r>
            <a:r>
              <a:rPr lang="en-GB" sz="2000" dirty="0">
                <a:hlinkClick r:id="rId5"/>
              </a:rPr>
              <a:t>click-here</a:t>
            </a:r>
            <a:r>
              <a:rPr lang="en-GB" sz="2000" dirty="0"/>
              <a:t>.</a:t>
            </a:r>
          </a:p>
          <a:p>
            <a:pPr marL="342912" indent="-342912">
              <a:lnSpc>
                <a:spcPct val="100000"/>
              </a:lnSpc>
              <a:spcBef>
                <a:spcPts val="0"/>
              </a:spcBef>
              <a:buFont typeface="Symbol" panose="05050102010706020507" pitchFamily="18" charset="2"/>
              <a:buChar char=""/>
            </a:pPr>
            <a:endParaRPr lang="en-GB" sz="2400" dirty="0">
              <a:ea typeface="Calibri" panose="020F0502020204030204" pitchFamily="34" charset="0"/>
              <a:cs typeface="Times New Roman" panose="02020603050405020304" pitchFamily="18" charset="0"/>
            </a:endParaRPr>
          </a:p>
        </p:txBody>
      </p:sp>
      <p:pic>
        <p:nvPicPr>
          <p:cNvPr id="1030" name="Picture 6" descr="About the Linux Foundation">
            <a:extLst>
              <a:ext uri="{FF2B5EF4-FFF2-40B4-BE49-F238E27FC236}">
                <a16:creationId xmlns:a16="http://schemas.microsoft.com/office/drawing/2014/main" id="{444DA7A0-3C6E-E0DB-01CA-CBD04A4928C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77275" y="102131"/>
            <a:ext cx="2952750" cy="1552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89518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87704" y="371907"/>
            <a:ext cx="9895951" cy="1033669"/>
          </a:xfrm>
        </p:spPr>
        <p:txBody>
          <a:bodyPr>
            <a:normAutofit/>
          </a:bodyPr>
          <a:lstStyle/>
          <a:p>
            <a:r>
              <a:rPr lang="en-GB" b="1" dirty="0">
                <a:solidFill>
                  <a:schemeClr val="bg1"/>
                </a:solidFill>
              </a:rPr>
              <a:t>The Open Source Initiative (OSI)</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05191" y="1777661"/>
            <a:ext cx="11797377" cy="5034606"/>
          </a:xfrm>
        </p:spPr>
        <p:txBody>
          <a:bodyPr>
            <a:normAutofit fontScale="92500" lnSpcReduction="20000"/>
          </a:bodyPr>
          <a:lstStyle/>
          <a:p>
            <a:pPr>
              <a:lnSpc>
                <a:spcPct val="110000"/>
              </a:lnSpc>
              <a:spcBef>
                <a:spcPts val="600"/>
              </a:spcBef>
            </a:pPr>
            <a:r>
              <a:rPr lang="en-GB" sz="2400" dirty="0"/>
              <a:t>The </a:t>
            </a:r>
            <a:r>
              <a:rPr lang="en-GB" sz="2400" b="1" dirty="0"/>
              <a:t>Open Source Initiative </a:t>
            </a:r>
            <a:r>
              <a:rPr lang="en-GB" sz="2400" dirty="0"/>
              <a:t>(OSI)</a:t>
            </a:r>
            <a:r>
              <a:rPr lang="en-GB" sz="2400" dirty="0">
                <a:cs typeface="Times New Roman" panose="02020603050405020304" pitchFamily="18" charset="0"/>
              </a:rPr>
              <a:t> - </a:t>
            </a:r>
            <a:r>
              <a:rPr lang="en-GB" sz="2400" dirty="0">
                <a:hlinkClick r:id="rId3"/>
              </a:rPr>
              <a:t>https://opensource.org</a:t>
            </a:r>
            <a:r>
              <a:rPr lang="en-GB" sz="2400" dirty="0"/>
              <a:t> -</a:t>
            </a:r>
            <a:r>
              <a:rPr lang="en-GB" sz="2400" dirty="0">
                <a:ea typeface="Calibri" panose="020F0502020204030204" pitchFamily="34" charset="0"/>
                <a:cs typeface="Times New Roman" panose="02020603050405020304" pitchFamily="18" charset="0"/>
              </a:rPr>
              <a:t> f</a:t>
            </a:r>
            <a:r>
              <a:rPr lang="en-GB" sz="2400" dirty="0"/>
              <a:t>ounded in 1998, promotes the use of Open Source Software.</a:t>
            </a:r>
          </a:p>
          <a:p>
            <a:pPr>
              <a:lnSpc>
                <a:spcPct val="110000"/>
              </a:lnSpc>
              <a:spcBef>
                <a:spcPts val="600"/>
              </a:spcBef>
            </a:pPr>
            <a:r>
              <a:rPr lang="en-GB" sz="2400" dirty="0"/>
              <a:t>The Open Source Initiative (OSI) works to raise awareness and adoption of open source software, and to build bridges between open source communities. </a:t>
            </a:r>
          </a:p>
          <a:p>
            <a:pPr>
              <a:lnSpc>
                <a:spcPct val="110000"/>
              </a:lnSpc>
              <a:spcBef>
                <a:spcPts val="600"/>
              </a:spcBef>
            </a:pPr>
            <a:r>
              <a:rPr lang="en-GB" sz="2400" dirty="0"/>
              <a:t>The OSI is a </a:t>
            </a:r>
            <a:r>
              <a:rPr lang="en-GB" sz="2400" b="1" dirty="0"/>
              <a:t>global non-profit </a:t>
            </a:r>
            <a:r>
              <a:rPr lang="en-GB" sz="2400" dirty="0"/>
              <a:t>and champions the use and development of free Open Source software through education and collaboration throughout society. </a:t>
            </a:r>
          </a:p>
          <a:p>
            <a:pPr>
              <a:lnSpc>
                <a:spcPct val="110000"/>
              </a:lnSpc>
              <a:spcBef>
                <a:spcPts val="600"/>
              </a:spcBef>
            </a:pPr>
            <a:r>
              <a:rPr lang="en-GB" sz="2400" dirty="0"/>
              <a:t>The OSI also steward the </a:t>
            </a:r>
            <a:r>
              <a:rPr lang="en-GB" sz="2400" b="1" dirty="0"/>
              <a:t>Open Source Definition </a:t>
            </a:r>
            <a:r>
              <a:rPr lang="en-GB" sz="2400" dirty="0"/>
              <a:t>(OSD), which aims to prevent abuse of the ideals and ethos of the open source movement.</a:t>
            </a:r>
          </a:p>
          <a:p>
            <a:pPr>
              <a:lnSpc>
                <a:spcPct val="110000"/>
              </a:lnSpc>
              <a:spcBef>
                <a:spcPts val="600"/>
              </a:spcBef>
            </a:pPr>
            <a:r>
              <a:rPr lang="en-GB" sz="2400" dirty="0"/>
              <a:t>“Open source software is </a:t>
            </a:r>
            <a:r>
              <a:rPr lang="en-GB" sz="2400" b="1" dirty="0"/>
              <a:t>made by many people </a:t>
            </a:r>
            <a:r>
              <a:rPr lang="en-GB" sz="2400" dirty="0"/>
              <a:t>and distributed under an </a:t>
            </a:r>
            <a:r>
              <a:rPr lang="en-GB" sz="2400" b="1" dirty="0"/>
              <a:t>OSD-compliant license </a:t>
            </a:r>
            <a:r>
              <a:rPr lang="en-GB" sz="2400" dirty="0"/>
              <a:t>which grants all the rights to use, study, change, and share the software in modified and unmodified form. Software freedom is essential to enabling community development of open source software.” </a:t>
            </a:r>
            <a:r>
              <a:rPr lang="en-GB" sz="1500" dirty="0"/>
              <a:t>(</a:t>
            </a:r>
            <a:r>
              <a:rPr lang="en-GB" sz="1500" dirty="0">
                <a:hlinkClick r:id="rId3"/>
              </a:rPr>
              <a:t>r</a:t>
            </a:r>
            <a:r>
              <a:rPr lang="en-GB" sz="1500" dirty="0"/>
              <a:t>)</a:t>
            </a:r>
          </a:p>
          <a:p>
            <a:pPr>
              <a:lnSpc>
                <a:spcPct val="110000"/>
              </a:lnSpc>
              <a:spcBef>
                <a:spcPts val="600"/>
              </a:spcBef>
            </a:pPr>
            <a:r>
              <a:rPr lang="en-GB" sz="2600" dirty="0">
                <a:highlight>
                  <a:srgbClr val="FFFF00"/>
                </a:highlight>
              </a:rPr>
              <a:t>For software to be </a:t>
            </a:r>
            <a:r>
              <a:rPr lang="en-GB" sz="2600" b="1" dirty="0">
                <a:highlight>
                  <a:srgbClr val="FFFF00"/>
                </a:highlight>
              </a:rPr>
              <a:t>OSI certified</a:t>
            </a:r>
            <a:r>
              <a:rPr lang="en-GB" sz="2600" dirty="0">
                <a:highlight>
                  <a:srgbClr val="FFFF00"/>
                </a:highlight>
              </a:rPr>
              <a:t>, it must be distributed under a license that guarantees the right to </a:t>
            </a:r>
            <a:r>
              <a:rPr lang="en-GB" sz="2600" b="1" dirty="0">
                <a:highlight>
                  <a:srgbClr val="FFFF00"/>
                </a:highlight>
              </a:rPr>
              <a:t>read, redistribute, modify, and use the software freely</a:t>
            </a:r>
            <a:r>
              <a:rPr lang="en-GB" sz="2600" dirty="0">
                <a:highlight>
                  <a:srgbClr val="FFFF00"/>
                </a:highlight>
              </a:rPr>
              <a:t>. </a:t>
            </a:r>
          </a:p>
          <a:p>
            <a:pPr>
              <a:lnSpc>
                <a:spcPct val="110000"/>
              </a:lnSpc>
              <a:spcBef>
                <a:spcPts val="600"/>
              </a:spcBef>
            </a:pPr>
            <a:endParaRPr lang="en-GB" sz="2400" dirty="0">
              <a:highlight>
                <a:srgbClr val="FFFF00"/>
              </a:highlight>
            </a:endParaRPr>
          </a:p>
        </p:txBody>
      </p:sp>
      <p:pic>
        <p:nvPicPr>
          <p:cNvPr id="9" name="Picture 8" descr="Icon&#10;&#10;Description automatically generated">
            <a:extLst>
              <a:ext uri="{FF2B5EF4-FFF2-40B4-BE49-F238E27FC236}">
                <a16:creationId xmlns:a16="http://schemas.microsoft.com/office/drawing/2014/main" id="{8F620A23-C618-4C67-BDC6-91E339310FB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600944" y="0"/>
            <a:ext cx="1867220" cy="1867220"/>
          </a:xfrm>
          <a:prstGeom prst="rect">
            <a:avLst/>
          </a:prstGeom>
        </p:spPr>
      </p:pic>
      <p:sp>
        <p:nvSpPr>
          <p:cNvPr id="13" name="TextBox 12">
            <a:extLst>
              <a:ext uri="{FF2B5EF4-FFF2-40B4-BE49-F238E27FC236}">
                <a16:creationId xmlns:a16="http://schemas.microsoft.com/office/drawing/2014/main" id="{03162203-BD01-47A0-B7DC-BDB97DF837CF}"/>
              </a:ext>
            </a:extLst>
          </p:cNvPr>
          <p:cNvSpPr txBox="1"/>
          <p:nvPr/>
        </p:nvSpPr>
        <p:spPr>
          <a:xfrm rot="16359365">
            <a:off x="10847258" y="962559"/>
            <a:ext cx="1314797" cy="138499"/>
          </a:xfrm>
          <a:prstGeom prst="rect">
            <a:avLst/>
          </a:prstGeom>
          <a:noFill/>
        </p:spPr>
        <p:txBody>
          <a:bodyPr wrap="square" rtlCol="0">
            <a:spAutoFit/>
          </a:bodyPr>
          <a:lstStyle/>
          <a:p>
            <a:pPr algn="ctr"/>
            <a:r>
              <a:rPr lang="en-GB" sz="300" dirty="0">
                <a:hlinkClick r:id="rId5" tooltip="https://fr.wikipedia.org/wiki/Open_source"/>
              </a:rPr>
              <a:t>This Photo</a:t>
            </a:r>
            <a:r>
              <a:rPr lang="en-GB" sz="300" dirty="0"/>
              <a:t> by Unknown Author is licensed under </a:t>
            </a:r>
            <a:r>
              <a:rPr lang="en-GB" sz="300" dirty="0">
                <a:hlinkClick r:id="rId6" tooltip="https://creativecommons.org/licenses/by-sa/3.0/"/>
              </a:rPr>
              <a:t>CC BY-SA</a:t>
            </a:r>
            <a:endParaRPr lang="en-GB" sz="300" dirty="0"/>
          </a:p>
        </p:txBody>
      </p:sp>
    </p:spTree>
    <p:extLst>
      <p:ext uri="{BB962C8B-B14F-4D97-AF65-F5344CB8AC3E}">
        <p14:creationId xmlns:p14="http://schemas.microsoft.com/office/powerpoint/2010/main" val="38466398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000" b="1" spc="10" dirty="0">
                <a:solidFill>
                  <a:schemeClr val="bg1"/>
                </a:solidFill>
                <a:ea typeface="Calibri" panose="020F0502020204030204" pitchFamily="34" charset="0"/>
                <a:cs typeface="Times New Roman" panose="02020603050405020304" pitchFamily="18" charset="0"/>
              </a:rPr>
              <a:t>Open Source Software examples:</a:t>
            </a:r>
            <a:endParaRPr lang="en-GB" sz="4000" b="1" dirty="0">
              <a:solidFill>
                <a:schemeClr val="bg1"/>
              </a:solidFill>
            </a:endParaRPr>
          </a:p>
        </p:txBody>
      </p:sp>
      <p:pic>
        <p:nvPicPr>
          <p:cNvPr id="9" name="Picture 8" descr="Icon&#10;&#10;Description automatically generated">
            <a:extLst>
              <a:ext uri="{FF2B5EF4-FFF2-40B4-BE49-F238E27FC236}">
                <a16:creationId xmlns:a16="http://schemas.microsoft.com/office/drawing/2014/main" id="{8F620A23-C618-4C67-BDC6-91E339310FB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00944" y="0"/>
            <a:ext cx="1867220" cy="1867220"/>
          </a:xfrm>
          <a:prstGeom prst="rect">
            <a:avLst/>
          </a:prstGeom>
        </p:spPr>
      </p:pic>
      <p:graphicFrame>
        <p:nvGraphicFramePr>
          <p:cNvPr id="5" name="Table 5">
            <a:extLst>
              <a:ext uri="{FF2B5EF4-FFF2-40B4-BE49-F238E27FC236}">
                <a16:creationId xmlns:a16="http://schemas.microsoft.com/office/drawing/2014/main" id="{0FB8079D-E669-4CDC-99AA-39D436A95238}"/>
              </a:ext>
            </a:extLst>
          </p:cNvPr>
          <p:cNvGraphicFramePr>
            <a:graphicFrameLocks noGrp="1"/>
          </p:cNvGraphicFramePr>
          <p:nvPr>
            <p:extLst>
              <p:ext uri="{D42A27DB-BD31-4B8C-83A1-F6EECF244321}">
                <p14:modId xmlns:p14="http://schemas.microsoft.com/office/powerpoint/2010/main" val="1224922110"/>
              </p:ext>
            </p:extLst>
          </p:nvPr>
        </p:nvGraphicFramePr>
        <p:xfrm>
          <a:off x="1240151" y="1708779"/>
          <a:ext cx="7542510" cy="4785360"/>
        </p:xfrm>
        <a:graphic>
          <a:graphicData uri="http://schemas.openxmlformats.org/drawingml/2006/table">
            <a:tbl>
              <a:tblPr firstRow="1" bandRow="1">
                <a:tableStyleId>{FABFCF23-3B69-468F-B69F-88F6DE6A72F2}</a:tableStyleId>
              </a:tblPr>
              <a:tblGrid>
                <a:gridCol w="3347028">
                  <a:extLst>
                    <a:ext uri="{9D8B030D-6E8A-4147-A177-3AD203B41FA5}">
                      <a16:colId xmlns:a16="http://schemas.microsoft.com/office/drawing/2014/main" val="930019033"/>
                    </a:ext>
                  </a:extLst>
                </a:gridCol>
                <a:gridCol w="4195482">
                  <a:extLst>
                    <a:ext uri="{9D8B030D-6E8A-4147-A177-3AD203B41FA5}">
                      <a16:colId xmlns:a16="http://schemas.microsoft.com/office/drawing/2014/main" val="4231249068"/>
                    </a:ext>
                  </a:extLst>
                </a:gridCol>
              </a:tblGrid>
              <a:tr h="1224394">
                <a:tc>
                  <a:txBody>
                    <a:bodyPr/>
                    <a:lstStyle/>
                    <a:p>
                      <a:r>
                        <a:rPr lang="en-GB" sz="2800" b="1" kern="1200" dirty="0">
                          <a:solidFill>
                            <a:schemeClr val="tx1"/>
                          </a:solidFill>
                          <a:effectLst/>
                        </a:rPr>
                        <a:t>Linux </a:t>
                      </a:r>
                    </a:p>
                    <a:p>
                      <a:r>
                        <a:rPr lang="en-GB" sz="2800" b="1" kern="1200" dirty="0">
                          <a:solidFill>
                            <a:schemeClr val="tx1"/>
                          </a:solidFill>
                          <a:effectLst/>
                        </a:rPr>
                        <a:t>OpenOffice</a:t>
                      </a:r>
                    </a:p>
                    <a:p>
                      <a:r>
                        <a:rPr lang="en-GB" sz="2800" b="1" kern="1200" dirty="0">
                          <a:solidFill>
                            <a:schemeClr val="tx1"/>
                          </a:solidFill>
                          <a:effectLst/>
                        </a:rPr>
                        <a:t>Apache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kern="1200" dirty="0">
                          <a:solidFill>
                            <a:schemeClr val="tx1"/>
                          </a:solidFill>
                          <a:effectLst/>
                        </a:rPr>
                        <a:t>GIMP.</a:t>
                      </a:r>
                    </a:p>
                    <a:p>
                      <a:r>
                        <a:rPr lang="en-GB" sz="2800" b="1" kern="1200" dirty="0">
                          <a:solidFill>
                            <a:schemeClr val="tx1"/>
                          </a:solidFill>
                          <a:effectLst/>
                        </a:rPr>
                        <a:t>WordPress</a:t>
                      </a:r>
                    </a:p>
                    <a:p>
                      <a:r>
                        <a:rPr lang="en-GB" sz="2800" b="1" kern="1200" dirty="0">
                          <a:solidFill>
                            <a:schemeClr val="tx1"/>
                          </a:solidFill>
                          <a:effectLst/>
                        </a:rPr>
                        <a:t>VLC Media Player</a:t>
                      </a:r>
                    </a:p>
                    <a:p>
                      <a:r>
                        <a:rPr lang="en-GB" sz="2800" b="1" kern="1200" dirty="0">
                          <a:solidFill>
                            <a:schemeClr val="tx1"/>
                          </a:solidFill>
                          <a:effectLst/>
                        </a:rPr>
                        <a:t>Audacity</a:t>
                      </a:r>
                    </a:p>
                    <a:p>
                      <a:r>
                        <a:rPr lang="en-GB" sz="2800" b="1" kern="1200" dirty="0">
                          <a:solidFill>
                            <a:schemeClr val="tx1"/>
                          </a:solidFill>
                          <a:effectLst/>
                        </a:rPr>
                        <a:t>Notepad++</a:t>
                      </a:r>
                    </a:p>
                    <a:p>
                      <a:r>
                        <a:rPr lang="en-GB" sz="2800" b="1" kern="1200" dirty="0">
                          <a:solidFill>
                            <a:schemeClr val="tx1"/>
                          </a:solidFill>
                          <a:effectLst/>
                        </a:rPr>
                        <a:t>7-Zip</a:t>
                      </a:r>
                    </a:p>
                    <a:p>
                      <a:r>
                        <a:rPr lang="en-GB" sz="2800" b="1" kern="1200" dirty="0">
                          <a:solidFill>
                            <a:schemeClr val="tx1"/>
                          </a:solidFill>
                          <a:effectLst/>
                        </a:rPr>
                        <a:t>Python</a:t>
                      </a:r>
                    </a:p>
                    <a:p>
                      <a:r>
                        <a:rPr lang="en-GB" sz="2800" b="1" kern="1200" dirty="0">
                          <a:solidFill>
                            <a:schemeClr val="tx1"/>
                          </a:solidFill>
                          <a:effectLst/>
                        </a:rPr>
                        <a:t>Audacity</a:t>
                      </a:r>
                      <a:endParaRPr lang="en-GB" sz="2800" b="1" i="0" kern="1200" dirty="0">
                        <a:solidFill>
                          <a:schemeClr val="tx1"/>
                        </a:solidFill>
                        <a:effectLst/>
                        <a:latin typeface="+mn-lt"/>
                        <a:ea typeface="+mn-ea"/>
                        <a:cs typeface="+mn-cs"/>
                      </a:endParaRPr>
                    </a:p>
                  </a:txBody>
                  <a:tcPr>
                    <a:solidFill>
                      <a:schemeClr val="accent1">
                        <a:lumMod val="40000"/>
                        <a:lumOff val="60000"/>
                      </a:schemeClr>
                    </a:solidFill>
                  </a:tcPr>
                </a:tc>
                <a:tc>
                  <a:txBody>
                    <a:bodyPr/>
                    <a:lstStyle/>
                    <a:p>
                      <a:r>
                        <a:rPr lang="en-GB" sz="2800" b="1" dirty="0">
                          <a:solidFill>
                            <a:schemeClr val="tx1"/>
                          </a:solidFill>
                        </a:rPr>
                        <a:t>PHP</a:t>
                      </a:r>
                    </a:p>
                    <a:p>
                      <a:r>
                        <a:rPr lang="en-GB" sz="2800" b="1" dirty="0">
                          <a:solidFill>
                            <a:schemeClr val="tx1"/>
                          </a:solidFill>
                        </a:rPr>
                        <a:t>Blender</a:t>
                      </a:r>
                    </a:p>
                    <a:p>
                      <a:r>
                        <a:rPr lang="en-GB" sz="2800" b="1" dirty="0">
                          <a:solidFill>
                            <a:schemeClr val="tx1"/>
                          </a:solidFill>
                        </a:rPr>
                        <a:t>Trello</a:t>
                      </a:r>
                    </a:p>
                    <a:p>
                      <a:r>
                        <a:rPr lang="en-GB" sz="2800" b="1" dirty="0" err="1">
                          <a:solidFill>
                            <a:schemeClr val="tx1"/>
                          </a:solidFill>
                        </a:rPr>
                        <a:t>Zoho</a:t>
                      </a:r>
                      <a:endParaRPr lang="en-GB" sz="2800" b="1" dirty="0">
                        <a:solidFill>
                          <a:schemeClr val="tx1"/>
                        </a:solidFill>
                      </a:endParaRPr>
                    </a:p>
                    <a:p>
                      <a:r>
                        <a:rPr lang="en-GB" sz="2800" b="1" dirty="0">
                          <a:solidFill>
                            <a:schemeClr val="tx1"/>
                          </a:solidFill>
                        </a:rPr>
                        <a:t>Monday</a:t>
                      </a:r>
                    </a:p>
                    <a:p>
                      <a:r>
                        <a:rPr lang="en-GB" sz="2800" b="1" dirty="0">
                          <a:solidFill>
                            <a:schemeClr val="tx1"/>
                          </a:solidFill>
                        </a:rPr>
                        <a:t>Blockchain Open Source</a:t>
                      </a:r>
                    </a:p>
                    <a:p>
                      <a:r>
                        <a:rPr lang="en-GB" sz="2800" b="1" kern="1200" dirty="0">
                          <a:solidFill>
                            <a:schemeClr val="tx1"/>
                          </a:solidFill>
                          <a:effectLst/>
                        </a:rPr>
                        <a:t>Mozilla Firefox</a:t>
                      </a:r>
                    </a:p>
                    <a:p>
                      <a:r>
                        <a:rPr lang="en-GB" sz="2800" b="1" kern="1200" dirty="0">
                          <a:solidFill>
                            <a:schemeClr val="tx1"/>
                          </a:solidFill>
                          <a:effectLst/>
                        </a:rPr>
                        <a:t>Mozilla Thunderbird</a:t>
                      </a:r>
                    </a:p>
                    <a:p>
                      <a:r>
                        <a:rPr lang="en-GB" sz="2800" b="1" kern="1200" dirty="0">
                          <a:solidFill>
                            <a:schemeClr val="tx1"/>
                          </a:solidFill>
                          <a:effectLst/>
                        </a:rPr>
                        <a:t>FileZilla</a:t>
                      </a:r>
                    </a:p>
                    <a:p>
                      <a:r>
                        <a:rPr lang="en-GB" sz="2800" b="1" kern="1200" dirty="0">
                          <a:solidFill>
                            <a:schemeClr val="tx1"/>
                          </a:solidFill>
                          <a:effectLst/>
                        </a:rPr>
                        <a:t>Magento</a:t>
                      </a:r>
                    </a:p>
                    <a:p>
                      <a:r>
                        <a:rPr lang="en-GB" sz="2800" b="1" kern="1200" dirty="0" err="1">
                          <a:solidFill>
                            <a:schemeClr val="tx1"/>
                          </a:solidFill>
                          <a:effectLst/>
                        </a:rPr>
                        <a:t>GnuCash</a:t>
                      </a:r>
                      <a:r>
                        <a:rPr lang="en-GB" sz="2800" b="1" kern="1200" dirty="0">
                          <a:solidFill>
                            <a:schemeClr val="tx1"/>
                          </a:solidFill>
                          <a:effectLst/>
                        </a:rPr>
                        <a:t>.</a:t>
                      </a:r>
                      <a:endParaRPr lang="en-GB" sz="2800" b="1" i="0" kern="1200" dirty="0">
                        <a:solidFill>
                          <a:schemeClr val="tx1"/>
                        </a:solidFill>
                        <a:effectLst/>
                        <a:latin typeface="+mn-lt"/>
                        <a:ea typeface="+mn-ea"/>
                        <a:cs typeface="+mn-cs"/>
                      </a:endParaRPr>
                    </a:p>
                  </a:txBody>
                  <a:tcPr>
                    <a:solidFill>
                      <a:schemeClr val="accent1">
                        <a:lumMod val="40000"/>
                        <a:lumOff val="60000"/>
                      </a:schemeClr>
                    </a:solidFill>
                  </a:tcPr>
                </a:tc>
                <a:extLst>
                  <a:ext uri="{0D108BD9-81ED-4DB2-BD59-A6C34878D82A}">
                    <a16:rowId xmlns:a16="http://schemas.microsoft.com/office/drawing/2014/main" val="3381621159"/>
                  </a:ext>
                </a:extLst>
              </a:tr>
            </a:tbl>
          </a:graphicData>
        </a:graphic>
      </p:graphicFrame>
      <p:sp>
        <p:nvSpPr>
          <p:cNvPr id="6" name="TextBox 5">
            <a:extLst>
              <a:ext uri="{FF2B5EF4-FFF2-40B4-BE49-F238E27FC236}">
                <a16:creationId xmlns:a16="http://schemas.microsoft.com/office/drawing/2014/main" id="{D8992937-20F3-4E7F-9385-A81F7499736A}"/>
              </a:ext>
            </a:extLst>
          </p:cNvPr>
          <p:cNvSpPr txBox="1"/>
          <p:nvPr/>
        </p:nvSpPr>
        <p:spPr>
          <a:xfrm>
            <a:off x="1240151" y="6485933"/>
            <a:ext cx="4038780" cy="307777"/>
          </a:xfrm>
          <a:prstGeom prst="rect">
            <a:avLst/>
          </a:prstGeom>
          <a:noFill/>
        </p:spPr>
        <p:txBody>
          <a:bodyPr wrap="square" rtlCol="0">
            <a:spAutoFit/>
          </a:bodyPr>
          <a:lstStyle/>
          <a:p>
            <a:r>
              <a:rPr lang="en-GB" sz="1400" dirty="0"/>
              <a:t>For more information click </a:t>
            </a:r>
            <a:r>
              <a:rPr lang="en-GB" sz="1400" dirty="0">
                <a:hlinkClick r:id="rId5"/>
              </a:rPr>
              <a:t>here</a:t>
            </a:r>
            <a:r>
              <a:rPr lang="en-GB" sz="1400" dirty="0"/>
              <a:t>.</a:t>
            </a:r>
          </a:p>
        </p:txBody>
      </p:sp>
      <p:sp>
        <p:nvSpPr>
          <p:cNvPr id="13" name="TextBox 12">
            <a:extLst>
              <a:ext uri="{FF2B5EF4-FFF2-40B4-BE49-F238E27FC236}">
                <a16:creationId xmlns:a16="http://schemas.microsoft.com/office/drawing/2014/main" id="{C18326B7-E46A-41C0-AC5A-013465EBDBF4}"/>
              </a:ext>
            </a:extLst>
          </p:cNvPr>
          <p:cNvSpPr txBox="1"/>
          <p:nvPr/>
        </p:nvSpPr>
        <p:spPr>
          <a:xfrm rot="16359365">
            <a:off x="10847258" y="962559"/>
            <a:ext cx="1314797" cy="138499"/>
          </a:xfrm>
          <a:prstGeom prst="rect">
            <a:avLst/>
          </a:prstGeom>
          <a:noFill/>
        </p:spPr>
        <p:txBody>
          <a:bodyPr wrap="square" rtlCol="0">
            <a:spAutoFit/>
          </a:bodyPr>
          <a:lstStyle/>
          <a:p>
            <a:pPr algn="ctr"/>
            <a:r>
              <a:rPr lang="en-GB" sz="300" dirty="0">
                <a:hlinkClick r:id="rId4" tooltip="https://fr.wikipedia.org/wiki/Open_source"/>
              </a:rPr>
              <a:t>This Photo</a:t>
            </a:r>
            <a:r>
              <a:rPr lang="en-GB" sz="300" dirty="0"/>
              <a:t> by Unknown Author is licensed under </a:t>
            </a:r>
            <a:r>
              <a:rPr lang="en-GB" sz="300" dirty="0">
                <a:hlinkClick r:id="rId6" tooltip="https://creativecommons.org/licenses/by-sa/3.0/"/>
              </a:rPr>
              <a:t>CC BY-SA</a:t>
            </a:r>
            <a:endParaRPr lang="en-GB" sz="300" dirty="0"/>
          </a:p>
        </p:txBody>
      </p:sp>
    </p:spTree>
    <p:extLst>
      <p:ext uri="{BB962C8B-B14F-4D97-AF65-F5344CB8AC3E}">
        <p14:creationId xmlns:p14="http://schemas.microsoft.com/office/powerpoint/2010/main" val="35769662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10685280" cy="1033669"/>
          </a:xfrm>
        </p:spPr>
        <p:txBody>
          <a:bodyPr>
            <a:normAutofit/>
          </a:bodyPr>
          <a:lstStyle/>
          <a:p>
            <a:r>
              <a:rPr lang="en-GB" b="1" dirty="0">
                <a:solidFill>
                  <a:schemeClr val="bg1"/>
                </a:solidFill>
              </a:rPr>
              <a:t>Top Trending Open Source Technologies </a:t>
            </a:r>
            <a:r>
              <a:rPr lang="en-GB" baseline="30000" dirty="0">
                <a:solidFill>
                  <a:schemeClr val="bg1"/>
                </a:solidFill>
              </a:rPr>
              <a:t>(2021)</a:t>
            </a:r>
          </a:p>
        </p:txBody>
      </p:sp>
      <p:pic>
        <p:nvPicPr>
          <p:cNvPr id="6" name="Picture 5">
            <a:hlinkClick r:id="rId3"/>
            <a:extLst>
              <a:ext uri="{FF2B5EF4-FFF2-40B4-BE49-F238E27FC236}">
                <a16:creationId xmlns:a16="http://schemas.microsoft.com/office/drawing/2014/main" id="{152546B6-3CBB-4492-9421-4D3608DF0F47}"/>
              </a:ext>
            </a:extLst>
          </p:cNvPr>
          <p:cNvPicPr>
            <a:picLocks noChangeAspect="1"/>
          </p:cNvPicPr>
          <p:nvPr/>
        </p:nvPicPr>
        <p:blipFill>
          <a:blip r:embed="rId4"/>
          <a:stretch>
            <a:fillRect/>
          </a:stretch>
        </p:blipFill>
        <p:spPr>
          <a:xfrm>
            <a:off x="1936925" y="1684411"/>
            <a:ext cx="8111365" cy="457807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7" name="Picture 16" descr="Icon&#10;&#10;Description automatically generated">
            <a:extLst>
              <a:ext uri="{FF2B5EF4-FFF2-40B4-BE49-F238E27FC236}">
                <a16:creationId xmlns:a16="http://schemas.microsoft.com/office/drawing/2014/main" id="{E41D4899-78BE-41C8-88FA-70F2392C8FC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9888242">
            <a:off x="9720551" y="2666236"/>
            <a:ext cx="1746356" cy="2614427"/>
          </a:xfrm>
          <a:prstGeom prst="rect">
            <a:avLst/>
          </a:prstGeom>
        </p:spPr>
      </p:pic>
    </p:spTree>
    <p:extLst>
      <p:ext uri="{BB962C8B-B14F-4D97-AF65-F5344CB8AC3E}">
        <p14:creationId xmlns:p14="http://schemas.microsoft.com/office/powerpoint/2010/main" val="205097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32346" y="393268"/>
            <a:ext cx="9895951" cy="1033669"/>
          </a:xfrm>
          <a:noFill/>
        </p:spPr>
        <p:txBody>
          <a:bodyPr>
            <a:normAutofit/>
          </a:bodyPr>
          <a:lstStyle/>
          <a:p>
            <a:r>
              <a:rPr lang="en-GB" b="1" dirty="0">
                <a:solidFill>
                  <a:schemeClr val="bg1"/>
                </a:solidFill>
              </a:rPr>
              <a:t>The Open Source Development Model</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2659" y="1755735"/>
            <a:ext cx="11732646" cy="5034606"/>
          </a:xfrm>
          <a:noFill/>
        </p:spPr>
        <p:txBody>
          <a:bodyPr>
            <a:noAutofit/>
          </a:bodyPr>
          <a:lstStyle/>
          <a:p>
            <a:pPr>
              <a:lnSpc>
                <a:spcPct val="100000"/>
              </a:lnSpc>
              <a:spcBef>
                <a:spcPts val="0"/>
              </a:spcBef>
              <a:spcAft>
                <a:spcPts val="600"/>
              </a:spcAft>
            </a:pPr>
            <a:r>
              <a:rPr lang="en-GB" sz="2200" dirty="0">
                <a:effectLst/>
                <a:ea typeface="Calibri" panose="020F0502020204030204" pitchFamily="34" charset="0"/>
                <a:cs typeface="Times New Roman" panose="02020603050405020304" pitchFamily="18" charset="0"/>
              </a:rPr>
              <a:t>The </a:t>
            </a:r>
            <a:r>
              <a:rPr lang="en-GB" sz="2200" b="1" dirty="0">
                <a:effectLst/>
                <a:ea typeface="Calibri" panose="020F0502020204030204" pitchFamily="34" charset="0"/>
                <a:cs typeface="Times New Roman" panose="02020603050405020304" pitchFamily="18" charset="0"/>
              </a:rPr>
              <a:t>Open Source Development Model</a:t>
            </a:r>
            <a:r>
              <a:rPr lang="en-GB" sz="2200" dirty="0">
                <a:effectLst/>
                <a:ea typeface="Calibri" panose="020F0502020204030204" pitchFamily="34" charset="0"/>
                <a:cs typeface="Times New Roman" panose="02020603050405020304" pitchFamily="18" charset="0"/>
              </a:rPr>
              <a:t> is used in </a:t>
            </a:r>
            <a:r>
              <a:rPr lang="en-GB" sz="2200" b="1" dirty="0">
                <a:effectLst/>
                <a:ea typeface="Calibri" panose="020F0502020204030204" pitchFamily="34" charset="0"/>
                <a:cs typeface="Times New Roman" panose="02020603050405020304" pitchFamily="18" charset="0"/>
              </a:rPr>
              <a:t>Open Source communities</a:t>
            </a:r>
            <a:r>
              <a:rPr lang="en-GB" sz="2200" dirty="0">
                <a:effectLst/>
                <a:ea typeface="Calibri" panose="020F0502020204030204" pitchFamily="34" charset="0"/>
                <a:cs typeface="Times New Roman" panose="02020603050405020304" pitchFamily="18" charset="0"/>
              </a:rPr>
              <a:t> to create projects that develop Open Source Apps such as </a:t>
            </a:r>
            <a:r>
              <a:rPr lang="en-GB" sz="2200" b="1" dirty="0">
                <a:effectLst/>
                <a:ea typeface="Calibri" panose="020F0502020204030204" pitchFamily="34" charset="0"/>
                <a:cs typeface="Times New Roman" panose="02020603050405020304" pitchFamily="18" charset="0"/>
              </a:rPr>
              <a:t>GitHub</a:t>
            </a:r>
            <a:r>
              <a:rPr lang="en-GB" sz="2200" dirty="0">
                <a:effectLst/>
                <a:ea typeface="Calibri" panose="020F0502020204030204" pitchFamily="34" charset="0"/>
                <a:cs typeface="Times New Roman" panose="02020603050405020304" pitchFamily="18" charset="0"/>
              </a:rPr>
              <a:t> and </a:t>
            </a:r>
            <a:r>
              <a:rPr lang="en-GB" sz="2200" b="1" dirty="0">
                <a:effectLst/>
                <a:ea typeface="Calibri" panose="020F0502020204030204" pitchFamily="34" charset="0"/>
                <a:cs typeface="Times New Roman" panose="02020603050405020304" pitchFamily="18" charset="0"/>
              </a:rPr>
              <a:t>GitLab</a:t>
            </a:r>
            <a:r>
              <a:rPr lang="en-GB" sz="2200" dirty="0">
                <a:effectLst/>
                <a:ea typeface="Calibri" panose="020F0502020204030204" pitchFamily="34" charset="0"/>
                <a:cs typeface="Times New Roman" panose="02020603050405020304" pitchFamily="18" charset="0"/>
              </a:rPr>
              <a:t>, to enable the software to be released under an </a:t>
            </a:r>
            <a:r>
              <a:rPr lang="en-GB" sz="2200" b="1" dirty="0">
                <a:effectLst/>
                <a:ea typeface="Calibri" panose="020F0502020204030204" pitchFamily="34" charset="0"/>
                <a:cs typeface="Times New Roman" panose="02020603050405020304" pitchFamily="18" charset="0"/>
              </a:rPr>
              <a:t>Open Source license</a:t>
            </a:r>
            <a:r>
              <a:rPr lang="en-GB" sz="2200" dirty="0">
                <a:effectLst/>
                <a:ea typeface="Calibri" panose="020F0502020204030204" pitchFamily="34" charset="0"/>
                <a:cs typeface="Times New Roman" panose="02020603050405020304" pitchFamily="18" charset="0"/>
              </a:rPr>
              <a:t>, so that anyone can view and modify the source code. </a:t>
            </a:r>
          </a:p>
          <a:p>
            <a:pPr>
              <a:lnSpc>
                <a:spcPct val="100000"/>
              </a:lnSpc>
              <a:spcBef>
                <a:spcPts val="0"/>
              </a:spcBef>
              <a:spcAft>
                <a:spcPts val="600"/>
              </a:spcAft>
            </a:pPr>
            <a:r>
              <a:rPr lang="en-GB" sz="2200" b="1" dirty="0">
                <a:effectLst/>
                <a:ea typeface="Calibri" panose="020F0502020204030204" pitchFamily="34" charset="0"/>
                <a:cs typeface="Times New Roman" panose="02020603050405020304" pitchFamily="18" charset="0"/>
              </a:rPr>
              <a:t>Open Source communities allow you to join Open Source projects, access and contribute to </a:t>
            </a:r>
            <a:r>
              <a:rPr lang="en-GB" sz="2200" dirty="0">
                <a:effectLst/>
                <a:ea typeface="Calibri" panose="020F0502020204030204" pitchFamily="34" charset="0"/>
                <a:cs typeface="Times New Roman" panose="02020603050405020304" pitchFamily="18" charset="0"/>
              </a:rPr>
              <a:t>their software repos/repositories. Example Open Source projects include:</a:t>
            </a:r>
          </a:p>
          <a:p>
            <a:pPr lvl="1">
              <a:lnSpc>
                <a:spcPct val="100000"/>
              </a:lnSpc>
              <a:spcBef>
                <a:spcPts val="0"/>
              </a:spcBef>
              <a:spcAft>
                <a:spcPts val="600"/>
              </a:spcAft>
            </a:pPr>
            <a:r>
              <a:rPr lang="en-GB" sz="1800" dirty="0">
                <a:solidFill>
                  <a:srgbClr val="202124"/>
                </a:solidFill>
                <a:effectLst/>
                <a:ea typeface="Calibri" panose="020F0502020204030204" pitchFamily="34" charset="0"/>
                <a:cs typeface="Times New Roman" panose="02020603050405020304" pitchFamily="18" charset="0"/>
              </a:rPr>
              <a:t>Linux</a:t>
            </a:r>
            <a:r>
              <a:rPr lang="en-GB" sz="1800" dirty="0">
                <a:effectLst/>
                <a:ea typeface="Calibri" panose="020F0502020204030204" pitchFamily="34" charset="0"/>
                <a:cs typeface="Times New Roman" panose="02020603050405020304" pitchFamily="18" charset="0"/>
              </a:rPr>
              <a:t> OS distros, Mozilla Firefox, </a:t>
            </a:r>
            <a:r>
              <a:rPr lang="en-GB" sz="1800" b="1" dirty="0">
                <a:effectLst/>
                <a:ea typeface="Calibri" panose="020F0502020204030204" pitchFamily="34" charset="0"/>
                <a:cs typeface="Times New Roman" panose="02020603050405020304" pitchFamily="18" charset="0"/>
              </a:rPr>
              <a:t>GIMP, </a:t>
            </a:r>
            <a:r>
              <a:rPr lang="en-GB" sz="1800" dirty="0">
                <a:effectLst/>
                <a:ea typeface="Calibri" panose="020F0502020204030204" pitchFamily="34" charset="0"/>
                <a:cs typeface="Times New Roman" panose="02020603050405020304" pitchFamily="18" charset="0"/>
              </a:rPr>
              <a:t>LibreOffice, </a:t>
            </a:r>
            <a:r>
              <a:rPr lang="en-GB" sz="1800" b="1" dirty="0">
                <a:effectLst/>
                <a:ea typeface="Calibri" panose="020F0502020204030204" pitchFamily="34" charset="0"/>
                <a:cs typeface="Times New Roman" panose="02020603050405020304" pitchFamily="18" charset="0"/>
              </a:rPr>
              <a:t>VLC Media Player, </a:t>
            </a:r>
            <a:r>
              <a:rPr lang="en-GB" sz="1800" dirty="0">
                <a:effectLst/>
                <a:ea typeface="Calibri" panose="020F0502020204030204" pitchFamily="34" charset="0"/>
                <a:cs typeface="Times New Roman" panose="02020603050405020304" pitchFamily="18" charset="0"/>
              </a:rPr>
              <a:t>Blender (3D Graphics software), GNU, Python, Virtual Studio Code, Python frameworks, TensorFlow (Machine learning), Bootstrap (</a:t>
            </a:r>
            <a:r>
              <a:rPr lang="en-GB" sz="1800" dirty="0">
                <a:solidFill>
                  <a:srgbClr val="333333"/>
                </a:solidFill>
                <a:effectLst/>
                <a:ea typeface="Calibri" panose="020F0502020204030204" pitchFamily="34" charset="0"/>
                <a:cs typeface="Times New Roman" panose="02020603050405020304" pitchFamily="18" charset="0"/>
              </a:rPr>
              <a:t>frontend component library to build responsive, mobile-first projects using web standards),</a:t>
            </a:r>
            <a:r>
              <a:rPr lang="en-GB" sz="1800" dirty="0">
                <a:solidFill>
                  <a:srgbClr val="202124"/>
                </a:solidFill>
                <a:effectLst/>
                <a:ea typeface="Calibri" panose="020F0502020204030204" pitchFamily="34" charset="0"/>
                <a:cs typeface="Times New Roman" panose="02020603050405020304" pitchFamily="18" charset="0"/>
              </a:rPr>
              <a:t> Django (Python Web Dev. Framework), React (</a:t>
            </a:r>
            <a:r>
              <a:rPr lang="en-GB" sz="1800" dirty="0" err="1">
                <a:solidFill>
                  <a:srgbClr val="202124"/>
                </a:solidFill>
                <a:effectLst/>
                <a:ea typeface="Calibri" panose="020F0502020204030204" pitchFamily="34" charset="0"/>
                <a:cs typeface="Times New Roman" panose="02020603050405020304" pitchFamily="18" charset="0"/>
              </a:rPr>
              <a:t>j</a:t>
            </a:r>
            <a:r>
              <a:rPr lang="en-GB" sz="1800" dirty="0" err="1">
                <a:solidFill>
                  <a:srgbClr val="333333"/>
                </a:solidFill>
                <a:effectLst/>
                <a:ea typeface="Calibri" panose="020F0502020204030204" pitchFamily="34" charset="0"/>
                <a:cs typeface="Times New Roman" panose="02020603050405020304" pitchFamily="18" charset="0"/>
              </a:rPr>
              <a:t>avaScript</a:t>
            </a:r>
            <a:r>
              <a:rPr lang="en-GB" sz="1800" dirty="0">
                <a:solidFill>
                  <a:srgbClr val="333333"/>
                </a:solidFill>
                <a:effectLst/>
                <a:ea typeface="Calibri" panose="020F0502020204030204" pitchFamily="34" charset="0"/>
                <a:cs typeface="Times New Roman" panose="02020603050405020304" pitchFamily="18" charset="0"/>
              </a:rPr>
              <a:t> library for building user interfaces</a:t>
            </a:r>
            <a:r>
              <a:rPr lang="en-GB" sz="1800" dirty="0">
                <a:effectLst/>
                <a:ea typeface="Calibri" panose="020F0502020204030204" pitchFamily="34" charset="0"/>
                <a:cs typeface="Times New Roman" panose="02020603050405020304" pitchFamily="18" charset="0"/>
              </a:rPr>
              <a:t>),</a:t>
            </a:r>
            <a:r>
              <a:rPr lang="en-GB" sz="1800" dirty="0">
                <a:solidFill>
                  <a:srgbClr val="202124"/>
                </a:solidFill>
                <a:effectLst/>
                <a:ea typeface="Calibri" panose="020F0502020204030204" pitchFamily="34" charset="0"/>
                <a:cs typeface="Times New Roman" panose="02020603050405020304" pitchFamily="18" charset="0"/>
              </a:rPr>
              <a:t> React Native (</a:t>
            </a:r>
            <a:r>
              <a:rPr lang="en-GB" sz="1800" dirty="0">
                <a:solidFill>
                  <a:srgbClr val="333333"/>
                </a:solidFill>
                <a:effectLst/>
                <a:ea typeface="Calibri" panose="020F0502020204030204" pitchFamily="34" charset="0"/>
                <a:cs typeface="Times New Roman" panose="02020603050405020304" pitchFamily="18" charset="0"/>
              </a:rPr>
              <a:t>build native mobile apps using JavaScript</a:t>
            </a:r>
            <a:r>
              <a:rPr lang="en-GB" sz="1800" dirty="0">
                <a:effectLst/>
                <a:ea typeface="Calibri" panose="020F0502020204030204" pitchFamily="34" charset="0"/>
                <a:cs typeface="Times New Roman" panose="02020603050405020304" pitchFamily="18" charset="0"/>
              </a:rPr>
              <a:t>), Brackets (Web dev./design IDE), The Web Accessibility Project, Apache Hadoop</a:t>
            </a:r>
            <a:r>
              <a:rPr lang="en-GB" sz="1800" dirty="0">
                <a:solidFill>
                  <a:srgbClr val="202124"/>
                </a:solidFill>
                <a:effectLst/>
                <a:ea typeface="Calibri" panose="020F0502020204030204" pitchFamily="34" charset="0"/>
                <a:cs typeface="Times New Roman" panose="02020603050405020304" pitchFamily="18" charset="0"/>
              </a:rPr>
              <a:t> etc </a:t>
            </a:r>
            <a:r>
              <a:rPr lang="en-GB" sz="1800" dirty="0" err="1">
                <a:solidFill>
                  <a:srgbClr val="202124"/>
                </a:solidFill>
                <a:effectLst/>
                <a:ea typeface="Calibri" panose="020F0502020204030204" pitchFamily="34" charset="0"/>
                <a:cs typeface="Times New Roman" panose="02020603050405020304" pitchFamily="18" charset="0"/>
              </a:rPr>
              <a:t>etc</a:t>
            </a:r>
            <a:r>
              <a:rPr lang="en-GB" sz="1800" dirty="0">
                <a:solidFill>
                  <a:srgbClr val="202124"/>
                </a:solidFill>
                <a:effectLst/>
                <a:ea typeface="Calibri" panose="020F0502020204030204" pitchFamily="34" charset="0"/>
                <a:cs typeface="Times New Roman" panose="02020603050405020304" pitchFamily="18" charset="0"/>
              </a:rPr>
              <a:t> etc…. Note: this list is a little web biased due to my background but there are equal numbers of other open source projects covering ALL * ALL * areas of computing.</a:t>
            </a:r>
            <a:endParaRPr lang="en-GB" sz="18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200" dirty="0">
                <a:solidFill>
                  <a:srgbClr val="202124"/>
                </a:solidFill>
                <a:effectLst/>
                <a:ea typeface="Calibri" panose="020F0502020204030204" pitchFamily="34" charset="0"/>
                <a:cs typeface="Times New Roman" panose="02020603050405020304" pitchFamily="18" charset="0"/>
              </a:rPr>
              <a:t>To find out what’s trending on GitHub </a:t>
            </a:r>
            <a:r>
              <a:rPr lang="en-GB" sz="2200" u="sng" dirty="0">
                <a:solidFill>
                  <a:srgbClr val="202124"/>
                </a:solidFill>
                <a:effectLst/>
                <a:ea typeface="Calibri" panose="020F0502020204030204" pitchFamily="34" charset="0"/>
                <a:cs typeface="Times New Roman" panose="02020603050405020304" pitchFamily="18" charset="0"/>
                <a:hlinkClick r:id="rId3"/>
              </a:rPr>
              <a:t>click here</a:t>
            </a:r>
            <a:r>
              <a:rPr lang="en-GB" sz="2200" dirty="0">
                <a:solidFill>
                  <a:srgbClr val="202124"/>
                </a:solidFill>
                <a:effectLst/>
                <a:ea typeface="Calibri" panose="020F0502020204030204" pitchFamily="34" charset="0"/>
                <a:cs typeface="Times New Roman" panose="02020603050405020304" pitchFamily="18" charset="0"/>
              </a:rPr>
              <a:t> and </a:t>
            </a:r>
            <a:r>
              <a:rPr lang="en-GB" sz="2200" u="sng" dirty="0">
                <a:solidFill>
                  <a:srgbClr val="202124"/>
                </a:solidFill>
                <a:effectLst/>
                <a:ea typeface="Calibri" panose="020F0502020204030204" pitchFamily="34" charset="0"/>
                <a:cs typeface="Times New Roman" panose="02020603050405020304" pitchFamily="18" charset="0"/>
                <a:hlinkClick r:id="rId4"/>
              </a:rPr>
              <a:t>here</a:t>
            </a:r>
            <a:r>
              <a:rPr lang="en-GB" sz="2200" dirty="0">
                <a:solidFill>
                  <a:srgbClr val="202124"/>
                </a:solidFill>
                <a:effectLst/>
                <a:ea typeface="Calibri" panose="020F0502020204030204" pitchFamily="34" charset="0"/>
                <a:cs typeface="Times New Roman" panose="02020603050405020304" pitchFamily="18" charset="0"/>
              </a:rPr>
              <a:t> to view Google’s Open Source featured project list.</a:t>
            </a:r>
            <a:endParaRPr lang="en-GB" sz="22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endParaRPr lang="en-GB" sz="2200" dirty="0"/>
          </a:p>
        </p:txBody>
      </p:sp>
      <p:pic>
        <p:nvPicPr>
          <p:cNvPr id="9" name="Picture 8" descr="Icon&#10;&#10;Description automatically generated">
            <a:extLst>
              <a:ext uri="{FF2B5EF4-FFF2-40B4-BE49-F238E27FC236}">
                <a16:creationId xmlns:a16="http://schemas.microsoft.com/office/drawing/2014/main" id="{36219300-207B-41DE-964C-74F8A761953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138471" y="-23508"/>
            <a:ext cx="1867220" cy="1867220"/>
          </a:xfrm>
          <a:prstGeom prst="rect">
            <a:avLst/>
          </a:prstGeom>
        </p:spPr>
      </p:pic>
      <p:sp>
        <p:nvSpPr>
          <p:cNvPr id="11" name="TextBox 10">
            <a:extLst>
              <a:ext uri="{FF2B5EF4-FFF2-40B4-BE49-F238E27FC236}">
                <a16:creationId xmlns:a16="http://schemas.microsoft.com/office/drawing/2014/main" id="{580DF37E-268D-467E-A2C0-7E05D7FE4C4F}"/>
              </a:ext>
            </a:extLst>
          </p:cNvPr>
          <p:cNvSpPr txBox="1"/>
          <p:nvPr/>
        </p:nvSpPr>
        <p:spPr>
          <a:xfrm>
            <a:off x="10262121" y="1632624"/>
            <a:ext cx="1867220" cy="123111"/>
          </a:xfrm>
          <a:prstGeom prst="rect">
            <a:avLst/>
          </a:prstGeom>
          <a:noFill/>
        </p:spPr>
        <p:txBody>
          <a:bodyPr wrap="square" rtlCol="0">
            <a:spAutoFit/>
          </a:bodyPr>
          <a:lstStyle/>
          <a:p>
            <a:pPr algn="ctr"/>
            <a:r>
              <a:rPr lang="en-GB" sz="200" dirty="0">
                <a:hlinkClick r:id="rId6" tooltip="https://fr.wikipedia.org/wiki/Open_source"/>
              </a:rPr>
              <a:t>This Photo</a:t>
            </a:r>
            <a:r>
              <a:rPr lang="en-GB" sz="200" dirty="0"/>
              <a:t> by Unknown Author is licensed under </a:t>
            </a:r>
            <a:r>
              <a:rPr lang="en-GB" sz="200" dirty="0">
                <a:hlinkClick r:id="rId7" tooltip="https://creativecommons.org/licenses/by-sa/3.0/"/>
              </a:rPr>
              <a:t>CC BY-SA</a:t>
            </a:r>
            <a:endParaRPr lang="en-GB" sz="200" dirty="0"/>
          </a:p>
        </p:txBody>
      </p:sp>
    </p:spTree>
    <p:extLst>
      <p:ext uri="{BB962C8B-B14F-4D97-AF65-F5344CB8AC3E}">
        <p14:creationId xmlns:p14="http://schemas.microsoft.com/office/powerpoint/2010/main" val="5343495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43701" y="351974"/>
            <a:ext cx="9895951" cy="1033669"/>
          </a:xfrm>
        </p:spPr>
        <p:txBody>
          <a:bodyPr>
            <a:normAutofit/>
          </a:bodyPr>
          <a:lstStyle/>
          <a:p>
            <a:r>
              <a:rPr lang="en-GB" b="1" dirty="0">
                <a:solidFill>
                  <a:schemeClr val="bg1"/>
                </a:solidFill>
              </a:rPr>
              <a:t>How to contribute to Open Source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7442" y="1597668"/>
            <a:ext cx="11547771" cy="5034606"/>
          </a:xfrm>
        </p:spPr>
        <p:txBody>
          <a:bodyPr>
            <a:noAutofit/>
          </a:bodyPr>
          <a:lstStyle/>
          <a:p>
            <a:pPr>
              <a:lnSpc>
                <a:spcPct val="100000"/>
              </a:lnSpc>
              <a:spcBef>
                <a:spcPts val="0"/>
              </a:spcBef>
              <a:spcAft>
                <a:spcPts val="600"/>
              </a:spcAft>
            </a:pPr>
            <a:r>
              <a:rPr lang="en-GB" sz="2000" dirty="0"/>
              <a:t>Contributing to Open Source projects is </a:t>
            </a:r>
            <a:r>
              <a:rPr lang="en-GB" sz="2000" b="1" dirty="0"/>
              <a:t>a great way to meet new people </a:t>
            </a:r>
            <a:r>
              <a:rPr lang="en-GB" sz="2000" dirty="0"/>
              <a:t>who like you are enthusiastic about technology. It’s a great way to collaborate with others, gain experience, enhance your confidence and CV.</a:t>
            </a:r>
          </a:p>
          <a:p>
            <a:pPr>
              <a:lnSpc>
                <a:spcPct val="100000"/>
              </a:lnSpc>
              <a:spcBef>
                <a:spcPts val="0"/>
              </a:spcBef>
              <a:spcAft>
                <a:spcPts val="600"/>
              </a:spcAft>
            </a:pPr>
            <a:r>
              <a:rPr lang="en-GB" sz="2000" dirty="0"/>
              <a:t>It’s a great way to use and develop your coding skills and to use them in such a way that is going to contribute to the development of a project that could </a:t>
            </a:r>
            <a:r>
              <a:rPr lang="en-GB" sz="2000" b="1" dirty="0"/>
              <a:t>enhance the lives of a group of people</a:t>
            </a:r>
            <a:r>
              <a:rPr lang="en-GB" sz="2000" dirty="0"/>
              <a:t>, a community, a country or even at a global level. You could contribute to the development of the favourite Open Source software you use.</a:t>
            </a:r>
          </a:p>
          <a:p>
            <a:pPr>
              <a:lnSpc>
                <a:spcPct val="100000"/>
              </a:lnSpc>
              <a:spcBef>
                <a:spcPts val="0"/>
              </a:spcBef>
              <a:spcAft>
                <a:spcPts val="600"/>
              </a:spcAft>
            </a:pPr>
            <a:r>
              <a:rPr lang="en-GB" sz="2000" dirty="0"/>
              <a:t>But there are other ways you can contribute, </a:t>
            </a:r>
            <a:r>
              <a:rPr lang="en-GB" sz="2000" b="1" dirty="0"/>
              <a:t>it’s not only coding</a:t>
            </a:r>
            <a:r>
              <a:rPr lang="en-GB" sz="2000" dirty="0"/>
              <a:t>. Other ways include for example: UI  design, graphic design, writing, document review and editing, organising, team and project, management event planning, support others etc. These areas often need the most support and are sometimes neglected and the teams always welcome people who can help with coding yes but also with these other areas too.</a:t>
            </a:r>
          </a:p>
          <a:p>
            <a:pPr>
              <a:lnSpc>
                <a:spcPct val="100000"/>
              </a:lnSpc>
              <a:spcBef>
                <a:spcPts val="0"/>
              </a:spcBef>
              <a:spcAft>
                <a:spcPts val="600"/>
              </a:spcAft>
            </a:pPr>
            <a:r>
              <a:rPr lang="en-GB" sz="2000" dirty="0"/>
              <a:t>There are loads of Open Source projects, and there are more and more coming online every day. </a:t>
            </a:r>
            <a:r>
              <a:rPr lang="en-GB" sz="2000" b="1" dirty="0"/>
              <a:t>There is something and some role for everyone in the Open Source community</a:t>
            </a:r>
            <a:r>
              <a:rPr lang="en-GB" sz="2000" dirty="0"/>
              <a:t>.</a:t>
            </a:r>
          </a:p>
          <a:p>
            <a:pPr>
              <a:lnSpc>
                <a:spcPct val="100000"/>
              </a:lnSpc>
              <a:spcBef>
                <a:spcPts val="0"/>
              </a:spcBef>
              <a:spcAft>
                <a:spcPts val="600"/>
              </a:spcAft>
            </a:pPr>
            <a:r>
              <a:rPr lang="en-GB" sz="2000" dirty="0"/>
              <a:t>It’s also a great way to meet people who are interested in the same tech areas of general areas of interest as you are. Match your personal passion with a project = Win/Win.</a:t>
            </a:r>
          </a:p>
        </p:txBody>
      </p:sp>
      <p:pic>
        <p:nvPicPr>
          <p:cNvPr id="9" name="Picture 8" descr="Icon&#10;&#10;Description automatically generated">
            <a:extLst>
              <a:ext uri="{FF2B5EF4-FFF2-40B4-BE49-F238E27FC236}">
                <a16:creationId xmlns:a16="http://schemas.microsoft.com/office/drawing/2014/main" id="{50A80B0B-9D85-49CB-9435-375150C93AC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267338" y="0"/>
            <a:ext cx="1867220" cy="1867220"/>
          </a:xfrm>
          <a:prstGeom prst="rect">
            <a:avLst/>
          </a:prstGeom>
        </p:spPr>
      </p:pic>
      <p:sp>
        <p:nvSpPr>
          <p:cNvPr id="11" name="TextBox 10">
            <a:extLst>
              <a:ext uri="{FF2B5EF4-FFF2-40B4-BE49-F238E27FC236}">
                <a16:creationId xmlns:a16="http://schemas.microsoft.com/office/drawing/2014/main" id="{6A4DE90F-29A3-456D-99ED-1B27C9FD0AEB}"/>
              </a:ext>
            </a:extLst>
          </p:cNvPr>
          <p:cNvSpPr txBox="1"/>
          <p:nvPr/>
        </p:nvSpPr>
        <p:spPr>
          <a:xfrm>
            <a:off x="10267338" y="1667947"/>
            <a:ext cx="1867220" cy="123111"/>
          </a:xfrm>
          <a:prstGeom prst="rect">
            <a:avLst/>
          </a:prstGeom>
          <a:noFill/>
        </p:spPr>
        <p:txBody>
          <a:bodyPr wrap="square" rtlCol="0">
            <a:spAutoFit/>
          </a:bodyPr>
          <a:lstStyle/>
          <a:p>
            <a:pPr algn="ctr"/>
            <a:r>
              <a:rPr lang="en-GB" sz="200" dirty="0">
                <a:hlinkClick r:id="rId4" tooltip="https://fr.wikipedia.org/wiki/Open_source"/>
              </a:rPr>
              <a:t>This Photo</a:t>
            </a:r>
            <a:r>
              <a:rPr lang="en-GB" sz="200" dirty="0"/>
              <a:t> by Unknown Author is licensed under </a:t>
            </a:r>
            <a:r>
              <a:rPr lang="en-GB" sz="200" dirty="0">
                <a:hlinkClick r:id="rId5" tooltip="https://creativecommons.org/licenses/by-sa/3.0/"/>
              </a:rPr>
              <a:t>CC BY-SA</a:t>
            </a:r>
            <a:endParaRPr lang="en-GB" sz="200" dirty="0"/>
          </a:p>
        </p:txBody>
      </p:sp>
    </p:spTree>
    <p:extLst>
      <p:ext uri="{BB962C8B-B14F-4D97-AF65-F5344CB8AC3E}">
        <p14:creationId xmlns:p14="http://schemas.microsoft.com/office/powerpoint/2010/main" val="38201819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00515"/>
            <a:ext cx="9895951" cy="1033669"/>
          </a:xfrm>
        </p:spPr>
        <p:txBody>
          <a:bodyPr>
            <a:normAutofit/>
          </a:bodyPr>
          <a:lstStyle/>
          <a:p>
            <a:r>
              <a:rPr lang="en-GB" b="1" dirty="0">
                <a:solidFill>
                  <a:schemeClr val="bg1"/>
                </a:solidFill>
              </a:rPr>
              <a:t>How to contribute to Open Source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lnSpcReduction="10000"/>
          </a:bodyPr>
          <a:lstStyle/>
          <a:p>
            <a:pPr>
              <a:lnSpc>
                <a:spcPct val="120000"/>
              </a:lnSpc>
              <a:spcBef>
                <a:spcPts val="0"/>
              </a:spcBef>
              <a:spcAft>
                <a:spcPts val="600"/>
              </a:spcAft>
            </a:pPr>
            <a:r>
              <a:rPr lang="en-GB" sz="2000" dirty="0"/>
              <a:t>Which ever project you join or create, working with others means you’ll have the opportunity to document your patches/updates, to learn from others, to be supported by project mentors and to teach and support others too.</a:t>
            </a:r>
          </a:p>
          <a:p>
            <a:pPr>
              <a:lnSpc>
                <a:spcPct val="120000"/>
              </a:lnSpc>
              <a:spcBef>
                <a:spcPts val="0"/>
              </a:spcBef>
              <a:spcAft>
                <a:spcPts val="6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Your contributions to Open Source projects help you to develop and show your work experience, as all contributions to Open Source projects are public, you can easily demonstrate your Open Source work to potential employers as evidence of what you can do and how you can work in teams.</a:t>
            </a:r>
          </a:p>
          <a:p>
            <a:pPr>
              <a:lnSpc>
                <a:spcPct val="120000"/>
              </a:lnSpc>
              <a:spcBef>
                <a:spcPts val="0"/>
              </a:spcBef>
              <a:spcAft>
                <a:spcPts val="6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Involvement in Open Source projects will also help you to develop your team working skills, people skills and management skills. Again, great for showcasing to potential employers.</a:t>
            </a:r>
          </a:p>
          <a:p>
            <a:pPr>
              <a:lnSpc>
                <a:spcPct val="120000"/>
              </a:lnSpc>
              <a:spcBef>
                <a:spcPts val="0"/>
              </a:spcBef>
              <a:spcAft>
                <a:spcPts val="6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It’s empowering to contribute and to make a difference, even a small contribution, </a:t>
            </a:r>
            <a:r>
              <a:rPr lang="en-GB" sz="2000" b="1" u="sng" dirty="0">
                <a:effectLst/>
                <a:latin typeface="Calibri" panose="020F0502020204030204" pitchFamily="34" charset="0"/>
                <a:ea typeface="Calibri" panose="020F0502020204030204" pitchFamily="34" charset="0"/>
                <a:cs typeface="Times New Roman" panose="02020603050405020304" pitchFamily="18" charset="0"/>
              </a:rPr>
              <a:t>contributes</a:t>
            </a:r>
            <a:r>
              <a:rPr lang="en-GB" sz="20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20000"/>
              </a:lnSpc>
              <a:spcBef>
                <a:spcPts val="0"/>
              </a:spcBef>
              <a:spcAft>
                <a:spcPts val="6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Even noticing and flagging a typo on an OS project or website is a positive contribution</a:t>
            </a:r>
            <a:r>
              <a:rPr lang="en-GB" sz="20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20000"/>
              </a:lnSpc>
              <a:spcBef>
                <a:spcPts val="0"/>
              </a:spcBef>
              <a:spcAft>
                <a:spcPts val="6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To learn more about the type of projects you can contribute to, check out the projects on ‘</a:t>
            </a:r>
            <a:r>
              <a:rPr lang="en-GB" sz="20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Open Source Google’</a:t>
            </a:r>
            <a:r>
              <a:rPr lang="en-GB" sz="2000" dirty="0">
                <a:effectLst/>
                <a:latin typeface="Calibri" panose="020F0502020204030204" pitchFamily="34" charset="0"/>
                <a:ea typeface="Calibri" panose="020F0502020204030204" pitchFamily="34" charset="0"/>
                <a:cs typeface="Times New Roman" panose="02020603050405020304" pitchFamily="18" charset="0"/>
              </a:rPr>
              <a:t> and ‘</a:t>
            </a:r>
            <a:r>
              <a:rPr lang="en-GB" sz="20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GitHub</a:t>
            </a:r>
            <a:r>
              <a:rPr lang="en-GB" sz="2000" dirty="0">
                <a:effectLst/>
                <a:latin typeface="Calibri" panose="020F0502020204030204" pitchFamily="34" charset="0"/>
                <a:ea typeface="Calibri" panose="020F0502020204030204" pitchFamily="34" charset="0"/>
                <a:cs typeface="Times New Roman" panose="02020603050405020304" pitchFamily="18" charset="0"/>
              </a:rPr>
              <a:t>’.</a:t>
            </a:r>
          </a:p>
          <a:p>
            <a:pPr lvl="1">
              <a:lnSpc>
                <a:spcPct val="120000"/>
              </a:lnSpc>
              <a:spcBef>
                <a:spcPts val="0"/>
              </a:spcBef>
              <a:spcAft>
                <a:spcPts val="6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Bg. For more information: </a:t>
            </a:r>
            <a:r>
              <a:rPr lang="en-GB" sz="16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click-here</a:t>
            </a:r>
            <a:r>
              <a:rPr lang="en-GB" sz="16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6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here</a:t>
            </a:r>
            <a:r>
              <a:rPr lang="en-GB" sz="1600" dirty="0">
                <a:effectLst/>
                <a:latin typeface="Calibri" panose="020F0502020204030204" pitchFamily="34" charset="0"/>
                <a:ea typeface="Calibri" panose="020F0502020204030204" pitchFamily="34" charset="0"/>
                <a:cs typeface="Times New Roman" panose="02020603050405020304" pitchFamily="18" charset="0"/>
              </a:rPr>
              <a:t>.</a:t>
            </a:r>
          </a:p>
        </p:txBody>
      </p:sp>
      <p:pic>
        <p:nvPicPr>
          <p:cNvPr id="9" name="Picture 8" descr="Icon&#10;&#10;Description automatically generated">
            <a:extLst>
              <a:ext uri="{FF2B5EF4-FFF2-40B4-BE49-F238E27FC236}">
                <a16:creationId xmlns:a16="http://schemas.microsoft.com/office/drawing/2014/main" id="{4A8E5A7C-563E-4AB5-8302-A637C513AF0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044613" y="0"/>
            <a:ext cx="1867220" cy="1867220"/>
          </a:xfrm>
          <a:prstGeom prst="rect">
            <a:avLst/>
          </a:prstGeom>
        </p:spPr>
      </p:pic>
      <p:sp>
        <p:nvSpPr>
          <p:cNvPr id="11" name="TextBox 10">
            <a:extLst>
              <a:ext uri="{FF2B5EF4-FFF2-40B4-BE49-F238E27FC236}">
                <a16:creationId xmlns:a16="http://schemas.microsoft.com/office/drawing/2014/main" id="{55F111A1-B00C-4C19-BF36-81DE72B4C2F1}"/>
              </a:ext>
            </a:extLst>
          </p:cNvPr>
          <p:cNvSpPr txBox="1"/>
          <p:nvPr/>
        </p:nvSpPr>
        <p:spPr>
          <a:xfrm>
            <a:off x="10044613" y="1667947"/>
            <a:ext cx="1867220" cy="123111"/>
          </a:xfrm>
          <a:prstGeom prst="rect">
            <a:avLst/>
          </a:prstGeom>
          <a:noFill/>
        </p:spPr>
        <p:txBody>
          <a:bodyPr wrap="square" rtlCol="0">
            <a:spAutoFit/>
          </a:bodyPr>
          <a:lstStyle/>
          <a:p>
            <a:pPr algn="ctr"/>
            <a:r>
              <a:rPr lang="en-GB" sz="200" dirty="0">
                <a:hlinkClick r:id="rId7" tooltip="https://fr.wikipedia.org/wiki/Open_source"/>
              </a:rPr>
              <a:t>This Photo</a:t>
            </a:r>
            <a:r>
              <a:rPr lang="en-GB" sz="200" dirty="0"/>
              <a:t> by Unknown Author is licensed under </a:t>
            </a:r>
            <a:r>
              <a:rPr lang="en-GB" sz="200" dirty="0">
                <a:hlinkClick r:id="rId8" tooltip="https://creativecommons.org/licenses/by-sa/3.0/"/>
              </a:rPr>
              <a:t>CC BY-SA</a:t>
            </a:r>
            <a:endParaRPr lang="en-GB" sz="200" dirty="0"/>
          </a:p>
        </p:txBody>
      </p:sp>
    </p:spTree>
    <p:extLst>
      <p:ext uri="{BB962C8B-B14F-4D97-AF65-F5344CB8AC3E}">
        <p14:creationId xmlns:p14="http://schemas.microsoft.com/office/powerpoint/2010/main" val="8787992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01298" y="331195"/>
            <a:ext cx="9895951" cy="1033669"/>
          </a:xfrm>
        </p:spPr>
        <p:txBody>
          <a:bodyPr>
            <a:normAutofit/>
          </a:bodyPr>
          <a:lstStyle/>
          <a:p>
            <a:r>
              <a:rPr lang="en-GB" dirty="0">
                <a:solidFill>
                  <a:schemeClr val="bg1"/>
                </a:solidFill>
              </a:rPr>
              <a:t>Video: </a:t>
            </a:r>
            <a:r>
              <a:rPr lang="en-GB" b="1" dirty="0">
                <a:solidFill>
                  <a:schemeClr val="bg1"/>
                </a:solidFill>
              </a:rPr>
              <a:t>The Rise Of Open-Source Software</a:t>
            </a:r>
            <a:endParaRPr lang="en-GB" dirty="0">
              <a:solidFill>
                <a:schemeClr val="bg1"/>
              </a:solidFill>
            </a:endParaRPr>
          </a:p>
        </p:txBody>
      </p:sp>
      <p:pic>
        <p:nvPicPr>
          <p:cNvPr id="9" name="Picture 8" descr="Icon&#10;&#10;Description automatically generated">
            <a:extLst>
              <a:ext uri="{FF2B5EF4-FFF2-40B4-BE49-F238E27FC236}">
                <a16:creationId xmlns:a16="http://schemas.microsoft.com/office/drawing/2014/main" id="{4A8E5A7C-563E-4AB5-8302-A637C513AF0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208673" y="0"/>
            <a:ext cx="1867220" cy="1867220"/>
          </a:xfrm>
          <a:prstGeom prst="rect">
            <a:avLst/>
          </a:prstGeom>
        </p:spPr>
      </p:pic>
      <p:sp>
        <p:nvSpPr>
          <p:cNvPr id="11" name="TextBox 10">
            <a:extLst>
              <a:ext uri="{FF2B5EF4-FFF2-40B4-BE49-F238E27FC236}">
                <a16:creationId xmlns:a16="http://schemas.microsoft.com/office/drawing/2014/main" id="{55F111A1-B00C-4C19-BF36-81DE72B4C2F1}"/>
              </a:ext>
            </a:extLst>
          </p:cNvPr>
          <p:cNvSpPr txBox="1"/>
          <p:nvPr/>
        </p:nvSpPr>
        <p:spPr>
          <a:xfrm>
            <a:off x="10266725" y="1664079"/>
            <a:ext cx="1867220" cy="123111"/>
          </a:xfrm>
          <a:prstGeom prst="rect">
            <a:avLst/>
          </a:prstGeom>
          <a:noFill/>
        </p:spPr>
        <p:txBody>
          <a:bodyPr wrap="square" rtlCol="0">
            <a:spAutoFit/>
          </a:bodyPr>
          <a:lstStyle/>
          <a:p>
            <a:pPr algn="ctr"/>
            <a:r>
              <a:rPr lang="en-GB" sz="200" dirty="0">
                <a:hlinkClick r:id="rId4" tooltip="https://fr.wikipedia.org/wiki/Open_source"/>
              </a:rPr>
              <a:t>This Photo</a:t>
            </a:r>
            <a:r>
              <a:rPr lang="en-GB" sz="200" dirty="0"/>
              <a:t> by Unknown Author is licensed under </a:t>
            </a:r>
            <a:r>
              <a:rPr lang="en-GB" sz="200" dirty="0">
                <a:hlinkClick r:id="rId5" tooltip="https://creativecommons.org/licenses/by-sa/3.0/"/>
              </a:rPr>
              <a:t>CC BY-SA</a:t>
            </a:r>
            <a:endParaRPr lang="en-GB" sz="200" dirty="0"/>
          </a:p>
        </p:txBody>
      </p:sp>
      <p:pic>
        <p:nvPicPr>
          <p:cNvPr id="6" name="Picture 5">
            <a:hlinkClick r:id="rId6"/>
            <a:extLst>
              <a:ext uri="{FF2B5EF4-FFF2-40B4-BE49-F238E27FC236}">
                <a16:creationId xmlns:a16="http://schemas.microsoft.com/office/drawing/2014/main" id="{68C599B6-CF32-4601-BB68-E5BCFDF89C00}"/>
              </a:ext>
            </a:extLst>
          </p:cNvPr>
          <p:cNvPicPr>
            <a:picLocks noChangeAspect="1"/>
          </p:cNvPicPr>
          <p:nvPr/>
        </p:nvPicPr>
        <p:blipFill>
          <a:blip r:embed="rId7"/>
          <a:stretch>
            <a:fillRect/>
          </a:stretch>
        </p:blipFill>
        <p:spPr>
          <a:xfrm>
            <a:off x="1260091" y="1725634"/>
            <a:ext cx="8542084" cy="48011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7" name="Picture 16" descr="Icon&#10;&#10;Description automatically generated">
            <a:extLst>
              <a:ext uri="{FF2B5EF4-FFF2-40B4-BE49-F238E27FC236}">
                <a16:creationId xmlns:a16="http://schemas.microsoft.com/office/drawing/2014/main" id="{B77E1FD1-E6B4-4A25-8798-3C89E66BD382}"/>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19888242">
            <a:off x="9589924" y="3240562"/>
            <a:ext cx="1746356" cy="2614427"/>
          </a:xfrm>
          <a:prstGeom prst="rect">
            <a:avLst/>
          </a:prstGeom>
        </p:spPr>
      </p:pic>
    </p:spTree>
    <p:extLst>
      <p:ext uri="{BB962C8B-B14F-4D97-AF65-F5344CB8AC3E}">
        <p14:creationId xmlns:p14="http://schemas.microsoft.com/office/powerpoint/2010/main" val="13873875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85646" y="324492"/>
            <a:ext cx="9895951" cy="1033669"/>
          </a:xfrm>
        </p:spPr>
        <p:txBody>
          <a:bodyPr>
            <a:normAutofit/>
          </a:bodyPr>
          <a:lstStyle/>
          <a:p>
            <a:r>
              <a:rPr lang="en-GB" sz="4800" b="1" dirty="0">
                <a:solidFill>
                  <a:schemeClr val="bg1"/>
                </a:solidFill>
              </a:rPr>
              <a:t>Git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a:bodyPr>
          <a:lstStyle/>
          <a:p>
            <a:pPr>
              <a:lnSpc>
                <a:spcPct val="100000"/>
              </a:lnSpc>
              <a:spcBef>
                <a:spcPts val="600"/>
              </a:spcBef>
              <a:spcAft>
                <a:spcPts val="600"/>
              </a:spcAft>
            </a:pPr>
            <a:r>
              <a:rPr lang="en-GB" sz="2400" b="1" dirty="0"/>
              <a:t>Git</a:t>
            </a:r>
            <a:r>
              <a:rPr lang="en-GB" sz="2400" dirty="0"/>
              <a:t> is a free and open-source distributed </a:t>
            </a:r>
            <a:r>
              <a:rPr lang="en-GB" sz="2400" b="1" dirty="0"/>
              <a:t>‘</a:t>
            </a:r>
            <a:r>
              <a:rPr lang="en-GB" sz="2400" b="1" u="sng" dirty="0"/>
              <a:t>Version control</a:t>
            </a:r>
            <a:r>
              <a:rPr lang="en-GB" sz="2400" b="1" dirty="0"/>
              <a:t>’ software </a:t>
            </a:r>
            <a:r>
              <a:rPr lang="en-GB" sz="2400" dirty="0"/>
              <a:t>used to </a:t>
            </a:r>
            <a:r>
              <a:rPr lang="en-GB" sz="2400" b="1" u="sng" dirty="0"/>
              <a:t>track changes </a:t>
            </a:r>
            <a:r>
              <a:rPr lang="en-GB" sz="2400" dirty="0"/>
              <a:t>in files.</a:t>
            </a:r>
          </a:p>
          <a:p>
            <a:pPr>
              <a:lnSpc>
                <a:spcPct val="100000"/>
              </a:lnSpc>
              <a:spcBef>
                <a:spcPts val="600"/>
              </a:spcBef>
              <a:spcAft>
                <a:spcPts val="600"/>
              </a:spcAft>
            </a:pPr>
            <a:r>
              <a:rPr lang="en-GB" sz="2400" dirty="0"/>
              <a:t>Commonly used to </a:t>
            </a:r>
            <a:r>
              <a:rPr lang="en-GB" sz="2400" b="1" u="sng" dirty="0"/>
              <a:t>facilitate collaboration</a:t>
            </a:r>
            <a:r>
              <a:rPr lang="en-GB" sz="2400" b="1" dirty="0"/>
              <a:t> </a:t>
            </a:r>
            <a:r>
              <a:rPr lang="en-GB" sz="2400" dirty="0"/>
              <a:t>among developers and to co-ordinate multiple people working on source code. </a:t>
            </a:r>
          </a:p>
          <a:p>
            <a:pPr>
              <a:lnSpc>
                <a:spcPct val="100000"/>
              </a:lnSpc>
              <a:spcBef>
                <a:spcPts val="600"/>
              </a:spcBef>
              <a:spcAft>
                <a:spcPts val="600"/>
              </a:spcAft>
            </a:pPr>
            <a:r>
              <a:rPr lang="en-GB" sz="2400" dirty="0"/>
              <a:t>Git was also created by Linux inventor </a:t>
            </a:r>
            <a:r>
              <a:rPr lang="en-GB" sz="2400" b="1" dirty="0"/>
              <a:t>Linus Torvalds </a:t>
            </a:r>
            <a:r>
              <a:rPr lang="en-GB" sz="2400" dirty="0"/>
              <a:t>in 2005, to enable multiple developers to work on, develop and enhance the Linux kernel.</a:t>
            </a:r>
          </a:p>
          <a:p>
            <a:pPr>
              <a:lnSpc>
                <a:spcPct val="100000"/>
              </a:lnSpc>
              <a:spcBef>
                <a:spcPts val="600"/>
              </a:spcBef>
              <a:spcAft>
                <a:spcPts val="600"/>
              </a:spcAft>
            </a:pPr>
            <a:r>
              <a:rPr lang="en-GB" sz="2400" dirty="0"/>
              <a:t>Git is licensed and distributed under </a:t>
            </a:r>
            <a:r>
              <a:rPr lang="en-GB" sz="2400" b="1" dirty="0"/>
              <a:t>GNU General Public License Version 2</a:t>
            </a:r>
            <a:r>
              <a:rPr lang="en-GB" sz="2400" dirty="0"/>
              <a:t>.</a:t>
            </a:r>
          </a:p>
          <a:p>
            <a:pPr>
              <a:lnSpc>
                <a:spcPct val="100000"/>
              </a:lnSpc>
              <a:spcBef>
                <a:spcPts val="600"/>
              </a:spcBef>
              <a:spcAft>
                <a:spcPts val="600"/>
              </a:spcAft>
            </a:pPr>
            <a:r>
              <a:rPr lang="en-GB" sz="2400" dirty="0"/>
              <a:t>Every Git directory on every computer is a complete code repository with complete history and full version-tracking abilities, independent of a central server.</a:t>
            </a:r>
          </a:p>
          <a:p>
            <a:pPr>
              <a:lnSpc>
                <a:spcPct val="100000"/>
              </a:lnSpc>
              <a:spcBef>
                <a:spcPts val="600"/>
              </a:spcBef>
              <a:spcAft>
                <a:spcPts val="600"/>
              </a:spcAft>
            </a:pPr>
            <a:r>
              <a:rPr lang="en-GB" sz="2400" dirty="0"/>
              <a:t> To learn how to use Git on a Windows </a:t>
            </a:r>
            <a:r>
              <a:rPr lang="en-GB" sz="2400" dirty="0" err="1"/>
              <a:t>cmd</a:t>
            </a:r>
            <a:r>
              <a:rPr lang="en-GB" sz="2400" dirty="0"/>
              <a:t>/CLI click here: </a:t>
            </a:r>
            <a:r>
              <a:rPr lang="en-GB" sz="2400" dirty="0">
                <a:hlinkClick r:id="rId3"/>
              </a:rPr>
              <a:t>Start using Git on the command line | GitLab</a:t>
            </a:r>
            <a:r>
              <a:rPr lang="en-GB" sz="2400" dirty="0"/>
              <a:t>. + Git Cheat Sheet: </a:t>
            </a:r>
            <a:r>
              <a:rPr lang="en-GB" sz="2400" dirty="0">
                <a:hlinkClick r:id="rId4"/>
              </a:rPr>
              <a:t>git-cheat-sheet.pdf (gitlab.com)</a:t>
            </a:r>
            <a:r>
              <a:rPr lang="en-GB" sz="2400" dirty="0"/>
              <a:t>.</a:t>
            </a:r>
          </a:p>
          <a:p>
            <a:pPr>
              <a:lnSpc>
                <a:spcPct val="100000"/>
              </a:lnSpc>
              <a:spcBef>
                <a:spcPts val="600"/>
              </a:spcBef>
              <a:spcAft>
                <a:spcPts val="600"/>
              </a:spcAft>
            </a:pPr>
            <a:endParaRPr lang="en-GB" sz="2400" dirty="0"/>
          </a:p>
        </p:txBody>
      </p:sp>
      <p:pic>
        <p:nvPicPr>
          <p:cNvPr id="4" name="Picture 3" descr="Icon&#10;&#10;Description automatically generated">
            <a:extLst>
              <a:ext uri="{FF2B5EF4-FFF2-40B4-BE49-F238E27FC236}">
                <a16:creationId xmlns:a16="http://schemas.microsoft.com/office/drawing/2014/main" id="{92A620A1-B3DF-4BD6-B5DD-73981731D03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245743" y="59185"/>
            <a:ext cx="1815810" cy="1815810"/>
          </a:xfrm>
          <a:prstGeom prst="rect">
            <a:avLst/>
          </a:prstGeom>
        </p:spPr>
      </p:pic>
      <p:sp>
        <p:nvSpPr>
          <p:cNvPr id="5" name="TextBox 4">
            <a:extLst>
              <a:ext uri="{FF2B5EF4-FFF2-40B4-BE49-F238E27FC236}">
                <a16:creationId xmlns:a16="http://schemas.microsoft.com/office/drawing/2014/main" id="{5F87155E-18A3-42CD-BD9C-41693C036DD2}"/>
              </a:ext>
            </a:extLst>
          </p:cNvPr>
          <p:cNvSpPr txBox="1"/>
          <p:nvPr/>
        </p:nvSpPr>
        <p:spPr>
          <a:xfrm>
            <a:off x="9982487" y="1619147"/>
            <a:ext cx="2158132" cy="153888"/>
          </a:xfrm>
          <a:prstGeom prst="rect">
            <a:avLst/>
          </a:prstGeom>
          <a:noFill/>
        </p:spPr>
        <p:txBody>
          <a:bodyPr wrap="square" rtlCol="0">
            <a:spAutoFit/>
          </a:bodyPr>
          <a:lstStyle/>
          <a:p>
            <a:pPr algn="ctr"/>
            <a:r>
              <a:rPr lang="en-GB" sz="400" dirty="0">
                <a:hlinkClick r:id="rId6" tooltip="https://kossoff.ru/2014/11/15/git-%D0%B8%D0%B3%D0%BD%D0%BE%D1%80%D0%B8%D1%80%D0%BE%D0%B2%D0%B0%D0%BD%D0%B8%D0%B5-%D0%B8%D0%B7%D0%BC%D0%B5%D0%BD%D0%B5%D0%BD%D0%B8%D0%B9-%D1%84%D0%B0%D0%B9%D0%BB%D0%B0"/>
              </a:rPr>
              <a:t>This Photo</a:t>
            </a:r>
            <a:r>
              <a:rPr lang="en-GB" sz="400" dirty="0"/>
              <a:t> by Unknown Author is licensed under </a:t>
            </a:r>
            <a:r>
              <a:rPr lang="en-GB" sz="400" dirty="0">
                <a:hlinkClick r:id="rId7" tooltip="https://creativecommons.org/licenses/by/3.0/"/>
              </a:rPr>
              <a:t>CC BY</a:t>
            </a:r>
            <a:endParaRPr lang="en-GB" sz="400" dirty="0"/>
          </a:p>
        </p:txBody>
      </p:sp>
    </p:spTree>
    <p:extLst>
      <p:ext uri="{BB962C8B-B14F-4D97-AF65-F5344CB8AC3E}">
        <p14:creationId xmlns:p14="http://schemas.microsoft.com/office/powerpoint/2010/main" val="28134804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b="1" dirty="0">
                <a:solidFill>
                  <a:schemeClr val="bg1"/>
                </a:solidFill>
              </a:rPr>
              <a:t>Git</a:t>
            </a:r>
          </a:p>
        </p:txBody>
      </p:sp>
      <p:pic>
        <p:nvPicPr>
          <p:cNvPr id="4" name="Picture 3">
            <a:hlinkClick r:id="rId3"/>
            <a:extLst>
              <a:ext uri="{FF2B5EF4-FFF2-40B4-BE49-F238E27FC236}">
                <a16:creationId xmlns:a16="http://schemas.microsoft.com/office/drawing/2014/main" id="{7DF97608-F311-425B-B403-0F4857662138}"/>
              </a:ext>
            </a:extLst>
          </p:cNvPr>
          <p:cNvPicPr>
            <a:picLocks noChangeAspect="1"/>
          </p:cNvPicPr>
          <p:nvPr/>
        </p:nvPicPr>
        <p:blipFill>
          <a:blip r:embed="rId4"/>
          <a:stretch>
            <a:fillRect/>
          </a:stretch>
        </p:blipFill>
        <p:spPr>
          <a:xfrm>
            <a:off x="2037291" y="1790380"/>
            <a:ext cx="8255642" cy="464419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descr="Icon&#10;&#10;Description automatically generated">
            <a:extLst>
              <a:ext uri="{FF2B5EF4-FFF2-40B4-BE49-F238E27FC236}">
                <a16:creationId xmlns:a16="http://schemas.microsoft.com/office/drawing/2014/main" id="{6D24245C-19AE-4D9C-90AE-FF6C55D9045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9888242">
            <a:off x="10128055" y="3561848"/>
            <a:ext cx="1746356" cy="2614427"/>
          </a:xfrm>
          <a:prstGeom prst="rect">
            <a:avLst/>
          </a:prstGeom>
        </p:spPr>
      </p:pic>
      <p:sp>
        <p:nvSpPr>
          <p:cNvPr id="5" name="TextBox 4">
            <a:extLst>
              <a:ext uri="{FF2B5EF4-FFF2-40B4-BE49-F238E27FC236}">
                <a16:creationId xmlns:a16="http://schemas.microsoft.com/office/drawing/2014/main" id="{B83B79A9-F48E-4DF0-9B58-6632F4661243}"/>
              </a:ext>
            </a:extLst>
          </p:cNvPr>
          <p:cNvSpPr txBox="1"/>
          <p:nvPr/>
        </p:nvSpPr>
        <p:spPr>
          <a:xfrm>
            <a:off x="3709796" y="6434579"/>
            <a:ext cx="5395783" cy="369332"/>
          </a:xfrm>
          <a:prstGeom prst="rect">
            <a:avLst/>
          </a:prstGeom>
          <a:noFill/>
          <a:ln w="19050">
            <a:solidFill>
              <a:schemeClr val="accent1"/>
            </a:solidFill>
          </a:ln>
        </p:spPr>
        <p:txBody>
          <a:bodyPr wrap="square" rtlCol="0">
            <a:spAutoFit/>
          </a:bodyPr>
          <a:lstStyle/>
          <a:p>
            <a:pPr algn="ctr"/>
            <a:r>
              <a:rPr lang="en-GB" dirty="0"/>
              <a:t>To learn: </a:t>
            </a:r>
            <a:r>
              <a:rPr lang="en-GB" dirty="0">
                <a:hlinkClick r:id="rId7"/>
              </a:rPr>
              <a:t>click-here</a:t>
            </a:r>
            <a:r>
              <a:rPr lang="en-GB" dirty="0"/>
              <a:t>. To download: </a:t>
            </a:r>
            <a:r>
              <a:rPr lang="en-GB" dirty="0">
                <a:hlinkClick r:id="rId8"/>
              </a:rPr>
              <a:t>https://git-scm.com/</a:t>
            </a:r>
            <a:r>
              <a:rPr lang="en-GB" dirty="0"/>
              <a:t> </a:t>
            </a:r>
          </a:p>
        </p:txBody>
      </p:sp>
    </p:spTree>
    <p:extLst>
      <p:ext uri="{BB962C8B-B14F-4D97-AF65-F5344CB8AC3E}">
        <p14:creationId xmlns:p14="http://schemas.microsoft.com/office/powerpoint/2010/main" val="38310653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b="1" dirty="0">
                <a:solidFill>
                  <a:schemeClr val="bg1"/>
                </a:solidFill>
              </a:rPr>
              <a:t>Video: Git v GitHub</a:t>
            </a:r>
          </a:p>
        </p:txBody>
      </p:sp>
      <p:sp>
        <p:nvSpPr>
          <p:cNvPr id="5" name="TextBox 4">
            <a:extLst>
              <a:ext uri="{FF2B5EF4-FFF2-40B4-BE49-F238E27FC236}">
                <a16:creationId xmlns:a16="http://schemas.microsoft.com/office/drawing/2014/main" id="{B83B79A9-F48E-4DF0-9B58-6632F4661243}"/>
              </a:ext>
            </a:extLst>
          </p:cNvPr>
          <p:cNvSpPr txBox="1"/>
          <p:nvPr/>
        </p:nvSpPr>
        <p:spPr>
          <a:xfrm>
            <a:off x="3794321" y="6204979"/>
            <a:ext cx="5062704" cy="369332"/>
          </a:xfrm>
          <a:prstGeom prst="rect">
            <a:avLst/>
          </a:prstGeom>
          <a:noFill/>
          <a:ln w="19050">
            <a:solidFill>
              <a:schemeClr val="accent1"/>
            </a:solidFill>
          </a:ln>
        </p:spPr>
        <p:txBody>
          <a:bodyPr wrap="square" rtlCol="0">
            <a:spAutoFit/>
          </a:bodyPr>
          <a:lstStyle/>
          <a:p>
            <a:pPr algn="ctr"/>
            <a:r>
              <a:rPr lang="en-GB" dirty="0"/>
              <a:t>To learn more: </a:t>
            </a:r>
            <a:r>
              <a:rPr lang="en-GB" dirty="0">
                <a:hlinkClick r:id="rId3"/>
              </a:rPr>
              <a:t>https://github.com</a:t>
            </a:r>
            <a:r>
              <a:rPr lang="en-GB" dirty="0"/>
              <a:t>  </a:t>
            </a:r>
          </a:p>
        </p:txBody>
      </p:sp>
      <p:pic>
        <p:nvPicPr>
          <p:cNvPr id="6" name="Picture 5">
            <a:hlinkClick r:id="rId4"/>
            <a:extLst>
              <a:ext uri="{FF2B5EF4-FFF2-40B4-BE49-F238E27FC236}">
                <a16:creationId xmlns:a16="http://schemas.microsoft.com/office/drawing/2014/main" id="{71B40C67-E0A9-4352-BDBD-19A106FB0EA1}"/>
              </a:ext>
            </a:extLst>
          </p:cNvPr>
          <p:cNvPicPr>
            <a:picLocks noChangeAspect="1"/>
          </p:cNvPicPr>
          <p:nvPr/>
        </p:nvPicPr>
        <p:blipFill>
          <a:blip r:embed="rId5"/>
          <a:stretch>
            <a:fillRect/>
          </a:stretch>
        </p:blipFill>
        <p:spPr>
          <a:xfrm>
            <a:off x="2166898" y="1746443"/>
            <a:ext cx="7715129" cy="434315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descr="Icon&#10;&#10;Description automatically generated">
            <a:extLst>
              <a:ext uri="{FF2B5EF4-FFF2-40B4-BE49-F238E27FC236}">
                <a16:creationId xmlns:a16="http://schemas.microsoft.com/office/drawing/2014/main" id="{6D24245C-19AE-4D9C-90AE-FF6C55D90459}"/>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19888242">
            <a:off x="9513332" y="3054702"/>
            <a:ext cx="1746356" cy="2614427"/>
          </a:xfrm>
          <a:prstGeom prst="rect">
            <a:avLst/>
          </a:prstGeom>
        </p:spPr>
      </p:pic>
      <p:pic>
        <p:nvPicPr>
          <p:cNvPr id="13" name="Picture 12" descr="Icon&#10;&#10;Description automatically generated">
            <a:extLst>
              <a:ext uri="{FF2B5EF4-FFF2-40B4-BE49-F238E27FC236}">
                <a16:creationId xmlns:a16="http://schemas.microsoft.com/office/drawing/2014/main" id="{011D7991-0BFC-42C3-A6A9-A551DA4B5E6F}"/>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600944" y="0"/>
            <a:ext cx="1867220" cy="1867220"/>
          </a:xfrm>
          <a:prstGeom prst="rect">
            <a:avLst/>
          </a:prstGeom>
        </p:spPr>
      </p:pic>
      <p:sp>
        <p:nvSpPr>
          <p:cNvPr id="15" name="TextBox 14">
            <a:extLst>
              <a:ext uri="{FF2B5EF4-FFF2-40B4-BE49-F238E27FC236}">
                <a16:creationId xmlns:a16="http://schemas.microsoft.com/office/drawing/2014/main" id="{531B27EB-E5A5-42F6-B90F-29D091C63F6A}"/>
              </a:ext>
            </a:extLst>
          </p:cNvPr>
          <p:cNvSpPr txBox="1"/>
          <p:nvPr/>
        </p:nvSpPr>
        <p:spPr>
          <a:xfrm>
            <a:off x="9600944" y="1667947"/>
            <a:ext cx="1867220" cy="123111"/>
          </a:xfrm>
          <a:prstGeom prst="rect">
            <a:avLst/>
          </a:prstGeom>
          <a:noFill/>
        </p:spPr>
        <p:txBody>
          <a:bodyPr wrap="square" rtlCol="0">
            <a:spAutoFit/>
          </a:bodyPr>
          <a:lstStyle/>
          <a:p>
            <a:pPr algn="ctr"/>
            <a:r>
              <a:rPr lang="en-GB" sz="200" dirty="0">
                <a:hlinkClick r:id="rId9" tooltip="https://fr.wikipedia.org/wiki/Open_source"/>
              </a:rPr>
              <a:t>This Photo</a:t>
            </a:r>
            <a:r>
              <a:rPr lang="en-GB" sz="200" dirty="0"/>
              <a:t> by Unknown Author is licensed under </a:t>
            </a:r>
            <a:r>
              <a:rPr lang="en-GB" sz="200" dirty="0">
                <a:hlinkClick r:id="rId10" tooltip="https://creativecommons.org/licenses/by-sa/3.0/"/>
              </a:rPr>
              <a:t>CC BY-SA</a:t>
            </a:r>
            <a:endParaRPr lang="en-GB" sz="200" dirty="0"/>
          </a:p>
        </p:txBody>
      </p:sp>
    </p:spTree>
    <p:extLst>
      <p:ext uri="{BB962C8B-B14F-4D97-AF65-F5344CB8AC3E}">
        <p14:creationId xmlns:p14="http://schemas.microsoft.com/office/powerpoint/2010/main" val="12804796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99053"/>
            <a:ext cx="9895951" cy="1033669"/>
          </a:xfrm>
        </p:spPr>
        <p:txBody>
          <a:bodyPr>
            <a:normAutofit/>
          </a:bodyPr>
          <a:lstStyle/>
          <a:p>
            <a:r>
              <a:rPr lang="en-GB" sz="4800" dirty="0">
                <a:solidFill>
                  <a:schemeClr val="bg1"/>
                </a:solidFill>
              </a:rPr>
              <a:t>Open Source: </a:t>
            </a:r>
            <a:r>
              <a:rPr lang="en-GB" sz="4800" b="1" dirty="0">
                <a:solidFill>
                  <a:schemeClr val="bg1"/>
                </a:solidFill>
              </a:rPr>
              <a:t>GitHub</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a:bodyPr>
          <a:lstStyle/>
          <a:p>
            <a:r>
              <a:rPr lang="en-GB" dirty="0">
                <a:hlinkClick r:id="rId3"/>
              </a:rPr>
              <a:t>GitHub.com</a:t>
            </a:r>
            <a:r>
              <a:rPr lang="en-GB" dirty="0"/>
              <a:t> is a web-based version control hosting service </a:t>
            </a:r>
            <a:br>
              <a:rPr lang="en-GB" dirty="0"/>
            </a:br>
            <a:r>
              <a:rPr lang="en-GB" dirty="0"/>
              <a:t>for collaborative open-source software/ project development. </a:t>
            </a:r>
          </a:p>
          <a:p>
            <a:r>
              <a:rPr lang="en-GB" dirty="0"/>
              <a:t>It is used for S</a:t>
            </a:r>
            <a:r>
              <a:rPr lang="en-GB" b="1" dirty="0"/>
              <a:t>ource-code management (SCM).</a:t>
            </a:r>
            <a:endParaRPr lang="en-GB" dirty="0"/>
          </a:p>
          <a:p>
            <a:r>
              <a:rPr lang="en-GB" dirty="0"/>
              <a:t>Launched in 2008, in 2020 it had over 40 million users and 190 million repositories making it the largest host of source code in the world. Microsoft acquired GitHub in 2018 for $7.5 billion.</a:t>
            </a:r>
          </a:p>
          <a:p>
            <a:r>
              <a:rPr lang="en-GB" dirty="0"/>
              <a:t>GitHub will however continue to operate independently as a community, platform and business.</a:t>
            </a:r>
          </a:p>
          <a:p>
            <a:r>
              <a:rPr lang="en-GB" dirty="0"/>
              <a:t>GitHub is free to use. GitHub also provides a </a:t>
            </a:r>
            <a:r>
              <a:rPr lang="en-GB" dirty="0">
                <a:hlinkClick r:id="rId4"/>
              </a:rPr>
              <a:t>GitHub Student Developer Pack </a:t>
            </a:r>
            <a:r>
              <a:rPr lang="en-GB" dirty="0"/>
              <a:t>to allow students </a:t>
            </a:r>
            <a:r>
              <a:rPr lang="en-GB" b="1" dirty="0"/>
              <a:t>free access </a:t>
            </a:r>
            <a:r>
              <a:rPr lang="en-GB" dirty="0"/>
              <a:t>to great developer tools. Check it out.</a:t>
            </a:r>
          </a:p>
          <a:p>
            <a:pPr lvl="1">
              <a:buFont typeface="Courier New" panose="02070309020205020404" pitchFamily="49" charset="0"/>
              <a:buChar char="o"/>
            </a:pPr>
            <a:r>
              <a:rPr lang="en-GB" sz="2800" b="1" dirty="0"/>
              <a:t>How to get started: </a:t>
            </a:r>
            <a:r>
              <a:rPr lang="en-GB" sz="2800" dirty="0" err="1"/>
              <a:t>Github</a:t>
            </a:r>
            <a:r>
              <a:rPr lang="en-GB" sz="2800" dirty="0"/>
              <a:t> for Beginners: Overview </a:t>
            </a:r>
            <a:r>
              <a:rPr lang="en-GB" sz="2800" dirty="0">
                <a:hlinkClick r:id="rId5"/>
              </a:rPr>
              <a:t>Video 1</a:t>
            </a:r>
            <a:r>
              <a:rPr lang="en-GB" sz="2800" dirty="0"/>
              <a:t>, </a:t>
            </a:r>
            <a:r>
              <a:rPr lang="en-GB" sz="2800" dirty="0">
                <a:hlinkClick r:id="rId6"/>
              </a:rPr>
              <a:t>Video 2</a:t>
            </a:r>
            <a:r>
              <a:rPr lang="en-GB" sz="2800" dirty="0"/>
              <a:t>.</a:t>
            </a:r>
          </a:p>
        </p:txBody>
      </p:sp>
      <p:pic>
        <p:nvPicPr>
          <p:cNvPr id="4" name="Picture 3" descr="Icon&#10;&#10;Description automatically generated">
            <a:extLst>
              <a:ext uri="{FF2B5EF4-FFF2-40B4-BE49-F238E27FC236}">
                <a16:creationId xmlns:a16="http://schemas.microsoft.com/office/drawing/2014/main" id="{FDC297A3-476B-44F5-A288-7540CABAC592}"/>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452337" y="695854"/>
            <a:ext cx="2401261" cy="2401261"/>
          </a:xfrm>
          <a:prstGeom prst="rect">
            <a:avLst/>
          </a:prstGeom>
        </p:spPr>
      </p:pic>
      <p:sp>
        <p:nvSpPr>
          <p:cNvPr id="5" name="TextBox 4">
            <a:extLst>
              <a:ext uri="{FF2B5EF4-FFF2-40B4-BE49-F238E27FC236}">
                <a16:creationId xmlns:a16="http://schemas.microsoft.com/office/drawing/2014/main" id="{C2C83A7D-D98E-418B-9DA7-72519BAC3C2B}"/>
              </a:ext>
            </a:extLst>
          </p:cNvPr>
          <p:cNvSpPr txBox="1"/>
          <p:nvPr/>
        </p:nvSpPr>
        <p:spPr>
          <a:xfrm rot="16200000">
            <a:off x="11054534" y="1740931"/>
            <a:ext cx="1684101" cy="138499"/>
          </a:xfrm>
          <a:prstGeom prst="rect">
            <a:avLst/>
          </a:prstGeom>
          <a:noFill/>
        </p:spPr>
        <p:txBody>
          <a:bodyPr wrap="square" rtlCol="0">
            <a:spAutoFit/>
          </a:bodyPr>
          <a:lstStyle/>
          <a:p>
            <a:pPr algn="ctr"/>
            <a:r>
              <a:rPr lang="en-GB" sz="300" dirty="0">
                <a:hlinkClick r:id="rId8" tooltip="https://fr.wikipedia.org/wiki/GitHub"/>
              </a:rPr>
              <a:t>This Photo</a:t>
            </a:r>
            <a:r>
              <a:rPr lang="en-GB" sz="300" dirty="0"/>
              <a:t> by Unknown Author is licensed under </a:t>
            </a:r>
            <a:r>
              <a:rPr lang="en-GB" sz="300" dirty="0">
                <a:hlinkClick r:id="rId9" tooltip="https://creativecommons.org/licenses/by-sa/3.0/"/>
              </a:rPr>
              <a:t>CC BY-SA</a:t>
            </a:r>
            <a:endParaRPr lang="en-GB" sz="300" dirty="0"/>
          </a:p>
        </p:txBody>
      </p:sp>
    </p:spTree>
    <p:extLst>
      <p:ext uri="{BB962C8B-B14F-4D97-AF65-F5344CB8AC3E}">
        <p14:creationId xmlns:p14="http://schemas.microsoft.com/office/powerpoint/2010/main" val="31253711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dirty="0">
                <a:solidFill>
                  <a:schemeClr val="bg1"/>
                </a:solidFill>
              </a:rPr>
              <a:t>Open Source: </a:t>
            </a:r>
            <a:r>
              <a:rPr lang="en-GB" b="1" dirty="0">
                <a:solidFill>
                  <a:schemeClr val="bg1"/>
                </a:solidFill>
              </a:rPr>
              <a:t>What is GitHub?</a:t>
            </a:r>
          </a:p>
        </p:txBody>
      </p:sp>
      <p:pic>
        <p:nvPicPr>
          <p:cNvPr id="6" name="Picture 5">
            <a:hlinkClick r:id="rId3"/>
            <a:extLst>
              <a:ext uri="{FF2B5EF4-FFF2-40B4-BE49-F238E27FC236}">
                <a16:creationId xmlns:a16="http://schemas.microsoft.com/office/drawing/2014/main" id="{C6FA11A3-F6A2-41FF-BE18-203C2F72D3AF}"/>
              </a:ext>
            </a:extLst>
          </p:cNvPr>
          <p:cNvPicPr>
            <a:picLocks noChangeAspect="1"/>
          </p:cNvPicPr>
          <p:nvPr/>
        </p:nvPicPr>
        <p:blipFill>
          <a:blip r:embed="rId4"/>
          <a:stretch>
            <a:fillRect/>
          </a:stretch>
        </p:blipFill>
        <p:spPr>
          <a:xfrm>
            <a:off x="1974797" y="1876981"/>
            <a:ext cx="8025967" cy="459080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3" name="Picture 12" descr="Icon&#10;&#10;Description automatically generated">
            <a:extLst>
              <a:ext uri="{FF2B5EF4-FFF2-40B4-BE49-F238E27FC236}">
                <a16:creationId xmlns:a16="http://schemas.microsoft.com/office/drawing/2014/main" id="{DFF53DF2-0E5D-4AD3-B847-4BEBB4325C8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9888242">
            <a:off x="9710897" y="3354378"/>
            <a:ext cx="1746356" cy="2614427"/>
          </a:xfrm>
          <a:prstGeom prst="rect">
            <a:avLst/>
          </a:prstGeom>
        </p:spPr>
      </p:pic>
    </p:spTree>
    <p:extLst>
      <p:ext uri="{BB962C8B-B14F-4D97-AF65-F5344CB8AC3E}">
        <p14:creationId xmlns:p14="http://schemas.microsoft.com/office/powerpoint/2010/main" val="6803378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fontScale="90000"/>
          </a:bodyPr>
          <a:lstStyle/>
          <a:p>
            <a:r>
              <a:rPr lang="en-GB" sz="4000" dirty="0">
                <a:solidFill>
                  <a:schemeClr val="bg1"/>
                </a:solidFill>
              </a:rPr>
              <a:t>Video: </a:t>
            </a:r>
            <a:r>
              <a:rPr lang="en-GB" sz="4000" b="1" dirty="0">
                <a:solidFill>
                  <a:schemeClr val="bg1"/>
                </a:solidFill>
              </a:rPr>
              <a:t>How to contribute to Open Source projects</a:t>
            </a:r>
          </a:p>
        </p:txBody>
      </p:sp>
      <p:pic>
        <p:nvPicPr>
          <p:cNvPr id="4" name="Picture 3">
            <a:hlinkClick r:id="rId3"/>
            <a:extLst>
              <a:ext uri="{FF2B5EF4-FFF2-40B4-BE49-F238E27FC236}">
                <a16:creationId xmlns:a16="http://schemas.microsoft.com/office/drawing/2014/main" id="{966447D4-68D5-4CEB-A86C-F613962F7AEC}"/>
              </a:ext>
            </a:extLst>
          </p:cNvPr>
          <p:cNvPicPr>
            <a:picLocks noChangeAspect="1"/>
          </p:cNvPicPr>
          <p:nvPr/>
        </p:nvPicPr>
        <p:blipFill>
          <a:blip r:embed="rId4"/>
          <a:stretch>
            <a:fillRect/>
          </a:stretch>
        </p:blipFill>
        <p:spPr>
          <a:xfrm>
            <a:off x="2083690" y="1778081"/>
            <a:ext cx="8024615" cy="45158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8" name="Picture 17" descr="Icon&#10;&#10;Description automatically generated">
            <a:extLst>
              <a:ext uri="{FF2B5EF4-FFF2-40B4-BE49-F238E27FC236}">
                <a16:creationId xmlns:a16="http://schemas.microsoft.com/office/drawing/2014/main" id="{CDD734B3-687D-47BE-A880-E9F3650CD14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9888242">
            <a:off x="9631468" y="3431219"/>
            <a:ext cx="1746356" cy="2614427"/>
          </a:xfrm>
          <a:prstGeom prst="rect">
            <a:avLst/>
          </a:prstGeom>
        </p:spPr>
      </p:pic>
    </p:spTree>
    <p:extLst>
      <p:ext uri="{BB962C8B-B14F-4D97-AF65-F5344CB8AC3E}">
        <p14:creationId xmlns:p14="http://schemas.microsoft.com/office/powerpoint/2010/main" val="11546546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11368587" cy="1033669"/>
          </a:xfrm>
        </p:spPr>
        <p:txBody>
          <a:bodyPr>
            <a:normAutofit/>
          </a:bodyPr>
          <a:lstStyle/>
          <a:p>
            <a:r>
              <a:rPr lang="en-GB" b="1" dirty="0">
                <a:solidFill>
                  <a:schemeClr val="bg1"/>
                </a:solidFill>
              </a:rPr>
              <a:t>Tutorial </a:t>
            </a:r>
            <a:r>
              <a:rPr lang="en-GB" sz="4000" b="1" dirty="0">
                <a:solidFill>
                  <a:schemeClr val="bg1"/>
                </a:solidFill>
              </a:rPr>
              <a:t>Activity: Get Started with GitHub (15min. read)</a:t>
            </a:r>
          </a:p>
        </p:txBody>
      </p:sp>
      <p:pic>
        <p:nvPicPr>
          <p:cNvPr id="6" name="Picture 5">
            <a:hlinkClick r:id="rId3"/>
            <a:extLst>
              <a:ext uri="{FF2B5EF4-FFF2-40B4-BE49-F238E27FC236}">
                <a16:creationId xmlns:a16="http://schemas.microsoft.com/office/drawing/2014/main" id="{A1CDA810-620A-4681-A2D3-9B1CFFBFD199}"/>
              </a:ext>
            </a:extLst>
          </p:cNvPr>
          <p:cNvPicPr>
            <a:picLocks noChangeAspect="1"/>
          </p:cNvPicPr>
          <p:nvPr/>
        </p:nvPicPr>
        <p:blipFill>
          <a:blip r:embed="rId4"/>
          <a:stretch>
            <a:fillRect/>
          </a:stretch>
        </p:blipFill>
        <p:spPr>
          <a:xfrm>
            <a:off x="2080687" y="1597432"/>
            <a:ext cx="7308539" cy="435776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3" name="Picture 12" descr="Icon&#10;&#10;Description automatically generated">
            <a:extLst>
              <a:ext uri="{FF2B5EF4-FFF2-40B4-BE49-F238E27FC236}">
                <a16:creationId xmlns:a16="http://schemas.microsoft.com/office/drawing/2014/main" id="{3B0F2657-DDD7-446B-A587-C54FF5348C9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9888242">
            <a:off x="8922366" y="2462410"/>
            <a:ext cx="1746356" cy="2614427"/>
          </a:xfrm>
          <a:prstGeom prst="rect">
            <a:avLst/>
          </a:prstGeom>
        </p:spPr>
      </p:pic>
      <p:sp>
        <p:nvSpPr>
          <p:cNvPr id="11" name="TextBox 10">
            <a:extLst>
              <a:ext uri="{FF2B5EF4-FFF2-40B4-BE49-F238E27FC236}">
                <a16:creationId xmlns:a16="http://schemas.microsoft.com/office/drawing/2014/main" id="{BB5D70BB-5664-4338-9817-CFF531E51A4E}"/>
              </a:ext>
            </a:extLst>
          </p:cNvPr>
          <p:cNvSpPr txBox="1"/>
          <p:nvPr/>
        </p:nvSpPr>
        <p:spPr>
          <a:xfrm>
            <a:off x="6400801" y="5941815"/>
            <a:ext cx="5672666" cy="923330"/>
          </a:xfrm>
          <a:prstGeom prst="rect">
            <a:avLst/>
          </a:prstGeom>
          <a:noFill/>
          <a:ln w="19050">
            <a:solidFill>
              <a:schemeClr val="accent1"/>
            </a:solidFill>
          </a:ln>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Next &gt; Video tutorials: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1. </a:t>
            </a:r>
            <a:r>
              <a:rPr lang="en-GB" sz="1800" dirty="0">
                <a:effectLst/>
                <a:latin typeface="Calibri" panose="020F0502020204030204" pitchFamily="34" charset="0"/>
                <a:ea typeface="Calibri" panose="020F0502020204030204" pitchFamily="34" charset="0"/>
                <a:cs typeface="Times New Roman" panose="02020603050405020304" pitchFamily="18" charset="0"/>
                <a:hlinkClick r:id="rId7"/>
              </a:rPr>
              <a:t>What is Git and GitHub and how to use GitHub</a:t>
            </a:r>
            <a:r>
              <a:rPr lang="en-GB" sz="1800" dirty="0">
                <a:effectLst/>
                <a:latin typeface="Calibri" panose="020F0502020204030204" pitchFamily="34" charset="0"/>
                <a:ea typeface="Calibri" panose="020F0502020204030204" pitchFamily="34" charset="0"/>
                <a:cs typeface="Times New Roman" panose="02020603050405020304" pitchFamily="18" charset="0"/>
              </a:rPr>
              <a:t> (30mins)</a:t>
            </a:r>
          </a:p>
          <a:p>
            <a:r>
              <a:rPr lang="en-GB" dirty="0">
                <a:latin typeface="Calibri" panose="020F0502020204030204" pitchFamily="34" charset="0"/>
                <a:cs typeface="Times New Roman" panose="02020603050405020304" pitchFamily="18" charset="0"/>
              </a:rPr>
              <a:t>2. </a:t>
            </a:r>
            <a:r>
              <a:rPr lang="en-GB" sz="1800" dirty="0">
                <a:effectLst/>
                <a:latin typeface="Calibri" panose="020F0502020204030204" pitchFamily="34" charset="0"/>
                <a:ea typeface="Calibri" panose="020F0502020204030204" pitchFamily="34" charset="0"/>
                <a:cs typeface="Times New Roman" panose="02020603050405020304" pitchFamily="18" charset="0"/>
                <a:hlinkClick r:id="rId8"/>
              </a:rPr>
              <a:t>Using </a:t>
            </a:r>
            <a:r>
              <a:rPr lang="en-GB" sz="1800" dirty="0" err="1">
                <a:effectLst/>
                <a:latin typeface="Calibri" panose="020F0502020204030204" pitchFamily="34" charset="0"/>
                <a:ea typeface="Calibri" panose="020F0502020204030204" pitchFamily="34" charset="0"/>
                <a:cs typeface="Times New Roman" panose="02020603050405020304" pitchFamily="18" charset="0"/>
                <a:hlinkClick r:id="rId8"/>
              </a:rPr>
              <a:t>Github</a:t>
            </a:r>
            <a:r>
              <a:rPr lang="en-GB" sz="1800" dirty="0">
                <a:effectLst/>
                <a:latin typeface="Calibri" panose="020F0502020204030204" pitchFamily="34" charset="0"/>
                <a:ea typeface="Calibri" panose="020F0502020204030204" pitchFamily="34" charset="0"/>
                <a:cs typeface="Times New Roman" panose="02020603050405020304" pitchFamily="18" charset="0"/>
                <a:hlinkClick r:id="rId8"/>
              </a:rPr>
              <a:t> online with </a:t>
            </a:r>
            <a:r>
              <a:rPr lang="en-GB" sz="1800" dirty="0" err="1">
                <a:effectLst/>
                <a:latin typeface="Calibri" panose="020F0502020204030204" pitchFamily="34" charset="0"/>
                <a:ea typeface="Calibri" panose="020F0502020204030204" pitchFamily="34" charset="0"/>
                <a:cs typeface="Times New Roman" panose="02020603050405020304" pitchFamily="18" charset="0"/>
                <a:hlinkClick r:id="rId8"/>
              </a:rPr>
              <a:t>Github</a:t>
            </a:r>
            <a:r>
              <a:rPr lang="en-GB" sz="1800" dirty="0">
                <a:effectLst/>
                <a:latin typeface="Calibri" panose="020F0502020204030204" pitchFamily="34" charset="0"/>
                <a:ea typeface="Calibri" panose="020F0502020204030204" pitchFamily="34" charset="0"/>
                <a:cs typeface="Times New Roman" panose="02020603050405020304" pitchFamily="18" charset="0"/>
                <a:hlinkClick r:id="rId8"/>
              </a:rPr>
              <a:t> desktop</a:t>
            </a:r>
            <a:r>
              <a:rPr lang="en-GB" dirty="0">
                <a:latin typeface="Calibri" panose="020F0502020204030204" pitchFamily="34" charset="0"/>
                <a:ea typeface="Calibri" panose="020F0502020204030204" pitchFamily="34" charset="0"/>
                <a:cs typeface="Times New Roman" panose="02020603050405020304" pitchFamily="18" charset="0"/>
                <a:hlinkClick r:id="rId8"/>
              </a:rPr>
              <a:t> </a:t>
            </a:r>
            <a:r>
              <a:rPr lang="en-GB" dirty="0">
                <a:latin typeface="Calibri" panose="020F0502020204030204" pitchFamily="34" charset="0"/>
                <a:ea typeface="Calibri" panose="020F0502020204030204" pitchFamily="34" charset="0"/>
                <a:cs typeface="Times New Roman" panose="02020603050405020304" pitchFamily="18" charset="0"/>
              </a:rPr>
              <a:t>(8mins).</a:t>
            </a:r>
            <a:endParaRPr lang="en-GB" dirty="0"/>
          </a:p>
        </p:txBody>
      </p:sp>
    </p:spTree>
    <p:extLst>
      <p:ext uri="{BB962C8B-B14F-4D97-AF65-F5344CB8AC3E}">
        <p14:creationId xmlns:p14="http://schemas.microsoft.com/office/powerpoint/2010/main" val="6990774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31520" y="731520"/>
            <a:ext cx="6089904" cy="1426464"/>
          </a:xfrm>
        </p:spPr>
        <p:txBody>
          <a:bodyPr>
            <a:normAutofit/>
          </a:bodyPr>
          <a:lstStyle/>
          <a:p>
            <a:r>
              <a:rPr lang="en-GB" sz="4000" dirty="0">
                <a:solidFill>
                  <a:srgbClr val="FFFFFF"/>
                </a:solidFill>
              </a:rPr>
              <a:t>Bg. Video: </a:t>
            </a:r>
            <a:br>
              <a:rPr lang="en-GB" sz="4000" dirty="0">
                <a:solidFill>
                  <a:srgbClr val="FFFFFF"/>
                </a:solidFill>
              </a:rPr>
            </a:br>
            <a:r>
              <a:rPr lang="en-GB" b="1" dirty="0">
                <a:solidFill>
                  <a:srgbClr val="FFFFFF"/>
                </a:solidFill>
              </a:rPr>
              <a:t>GitHub Tutorials.</a:t>
            </a:r>
          </a:p>
        </p:txBody>
      </p:sp>
      <p:sp>
        <p:nvSpPr>
          <p:cNvPr id="23" name="Rectangle 2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5" name="Rectangle 24">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7" name="Rectangle 2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792158" y="2609331"/>
            <a:ext cx="10597729" cy="2131718"/>
          </a:xfrm>
        </p:spPr>
        <p:txBody>
          <a:bodyPr anchor="ctr">
            <a:normAutofit lnSpcReduction="10000"/>
          </a:bodyPr>
          <a:lstStyle/>
          <a:p>
            <a:pPr marL="0" indent="0">
              <a:spcBef>
                <a:spcPts val="600"/>
              </a:spcBef>
              <a:buNone/>
            </a:pPr>
            <a:r>
              <a:rPr lang="en-GB" dirty="0"/>
              <a:t>For more information on how to use and get started with GitHub, click one of the tutorial videos below:</a:t>
            </a:r>
          </a:p>
          <a:p>
            <a:pPr>
              <a:spcBef>
                <a:spcPts val="600"/>
              </a:spcBef>
            </a:pPr>
            <a:r>
              <a:rPr lang="en-GB" b="0" i="0" dirty="0">
                <a:effectLst/>
                <a:hlinkClick r:id="rId3"/>
              </a:rPr>
              <a:t>Git and GitHub for Beginners - Crash Course</a:t>
            </a:r>
            <a:r>
              <a:rPr lang="en-GB" b="0" i="0" dirty="0">
                <a:effectLst/>
              </a:rPr>
              <a:t>.</a:t>
            </a:r>
            <a:endParaRPr lang="en-GB" b="0" i="0" dirty="0">
              <a:effectLst/>
              <a:hlinkClick r:id="rId4"/>
            </a:endParaRPr>
          </a:p>
          <a:p>
            <a:pPr>
              <a:spcBef>
                <a:spcPts val="600"/>
              </a:spcBef>
            </a:pPr>
            <a:r>
              <a:rPr lang="en-GB" b="0" i="0" dirty="0">
                <a:effectLst/>
                <a:hlinkClick r:id="rId4"/>
              </a:rPr>
              <a:t>Complete Guide to Open Source - How to Contribute</a:t>
            </a:r>
            <a:r>
              <a:rPr lang="en-GB" b="0" i="0" dirty="0">
                <a:effectLst/>
              </a:rPr>
              <a:t>.</a:t>
            </a:r>
            <a:endParaRPr lang="en-GB" b="0" i="0" dirty="0">
              <a:effectLst/>
              <a:hlinkClick r:id="rId5"/>
            </a:endParaRPr>
          </a:p>
          <a:p>
            <a:pPr>
              <a:spcBef>
                <a:spcPts val="600"/>
              </a:spcBef>
            </a:pPr>
            <a:r>
              <a:rPr lang="en-GB" b="0" i="0" dirty="0">
                <a:effectLst/>
                <a:hlinkClick r:id="rId5"/>
              </a:rPr>
              <a:t>Git Tutorial for Beginners - Git &amp; GitHub Fundamentals In Depth</a:t>
            </a:r>
            <a:r>
              <a:rPr lang="en-GB" b="0" i="0" dirty="0">
                <a:effectLst/>
              </a:rPr>
              <a:t>.</a:t>
            </a:r>
          </a:p>
        </p:txBody>
      </p:sp>
    </p:spTree>
    <p:extLst>
      <p:ext uri="{BB962C8B-B14F-4D97-AF65-F5344CB8AC3E}">
        <p14:creationId xmlns:p14="http://schemas.microsoft.com/office/powerpoint/2010/main" val="23730553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01978" y="266006"/>
            <a:ext cx="5433804" cy="860403"/>
          </a:xfrm>
          <a:solidFill>
            <a:srgbClr val="002060"/>
          </a:solidFill>
        </p:spPr>
        <p:txBody>
          <a:bodyPr anchor="ctr">
            <a:normAutofit/>
          </a:bodyPr>
          <a:lstStyle/>
          <a:p>
            <a:r>
              <a:rPr lang="en-GB" b="1" u="sng" dirty="0">
                <a:solidFill>
                  <a:schemeClr val="bg1"/>
                </a:solidFill>
              </a:rPr>
              <a:t>Git for Windows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01978" y="1288007"/>
            <a:ext cx="8648927" cy="4605179"/>
          </a:xfrm>
        </p:spPr>
        <p:txBody>
          <a:bodyPr>
            <a:noAutofit/>
          </a:bodyPr>
          <a:lstStyle/>
          <a:p>
            <a:pPr marL="342900" lvl="0" indent="-342900">
              <a:spcBef>
                <a:spcPts val="0"/>
              </a:spcBef>
              <a:spcAft>
                <a:spcPts val="600"/>
              </a:spcAft>
              <a:buFont typeface="Arial" panose="020B0604020202020204" pitchFamily="34" charset="0"/>
              <a:buChar char="•"/>
              <a:tabLst>
                <a:tab pos="457200" algn="l"/>
              </a:tabLst>
            </a:pPr>
            <a:r>
              <a:rPr lang="en-GB" sz="2000" b="0" i="0" dirty="0">
                <a:effectLst/>
              </a:rPr>
              <a:t>As we’ve recently learned, </a:t>
            </a:r>
            <a:r>
              <a:rPr lang="en-GB" sz="2000" b="1" i="0" dirty="0">
                <a:effectLst/>
              </a:rPr>
              <a:t>Git for Windows </a:t>
            </a:r>
            <a:r>
              <a:rPr lang="en-GB" sz="2000" b="0" i="0" dirty="0">
                <a:effectLst/>
              </a:rPr>
              <a:t>provides a BASH emulator to run </a:t>
            </a:r>
            <a:r>
              <a:rPr lang="en-GB" sz="2000" b="1" i="0" dirty="0">
                <a:effectLst/>
              </a:rPr>
              <a:t>Git version control </a:t>
            </a:r>
            <a:r>
              <a:rPr lang="en-GB" sz="2000" b="0" i="0" dirty="0">
                <a:effectLst/>
              </a:rPr>
              <a:t>and bash files on a Windows OS.</a:t>
            </a:r>
          </a:p>
          <a:p>
            <a:pPr marL="342900" lvl="0" indent="-342900">
              <a:spcBef>
                <a:spcPts val="0"/>
              </a:spcBef>
              <a:spcAft>
                <a:spcPts val="600"/>
              </a:spcAft>
              <a:buFont typeface="Arial" panose="020B0604020202020204" pitchFamily="34" charset="0"/>
              <a:buChar char="•"/>
              <a:tabLst>
                <a:tab pos="457200" algn="l"/>
              </a:tabLst>
            </a:pPr>
            <a:r>
              <a:rPr lang="en-GB" sz="2000" dirty="0"/>
              <a:t>You can use </a:t>
            </a:r>
            <a:r>
              <a:rPr lang="en-GB" sz="2000" dirty="0" err="1"/>
              <a:t>Gitbash</a:t>
            </a:r>
            <a:r>
              <a:rPr lang="en-GB" sz="2000" dirty="0"/>
              <a:t> with your favourite text/code editor e.g. Notepad++ or Visual Studio Code.</a:t>
            </a:r>
          </a:p>
          <a:p>
            <a:pPr marL="342900" lvl="0" indent="-342900">
              <a:spcBef>
                <a:spcPts val="0"/>
              </a:spcBef>
              <a:spcAft>
                <a:spcPts val="600"/>
              </a:spcAft>
              <a:buFont typeface="Arial" panose="020B0604020202020204" pitchFamily="34" charset="0"/>
              <a:buChar char="•"/>
              <a:tabLst>
                <a:tab pos="457200" algn="l"/>
              </a:tabLst>
            </a:pPr>
            <a:r>
              <a:rPr lang="en-GB" sz="2000" dirty="0"/>
              <a:t>Git for Windows also provides the Git GUI, a graphical version for visualising editing.</a:t>
            </a:r>
          </a:p>
          <a:p>
            <a:pPr marL="342900" lvl="0" indent="-342900">
              <a:spcBef>
                <a:spcPts val="0"/>
              </a:spcBef>
              <a:spcAft>
                <a:spcPts val="600"/>
              </a:spcAft>
              <a:buFont typeface="Arial" panose="020B0604020202020204" pitchFamily="34" charset="0"/>
              <a:buChar char="•"/>
              <a:tabLst>
                <a:tab pos="457200" algn="l"/>
              </a:tabLst>
            </a:pPr>
            <a:r>
              <a:rPr lang="en-GB" sz="2000" dirty="0">
                <a:highlight>
                  <a:srgbClr val="00FFFF"/>
                </a:highlight>
              </a:rPr>
              <a:t>When you navigate to your file, open it by preceding the filename with the ./ e.g. ./test1.sh </a:t>
            </a:r>
          </a:p>
          <a:p>
            <a:pPr marL="800100" lvl="1" indent="-342900">
              <a:spcBef>
                <a:spcPts val="0"/>
              </a:spcBef>
              <a:spcAft>
                <a:spcPts val="600"/>
              </a:spcAft>
              <a:tabLst>
                <a:tab pos="457200" algn="l"/>
              </a:tabLst>
            </a:pPr>
            <a:r>
              <a:rPr lang="en-GB" sz="1600" dirty="0"/>
              <a:t>Note: Unfortunately, one of the faults of </a:t>
            </a:r>
            <a:r>
              <a:rPr lang="en-GB" sz="1600" dirty="0" err="1"/>
              <a:t>GitBash</a:t>
            </a:r>
            <a:r>
              <a:rPr lang="en-GB" sz="1600" dirty="0"/>
              <a:t> as a Bash emulator on Windows is that it does not run all Bash commands.</a:t>
            </a:r>
            <a:endParaRPr lang="en-GB" sz="2000" dirty="0"/>
          </a:p>
          <a:p>
            <a:pPr marL="342900" lvl="0" indent="-342900">
              <a:spcBef>
                <a:spcPts val="0"/>
              </a:spcBef>
              <a:spcAft>
                <a:spcPts val="600"/>
              </a:spcAft>
              <a:buFont typeface="Arial" panose="020B0604020202020204" pitchFamily="34" charset="0"/>
              <a:buChar char="•"/>
              <a:tabLst>
                <a:tab pos="457200" algn="l"/>
              </a:tabLst>
            </a:pPr>
            <a:r>
              <a:rPr lang="en-GB" sz="2000" dirty="0"/>
              <a:t>Tip: If your files are stored in a folder on the desktop, the easiest way to access them in Git is to </a:t>
            </a:r>
            <a:r>
              <a:rPr lang="en-GB" sz="2000" b="0" i="0" dirty="0">
                <a:effectLst/>
              </a:rPr>
              <a:t>right click the mouse on the desktop and click Git Bash Here, then your </a:t>
            </a:r>
            <a:r>
              <a:rPr lang="en-GB" sz="2000" b="0" i="0" dirty="0" err="1">
                <a:effectLst/>
              </a:rPr>
              <a:t>pwd</a:t>
            </a:r>
            <a:r>
              <a:rPr lang="en-GB" sz="2000" b="0" i="0" dirty="0">
                <a:effectLst/>
              </a:rPr>
              <a:t> (present working directory) will be '~/Desktop/’.</a:t>
            </a:r>
          </a:p>
          <a:p>
            <a:pPr marL="342900" lvl="0" indent="-342900">
              <a:spcBef>
                <a:spcPts val="0"/>
              </a:spcBef>
              <a:spcAft>
                <a:spcPts val="600"/>
              </a:spcAft>
              <a:buFont typeface="Arial" panose="020B0604020202020204" pitchFamily="34" charset="0"/>
              <a:buChar char="•"/>
              <a:tabLst>
                <a:tab pos="457200" algn="l"/>
              </a:tabLst>
            </a:pPr>
            <a:r>
              <a:rPr lang="en-GB" sz="2000" dirty="0"/>
              <a:t>Or after you open Git Bash use 'cd' to change your working path, like so: ‘cd ~/Desktop’.</a:t>
            </a:r>
          </a:p>
          <a:p>
            <a:pPr marL="800100" lvl="1" indent="-342900">
              <a:spcBef>
                <a:spcPts val="0"/>
              </a:spcBef>
              <a:spcAft>
                <a:spcPts val="600"/>
              </a:spcAft>
              <a:tabLst>
                <a:tab pos="457200" algn="l"/>
              </a:tabLst>
            </a:pPr>
            <a:r>
              <a:rPr lang="en-GB" sz="2000" dirty="0">
                <a:highlight>
                  <a:srgbClr val="FFFF00"/>
                </a:highlight>
              </a:rPr>
              <a:t>Bg. note: </a:t>
            </a:r>
            <a:r>
              <a:rPr lang="en-GB" sz="2000" b="1" dirty="0">
                <a:highlight>
                  <a:srgbClr val="FFFF00"/>
                </a:highlight>
              </a:rPr>
              <a:t>cd ~ </a:t>
            </a:r>
            <a:r>
              <a:rPr lang="en-GB" sz="2000" dirty="0">
                <a:highlight>
                  <a:srgbClr val="FFFF00"/>
                </a:highlight>
              </a:rPr>
              <a:t>= cd followed by the tilde symbol will take you to your home directory.</a:t>
            </a:r>
          </a:p>
        </p:txBody>
      </p:sp>
      <p:pic>
        <p:nvPicPr>
          <p:cNvPr id="4" name="Picture 3" descr="Icon&#10;&#10;Description automatically generated">
            <a:extLst>
              <a:ext uri="{FF2B5EF4-FFF2-40B4-BE49-F238E27FC236}">
                <a16:creationId xmlns:a16="http://schemas.microsoft.com/office/drawing/2014/main" id="{EC1838D9-7106-453C-A733-AF4D2A38A1B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3" b="-3"/>
          <a:stretch/>
        </p:blipFill>
        <p:spPr>
          <a:xfrm>
            <a:off x="9352636" y="48336"/>
            <a:ext cx="2174910" cy="2174910"/>
          </a:xfrm>
          <a:prstGeom prst="rect">
            <a:avLst/>
          </a:prstGeom>
        </p:spPr>
      </p:pic>
      <p:pic>
        <p:nvPicPr>
          <p:cNvPr id="17" name="Picture 16" descr="A screenshot of a computer&#10;&#10;Description automatically generated with medium confidence">
            <a:extLst>
              <a:ext uri="{FF2B5EF4-FFF2-40B4-BE49-F238E27FC236}">
                <a16:creationId xmlns:a16="http://schemas.microsoft.com/office/drawing/2014/main" id="{E3914A9B-6B8B-444C-97E6-0B51B895159D}"/>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11193" b="4"/>
          <a:stretch/>
        </p:blipFill>
        <p:spPr>
          <a:xfrm>
            <a:off x="9452389" y="2223246"/>
            <a:ext cx="2345767" cy="2027209"/>
          </a:xfrm>
          <a:prstGeom prst="rect">
            <a:avLst/>
          </a:prstGeom>
        </p:spPr>
      </p:pic>
      <p:pic>
        <p:nvPicPr>
          <p:cNvPr id="7" name="Picture 6" descr="Graphical user interface, text, application&#10;&#10;Description automatically generated">
            <a:hlinkClick r:id="rId7"/>
            <a:extLst>
              <a:ext uri="{FF2B5EF4-FFF2-40B4-BE49-F238E27FC236}">
                <a16:creationId xmlns:a16="http://schemas.microsoft.com/office/drawing/2014/main" id="{816901CC-136F-4C23-A9E4-9E2D496AC053}"/>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2379" r="17977" b="-9"/>
          <a:stretch/>
        </p:blipFill>
        <p:spPr>
          <a:xfrm>
            <a:off x="9452389" y="4331396"/>
            <a:ext cx="2345767" cy="1988462"/>
          </a:xfrm>
          <a:prstGeom prst="rect">
            <a:avLst/>
          </a:prstGeom>
          <a:solidFill>
            <a:srgbClr val="FFFFFF">
              <a:shade val="85000"/>
            </a:srgbClr>
          </a:solidFill>
          <a:scene3d>
            <a:camera prst="perspectiveContrastingLeftFacing">
              <a:rot lat="540000" lon="2100000" rev="0"/>
            </a:camera>
            <a:lightRig rig="soft" dir="t"/>
          </a:scene3d>
          <a:sp3d contourW="12700" prstMaterial="matte">
            <a:bevelT w="63500" h="50800"/>
            <a:contourClr>
              <a:srgbClr val="C0C0C0"/>
            </a:contourClr>
          </a:sp3d>
        </p:spPr>
      </p:pic>
      <p:sp>
        <p:nvSpPr>
          <p:cNvPr id="5" name="TextBox 4">
            <a:extLst>
              <a:ext uri="{FF2B5EF4-FFF2-40B4-BE49-F238E27FC236}">
                <a16:creationId xmlns:a16="http://schemas.microsoft.com/office/drawing/2014/main" id="{1FECE973-3F52-4968-977D-F9F926D876E3}"/>
              </a:ext>
            </a:extLst>
          </p:cNvPr>
          <p:cNvSpPr txBox="1"/>
          <p:nvPr/>
        </p:nvSpPr>
        <p:spPr>
          <a:xfrm rot="18870630">
            <a:off x="10599563" y="1678948"/>
            <a:ext cx="1154482" cy="138499"/>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hlinkClick r:id="rId4" tooltip="http://blog.walterlv.com/post/add-a-new-profile-for-windows-terminal.html">
                  <a:extLst>
                    <a:ext uri="{A12FA001-AC4F-418D-AE19-62706E023703}">
                      <ahyp:hlinkClr xmlns:ahyp="http://schemas.microsoft.com/office/drawing/2018/hyperlinkcolor" val="tx"/>
                    </a:ext>
                  </a:extLst>
                </a:hlinkClick>
              </a:rPr>
              <a:t>This Photo</a:t>
            </a: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hlinkClick r:id="rId10" tooltip="https://creativecommons.org/licenses/by-nc-sa/3.0/">
                  <a:extLst>
                    <a:ext uri="{A12FA001-AC4F-418D-AE19-62706E023703}">
                      <ahyp:hlinkClr xmlns:ahyp="http://schemas.microsoft.com/office/drawing/2018/hyperlinkcolor" val="tx"/>
                    </a:ext>
                  </a:extLst>
                </a:hlinkClick>
              </a:rPr>
              <a:t>CC BY-SA-NC</a:t>
            </a:r>
            <a:endParaRPr kumimoji="0" lang="en-GB" sz="3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2934623D-C419-47A2-9FA5-781D4604E795}"/>
              </a:ext>
            </a:extLst>
          </p:cNvPr>
          <p:cNvSpPr txBox="1"/>
          <p:nvPr/>
        </p:nvSpPr>
        <p:spPr>
          <a:xfrm>
            <a:off x="9491114" y="4050400"/>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stackoverflow.com/questions/32356595/why-is-mingw64-appearing-on-my-git-bash">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1"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69821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10312818" cy="1033669"/>
          </a:xfrm>
        </p:spPr>
        <p:txBody>
          <a:bodyPr>
            <a:normAutofit fontScale="90000"/>
          </a:bodyPr>
          <a:lstStyle/>
          <a:p>
            <a:r>
              <a:rPr lang="en-GB" sz="5300" b="1" dirty="0">
                <a:solidFill>
                  <a:schemeClr val="bg1"/>
                </a:solidFill>
              </a:rPr>
              <a:t>Bg. Tutorial </a:t>
            </a:r>
            <a:r>
              <a:rPr lang="en-GB" b="1" dirty="0">
                <a:solidFill>
                  <a:schemeClr val="bg1"/>
                </a:solidFill>
              </a:rPr>
              <a:t>Activity: </a:t>
            </a:r>
            <a:br>
              <a:rPr lang="en-GB" dirty="0">
                <a:solidFill>
                  <a:schemeClr val="bg1"/>
                </a:solidFill>
              </a:rPr>
            </a:br>
            <a:r>
              <a:rPr lang="en-GB" dirty="0">
                <a:solidFill>
                  <a:schemeClr val="bg1"/>
                </a:solidFill>
              </a:rPr>
              <a:t>What is Git Bash and How to use it on Windows</a:t>
            </a:r>
          </a:p>
        </p:txBody>
      </p:sp>
      <p:pic>
        <p:nvPicPr>
          <p:cNvPr id="4" name="Picture 3">
            <a:hlinkClick r:id="rId3"/>
            <a:extLst>
              <a:ext uri="{FF2B5EF4-FFF2-40B4-BE49-F238E27FC236}">
                <a16:creationId xmlns:a16="http://schemas.microsoft.com/office/drawing/2014/main" id="{18789491-B4C8-4517-8A04-02928067577F}"/>
              </a:ext>
            </a:extLst>
          </p:cNvPr>
          <p:cNvPicPr>
            <a:picLocks noChangeAspect="1"/>
          </p:cNvPicPr>
          <p:nvPr/>
        </p:nvPicPr>
        <p:blipFill>
          <a:blip r:embed="rId4"/>
          <a:stretch>
            <a:fillRect/>
          </a:stretch>
        </p:blipFill>
        <p:spPr>
          <a:xfrm>
            <a:off x="1295399" y="1719473"/>
            <a:ext cx="8776229" cy="4740445"/>
          </a:xfrm>
          <a:prstGeom prst="rect">
            <a:avLst/>
          </a:prstGeom>
        </p:spPr>
      </p:pic>
      <p:pic>
        <p:nvPicPr>
          <p:cNvPr id="13" name="Picture 12" descr="Icon&#10;&#10;Description automatically generated">
            <a:extLst>
              <a:ext uri="{FF2B5EF4-FFF2-40B4-BE49-F238E27FC236}">
                <a16:creationId xmlns:a16="http://schemas.microsoft.com/office/drawing/2014/main" id="{3B0F2657-DDD7-446B-A587-C54FF5348C9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9888242">
            <a:off x="9513332" y="3054702"/>
            <a:ext cx="1746356" cy="2614427"/>
          </a:xfrm>
          <a:prstGeom prst="rect">
            <a:avLst/>
          </a:prstGeom>
        </p:spPr>
      </p:pic>
      <p:sp>
        <p:nvSpPr>
          <p:cNvPr id="3" name="TextBox 2">
            <a:extLst>
              <a:ext uri="{FF2B5EF4-FFF2-40B4-BE49-F238E27FC236}">
                <a16:creationId xmlns:a16="http://schemas.microsoft.com/office/drawing/2014/main" id="{AF968240-DBA3-4959-9D7D-592075D57DA3}"/>
              </a:ext>
            </a:extLst>
          </p:cNvPr>
          <p:cNvSpPr txBox="1"/>
          <p:nvPr/>
        </p:nvSpPr>
        <p:spPr>
          <a:xfrm>
            <a:off x="501913" y="4272939"/>
            <a:ext cx="5181600" cy="1815882"/>
          </a:xfrm>
          <a:prstGeom prst="rect">
            <a:avLst/>
          </a:prstGeom>
          <a:solidFill>
            <a:schemeClr val="bg1"/>
          </a:solidFill>
          <a:ln>
            <a:solidFill>
              <a:schemeClr val="tx1"/>
            </a:solidFill>
          </a:ln>
        </p:spPr>
        <p:txBody>
          <a:bodyPr wrap="square" rtlCol="0">
            <a:spAutoFit/>
          </a:bodyPr>
          <a:lstStyle/>
          <a:p>
            <a:r>
              <a:rPr lang="en-GB" sz="1400" b="1" u="sng" dirty="0"/>
              <a:t>Tips:</a:t>
            </a:r>
            <a:br>
              <a:rPr lang="en-GB" sz="1400" dirty="0"/>
            </a:br>
            <a:r>
              <a:rPr lang="en-GB" sz="1400" dirty="0"/>
              <a:t>1. You may need to use '--global' instead of '-global’:</a:t>
            </a:r>
          </a:p>
          <a:p>
            <a:r>
              <a:rPr lang="en-GB" sz="1400" dirty="0"/>
              <a:t>From: git config –global user.name "</a:t>
            </a:r>
            <a:r>
              <a:rPr lang="en-GB" sz="1400" dirty="0" err="1"/>
              <a:t>kevinarrows</a:t>
            </a:r>
            <a:r>
              <a:rPr lang="en-GB" sz="1400" dirty="0"/>
              <a:t>"</a:t>
            </a:r>
          </a:p>
          <a:p>
            <a:r>
              <a:rPr lang="en-GB" sz="1400" dirty="0"/>
              <a:t>To: git config –global </a:t>
            </a:r>
            <a:r>
              <a:rPr lang="en-GB" sz="1400" dirty="0" err="1"/>
              <a:t>user.email</a:t>
            </a:r>
            <a:r>
              <a:rPr lang="en-GB" sz="1400" dirty="0"/>
              <a:t> kevinarrows@gmail.com</a:t>
            </a:r>
          </a:p>
          <a:p>
            <a:r>
              <a:rPr lang="en-GB" sz="1400" dirty="0"/>
              <a:t>2. If the following push command does not work, remove 'master':</a:t>
            </a:r>
          </a:p>
          <a:p>
            <a:r>
              <a:rPr lang="en-GB" sz="1400" dirty="0"/>
              <a:t>from: git push -u origin master</a:t>
            </a:r>
          </a:p>
          <a:p>
            <a:r>
              <a:rPr lang="en-GB" sz="1400" dirty="0"/>
              <a:t>to: git push -u origin</a:t>
            </a:r>
          </a:p>
          <a:p>
            <a:r>
              <a:rPr lang="en-GB" sz="1400" dirty="0"/>
              <a:t>or: git push origin</a:t>
            </a:r>
          </a:p>
        </p:txBody>
      </p:sp>
    </p:spTree>
    <p:extLst>
      <p:ext uri="{BB962C8B-B14F-4D97-AF65-F5344CB8AC3E}">
        <p14:creationId xmlns:p14="http://schemas.microsoft.com/office/powerpoint/2010/main" val="41817857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fontScale="90000"/>
          </a:bodyPr>
          <a:lstStyle/>
          <a:p>
            <a:r>
              <a:rPr lang="en-GB" sz="4000" dirty="0">
                <a:solidFill>
                  <a:srgbClr val="FFFFFF"/>
                </a:solidFill>
              </a:rPr>
              <a:t>2min. Video: </a:t>
            </a:r>
            <a:br>
              <a:rPr lang="en-GB" sz="4000" dirty="0">
                <a:solidFill>
                  <a:srgbClr val="FFFFFF"/>
                </a:solidFill>
              </a:rPr>
            </a:br>
            <a:r>
              <a:rPr lang="en-GB" sz="4000" b="1" dirty="0">
                <a:solidFill>
                  <a:srgbClr val="FFFFFF"/>
                </a:solidFill>
              </a:rPr>
              <a:t>What is an Open Source community like by </a:t>
            </a:r>
            <a:r>
              <a:rPr lang="en-GB" sz="4000" b="1" dirty="0" err="1">
                <a:solidFill>
                  <a:srgbClr val="FFFFFF"/>
                </a:solidFill>
              </a:rPr>
              <a:t>Mozzila</a:t>
            </a:r>
            <a:r>
              <a:rPr lang="en-GB" sz="4000" b="1" dirty="0">
                <a:solidFill>
                  <a:srgbClr val="FFFFFF"/>
                </a:solidFill>
              </a:rPr>
              <a:t>.</a:t>
            </a:r>
          </a:p>
        </p:txBody>
      </p:sp>
      <p:pic>
        <p:nvPicPr>
          <p:cNvPr id="6" name="Picture 5">
            <a:hlinkClick r:id="rId3"/>
            <a:extLst>
              <a:ext uri="{FF2B5EF4-FFF2-40B4-BE49-F238E27FC236}">
                <a16:creationId xmlns:a16="http://schemas.microsoft.com/office/drawing/2014/main" id="{8955F7F0-C59A-4948-BBF9-6306AFFD12F2}"/>
              </a:ext>
            </a:extLst>
          </p:cNvPr>
          <p:cNvPicPr>
            <a:picLocks noChangeAspect="1"/>
          </p:cNvPicPr>
          <p:nvPr/>
        </p:nvPicPr>
        <p:blipFill>
          <a:blip r:embed="rId4"/>
          <a:stretch>
            <a:fillRect/>
          </a:stretch>
        </p:blipFill>
        <p:spPr>
          <a:xfrm>
            <a:off x="1660799" y="1712687"/>
            <a:ext cx="8599512" cy="486498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8" name="Picture 17" descr="Icon&#10;&#10;Description automatically generated">
            <a:extLst>
              <a:ext uri="{FF2B5EF4-FFF2-40B4-BE49-F238E27FC236}">
                <a16:creationId xmlns:a16="http://schemas.microsoft.com/office/drawing/2014/main" id="{27BB7367-4F3A-4FA9-A0E3-FBA0EFE80DB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9888242">
            <a:off x="9991516" y="3270577"/>
            <a:ext cx="1746356" cy="2614427"/>
          </a:xfrm>
          <a:prstGeom prst="rect">
            <a:avLst/>
          </a:prstGeom>
        </p:spPr>
      </p:pic>
    </p:spTree>
    <p:extLst>
      <p:ext uri="{BB962C8B-B14F-4D97-AF65-F5344CB8AC3E}">
        <p14:creationId xmlns:p14="http://schemas.microsoft.com/office/powerpoint/2010/main" val="5421668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dirty="0">
                <a:solidFill>
                  <a:srgbClr val="FFFFFF"/>
                </a:solidFill>
              </a:rPr>
              <a:t>Open Source: </a:t>
            </a:r>
            <a:r>
              <a:rPr lang="en-GB" b="1" dirty="0">
                <a:solidFill>
                  <a:srgbClr val="FFFFFF"/>
                </a:solidFill>
              </a:rPr>
              <a:t>Key links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786982" y="2107062"/>
            <a:ext cx="9389325" cy="3907844"/>
          </a:xfrm>
        </p:spPr>
        <p:txBody>
          <a:bodyPr>
            <a:normAutofit/>
          </a:bodyPr>
          <a:lstStyle/>
          <a:p>
            <a:pPr>
              <a:lnSpc>
                <a:spcPct val="110000"/>
              </a:lnSpc>
              <a:spcBef>
                <a:spcPts val="600"/>
              </a:spcBef>
            </a:pPr>
            <a:r>
              <a:rPr lang="en-GB" sz="3600" dirty="0"/>
              <a:t>Article: </a:t>
            </a:r>
            <a:r>
              <a:rPr lang="en-GB" sz="4000" dirty="0">
                <a:hlinkClick r:id="rId3"/>
              </a:rPr>
              <a:t>The Value Of Open-Source Software</a:t>
            </a:r>
            <a:endParaRPr lang="en-GB" sz="4000" dirty="0">
              <a:hlinkClick r:id="rId4"/>
            </a:endParaRPr>
          </a:p>
          <a:p>
            <a:pPr>
              <a:lnSpc>
                <a:spcPct val="110000"/>
              </a:lnSpc>
              <a:spcBef>
                <a:spcPts val="600"/>
              </a:spcBef>
            </a:pPr>
            <a:r>
              <a:rPr lang="en-GB" sz="4000" dirty="0">
                <a:hlinkClick r:id="rId4"/>
              </a:rPr>
              <a:t>The Free Software Movement</a:t>
            </a:r>
            <a:endParaRPr lang="en-GB" sz="4000" dirty="0"/>
          </a:p>
          <a:p>
            <a:pPr>
              <a:lnSpc>
                <a:spcPct val="110000"/>
              </a:lnSpc>
              <a:spcBef>
                <a:spcPts val="600"/>
              </a:spcBef>
            </a:pPr>
            <a:r>
              <a:rPr lang="en-GB" sz="4000" dirty="0">
                <a:hlinkClick r:id="rId5"/>
              </a:rPr>
              <a:t>The Open Source Initiative</a:t>
            </a:r>
            <a:endParaRPr lang="en-GB" sz="4000" dirty="0"/>
          </a:p>
          <a:p>
            <a:pPr>
              <a:lnSpc>
                <a:spcPct val="110000"/>
              </a:lnSpc>
              <a:spcBef>
                <a:spcPts val="600"/>
              </a:spcBef>
            </a:pPr>
            <a:r>
              <a:rPr lang="en-GB" sz="4000" u="sng" dirty="0">
                <a:solidFill>
                  <a:srgbClr val="0000FF"/>
                </a:solidFill>
                <a:effectLst/>
                <a:ea typeface="Calibri" panose="020F0502020204030204" pitchFamily="34" charset="0"/>
                <a:cs typeface="Times New Roman" panose="02020603050405020304" pitchFamily="18" charset="0"/>
                <a:hlinkClick r:id="rId6"/>
              </a:rPr>
              <a:t>GitHub</a:t>
            </a:r>
            <a:endParaRPr lang="en-GB" sz="4000" dirty="0"/>
          </a:p>
          <a:p>
            <a:pPr>
              <a:lnSpc>
                <a:spcPct val="110000"/>
              </a:lnSpc>
              <a:spcBef>
                <a:spcPts val="600"/>
              </a:spcBef>
            </a:pPr>
            <a:r>
              <a:rPr lang="en-GB" sz="4000" u="sng" dirty="0">
                <a:solidFill>
                  <a:srgbClr val="0000FF"/>
                </a:solidFill>
                <a:ea typeface="Calibri" panose="020F0502020204030204" pitchFamily="34" charset="0"/>
                <a:cs typeface="Times New Roman" panose="02020603050405020304" pitchFamily="18" charset="0"/>
                <a:hlinkClick r:id="rId7"/>
              </a:rPr>
              <a:t>Open Source Google</a:t>
            </a:r>
            <a:r>
              <a:rPr lang="en-GB" sz="4000" dirty="0">
                <a:ea typeface="Calibri" panose="020F0502020204030204" pitchFamily="34" charset="0"/>
                <a:cs typeface="Times New Roman" panose="02020603050405020304" pitchFamily="18" charset="0"/>
              </a:rPr>
              <a:t>.</a:t>
            </a:r>
            <a:endParaRPr lang="en-GB" sz="4000" dirty="0">
              <a:effectLst/>
              <a:ea typeface="Calibri" panose="020F0502020204030204" pitchFamily="34" charset="0"/>
              <a:cs typeface="Times New Roman" panose="02020603050405020304" pitchFamily="18" charset="0"/>
            </a:endParaRPr>
          </a:p>
          <a:p>
            <a:pPr>
              <a:lnSpc>
                <a:spcPct val="110000"/>
              </a:lnSpc>
              <a:spcBef>
                <a:spcPts val="600"/>
              </a:spcBef>
            </a:pPr>
            <a:endParaRPr lang="en-GB" sz="4000" dirty="0"/>
          </a:p>
        </p:txBody>
      </p:sp>
      <p:pic>
        <p:nvPicPr>
          <p:cNvPr id="13" name="Picture 12" descr="Icon&#10;&#10;Description automatically generated">
            <a:extLst>
              <a:ext uri="{FF2B5EF4-FFF2-40B4-BE49-F238E27FC236}">
                <a16:creationId xmlns:a16="http://schemas.microsoft.com/office/drawing/2014/main" id="{5E2FD902-1BB6-43AA-9073-9626106BF0B3}"/>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177389" y="119921"/>
            <a:ext cx="1867220" cy="1867220"/>
          </a:xfrm>
          <a:prstGeom prst="rect">
            <a:avLst/>
          </a:prstGeom>
        </p:spPr>
      </p:pic>
      <p:pic>
        <p:nvPicPr>
          <p:cNvPr id="11" name="Picture 10">
            <a:extLst>
              <a:ext uri="{FF2B5EF4-FFF2-40B4-BE49-F238E27FC236}">
                <a16:creationId xmlns:a16="http://schemas.microsoft.com/office/drawing/2014/main" id="{37903067-E0ED-40B1-AFBF-85922780DF4B}"/>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0044613" y="119921"/>
            <a:ext cx="1867220" cy="1867220"/>
          </a:xfrm>
          <a:prstGeom prst="rect">
            <a:avLst/>
          </a:prstGeom>
        </p:spPr>
      </p:pic>
      <p:sp>
        <p:nvSpPr>
          <p:cNvPr id="18" name="TextBox 17">
            <a:extLst>
              <a:ext uri="{FF2B5EF4-FFF2-40B4-BE49-F238E27FC236}">
                <a16:creationId xmlns:a16="http://schemas.microsoft.com/office/drawing/2014/main" id="{18C2BD94-508C-4BD8-90C9-07843747D117}"/>
              </a:ext>
            </a:extLst>
          </p:cNvPr>
          <p:cNvSpPr txBox="1"/>
          <p:nvPr/>
        </p:nvSpPr>
        <p:spPr>
          <a:xfrm>
            <a:off x="4145749" y="7852694"/>
            <a:ext cx="1867220" cy="369332"/>
          </a:xfrm>
          <a:prstGeom prst="rect">
            <a:avLst/>
          </a:prstGeom>
          <a:noFill/>
        </p:spPr>
        <p:txBody>
          <a:bodyPr wrap="square" rtlCol="0">
            <a:spAutoFit/>
          </a:bodyPr>
          <a:lstStyle/>
          <a:p>
            <a:r>
              <a:rPr lang="en-GB" sz="900">
                <a:hlinkClick r:id="rId11" tooltip="https://www.gnu.org/graphics/agnuhead.html"/>
              </a:rPr>
              <a:t>This Photo</a:t>
            </a:r>
            <a:r>
              <a:rPr lang="en-GB" sz="900"/>
              <a:t> by Unknown Author is licensed under </a:t>
            </a:r>
            <a:r>
              <a:rPr lang="en-GB" sz="900">
                <a:hlinkClick r:id="rId12" tooltip="https://creativecommons.org/licenses/by-nd/3.0/"/>
              </a:rPr>
              <a:t>CC BY-ND</a:t>
            </a:r>
            <a:endParaRPr lang="en-GB" sz="900"/>
          </a:p>
        </p:txBody>
      </p:sp>
    </p:spTree>
    <p:extLst>
      <p:ext uri="{BB962C8B-B14F-4D97-AF65-F5344CB8AC3E}">
        <p14:creationId xmlns:p14="http://schemas.microsoft.com/office/powerpoint/2010/main" val="1961461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521480" y="246560"/>
            <a:ext cx="6798541" cy="1045973"/>
          </a:xfrm>
        </p:spPr>
        <p:txBody>
          <a:bodyPr anchor="b">
            <a:normAutofit/>
          </a:bodyPr>
          <a:lstStyle/>
          <a:p>
            <a:r>
              <a:rPr lang="en-GB" sz="4000" b="1" u="sng" dirty="0"/>
              <a:t>Re-cap:</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3"/>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887005" y="1539093"/>
            <a:ext cx="7830862" cy="4396040"/>
          </a:xfrm>
        </p:spPr>
        <p:txBody>
          <a:bodyPr>
            <a:normAutofit lnSpcReduction="10000"/>
          </a:bodyPr>
          <a:lstStyle/>
          <a:p>
            <a:pPr marL="514350" indent="-514350">
              <a:buFont typeface="+mj-lt"/>
              <a:buAutoNum type="arabicPeriod"/>
            </a:pPr>
            <a:r>
              <a:rPr lang="en-GB" sz="2400" dirty="0"/>
              <a:t>Introduction to Open Source.</a:t>
            </a:r>
          </a:p>
          <a:p>
            <a:pPr marL="514350" indent="-514350">
              <a:buFont typeface="+mj-lt"/>
              <a:buAutoNum type="arabicPeriod"/>
            </a:pPr>
            <a:r>
              <a:rPr lang="en-GB" sz="2400" dirty="0"/>
              <a:t>Open Source &amp; the Internet.</a:t>
            </a:r>
          </a:p>
          <a:p>
            <a:pPr marL="514350" indent="-514350">
              <a:buFont typeface="+mj-lt"/>
              <a:buAutoNum type="arabicPeriod"/>
            </a:pPr>
            <a:r>
              <a:rPr lang="en-GB" sz="2400" dirty="0"/>
              <a:t>Open Source Operating Systems</a:t>
            </a:r>
          </a:p>
          <a:p>
            <a:pPr marL="514350" indent="-514350">
              <a:buFont typeface="+mj-lt"/>
              <a:buAutoNum type="arabicPeriod"/>
            </a:pPr>
            <a:r>
              <a:rPr lang="en-GB" sz="2400" dirty="0"/>
              <a:t>Open Source Software.</a:t>
            </a:r>
          </a:p>
          <a:p>
            <a:pPr marL="514350" indent="-514350">
              <a:buFont typeface="+mj-lt"/>
              <a:buAutoNum type="arabicPeriod"/>
            </a:pPr>
            <a:r>
              <a:rPr lang="en-GB" sz="2400" dirty="0"/>
              <a:t>Git &amp; </a:t>
            </a:r>
            <a:r>
              <a:rPr lang="en-GB" sz="2400" dirty="0" err="1"/>
              <a:t>Github</a:t>
            </a:r>
            <a:r>
              <a:rPr lang="en-GB" sz="2400" dirty="0"/>
              <a:t>.</a:t>
            </a:r>
          </a:p>
          <a:p>
            <a:pPr marL="514350" indent="-514350">
              <a:buFont typeface="+mj-lt"/>
              <a:buAutoNum type="arabicPeriod"/>
            </a:pPr>
            <a:r>
              <a:rPr lang="en-GB" sz="2400" dirty="0"/>
              <a:t>Contributing to Open-Source Projects.</a:t>
            </a:r>
          </a:p>
          <a:p>
            <a:pPr marL="514350" indent="-514350">
              <a:buFont typeface="+mj-lt"/>
              <a:buAutoNum type="arabicPeriod"/>
            </a:pPr>
            <a:r>
              <a:rPr lang="en-GB" sz="2400" dirty="0"/>
              <a:t>Software Licensing.</a:t>
            </a:r>
          </a:p>
          <a:p>
            <a:pPr marL="514350" indent="-514350">
              <a:buFont typeface="+mj-lt"/>
              <a:buAutoNum type="arabicPeriod"/>
            </a:pPr>
            <a:r>
              <a:rPr lang="en-GB" sz="2400" dirty="0"/>
              <a:t>Key links.</a:t>
            </a:r>
          </a:p>
          <a:p>
            <a:pPr marL="514350" indent="-514350">
              <a:buFont typeface="+mj-lt"/>
              <a:buAutoNum type="arabicPeriod"/>
            </a:pPr>
            <a:r>
              <a:rPr lang="en-GB" sz="2400" dirty="0"/>
              <a:t>Re-cap.</a:t>
            </a:r>
          </a:p>
          <a:p>
            <a:pPr marL="514350" indent="-514350">
              <a:buFont typeface="+mj-lt"/>
              <a:buAutoNum type="arabicPeriod"/>
            </a:pPr>
            <a:r>
              <a:rPr lang="en-GB" sz="2400" dirty="0">
                <a:highlight>
                  <a:srgbClr val="C0C0C0"/>
                </a:highlight>
              </a:rPr>
              <a:t>Bg. </a:t>
            </a:r>
            <a:r>
              <a:rPr lang="en-GB" sz="2400" b="1" dirty="0">
                <a:highlight>
                  <a:srgbClr val="C0C0C0"/>
                </a:highlight>
              </a:rPr>
              <a:t>Open Source Software</a:t>
            </a:r>
            <a:r>
              <a:rPr lang="en-GB" sz="2400" dirty="0">
                <a:highlight>
                  <a:srgbClr val="C0C0C0"/>
                </a:highlight>
              </a:rPr>
              <a:t> </a:t>
            </a:r>
            <a:r>
              <a:rPr lang="en-GB" sz="2400" b="1" dirty="0">
                <a:solidFill>
                  <a:srgbClr val="000000"/>
                </a:solidFill>
                <a:effectLst/>
                <a:highlight>
                  <a:srgbClr val="C0C0C0"/>
                </a:highlight>
                <a:ea typeface="Times New Roman" panose="02020603050405020304" pitchFamily="18" charset="0"/>
              </a:rPr>
              <a:t>Licenses.</a:t>
            </a:r>
            <a:endParaRPr lang="en-GB" sz="2400" dirty="0">
              <a:highlight>
                <a:srgbClr val="C0C0C0"/>
              </a:highlight>
            </a:endParaRPr>
          </a:p>
        </p:txBody>
      </p:sp>
    </p:spTree>
    <p:extLst>
      <p:ext uri="{BB962C8B-B14F-4D97-AF65-F5344CB8AC3E}">
        <p14:creationId xmlns:p14="http://schemas.microsoft.com/office/powerpoint/2010/main" val="26182243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10312818" cy="1033669"/>
          </a:xfrm>
        </p:spPr>
        <p:txBody>
          <a:bodyPr>
            <a:normAutofit/>
          </a:bodyPr>
          <a:lstStyle/>
          <a:p>
            <a:r>
              <a:rPr lang="en-GB" sz="4800" b="1" u="sng" dirty="0">
                <a:solidFill>
                  <a:schemeClr val="bg1"/>
                </a:solidFill>
              </a:rPr>
              <a:t>Tutorial Activity: GitHub &amp; </a:t>
            </a:r>
            <a:r>
              <a:rPr lang="en-GB" sz="4800" b="1" u="sng" dirty="0" err="1">
                <a:solidFill>
                  <a:schemeClr val="bg1"/>
                </a:solidFill>
              </a:rPr>
              <a:t>GitBash</a:t>
            </a:r>
            <a:endParaRPr lang="en-GB" sz="4800" b="1" u="sng" dirty="0">
              <a:solidFill>
                <a:schemeClr val="bg1"/>
              </a:solidFill>
            </a:endParaRPr>
          </a:p>
        </p:txBody>
      </p:sp>
      <p:sp>
        <p:nvSpPr>
          <p:cNvPr id="3" name="TextBox 2">
            <a:extLst>
              <a:ext uri="{FF2B5EF4-FFF2-40B4-BE49-F238E27FC236}">
                <a16:creationId xmlns:a16="http://schemas.microsoft.com/office/drawing/2014/main" id="{619D2B75-D69C-4E01-A382-96CB41B125FB}"/>
              </a:ext>
            </a:extLst>
          </p:cNvPr>
          <p:cNvSpPr txBox="1"/>
          <p:nvPr/>
        </p:nvSpPr>
        <p:spPr>
          <a:xfrm>
            <a:off x="359624" y="1646184"/>
            <a:ext cx="11167533" cy="5570756"/>
          </a:xfrm>
          <a:prstGeom prst="rect">
            <a:avLst/>
          </a:prstGeom>
          <a:noFill/>
        </p:spPr>
        <p:txBody>
          <a:bodyPr wrap="square" rtlCol="0">
            <a:spAutoFit/>
          </a:bodyPr>
          <a:lstStyle/>
          <a:p>
            <a:pPr marL="457200" indent="-457200" algn="l">
              <a:buFont typeface="+mj-lt"/>
              <a:buAutoNum type="arabicPeriod"/>
            </a:pPr>
            <a:r>
              <a:rPr lang="en-GB" sz="2800" b="1" i="0" dirty="0">
                <a:solidFill>
                  <a:srgbClr val="212529"/>
                </a:solidFill>
                <a:effectLst/>
              </a:rPr>
              <a:t>GitHub Activity: </a:t>
            </a:r>
            <a:r>
              <a:rPr lang="en-GB" sz="2800" b="0" i="0" dirty="0">
                <a:solidFill>
                  <a:srgbClr val="212529"/>
                </a:solidFill>
                <a:effectLst/>
                <a:hlinkClick r:id="rId3"/>
              </a:rPr>
              <a:t>Get started with </a:t>
            </a:r>
            <a:r>
              <a:rPr lang="en-GB" sz="2800" b="0" i="0" dirty="0" err="1">
                <a:solidFill>
                  <a:srgbClr val="212529"/>
                </a:solidFill>
                <a:effectLst/>
                <a:hlinkClick r:id="rId3"/>
              </a:rPr>
              <a:t>Github</a:t>
            </a:r>
            <a:r>
              <a:rPr lang="en-GB" sz="2800" b="0" i="0" dirty="0">
                <a:solidFill>
                  <a:srgbClr val="212529"/>
                </a:solidFill>
                <a:effectLst/>
              </a:rPr>
              <a:t>. If you haven’t used GitHub before and would like to learn more about the practical implementation of Open Source projects today, read through and complete this </a:t>
            </a:r>
            <a:r>
              <a:rPr lang="en-GB" sz="2800" b="1" dirty="0">
                <a:solidFill>
                  <a:srgbClr val="212529"/>
                </a:solidFill>
              </a:rPr>
              <a:t>short</a:t>
            </a:r>
            <a:r>
              <a:rPr lang="en-GB" sz="2800" b="1" i="0" dirty="0">
                <a:solidFill>
                  <a:srgbClr val="212529"/>
                </a:solidFill>
                <a:effectLst/>
              </a:rPr>
              <a:t> </a:t>
            </a:r>
            <a:r>
              <a:rPr lang="en-GB" sz="2800" b="1" i="0" dirty="0" err="1">
                <a:solidFill>
                  <a:srgbClr val="212529"/>
                </a:solidFill>
                <a:effectLst/>
              </a:rPr>
              <a:t>Github</a:t>
            </a:r>
            <a:r>
              <a:rPr lang="en-GB" sz="2800" b="1" i="0" dirty="0">
                <a:solidFill>
                  <a:srgbClr val="212529"/>
                </a:solidFill>
                <a:effectLst/>
              </a:rPr>
              <a:t> 'Hello World'</a:t>
            </a:r>
            <a:r>
              <a:rPr lang="en-GB" sz="2800" b="0" i="0" dirty="0">
                <a:solidFill>
                  <a:srgbClr val="212529"/>
                </a:solidFill>
                <a:effectLst/>
              </a:rPr>
              <a:t> </a:t>
            </a:r>
            <a:r>
              <a:rPr lang="en-GB" sz="2800" b="1" i="0" dirty="0">
                <a:solidFill>
                  <a:srgbClr val="212529"/>
                </a:solidFill>
                <a:effectLst/>
              </a:rPr>
              <a:t>tutorial</a:t>
            </a:r>
            <a:r>
              <a:rPr lang="en-GB" sz="2800" b="0" i="0" dirty="0">
                <a:solidFill>
                  <a:srgbClr val="212529"/>
                </a:solidFill>
                <a:effectLst/>
              </a:rPr>
              <a:t>.</a:t>
            </a:r>
          </a:p>
          <a:p>
            <a:pPr algn="l"/>
            <a:endParaRPr lang="en-GB" sz="2800" b="0" i="0" dirty="0">
              <a:solidFill>
                <a:srgbClr val="212529"/>
              </a:solidFill>
              <a:effectLst/>
            </a:endParaRPr>
          </a:p>
          <a:p>
            <a:pPr marL="457200" indent="-457200" algn="l">
              <a:buFont typeface="+mj-lt"/>
              <a:buAutoNum type="arabicPeriod" startAt="2"/>
            </a:pPr>
            <a:r>
              <a:rPr lang="en-GB" sz="2800" b="1" i="0" dirty="0">
                <a:solidFill>
                  <a:srgbClr val="212529"/>
                </a:solidFill>
                <a:effectLst/>
              </a:rPr>
              <a:t>Git Bash Activity:</a:t>
            </a:r>
            <a:r>
              <a:rPr lang="en-GB" sz="2800" b="0" i="0" dirty="0">
                <a:solidFill>
                  <a:srgbClr val="212529"/>
                </a:solidFill>
                <a:effectLst/>
              </a:rPr>
              <a:t> </a:t>
            </a:r>
            <a:r>
              <a:rPr lang="en-GB" sz="2800" b="0" i="0" dirty="0">
                <a:solidFill>
                  <a:srgbClr val="212529"/>
                </a:solidFill>
                <a:effectLst/>
                <a:hlinkClick r:id="rId4"/>
              </a:rPr>
              <a:t>What is Git Bash and How to use it on Windows</a:t>
            </a:r>
            <a:r>
              <a:rPr lang="en-GB" sz="2800" b="0" i="0" dirty="0">
                <a:solidFill>
                  <a:srgbClr val="212529"/>
                </a:solidFill>
                <a:effectLst/>
              </a:rPr>
              <a:t>.</a:t>
            </a:r>
          </a:p>
          <a:p>
            <a:pPr algn="l"/>
            <a:endParaRPr lang="en-GB" sz="2400" b="0" i="0" dirty="0">
              <a:solidFill>
                <a:srgbClr val="212529"/>
              </a:solidFill>
              <a:effectLst/>
            </a:endParaRPr>
          </a:p>
          <a:p>
            <a:pPr algn="l"/>
            <a:r>
              <a:rPr lang="en-GB" sz="2000" dirty="0">
                <a:solidFill>
                  <a:srgbClr val="212529"/>
                </a:solidFill>
              </a:rPr>
              <a:t>Note: T</a:t>
            </a:r>
            <a:r>
              <a:rPr lang="en-GB" sz="2000" b="0" i="0" dirty="0">
                <a:solidFill>
                  <a:srgbClr val="212529"/>
                </a:solidFill>
                <a:effectLst/>
              </a:rPr>
              <a:t>he above Activities are not required to </a:t>
            </a:r>
            <a:br>
              <a:rPr lang="en-GB" sz="2000" b="0" i="0" dirty="0">
                <a:solidFill>
                  <a:srgbClr val="212529"/>
                </a:solidFill>
                <a:effectLst/>
              </a:rPr>
            </a:br>
            <a:r>
              <a:rPr lang="en-GB" sz="2000" b="0" i="0" dirty="0">
                <a:solidFill>
                  <a:srgbClr val="212529"/>
                </a:solidFill>
                <a:effectLst/>
              </a:rPr>
              <a:t>complete/pass the OS Assignment and module. </a:t>
            </a:r>
            <a:br>
              <a:rPr lang="en-GB" sz="2000" b="0" i="0" dirty="0">
                <a:solidFill>
                  <a:srgbClr val="212529"/>
                </a:solidFill>
                <a:effectLst/>
              </a:rPr>
            </a:br>
            <a:r>
              <a:rPr lang="en-GB" sz="2000" b="0" i="0" dirty="0">
                <a:solidFill>
                  <a:srgbClr val="212529"/>
                </a:solidFill>
                <a:effectLst/>
              </a:rPr>
              <a:t>They are outside the scope of the Assignment, </a:t>
            </a:r>
            <a:br>
              <a:rPr lang="en-GB" sz="2000" b="0" i="0" dirty="0">
                <a:solidFill>
                  <a:srgbClr val="212529"/>
                </a:solidFill>
                <a:effectLst/>
              </a:rPr>
            </a:br>
            <a:r>
              <a:rPr lang="en-GB" sz="2000" b="0" i="0" dirty="0">
                <a:solidFill>
                  <a:srgbClr val="212529"/>
                </a:solidFill>
                <a:effectLst/>
              </a:rPr>
              <a:t>and are for educational and awareness purposes </a:t>
            </a:r>
            <a:br>
              <a:rPr lang="en-GB" sz="2000" b="0" i="0" dirty="0">
                <a:solidFill>
                  <a:srgbClr val="212529"/>
                </a:solidFill>
                <a:effectLst/>
              </a:rPr>
            </a:br>
            <a:r>
              <a:rPr lang="en-GB" sz="2000" b="0" i="0" dirty="0">
                <a:solidFill>
                  <a:srgbClr val="212529"/>
                </a:solidFill>
                <a:effectLst/>
              </a:rPr>
              <a:t>only, as they relate to what we have been covering</a:t>
            </a:r>
            <a:br>
              <a:rPr lang="en-GB" sz="2000" b="0" i="0" dirty="0">
                <a:solidFill>
                  <a:srgbClr val="212529"/>
                </a:solidFill>
                <a:effectLst/>
              </a:rPr>
            </a:br>
            <a:r>
              <a:rPr lang="en-GB" sz="2000" b="0" i="0" dirty="0">
                <a:solidFill>
                  <a:srgbClr val="212529"/>
                </a:solidFill>
                <a:effectLst/>
              </a:rPr>
              <a:t>in the OS part of the module i.e. Open Source </a:t>
            </a:r>
            <a:br>
              <a:rPr lang="en-GB" sz="2000" b="0" i="0" dirty="0">
                <a:solidFill>
                  <a:srgbClr val="212529"/>
                </a:solidFill>
                <a:effectLst/>
              </a:rPr>
            </a:br>
            <a:r>
              <a:rPr lang="en-GB" sz="2000" b="0" i="0" dirty="0">
                <a:solidFill>
                  <a:srgbClr val="212529"/>
                </a:solidFill>
                <a:effectLst/>
              </a:rPr>
              <a:t>Technology.</a:t>
            </a:r>
          </a:p>
          <a:p>
            <a:endParaRPr lang="en-GB" sz="2400" dirty="0"/>
          </a:p>
        </p:txBody>
      </p:sp>
      <p:sp>
        <p:nvSpPr>
          <p:cNvPr id="9" name="TextBox 8">
            <a:extLst>
              <a:ext uri="{FF2B5EF4-FFF2-40B4-BE49-F238E27FC236}">
                <a16:creationId xmlns:a16="http://schemas.microsoft.com/office/drawing/2014/main" id="{FAEFC1A5-A16D-40B4-9CD3-C31AC23DF1EE}"/>
              </a:ext>
            </a:extLst>
          </p:cNvPr>
          <p:cNvSpPr txBox="1"/>
          <p:nvPr/>
        </p:nvSpPr>
        <p:spPr>
          <a:xfrm>
            <a:off x="5943390" y="4303256"/>
            <a:ext cx="5721087" cy="2062103"/>
          </a:xfrm>
          <a:prstGeom prst="rect">
            <a:avLst/>
          </a:prstGeom>
          <a:solidFill>
            <a:schemeClr val="bg1"/>
          </a:solidFill>
          <a:ln>
            <a:solidFill>
              <a:schemeClr val="tx1"/>
            </a:solidFill>
          </a:ln>
        </p:spPr>
        <p:txBody>
          <a:bodyPr wrap="square" rtlCol="0">
            <a:spAutoFit/>
          </a:bodyPr>
          <a:lstStyle/>
          <a:p>
            <a:r>
              <a:rPr lang="en-GB" sz="1600" b="1" u="sng" dirty="0"/>
              <a:t>Tips:</a:t>
            </a:r>
            <a:br>
              <a:rPr lang="en-GB" sz="1600" dirty="0"/>
            </a:br>
            <a:r>
              <a:rPr lang="en-GB" sz="1600" dirty="0"/>
              <a:t>1. You may need to use '--global' instead of '-global’:</a:t>
            </a:r>
          </a:p>
          <a:p>
            <a:r>
              <a:rPr lang="en-GB" sz="1600" dirty="0"/>
              <a:t> &gt; git config –global user.name "</a:t>
            </a:r>
            <a:r>
              <a:rPr lang="en-GB" sz="1600" dirty="0" err="1"/>
              <a:t>kevinarrows</a:t>
            </a:r>
            <a:r>
              <a:rPr lang="en-GB" sz="1600" dirty="0"/>
              <a:t>"</a:t>
            </a:r>
          </a:p>
          <a:p>
            <a:r>
              <a:rPr lang="en-GB" sz="1600" dirty="0"/>
              <a:t> &gt; git config –global </a:t>
            </a:r>
            <a:r>
              <a:rPr lang="en-GB" sz="1600" dirty="0" err="1"/>
              <a:t>user.email</a:t>
            </a:r>
            <a:r>
              <a:rPr lang="en-GB" sz="1600" dirty="0"/>
              <a:t> kevinarrows@gmail.com</a:t>
            </a:r>
          </a:p>
          <a:p>
            <a:r>
              <a:rPr lang="en-GB" sz="1600" dirty="0"/>
              <a:t>2. If the following push command does not work, remove 'master':</a:t>
            </a:r>
          </a:p>
          <a:p>
            <a:r>
              <a:rPr lang="en-GB" sz="1600" dirty="0"/>
              <a:t>from: git push -u origin master</a:t>
            </a:r>
          </a:p>
          <a:p>
            <a:r>
              <a:rPr lang="en-GB" sz="1600" dirty="0"/>
              <a:t>to: git push -u origin</a:t>
            </a:r>
          </a:p>
          <a:p>
            <a:r>
              <a:rPr lang="en-GB" sz="1600" dirty="0"/>
              <a:t>or: git push origin</a:t>
            </a:r>
          </a:p>
        </p:txBody>
      </p:sp>
    </p:spTree>
    <p:extLst>
      <p:ext uri="{BB962C8B-B14F-4D97-AF65-F5344CB8AC3E}">
        <p14:creationId xmlns:p14="http://schemas.microsoft.com/office/powerpoint/2010/main" val="20299585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Open Source software licencing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58479" y="2206729"/>
            <a:ext cx="10152956" cy="3613878"/>
          </a:xfrm>
        </p:spPr>
        <p:txBody>
          <a:bodyPr>
            <a:normAutofit/>
          </a:bodyPr>
          <a:lstStyle/>
          <a:p>
            <a:pPr>
              <a:lnSpc>
                <a:spcPct val="110000"/>
              </a:lnSpc>
              <a:spcBef>
                <a:spcPts val="600"/>
              </a:spcBef>
            </a:pPr>
            <a:r>
              <a:rPr lang="en-GB" sz="3600" dirty="0"/>
              <a:t>The following few slides are optional reading &amp; viewing, and provide some additional information on </a:t>
            </a:r>
            <a:r>
              <a:rPr lang="en-GB" sz="3600" b="1" dirty="0">
                <a:solidFill>
                  <a:srgbClr val="000000"/>
                </a:solidFill>
                <a:effectLst/>
                <a:ea typeface="Times New Roman" panose="02020603050405020304" pitchFamily="18" charset="0"/>
              </a:rPr>
              <a:t>‘Open Source’ &amp; </a:t>
            </a:r>
            <a:r>
              <a:rPr lang="en-GB" sz="3600" dirty="0">
                <a:solidFill>
                  <a:srgbClr val="000000"/>
                </a:solidFill>
                <a:effectLst/>
                <a:ea typeface="Times New Roman" panose="02020603050405020304" pitchFamily="18" charset="0"/>
              </a:rPr>
              <a:t>‘</a:t>
            </a:r>
            <a:r>
              <a:rPr lang="en-GB" sz="3600" b="1" dirty="0">
                <a:solidFill>
                  <a:srgbClr val="000000"/>
                </a:solidFill>
                <a:effectLst/>
                <a:ea typeface="Times New Roman" panose="02020603050405020304" pitchFamily="18" charset="0"/>
              </a:rPr>
              <a:t>Free Source’ software</a:t>
            </a:r>
            <a:r>
              <a:rPr lang="en-GB" sz="3600" dirty="0">
                <a:solidFill>
                  <a:srgbClr val="000000"/>
                </a:solidFill>
                <a:effectLst/>
                <a:ea typeface="Times New Roman" panose="02020603050405020304" pitchFamily="18" charset="0"/>
              </a:rPr>
              <a:t> and </a:t>
            </a:r>
            <a:r>
              <a:rPr lang="en-GB" sz="3600" b="1" dirty="0"/>
              <a:t>S</a:t>
            </a:r>
            <a:r>
              <a:rPr lang="en-GB" sz="3600" b="1" dirty="0">
                <a:solidFill>
                  <a:srgbClr val="000000"/>
                </a:solidFill>
                <a:effectLst/>
                <a:ea typeface="Times New Roman" panose="02020603050405020304" pitchFamily="18" charset="0"/>
              </a:rPr>
              <a:t>oftware licencing,</a:t>
            </a:r>
            <a:r>
              <a:rPr lang="en-GB" sz="3600" b="1" dirty="0">
                <a:solidFill>
                  <a:srgbClr val="000000"/>
                </a:solidFill>
                <a:ea typeface="Times New Roman" panose="02020603050405020304" pitchFamily="18" charset="0"/>
              </a:rPr>
              <a:t> </a:t>
            </a:r>
            <a:r>
              <a:rPr lang="en-GB" sz="3600" dirty="0">
                <a:solidFill>
                  <a:srgbClr val="000000"/>
                </a:solidFill>
                <a:ea typeface="Times New Roman" panose="02020603050405020304" pitchFamily="18" charset="0"/>
              </a:rPr>
              <a:t>for those interested in learning more about </a:t>
            </a:r>
            <a:r>
              <a:rPr lang="en-GB" sz="3600" dirty="0">
                <a:effectLst/>
                <a:ea typeface="Calibri" panose="020F0502020204030204" pitchFamily="34" charset="0"/>
                <a:cs typeface="Times New Roman" panose="02020603050405020304" pitchFamily="18" charset="0"/>
              </a:rPr>
              <a:t>licensing software.</a:t>
            </a:r>
            <a:r>
              <a:rPr lang="en-GB" sz="3600" dirty="0">
                <a:solidFill>
                  <a:srgbClr val="000000"/>
                </a:solidFill>
                <a:ea typeface="Times New Roman" panose="02020603050405020304" pitchFamily="18" charset="0"/>
              </a:rPr>
              <a:t> </a:t>
            </a:r>
            <a:endParaRPr lang="en-GB" sz="3600" dirty="0"/>
          </a:p>
        </p:txBody>
      </p:sp>
      <p:pic>
        <p:nvPicPr>
          <p:cNvPr id="13" name="Picture 12" descr="Icon&#10;&#10;Description automatically generated">
            <a:extLst>
              <a:ext uri="{FF2B5EF4-FFF2-40B4-BE49-F238E27FC236}">
                <a16:creationId xmlns:a16="http://schemas.microsoft.com/office/drawing/2014/main" id="{5E2FD902-1BB6-43AA-9073-9626106BF0B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77389" y="119921"/>
            <a:ext cx="1867220" cy="1867220"/>
          </a:xfrm>
          <a:prstGeom prst="rect">
            <a:avLst/>
          </a:prstGeom>
        </p:spPr>
      </p:pic>
      <p:pic>
        <p:nvPicPr>
          <p:cNvPr id="11" name="Picture 10">
            <a:extLst>
              <a:ext uri="{FF2B5EF4-FFF2-40B4-BE49-F238E27FC236}">
                <a16:creationId xmlns:a16="http://schemas.microsoft.com/office/drawing/2014/main" id="{37903067-E0ED-40B1-AFBF-85922780DF4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044613" y="119921"/>
            <a:ext cx="1867220" cy="1867220"/>
          </a:xfrm>
          <a:prstGeom prst="rect">
            <a:avLst/>
          </a:prstGeom>
        </p:spPr>
      </p:pic>
      <p:sp>
        <p:nvSpPr>
          <p:cNvPr id="18" name="TextBox 17">
            <a:extLst>
              <a:ext uri="{FF2B5EF4-FFF2-40B4-BE49-F238E27FC236}">
                <a16:creationId xmlns:a16="http://schemas.microsoft.com/office/drawing/2014/main" id="{18C2BD94-508C-4BD8-90C9-07843747D117}"/>
              </a:ext>
            </a:extLst>
          </p:cNvPr>
          <p:cNvSpPr txBox="1"/>
          <p:nvPr/>
        </p:nvSpPr>
        <p:spPr>
          <a:xfrm>
            <a:off x="4145749" y="7852694"/>
            <a:ext cx="1867220" cy="369332"/>
          </a:xfrm>
          <a:prstGeom prst="rect">
            <a:avLst/>
          </a:prstGeom>
          <a:noFill/>
        </p:spPr>
        <p:txBody>
          <a:bodyPr wrap="square" rtlCol="0">
            <a:spAutoFit/>
          </a:bodyPr>
          <a:lstStyle/>
          <a:p>
            <a:r>
              <a:rPr lang="en-GB" sz="900">
                <a:hlinkClick r:id="rId6" tooltip="https://www.gnu.org/graphics/agnuhead.html"/>
              </a:rPr>
              <a:t>This Photo</a:t>
            </a:r>
            <a:r>
              <a:rPr lang="en-GB" sz="900"/>
              <a:t> by Unknown Author is licensed under </a:t>
            </a:r>
            <a:r>
              <a:rPr lang="en-GB" sz="900">
                <a:hlinkClick r:id="rId7" tooltip="https://creativecommons.org/licenses/by-nd/3.0/"/>
              </a:rPr>
              <a:t>CC BY-ND</a:t>
            </a:r>
            <a:endParaRPr lang="en-GB" sz="900"/>
          </a:p>
        </p:txBody>
      </p:sp>
    </p:spTree>
    <p:extLst>
      <p:ext uri="{BB962C8B-B14F-4D97-AF65-F5344CB8AC3E}">
        <p14:creationId xmlns:p14="http://schemas.microsoft.com/office/powerpoint/2010/main" val="36564029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noFill/>
        </p:spPr>
        <p:txBody>
          <a:bodyPr>
            <a:noAutofit/>
          </a:bodyPr>
          <a:lstStyle/>
          <a:p>
            <a:r>
              <a:rPr lang="en-GB" sz="3600" dirty="0">
                <a:solidFill>
                  <a:schemeClr val="bg1"/>
                </a:solidFill>
              </a:rPr>
              <a:t>5min. Video: </a:t>
            </a:r>
            <a:br>
              <a:rPr lang="en-GB" sz="3600" dirty="0">
                <a:solidFill>
                  <a:schemeClr val="bg1"/>
                </a:solidFill>
              </a:rPr>
            </a:br>
            <a:r>
              <a:rPr lang="en-GB" sz="3600" b="1" dirty="0">
                <a:solidFill>
                  <a:schemeClr val="bg1"/>
                </a:solidFill>
              </a:rPr>
              <a:t>Closed vs Open Source as Fast As Possible</a:t>
            </a:r>
          </a:p>
        </p:txBody>
      </p:sp>
      <p:pic>
        <p:nvPicPr>
          <p:cNvPr id="13" name="Picture 12" descr="Icon&#10;&#10;Description automatically generated">
            <a:extLst>
              <a:ext uri="{FF2B5EF4-FFF2-40B4-BE49-F238E27FC236}">
                <a16:creationId xmlns:a16="http://schemas.microsoft.com/office/drawing/2014/main" id="{B8BA6C1A-C4F6-40CA-86C4-5821282A9D9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00944" y="0"/>
            <a:ext cx="1867220" cy="1867220"/>
          </a:xfrm>
          <a:prstGeom prst="rect">
            <a:avLst/>
          </a:prstGeom>
        </p:spPr>
      </p:pic>
      <p:sp>
        <p:nvSpPr>
          <p:cNvPr id="17" name="TextBox 16">
            <a:extLst>
              <a:ext uri="{FF2B5EF4-FFF2-40B4-BE49-F238E27FC236}">
                <a16:creationId xmlns:a16="http://schemas.microsoft.com/office/drawing/2014/main" id="{471280EA-FB77-438D-BAAE-B394424CC6A1}"/>
              </a:ext>
            </a:extLst>
          </p:cNvPr>
          <p:cNvSpPr txBox="1"/>
          <p:nvPr/>
        </p:nvSpPr>
        <p:spPr>
          <a:xfrm>
            <a:off x="9600944" y="1667947"/>
            <a:ext cx="1867220"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fr.wikipedia.org/wiki/Open_source"/>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8" name="Picture 17">
            <a:hlinkClick r:id="rId6"/>
            <a:extLst>
              <a:ext uri="{FF2B5EF4-FFF2-40B4-BE49-F238E27FC236}">
                <a16:creationId xmlns:a16="http://schemas.microsoft.com/office/drawing/2014/main" id="{44781AD7-A950-4278-91A3-58DD98717B4B}"/>
              </a:ext>
            </a:extLst>
          </p:cNvPr>
          <p:cNvPicPr>
            <a:picLocks noChangeAspect="1"/>
          </p:cNvPicPr>
          <p:nvPr/>
        </p:nvPicPr>
        <p:blipFill>
          <a:blip r:embed="rId7"/>
          <a:stretch>
            <a:fillRect/>
          </a:stretch>
        </p:blipFill>
        <p:spPr>
          <a:xfrm>
            <a:off x="1830847" y="1861573"/>
            <a:ext cx="8322801" cy="4711265"/>
          </a:xfrm>
          <a:prstGeom prst="rect">
            <a:avLst/>
          </a:prstGeom>
        </p:spPr>
      </p:pic>
      <p:pic>
        <p:nvPicPr>
          <p:cNvPr id="19" name="Picture 18" descr="Icon&#10;&#10;Description automatically generated">
            <a:extLst>
              <a:ext uri="{FF2B5EF4-FFF2-40B4-BE49-F238E27FC236}">
                <a16:creationId xmlns:a16="http://schemas.microsoft.com/office/drawing/2014/main" id="{1CD50D4C-61DE-4701-AAB0-D3CA7B56277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19888242">
            <a:off x="9937728" y="3201421"/>
            <a:ext cx="1746356" cy="2614427"/>
          </a:xfrm>
          <a:prstGeom prst="rect">
            <a:avLst/>
          </a:prstGeom>
        </p:spPr>
      </p:pic>
    </p:spTree>
    <p:extLst>
      <p:ext uri="{BB962C8B-B14F-4D97-AF65-F5344CB8AC3E}">
        <p14:creationId xmlns:p14="http://schemas.microsoft.com/office/powerpoint/2010/main" val="10030949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978383" y="339509"/>
            <a:ext cx="8704550" cy="1033669"/>
          </a:xfrm>
        </p:spPr>
        <p:txBody>
          <a:bodyPr>
            <a:normAutofit/>
          </a:bodyPr>
          <a:lstStyle/>
          <a:p>
            <a:r>
              <a:rPr lang="en-GB" sz="4000" b="1" dirty="0">
                <a:solidFill>
                  <a:schemeClr val="bg1"/>
                </a:solidFill>
              </a:rPr>
              <a:t>‘Open Source’ and ‘Free Source’ software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98479" y="1798534"/>
            <a:ext cx="11395037" cy="5034606"/>
          </a:xfrm>
        </p:spPr>
        <p:txBody>
          <a:bodyPr>
            <a:noAutofit/>
          </a:bodyPr>
          <a:lstStyle/>
          <a:p>
            <a:pPr>
              <a:lnSpc>
                <a:spcPct val="100000"/>
              </a:lnSpc>
              <a:spcBef>
                <a:spcPts val="600"/>
              </a:spcBef>
              <a:spcAft>
                <a:spcPts val="600"/>
              </a:spcAft>
            </a:pPr>
            <a:r>
              <a:rPr lang="en-GB" sz="2400" dirty="0">
                <a:solidFill>
                  <a:srgbClr val="000000"/>
                </a:solidFill>
                <a:effectLst/>
                <a:ea typeface="Times New Roman" panose="02020603050405020304" pitchFamily="18" charset="0"/>
              </a:rPr>
              <a:t>We can distinguish between ‘</a:t>
            </a:r>
            <a:r>
              <a:rPr lang="en-GB" sz="2400" b="1" dirty="0">
                <a:solidFill>
                  <a:srgbClr val="000000"/>
                </a:solidFill>
                <a:effectLst/>
                <a:ea typeface="Times New Roman" panose="02020603050405020304" pitchFamily="18" charset="0"/>
              </a:rPr>
              <a:t>Open Source’ software </a:t>
            </a:r>
            <a:r>
              <a:rPr lang="en-GB" sz="2400" dirty="0">
                <a:solidFill>
                  <a:srgbClr val="000000"/>
                </a:solidFill>
                <a:effectLst/>
                <a:ea typeface="Times New Roman" panose="02020603050405020304" pitchFamily="18" charset="0"/>
              </a:rPr>
              <a:t>and ‘</a:t>
            </a:r>
            <a:r>
              <a:rPr lang="en-GB" sz="2400" b="1" dirty="0">
                <a:solidFill>
                  <a:srgbClr val="000000"/>
                </a:solidFill>
                <a:effectLst/>
                <a:ea typeface="Times New Roman" panose="02020603050405020304" pitchFamily="18" charset="0"/>
              </a:rPr>
              <a:t>Free Source’ software</a:t>
            </a:r>
            <a:r>
              <a:rPr lang="en-GB" sz="2400" dirty="0">
                <a:solidFill>
                  <a:srgbClr val="000000"/>
                </a:solidFill>
                <a:effectLst/>
                <a:ea typeface="Times New Roman" panose="02020603050405020304" pitchFamily="18" charset="0"/>
              </a:rPr>
              <a:t>. </a:t>
            </a:r>
          </a:p>
          <a:p>
            <a:pPr>
              <a:lnSpc>
                <a:spcPct val="100000"/>
              </a:lnSpc>
              <a:spcBef>
                <a:spcPts val="600"/>
              </a:spcBef>
              <a:spcAft>
                <a:spcPts val="600"/>
              </a:spcAft>
            </a:pPr>
            <a:r>
              <a:rPr lang="en-GB" sz="2400" dirty="0">
                <a:solidFill>
                  <a:srgbClr val="000000"/>
                </a:solidFill>
                <a:effectLst/>
                <a:ea typeface="Times New Roman" panose="02020603050405020304" pitchFamily="18" charset="0"/>
              </a:rPr>
              <a:t>Although VERY similar, they use similar but </a:t>
            </a:r>
            <a:r>
              <a:rPr lang="en-GB" sz="2400" b="1" dirty="0">
                <a:solidFill>
                  <a:srgbClr val="000000"/>
                </a:solidFill>
                <a:effectLst/>
                <a:ea typeface="Times New Roman" panose="02020603050405020304" pitchFamily="18" charset="0"/>
              </a:rPr>
              <a:t>different licenses</a:t>
            </a:r>
            <a:r>
              <a:rPr lang="en-GB" sz="2400" dirty="0">
                <a:solidFill>
                  <a:srgbClr val="000000"/>
                </a:solidFill>
                <a:effectLst/>
                <a:ea typeface="Times New Roman" panose="02020603050405020304" pitchFamily="18" charset="0"/>
              </a:rPr>
              <a:t>, which can be important for developers who want to license their software.</a:t>
            </a:r>
            <a:endParaRPr lang="en-GB" sz="2400" dirty="0">
              <a:effectLst/>
              <a:ea typeface="Times New Roman" panose="02020603050405020304" pitchFamily="18" charset="0"/>
            </a:endParaRPr>
          </a:p>
          <a:p>
            <a:pPr>
              <a:lnSpc>
                <a:spcPct val="100000"/>
              </a:lnSpc>
              <a:spcBef>
                <a:spcPts val="600"/>
              </a:spcBef>
              <a:spcAft>
                <a:spcPts val="600"/>
              </a:spcAft>
            </a:pPr>
            <a:r>
              <a:rPr lang="en-GB" sz="2400" dirty="0">
                <a:solidFill>
                  <a:srgbClr val="202122"/>
                </a:solidFill>
                <a:effectLst/>
                <a:ea typeface="Times New Roman" panose="02020603050405020304" pitchFamily="18" charset="0"/>
              </a:rPr>
              <a:t>Open source allows and “promotes universal access via an open-source or free license to a product's design or blueprint, and universal redistribution of that design or blueprint. … Code is released under the terms of a </a:t>
            </a:r>
            <a:r>
              <a:rPr lang="en-GB" sz="2400" u="none" strike="noStrike" dirty="0">
                <a:solidFill>
                  <a:srgbClr val="0645AD"/>
                </a:solidFill>
                <a:effectLst/>
                <a:ea typeface="Times New Roman" panose="02020603050405020304" pitchFamily="18" charset="0"/>
                <a:hlinkClick r:id="rId3" tooltip="Software license"/>
              </a:rPr>
              <a:t>software license</a:t>
            </a:r>
            <a:r>
              <a:rPr lang="en-GB" sz="2400" dirty="0">
                <a:solidFill>
                  <a:srgbClr val="202122"/>
                </a:solidFill>
                <a:effectLst/>
                <a:ea typeface="Times New Roman" panose="02020603050405020304" pitchFamily="18" charset="0"/>
              </a:rPr>
              <a:t>. Depending on the license terms, others may then download, modify, and publish their version (fork) back to the community.” (</a:t>
            </a:r>
            <a:r>
              <a:rPr lang="en-GB" sz="2400" u="sng" dirty="0">
                <a:solidFill>
                  <a:srgbClr val="202122"/>
                </a:solidFill>
                <a:effectLst/>
                <a:ea typeface="Times New Roman" panose="02020603050405020304" pitchFamily="18" charset="0"/>
                <a:hlinkClick r:id="rId4"/>
              </a:rPr>
              <a:t>r</a:t>
            </a:r>
            <a:r>
              <a:rPr lang="en-GB" sz="2400" dirty="0">
                <a:solidFill>
                  <a:srgbClr val="202122"/>
                </a:solidFill>
                <a:effectLst/>
                <a:ea typeface="Times New Roman" panose="02020603050405020304" pitchFamily="18" charset="0"/>
              </a:rPr>
              <a:t>)</a:t>
            </a:r>
            <a:endParaRPr lang="en-GB" sz="2400" dirty="0">
              <a:effectLst/>
              <a:ea typeface="Times New Roman" panose="02020603050405020304" pitchFamily="18" charset="0"/>
            </a:endParaRPr>
          </a:p>
          <a:p>
            <a:pPr>
              <a:lnSpc>
                <a:spcPct val="100000"/>
              </a:lnSpc>
              <a:spcBef>
                <a:spcPts val="600"/>
              </a:spcBef>
              <a:spcAft>
                <a:spcPts val="600"/>
              </a:spcAft>
            </a:pPr>
            <a:r>
              <a:rPr lang="en-GB" sz="2400" dirty="0">
                <a:solidFill>
                  <a:srgbClr val="000000"/>
                </a:solidFill>
                <a:effectLst/>
                <a:ea typeface="Times New Roman" panose="02020603050405020304" pitchFamily="18" charset="0"/>
              </a:rPr>
              <a:t>In the 1980s, Richard Stallman (</a:t>
            </a:r>
            <a:r>
              <a:rPr lang="en-GB" sz="2400" u="sng" dirty="0">
                <a:solidFill>
                  <a:srgbClr val="000000"/>
                </a:solidFill>
                <a:effectLst/>
                <a:ea typeface="Times New Roman" panose="02020603050405020304" pitchFamily="18" charset="0"/>
                <a:hlinkClick r:id="rId5"/>
              </a:rPr>
              <a:t>https://stallman.org</a:t>
            </a:r>
            <a:r>
              <a:rPr lang="en-GB" sz="2400" dirty="0">
                <a:solidFill>
                  <a:srgbClr val="000000"/>
                </a:solidFill>
                <a:effectLst/>
                <a:ea typeface="Times New Roman" panose="02020603050405020304" pitchFamily="18" charset="0"/>
              </a:rPr>
              <a:t>) pioneered the ‘</a:t>
            </a:r>
            <a:r>
              <a:rPr lang="en-GB" sz="2400" b="1" dirty="0">
                <a:solidFill>
                  <a:srgbClr val="000000"/>
                </a:solidFill>
                <a:effectLst/>
                <a:ea typeface="Times New Roman" panose="02020603050405020304" pitchFamily="18" charset="0"/>
              </a:rPr>
              <a:t>free source</a:t>
            </a:r>
            <a:r>
              <a:rPr lang="en-GB" sz="2400" dirty="0">
                <a:solidFill>
                  <a:srgbClr val="000000"/>
                </a:solidFill>
                <a:effectLst/>
                <a:ea typeface="Times New Roman" panose="02020603050405020304" pitchFamily="18" charset="0"/>
              </a:rPr>
              <a:t>’ software movement, it’s aim was that all users should have the right to freely use, copy, share, study, change, and improve software.</a:t>
            </a:r>
            <a:endParaRPr lang="en-GB" sz="2400" dirty="0"/>
          </a:p>
        </p:txBody>
      </p:sp>
      <p:pic>
        <p:nvPicPr>
          <p:cNvPr id="13" name="Picture 12" descr="Icon&#10;&#10;Description automatically generated">
            <a:extLst>
              <a:ext uri="{FF2B5EF4-FFF2-40B4-BE49-F238E27FC236}">
                <a16:creationId xmlns:a16="http://schemas.microsoft.com/office/drawing/2014/main" id="{9D5C1B3D-F54A-4D19-92BF-F505344F45F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11163" y="-77267"/>
            <a:ext cx="1867220" cy="1867220"/>
          </a:xfrm>
          <a:prstGeom prst="rect">
            <a:avLst/>
          </a:prstGeom>
        </p:spPr>
      </p:pic>
      <p:sp>
        <p:nvSpPr>
          <p:cNvPr id="17" name="TextBox 16">
            <a:extLst>
              <a:ext uri="{FF2B5EF4-FFF2-40B4-BE49-F238E27FC236}">
                <a16:creationId xmlns:a16="http://schemas.microsoft.com/office/drawing/2014/main" id="{87017BED-B821-4C10-87D2-66B0917DE960}"/>
              </a:ext>
            </a:extLst>
          </p:cNvPr>
          <p:cNvSpPr txBox="1"/>
          <p:nvPr/>
        </p:nvSpPr>
        <p:spPr>
          <a:xfrm>
            <a:off x="0" y="1606013"/>
            <a:ext cx="1867220"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7" tooltip="https://fr.wikipedia.org/wiki/Open_source"/>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8"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4BDCAA2C-C145-4A08-9857-E3A1A1CA5DDA}"/>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10294996" y="-77267"/>
            <a:ext cx="1867220" cy="1867220"/>
          </a:xfrm>
          <a:prstGeom prst="rect">
            <a:avLst/>
          </a:prstGeom>
        </p:spPr>
      </p:pic>
      <p:sp>
        <p:nvSpPr>
          <p:cNvPr id="5" name="TextBox 4">
            <a:extLst>
              <a:ext uri="{FF2B5EF4-FFF2-40B4-BE49-F238E27FC236}">
                <a16:creationId xmlns:a16="http://schemas.microsoft.com/office/drawing/2014/main" id="{8C8962EE-81AE-4AE7-A1B9-37F47F48DAF5}"/>
              </a:ext>
            </a:extLst>
          </p:cNvPr>
          <p:cNvSpPr txBox="1"/>
          <p:nvPr/>
        </p:nvSpPr>
        <p:spPr>
          <a:xfrm>
            <a:off x="7181686" y="6996350"/>
            <a:ext cx="186722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10" tooltip="https://www.gnu.org/graphics/agnuhead.html"/>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11" tooltip="https://creativecommons.org/licenses/by-nd/3.0/"/>
              </a:rPr>
              <a:t>CC BY-ND</a:t>
            </a:r>
            <a:endParaRPr kumimoji="0" lang="en-GB"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26905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dirty="0">
                <a:solidFill>
                  <a:schemeClr val="bg1"/>
                </a:solidFill>
              </a:rPr>
              <a:t>2min Video: </a:t>
            </a:r>
            <a:r>
              <a:rPr lang="en-GB" b="1" dirty="0">
                <a:solidFill>
                  <a:schemeClr val="bg1"/>
                </a:solidFill>
              </a:rPr>
              <a:t>What is FOSS?</a:t>
            </a:r>
          </a:p>
        </p:txBody>
      </p:sp>
      <p:pic>
        <p:nvPicPr>
          <p:cNvPr id="11" name="Picture 10">
            <a:extLst>
              <a:ext uri="{FF2B5EF4-FFF2-40B4-BE49-F238E27FC236}">
                <a16:creationId xmlns:a16="http://schemas.microsoft.com/office/drawing/2014/main" id="{15FF30E1-2F72-4771-B76E-6E6474D8947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701732" y="119921"/>
            <a:ext cx="1867220" cy="1867220"/>
          </a:xfrm>
          <a:prstGeom prst="rect">
            <a:avLst/>
          </a:prstGeom>
        </p:spPr>
      </p:pic>
      <p:sp>
        <p:nvSpPr>
          <p:cNvPr id="18" name="TextBox 17">
            <a:extLst>
              <a:ext uri="{FF2B5EF4-FFF2-40B4-BE49-F238E27FC236}">
                <a16:creationId xmlns:a16="http://schemas.microsoft.com/office/drawing/2014/main" id="{BAA55CFA-A786-4467-9DC0-905D30C31595}"/>
              </a:ext>
            </a:extLst>
          </p:cNvPr>
          <p:cNvSpPr txBox="1"/>
          <p:nvPr/>
        </p:nvSpPr>
        <p:spPr>
          <a:xfrm>
            <a:off x="6588422" y="7193538"/>
            <a:ext cx="186722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www.gnu.org/graphics/agnuhead.html"/>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d/3.0/"/>
              </a:rPr>
              <a:t>CC BY-ND</a:t>
            </a:r>
            <a:endParaRPr kumimoji="0" lang="en-GB"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 name="Picture 3">
            <a:hlinkClick r:id="rId6"/>
            <a:extLst>
              <a:ext uri="{FF2B5EF4-FFF2-40B4-BE49-F238E27FC236}">
                <a16:creationId xmlns:a16="http://schemas.microsoft.com/office/drawing/2014/main" id="{2383EFA9-1851-45E0-B3A1-2B64D84B5A2A}"/>
              </a:ext>
            </a:extLst>
          </p:cNvPr>
          <p:cNvPicPr>
            <a:picLocks noChangeAspect="1"/>
          </p:cNvPicPr>
          <p:nvPr/>
        </p:nvPicPr>
        <p:blipFill>
          <a:blip r:embed="rId7"/>
          <a:stretch>
            <a:fillRect/>
          </a:stretch>
        </p:blipFill>
        <p:spPr>
          <a:xfrm>
            <a:off x="1667435" y="1839948"/>
            <a:ext cx="8034297" cy="4534580"/>
          </a:xfrm>
          <a:prstGeom prst="rect">
            <a:avLst/>
          </a:prstGeom>
        </p:spPr>
      </p:pic>
      <p:pic>
        <p:nvPicPr>
          <p:cNvPr id="19" name="Picture 18" descr="Icon&#10;&#10;Description automatically generated">
            <a:extLst>
              <a:ext uri="{FF2B5EF4-FFF2-40B4-BE49-F238E27FC236}">
                <a16:creationId xmlns:a16="http://schemas.microsoft.com/office/drawing/2014/main" id="{580F2851-CE82-4D24-AF03-B6F88BDD157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19888242">
            <a:off x="9502323" y="3378153"/>
            <a:ext cx="1746356" cy="2614427"/>
          </a:xfrm>
          <a:prstGeom prst="rect">
            <a:avLst/>
          </a:prstGeom>
        </p:spPr>
      </p:pic>
    </p:spTree>
    <p:extLst>
      <p:ext uri="{BB962C8B-B14F-4D97-AF65-F5344CB8AC3E}">
        <p14:creationId xmlns:p14="http://schemas.microsoft.com/office/powerpoint/2010/main" val="30248139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978383" y="339509"/>
            <a:ext cx="8704550" cy="1033669"/>
          </a:xfrm>
        </p:spPr>
        <p:txBody>
          <a:bodyPr>
            <a:normAutofit/>
          </a:bodyPr>
          <a:lstStyle/>
          <a:p>
            <a:r>
              <a:rPr lang="en-GB" sz="4000" b="1" dirty="0">
                <a:solidFill>
                  <a:schemeClr val="bg1"/>
                </a:solidFill>
              </a:rPr>
              <a:t>‘Open Source’ and ‘Free Source’ software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22279" y="1936941"/>
            <a:ext cx="11547437" cy="4331124"/>
          </a:xfrm>
        </p:spPr>
        <p:txBody>
          <a:bodyPr>
            <a:noAutofit/>
          </a:bodyPr>
          <a:lstStyle/>
          <a:p>
            <a:pPr>
              <a:lnSpc>
                <a:spcPct val="100000"/>
              </a:lnSpc>
              <a:spcBef>
                <a:spcPts val="600"/>
              </a:spcBef>
              <a:spcAft>
                <a:spcPts val="600"/>
              </a:spcAft>
            </a:pPr>
            <a:r>
              <a:rPr lang="en-GB" sz="2400" dirty="0">
                <a:solidFill>
                  <a:srgbClr val="000000"/>
                </a:solidFill>
                <a:effectLst/>
                <a:ea typeface="Times New Roman" panose="02020603050405020304" pitchFamily="18" charset="0"/>
              </a:rPr>
              <a:t>Apart from the different licenses, </a:t>
            </a:r>
            <a:r>
              <a:rPr lang="en-GB" sz="2400" b="1" dirty="0">
                <a:solidFill>
                  <a:srgbClr val="000000"/>
                </a:solidFill>
                <a:effectLst/>
                <a:ea typeface="Times New Roman" panose="02020603050405020304" pitchFamily="18" charset="0"/>
              </a:rPr>
              <a:t>O</a:t>
            </a:r>
            <a:r>
              <a:rPr lang="en-GB" sz="2400" b="1" dirty="0">
                <a:solidFill>
                  <a:srgbClr val="202124"/>
                </a:solidFill>
                <a:effectLst/>
                <a:ea typeface="Times New Roman" panose="02020603050405020304" pitchFamily="18" charset="0"/>
              </a:rPr>
              <a:t>pen Source</a:t>
            </a:r>
            <a:r>
              <a:rPr lang="en-GB" sz="2400" dirty="0">
                <a:solidFill>
                  <a:srgbClr val="202124"/>
                </a:solidFill>
                <a:effectLst/>
                <a:ea typeface="Times New Roman" panose="02020603050405020304" pitchFamily="18" charset="0"/>
              </a:rPr>
              <a:t> is more of a </a:t>
            </a:r>
            <a:r>
              <a:rPr lang="en-GB" sz="2400" b="1" dirty="0">
                <a:solidFill>
                  <a:srgbClr val="202124"/>
                </a:solidFill>
                <a:effectLst/>
                <a:ea typeface="Times New Roman" panose="02020603050405020304" pitchFamily="18" charset="0"/>
              </a:rPr>
              <a:t>development philosophy </a:t>
            </a:r>
            <a:r>
              <a:rPr lang="en-GB" sz="2400" dirty="0">
                <a:solidFill>
                  <a:srgbClr val="202124"/>
                </a:solidFill>
                <a:effectLst/>
                <a:ea typeface="Times New Roman" panose="02020603050405020304" pitchFamily="18" charset="0"/>
              </a:rPr>
              <a:t>and the </a:t>
            </a:r>
            <a:r>
              <a:rPr lang="en-GB" sz="2400" b="1" dirty="0">
                <a:solidFill>
                  <a:srgbClr val="202124"/>
                </a:solidFill>
                <a:effectLst/>
                <a:ea typeface="Times New Roman" panose="02020603050405020304" pitchFamily="18" charset="0"/>
              </a:rPr>
              <a:t>free software</a:t>
            </a:r>
            <a:r>
              <a:rPr lang="en-GB" sz="2400" dirty="0">
                <a:solidFill>
                  <a:srgbClr val="202124"/>
                </a:solidFill>
                <a:effectLst/>
                <a:ea typeface="Times New Roman" panose="02020603050405020304" pitchFamily="18" charset="0"/>
              </a:rPr>
              <a:t> movement has a more </a:t>
            </a:r>
            <a:r>
              <a:rPr lang="en-GB" sz="2400" b="1" dirty="0">
                <a:solidFill>
                  <a:srgbClr val="202124"/>
                </a:solidFill>
                <a:effectLst/>
                <a:ea typeface="Times New Roman" panose="02020603050405020304" pitchFamily="18" charset="0"/>
              </a:rPr>
              <a:t>social and moral philosophy</a:t>
            </a:r>
            <a:r>
              <a:rPr lang="en-GB" sz="2400" dirty="0">
                <a:solidFill>
                  <a:srgbClr val="202124"/>
                </a:solidFill>
                <a:effectLst/>
                <a:ea typeface="Times New Roman" panose="02020603050405020304" pitchFamily="18" charset="0"/>
              </a:rPr>
              <a:t>. </a:t>
            </a:r>
          </a:p>
          <a:p>
            <a:pPr>
              <a:lnSpc>
                <a:spcPct val="100000"/>
              </a:lnSpc>
              <a:spcBef>
                <a:spcPts val="600"/>
              </a:spcBef>
              <a:spcAft>
                <a:spcPts val="600"/>
              </a:spcAft>
            </a:pPr>
            <a:r>
              <a:rPr lang="en-GB" sz="2400" b="1" dirty="0">
                <a:solidFill>
                  <a:srgbClr val="202124"/>
                </a:solidFill>
                <a:effectLst/>
                <a:ea typeface="Calibri" panose="020F0502020204030204" pitchFamily="34" charset="0"/>
                <a:cs typeface="Times New Roman" panose="02020603050405020304" pitchFamily="18" charset="0"/>
              </a:rPr>
              <a:t>Linux</a:t>
            </a:r>
            <a:r>
              <a:rPr lang="en-GB" sz="2400" dirty="0">
                <a:solidFill>
                  <a:srgbClr val="202124"/>
                </a:solidFill>
                <a:effectLst/>
                <a:ea typeface="Calibri" panose="020F0502020204030204" pitchFamily="34" charset="0"/>
                <a:cs typeface="Times New Roman" panose="02020603050405020304" pitchFamily="18" charset="0"/>
              </a:rPr>
              <a:t> is a </a:t>
            </a:r>
            <a:r>
              <a:rPr lang="en-GB" sz="2400" b="1" dirty="0">
                <a:solidFill>
                  <a:srgbClr val="202124"/>
                </a:solidFill>
                <a:effectLst/>
                <a:ea typeface="Calibri" panose="020F0502020204030204" pitchFamily="34" charset="0"/>
                <a:cs typeface="Times New Roman" panose="02020603050405020304" pitchFamily="18" charset="0"/>
              </a:rPr>
              <a:t>free</a:t>
            </a:r>
            <a:r>
              <a:rPr lang="en-GB" sz="2400" dirty="0">
                <a:solidFill>
                  <a:srgbClr val="202124"/>
                </a:solidFill>
                <a:effectLst/>
                <a:ea typeface="Calibri" panose="020F0502020204030204" pitchFamily="34" charset="0"/>
                <a:cs typeface="Times New Roman" panose="02020603050405020304" pitchFamily="18" charset="0"/>
              </a:rPr>
              <a:t>, open source operating system, released under the </a:t>
            </a:r>
            <a:r>
              <a:rPr lang="en-GB" sz="2400" b="1" dirty="0">
                <a:solidFill>
                  <a:srgbClr val="202124"/>
                </a:solidFill>
                <a:effectLst/>
                <a:ea typeface="Calibri" panose="020F0502020204030204" pitchFamily="34" charset="0"/>
                <a:cs typeface="Times New Roman" panose="02020603050405020304" pitchFamily="18" charset="0"/>
              </a:rPr>
              <a:t>GNU</a:t>
            </a:r>
            <a:r>
              <a:rPr lang="en-GB" sz="2400" dirty="0">
                <a:solidFill>
                  <a:srgbClr val="202124"/>
                </a:solidFill>
                <a:effectLst/>
                <a:ea typeface="Calibri" panose="020F0502020204030204" pitchFamily="34" charset="0"/>
                <a:cs typeface="Times New Roman" panose="02020603050405020304" pitchFamily="18" charset="0"/>
              </a:rPr>
              <a:t> General Public License (GPL). Anyone can run, study, modify, and redistribute the source code, or sell copies of their modified code, as long as they do so under the same license. </a:t>
            </a:r>
            <a:r>
              <a:rPr lang="en-GB" sz="2400" b="1" dirty="0">
                <a:solidFill>
                  <a:srgbClr val="202124"/>
                </a:solidFill>
                <a:effectLst/>
                <a:ea typeface="Calibri" panose="020F0502020204030204" pitchFamily="34" charset="0"/>
                <a:cs typeface="Times New Roman" panose="02020603050405020304" pitchFamily="18" charset="0"/>
              </a:rPr>
              <a:t>GPL</a:t>
            </a:r>
            <a:r>
              <a:rPr lang="en-GB" sz="2400" dirty="0">
                <a:solidFill>
                  <a:srgbClr val="202124"/>
                </a:solidFill>
                <a:effectLst/>
                <a:ea typeface="Calibri" panose="020F0502020204030204" pitchFamily="34" charset="0"/>
                <a:cs typeface="Times New Roman" panose="02020603050405020304" pitchFamily="18" charset="0"/>
              </a:rPr>
              <a:t> is the acronym for </a:t>
            </a:r>
            <a:r>
              <a:rPr lang="en-GB" sz="2400" b="1" dirty="0">
                <a:solidFill>
                  <a:srgbClr val="202124"/>
                </a:solidFill>
                <a:effectLst/>
                <a:ea typeface="Calibri" panose="020F0502020204030204" pitchFamily="34" charset="0"/>
                <a:cs typeface="Times New Roman" panose="02020603050405020304" pitchFamily="18" charset="0"/>
              </a:rPr>
              <a:t>GNU's General Public License (GPL)</a:t>
            </a:r>
            <a:r>
              <a:rPr lang="en-GB" sz="2400" dirty="0">
                <a:solidFill>
                  <a:srgbClr val="202124"/>
                </a:solidFill>
                <a:effectLst/>
                <a:ea typeface="Calibri" panose="020F0502020204030204" pitchFamily="34" charset="0"/>
                <a:cs typeface="Times New Roman" panose="02020603050405020304" pitchFamily="18" charset="0"/>
              </a:rPr>
              <a:t>, it's one of the most popular open source licenses. </a:t>
            </a:r>
            <a:r>
              <a:rPr lang="en-GB" sz="2400" b="1" dirty="0">
                <a:solidFill>
                  <a:srgbClr val="202124"/>
                </a:solidFill>
                <a:effectLst/>
                <a:ea typeface="Calibri" panose="020F0502020204030204" pitchFamily="34" charset="0"/>
                <a:cs typeface="Times New Roman" panose="02020603050405020304" pitchFamily="18" charset="0"/>
              </a:rPr>
              <a:t>Richard Stallman</a:t>
            </a:r>
            <a:r>
              <a:rPr lang="en-GB" sz="2400" dirty="0">
                <a:solidFill>
                  <a:srgbClr val="202124"/>
                </a:solidFill>
                <a:effectLst/>
                <a:ea typeface="Calibri" panose="020F0502020204030204" pitchFamily="34" charset="0"/>
                <a:cs typeface="Times New Roman" panose="02020603050405020304" pitchFamily="18" charset="0"/>
              </a:rPr>
              <a:t> created the </a:t>
            </a:r>
            <a:r>
              <a:rPr lang="en-GB" sz="2400" b="1" dirty="0">
                <a:solidFill>
                  <a:srgbClr val="202124"/>
                </a:solidFill>
                <a:effectLst/>
                <a:ea typeface="Calibri" panose="020F0502020204030204" pitchFamily="34" charset="0"/>
                <a:cs typeface="Times New Roman" panose="02020603050405020304" pitchFamily="18" charset="0"/>
              </a:rPr>
              <a:t>GPL</a:t>
            </a:r>
            <a:r>
              <a:rPr lang="en-GB" sz="2400" dirty="0">
                <a:solidFill>
                  <a:srgbClr val="202124"/>
                </a:solidFill>
                <a:effectLst/>
                <a:ea typeface="Calibri" panose="020F0502020204030204" pitchFamily="34" charset="0"/>
                <a:cs typeface="Times New Roman" panose="02020603050405020304" pitchFamily="18" charset="0"/>
              </a:rPr>
              <a:t> to protect GNU software from being made proprietary.</a:t>
            </a:r>
          </a:p>
          <a:p>
            <a:pPr>
              <a:lnSpc>
                <a:spcPct val="100000"/>
              </a:lnSpc>
              <a:spcBef>
                <a:spcPts val="600"/>
              </a:spcBef>
              <a:spcAft>
                <a:spcPts val="600"/>
              </a:spcAft>
            </a:pPr>
            <a:r>
              <a:rPr lang="en-GB" sz="2400" dirty="0">
                <a:solidFill>
                  <a:srgbClr val="202122"/>
                </a:solidFill>
                <a:effectLst/>
                <a:ea typeface="Times New Roman" panose="02020603050405020304" pitchFamily="18" charset="0"/>
              </a:rPr>
              <a:t>The term FOSS aka ‘Free &amp; Open Source software’ is also used to refer to free Open Source software, a combination of the terms Free and Open-Source software.</a:t>
            </a:r>
            <a:endParaRPr lang="en-GB" sz="2400" dirty="0">
              <a:solidFill>
                <a:srgbClr val="202124"/>
              </a:solidFill>
              <a:effectLst/>
              <a:ea typeface="Times New Roman" panose="02020603050405020304" pitchFamily="18" charset="0"/>
            </a:endParaRPr>
          </a:p>
          <a:p>
            <a:pPr marL="0" indent="0">
              <a:lnSpc>
                <a:spcPct val="100000"/>
              </a:lnSpc>
              <a:spcBef>
                <a:spcPts val="600"/>
              </a:spcBef>
              <a:spcAft>
                <a:spcPts val="600"/>
              </a:spcAft>
              <a:buNone/>
            </a:pPr>
            <a:endParaRPr lang="en-GB" sz="2400" dirty="0"/>
          </a:p>
        </p:txBody>
      </p:sp>
      <p:pic>
        <p:nvPicPr>
          <p:cNvPr id="13" name="Picture 12" descr="Icon&#10;&#10;Description automatically generated">
            <a:extLst>
              <a:ext uri="{FF2B5EF4-FFF2-40B4-BE49-F238E27FC236}">
                <a16:creationId xmlns:a16="http://schemas.microsoft.com/office/drawing/2014/main" id="{9D5C1B3D-F54A-4D19-92BF-F505344F45F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1163" y="-77267"/>
            <a:ext cx="1867220" cy="1867220"/>
          </a:xfrm>
          <a:prstGeom prst="rect">
            <a:avLst/>
          </a:prstGeom>
        </p:spPr>
      </p:pic>
      <p:sp>
        <p:nvSpPr>
          <p:cNvPr id="17" name="TextBox 16">
            <a:extLst>
              <a:ext uri="{FF2B5EF4-FFF2-40B4-BE49-F238E27FC236}">
                <a16:creationId xmlns:a16="http://schemas.microsoft.com/office/drawing/2014/main" id="{87017BED-B821-4C10-87D2-66B0917DE960}"/>
              </a:ext>
            </a:extLst>
          </p:cNvPr>
          <p:cNvSpPr txBox="1"/>
          <p:nvPr/>
        </p:nvSpPr>
        <p:spPr>
          <a:xfrm>
            <a:off x="0" y="1606013"/>
            <a:ext cx="1867220"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fr.wikipedia.org/wiki/Open_source"/>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4BDCAA2C-C145-4A08-9857-E3A1A1CA5DD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294996" y="-77267"/>
            <a:ext cx="1867220" cy="1867220"/>
          </a:xfrm>
          <a:prstGeom prst="rect">
            <a:avLst/>
          </a:prstGeom>
        </p:spPr>
      </p:pic>
      <p:sp>
        <p:nvSpPr>
          <p:cNvPr id="5" name="TextBox 4">
            <a:extLst>
              <a:ext uri="{FF2B5EF4-FFF2-40B4-BE49-F238E27FC236}">
                <a16:creationId xmlns:a16="http://schemas.microsoft.com/office/drawing/2014/main" id="{8C8962EE-81AE-4AE7-A1B9-37F47F48DAF5}"/>
              </a:ext>
            </a:extLst>
          </p:cNvPr>
          <p:cNvSpPr txBox="1"/>
          <p:nvPr/>
        </p:nvSpPr>
        <p:spPr>
          <a:xfrm>
            <a:off x="7181686" y="6996350"/>
            <a:ext cx="186722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7" tooltip="https://www.gnu.org/graphics/agnuhead.html"/>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8" tooltip="https://creativecommons.org/licenses/by-nd/3.0/"/>
              </a:rPr>
              <a:t>CC BY-ND</a:t>
            </a:r>
            <a:endParaRPr kumimoji="0" lang="en-GB"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90697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b="1" i="0" dirty="0">
                <a:solidFill>
                  <a:schemeClr val="bg1">
                    <a:lumMod val="50000"/>
                  </a:schemeClr>
                </a:solidFill>
                <a:effectLst/>
                <a:latin typeface="+mn-lt"/>
              </a:rPr>
              <a:t>Bg. </a:t>
            </a:r>
            <a:r>
              <a:rPr lang="en-GB" sz="4000" b="0" i="0" dirty="0">
                <a:solidFill>
                  <a:schemeClr val="bg1">
                    <a:lumMod val="50000"/>
                  </a:schemeClr>
                </a:solidFill>
                <a:effectLst/>
                <a:latin typeface="+mn-lt"/>
              </a:rPr>
              <a:t>Open-Source licenses.</a:t>
            </a:r>
            <a:endParaRPr lang="en-GB" sz="4000" b="1" dirty="0">
              <a:solidFill>
                <a:schemeClr val="bg1">
                  <a:lumMod val="50000"/>
                </a:schemeClr>
              </a:solidFill>
              <a:latin typeface="+mn-l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a:solidFill>
            <a:schemeClr val="bg1">
              <a:lumMod val="95000"/>
            </a:schemeClr>
          </a:solidFill>
        </p:spPr>
        <p:txBody>
          <a:bodyPr>
            <a:noAutofit/>
          </a:bodyPr>
          <a:lstStyle/>
          <a:p>
            <a:pPr marL="342900" lvl="0" indent="-342900">
              <a:lnSpc>
                <a:spcPct val="100000"/>
              </a:lnSpc>
              <a:spcBef>
                <a:spcPts val="0"/>
              </a:spcBef>
              <a:buFont typeface="Arial" panose="020B0604020202020204" pitchFamily="34" charset="0"/>
              <a:buChar char="•"/>
              <a:tabLst>
                <a:tab pos="457200" algn="l"/>
              </a:tabLst>
            </a:pPr>
            <a:r>
              <a:rPr lang="en-GB" sz="1800" b="1" dirty="0">
                <a:effectLst/>
                <a:ea typeface="Calibri" panose="020F0502020204030204" pitchFamily="34" charset="0"/>
                <a:cs typeface="Times New Roman" panose="02020603050405020304" pitchFamily="18" charset="0"/>
              </a:rPr>
              <a:t>Open Source software licenses </a:t>
            </a:r>
            <a:r>
              <a:rPr lang="en-GB" sz="1800" dirty="0">
                <a:effectLst/>
                <a:ea typeface="Calibri" panose="020F0502020204030204" pitchFamily="34" charset="0"/>
                <a:cs typeface="Times New Roman" panose="02020603050405020304" pitchFamily="18" charset="0"/>
              </a:rPr>
              <a:t>allow users and companies to use, modify and share/distribute software source code.</a:t>
            </a:r>
          </a:p>
          <a:p>
            <a:pPr marL="342900" lvl="0" indent="-342900">
              <a:lnSpc>
                <a:spcPct val="100000"/>
              </a:lnSpc>
              <a:spcBef>
                <a:spcPts val="0"/>
              </a:spcBef>
              <a:buFont typeface="Arial" panose="020B0604020202020204" pitchFamily="34" charset="0"/>
              <a:buChar char="•"/>
              <a:tabLst>
                <a:tab pos="457200" algn="l"/>
              </a:tabLst>
            </a:pPr>
            <a:r>
              <a:rPr lang="en-GB" sz="1800" dirty="0">
                <a:effectLst/>
                <a:ea typeface="Calibri" panose="020F0502020204030204" pitchFamily="34" charset="0"/>
                <a:cs typeface="Times New Roman" panose="02020603050405020304" pitchFamily="18" charset="0"/>
              </a:rPr>
              <a:t>Licenses are </a:t>
            </a:r>
            <a:r>
              <a:rPr lang="en-GB" sz="1800" b="1" dirty="0">
                <a:effectLst/>
                <a:ea typeface="Calibri" panose="020F0502020204030204" pitchFamily="34" charset="0"/>
                <a:cs typeface="Times New Roman" panose="02020603050405020304" pitchFamily="18" charset="0"/>
              </a:rPr>
              <a:t>legal contracts </a:t>
            </a:r>
            <a:r>
              <a:rPr lang="en-GB" sz="1800" dirty="0">
                <a:effectLst/>
                <a:ea typeface="Calibri" panose="020F0502020204030204" pitchFamily="34" charset="0"/>
                <a:cs typeface="Times New Roman" panose="02020603050405020304" pitchFamily="18" charset="0"/>
              </a:rPr>
              <a:t>between the developer/creator and the user.</a:t>
            </a:r>
          </a:p>
          <a:p>
            <a:pPr marL="342900" lvl="0" indent="-342900">
              <a:lnSpc>
                <a:spcPct val="100000"/>
              </a:lnSpc>
              <a:spcBef>
                <a:spcPts val="0"/>
              </a:spcBef>
              <a:buFont typeface="Arial" panose="020B0604020202020204" pitchFamily="34" charset="0"/>
              <a:buChar char="•"/>
              <a:tabLst>
                <a:tab pos="457200" algn="l"/>
              </a:tabLst>
            </a:pPr>
            <a:r>
              <a:rPr lang="en-GB" sz="1800" dirty="0">
                <a:effectLst/>
                <a:ea typeface="Calibri" panose="020F0502020204030204" pitchFamily="34" charset="0"/>
                <a:cs typeface="Times New Roman" panose="02020603050405020304" pitchFamily="18" charset="0"/>
              </a:rPr>
              <a:t>Open Source Licenses generally allow anyone to use the software and share/distribute it under certain conditions.</a:t>
            </a:r>
          </a:p>
          <a:p>
            <a:pPr marL="342900" lvl="0" indent="-342900">
              <a:lnSpc>
                <a:spcPct val="100000"/>
              </a:lnSpc>
              <a:spcBef>
                <a:spcPts val="0"/>
              </a:spcBef>
              <a:buFont typeface="Arial" panose="020B0604020202020204" pitchFamily="34" charset="0"/>
              <a:buChar char="•"/>
              <a:tabLst>
                <a:tab pos="457200" algn="l"/>
              </a:tabLst>
            </a:pPr>
            <a:r>
              <a:rPr lang="en-GB" sz="1800" dirty="0">
                <a:effectLst/>
                <a:ea typeface="Calibri" panose="020F0502020204030204" pitchFamily="34" charset="0"/>
                <a:cs typeface="Times New Roman" panose="02020603050405020304" pitchFamily="18" charset="0"/>
              </a:rPr>
              <a:t>There are over </a:t>
            </a:r>
            <a:r>
              <a:rPr lang="en-GB" sz="1800" b="1" dirty="0">
                <a:effectLst/>
                <a:ea typeface="Calibri" panose="020F0502020204030204" pitchFamily="34" charset="0"/>
                <a:cs typeface="Times New Roman" panose="02020603050405020304" pitchFamily="18" charset="0"/>
              </a:rPr>
              <a:t>200 Open Source type licenses</a:t>
            </a:r>
            <a:r>
              <a:rPr lang="en-GB" sz="1800" dirty="0">
                <a:effectLst/>
                <a:ea typeface="Calibri" panose="020F0502020204030204" pitchFamily="34" charset="0"/>
                <a:cs typeface="Times New Roman" panose="02020603050405020304" pitchFamily="18" charset="0"/>
              </a:rPr>
              <a:t>. The following list provides the </a:t>
            </a:r>
            <a:r>
              <a:rPr lang="en-GB" sz="1800" b="1" dirty="0">
                <a:effectLst/>
                <a:ea typeface="Calibri" panose="020F0502020204030204" pitchFamily="34" charset="0"/>
                <a:cs typeface="Times New Roman" panose="02020603050405020304" pitchFamily="18" charset="0"/>
              </a:rPr>
              <a:t>most popular</a:t>
            </a:r>
            <a:r>
              <a:rPr lang="en-GB" sz="1800" dirty="0">
                <a:effectLst/>
                <a:ea typeface="Calibri" panose="020F0502020204030204" pitchFamily="34" charset="0"/>
                <a:cs typeface="Times New Roman" panose="02020603050405020304" pitchFamily="18" charset="0"/>
              </a:rPr>
              <a:t>: </a:t>
            </a:r>
          </a:p>
          <a:p>
            <a:pPr marL="800100" lvl="1" indent="-342900">
              <a:lnSpc>
                <a:spcPct val="100000"/>
              </a:lnSpc>
              <a:spcBef>
                <a:spcPts val="0"/>
              </a:spcBef>
              <a:spcAft>
                <a:spcPts val="600"/>
              </a:spcAft>
              <a:tabLst>
                <a:tab pos="457200" algn="l"/>
              </a:tabLst>
            </a:pPr>
            <a:r>
              <a:rPr lang="en-GB" sz="1500" b="1" dirty="0">
                <a:effectLst/>
                <a:ea typeface="Calibri" panose="020F0502020204030204" pitchFamily="34" charset="0"/>
                <a:cs typeface="Times New Roman" panose="02020603050405020304" pitchFamily="18" charset="0"/>
              </a:rPr>
              <a:t>“MIT license (MIT): </a:t>
            </a:r>
            <a:r>
              <a:rPr lang="en-GB" sz="1500" dirty="0">
                <a:effectLst/>
                <a:ea typeface="Calibri" panose="020F0502020204030204" pitchFamily="34" charset="0"/>
                <a:cs typeface="Times New Roman" panose="02020603050405020304" pitchFamily="18" charset="0"/>
              </a:rPr>
              <a:t>The users who are MIT licensed can use open source software code according to their preferences and without any restrictions. This license is also GPL-compatible meaning that users can modify the original code without affecting the resultant derivative code of the original permit. </a:t>
            </a:r>
          </a:p>
          <a:p>
            <a:pPr marL="800100" lvl="1" indent="-342900">
              <a:lnSpc>
                <a:spcPct val="100000"/>
              </a:lnSpc>
              <a:spcBef>
                <a:spcPts val="0"/>
              </a:spcBef>
              <a:spcAft>
                <a:spcPts val="600"/>
              </a:spcAft>
              <a:tabLst>
                <a:tab pos="457200" algn="l"/>
              </a:tabLst>
            </a:pPr>
            <a:r>
              <a:rPr lang="en-GB" sz="1500" b="1" dirty="0">
                <a:effectLst/>
                <a:ea typeface="Calibri" panose="020F0502020204030204" pitchFamily="34" charset="0"/>
                <a:cs typeface="Times New Roman" panose="02020603050405020304" pitchFamily="18" charset="0"/>
              </a:rPr>
              <a:t>Apache License 2.0 (Apache-2.0)</a:t>
            </a:r>
            <a:r>
              <a:rPr lang="en-GB" sz="1500" dirty="0">
                <a:effectLst/>
                <a:ea typeface="Calibri" panose="020F0502020204030204" pitchFamily="34" charset="0"/>
                <a:cs typeface="Times New Roman" panose="02020603050405020304" pitchFamily="18" charset="0"/>
              </a:rPr>
              <a:t>: Those who have issued an Apache license can freely run, modify and share software code. However, they must follow the terms of the Apache license which has strict rules, especially to redistribution. Thereby, users have to provide unequivocal statements verifying that files have been modified. And, they also need to include notices in their original work.</a:t>
            </a:r>
          </a:p>
          <a:p>
            <a:pPr marL="800100" lvl="1" indent="-342900">
              <a:lnSpc>
                <a:spcPct val="100000"/>
              </a:lnSpc>
              <a:spcBef>
                <a:spcPts val="0"/>
              </a:spcBef>
              <a:spcAft>
                <a:spcPts val="600"/>
              </a:spcAft>
              <a:tabLst>
                <a:tab pos="457200" algn="l"/>
              </a:tabLst>
            </a:pPr>
            <a:r>
              <a:rPr lang="en-GB" sz="1500" b="1" dirty="0">
                <a:effectLst/>
                <a:ea typeface="Calibri" panose="020F0502020204030204" pitchFamily="34" charset="0"/>
                <a:cs typeface="Times New Roman" panose="02020603050405020304" pitchFamily="18" charset="0"/>
              </a:rPr>
              <a:t>3-clause BSD license (BSD-3-Clause)</a:t>
            </a:r>
            <a:r>
              <a:rPr lang="en-GB" sz="1500" dirty="0">
                <a:effectLst/>
                <a:ea typeface="Calibri" panose="020F0502020204030204" pitchFamily="34" charset="0"/>
                <a:cs typeface="Times New Roman" panose="02020603050405020304" pitchFamily="18" charset="0"/>
              </a:rPr>
              <a:t>: The developers who own a BSD-3-Clause license also need to include the original copyright notice, disclaimer and several other conditions that are mandatory. This license is very similar to MIT. However, the main difference is that it provides a clause that protects the original creators of the software. </a:t>
            </a:r>
          </a:p>
          <a:p>
            <a:pPr marL="800100" lvl="1" indent="-342900">
              <a:lnSpc>
                <a:spcPct val="100000"/>
              </a:lnSpc>
              <a:spcBef>
                <a:spcPts val="0"/>
              </a:spcBef>
              <a:spcAft>
                <a:spcPts val="600"/>
              </a:spcAft>
              <a:tabLst>
                <a:tab pos="457200" algn="l"/>
              </a:tabLst>
            </a:pPr>
            <a:r>
              <a:rPr lang="en-GB" sz="1500" b="1" dirty="0">
                <a:effectLst/>
                <a:ea typeface="Calibri" panose="020F0502020204030204" pitchFamily="34" charset="0"/>
                <a:cs typeface="Times New Roman" panose="02020603050405020304" pitchFamily="18" charset="0"/>
              </a:rPr>
              <a:t>GNU General Public License (GPL)</a:t>
            </a:r>
            <a:r>
              <a:rPr lang="en-GB" sz="1500" dirty="0">
                <a:effectLst/>
                <a:ea typeface="Calibri" panose="020F0502020204030204" pitchFamily="34" charset="0"/>
                <a:cs typeface="Times New Roman" panose="02020603050405020304" pitchFamily="18" charset="0"/>
              </a:rPr>
              <a:t>: Those who write software code under GPL, must release it as open source. In other words, all the users are obliged to release the full source code and all the rights to change and share the entire code. </a:t>
            </a:r>
          </a:p>
          <a:p>
            <a:pPr marL="800100" lvl="1" indent="-342900">
              <a:lnSpc>
                <a:spcPct val="100000"/>
              </a:lnSpc>
              <a:spcBef>
                <a:spcPts val="0"/>
              </a:spcBef>
              <a:spcAft>
                <a:spcPts val="600"/>
              </a:spcAft>
              <a:tabLst>
                <a:tab pos="457200" algn="l"/>
              </a:tabLst>
            </a:pPr>
            <a:r>
              <a:rPr lang="en-GB" sz="1500" b="1" dirty="0">
                <a:effectLst/>
                <a:ea typeface="Calibri" panose="020F0502020204030204" pitchFamily="34" charset="0"/>
                <a:cs typeface="Times New Roman" panose="02020603050405020304" pitchFamily="18" charset="0"/>
              </a:rPr>
              <a:t>Common Development and Distribution License 1.0 (CDDL-1.0)</a:t>
            </a:r>
            <a:r>
              <a:rPr lang="en-GB" sz="1500" dirty="0">
                <a:effectLst/>
                <a:ea typeface="Calibri" panose="020F0502020204030204" pitchFamily="34" charset="0"/>
                <a:cs typeface="Times New Roman" panose="02020603050405020304" pitchFamily="18" charset="0"/>
              </a:rPr>
              <a:t>: All the users who own a CDDL can reproduce and distribute any original and derivative work. However, they cannot make any trademark, copyright or patent changes included in the contract. When developers share a modified form of the source, they must make it available under CDDL. However, if the form does not contain the original code, they don’t have to release it under CDDL. “ (</a:t>
            </a:r>
            <a:r>
              <a:rPr lang="en-GB" sz="1500" u="sng" dirty="0">
                <a:solidFill>
                  <a:srgbClr val="0000FF"/>
                </a:solidFill>
                <a:effectLst/>
                <a:ea typeface="Calibri" panose="020F0502020204030204" pitchFamily="34" charset="0"/>
                <a:cs typeface="Times New Roman" panose="02020603050405020304" pitchFamily="18" charset="0"/>
                <a:hlinkClick r:id="rId3"/>
              </a:rPr>
              <a:t>r</a:t>
            </a:r>
            <a:r>
              <a:rPr lang="en-GB" sz="1500" dirty="0">
                <a:effectLst/>
                <a:ea typeface="Calibri" panose="020F0502020204030204" pitchFamily="34" charset="0"/>
                <a:cs typeface="Times New Roman" panose="02020603050405020304" pitchFamily="18" charset="0"/>
              </a:rPr>
              <a:t>)</a:t>
            </a:r>
          </a:p>
          <a:p>
            <a:pPr marL="0" indent="0" algn="l">
              <a:lnSpc>
                <a:spcPct val="100000"/>
              </a:lnSpc>
              <a:spcBef>
                <a:spcPts val="0"/>
              </a:spcBef>
              <a:spcAft>
                <a:spcPts val="600"/>
              </a:spcAft>
              <a:buNone/>
            </a:pPr>
            <a:endParaRPr lang="en-GB" sz="1500" b="0" i="0" dirty="0">
              <a:solidFill>
                <a:srgbClr val="000000"/>
              </a:solidFill>
              <a:effectLst/>
              <a:highlight>
                <a:srgbClr val="FFFF00"/>
              </a:highlight>
            </a:endParaRPr>
          </a:p>
        </p:txBody>
      </p:sp>
      <p:pic>
        <p:nvPicPr>
          <p:cNvPr id="13" name="Picture 12" descr="Icon&#10;&#10;Description automatically generated">
            <a:extLst>
              <a:ext uri="{FF2B5EF4-FFF2-40B4-BE49-F238E27FC236}">
                <a16:creationId xmlns:a16="http://schemas.microsoft.com/office/drawing/2014/main" id="{B8BA6C1A-C4F6-40CA-86C4-5821282A9D9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600944" y="0"/>
            <a:ext cx="1867220" cy="1867220"/>
          </a:xfrm>
          <a:prstGeom prst="rect">
            <a:avLst/>
          </a:prstGeom>
        </p:spPr>
      </p:pic>
      <p:sp>
        <p:nvSpPr>
          <p:cNvPr id="17" name="TextBox 16">
            <a:extLst>
              <a:ext uri="{FF2B5EF4-FFF2-40B4-BE49-F238E27FC236}">
                <a16:creationId xmlns:a16="http://schemas.microsoft.com/office/drawing/2014/main" id="{471280EA-FB77-438D-BAAE-B394424CC6A1}"/>
              </a:ext>
            </a:extLst>
          </p:cNvPr>
          <p:cNvSpPr txBox="1"/>
          <p:nvPr/>
        </p:nvSpPr>
        <p:spPr>
          <a:xfrm>
            <a:off x="9600944" y="1667947"/>
            <a:ext cx="1867220"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fr.wikipedia.org/wiki/Open_source"/>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66547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E48D5B-53D5-45F8-B66B-23BB80959068}"/>
              </a:ext>
            </a:extLst>
          </p:cNvPr>
          <p:cNvPicPr>
            <a:picLocks noChangeAspect="1"/>
          </p:cNvPicPr>
          <p:nvPr/>
        </p:nvPicPr>
        <p:blipFill>
          <a:blip r:embed="rId2"/>
          <a:stretch>
            <a:fillRect/>
          </a:stretch>
        </p:blipFill>
        <p:spPr>
          <a:xfrm>
            <a:off x="624574" y="0"/>
            <a:ext cx="10942852" cy="6858000"/>
          </a:xfrm>
          <a:prstGeom prst="rect">
            <a:avLst/>
          </a:prstGeom>
        </p:spPr>
      </p:pic>
      <p:sp>
        <p:nvSpPr>
          <p:cNvPr id="6" name="TextBox 5">
            <a:extLst>
              <a:ext uri="{FF2B5EF4-FFF2-40B4-BE49-F238E27FC236}">
                <a16:creationId xmlns:a16="http://schemas.microsoft.com/office/drawing/2014/main" id="{51FE4691-C8B0-4ED3-8A83-32316AD40479}"/>
              </a:ext>
            </a:extLst>
          </p:cNvPr>
          <p:cNvSpPr txBox="1"/>
          <p:nvPr/>
        </p:nvSpPr>
        <p:spPr>
          <a:xfrm>
            <a:off x="11472262" y="6488668"/>
            <a:ext cx="407254"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r</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42690031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able&#10;&#10;Description automatically generated">
            <a:extLst>
              <a:ext uri="{FF2B5EF4-FFF2-40B4-BE49-F238E27FC236}">
                <a16:creationId xmlns:a16="http://schemas.microsoft.com/office/drawing/2014/main" id="{BEB927B0-1C71-40DC-871C-CF5F5C15B88A}"/>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75442" y="0"/>
            <a:ext cx="9182421" cy="6519861"/>
          </a:xfrm>
        </p:spPr>
      </p:pic>
      <p:sp>
        <p:nvSpPr>
          <p:cNvPr id="7" name="TextBox 6">
            <a:extLst>
              <a:ext uri="{FF2B5EF4-FFF2-40B4-BE49-F238E27FC236}">
                <a16:creationId xmlns:a16="http://schemas.microsoft.com/office/drawing/2014/main" id="{3A6880C9-2F2C-4F6F-B159-D3EFE2F8E9D0}"/>
              </a:ext>
            </a:extLst>
          </p:cNvPr>
          <p:cNvSpPr txBox="1"/>
          <p:nvPr/>
        </p:nvSpPr>
        <p:spPr>
          <a:xfrm>
            <a:off x="3593860" y="6518491"/>
            <a:ext cx="5124450" cy="2308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softwareengineering.stackexchange.com/questions/105344/is-there-a-chart-for-helping-me-decide-between-open-source-licenses"/>
              </a:rPr>
              <a:t>This Photo</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sa/3.0/"/>
              </a:rPr>
              <a:t>CC BY-SA</a:t>
            </a:r>
            <a:endPar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79399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5400" b="1" dirty="0">
                <a:solidFill>
                  <a:schemeClr val="bg1">
                    <a:lumMod val="50000"/>
                  </a:schemeClr>
                </a:solidFill>
              </a:rPr>
              <a:t>Bg. </a:t>
            </a:r>
            <a:r>
              <a:rPr lang="en-GB" b="1" dirty="0">
                <a:solidFill>
                  <a:schemeClr val="bg1">
                    <a:lumMod val="50000"/>
                  </a:schemeClr>
                </a:solidFill>
              </a:rPr>
              <a:t>Open-Source licenses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a:solidFill>
            <a:schemeClr val="bg1">
              <a:lumMod val="95000"/>
            </a:schemeClr>
          </a:solidFill>
        </p:spPr>
        <p:txBody>
          <a:bodyPr>
            <a:normAutofit/>
          </a:bodyPr>
          <a:lstStyle/>
          <a:p>
            <a:pPr marL="0" indent="0">
              <a:spcAft>
                <a:spcPts val="600"/>
              </a:spcAft>
              <a:buNone/>
            </a:pPr>
            <a:r>
              <a:rPr lang="en-GB" dirty="0">
                <a:solidFill>
                  <a:srgbClr val="202124"/>
                </a:solidFill>
                <a:effectLst/>
                <a:ea typeface="Times New Roman" panose="02020603050405020304" pitchFamily="18" charset="0"/>
              </a:rPr>
              <a:t>For more information on Open-source licenses click-here:</a:t>
            </a:r>
            <a:endParaRPr lang="en-GB" dirty="0">
              <a:effectLst/>
              <a:ea typeface="Times New Roman" panose="02020603050405020304" pitchFamily="18" charset="0"/>
            </a:endParaRPr>
          </a:p>
          <a:p>
            <a:pPr marL="342900" lvl="0" indent="-342900">
              <a:lnSpc>
                <a:spcPct val="107000"/>
              </a:lnSpc>
              <a:spcAft>
                <a:spcPts val="0"/>
              </a:spcAft>
              <a:buClr>
                <a:srgbClr val="202124"/>
              </a:buClr>
              <a:buSzPts val="1200"/>
              <a:buFont typeface="Symbol" panose="05050102010706020507" pitchFamily="18" charset="2"/>
              <a:buChar char=""/>
            </a:pPr>
            <a:r>
              <a:rPr lang="en-GB" u="sng" dirty="0">
                <a:solidFill>
                  <a:srgbClr val="0000FF"/>
                </a:solidFill>
                <a:effectLst/>
                <a:ea typeface="Times New Roman" panose="02020603050405020304" pitchFamily="18" charset="0"/>
                <a:cs typeface="Arial" panose="020B0604020202020204" pitchFamily="34" charset="0"/>
                <a:hlinkClick r:id="rId3"/>
              </a:rPr>
              <a:t>Free Software vs Open-Source vs Freeware</a:t>
            </a:r>
            <a:endParaRPr lang="en-GB" dirty="0">
              <a:effectLst/>
              <a:ea typeface="Times New Roman" panose="02020603050405020304" pitchFamily="18" charset="0"/>
              <a:cs typeface="Arial" panose="020B0604020202020204" pitchFamily="34" charset="0"/>
            </a:endParaRPr>
          </a:p>
          <a:p>
            <a:pPr marL="342900" lvl="0" indent="-342900">
              <a:lnSpc>
                <a:spcPct val="107000"/>
              </a:lnSpc>
              <a:spcAft>
                <a:spcPts val="0"/>
              </a:spcAft>
              <a:buClr>
                <a:srgbClr val="202124"/>
              </a:buClr>
              <a:buSzPts val="1200"/>
              <a:buFont typeface="Symbol" panose="05050102010706020507" pitchFamily="18" charset="2"/>
              <a:buChar char=""/>
            </a:pPr>
            <a:r>
              <a:rPr lang="en-GB" u="sng" dirty="0">
                <a:solidFill>
                  <a:srgbClr val="0000FF"/>
                </a:solidFill>
                <a:effectLst/>
                <a:ea typeface="Times New Roman" panose="02020603050405020304" pitchFamily="18" charset="0"/>
                <a:cs typeface="Arial" panose="020B0604020202020204" pitchFamily="34" charset="0"/>
                <a:hlinkClick r:id="rId4"/>
              </a:rPr>
              <a:t>The Difference Between Free and Open-Source Software</a:t>
            </a:r>
            <a:endParaRPr lang="en-GB" dirty="0">
              <a:effectLst/>
              <a:ea typeface="Times New Roman" panose="02020603050405020304" pitchFamily="18" charset="0"/>
              <a:cs typeface="Arial" panose="020B0604020202020204" pitchFamily="34" charset="0"/>
            </a:endParaRPr>
          </a:p>
          <a:p>
            <a:pPr marL="342900" lvl="0" indent="-342900">
              <a:lnSpc>
                <a:spcPct val="107000"/>
              </a:lnSpc>
              <a:spcAft>
                <a:spcPts val="0"/>
              </a:spcAft>
              <a:buClr>
                <a:srgbClr val="202124"/>
              </a:buClr>
              <a:buSzPts val="1200"/>
              <a:buFont typeface="Symbol" panose="05050102010706020507" pitchFamily="18" charset="2"/>
              <a:buChar char=""/>
            </a:pPr>
            <a:r>
              <a:rPr lang="en-GB" u="sng" dirty="0">
                <a:solidFill>
                  <a:srgbClr val="0000FF"/>
                </a:solidFill>
                <a:effectLst/>
                <a:ea typeface="Times New Roman" panose="02020603050405020304" pitchFamily="18" charset="0"/>
                <a:cs typeface="Arial" panose="020B0604020202020204" pitchFamily="34" charset="0"/>
                <a:hlinkClick r:id="rId5"/>
              </a:rPr>
              <a:t>Understanding open-source and free software licensing</a:t>
            </a:r>
            <a:endParaRPr lang="en-GB" dirty="0">
              <a:effectLst/>
              <a:ea typeface="Times New Roman" panose="02020603050405020304" pitchFamily="18" charset="0"/>
              <a:cs typeface="Arial" panose="020B0604020202020204" pitchFamily="34" charset="0"/>
            </a:endParaRPr>
          </a:p>
          <a:p>
            <a:pPr marL="342900" lvl="0" indent="-342900">
              <a:lnSpc>
                <a:spcPct val="107000"/>
              </a:lnSpc>
              <a:spcAft>
                <a:spcPts val="800"/>
              </a:spcAft>
              <a:buClr>
                <a:srgbClr val="202124"/>
              </a:buClr>
              <a:buSzPts val="1200"/>
              <a:buFont typeface="Symbol" panose="05050102010706020507" pitchFamily="18" charset="2"/>
              <a:buChar char=""/>
            </a:pPr>
            <a:r>
              <a:rPr lang="en-GB" u="sng" dirty="0">
                <a:solidFill>
                  <a:srgbClr val="0000FF"/>
                </a:solidFill>
                <a:effectLst/>
                <a:ea typeface="Times New Roman" panose="02020603050405020304" pitchFamily="18" charset="0"/>
                <a:cs typeface="Arial" panose="020B0604020202020204" pitchFamily="34" charset="0"/>
                <a:hlinkClick r:id="rId6"/>
              </a:rPr>
              <a:t>5 types of software licenses you need to understand</a:t>
            </a:r>
            <a:r>
              <a:rPr lang="en-GB" dirty="0">
                <a:effectLst/>
                <a:ea typeface="Times New Roman" panose="02020603050405020304" pitchFamily="18" charset="0"/>
                <a:cs typeface="Arial" panose="020B0604020202020204" pitchFamily="34" charset="0"/>
              </a:rPr>
              <a:t>.</a:t>
            </a:r>
          </a:p>
          <a:p>
            <a:pPr marL="0" indent="0">
              <a:lnSpc>
                <a:spcPct val="110000"/>
              </a:lnSpc>
              <a:spcBef>
                <a:spcPts val="600"/>
              </a:spcBef>
              <a:buNone/>
            </a:pPr>
            <a:endParaRPr lang="en-GB" sz="3600" dirty="0"/>
          </a:p>
        </p:txBody>
      </p:sp>
      <p:pic>
        <p:nvPicPr>
          <p:cNvPr id="13" name="Picture 12" descr="Icon&#10;&#10;Description automatically generated">
            <a:extLst>
              <a:ext uri="{FF2B5EF4-FFF2-40B4-BE49-F238E27FC236}">
                <a16:creationId xmlns:a16="http://schemas.microsoft.com/office/drawing/2014/main" id="{9D5C1B3D-F54A-4D19-92BF-F505344F45F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600944" y="0"/>
            <a:ext cx="1867220" cy="1867220"/>
          </a:xfrm>
          <a:prstGeom prst="rect">
            <a:avLst/>
          </a:prstGeom>
        </p:spPr>
      </p:pic>
      <p:sp>
        <p:nvSpPr>
          <p:cNvPr id="17" name="TextBox 16">
            <a:extLst>
              <a:ext uri="{FF2B5EF4-FFF2-40B4-BE49-F238E27FC236}">
                <a16:creationId xmlns:a16="http://schemas.microsoft.com/office/drawing/2014/main" id="{87017BED-B821-4C10-87D2-66B0917DE960}"/>
              </a:ext>
            </a:extLst>
          </p:cNvPr>
          <p:cNvSpPr txBox="1"/>
          <p:nvPr/>
        </p:nvSpPr>
        <p:spPr>
          <a:xfrm>
            <a:off x="9600944" y="1667947"/>
            <a:ext cx="1867220" cy="123111"/>
          </a:xfrm>
          <a:prstGeom prst="rect">
            <a:avLst/>
          </a:prstGeom>
          <a:noFill/>
        </p:spPr>
        <p:txBody>
          <a:bodyPr wrap="square" rtlCol="0">
            <a:spAutoFit/>
          </a:bodyPr>
          <a:lstStyle/>
          <a:p>
            <a:pPr algn="ctr"/>
            <a:r>
              <a:rPr lang="en-GB" sz="200" dirty="0">
                <a:hlinkClick r:id="rId8" tooltip="https://fr.wikipedia.org/wiki/Open_source"/>
              </a:rPr>
              <a:t>This Photo</a:t>
            </a:r>
            <a:r>
              <a:rPr lang="en-GB" sz="200" dirty="0"/>
              <a:t> by Unknown Author is licensed under </a:t>
            </a:r>
            <a:r>
              <a:rPr lang="en-GB" sz="200" dirty="0">
                <a:hlinkClick r:id="rId9" tooltip="https://creativecommons.org/licenses/by-sa/3.0/"/>
              </a:rPr>
              <a:t>CC BY-SA</a:t>
            </a:r>
            <a:endParaRPr lang="en-GB" sz="200" dirty="0"/>
          </a:p>
        </p:txBody>
      </p:sp>
    </p:spTree>
    <p:extLst>
      <p:ext uri="{BB962C8B-B14F-4D97-AF65-F5344CB8AC3E}">
        <p14:creationId xmlns:p14="http://schemas.microsoft.com/office/powerpoint/2010/main" val="252424716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dirty="0">
                <a:solidFill>
                  <a:schemeClr val="bg1"/>
                </a:solidFill>
              </a:rPr>
              <a:t>Register reminder.</a:t>
            </a:r>
            <a:endParaRPr lang="en-GB" sz="4000" b="1" dirty="0">
              <a:solidFill>
                <a:schemeClr val="bg1"/>
              </a:solidFill>
            </a:endParaRPr>
          </a:p>
        </p:txBody>
      </p:sp>
      <p:pic>
        <p:nvPicPr>
          <p:cNvPr id="4" name="Content Placeholder 3" descr="A picture containing text, businesscard&#10;&#10;Description automatically generated">
            <a:extLst>
              <a:ext uri="{FF2B5EF4-FFF2-40B4-BE49-F238E27FC236}">
                <a16:creationId xmlns:a16="http://schemas.microsoft.com/office/drawing/2014/main" id="{D29B0154-FEE9-45A9-B45B-7FDB85C74CAF}"/>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294337" y="1590741"/>
            <a:ext cx="6543365" cy="4351338"/>
          </a:xfrm>
        </p:spPr>
      </p:pic>
    </p:spTree>
    <p:extLst>
      <p:ext uri="{BB962C8B-B14F-4D97-AF65-F5344CB8AC3E}">
        <p14:creationId xmlns:p14="http://schemas.microsoft.com/office/powerpoint/2010/main" val="211442379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272236890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9DBF4-1D54-4B21-8CFC-2442A1CB246C}"/>
              </a:ext>
            </a:extLst>
          </p:cNvPr>
          <p:cNvSpPr>
            <a:spLocks noGrp="1"/>
          </p:cNvSpPr>
          <p:nvPr>
            <p:ph type="title"/>
          </p:nvPr>
        </p:nvSpPr>
        <p:spPr/>
        <p:txBody>
          <a:bodyPr/>
          <a:lstStyle/>
          <a:p>
            <a:r>
              <a:rPr lang="en-GB" dirty="0"/>
              <a:t>Bg. and Archive slides.</a:t>
            </a:r>
          </a:p>
        </p:txBody>
      </p:sp>
    </p:spTree>
    <p:extLst>
      <p:ext uri="{BB962C8B-B14F-4D97-AF65-F5344CB8AC3E}">
        <p14:creationId xmlns:p14="http://schemas.microsoft.com/office/powerpoint/2010/main" val="37193705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800" b="1" dirty="0">
                <a:solidFill>
                  <a:schemeClr val="bg1"/>
                </a:solidFill>
              </a:rPr>
              <a:t>Linux</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2" y="1703473"/>
            <a:ext cx="9927168" cy="5034606"/>
          </a:xfrm>
        </p:spPr>
        <p:txBody>
          <a:bodyPr>
            <a:normAutofit fontScale="92500" lnSpcReduction="10000"/>
          </a:bodyPr>
          <a:lstStyle/>
          <a:p>
            <a:r>
              <a:rPr lang="en-GB" sz="2800" dirty="0"/>
              <a:t>The Linux OS was developed in 1991 by </a:t>
            </a:r>
            <a:r>
              <a:rPr lang="en-GB" sz="2800" b="1" dirty="0"/>
              <a:t>Linus Torvalds </a:t>
            </a:r>
            <a:r>
              <a:rPr lang="en-GB" sz="2800" dirty="0"/>
              <a:t>a Finish Software Engineer. </a:t>
            </a:r>
          </a:p>
          <a:p>
            <a:r>
              <a:rPr lang="en-GB" sz="2800" dirty="0"/>
              <a:t>Linux is based on Unix and is a continuation of the Unix design. </a:t>
            </a:r>
          </a:p>
          <a:p>
            <a:r>
              <a:rPr lang="en-GB" dirty="0"/>
              <a:t>Linux (pronounced </a:t>
            </a:r>
            <a:r>
              <a:rPr lang="en-GB" b="1" dirty="0"/>
              <a:t>LYN-</a:t>
            </a:r>
            <a:r>
              <a:rPr lang="en-GB" b="1" dirty="0" err="1"/>
              <a:t>ux</a:t>
            </a:r>
            <a:r>
              <a:rPr lang="en-GB" dirty="0"/>
              <a:t>) is a </a:t>
            </a:r>
            <a:r>
              <a:rPr lang="en-GB" b="1" dirty="0"/>
              <a:t>family</a:t>
            </a:r>
            <a:r>
              <a:rPr lang="en-GB" dirty="0"/>
              <a:t> of open-source operating systems, which means they can be modified and distributed by anyone. </a:t>
            </a:r>
          </a:p>
          <a:p>
            <a:r>
              <a:rPr lang="en-GB" dirty="0"/>
              <a:t>Unlike Windows for example which is proprietary software, </a:t>
            </a:r>
            <a:br>
              <a:rPr lang="en-GB" dirty="0"/>
            </a:br>
            <a:r>
              <a:rPr lang="en-GB" dirty="0"/>
              <a:t>which means it can only be modified by the company that owns it. The advantages of Linux is that it is </a:t>
            </a:r>
            <a:r>
              <a:rPr lang="en-GB" b="1" dirty="0"/>
              <a:t>free</a:t>
            </a:r>
            <a:r>
              <a:rPr lang="en-GB" dirty="0"/>
              <a:t>, and there are different versions or distributions (aka distros) to choose from (such as Debian, Red Hat, Ubuntu, Fedora).</a:t>
            </a:r>
          </a:p>
          <a:p>
            <a:r>
              <a:rPr lang="en-GB" sz="2800" dirty="0"/>
              <a:t>Android is based on the Linux OS and uses a modified version of it’s Kernel.</a:t>
            </a:r>
            <a:endParaRPr lang="en-GB" dirty="0"/>
          </a:p>
          <a:p>
            <a:pPr>
              <a:lnSpc>
                <a:spcPct val="110000"/>
              </a:lnSpc>
              <a:spcBef>
                <a:spcPts val="600"/>
              </a:spcBef>
            </a:pPr>
            <a:endParaRPr lang="en-GB" dirty="0"/>
          </a:p>
        </p:txBody>
      </p:sp>
      <p:pic>
        <p:nvPicPr>
          <p:cNvPr id="13" name="Picture 2" descr="Linux - Wikipedia">
            <a:extLst>
              <a:ext uri="{FF2B5EF4-FFF2-40B4-BE49-F238E27FC236}">
                <a16:creationId xmlns:a16="http://schemas.microsoft.com/office/drawing/2014/main" id="{477D2A16-706E-4A2E-B21B-5AB7B05771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22291" y="479331"/>
            <a:ext cx="2887677" cy="34196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594332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279549"/>
            <a:ext cx="9895951" cy="1033669"/>
          </a:xfrm>
        </p:spPr>
        <p:txBody>
          <a:bodyPr>
            <a:normAutofit/>
          </a:bodyPr>
          <a:lstStyle/>
          <a:p>
            <a:r>
              <a:rPr lang="en-GB" sz="4000" b="1" spc="10" dirty="0">
                <a:solidFill>
                  <a:schemeClr val="bg1"/>
                </a:solidFill>
                <a:ea typeface="Calibri" panose="020F0502020204030204" pitchFamily="34" charset="0"/>
                <a:cs typeface="Times New Roman" panose="02020603050405020304" pitchFamily="18" charset="0"/>
              </a:rPr>
              <a:t>Open-source Remote log-in App: OpenSSH</a:t>
            </a:r>
            <a:endParaRPr lang="en-GB" sz="40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lnSpcReduction="10000"/>
          </a:bodyPr>
          <a:lstStyle/>
          <a:p>
            <a:pPr>
              <a:lnSpc>
                <a:spcPct val="110000"/>
              </a:lnSpc>
              <a:spcBef>
                <a:spcPts val="600"/>
              </a:spcBef>
            </a:pPr>
            <a:r>
              <a:rPr lang="en-GB" dirty="0"/>
              <a:t>OpenSSH allows secure </a:t>
            </a:r>
            <a:r>
              <a:rPr lang="en-GB" b="1" dirty="0"/>
              <a:t>remote login </a:t>
            </a:r>
            <a:r>
              <a:rPr lang="en-GB" dirty="0"/>
              <a:t>to </a:t>
            </a:r>
            <a:br>
              <a:rPr lang="en-GB" dirty="0"/>
            </a:br>
            <a:r>
              <a:rPr lang="en-GB" dirty="0"/>
              <a:t>a client/host computer.</a:t>
            </a:r>
          </a:p>
          <a:p>
            <a:pPr>
              <a:lnSpc>
                <a:spcPct val="110000"/>
              </a:lnSpc>
              <a:spcBef>
                <a:spcPts val="600"/>
              </a:spcBef>
            </a:pPr>
            <a:r>
              <a:rPr lang="en-GB" dirty="0"/>
              <a:t>It is Open Source </a:t>
            </a:r>
            <a:r>
              <a:rPr lang="en-GB" b="0" i="0" dirty="0">
                <a:solidFill>
                  <a:srgbClr val="202124"/>
                </a:solidFill>
                <a:effectLst/>
                <a:latin typeface="Google Sans"/>
              </a:rPr>
              <a:t>👍.</a:t>
            </a:r>
            <a:endParaRPr lang="en-GB" dirty="0"/>
          </a:p>
          <a:p>
            <a:pPr>
              <a:lnSpc>
                <a:spcPct val="110000"/>
              </a:lnSpc>
              <a:spcBef>
                <a:spcPts val="600"/>
              </a:spcBef>
            </a:pPr>
            <a:r>
              <a:rPr lang="en-GB" dirty="0"/>
              <a:t>It uses the SSH protocol to encrypts all traffic to eliminate eavesdropping.</a:t>
            </a:r>
          </a:p>
          <a:p>
            <a:pPr>
              <a:lnSpc>
                <a:spcPct val="110000"/>
              </a:lnSpc>
              <a:spcBef>
                <a:spcPts val="600"/>
              </a:spcBef>
            </a:pPr>
            <a:r>
              <a:rPr lang="en-GB" dirty="0"/>
              <a:t>It uses SSH or Secure Shell protocol, which is a cryptographic network protocol to operate services securely over an unsecured network in a client-server architecture.</a:t>
            </a:r>
          </a:p>
          <a:p>
            <a:pPr>
              <a:lnSpc>
                <a:spcPct val="110000"/>
              </a:lnSpc>
              <a:spcBef>
                <a:spcPts val="600"/>
              </a:spcBef>
            </a:pPr>
            <a:r>
              <a:rPr lang="en-GB" dirty="0"/>
              <a:t>Commonly used by System Administrators on </a:t>
            </a:r>
            <a:r>
              <a:rPr lang="en-GB" b="1" dirty="0"/>
              <a:t>Linux</a:t>
            </a:r>
            <a:r>
              <a:rPr lang="en-GB" dirty="0"/>
              <a:t> </a:t>
            </a:r>
            <a:r>
              <a:rPr lang="en-GB" b="1" dirty="0"/>
              <a:t>client-sever systems and networks</a:t>
            </a:r>
            <a:r>
              <a:rPr lang="en-GB" dirty="0"/>
              <a:t>: </a:t>
            </a:r>
            <a:r>
              <a:rPr lang="en-GB" dirty="0">
                <a:hlinkClick r:id="rId3"/>
              </a:rPr>
              <a:t>https://www.openssh.com/</a:t>
            </a:r>
            <a:r>
              <a:rPr lang="en-GB" dirty="0"/>
              <a:t>.</a:t>
            </a:r>
          </a:p>
          <a:p>
            <a:pPr>
              <a:lnSpc>
                <a:spcPct val="110000"/>
              </a:lnSpc>
              <a:spcBef>
                <a:spcPts val="600"/>
              </a:spcBef>
            </a:pPr>
            <a:r>
              <a:rPr lang="en-GB" dirty="0"/>
              <a:t>Now included in </a:t>
            </a:r>
            <a:r>
              <a:rPr lang="en-GB" b="1" dirty="0"/>
              <a:t>Windows 10 </a:t>
            </a:r>
            <a:r>
              <a:rPr lang="en-GB" dirty="0"/>
              <a:t>and </a:t>
            </a:r>
            <a:r>
              <a:rPr lang="en-GB" b="1" dirty="0"/>
              <a:t>Windows Server 2019</a:t>
            </a:r>
            <a:r>
              <a:rPr lang="en-GB" dirty="0"/>
              <a:t>.</a:t>
            </a:r>
          </a:p>
          <a:p>
            <a:pPr>
              <a:lnSpc>
                <a:spcPct val="110000"/>
              </a:lnSpc>
              <a:spcBef>
                <a:spcPts val="600"/>
              </a:spcBef>
            </a:pPr>
            <a:endParaRPr lang="en-GB" sz="2400" dirty="0"/>
          </a:p>
        </p:txBody>
      </p:sp>
      <p:pic>
        <p:nvPicPr>
          <p:cNvPr id="4" name="Picture 3" descr="A picture containing text&#10;&#10;Description automatically generated">
            <a:extLst>
              <a:ext uri="{FF2B5EF4-FFF2-40B4-BE49-F238E27FC236}">
                <a16:creationId xmlns:a16="http://schemas.microsoft.com/office/drawing/2014/main" id="{1ECA10D6-F0EA-4897-B75A-7F508414A94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06383" y="1108195"/>
            <a:ext cx="5505450" cy="1819275"/>
          </a:xfrm>
          <a:prstGeom prst="rect">
            <a:avLst/>
          </a:prstGeom>
        </p:spPr>
      </p:pic>
      <p:sp>
        <p:nvSpPr>
          <p:cNvPr id="5" name="TextBox 4">
            <a:extLst>
              <a:ext uri="{FF2B5EF4-FFF2-40B4-BE49-F238E27FC236}">
                <a16:creationId xmlns:a16="http://schemas.microsoft.com/office/drawing/2014/main" id="{03C879CE-8DED-4E8C-BB8B-8EC1BBEE5F21}"/>
              </a:ext>
            </a:extLst>
          </p:cNvPr>
          <p:cNvSpPr txBox="1"/>
          <p:nvPr/>
        </p:nvSpPr>
        <p:spPr>
          <a:xfrm>
            <a:off x="6504519" y="2918095"/>
            <a:ext cx="5505450" cy="169277"/>
          </a:xfrm>
          <a:prstGeom prst="rect">
            <a:avLst/>
          </a:prstGeom>
          <a:noFill/>
        </p:spPr>
        <p:txBody>
          <a:bodyPr wrap="square" rtlCol="0">
            <a:spAutoFit/>
          </a:bodyPr>
          <a:lstStyle/>
          <a:p>
            <a:pPr algn="ctr"/>
            <a:r>
              <a:rPr lang="en-GB" sz="500" dirty="0">
                <a:hlinkClick r:id="rId5" tooltip="https://bs.wikipedia.org/wiki/OpenSSH"/>
              </a:rPr>
              <a:t>This Photo</a:t>
            </a:r>
            <a:r>
              <a:rPr lang="en-GB" sz="500" dirty="0"/>
              <a:t> by Unknown Author is licensed under </a:t>
            </a:r>
            <a:r>
              <a:rPr lang="en-GB" sz="500" dirty="0">
                <a:hlinkClick r:id="rId6" tooltip="https://creativecommons.org/licenses/by-sa/3.0/"/>
              </a:rPr>
              <a:t>CC BY-SA</a:t>
            </a:r>
            <a:endParaRPr lang="en-GB" sz="500" dirty="0"/>
          </a:p>
        </p:txBody>
      </p:sp>
    </p:spTree>
    <p:extLst>
      <p:ext uri="{BB962C8B-B14F-4D97-AF65-F5344CB8AC3E}">
        <p14:creationId xmlns:p14="http://schemas.microsoft.com/office/powerpoint/2010/main" val="214517519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Icon&#10;&#10;Description automatically generated">
            <a:extLst>
              <a:ext uri="{FF2B5EF4-FFF2-40B4-BE49-F238E27FC236}">
                <a16:creationId xmlns:a16="http://schemas.microsoft.com/office/drawing/2014/main" id="{6F6FD6A1-3B0A-4FA4-87CA-A3F7114FBF33}"/>
              </a:ext>
            </a:extLst>
          </p:cNvPr>
          <p:cNvPicPr>
            <a:picLocks noChangeAspect="1"/>
          </p:cNvPicPr>
          <p:nvPr/>
        </p:nvPicPr>
        <p:blipFill rotWithShape="1">
          <a:blip r:embed="rId3">
            <a:alphaModFix amt="4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838" r="2" b="14489"/>
          <a:stretch/>
        </p:blipFill>
        <p:spPr>
          <a:xfrm>
            <a:off x="3132160" y="1021"/>
            <a:ext cx="9059839" cy="6855958"/>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556100" y="1099671"/>
            <a:ext cx="4972511" cy="3367554"/>
          </a:xfrm>
        </p:spPr>
        <p:txBody>
          <a:bodyPr vert="horz" lIns="91440" tIns="45720" rIns="91440" bIns="45720" rtlCol="0" anchor="b">
            <a:normAutofit/>
          </a:bodyPr>
          <a:lstStyle/>
          <a:p>
            <a:r>
              <a:rPr lang="en-US" sz="2400" i="0" kern="1200" dirty="0">
                <a:effectLst/>
                <a:latin typeface="+mj-lt"/>
                <a:ea typeface="+mj-ea"/>
                <a:cs typeface="+mj-cs"/>
              </a:rPr>
              <a:t>Bg. </a:t>
            </a:r>
            <a:br>
              <a:rPr lang="en-US" sz="2400" i="0" kern="1200" dirty="0">
                <a:effectLst/>
                <a:latin typeface="+mj-lt"/>
                <a:ea typeface="+mj-ea"/>
                <a:cs typeface="+mj-cs"/>
              </a:rPr>
            </a:br>
            <a:r>
              <a:rPr lang="en-US" sz="5400" b="1" i="0" kern="1200" dirty="0">
                <a:effectLst/>
                <a:latin typeface="+mj-lt"/>
                <a:ea typeface="+mj-ea"/>
                <a:cs typeface="+mj-cs"/>
              </a:rPr>
              <a:t>What Can We Learn From </a:t>
            </a:r>
            <a:r>
              <a:rPr lang="en-US" sz="6100" b="1" i="0" kern="1200" dirty="0">
                <a:effectLst/>
                <a:latin typeface="+mj-lt"/>
                <a:ea typeface="+mj-ea"/>
                <a:cs typeface="+mj-cs"/>
              </a:rPr>
              <a:t>Open Source.</a:t>
            </a:r>
            <a:endParaRPr lang="en-US" sz="6100" b="1" kern="1200" dirty="0">
              <a:latin typeface="+mj-lt"/>
              <a:ea typeface="+mj-ea"/>
              <a:cs typeface="+mj-cs"/>
            </a:endParaRPr>
          </a:p>
        </p:txBody>
      </p:sp>
      <p:sp>
        <p:nvSpPr>
          <p:cNvPr id="23" name="Freeform: Shape 22">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hlinkClick r:id="rId5"/>
            <a:extLst>
              <a:ext uri="{FF2B5EF4-FFF2-40B4-BE49-F238E27FC236}">
                <a16:creationId xmlns:a16="http://schemas.microsoft.com/office/drawing/2014/main" id="{066AC027-66AA-40A0-AFAE-5EABF32182C6}"/>
              </a:ext>
            </a:extLst>
          </p:cNvPr>
          <p:cNvPicPr>
            <a:picLocks noChangeAspect="1"/>
          </p:cNvPicPr>
          <p:nvPr/>
        </p:nvPicPr>
        <p:blipFill rotWithShape="1">
          <a:blip r:embed="rId6"/>
          <a:srcRect l="24904" r="24653" b="-1"/>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13" name="TextBox 12">
            <a:extLst>
              <a:ext uri="{FF2B5EF4-FFF2-40B4-BE49-F238E27FC236}">
                <a16:creationId xmlns:a16="http://schemas.microsoft.com/office/drawing/2014/main" id="{E03CEEBB-E134-4C1F-9B2A-CFF90A0D0991}"/>
              </a:ext>
            </a:extLst>
          </p:cNvPr>
          <p:cNvSpPr txBox="1"/>
          <p:nvPr/>
        </p:nvSpPr>
        <p:spPr>
          <a:xfrm>
            <a:off x="9884956" y="6656924"/>
            <a:ext cx="230704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fr.wikipedia.org/wiki/Open_sourc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18" name="Picture 17" descr="Icon&#10;&#10;Description automatically generated">
            <a:extLst>
              <a:ext uri="{FF2B5EF4-FFF2-40B4-BE49-F238E27FC236}">
                <a16:creationId xmlns:a16="http://schemas.microsoft.com/office/drawing/2014/main" id="{C7B84B7B-48A6-4C24-8EE7-44E20A1F4DB2}"/>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19888242">
            <a:off x="5317850" y="3956310"/>
            <a:ext cx="1746356" cy="2614427"/>
          </a:xfrm>
          <a:prstGeom prst="rect">
            <a:avLst/>
          </a:prstGeom>
        </p:spPr>
      </p:pic>
    </p:spTree>
    <p:extLst>
      <p:ext uri="{BB962C8B-B14F-4D97-AF65-F5344CB8AC3E}">
        <p14:creationId xmlns:p14="http://schemas.microsoft.com/office/powerpoint/2010/main" val="2579747616"/>
      </p:ext>
    </p:extLst>
  </p:cSld>
  <p:clrMapOvr>
    <a:overrideClrMapping bg1="dk1" tx1="lt1" bg2="dk2" tx2="lt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Autofit/>
          </a:bodyPr>
          <a:lstStyle/>
          <a:p>
            <a:r>
              <a:rPr lang="en-GB" sz="3600" b="1">
                <a:solidFill>
                  <a:schemeClr val="bg1">
                    <a:lumMod val="50000"/>
                  </a:schemeClr>
                </a:solidFill>
              </a:rPr>
              <a:t>Bg. How Open-Source Values Can Change Our Lives.</a:t>
            </a:r>
            <a:endParaRPr lang="en-GB" sz="3600" b="1" dirty="0">
              <a:solidFill>
                <a:schemeClr val="bg1">
                  <a:lumMod val="50000"/>
                </a:schemeClr>
              </a:solidFill>
            </a:endParaRPr>
          </a:p>
        </p:txBody>
      </p:sp>
      <p:pic>
        <p:nvPicPr>
          <p:cNvPr id="6" name="Picture 5">
            <a:hlinkClick r:id="rId3"/>
            <a:extLst>
              <a:ext uri="{FF2B5EF4-FFF2-40B4-BE49-F238E27FC236}">
                <a16:creationId xmlns:a16="http://schemas.microsoft.com/office/drawing/2014/main" id="{3E19F0F1-FB6E-472E-905D-06A10AA0D78A}"/>
              </a:ext>
            </a:extLst>
          </p:cNvPr>
          <p:cNvPicPr>
            <a:picLocks noChangeAspect="1"/>
          </p:cNvPicPr>
          <p:nvPr/>
        </p:nvPicPr>
        <p:blipFill>
          <a:blip r:embed="rId4"/>
          <a:stretch>
            <a:fillRect/>
          </a:stretch>
        </p:blipFill>
        <p:spPr>
          <a:xfrm>
            <a:off x="2109174" y="1712687"/>
            <a:ext cx="7973647" cy="4488684"/>
          </a:xfrm>
          <a:prstGeom prst="rect">
            <a:avLst/>
          </a:prstGeom>
        </p:spPr>
      </p:pic>
      <p:pic>
        <p:nvPicPr>
          <p:cNvPr id="15" name="Picture 14" descr="Icon&#10;&#10;Description automatically generated">
            <a:extLst>
              <a:ext uri="{FF2B5EF4-FFF2-40B4-BE49-F238E27FC236}">
                <a16:creationId xmlns:a16="http://schemas.microsoft.com/office/drawing/2014/main" id="{F2DA8966-1255-4F00-BFFF-58AE99CEF59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19888242">
            <a:off x="9809755" y="2748062"/>
            <a:ext cx="1746356" cy="2614427"/>
          </a:xfrm>
          <a:prstGeom prst="rect">
            <a:avLst/>
          </a:prstGeom>
        </p:spPr>
      </p:pic>
    </p:spTree>
    <p:extLst>
      <p:ext uri="{BB962C8B-B14F-4D97-AF65-F5344CB8AC3E}">
        <p14:creationId xmlns:p14="http://schemas.microsoft.com/office/powerpoint/2010/main" val="428136936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5400" b="1" dirty="0">
                <a:solidFill>
                  <a:schemeClr val="bg1">
                    <a:lumMod val="50000"/>
                  </a:schemeClr>
                </a:solidFill>
              </a:rPr>
              <a:t>Bg. </a:t>
            </a:r>
            <a:r>
              <a:rPr lang="en-GB" b="1" dirty="0">
                <a:solidFill>
                  <a:schemeClr val="bg1">
                    <a:lumMod val="50000"/>
                  </a:schemeClr>
                </a:solidFill>
              </a:rPr>
              <a:t>Open-Source license usage:</a:t>
            </a:r>
          </a:p>
        </p:txBody>
      </p:sp>
      <p:pic>
        <p:nvPicPr>
          <p:cNvPr id="13" name="Picture 12" descr="Icon&#10;&#10;Description automatically generated">
            <a:extLst>
              <a:ext uri="{FF2B5EF4-FFF2-40B4-BE49-F238E27FC236}">
                <a16:creationId xmlns:a16="http://schemas.microsoft.com/office/drawing/2014/main" id="{9D5C1B3D-F54A-4D19-92BF-F505344F45F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00944" y="0"/>
            <a:ext cx="1867220" cy="1867220"/>
          </a:xfrm>
          <a:prstGeom prst="rect">
            <a:avLst/>
          </a:prstGeom>
        </p:spPr>
      </p:pic>
      <p:sp>
        <p:nvSpPr>
          <p:cNvPr id="17" name="TextBox 16">
            <a:extLst>
              <a:ext uri="{FF2B5EF4-FFF2-40B4-BE49-F238E27FC236}">
                <a16:creationId xmlns:a16="http://schemas.microsoft.com/office/drawing/2014/main" id="{87017BED-B821-4C10-87D2-66B0917DE960}"/>
              </a:ext>
            </a:extLst>
          </p:cNvPr>
          <p:cNvSpPr txBox="1"/>
          <p:nvPr/>
        </p:nvSpPr>
        <p:spPr>
          <a:xfrm>
            <a:off x="9600944" y="1667947"/>
            <a:ext cx="1867220" cy="123111"/>
          </a:xfrm>
          <a:prstGeom prst="rect">
            <a:avLst/>
          </a:prstGeom>
          <a:noFill/>
        </p:spPr>
        <p:txBody>
          <a:bodyPr wrap="square" rtlCol="0">
            <a:spAutoFit/>
          </a:bodyPr>
          <a:lstStyle/>
          <a:p>
            <a:pPr algn="ctr"/>
            <a:r>
              <a:rPr lang="en-GB" sz="200" dirty="0">
                <a:hlinkClick r:id="rId4" tooltip="https://fr.wikipedia.org/wiki/Open_source"/>
              </a:rPr>
              <a:t>This Photo</a:t>
            </a:r>
            <a:r>
              <a:rPr lang="en-GB" sz="200" dirty="0"/>
              <a:t> by Unknown Author is licensed under </a:t>
            </a:r>
            <a:r>
              <a:rPr lang="en-GB" sz="200" dirty="0">
                <a:hlinkClick r:id="rId5" tooltip="https://creativecommons.org/licenses/by-sa/3.0/"/>
              </a:rPr>
              <a:t>CC BY-SA</a:t>
            </a:r>
            <a:endParaRPr lang="en-GB" sz="200" dirty="0"/>
          </a:p>
        </p:txBody>
      </p:sp>
      <p:sp>
        <p:nvSpPr>
          <p:cNvPr id="6" name="Content Placeholder 5">
            <a:extLst>
              <a:ext uri="{FF2B5EF4-FFF2-40B4-BE49-F238E27FC236}">
                <a16:creationId xmlns:a16="http://schemas.microsoft.com/office/drawing/2014/main" id="{E327666F-6EAF-42B0-B61C-84EA2BE2E30F}"/>
              </a:ext>
            </a:extLst>
          </p:cNvPr>
          <p:cNvSpPr>
            <a:spLocks noGrp="1"/>
          </p:cNvSpPr>
          <p:nvPr>
            <p:ph idx="1"/>
          </p:nvPr>
        </p:nvSpPr>
        <p:spPr>
          <a:xfrm>
            <a:off x="838200" y="5847549"/>
            <a:ext cx="10515600" cy="329413"/>
          </a:xfrm>
        </p:spPr>
        <p:txBody>
          <a:bodyPr>
            <a:normAutofit fontScale="70000" lnSpcReduction="20000"/>
          </a:bodyPr>
          <a:lstStyle/>
          <a:p>
            <a:r>
              <a:rPr lang="en-GB" dirty="0"/>
              <a:t>Data as of 2019 (by </a:t>
            </a:r>
            <a:r>
              <a:rPr lang="en-GB" dirty="0">
                <a:hlinkClick r:id="rId6"/>
              </a:rPr>
              <a:t>Synopsys</a:t>
            </a:r>
            <a:r>
              <a:rPr lang="en-GB" dirty="0"/>
              <a:t>).</a:t>
            </a:r>
          </a:p>
        </p:txBody>
      </p:sp>
      <p:pic>
        <p:nvPicPr>
          <p:cNvPr id="18" name="Picture 17">
            <a:extLst>
              <a:ext uri="{FF2B5EF4-FFF2-40B4-BE49-F238E27FC236}">
                <a16:creationId xmlns:a16="http://schemas.microsoft.com/office/drawing/2014/main" id="{1145FE17-D58A-4002-89D7-D3EF488652D9}"/>
              </a:ext>
            </a:extLst>
          </p:cNvPr>
          <p:cNvPicPr>
            <a:picLocks noChangeAspect="1"/>
          </p:cNvPicPr>
          <p:nvPr/>
        </p:nvPicPr>
        <p:blipFill>
          <a:blip r:embed="rId7"/>
          <a:stretch>
            <a:fillRect/>
          </a:stretch>
        </p:blipFill>
        <p:spPr>
          <a:xfrm>
            <a:off x="1296715" y="1861573"/>
            <a:ext cx="8546980" cy="364871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788343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734</TotalTime>
  <Words>5305</Words>
  <Application>Microsoft Office PowerPoint</Application>
  <PresentationFormat>Widescreen</PresentationFormat>
  <Paragraphs>349</Paragraphs>
  <Slides>55</Slides>
  <Notes>52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55</vt:i4>
      </vt:variant>
    </vt:vector>
  </HeadingPairs>
  <TitlesOfParts>
    <vt:vector size="63" baseType="lpstr">
      <vt:lpstr>Google Sans</vt:lpstr>
      <vt:lpstr>Arial</vt:lpstr>
      <vt:lpstr>Arial</vt:lpstr>
      <vt:lpstr>Calibri</vt:lpstr>
      <vt:lpstr>Calibri Light</vt:lpstr>
      <vt:lpstr>Courier New</vt:lpstr>
      <vt:lpstr>Symbol</vt:lpstr>
      <vt:lpstr>Office Theme</vt:lpstr>
      <vt:lpstr>OS Fundamentals Open Source</vt:lpstr>
      <vt:lpstr>Topics</vt:lpstr>
      <vt:lpstr>Open Source</vt:lpstr>
      <vt:lpstr>Open Source</vt:lpstr>
      <vt:lpstr>What is Open Source?</vt:lpstr>
      <vt:lpstr>The history of Open Source &amp; the internet</vt:lpstr>
      <vt:lpstr>History of Open Source Operating Systems</vt:lpstr>
      <vt:lpstr>Open Source Operating Systems</vt:lpstr>
      <vt:lpstr>Bg. History of Open-Source Operating Systems</vt:lpstr>
      <vt:lpstr>Bg. UNIX Operating Systems.</vt:lpstr>
      <vt:lpstr>GNU</vt:lpstr>
      <vt:lpstr>GNU &amp; Linux</vt:lpstr>
      <vt:lpstr>GNU &amp; Linux</vt:lpstr>
      <vt:lpstr>Bg. GNU OS, GPL License &amp; the OSI</vt:lpstr>
      <vt:lpstr>Bg. The GNU Song </vt:lpstr>
      <vt:lpstr>Linux family of distros:</vt:lpstr>
      <vt:lpstr>Bg. The Linux Foundation</vt:lpstr>
      <vt:lpstr>The Open Source Initiative (OSI)</vt:lpstr>
      <vt:lpstr>Open Source Software examples:</vt:lpstr>
      <vt:lpstr>Top Trending Open Source Technologies (2021)</vt:lpstr>
      <vt:lpstr>The Open Source Development Model</vt:lpstr>
      <vt:lpstr>How to contribute to Open Source</vt:lpstr>
      <vt:lpstr>How to contribute to Open Source</vt:lpstr>
      <vt:lpstr>Video: The Rise Of Open-Source Software</vt:lpstr>
      <vt:lpstr>Git</vt:lpstr>
      <vt:lpstr>Git</vt:lpstr>
      <vt:lpstr>Video: Git v GitHub</vt:lpstr>
      <vt:lpstr>Open Source: GitHub</vt:lpstr>
      <vt:lpstr>Open Source: What is GitHub?</vt:lpstr>
      <vt:lpstr>Video: How to contribute to Open Source projects</vt:lpstr>
      <vt:lpstr>Tutorial Activity: Get Started with GitHub (15min. read)</vt:lpstr>
      <vt:lpstr>Bg. Video:  GitHub Tutorials.</vt:lpstr>
      <vt:lpstr>Git for Windows</vt:lpstr>
      <vt:lpstr>Bg. Tutorial Activity:  What is Git Bash and How to use it on Windows</vt:lpstr>
      <vt:lpstr>2min. Video:  What is an Open Source community like by Mozzila.</vt:lpstr>
      <vt:lpstr>Open Source: Key links</vt:lpstr>
      <vt:lpstr>Re-cap:</vt:lpstr>
      <vt:lpstr>Tutorial Activity: GitHub &amp; GitBash</vt:lpstr>
      <vt:lpstr>Open Source software licencing</vt:lpstr>
      <vt:lpstr>5min. Video:  Closed vs Open Source as Fast As Possible</vt:lpstr>
      <vt:lpstr>‘Open Source’ and ‘Free Source’ software</vt:lpstr>
      <vt:lpstr>2min Video: What is FOSS?</vt:lpstr>
      <vt:lpstr>‘Open Source’ and ‘Free Source’ software</vt:lpstr>
      <vt:lpstr>Bg. Open-Source licenses.</vt:lpstr>
      <vt:lpstr>PowerPoint Presentation</vt:lpstr>
      <vt:lpstr>PowerPoint Presentation</vt:lpstr>
      <vt:lpstr>Bg. Open-Source licenses</vt:lpstr>
      <vt:lpstr>Register reminder.</vt:lpstr>
      <vt:lpstr>The End.</vt:lpstr>
      <vt:lpstr>Bg. and Archive slides.</vt:lpstr>
      <vt:lpstr>Linux</vt:lpstr>
      <vt:lpstr>Open-source Remote log-in App: OpenSSH</vt:lpstr>
      <vt:lpstr>Bg.  What Can We Learn From Open Source.</vt:lpstr>
      <vt:lpstr>Bg. How Open-Source Values Can Change Our Lives.</vt:lpstr>
      <vt:lpstr>Bg. Open-Source license usage: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 Fundamentals Open Source</dc:title>
  <dc:creator>James Williams</dc:creator>
  <cp:lastModifiedBy>James Williams</cp:lastModifiedBy>
  <cp:revision>2</cp:revision>
  <dcterms:created xsi:type="dcterms:W3CDTF">2021-03-14T18:23:49Z</dcterms:created>
  <dcterms:modified xsi:type="dcterms:W3CDTF">2023-03-27T16:24:54Z</dcterms:modified>
</cp:coreProperties>
</file>