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7"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08FFBA-104A-49B2-8A2D-6EF0B788A831}" v="10" dt="2019-11-13T22:44:29.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7" d="100"/>
          <a:sy n="67" d="100"/>
        </p:scale>
        <p:origin x="77" y="4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11/14/2019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11/14/2019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74DD-D0CC-40BD-833D-77E31D91F925}"/>
              </a:ext>
            </a:extLst>
          </p:cNvPr>
          <p:cNvSpPr>
            <a:spLocks noGrp="1"/>
          </p:cNvSpPr>
          <p:nvPr>
            <p:ph type="ctrTitle"/>
          </p:nvPr>
        </p:nvSpPr>
        <p:spPr/>
        <p:txBody>
          <a:bodyPr/>
          <a:lstStyle/>
          <a:p>
            <a:r>
              <a:rPr lang="en-GB" dirty="0"/>
              <a:t>PR Crisis Campaign</a:t>
            </a:r>
          </a:p>
        </p:txBody>
      </p:sp>
      <p:sp>
        <p:nvSpPr>
          <p:cNvPr id="3" name="Subtitle 2">
            <a:extLst>
              <a:ext uri="{FF2B5EF4-FFF2-40B4-BE49-F238E27FC236}">
                <a16:creationId xmlns:a16="http://schemas.microsoft.com/office/drawing/2014/main" id="{43BCF934-91A0-47AF-A656-7DC8A873EB50}"/>
              </a:ext>
            </a:extLst>
          </p:cNvPr>
          <p:cNvSpPr>
            <a:spLocks noGrp="1"/>
          </p:cNvSpPr>
          <p:nvPr>
            <p:ph type="subTitle" idx="1"/>
          </p:nvPr>
        </p:nvSpPr>
        <p:spPr/>
        <p:txBody>
          <a:bodyPr/>
          <a:lstStyle/>
          <a:p>
            <a:r>
              <a:rPr lang="en-GB" dirty="0"/>
              <a:t>Chloe Young 1804122</a:t>
            </a:r>
          </a:p>
          <a:p>
            <a:endParaRPr lang="en-GB" dirty="0"/>
          </a:p>
        </p:txBody>
      </p:sp>
    </p:spTree>
    <p:extLst>
      <p:ext uri="{BB962C8B-B14F-4D97-AF65-F5344CB8AC3E}">
        <p14:creationId xmlns:p14="http://schemas.microsoft.com/office/powerpoint/2010/main" val="2395280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5BA48-7DF6-4BB9-BDA4-160E0A21BCFF}"/>
              </a:ext>
            </a:extLst>
          </p:cNvPr>
          <p:cNvSpPr>
            <a:spLocks noGrp="1"/>
          </p:cNvSpPr>
          <p:nvPr>
            <p:ph type="title"/>
          </p:nvPr>
        </p:nvSpPr>
        <p:spPr/>
        <p:txBody>
          <a:bodyPr/>
          <a:lstStyle/>
          <a:p>
            <a:r>
              <a:rPr lang="en-GB" dirty="0"/>
              <a:t>What’s the Current issue?</a:t>
            </a:r>
          </a:p>
        </p:txBody>
      </p:sp>
      <p:sp>
        <p:nvSpPr>
          <p:cNvPr id="3" name="Content Placeholder 2">
            <a:extLst>
              <a:ext uri="{FF2B5EF4-FFF2-40B4-BE49-F238E27FC236}">
                <a16:creationId xmlns:a16="http://schemas.microsoft.com/office/drawing/2014/main" id="{9CB68885-82F2-4253-8C88-EDD04C3D8FAE}"/>
              </a:ext>
            </a:extLst>
          </p:cNvPr>
          <p:cNvSpPr>
            <a:spLocks noGrp="1"/>
          </p:cNvSpPr>
          <p:nvPr>
            <p:ph idx="1"/>
          </p:nvPr>
        </p:nvSpPr>
        <p:spPr/>
        <p:txBody>
          <a:bodyPr/>
          <a:lstStyle/>
          <a:p>
            <a:r>
              <a:rPr lang="en-GB" dirty="0"/>
              <a:t>5 years later we have released our new chocolate bar</a:t>
            </a:r>
          </a:p>
          <a:p>
            <a:r>
              <a:rPr lang="en-GB" dirty="0"/>
              <a:t>We already know it is a hit with the public, generating sales, positive feedback.</a:t>
            </a:r>
          </a:p>
          <a:p>
            <a:r>
              <a:rPr lang="en-GB" dirty="0"/>
              <a:t>However… We have identified that the product doesn’t have sufficient enough listing of ingredients therefore this is a risk to the public. </a:t>
            </a:r>
          </a:p>
        </p:txBody>
      </p:sp>
    </p:spTree>
    <p:extLst>
      <p:ext uri="{BB962C8B-B14F-4D97-AF65-F5344CB8AC3E}">
        <p14:creationId xmlns:p14="http://schemas.microsoft.com/office/powerpoint/2010/main" val="2115259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D2459-81D7-4398-A4D5-EBDE28805D14}"/>
              </a:ext>
            </a:extLst>
          </p:cNvPr>
          <p:cNvSpPr>
            <a:spLocks noGrp="1"/>
          </p:cNvSpPr>
          <p:nvPr>
            <p:ph type="title"/>
          </p:nvPr>
        </p:nvSpPr>
        <p:spPr/>
        <p:txBody>
          <a:bodyPr/>
          <a:lstStyle/>
          <a:p>
            <a:r>
              <a:rPr lang="en-GB" dirty="0"/>
              <a:t>What are the key issues?</a:t>
            </a:r>
          </a:p>
        </p:txBody>
      </p:sp>
      <p:sp>
        <p:nvSpPr>
          <p:cNvPr id="3" name="Content Placeholder 2">
            <a:extLst>
              <a:ext uri="{FF2B5EF4-FFF2-40B4-BE49-F238E27FC236}">
                <a16:creationId xmlns:a16="http://schemas.microsoft.com/office/drawing/2014/main" id="{AFDE20B0-CC30-436B-9582-6526113B3B00}"/>
              </a:ext>
            </a:extLst>
          </p:cNvPr>
          <p:cNvSpPr>
            <a:spLocks noGrp="1"/>
          </p:cNvSpPr>
          <p:nvPr>
            <p:ph idx="1"/>
          </p:nvPr>
        </p:nvSpPr>
        <p:spPr/>
        <p:txBody>
          <a:bodyPr/>
          <a:lstStyle/>
          <a:p>
            <a:r>
              <a:rPr lang="en-GB" dirty="0"/>
              <a:t>Risk of allergic reaction – Potential death  - Due to traces from </a:t>
            </a:r>
            <a:r>
              <a:rPr lang="en-GB" dirty="0" err="1"/>
              <a:t>manufactor</a:t>
            </a:r>
            <a:endParaRPr lang="en-GB" dirty="0"/>
          </a:p>
          <a:p>
            <a:r>
              <a:rPr lang="en-GB" dirty="0"/>
              <a:t>Law guidelines</a:t>
            </a:r>
          </a:p>
          <a:p>
            <a:r>
              <a:rPr lang="en-GB" dirty="0"/>
              <a:t>Duty of care – Customer – Staff - Stakeholders</a:t>
            </a:r>
          </a:p>
          <a:p>
            <a:r>
              <a:rPr lang="en-GB" dirty="0"/>
              <a:t>Reputation</a:t>
            </a:r>
          </a:p>
          <a:p>
            <a:r>
              <a:rPr lang="en-GB" dirty="0"/>
              <a:t>Consumer dissatisfaction</a:t>
            </a:r>
          </a:p>
          <a:p>
            <a:r>
              <a:rPr lang="en-GB" dirty="0"/>
              <a:t>Sales</a:t>
            </a:r>
          </a:p>
          <a:p>
            <a:r>
              <a:rPr lang="en-GB" dirty="0"/>
              <a:t>Future consumption</a:t>
            </a:r>
          </a:p>
        </p:txBody>
      </p:sp>
    </p:spTree>
    <p:extLst>
      <p:ext uri="{BB962C8B-B14F-4D97-AF65-F5344CB8AC3E}">
        <p14:creationId xmlns:p14="http://schemas.microsoft.com/office/powerpoint/2010/main" val="3454894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4619-E7A4-41B3-8DCD-42E4C9F08706}"/>
              </a:ext>
            </a:extLst>
          </p:cNvPr>
          <p:cNvSpPr>
            <a:spLocks noGrp="1"/>
          </p:cNvSpPr>
          <p:nvPr>
            <p:ph type="title"/>
          </p:nvPr>
        </p:nvSpPr>
        <p:spPr/>
        <p:txBody>
          <a:bodyPr/>
          <a:lstStyle/>
          <a:p>
            <a:r>
              <a:rPr lang="en-GB" dirty="0"/>
              <a:t>Who will this effect?</a:t>
            </a:r>
          </a:p>
        </p:txBody>
      </p:sp>
      <p:sp>
        <p:nvSpPr>
          <p:cNvPr id="3" name="Content Placeholder 2">
            <a:extLst>
              <a:ext uri="{FF2B5EF4-FFF2-40B4-BE49-F238E27FC236}">
                <a16:creationId xmlns:a16="http://schemas.microsoft.com/office/drawing/2014/main" id="{C1D54E7B-AEC8-4F18-B05E-61B2BA9C7D77}"/>
              </a:ext>
            </a:extLst>
          </p:cNvPr>
          <p:cNvSpPr>
            <a:spLocks noGrp="1"/>
          </p:cNvSpPr>
          <p:nvPr>
            <p:ph idx="1"/>
          </p:nvPr>
        </p:nvSpPr>
        <p:spPr/>
        <p:txBody>
          <a:bodyPr/>
          <a:lstStyle/>
          <a:p>
            <a:r>
              <a:rPr lang="en-GB" dirty="0"/>
              <a:t>Us as a company </a:t>
            </a:r>
          </a:p>
          <a:p>
            <a:r>
              <a:rPr lang="en-GB" dirty="0"/>
              <a:t>Stakeholders</a:t>
            </a:r>
          </a:p>
          <a:p>
            <a:r>
              <a:rPr lang="en-GB" dirty="0"/>
              <a:t>Investors – current and future</a:t>
            </a:r>
          </a:p>
          <a:p>
            <a:r>
              <a:rPr lang="en-GB" dirty="0"/>
              <a:t>Customers</a:t>
            </a:r>
          </a:p>
          <a:p>
            <a:r>
              <a:rPr lang="en-GB" dirty="0"/>
              <a:t>Staff</a:t>
            </a:r>
          </a:p>
          <a:p>
            <a:endParaRPr lang="en-GB" dirty="0"/>
          </a:p>
        </p:txBody>
      </p:sp>
    </p:spTree>
    <p:extLst>
      <p:ext uri="{BB962C8B-B14F-4D97-AF65-F5344CB8AC3E}">
        <p14:creationId xmlns:p14="http://schemas.microsoft.com/office/powerpoint/2010/main" val="3939644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DFFF4-0B70-41F4-81C0-348B9DACB78D}"/>
              </a:ext>
            </a:extLst>
          </p:cNvPr>
          <p:cNvSpPr>
            <a:spLocks noGrp="1"/>
          </p:cNvSpPr>
          <p:nvPr>
            <p:ph type="title"/>
          </p:nvPr>
        </p:nvSpPr>
        <p:spPr/>
        <p:txBody>
          <a:bodyPr/>
          <a:lstStyle/>
          <a:p>
            <a:r>
              <a:rPr lang="en-GB" dirty="0"/>
              <a:t>What message will we get across?</a:t>
            </a:r>
          </a:p>
        </p:txBody>
      </p:sp>
      <p:sp>
        <p:nvSpPr>
          <p:cNvPr id="3" name="Content Placeholder 2">
            <a:extLst>
              <a:ext uri="{FF2B5EF4-FFF2-40B4-BE49-F238E27FC236}">
                <a16:creationId xmlns:a16="http://schemas.microsoft.com/office/drawing/2014/main" id="{49450506-C8F7-44A8-8714-B9D238B00479}"/>
              </a:ext>
            </a:extLst>
          </p:cNvPr>
          <p:cNvSpPr>
            <a:spLocks noGrp="1"/>
          </p:cNvSpPr>
          <p:nvPr>
            <p:ph idx="1"/>
          </p:nvPr>
        </p:nvSpPr>
        <p:spPr/>
        <p:txBody>
          <a:bodyPr/>
          <a:lstStyle/>
          <a:p>
            <a:r>
              <a:rPr lang="en-GB" dirty="0"/>
              <a:t>Apologise – Strategize – Rectify</a:t>
            </a:r>
          </a:p>
          <a:p>
            <a:r>
              <a:rPr lang="en-GB" dirty="0"/>
              <a:t>Show we care and the reason for the inconvenience of the recall is that we aren’t a company that is just about the money, we are bigger and better than that.</a:t>
            </a:r>
          </a:p>
          <a:p>
            <a:endParaRPr lang="en-GB" dirty="0"/>
          </a:p>
          <a:p>
            <a:pPr marL="0" indent="0">
              <a:buNone/>
            </a:pPr>
            <a:r>
              <a:rPr lang="en-GB" dirty="0"/>
              <a:t>RELAUNCH – INFORMATION TO FOLLOW! – Key Note: Although we are taking responsibility my teams idea isn’t an admission of guilt, it’s a demonstration of confidence. Not just for ourselves, the company or the public but for the future of our brand. </a:t>
            </a:r>
          </a:p>
          <a:p>
            <a:endParaRPr lang="en-GB" dirty="0"/>
          </a:p>
        </p:txBody>
      </p:sp>
    </p:spTree>
    <p:extLst>
      <p:ext uri="{BB962C8B-B14F-4D97-AF65-F5344CB8AC3E}">
        <p14:creationId xmlns:p14="http://schemas.microsoft.com/office/powerpoint/2010/main" val="2827463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8239E-1876-4E5A-8424-A6403046A539}"/>
              </a:ext>
            </a:extLst>
          </p:cNvPr>
          <p:cNvSpPr>
            <a:spLocks noGrp="1"/>
          </p:cNvSpPr>
          <p:nvPr>
            <p:ph type="title"/>
          </p:nvPr>
        </p:nvSpPr>
        <p:spPr/>
        <p:txBody>
          <a:bodyPr/>
          <a:lstStyle/>
          <a:p>
            <a:r>
              <a:rPr lang="en-GB" dirty="0"/>
              <a:t>What’s the plan? How will we get the message across?</a:t>
            </a:r>
          </a:p>
        </p:txBody>
      </p:sp>
      <p:sp>
        <p:nvSpPr>
          <p:cNvPr id="3" name="Content Placeholder 2">
            <a:extLst>
              <a:ext uri="{FF2B5EF4-FFF2-40B4-BE49-F238E27FC236}">
                <a16:creationId xmlns:a16="http://schemas.microsoft.com/office/drawing/2014/main" id="{B4724D5E-5B27-47EE-8E43-4B75D54D46EA}"/>
              </a:ext>
            </a:extLst>
          </p:cNvPr>
          <p:cNvSpPr>
            <a:spLocks noGrp="1"/>
          </p:cNvSpPr>
          <p:nvPr>
            <p:ph idx="1"/>
          </p:nvPr>
        </p:nvSpPr>
        <p:spPr/>
        <p:txBody>
          <a:bodyPr>
            <a:normAutofit fontScale="92500" lnSpcReduction="20000"/>
          </a:bodyPr>
          <a:lstStyle/>
          <a:p>
            <a:r>
              <a:rPr lang="en-GB" dirty="0"/>
              <a:t>Social media</a:t>
            </a:r>
          </a:p>
          <a:p>
            <a:r>
              <a:rPr lang="en-GB" dirty="0"/>
              <a:t>Set an advert on tv </a:t>
            </a:r>
          </a:p>
          <a:p>
            <a:r>
              <a:rPr lang="en-GB" dirty="0"/>
              <a:t>Radio</a:t>
            </a:r>
          </a:p>
          <a:p>
            <a:r>
              <a:rPr lang="en-GB" dirty="0"/>
              <a:t>Conference</a:t>
            </a:r>
          </a:p>
          <a:p>
            <a:endParaRPr lang="en-GB" dirty="0"/>
          </a:p>
          <a:p>
            <a:r>
              <a:rPr lang="en-GB" dirty="0"/>
              <a:t>We strive ourselves on being pro active and not reactive</a:t>
            </a:r>
          </a:p>
          <a:p>
            <a:r>
              <a:rPr lang="en-GB" dirty="0"/>
              <a:t>After all… there is no such thing as bad publicity</a:t>
            </a:r>
          </a:p>
          <a:p>
            <a:r>
              <a:rPr lang="en-GB" dirty="0"/>
              <a:t>This leads to exposure – leads to more revenue</a:t>
            </a:r>
          </a:p>
          <a:p>
            <a:pPr marL="0" indent="0">
              <a:buNone/>
            </a:pPr>
            <a:endParaRPr lang="en-GB" dirty="0"/>
          </a:p>
          <a:p>
            <a:endParaRPr lang="en-GB" dirty="0"/>
          </a:p>
        </p:txBody>
      </p:sp>
    </p:spTree>
    <p:extLst>
      <p:ext uri="{BB962C8B-B14F-4D97-AF65-F5344CB8AC3E}">
        <p14:creationId xmlns:p14="http://schemas.microsoft.com/office/powerpoint/2010/main" val="427427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000F-820B-4DA0-8078-889856D1558B}"/>
              </a:ext>
            </a:extLst>
          </p:cNvPr>
          <p:cNvSpPr>
            <a:spLocks noGrp="1"/>
          </p:cNvSpPr>
          <p:nvPr>
            <p:ph type="title"/>
          </p:nvPr>
        </p:nvSpPr>
        <p:spPr/>
        <p:txBody>
          <a:bodyPr/>
          <a:lstStyle/>
          <a:p>
            <a:r>
              <a:rPr lang="en-GB" dirty="0"/>
              <a:t>How will we monitor the impact and the outcome? What tools will we use?</a:t>
            </a:r>
          </a:p>
        </p:txBody>
      </p:sp>
      <p:sp>
        <p:nvSpPr>
          <p:cNvPr id="3" name="Content Placeholder 2">
            <a:extLst>
              <a:ext uri="{FF2B5EF4-FFF2-40B4-BE49-F238E27FC236}">
                <a16:creationId xmlns:a16="http://schemas.microsoft.com/office/drawing/2014/main" id="{99666AFA-3EDB-4A60-B924-6F9FAFD5547A}"/>
              </a:ext>
            </a:extLst>
          </p:cNvPr>
          <p:cNvSpPr>
            <a:spLocks noGrp="1"/>
          </p:cNvSpPr>
          <p:nvPr>
            <p:ph idx="1"/>
          </p:nvPr>
        </p:nvSpPr>
        <p:spPr/>
        <p:txBody>
          <a:bodyPr/>
          <a:lstStyle/>
          <a:p>
            <a:r>
              <a:rPr lang="en-GB" dirty="0"/>
              <a:t>Google analytics – How many people are using the links from the ads/ social media etc</a:t>
            </a:r>
          </a:p>
          <a:p>
            <a:r>
              <a:rPr lang="en-GB" dirty="0"/>
              <a:t>The number of chocolate bars returned </a:t>
            </a:r>
          </a:p>
          <a:p>
            <a:r>
              <a:rPr lang="en-GB" dirty="0"/>
              <a:t>Customer feedback – Website</a:t>
            </a:r>
          </a:p>
          <a:p>
            <a:r>
              <a:rPr lang="en-GB" dirty="0"/>
              <a:t>Social media mentions</a:t>
            </a:r>
          </a:p>
          <a:p>
            <a:r>
              <a:rPr lang="en-GB" dirty="0"/>
              <a:t>Campaign/media analysts</a:t>
            </a:r>
          </a:p>
          <a:p>
            <a:r>
              <a:rPr lang="en-GB" dirty="0"/>
              <a:t>Direct line </a:t>
            </a:r>
          </a:p>
          <a:p>
            <a:endParaRPr lang="en-GB" dirty="0"/>
          </a:p>
        </p:txBody>
      </p:sp>
    </p:spTree>
    <p:extLst>
      <p:ext uri="{BB962C8B-B14F-4D97-AF65-F5344CB8AC3E}">
        <p14:creationId xmlns:p14="http://schemas.microsoft.com/office/powerpoint/2010/main" val="4272476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C75C-8A9D-4FC5-BE7B-AA6C602A6BEC}"/>
              </a:ext>
            </a:extLst>
          </p:cNvPr>
          <p:cNvSpPr>
            <a:spLocks noGrp="1"/>
          </p:cNvSpPr>
          <p:nvPr>
            <p:ph type="title"/>
          </p:nvPr>
        </p:nvSpPr>
        <p:spPr/>
        <p:txBody>
          <a:bodyPr/>
          <a:lstStyle/>
          <a:p>
            <a:r>
              <a:rPr lang="en-GB" dirty="0"/>
              <a:t>What our reposition message?</a:t>
            </a:r>
          </a:p>
        </p:txBody>
      </p:sp>
      <p:sp>
        <p:nvSpPr>
          <p:cNvPr id="3" name="Content Placeholder 2">
            <a:extLst>
              <a:ext uri="{FF2B5EF4-FFF2-40B4-BE49-F238E27FC236}">
                <a16:creationId xmlns:a16="http://schemas.microsoft.com/office/drawing/2014/main" id="{E123A7CA-43D9-48C9-B3AB-E8DE318739A4}"/>
              </a:ext>
            </a:extLst>
          </p:cNvPr>
          <p:cNvSpPr>
            <a:spLocks noGrp="1"/>
          </p:cNvSpPr>
          <p:nvPr>
            <p:ph idx="1"/>
          </p:nvPr>
        </p:nvSpPr>
        <p:spPr/>
        <p:txBody>
          <a:bodyPr/>
          <a:lstStyle/>
          <a:p>
            <a:r>
              <a:rPr lang="en-GB" dirty="0"/>
              <a:t>Just like the enjoyment of how chocolate taste, we get enjoyment of making sure you’re safe!</a:t>
            </a:r>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0488175E-2263-4A21-A6F0-BC8754F20CA4}"/>
              </a:ext>
            </a:extLst>
          </p:cNvPr>
          <p:cNvSpPr txBox="1">
            <a:spLocks/>
          </p:cNvSpPr>
          <p:nvPr/>
        </p:nvSpPr>
        <p:spPr>
          <a:xfrm>
            <a:off x="1451579" y="2843868"/>
            <a:ext cx="4212374" cy="3290602"/>
          </a:xfrm>
          <a:prstGeom prst="rect">
            <a:avLst/>
          </a:prstGeom>
        </p:spPr>
        <p:txBody>
          <a:bodyPr vert="horz" lIns="91440" tIns="45720" rIns="91440" bIns="45720" rtlCol="0" anchor="t">
            <a:normAutofit fontScale="70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800" dirty="0"/>
              <a:t>Tells your audience why they should do business with you</a:t>
            </a:r>
          </a:p>
          <a:p>
            <a:r>
              <a:rPr lang="en-US" sz="1800" dirty="0"/>
              <a:t>Makes the benefits of using your products/services crystal clear</a:t>
            </a:r>
          </a:p>
          <a:p>
            <a:r>
              <a:rPr lang="en-US" sz="1800" dirty="0"/>
              <a:t>Can be how your product solves a problem or why it’s better than the competition</a:t>
            </a:r>
          </a:p>
          <a:p>
            <a:r>
              <a:rPr lang="en-US" sz="1800" dirty="0"/>
              <a:t>Examples include; 5 star rated, award winning, guaranteed lowest price, takes only 2 minutes to sign up, easy to use. Links nicely to relaunch and idea of solving the problem in our proposed package deal.</a:t>
            </a:r>
          </a:p>
          <a:p>
            <a:r>
              <a:rPr lang="en-US" sz="1800" dirty="0"/>
              <a:t>WE ARE GOING TO GIVE AWAY A FREE </a:t>
            </a:r>
            <a:r>
              <a:rPr lang="en-US" sz="1800"/>
              <a:t>ADVENT CALANDER </a:t>
            </a:r>
            <a:r>
              <a:rPr lang="en-US" sz="1800" dirty="0"/>
              <a:t>ON OUR RELAUNCH! YES FREE. WHY? </a:t>
            </a:r>
          </a:p>
          <a:p>
            <a:endParaRPr lang="en-US" sz="1800" dirty="0"/>
          </a:p>
          <a:p>
            <a:endParaRPr lang="en-US" sz="1800" dirty="0"/>
          </a:p>
          <a:p>
            <a:endParaRPr lang="en-US" sz="1800" dirty="0"/>
          </a:p>
        </p:txBody>
      </p:sp>
      <p:sp>
        <p:nvSpPr>
          <p:cNvPr id="6" name="TextBox 5">
            <a:extLst>
              <a:ext uri="{FF2B5EF4-FFF2-40B4-BE49-F238E27FC236}">
                <a16:creationId xmlns:a16="http://schemas.microsoft.com/office/drawing/2014/main" id="{3CD5366B-C658-44EF-AA23-16316458AB55}"/>
              </a:ext>
            </a:extLst>
          </p:cNvPr>
          <p:cNvSpPr txBox="1"/>
          <p:nvPr/>
        </p:nvSpPr>
        <p:spPr>
          <a:xfrm>
            <a:off x="5663953" y="2441151"/>
            <a:ext cx="4802819" cy="3693319"/>
          </a:xfrm>
          <a:prstGeom prst="rect">
            <a:avLst/>
          </a:prstGeom>
          <a:noFill/>
        </p:spPr>
        <p:txBody>
          <a:bodyPr wrap="square" rtlCol="0">
            <a:spAutoFit/>
          </a:bodyPr>
          <a:lstStyle/>
          <a:p>
            <a:r>
              <a:rPr lang="en-GB" dirty="0"/>
              <a:t>Research shows we will outlay more by giving away a free advent </a:t>
            </a:r>
            <a:r>
              <a:rPr lang="en-GB" dirty="0" err="1"/>
              <a:t>calender</a:t>
            </a:r>
            <a:r>
              <a:rPr lang="en-GB" dirty="0"/>
              <a:t> than our initial plan of giving away a free chocolate bar.</a:t>
            </a:r>
          </a:p>
          <a:p>
            <a:r>
              <a:rPr lang="en-GB" dirty="0"/>
              <a:t>Consumer research has proving that by doing this there is a 79% rate of future consumption and returning customers </a:t>
            </a:r>
            <a:r>
              <a:rPr lang="en-GB" dirty="0" err="1"/>
              <a:t>aswell</a:t>
            </a:r>
            <a:r>
              <a:rPr lang="en-GB" dirty="0"/>
              <a:t> as new.</a:t>
            </a:r>
          </a:p>
          <a:p>
            <a:r>
              <a:rPr lang="en-GB" dirty="0"/>
              <a:t>My team feel this is great as we are already at the face of the media so we will use it to our advantage; intro to future releases, use the data collected of customer </a:t>
            </a:r>
            <a:r>
              <a:rPr lang="en-GB" dirty="0" err="1"/>
              <a:t>satisifcation</a:t>
            </a:r>
            <a:r>
              <a:rPr lang="en-GB" dirty="0"/>
              <a:t> to improve future </a:t>
            </a:r>
            <a:r>
              <a:rPr lang="en-GB" dirty="0" err="1"/>
              <a:t>profucts</a:t>
            </a:r>
            <a:r>
              <a:rPr lang="en-GB" dirty="0"/>
              <a:t>. will also enable us to use this product every year. Already proving more profit/revenue.</a:t>
            </a:r>
          </a:p>
        </p:txBody>
      </p:sp>
    </p:spTree>
    <p:extLst>
      <p:ext uri="{BB962C8B-B14F-4D97-AF65-F5344CB8AC3E}">
        <p14:creationId xmlns:p14="http://schemas.microsoft.com/office/powerpoint/2010/main" val="3505636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857F3-B35B-4918-AB94-FBD2162C9DCE}"/>
              </a:ext>
            </a:extLst>
          </p:cNvPr>
          <p:cNvSpPr>
            <a:spLocks noGrp="1"/>
          </p:cNvSpPr>
          <p:nvPr>
            <p:ph type="title"/>
          </p:nvPr>
        </p:nvSpPr>
        <p:spPr/>
        <p:txBody>
          <a:bodyPr/>
          <a:lstStyle/>
          <a:p>
            <a:r>
              <a:rPr lang="en-GB" dirty="0"/>
              <a:t>Crisis Management pack</a:t>
            </a:r>
          </a:p>
        </p:txBody>
      </p:sp>
      <p:sp>
        <p:nvSpPr>
          <p:cNvPr id="3" name="Content Placeholder 2">
            <a:extLst>
              <a:ext uri="{FF2B5EF4-FFF2-40B4-BE49-F238E27FC236}">
                <a16:creationId xmlns:a16="http://schemas.microsoft.com/office/drawing/2014/main" id="{E763D023-A893-49CE-B3AA-161894DD5988}"/>
              </a:ext>
            </a:extLst>
          </p:cNvPr>
          <p:cNvSpPr>
            <a:spLocks noGrp="1"/>
          </p:cNvSpPr>
          <p:nvPr>
            <p:ph idx="1"/>
          </p:nvPr>
        </p:nvSpPr>
        <p:spPr/>
        <p:txBody>
          <a:bodyPr>
            <a:normAutofit fontScale="85000" lnSpcReduction="20000"/>
          </a:bodyPr>
          <a:lstStyle/>
          <a:p>
            <a:r>
              <a:rPr lang="en-GB" dirty="0"/>
              <a:t>Get your contacts/network together – manufacturer, marketing, staff, solicitors etc</a:t>
            </a:r>
          </a:p>
          <a:p>
            <a:r>
              <a:rPr lang="en-GB" dirty="0"/>
              <a:t>Ensure your covering all publics i.e. Staff, media, government, partners, community</a:t>
            </a:r>
          </a:p>
          <a:p>
            <a:r>
              <a:rPr lang="en-GB" dirty="0"/>
              <a:t>Crisis communication</a:t>
            </a:r>
          </a:p>
          <a:p>
            <a:r>
              <a:rPr lang="en-GB" dirty="0"/>
              <a:t>Media and investor relations</a:t>
            </a:r>
          </a:p>
          <a:p>
            <a:r>
              <a:rPr lang="en-GB" dirty="0"/>
              <a:t>Public affairs</a:t>
            </a:r>
          </a:p>
          <a:p>
            <a:r>
              <a:rPr lang="en-GB" dirty="0"/>
              <a:t>Positive pitch – be opportunistic</a:t>
            </a:r>
          </a:p>
          <a:p>
            <a:r>
              <a:rPr lang="en-GB" dirty="0"/>
              <a:t>Stunts and events</a:t>
            </a:r>
          </a:p>
          <a:p>
            <a:r>
              <a:rPr lang="en-GB" dirty="0"/>
              <a:t>Goal Setting and measurement (THESE ARE KEY) </a:t>
            </a:r>
            <a:r>
              <a:rPr lang="en-GB" dirty="0" err="1"/>
              <a:t>i.e</a:t>
            </a:r>
            <a:r>
              <a:rPr lang="en-GB" dirty="0"/>
              <a:t> Media impressions, campaign analysis, customer research</a:t>
            </a:r>
          </a:p>
          <a:p>
            <a:endParaRPr lang="en-GB" dirty="0"/>
          </a:p>
        </p:txBody>
      </p:sp>
    </p:spTree>
    <p:extLst>
      <p:ext uri="{BB962C8B-B14F-4D97-AF65-F5344CB8AC3E}">
        <p14:creationId xmlns:p14="http://schemas.microsoft.com/office/powerpoint/2010/main" val="1483839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09CF5-9501-4589-B31A-D160D6EDB734}"/>
              </a:ext>
            </a:extLst>
          </p:cNvPr>
          <p:cNvSpPr>
            <a:spLocks noGrp="1"/>
          </p:cNvSpPr>
          <p:nvPr>
            <p:ph type="title"/>
          </p:nvPr>
        </p:nvSpPr>
        <p:spPr/>
        <p:txBody>
          <a:bodyPr/>
          <a:lstStyle/>
          <a:p>
            <a:r>
              <a:rPr lang="en-GB" dirty="0"/>
              <a:t>Crisis management pack -13 Golden Rules</a:t>
            </a:r>
          </a:p>
        </p:txBody>
      </p:sp>
      <p:sp>
        <p:nvSpPr>
          <p:cNvPr id="3" name="Content Placeholder 2">
            <a:extLst>
              <a:ext uri="{FF2B5EF4-FFF2-40B4-BE49-F238E27FC236}">
                <a16:creationId xmlns:a16="http://schemas.microsoft.com/office/drawing/2014/main" id="{056EA730-9EFC-4456-AACC-A25A882F7741}"/>
              </a:ext>
            </a:extLst>
          </p:cNvPr>
          <p:cNvSpPr>
            <a:spLocks noGrp="1"/>
          </p:cNvSpPr>
          <p:nvPr>
            <p:ph idx="1"/>
          </p:nvPr>
        </p:nvSpPr>
        <p:spPr>
          <a:xfrm>
            <a:off x="1451579" y="2015732"/>
            <a:ext cx="4452071" cy="3834652"/>
          </a:xfrm>
        </p:spPr>
        <p:txBody>
          <a:bodyPr>
            <a:normAutofit/>
          </a:bodyPr>
          <a:lstStyle/>
          <a:p>
            <a:r>
              <a:rPr lang="en-GB" dirty="0"/>
              <a:t> Responsibility</a:t>
            </a:r>
          </a:p>
          <a:p>
            <a:r>
              <a:rPr lang="en-GB" dirty="0"/>
              <a:t>Be proactive – Transparent – Accountable</a:t>
            </a:r>
          </a:p>
          <a:p>
            <a:r>
              <a:rPr lang="en-GB" dirty="0"/>
              <a:t>Be one step ahead</a:t>
            </a:r>
          </a:p>
          <a:p>
            <a:r>
              <a:rPr lang="en-GB" dirty="0"/>
              <a:t>Be ready for social media backlash</a:t>
            </a:r>
          </a:p>
          <a:p>
            <a:r>
              <a:rPr lang="en-GB" dirty="0"/>
              <a:t>Remember we are all human</a:t>
            </a:r>
          </a:p>
          <a:p>
            <a:r>
              <a:rPr lang="en-GB" dirty="0"/>
              <a:t>Apologize first then take action</a:t>
            </a:r>
          </a:p>
          <a:p>
            <a:r>
              <a:rPr lang="en-GB" dirty="0"/>
              <a:t>Monitor, Plan and communicate</a:t>
            </a:r>
          </a:p>
        </p:txBody>
      </p:sp>
      <p:sp>
        <p:nvSpPr>
          <p:cNvPr id="4" name="TextBox 3">
            <a:extLst>
              <a:ext uri="{FF2B5EF4-FFF2-40B4-BE49-F238E27FC236}">
                <a16:creationId xmlns:a16="http://schemas.microsoft.com/office/drawing/2014/main" id="{3E2B13FF-6942-41DF-AD01-A7C5732D35C5}"/>
              </a:ext>
            </a:extLst>
          </p:cNvPr>
          <p:cNvSpPr txBox="1"/>
          <p:nvPr/>
        </p:nvSpPr>
        <p:spPr>
          <a:xfrm>
            <a:off x="6551721" y="2139518"/>
            <a:ext cx="404821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Understand the situation/crisis at hand</a:t>
            </a:r>
          </a:p>
          <a:p>
            <a:pPr marL="285750" indent="-285750">
              <a:buFont typeface="Arial" panose="020B0604020202020204" pitchFamily="34" charset="0"/>
              <a:buChar char="•"/>
            </a:pPr>
            <a:r>
              <a:rPr lang="en-GB" dirty="0"/>
              <a:t>Listen to your team </a:t>
            </a:r>
          </a:p>
          <a:p>
            <a:pPr marL="285750" indent="-285750">
              <a:buFont typeface="Arial" panose="020B0604020202020204" pitchFamily="34" charset="0"/>
              <a:buChar char="•"/>
            </a:pPr>
            <a:r>
              <a:rPr lang="en-GB" dirty="0"/>
              <a:t>Develop strong organizational brand culture</a:t>
            </a:r>
          </a:p>
          <a:p>
            <a:pPr marL="285750" indent="-285750">
              <a:buFont typeface="Arial" panose="020B0604020202020204" pitchFamily="34" charset="0"/>
              <a:buChar char="•"/>
            </a:pPr>
            <a:r>
              <a:rPr lang="en-GB" dirty="0"/>
              <a:t>Turn off the fan (don’t fuel the fire)</a:t>
            </a:r>
          </a:p>
          <a:p>
            <a:pPr marL="285750" indent="-285750">
              <a:buFont typeface="Arial" panose="020B0604020202020204" pitchFamily="34" charset="0"/>
              <a:buChar char="•"/>
            </a:pPr>
            <a:r>
              <a:rPr lang="en-GB" dirty="0"/>
              <a:t>Avoid knee jerk reactions</a:t>
            </a:r>
          </a:p>
          <a:p>
            <a:pPr marL="285750" indent="-285750">
              <a:buFont typeface="Arial" panose="020B0604020202020204" pitchFamily="34" charset="0"/>
              <a:buChar char="•"/>
            </a:pPr>
            <a:r>
              <a:rPr lang="en-GB" dirty="0"/>
              <a:t>BE PREPARED</a:t>
            </a:r>
          </a:p>
        </p:txBody>
      </p:sp>
    </p:spTree>
    <p:extLst>
      <p:ext uri="{BB962C8B-B14F-4D97-AF65-F5344CB8AC3E}">
        <p14:creationId xmlns:p14="http://schemas.microsoft.com/office/powerpoint/2010/main" val="4036559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7DC5-FC2D-476F-A97A-8D5EFFA66CB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382563D-1884-4A90-B6C7-C18A694CB7A2}"/>
              </a:ext>
            </a:extLst>
          </p:cNvPr>
          <p:cNvSpPr>
            <a:spLocks noGrp="1"/>
          </p:cNvSpPr>
          <p:nvPr>
            <p:ph idx="1"/>
          </p:nvPr>
        </p:nvSpPr>
        <p:spPr/>
        <p:txBody>
          <a:bodyPr>
            <a:normAutofit lnSpcReduction="10000"/>
          </a:bodyPr>
          <a:lstStyle/>
          <a:p>
            <a:pPr marL="0" indent="0">
              <a:buNone/>
            </a:pPr>
            <a:r>
              <a:rPr lang="en-GB" dirty="0"/>
              <a:t>We have identified the problem at hand and have been pro-active. </a:t>
            </a:r>
          </a:p>
          <a:p>
            <a:pPr marL="0" indent="0">
              <a:buNone/>
            </a:pPr>
            <a:r>
              <a:rPr lang="en-GB" dirty="0"/>
              <a:t>Implemented procedures and vital tools to ensure we combat this problem in the short term as well as establishing more rigorous manufacturing measures to eliminate future problems as much as humanly possible.</a:t>
            </a:r>
          </a:p>
          <a:p>
            <a:pPr marL="0" indent="0">
              <a:buNone/>
            </a:pPr>
            <a:r>
              <a:rPr lang="en-GB" dirty="0"/>
              <a:t>Re-instated our reputation and anticipate improvement by utilizing our crisis management pack successfully.</a:t>
            </a:r>
          </a:p>
          <a:p>
            <a:pPr marL="0" indent="0">
              <a:buNone/>
            </a:pPr>
            <a:r>
              <a:rPr lang="en-GB" dirty="0"/>
              <a:t>We have shifted focus by overcoming objectives whilst turning a negative into a positive.</a:t>
            </a:r>
          </a:p>
          <a:p>
            <a:pPr marL="0" indent="0">
              <a:buNone/>
            </a:pPr>
            <a:r>
              <a:rPr lang="en-GB" dirty="0"/>
              <a:t>New products for the future.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56203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ADFB-3420-42BA-9319-07334FA97087}"/>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15433854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6" ma:contentTypeDescription="Create a new document." ma:contentTypeScope="" ma:versionID="52f4266c57c934e65d3067cff311994a">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de198418873d0d0fa76eec9df17d28ed"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E1B4D7-C122-43BC-A53A-8940C0E71B53}">
  <ds:schemaRefs>
    <ds:schemaRef ds:uri="http://schemas.microsoft.com/sharepoint/v3/contenttype/forms"/>
  </ds:schemaRefs>
</ds:datastoreItem>
</file>

<file path=customXml/itemProps2.xml><?xml version="1.0" encoding="utf-8"?>
<ds:datastoreItem xmlns:ds="http://schemas.openxmlformats.org/officeDocument/2006/customXml" ds:itemID="{E44D291D-61BC-4FBE-8331-5B5CDBF87AE7}">
  <ds:schemaRefs>
    <ds:schemaRef ds:uri="http://purl.org/dc/terms/"/>
    <ds:schemaRef ds:uri="3f3c24f8-7af3-4609-ad34-b92c5c0a0352"/>
    <ds:schemaRef ds:uri="http://schemas.microsoft.com/office/2006/documentManagement/types"/>
    <ds:schemaRef ds:uri="http://schemas.microsoft.com/office/infopath/2007/PartnerControls"/>
    <ds:schemaRef ds:uri="http://purl.org/dc/elements/1.1/"/>
    <ds:schemaRef ds:uri="http://schemas.microsoft.com/office/2006/metadata/properties"/>
    <ds:schemaRef ds:uri="28bc52eb-7ba0-4738-a312-c7a8d9f935af"/>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2459DD9-7658-4F40-8F9F-AF390837F4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TM10001114[[fn=Gallery]]</Template>
  <TotalTime>2760</TotalTime>
  <Words>768</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PR Crisis Campaign</vt:lpstr>
      <vt:lpstr>What’s the Current issue?</vt:lpstr>
      <vt:lpstr>What are the key issues?</vt:lpstr>
      <vt:lpstr>Who will this effect?</vt:lpstr>
      <vt:lpstr>What message will we get across?</vt:lpstr>
      <vt:lpstr>What’s the plan? How will we get the message across?</vt:lpstr>
      <vt:lpstr>How will we monitor the impact and the outcome? What tools will we use?</vt:lpstr>
      <vt:lpstr>What our reposition message?</vt:lpstr>
      <vt:lpstr>Crisis Management pack</vt:lpstr>
      <vt:lpstr>Crisis management pack -13 Golden Rules</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 Crisis Campaign</dc:title>
  <dc:creator>Chloe Young (1804122)</dc:creator>
  <cp:lastModifiedBy>Chloe Young (1804122)</cp:lastModifiedBy>
  <cp:revision>6</cp:revision>
  <dcterms:created xsi:type="dcterms:W3CDTF">2019-10-22T10:38:15Z</dcterms:created>
  <dcterms:modified xsi:type="dcterms:W3CDTF">2019-11-14T18:16:45Z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