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4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26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F</a:t>
            </a:r>
            <a:r>
              <a:rPr lang="en-US" sz="2000" dirty="0" smtClean="0"/>
              <a:t>eb WEEK 3-2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050" y="0"/>
            <a:ext cx="4171950" cy="41719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复习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用</a:t>
            </a:r>
            <a:r>
              <a:rPr lang="zh-CN" altLang="en-US" sz="2400" dirty="0" smtClean="0">
                <a:solidFill>
                  <a:srgbClr val="0070C0"/>
                </a:solidFill>
              </a:rPr>
              <a:t>正在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正</a:t>
            </a:r>
            <a:r>
              <a:rPr lang="en-US" altLang="zh-CN" sz="2400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dirty="0" smtClean="0"/>
              <a:t>造句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小</a:t>
            </a:r>
            <a:r>
              <a:rPr lang="zh-CN" altLang="en-US" sz="2400" dirty="0" smtClean="0"/>
              <a:t>猫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它正在睡觉。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他</a:t>
            </a:r>
            <a:r>
              <a:rPr lang="zh-CN" altLang="en-US" sz="2400" dirty="0" smtClean="0"/>
              <a:t>们正在散步。</a:t>
            </a: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zh-CN" altLang="en-US" sz="2400" dirty="0"/>
              <a:t>他</a:t>
            </a:r>
            <a:r>
              <a:rPr lang="zh-CN" altLang="en-US" sz="2400" dirty="0" smtClean="0"/>
              <a:t>们正在草地上打太极拳。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3280" y="2816287"/>
            <a:ext cx="6059540" cy="40417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8147" y="1302403"/>
            <a:ext cx="5465445" cy="3804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66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855" y="1108710"/>
            <a:ext cx="5320145" cy="35433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复习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用</a:t>
            </a:r>
            <a:r>
              <a:rPr lang="zh-CN" altLang="en-US" sz="2400" dirty="0">
                <a:solidFill>
                  <a:srgbClr val="0070C0"/>
                </a:solidFill>
              </a:rPr>
              <a:t>一</a:t>
            </a:r>
            <a:r>
              <a:rPr lang="zh-CN" altLang="en-US" sz="2400" dirty="0" smtClean="0">
                <a:solidFill>
                  <a:srgbClr val="0070C0"/>
                </a:solidFill>
              </a:rPr>
              <a:t>边</a:t>
            </a:r>
            <a:r>
              <a:rPr lang="en-US" altLang="zh-CN" sz="2400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dirty="0" smtClean="0">
                <a:solidFill>
                  <a:srgbClr val="0070C0"/>
                </a:solidFill>
              </a:rPr>
              <a:t>，</a:t>
            </a:r>
            <a:r>
              <a:rPr lang="zh-CN" altLang="en-US" sz="2400" dirty="0">
                <a:solidFill>
                  <a:srgbClr val="0070C0"/>
                </a:solidFill>
              </a:rPr>
              <a:t>一</a:t>
            </a:r>
            <a:r>
              <a:rPr lang="zh-CN" altLang="en-US" sz="2400" dirty="0" smtClean="0">
                <a:solidFill>
                  <a:srgbClr val="0070C0"/>
                </a:solidFill>
              </a:rPr>
              <a:t>边</a:t>
            </a:r>
            <a:r>
              <a:rPr lang="en-US" altLang="zh-CN" sz="2400" dirty="0" smtClean="0">
                <a:solidFill>
                  <a:srgbClr val="0070C0"/>
                </a:solidFill>
              </a:rPr>
              <a:t>……</a:t>
            </a:r>
            <a:r>
              <a:rPr lang="zh-CN" altLang="en-US" sz="2400" dirty="0" smtClean="0"/>
              <a:t>造句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zh-CN" altLang="en-US" sz="2400" dirty="0"/>
              <a:t>猫</a:t>
            </a:r>
            <a:r>
              <a:rPr lang="zh-CN" altLang="en-US" sz="2400" dirty="0" smtClean="0"/>
              <a:t>咪一边躺着，一边看着我。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它一边唱歌，一边跳舞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 smtClean="0"/>
              <a:t>小</a:t>
            </a:r>
            <a:r>
              <a:rPr lang="zh-CN" altLang="en-US" sz="2400" dirty="0"/>
              <a:t>宝</a:t>
            </a:r>
            <a:r>
              <a:rPr lang="zh-CN" altLang="en-US" sz="2400" dirty="0" smtClean="0"/>
              <a:t>宝一边看着爸爸，一边笑。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4003" y="1105549"/>
            <a:ext cx="5222238" cy="29375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1418" y="3405153"/>
            <a:ext cx="5437062" cy="367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08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74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长城</a:t>
            </a:r>
            <a:r>
              <a:rPr lang="en-GB" altLang="zh-CN" sz="2400" b="1" dirty="0" err="1"/>
              <a:t>zhǎng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chéng</a:t>
            </a:r>
            <a:r>
              <a:rPr lang="en-GB" altLang="zh-CN" sz="2400" b="1" dirty="0"/>
              <a:t> 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b="1" dirty="0" smtClean="0"/>
              <a:t>万里</a:t>
            </a:r>
            <a:r>
              <a:rPr lang="en-GB" altLang="zh-CN" sz="2400" b="1" dirty="0" err="1"/>
              <a:t>wàn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lǐ</a:t>
            </a:r>
            <a:r>
              <a:rPr lang="zh-CN" altLang="en-US" sz="2400" b="1" dirty="0" smtClean="0"/>
              <a:t>长城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b="1" dirty="0" smtClean="0"/>
              <a:t>里</a:t>
            </a:r>
            <a:r>
              <a:rPr lang="en-GB" altLang="zh-CN" sz="2400" b="1" dirty="0" err="1" smtClean="0"/>
              <a:t>lǐ</a:t>
            </a:r>
            <a:endParaRPr lang="en-GB" altLang="zh-CN" sz="2400" b="1" dirty="0" smtClean="0"/>
          </a:p>
          <a:p>
            <a:pPr marL="0" indent="0">
              <a:buNone/>
            </a:pPr>
            <a:r>
              <a:rPr lang="zh-CN" altLang="en-US" sz="2400" b="1" dirty="0"/>
              <a:t>公</a:t>
            </a:r>
            <a:r>
              <a:rPr lang="zh-CN" altLang="en-US" sz="2400" b="1" dirty="0" smtClean="0"/>
              <a:t>里</a:t>
            </a:r>
            <a:r>
              <a:rPr lang="en-GB" altLang="zh-CN" sz="2400" b="1" dirty="0" err="1"/>
              <a:t>gōng</a:t>
            </a:r>
            <a:r>
              <a:rPr lang="en-GB" altLang="zh-CN" sz="2400" b="1" dirty="0"/>
              <a:t> </a:t>
            </a:r>
            <a:r>
              <a:rPr lang="en-GB" altLang="zh-CN" sz="2400" b="1" dirty="0" err="1" smtClean="0"/>
              <a:t>lǐ</a:t>
            </a:r>
            <a:r>
              <a:rPr lang="en-GB" altLang="zh-CN" sz="2400" b="1" dirty="0" smtClean="0"/>
              <a:t> </a:t>
            </a:r>
            <a:r>
              <a:rPr lang="en-US" altLang="zh-CN" sz="2400" b="1" dirty="0" smtClean="0"/>
              <a:t>- km</a:t>
            </a:r>
            <a:endParaRPr lang="en-US" altLang="zh-CN" sz="2400" b="1" dirty="0"/>
          </a:p>
          <a:p>
            <a:pPr marL="0" indent="0">
              <a:buNone/>
            </a:pP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b="1" dirty="0" smtClean="0"/>
              <a:t>1</a:t>
            </a:r>
            <a:r>
              <a:rPr lang="zh-CN" altLang="en-US" sz="2400" b="1" dirty="0" smtClean="0"/>
              <a:t>里</a:t>
            </a:r>
            <a:r>
              <a:rPr lang="en-US" altLang="zh-CN" sz="2400" b="1" dirty="0" smtClean="0"/>
              <a:t>=0.5</a:t>
            </a:r>
            <a:r>
              <a:rPr lang="zh-CN" altLang="en-US" sz="2400" b="1" dirty="0" smtClean="0"/>
              <a:t>公里</a:t>
            </a:r>
            <a:r>
              <a:rPr lang="en-US" altLang="zh-CN" sz="2400" b="1" dirty="0" smtClean="0"/>
              <a:t>(km)</a:t>
            </a:r>
          </a:p>
          <a:p>
            <a:pPr marL="0" indent="0">
              <a:buNone/>
            </a:pP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b="1" dirty="0" smtClean="0"/>
              <a:t>8850</a:t>
            </a:r>
            <a:r>
              <a:rPr lang="zh-CN" altLang="en-US" sz="2400" b="1" dirty="0" smtClean="0"/>
              <a:t>多公里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b="1" dirty="0" smtClean="0"/>
              <a:t>= 17700</a:t>
            </a:r>
            <a:r>
              <a:rPr lang="zh-CN" altLang="en-US" sz="2400" b="1" dirty="0" smtClean="0"/>
              <a:t>多里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375" y="1371601"/>
            <a:ext cx="9072625" cy="448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97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八达岭</a:t>
            </a:r>
            <a:r>
              <a:rPr lang="en-GB" altLang="zh-CN" sz="2400" b="1" dirty="0" err="1"/>
              <a:t>bā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dá</a:t>
            </a:r>
            <a:r>
              <a:rPr lang="en-GB" altLang="zh-CN" sz="2400" b="1" dirty="0"/>
              <a:t> </a:t>
            </a:r>
            <a:r>
              <a:rPr lang="en-GB" altLang="zh-CN" sz="2400" b="1" dirty="0" err="1"/>
              <a:t>lǐng</a:t>
            </a:r>
            <a:r>
              <a:rPr lang="zh-CN" altLang="en-US" sz="2400" b="1" dirty="0" smtClean="0"/>
              <a:t>长城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 smtClean="0"/>
          </a:p>
          <a:p>
            <a:r>
              <a:rPr lang="zh-CN" altLang="en-US" sz="2400" dirty="0" smtClean="0"/>
              <a:t>在北京的哪里？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八达</a:t>
            </a:r>
            <a:r>
              <a:rPr lang="zh-CN" altLang="en-US" sz="2400" dirty="0" smtClean="0"/>
              <a:t>岭长城在北京的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西北部</a:t>
            </a:r>
            <a:r>
              <a:rPr lang="en-GB" altLang="zh-CN" sz="2400" dirty="0" err="1" smtClean="0">
                <a:solidFill>
                  <a:schemeClr val="tx1"/>
                </a:solidFill>
              </a:rPr>
              <a:t>bù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离</a:t>
            </a:r>
            <a:r>
              <a:rPr lang="en-GB" altLang="zh-CN" sz="2400" dirty="0" err="1" smtClean="0"/>
              <a:t>lí</a:t>
            </a:r>
            <a:r>
              <a:rPr lang="en-GB" altLang="zh-CN" sz="2400" dirty="0" smtClean="0"/>
              <a:t> </a:t>
            </a:r>
            <a:r>
              <a:rPr lang="zh-CN" altLang="en-US" sz="2400" dirty="0" smtClean="0"/>
              <a:t>市区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有多远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离市</a:t>
            </a:r>
            <a:r>
              <a:rPr lang="zh-CN" altLang="en-US" sz="2400" dirty="0" smtClean="0"/>
              <a:t>区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大概</a:t>
            </a:r>
            <a:r>
              <a:rPr lang="zh-CN" altLang="en-US" sz="2400" dirty="0" smtClean="0"/>
              <a:t>有八十公里。</a:t>
            </a:r>
            <a:endParaRPr lang="en-US" altLang="zh-CN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/>
              <a:t>大</a:t>
            </a:r>
            <a:r>
              <a:rPr lang="zh-CN" altLang="en-US" sz="2400" dirty="0" smtClean="0"/>
              <a:t>概</a:t>
            </a:r>
            <a:r>
              <a:rPr lang="en-GB" altLang="zh-CN" sz="2400" dirty="0" err="1"/>
              <a:t>dà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gài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– approximately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zh-CN" altLang="en-US" sz="2400" dirty="0" smtClean="0"/>
              <a:t>卡马森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离</a:t>
            </a:r>
            <a:r>
              <a:rPr lang="zh-CN" altLang="en-US" sz="2400" dirty="0" smtClean="0"/>
              <a:t>兰彼得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有多远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卡马森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离</a:t>
            </a:r>
            <a:r>
              <a:rPr lang="zh-CN" altLang="en-US" sz="2400" dirty="0" smtClean="0"/>
              <a:t>兰彼得大概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有</a:t>
            </a:r>
            <a:r>
              <a:rPr lang="en-US" altLang="zh-CN" sz="2400" dirty="0" smtClean="0">
                <a:solidFill>
                  <a:schemeClr val="accent2">
                    <a:lumMod val="75000"/>
                  </a:schemeClr>
                </a:solidFill>
              </a:rPr>
              <a:t>23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英里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453" y="1032557"/>
            <a:ext cx="6387548" cy="5825444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7391720" y="3652125"/>
            <a:ext cx="530087" cy="410817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6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990" y="3914222"/>
            <a:ext cx="5218886" cy="294377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rgbClr val="7030A0"/>
                </a:solidFill>
              </a:rPr>
              <a:t>从</a:t>
            </a:r>
            <a:r>
              <a:rPr lang="en-US" altLang="zh-CN" sz="2400" dirty="0" smtClean="0"/>
              <a:t>……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去</a:t>
            </a:r>
            <a:r>
              <a:rPr lang="en-US" altLang="zh-CN" sz="2400" dirty="0" smtClean="0"/>
              <a:t>……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7030A0"/>
                </a:solidFill>
              </a:rPr>
              <a:t>从</a:t>
            </a:r>
            <a:r>
              <a:rPr lang="zh-CN" altLang="en-US" sz="2400" dirty="0" smtClean="0"/>
              <a:t>市区</a:t>
            </a:r>
            <a:r>
              <a:rPr lang="zh-CN" altLang="en-US" sz="2400" dirty="0" smtClean="0">
                <a:solidFill>
                  <a:srgbClr val="7030A0"/>
                </a:solidFill>
              </a:rPr>
              <a:t>去</a:t>
            </a:r>
            <a:r>
              <a:rPr lang="zh-CN" altLang="en-US" sz="2400" dirty="0" smtClean="0"/>
              <a:t>八达岭长城</a:t>
            </a:r>
            <a:r>
              <a:rPr lang="zh-CN" altLang="en-US" sz="2400" dirty="0" smtClean="0">
                <a:solidFill>
                  <a:srgbClr val="C00000"/>
                </a:solidFill>
              </a:rPr>
              <a:t>可以</a:t>
            </a:r>
            <a:r>
              <a:rPr lang="zh-CN" altLang="en-US" sz="2400" dirty="0" smtClean="0"/>
              <a:t>坐火车，</a:t>
            </a:r>
            <a:r>
              <a:rPr lang="zh-CN" altLang="en-US" sz="2400" dirty="0" smtClean="0">
                <a:solidFill>
                  <a:srgbClr val="C00000"/>
                </a:solidFill>
              </a:rPr>
              <a:t>也可以</a:t>
            </a:r>
            <a:r>
              <a:rPr lang="zh-CN" altLang="en-US" sz="2400" dirty="0" smtClean="0"/>
              <a:t>坐公共汽车，</a:t>
            </a:r>
            <a:r>
              <a:rPr lang="zh-CN" altLang="en-US" sz="2400" dirty="0" smtClean="0">
                <a:solidFill>
                  <a:srgbClr val="C00000"/>
                </a:solidFill>
              </a:rPr>
              <a:t>还可以</a:t>
            </a:r>
            <a:r>
              <a:rPr lang="zh-CN" altLang="en-US" sz="2400" dirty="0" smtClean="0"/>
              <a:t>坐旅游车。</a:t>
            </a:r>
            <a:endParaRPr lang="en-US" altLang="zh-CN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409768" y="2344994"/>
            <a:ext cx="634180" cy="442451"/>
          </a:xfrm>
          <a:prstGeom prst="rec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24795" y="2344994"/>
            <a:ext cx="1277102" cy="442451"/>
          </a:xfrm>
          <a:prstGeom prst="rec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52052" y="2787445"/>
            <a:ext cx="938980" cy="353961"/>
          </a:xfrm>
          <a:prstGeom prst="rec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46" y="3560261"/>
            <a:ext cx="4416614" cy="329773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6741" y="3696370"/>
            <a:ext cx="4762500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45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dirty="0">
                <a:solidFill>
                  <a:srgbClr val="7030A0"/>
                </a:solidFill>
              </a:rPr>
              <a:t>从</a:t>
            </a:r>
            <a:r>
              <a:rPr lang="zh-CN" altLang="en-US" sz="2400" dirty="0"/>
              <a:t>市区</a:t>
            </a:r>
            <a:r>
              <a:rPr lang="zh-CN" altLang="en-US" sz="2400" dirty="0">
                <a:solidFill>
                  <a:srgbClr val="7030A0"/>
                </a:solidFill>
              </a:rPr>
              <a:t>去</a:t>
            </a:r>
            <a:r>
              <a:rPr lang="zh-CN" altLang="en-US" sz="2400" dirty="0"/>
              <a:t>八达岭长城</a:t>
            </a:r>
            <a:r>
              <a:rPr lang="zh-CN" altLang="en-US" sz="2400" dirty="0">
                <a:solidFill>
                  <a:srgbClr val="C00000"/>
                </a:solidFill>
              </a:rPr>
              <a:t>可以</a:t>
            </a:r>
            <a:r>
              <a:rPr lang="zh-CN" altLang="en-US" sz="2400" dirty="0"/>
              <a:t>坐火车，</a:t>
            </a:r>
            <a:r>
              <a:rPr lang="zh-CN" altLang="en-US" sz="2400" dirty="0">
                <a:solidFill>
                  <a:srgbClr val="C00000"/>
                </a:solidFill>
              </a:rPr>
              <a:t>也可以</a:t>
            </a:r>
            <a:r>
              <a:rPr lang="zh-CN" altLang="en-US" sz="2400" dirty="0"/>
              <a:t>坐公共汽车，</a:t>
            </a:r>
            <a:r>
              <a:rPr lang="zh-CN" altLang="en-US" sz="2400" dirty="0">
                <a:solidFill>
                  <a:srgbClr val="C00000"/>
                </a:solidFill>
              </a:rPr>
              <a:t>还可以</a:t>
            </a:r>
            <a:r>
              <a:rPr lang="zh-CN" altLang="en-US" sz="2400" dirty="0"/>
              <a:t>坐旅游</a:t>
            </a:r>
            <a:r>
              <a:rPr lang="zh-CN" altLang="en-US" sz="2400" dirty="0" smtClean="0"/>
              <a:t>车。</a:t>
            </a:r>
            <a:endParaRPr lang="en-US" altLang="zh-CN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C00000"/>
                </a:solidFill>
              </a:rPr>
              <a:t>可</a:t>
            </a:r>
            <a:r>
              <a:rPr lang="zh-CN" altLang="en-US" sz="2400" b="1" dirty="0">
                <a:solidFill>
                  <a:srgbClr val="C00000"/>
                </a:solidFill>
              </a:rPr>
              <a:t>以</a:t>
            </a:r>
            <a:r>
              <a:rPr lang="en-US" altLang="zh-CN" sz="2400" dirty="0"/>
              <a:t>……</a:t>
            </a:r>
            <a:r>
              <a:rPr lang="zh-CN" altLang="en-US" sz="2400" dirty="0"/>
              <a:t>，</a:t>
            </a:r>
            <a:r>
              <a:rPr lang="zh-CN" altLang="en-US" sz="2400" b="1" dirty="0">
                <a:solidFill>
                  <a:srgbClr val="C00000"/>
                </a:solidFill>
              </a:rPr>
              <a:t>也可以</a:t>
            </a:r>
            <a:r>
              <a:rPr lang="en-US" altLang="zh-CN" sz="2400" dirty="0"/>
              <a:t>……</a:t>
            </a:r>
            <a:r>
              <a:rPr lang="zh-CN" altLang="en-US" sz="2400" dirty="0"/>
              <a:t>，</a:t>
            </a:r>
            <a:r>
              <a:rPr lang="zh-CN" altLang="en-US" sz="2400" b="1" dirty="0">
                <a:solidFill>
                  <a:srgbClr val="C00000"/>
                </a:solidFill>
              </a:rPr>
              <a:t>还可以</a:t>
            </a:r>
            <a:r>
              <a:rPr lang="en-US" altLang="zh-CN" sz="2400" dirty="0"/>
              <a:t>……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/>
              <a:t>造句</a:t>
            </a:r>
            <a:r>
              <a:rPr lang="zh-CN" altLang="en-US" sz="2400" b="1" dirty="0" smtClean="0"/>
              <a:t>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GB" altLang="zh-CN" sz="2400" dirty="0"/>
          </a:p>
          <a:p>
            <a:r>
              <a:rPr lang="zh-CN" altLang="en-US" sz="2400" dirty="0"/>
              <a:t>怎么去</a:t>
            </a:r>
            <a:r>
              <a:rPr lang="en-US" altLang="zh-CN" sz="2400" dirty="0" smtClean="0"/>
              <a:t>Co-op</a:t>
            </a:r>
            <a:r>
              <a:rPr lang="zh-CN" altLang="en-US" sz="2400" dirty="0"/>
              <a:t>？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/>
              <a:t>你</a:t>
            </a:r>
            <a:r>
              <a:rPr lang="zh-CN" altLang="en-US" sz="2400" dirty="0">
                <a:solidFill>
                  <a:srgbClr val="C00000"/>
                </a:solidFill>
              </a:rPr>
              <a:t>可以</a:t>
            </a:r>
            <a:r>
              <a:rPr lang="zh-CN" altLang="en-US" sz="2400" dirty="0"/>
              <a:t>走路去，</a:t>
            </a:r>
            <a:r>
              <a:rPr lang="zh-CN" altLang="en-US" sz="2400" dirty="0">
                <a:solidFill>
                  <a:srgbClr val="C00000"/>
                </a:solidFill>
              </a:rPr>
              <a:t>也可以</a:t>
            </a:r>
            <a:r>
              <a:rPr lang="zh-CN" altLang="en-US" sz="2400" dirty="0"/>
              <a:t>跑步去，</a:t>
            </a:r>
            <a:r>
              <a:rPr lang="zh-CN" altLang="en-US" sz="2400" dirty="0">
                <a:solidFill>
                  <a:srgbClr val="C00000"/>
                </a:solidFill>
              </a:rPr>
              <a:t>还可以</a:t>
            </a:r>
            <a:r>
              <a:rPr lang="zh-CN" altLang="en-US" sz="2400" dirty="0"/>
              <a:t>开车去。</a:t>
            </a:r>
            <a:endParaRPr lang="en-US" altLang="zh-CN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38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8596668" cy="4940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火车早上八点半</a:t>
            </a:r>
            <a:r>
              <a:rPr lang="zh-CN" altLang="en-US" sz="2400" dirty="0" smtClean="0">
                <a:solidFill>
                  <a:srgbClr val="C00000"/>
                </a:solidFill>
              </a:rPr>
              <a:t>左右</a:t>
            </a:r>
            <a:r>
              <a:rPr lang="zh-CN" altLang="en-US" sz="2400" dirty="0" smtClean="0"/>
              <a:t>出发</a:t>
            </a:r>
            <a:r>
              <a:rPr lang="zh-CN" altLang="en-US" sz="2400" dirty="0" smtClean="0"/>
              <a:t>，坐两个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小时就到了，车票十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块钱。坐旅游车四十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分钟可以到达。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1050" dirty="0" smtClean="0"/>
          </a:p>
          <a:p>
            <a:pPr marL="0" indent="0">
              <a:buNone/>
            </a:pPr>
            <a:r>
              <a:rPr lang="zh-CN" altLang="en-US" sz="2400" dirty="0" smtClean="0"/>
              <a:t>大概</a:t>
            </a:r>
            <a:r>
              <a:rPr lang="en-GB" altLang="zh-CN" sz="2400" dirty="0" err="1"/>
              <a:t>dà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gài</a:t>
            </a:r>
            <a:r>
              <a:rPr lang="en-GB" altLang="zh-CN" sz="2400" dirty="0"/>
              <a:t> </a:t>
            </a:r>
            <a:r>
              <a:rPr lang="en-US" altLang="zh-CN" sz="2400" dirty="0"/>
              <a:t>– </a:t>
            </a:r>
            <a:r>
              <a:rPr lang="en-US" altLang="zh-CN" sz="2400" dirty="0" smtClean="0"/>
              <a:t>approximately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左右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400" dirty="0" smtClean="0"/>
              <a:t>八</a:t>
            </a:r>
            <a:r>
              <a:rPr lang="zh-CN" altLang="en-US" sz="2400" dirty="0"/>
              <a:t>点半</a:t>
            </a:r>
            <a:r>
              <a:rPr lang="zh-CN" altLang="en-US" sz="2400" dirty="0">
                <a:solidFill>
                  <a:srgbClr val="C00000"/>
                </a:solidFill>
              </a:rPr>
              <a:t>左</a:t>
            </a:r>
            <a:r>
              <a:rPr lang="zh-CN" altLang="en-US" sz="2400" dirty="0" smtClean="0">
                <a:solidFill>
                  <a:srgbClr val="C00000"/>
                </a:solidFill>
              </a:rPr>
              <a:t>右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altLang="zh-CN" sz="1000" dirty="0"/>
          </a:p>
          <a:p>
            <a:pPr marL="0" indent="0">
              <a:buNone/>
            </a:pP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远？</a:t>
            </a:r>
            <a:endParaRPr lang="en-US" altLang="zh-CN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两个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小时</a:t>
            </a:r>
            <a:endParaRPr lang="en-US" altLang="zh-CN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400" dirty="0"/>
              <a:t>四</a:t>
            </a:r>
            <a:r>
              <a:rPr lang="zh-CN" altLang="en-US" sz="2400" dirty="0" smtClean="0"/>
              <a:t>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分钟</a:t>
            </a:r>
            <a:endParaRPr lang="en-US" altLang="zh-CN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975668" y="4284826"/>
            <a:ext cx="2153265" cy="2451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endParaRPr lang="en-US" altLang="zh-CN" sz="2400" dirty="0">
              <a:solidFill>
                <a:srgbClr val="C00000"/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块钱？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点？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个</a:t>
            </a:r>
            <a:r>
              <a:rPr lang="zh-CN" altLang="en-US" sz="2400" dirty="0"/>
              <a:t>人？</a:t>
            </a:r>
            <a:endParaRPr lang="en-US" altLang="zh-CN" sz="2400" dirty="0"/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r>
              <a:rPr lang="zh-CN" altLang="en-US" sz="2400" dirty="0"/>
              <a:t>十</a:t>
            </a: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块钱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682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“多”“几”表示大概的数目 </a:t>
            </a:r>
            <a:r>
              <a:rPr lang="en-US" altLang="zh-CN" sz="2400" b="1" dirty="0" smtClean="0"/>
              <a:t>- refer to approximate numbers</a:t>
            </a:r>
          </a:p>
          <a:p>
            <a:pPr marL="0" indent="0">
              <a:buNone/>
            </a:pP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dirty="0" smtClean="0"/>
              <a:t>1. </a:t>
            </a:r>
            <a:r>
              <a:rPr lang="zh-CN" altLang="en-US" sz="2400" dirty="0" smtClean="0"/>
              <a:t>“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”用在“十、百、千、万”等整数的后面</a:t>
            </a:r>
            <a:r>
              <a:rPr lang="en-US" altLang="zh-CN" sz="2400" dirty="0" smtClean="0"/>
              <a:t> </a:t>
            </a:r>
            <a:r>
              <a:rPr lang="en-US" altLang="zh-CN" sz="2000" dirty="0" smtClean="0"/>
              <a:t>- follows integers like </a:t>
            </a:r>
            <a:r>
              <a:rPr lang="zh-CN" altLang="en-US" sz="2000" dirty="0" smtClean="0"/>
              <a:t>“十，百，千，万”：</a:t>
            </a:r>
            <a:endParaRPr lang="en-US" altLang="zh-CN" sz="2000" dirty="0" smtClean="0"/>
          </a:p>
          <a:p>
            <a:pPr marL="0" indent="0">
              <a:buNone/>
            </a:pPr>
            <a:r>
              <a:rPr lang="zh-CN" altLang="en-US" sz="2400" dirty="0"/>
              <a:t>二十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斤水果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五</a:t>
            </a:r>
            <a:r>
              <a:rPr lang="zh-CN" altLang="en-US" sz="2400" dirty="0"/>
              <a:t>百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个</a:t>
            </a:r>
            <a:r>
              <a:rPr lang="zh-CN" altLang="en-US" sz="2400" dirty="0" smtClean="0"/>
              <a:t>人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一千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公</a:t>
            </a:r>
            <a:r>
              <a:rPr lang="zh-CN" altLang="en-US" sz="2400" dirty="0" smtClean="0"/>
              <a:t>里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一</a:t>
            </a:r>
            <a:r>
              <a:rPr lang="zh-CN" altLang="en-US" sz="2400" dirty="0"/>
              <a:t>万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块钱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2.</a:t>
            </a:r>
            <a:r>
              <a:rPr lang="zh-CN" altLang="en-US" sz="2400" dirty="0"/>
              <a:t> </a:t>
            </a:r>
            <a:r>
              <a:rPr lang="zh-CN" altLang="en-US" sz="2400" dirty="0" smtClean="0"/>
              <a:t>有个位数时，“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”用在两次后面 </a:t>
            </a:r>
            <a:r>
              <a:rPr lang="en-US" altLang="zh-CN" sz="2400" dirty="0" smtClean="0"/>
              <a:t>– </a:t>
            </a:r>
            <a:r>
              <a:rPr lang="en-US" altLang="zh-CN" sz="2000" dirty="0" smtClean="0"/>
              <a:t>When the numeral has a single digit, </a:t>
            </a:r>
            <a:r>
              <a:rPr lang="zh-CN" altLang="en-US" sz="2000" dirty="0" smtClean="0"/>
              <a:t>“多”</a:t>
            </a:r>
            <a:r>
              <a:rPr lang="en-US" altLang="zh-CN" sz="2000" dirty="0"/>
              <a:t> </a:t>
            </a:r>
            <a:r>
              <a:rPr lang="en-US" altLang="zh-CN" sz="2000" dirty="0" smtClean="0"/>
              <a:t>is placed after the measure word.</a:t>
            </a:r>
          </a:p>
          <a:p>
            <a:pPr marL="0" indent="0">
              <a:buNone/>
            </a:pPr>
            <a:r>
              <a:rPr lang="zh-CN" altLang="en-US" sz="2400" dirty="0" smtClean="0"/>
              <a:t>一斤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五块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两个</a:t>
            </a:r>
            <a:r>
              <a:rPr lang="zh-CN" altLang="en-US" sz="2400" dirty="0">
                <a:solidFill>
                  <a:srgbClr val="C00000"/>
                </a:solidFill>
              </a:rPr>
              <a:t>多</a:t>
            </a:r>
            <a:r>
              <a:rPr lang="zh-CN" altLang="en-US" sz="2400" dirty="0"/>
              <a:t>小</a:t>
            </a:r>
            <a:r>
              <a:rPr lang="zh-CN" altLang="en-US" sz="2400" dirty="0" smtClean="0"/>
              <a:t>时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一个</a:t>
            </a: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r>
              <a:rPr lang="zh-CN" altLang="en-US" sz="2400" dirty="0" smtClean="0"/>
              <a:t>月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2244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dirty="0" smtClean="0"/>
              <a:t>“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多</a:t>
            </a:r>
            <a:r>
              <a:rPr lang="zh-CN" altLang="en-US" sz="2400" dirty="0" smtClean="0"/>
              <a:t>”，用在疑问句里，用来询问程度、数量 </a:t>
            </a:r>
            <a:r>
              <a:rPr lang="en-US" altLang="zh-CN" sz="2400" dirty="0" smtClean="0"/>
              <a:t>– used in interrogative sentences to ask about, amount etc.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zh-CN" altLang="en-US" sz="2400" dirty="0"/>
              <a:t>你每天学</a:t>
            </a:r>
            <a:r>
              <a:rPr lang="zh-CN" altLang="en-US" sz="2400" dirty="0" smtClean="0"/>
              <a:t>习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你这</a:t>
            </a:r>
            <a:r>
              <a:rPr lang="zh-CN" altLang="en-US" sz="2400" dirty="0" smtClean="0"/>
              <a:t>个孩子</a:t>
            </a:r>
            <a:r>
              <a:rPr lang="zh-CN" altLang="en-US" sz="2400" dirty="0" smtClean="0">
                <a:solidFill>
                  <a:srgbClr val="0070C0"/>
                </a:solidFill>
              </a:rPr>
              <a:t>多大了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从北京到上海</a:t>
            </a:r>
            <a:r>
              <a:rPr lang="zh-CN" altLang="en-US" sz="2400" dirty="0" smtClean="0">
                <a:solidFill>
                  <a:srgbClr val="0070C0"/>
                </a:solidFill>
              </a:rPr>
              <a:t>多远</a:t>
            </a:r>
            <a:r>
              <a:rPr lang="zh-CN" altLang="en-US" sz="2400" dirty="0" smtClean="0"/>
              <a:t>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2998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b="1" dirty="0"/>
              <a:t>“多”“几”表示大概的数目 </a:t>
            </a:r>
            <a:r>
              <a:rPr lang="en-US" altLang="zh-CN" sz="2400" b="1" dirty="0"/>
              <a:t>- refer to approximate numbers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sz="2400" dirty="0" smtClean="0"/>
              <a:t>用“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”表示概数</a:t>
            </a:r>
            <a:r>
              <a:rPr lang="en-US" altLang="zh-CN" sz="2000" dirty="0" smtClean="0"/>
              <a:t>– indicate approximate numbers</a:t>
            </a:r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个</a:t>
            </a:r>
            <a:r>
              <a:rPr lang="zh-CN" altLang="en-US" sz="2400" dirty="0" smtClean="0"/>
              <a:t>人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斤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r>
              <a:rPr lang="zh-CN" altLang="en-US" sz="2400" dirty="0"/>
              <a:t>百公</a:t>
            </a:r>
            <a:r>
              <a:rPr lang="zh-CN" altLang="en-US" sz="2400" dirty="0" smtClean="0"/>
              <a:t>里</a:t>
            </a:r>
            <a:r>
              <a:rPr lang="en-US" altLang="zh-CN" sz="2400" dirty="0" smtClean="0"/>
              <a:t>		</a:t>
            </a:r>
            <a:r>
              <a:rPr lang="zh-CN" altLang="en-US" sz="2400" dirty="0" smtClean="0"/>
              <a:t>五十</a:t>
            </a:r>
            <a:r>
              <a:rPr lang="zh-CN" altLang="en-US" sz="2400" dirty="0" smtClean="0">
                <a:solidFill>
                  <a:srgbClr val="C00000"/>
                </a:solidFill>
              </a:rPr>
              <a:t>几</a:t>
            </a:r>
            <a:r>
              <a:rPr lang="zh-CN" altLang="en-US" sz="2400" dirty="0" smtClean="0"/>
              <a:t>块钱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986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28</a:t>
            </a:r>
            <a:r>
              <a:rPr lang="zh-CN" altLang="en-US" sz="3200" dirty="0" smtClean="0"/>
              <a:t>课 长城有八千八百五十多公里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游戏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u="sng" dirty="0" smtClean="0"/>
              <a:t>问：</a:t>
            </a:r>
            <a:endParaRPr lang="en-US" altLang="zh-CN" sz="2400" u="sng" dirty="0" smtClean="0"/>
          </a:p>
          <a:p>
            <a:pPr marL="0" indent="0">
              <a:buNone/>
            </a:pPr>
            <a:r>
              <a:rPr lang="zh-CN" altLang="en-US" sz="2400" dirty="0"/>
              <a:t>长</a:t>
            </a:r>
            <a:r>
              <a:rPr lang="zh-CN" altLang="en-US" sz="2400" dirty="0" smtClean="0"/>
              <a:t>度</a:t>
            </a:r>
            <a:r>
              <a:rPr lang="en-US" altLang="zh-CN" sz="2400" dirty="0" smtClean="0"/>
              <a:t>-length</a:t>
            </a:r>
          </a:p>
          <a:p>
            <a:pPr marL="0" indent="0">
              <a:buNone/>
            </a:pPr>
            <a:r>
              <a:rPr lang="zh-CN" altLang="en-US" sz="2400" dirty="0"/>
              <a:t>高</a:t>
            </a:r>
            <a:r>
              <a:rPr lang="zh-CN" altLang="en-US" sz="2400" dirty="0" smtClean="0"/>
              <a:t>度</a:t>
            </a:r>
            <a:r>
              <a:rPr lang="en-US" altLang="zh-CN" sz="2400" dirty="0" smtClean="0"/>
              <a:t>-height</a:t>
            </a:r>
          </a:p>
          <a:p>
            <a:pPr marL="0" indent="0">
              <a:buNone/>
            </a:pPr>
            <a:r>
              <a:rPr lang="zh-CN" altLang="en-US" sz="2400" dirty="0"/>
              <a:t>距</a:t>
            </a:r>
            <a:r>
              <a:rPr lang="zh-CN" altLang="en-US" sz="2400" dirty="0" smtClean="0"/>
              <a:t>离</a:t>
            </a:r>
            <a:r>
              <a:rPr lang="en-US" altLang="zh-CN" sz="2400" dirty="0" smtClean="0"/>
              <a:t>-distance</a:t>
            </a:r>
          </a:p>
          <a:p>
            <a:pPr marL="0" indent="0">
              <a:buNone/>
            </a:pPr>
            <a:r>
              <a:rPr lang="zh-CN" altLang="en-US" sz="2400" dirty="0"/>
              <a:t>年</a:t>
            </a:r>
            <a:r>
              <a:rPr lang="zh-CN" altLang="en-US" sz="2400" dirty="0" smtClean="0"/>
              <a:t>龄</a:t>
            </a:r>
            <a:r>
              <a:rPr lang="en-US" altLang="zh-CN" sz="2400" dirty="0" smtClean="0"/>
              <a:t>-age</a:t>
            </a:r>
          </a:p>
          <a:p>
            <a:pPr marL="0" indent="0">
              <a:buNone/>
            </a:pPr>
            <a:r>
              <a:rPr lang="zh-CN" altLang="en-US" sz="2400" dirty="0"/>
              <a:t>重</a:t>
            </a:r>
            <a:r>
              <a:rPr lang="zh-CN" altLang="en-US" sz="2400" dirty="0" smtClean="0"/>
              <a:t>量</a:t>
            </a:r>
            <a:r>
              <a:rPr lang="en-US" altLang="zh-CN" sz="2400" dirty="0" smtClean="0"/>
              <a:t>-weight</a:t>
            </a:r>
          </a:p>
          <a:p>
            <a:pPr marL="0" indent="0">
              <a:buNone/>
            </a:pPr>
            <a:r>
              <a:rPr lang="zh-CN" altLang="en-US" sz="2400" dirty="0"/>
              <a:t>时</a:t>
            </a:r>
            <a:r>
              <a:rPr lang="zh-CN" altLang="en-US" sz="2400" dirty="0" smtClean="0"/>
              <a:t>长</a:t>
            </a:r>
            <a:r>
              <a:rPr lang="en-US" altLang="zh-CN" sz="2400" dirty="0" smtClean="0"/>
              <a:t>-length of time</a:t>
            </a:r>
          </a:p>
          <a:p>
            <a:pPr marL="0" indent="0">
              <a:buNone/>
            </a:pPr>
            <a:r>
              <a:rPr lang="zh-CN" altLang="en-US" sz="2400" dirty="0"/>
              <a:t>价</a:t>
            </a:r>
            <a:r>
              <a:rPr lang="zh-CN" altLang="en-US" sz="2400" dirty="0" smtClean="0"/>
              <a:t>格</a:t>
            </a:r>
            <a:r>
              <a:rPr lang="en-US" altLang="zh-CN" sz="2400" dirty="0" smtClean="0"/>
              <a:t>-price</a:t>
            </a:r>
            <a:endParaRPr lang="en-US" altLang="zh-CN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055807" y="1519933"/>
            <a:ext cx="56486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这个东西有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从阿布利斯特维斯到兰彼得有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多远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这</a:t>
            </a:r>
            <a:r>
              <a:rPr lang="zh-CN" altLang="en-US" sz="2400" dirty="0" smtClean="0"/>
              <a:t>个孩子</a:t>
            </a:r>
            <a:r>
              <a:rPr lang="zh-CN" altLang="en-US" sz="2400" dirty="0" smtClean="0">
                <a:solidFill>
                  <a:srgbClr val="0070C0"/>
                </a:solidFill>
              </a:rPr>
              <a:t>多大</a:t>
            </a:r>
            <a:r>
              <a:rPr lang="zh-CN" altLang="en-US" sz="2400" dirty="0"/>
              <a:t>了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苹</a:t>
            </a:r>
            <a:r>
              <a:rPr lang="zh-CN" altLang="en-US" sz="2400" dirty="0" smtClean="0"/>
              <a:t>果</a:t>
            </a:r>
            <a:r>
              <a:rPr lang="zh-CN" altLang="en-US" sz="2400" dirty="0" smtClean="0">
                <a:solidFill>
                  <a:srgbClr val="0070C0"/>
                </a:solidFill>
              </a:rPr>
              <a:t>多少钱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从北京到伦敦要飞</a:t>
            </a:r>
            <a:r>
              <a:rPr lang="zh-CN" altLang="en-US" sz="2400" dirty="0" smtClean="0">
                <a:solidFill>
                  <a:srgbClr val="0070C0"/>
                </a:solidFill>
              </a:rPr>
              <a:t>多长时间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英国女王有</a:t>
            </a:r>
            <a:r>
              <a:rPr lang="zh-CN" altLang="en-US" sz="2400" dirty="0" smtClean="0">
                <a:solidFill>
                  <a:srgbClr val="0070C0"/>
                </a:solidFill>
              </a:rPr>
              <a:t>多高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4055807" y="4165153"/>
            <a:ext cx="16518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u="sng" dirty="0" smtClean="0"/>
              <a:t>答：</a:t>
            </a:r>
            <a:endParaRPr lang="en-US" altLang="zh-CN" sz="2400" u="sng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左右</a:t>
            </a:r>
            <a:endParaRPr lang="en-US" altLang="zh-CN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 smtClean="0">
                <a:solidFill>
                  <a:srgbClr val="C00000"/>
                </a:solidFill>
              </a:rPr>
              <a:t>多</a:t>
            </a:r>
            <a:endParaRPr lang="en-US" altLang="zh-CN" sz="2400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C00000"/>
                </a:solidFill>
              </a:rPr>
              <a:t>几</a:t>
            </a:r>
            <a:endParaRPr lang="en-GB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178</TotalTime>
  <Words>824</Words>
  <Application>Microsoft Office PowerPoint</Application>
  <PresentationFormat>Widescreen</PresentationFormat>
  <Paragraphs>116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方正姚体</vt:lpstr>
      <vt:lpstr>华文新魏</vt:lpstr>
      <vt:lpstr>Arial</vt:lpstr>
      <vt:lpstr>Trebuchet MS</vt:lpstr>
      <vt:lpstr>Wingdings 3</vt:lpstr>
      <vt:lpstr>Facet</vt:lpstr>
      <vt:lpstr>Chinese 3 综合 Comprehensive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  <vt:lpstr>第28课 长城有八千八百五十多公里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8</cp:revision>
  <dcterms:created xsi:type="dcterms:W3CDTF">2019-02-06T10:41:19Z</dcterms:created>
  <dcterms:modified xsi:type="dcterms:W3CDTF">2019-02-26T13:54:33Z</dcterms:modified>
</cp:coreProperties>
</file>