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5" r:id="rId1"/>
  </p:sldMasterIdLst>
  <p:sldIdLst>
    <p:sldId id="256" r:id="rId2"/>
    <p:sldId id="259" r:id="rId3"/>
    <p:sldId id="260" r:id="rId4"/>
    <p:sldId id="264" r:id="rId5"/>
    <p:sldId id="265" r:id="rId6"/>
    <p:sldId id="262"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B309EC-2851-4E0D-A252-0E0753F592B9}" v="241" dt="2023-02-10T15:25:37.295"/>
    <p1510:client id="{160BD40E-A8DD-5137-359E-B36DD7328C5B}" v="857" dt="2023-02-15T10:05:42.328"/>
    <p1510:client id="{1BA78373-8294-F659-0C44-054F92FF4B09}" v="8" dt="2023-02-19T00:20:48.793"/>
    <p1510:client id="{2933007E-7C92-F6DE-E415-E07F3AA2F2E4}" v="54" dt="2023-02-19T19:40:14.782"/>
    <p1510:client id="{2A2D486E-F6FC-1FF0-1441-6D7359966CC2}" v="3079" dt="2023-02-19T19:27:09.791"/>
    <p1510:client id="{46C33BFD-2695-54DC-AC42-E75F5CA42AA1}" v="397" dt="2023-02-17T17:24:37.422"/>
    <p1510:client id="{50351C4C-62E8-6960-D11A-F2BAC080DCCC}" v="2" dt="2023-02-19T19:30:54.488"/>
    <p1510:client id="{53FEB681-95EF-8F9B-1AF6-1BA8E2F21BA0}" v="321" dt="2023-02-14T02:50:59.872"/>
    <p1510:client id="{589015AB-6A91-9C7C-A6F3-3C9FA00095C7}" v="24" dt="2023-02-16T13:27:56.559"/>
    <p1510:client id="{77F102A2-B239-9F6F-324A-54324A9A7014}" v="875" dt="2023-02-14T11:19:41.044"/>
    <p1510:client id="{894EFD5D-00EB-9F6C-59A6-8581C08CAA82}" v="653" dt="2023-02-18T18:07:38.828"/>
    <p1510:client id="{BEB192FE-B6EF-8746-42E2-FCF8880FABF1}" v="230" dt="2023-02-18T19:59:22.526"/>
    <p1510:client id="{D634FC8A-A927-287D-A4CD-F0056F637043}" v="15" dt="2023-02-14T11:25:12.980"/>
    <p1510:client id="{D9E31B7D-90C8-74AA-13A7-BD2A67F08F4E}" v="20" dt="2023-02-17T14:39:14.667"/>
    <p1510:client id="{DC7DE4F6-EC22-13EF-4DB7-EB87BD554A01}" v="11" dt="2023-02-17T15:22:16.724"/>
    <p1510:client id="{E280AFD8-102B-F7B8-240E-9744C758FB45}" v="8" dt="2023-02-17T15:30:25.820"/>
    <p1510:client id="{F94D8C78-583C-9D14-8416-1049E8F8E4EC}" v="16" dt="2023-02-15T11:08:06.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ableStyles" Target="tableStyles.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theme" Target="theme/theme1.xml" Id="rId11" /><Relationship Type="http://schemas.openxmlformats.org/officeDocument/2006/relationships/slide" Target="slides/slide4.xml" Id="rId5" /><Relationship Type="http://schemas.openxmlformats.org/officeDocument/2006/relationships/viewProps" Target="viewProps.xml" Id="rId10" /><Relationship Type="http://schemas.openxmlformats.org/officeDocument/2006/relationships/slide" Target="slides/slide3.xml" Id="rId4" /><Relationship Type="http://schemas.openxmlformats.org/officeDocument/2006/relationships/presProps" Target="presProps.xml" Id="rId9" /><Relationship Type="http://schemas.microsoft.com/office/2015/10/relationships/revisionInfo" Target="revisionInfo.xml" Id="rId14"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843E7A-F063-4934-866E-42F3D0F82AD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7EC14F1B-C1B2-4D69-A743-83E6BBE5D4D0}">
      <dgm:prSet phldrT="[Text]" phldr="0"/>
      <dgm:spPr/>
      <dgm:t>
        <a:bodyPr/>
        <a:lstStyle/>
        <a:p>
          <a:r>
            <a:rPr lang="en-GB">
              <a:latin typeface="Calibri Light" panose="020F0302020204030204"/>
            </a:rPr>
            <a:t>Confidentiality</a:t>
          </a:r>
          <a:endParaRPr lang="en-GB"/>
        </a:p>
      </dgm:t>
    </dgm:pt>
    <dgm:pt modelId="{3398B350-A7F8-4CFC-925A-E2193CDB8442}" type="parTrans" cxnId="{5EB561F4-1CEA-460C-BCE6-A3F60949166F}">
      <dgm:prSet/>
      <dgm:spPr/>
      <dgm:t>
        <a:bodyPr/>
        <a:lstStyle/>
        <a:p>
          <a:endParaRPr lang="en-GB"/>
        </a:p>
      </dgm:t>
    </dgm:pt>
    <dgm:pt modelId="{6119625E-66E9-4076-87CF-B9383A3F49AD}" type="sibTrans" cxnId="{5EB561F4-1CEA-460C-BCE6-A3F60949166F}">
      <dgm:prSet/>
      <dgm:spPr/>
      <dgm:t>
        <a:bodyPr/>
        <a:lstStyle/>
        <a:p>
          <a:endParaRPr lang="en-GB"/>
        </a:p>
      </dgm:t>
    </dgm:pt>
    <dgm:pt modelId="{B3ED545C-742C-4E5E-8A83-C0A0C0223D86}">
      <dgm:prSet phldrT="[Text]" phldr="0"/>
      <dgm:spPr/>
      <dgm:t>
        <a:bodyPr/>
        <a:lstStyle/>
        <a:p>
          <a:pPr rtl="0"/>
          <a:r>
            <a:rPr lang="en-GB">
              <a:latin typeface="Calibri Light" panose="020F0302020204030204"/>
            </a:rPr>
            <a:t>Data protection</a:t>
          </a:r>
          <a:endParaRPr lang="en-GB"/>
        </a:p>
      </dgm:t>
    </dgm:pt>
    <dgm:pt modelId="{E46FA842-E81E-4B64-8D9A-6846023ED896}" type="parTrans" cxnId="{A712403A-3E52-43D5-AF4E-2C73DFACC9AB}">
      <dgm:prSet/>
      <dgm:spPr/>
      <dgm:t>
        <a:bodyPr/>
        <a:lstStyle/>
        <a:p>
          <a:endParaRPr lang="en-GB"/>
        </a:p>
      </dgm:t>
    </dgm:pt>
    <dgm:pt modelId="{49B01C3E-5E48-4C77-BB49-ACB3E617B4F4}" type="sibTrans" cxnId="{A712403A-3E52-43D5-AF4E-2C73DFACC9AB}">
      <dgm:prSet/>
      <dgm:spPr/>
      <dgm:t>
        <a:bodyPr/>
        <a:lstStyle/>
        <a:p>
          <a:endParaRPr lang="en-GB"/>
        </a:p>
      </dgm:t>
    </dgm:pt>
    <dgm:pt modelId="{E5E1890C-421F-4D2D-A21C-11079591DA0A}">
      <dgm:prSet phldrT="[Text]" phldr="0"/>
      <dgm:spPr/>
      <dgm:t>
        <a:bodyPr/>
        <a:lstStyle/>
        <a:p>
          <a:r>
            <a:rPr lang="en-GB">
              <a:latin typeface="Calibri Light" panose="020F0302020204030204"/>
            </a:rPr>
            <a:t>privacy</a:t>
          </a:r>
          <a:endParaRPr lang="en-GB"/>
        </a:p>
      </dgm:t>
    </dgm:pt>
    <dgm:pt modelId="{BE9F17D8-21C2-4C87-A743-8CC4FEA7F5FC}" type="parTrans" cxnId="{B77BDC43-1F51-4D95-A35C-4FDDA7B57C76}">
      <dgm:prSet/>
      <dgm:spPr/>
      <dgm:t>
        <a:bodyPr/>
        <a:lstStyle/>
        <a:p>
          <a:endParaRPr lang="en-GB"/>
        </a:p>
      </dgm:t>
    </dgm:pt>
    <dgm:pt modelId="{264938F9-E2BA-4863-95A1-49E1E04ADC6D}" type="sibTrans" cxnId="{B77BDC43-1F51-4D95-A35C-4FDDA7B57C76}">
      <dgm:prSet/>
      <dgm:spPr/>
      <dgm:t>
        <a:bodyPr/>
        <a:lstStyle/>
        <a:p>
          <a:endParaRPr lang="en-GB"/>
        </a:p>
      </dgm:t>
    </dgm:pt>
    <dgm:pt modelId="{710C5876-EAA0-4D4C-8567-F501AE4F6E9F}" type="pres">
      <dgm:prSet presAssocID="{55843E7A-F063-4934-866E-42F3D0F82ADE}" presName="linear" presStyleCnt="0">
        <dgm:presLayoutVars>
          <dgm:dir/>
          <dgm:animLvl val="lvl"/>
          <dgm:resizeHandles val="exact"/>
        </dgm:presLayoutVars>
      </dgm:prSet>
      <dgm:spPr/>
    </dgm:pt>
    <dgm:pt modelId="{BFB7ADC0-C58E-4E5A-AC0E-4978277147B8}" type="pres">
      <dgm:prSet presAssocID="{7EC14F1B-C1B2-4D69-A743-83E6BBE5D4D0}" presName="parentLin" presStyleCnt="0"/>
      <dgm:spPr/>
    </dgm:pt>
    <dgm:pt modelId="{334A0DA9-1FD6-4AA6-A292-C921C27EFF83}" type="pres">
      <dgm:prSet presAssocID="{7EC14F1B-C1B2-4D69-A743-83E6BBE5D4D0}" presName="parentLeftMargin" presStyleLbl="node1" presStyleIdx="0" presStyleCnt="3"/>
      <dgm:spPr/>
    </dgm:pt>
    <dgm:pt modelId="{E4A797ED-FB31-4050-9085-4A4EA0252A97}" type="pres">
      <dgm:prSet presAssocID="{7EC14F1B-C1B2-4D69-A743-83E6BBE5D4D0}" presName="parentText" presStyleLbl="node1" presStyleIdx="0" presStyleCnt="3">
        <dgm:presLayoutVars>
          <dgm:chMax val="0"/>
          <dgm:bulletEnabled val="1"/>
        </dgm:presLayoutVars>
      </dgm:prSet>
      <dgm:spPr/>
    </dgm:pt>
    <dgm:pt modelId="{4A408B9A-A5BD-444C-9CD8-7F91BBB98294}" type="pres">
      <dgm:prSet presAssocID="{7EC14F1B-C1B2-4D69-A743-83E6BBE5D4D0}" presName="negativeSpace" presStyleCnt="0"/>
      <dgm:spPr/>
    </dgm:pt>
    <dgm:pt modelId="{9950FDF5-5073-412D-8AB2-FC2CDAC894AD}" type="pres">
      <dgm:prSet presAssocID="{7EC14F1B-C1B2-4D69-A743-83E6BBE5D4D0}" presName="childText" presStyleLbl="conFgAcc1" presStyleIdx="0" presStyleCnt="3">
        <dgm:presLayoutVars>
          <dgm:bulletEnabled val="1"/>
        </dgm:presLayoutVars>
      </dgm:prSet>
      <dgm:spPr/>
    </dgm:pt>
    <dgm:pt modelId="{DE033DEF-AAC7-4113-9B56-A9EB3197B456}" type="pres">
      <dgm:prSet presAssocID="{6119625E-66E9-4076-87CF-B9383A3F49AD}" presName="spaceBetweenRectangles" presStyleCnt="0"/>
      <dgm:spPr/>
    </dgm:pt>
    <dgm:pt modelId="{9A97512F-6C37-4E09-98B9-AD374D450ACC}" type="pres">
      <dgm:prSet presAssocID="{B3ED545C-742C-4E5E-8A83-C0A0C0223D86}" presName="parentLin" presStyleCnt="0"/>
      <dgm:spPr/>
    </dgm:pt>
    <dgm:pt modelId="{1AFAD8AF-26B7-49ED-90C1-55A7B068E2E5}" type="pres">
      <dgm:prSet presAssocID="{B3ED545C-742C-4E5E-8A83-C0A0C0223D86}" presName="parentLeftMargin" presStyleLbl="node1" presStyleIdx="0" presStyleCnt="3"/>
      <dgm:spPr/>
    </dgm:pt>
    <dgm:pt modelId="{088823B9-CB02-4E8B-9D0D-05F6B00BD27F}" type="pres">
      <dgm:prSet presAssocID="{B3ED545C-742C-4E5E-8A83-C0A0C0223D86}" presName="parentText" presStyleLbl="node1" presStyleIdx="1" presStyleCnt="3">
        <dgm:presLayoutVars>
          <dgm:chMax val="0"/>
          <dgm:bulletEnabled val="1"/>
        </dgm:presLayoutVars>
      </dgm:prSet>
      <dgm:spPr/>
    </dgm:pt>
    <dgm:pt modelId="{A0FBDB2C-7F39-4F8C-BC35-486C3615902E}" type="pres">
      <dgm:prSet presAssocID="{B3ED545C-742C-4E5E-8A83-C0A0C0223D86}" presName="negativeSpace" presStyleCnt="0"/>
      <dgm:spPr/>
    </dgm:pt>
    <dgm:pt modelId="{5545922E-A023-42A2-8CC7-C5F01697EFE3}" type="pres">
      <dgm:prSet presAssocID="{B3ED545C-742C-4E5E-8A83-C0A0C0223D86}" presName="childText" presStyleLbl="conFgAcc1" presStyleIdx="1" presStyleCnt="3">
        <dgm:presLayoutVars>
          <dgm:bulletEnabled val="1"/>
        </dgm:presLayoutVars>
      </dgm:prSet>
      <dgm:spPr/>
    </dgm:pt>
    <dgm:pt modelId="{FA73325A-BD32-46C9-8BA3-ACE5685CA15A}" type="pres">
      <dgm:prSet presAssocID="{49B01C3E-5E48-4C77-BB49-ACB3E617B4F4}" presName="spaceBetweenRectangles" presStyleCnt="0"/>
      <dgm:spPr/>
    </dgm:pt>
    <dgm:pt modelId="{CBDDE998-F19A-4EFE-8AED-9530A8C8FCA1}" type="pres">
      <dgm:prSet presAssocID="{E5E1890C-421F-4D2D-A21C-11079591DA0A}" presName="parentLin" presStyleCnt="0"/>
      <dgm:spPr/>
    </dgm:pt>
    <dgm:pt modelId="{6D27D946-CB44-496D-A6F3-09618F85BE7B}" type="pres">
      <dgm:prSet presAssocID="{E5E1890C-421F-4D2D-A21C-11079591DA0A}" presName="parentLeftMargin" presStyleLbl="node1" presStyleIdx="1" presStyleCnt="3"/>
      <dgm:spPr/>
    </dgm:pt>
    <dgm:pt modelId="{0A77D835-610E-49BE-BEA3-69E6FA7A6D03}" type="pres">
      <dgm:prSet presAssocID="{E5E1890C-421F-4D2D-A21C-11079591DA0A}" presName="parentText" presStyleLbl="node1" presStyleIdx="2" presStyleCnt="3">
        <dgm:presLayoutVars>
          <dgm:chMax val="0"/>
          <dgm:bulletEnabled val="1"/>
        </dgm:presLayoutVars>
      </dgm:prSet>
      <dgm:spPr/>
    </dgm:pt>
    <dgm:pt modelId="{C61369B5-3837-45E0-9380-E4C125733EDB}" type="pres">
      <dgm:prSet presAssocID="{E5E1890C-421F-4D2D-A21C-11079591DA0A}" presName="negativeSpace" presStyleCnt="0"/>
      <dgm:spPr/>
    </dgm:pt>
    <dgm:pt modelId="{81892CF4-3FFD-473C-BCD5-4752B0FCEE61}" type="pres">
      <dgm:prSet presAssocID="{E5E1890C-421F-4D2D-A21C-11079591DA0A}" presName="childText" presStyleLbl="conFgAcc1" presStyleIdx="2" presStyleCnt="3">
        <dgm:presLayoutVars>
          <dgm:bulletEnabled val="1"/>
        </dgm:presLayoutVars>
      </dgm:prSet>
      <dgm:spPr/>
    </dgm:pt>
  </dgm:ptLst>
  <dgm:cxnLst>
    <dgm:cxn modelId="{A712403A-3E52-43D5-AF4E-2C73DFACC9AB}" srcId="{55843E7A-F063-4934-866E-42F3D0F82ADE}" destId="{B3ED545C-742C-4E5E-8A83-C0A0C0223D86}" srcOrd="1" destOrd="0" parTransId="{E46FA842-E81E-4B64-8D9A-6846023ED896}" sibTransId="{49B01C3E-5E48-4C77-BB49-ACB3E617B4F4}"/>
    <dgm:cxn modelId="{4C32443E-4635-4C76-A7F0-5B7315950359}" type="presOf" srcId="{B3ED545C-742C-4E5E-8A83-C0A0C0223D86}" destId="{1AFAD8AF-26B7-49ED-90C1-55A7B068E2E5}" srcOrd="0" destOrd="0" presId="urn:microsoft.com/office/officeart/2005/8/layout/list1"/>
    <dgm:cxn modelId="{B77BDC43-1F51-4D95-A35C-4FDDA7B57C76}" srcId="{55843E7A-F063-4934-866E-42F3D0F82ADE}" destId="{E5E1890C-421F-4D2D-A21C-11079591DA0A}" srcOrd="2" destOrd="0" parTransId="{BE9F17D8-21C2-4C87-A743-8CC4FEA7F5FC}" sibTransId="{264938F9-E2BA-4863-95A1-49E1E04ADC6D}"/>
    <dgm:cxn modelId="{862E934A-2E58-436C-A428-DC69AFFB4559}" type="presOf" srcId="{55843E7A-F063-4934-866E-42F3D0F82ADE}" destId="{710C5876-EAA0-4D4C-8567-F501AE4F6E9F}" srcOrd="0" destOrd="0" presId="urn:microsoft.com/office/officeart/2005/8/layout/list1"/>
    <dgm:cxn modelId="{C976B77C-1AA7-442F-9AA7-EA19D0F5DDF9}" type="presOf" srcId="{7EC14F1B-C1B2-4D69-A743-83E6BBE5D4D0}" destId="{334A0DA9-1FD6-4AA6-A292-C921C27EFF83}" srcOrd="0" destOrd="0" presId="urn:microsoft.com/office/officeart/2005/8/layout/list1"/>
    <dgm:cxn modelId="{AC14B9AA-F16B-42BE-AECA-EC0DDF950C8B}" type="presOf" srcId="{E5E1890C-421F-4D2D-A21C-11079591DA0A}" destId="{6D27D946-CB44-496D-A6F3-09618F85BE7B}" srcOrd="0" destOrd="0" presId="urn:microsoft.com/office/officeart/2005/8/layout/list1"/>
    <dgm:cxn modelId="{CDFB0AE0-B0A8-4096-B930-17A4A73F92AA}" type="presOf" srcId="{B3ED545C-742C-4E5E-8A83-C0A0C0223D86}" destId="{088823B9-CB02-4E8B-9D0D-05F6B00BD27F}" srcOrd="1" destOrd="0" presId="urn:microsoft.com/office/officeart/2005/8/layout/list1"/>
    <dgm:cxn modelId="{365486F0-5455-483E-9713-D53BE7C8D474}" type="presOf" srcId="{7EC14F1B-C1B2-4D69-A743-83E6BBE5D4D0}" destId="{E4A797ED-FB31-4050-9085-4A4EA0252A97}" srcOrd="1" destOrd="0" presId="urn:microsoft.com/office/officeart/2005/8/layout/list1"/>
    <dgm:cxn modelId="{5EB561F4-1CEA-460C-BCE6-A3F60949166F}" srcId="{55843E7A-F063-4934-866E-42F3D0F82ADE}" destId="{7EC14F1B-C1B2-4D69-A743-83E6BBE5D4D0}" srcOrd="0" destOrd="0" parTransId="{3398B350-A7F8-4CFC-925A-E2193CDB8442}" sibTransId="{6119625E-66E9-4076-87CF-B9383A3F49AD}"/>
    <dgm:cxn modelId="{36D97FF9-B3E4-4562-A7F9-2F21E83C6DC8}" type="presOf" srcId="{E5E1890C-421F-4D2D-A21C-11079591DA0A}" destId="{0A77D835-610E-49BE-BEA3-69E6FA7A6D03}" srcOrd="1" destOrd="0" presId="urn:microsoft.com/office/officeart/2005/8/layout/list1"/>
    <dgm:cxn modelId="{3DC6F9D2-4E3B-4511-9806-0666CABB28BC}" type="presParOf" srcId="{710C5876-EAA0-4D4C-8567-F501AE4F6E9F}" destId="{BFB7ADC0-C58E-4E5A-AC0E-4978277147B8}" srcOrd="0" destOrd="0" presId="urn:microsoft.com/office/officeart/2005/8/layout/list1"/>
    <dgm:cxn modelId="{53E9D662-9100-4382-9C02-066113C12388}" type="presParOf" srcId="{BFB7ADC0-C58E-4E5A-AC0E-4978277147B8}" destId="{334A0DA9-1FD6-4AA6-A292-C921C27EFF83}" srcOrd="0" destOrd="0" presId="urn:microsoft.com/office/officeart/2005/8/layout/list1"/>
    <dgm:cxn modelId="{9DF43E45-DF1D-4C03-8C65-E96EF2EEF8D7}" type="presParOf" srcId="{BFB7ADC0-C58E-4E5A-AC0E-4978277147B8}" destId="{E4A797ED-FB31-4050-9085-4A4EA0252A97}" srcOrd="1" destOrd="0" presId="urn:microsoft.com/office/officeart/2005/8/layout/list1"/>
    <dgm:cxn modelId="{77E2C49F-B8CD-4AEA-B473-C655EE09061A}" type="presParOf" srcId="{710C5876-EAA0-4D4C-8567-F501AE4F6E9F}" destId="{4A408B9A-A5BD-444C-9CD8-7F91BBB98294}" srcOrd="1" destOrd="0" presId="urn:microsoft.com/office/officeart/2005/8/layout/list1"/>
    <dgm:cxn modelId="{C3B03422-F0DB-449B-BE14-A3984E1D402D}" type="presParOf" srcId="{710C5876-EAA0-4D4C-8567-F501AE4F6E9F}" destId="{9950FDF5-5073-412D-8AB2-FC2CDAC894AD}" srcOrd="2" destOrd="0" presId="urn:microsoft.com/office/officeart/2005/8/layout/list1"/>
    <dgm:cxn modelId="{80DC0E78-24B0-41F1-9880-476A08029FA0}" type="presParOf" srcId="{710C5876-EAA0-4D4C-8567-F501AE4F6E9F}" destId="{DE033DEF-AAC7-4113-9B56-A9EB3197B456}" srcOrd="3" destOrd="0" presId="urn:microsoft.com/office/officeart/2005/8/layout/list1"/>
    <dgm:cxn modelId="{DEF59BCB-C783-47FE-BA00-420676579907}" type="presParOf" srcId="{710C5876-EAA0-4D4C-8567-F501AE4F6E9F}" destId="{9A97512F-6C37-4E09-98B9-AD374D450ACC}" srcOrd="4" destOrd="0" presId="urn:microsoft.com/office/officeart/2005/8/layout/list1"/>
    <dgm:cxn modelId="{584162CA-3F67-4F2E-BBE7-89659F27B01B}" type="presParOf" srcId="{9A97512F-6C37-4E09-98B9-AD374D450ACC}" destId="{1AFAD8AF-26B7-49ED-90C1-55A7B068E2E5}" srcOrd="0" destOrd="0" presId="urn:microsoft.com/office/officeart/2005/8/layout/list1"/>
    <dgm:cxn modelId="{B5959137-037B-4193-A5BD-D463869F90E4}" type="presParOf" srcId="{9A97512F-6C37-4E09-98B9-AD374D450ACC}" destId="{088823B9-CB02-4E8B-9D0D-05F6B00BD27F}" srcOrd="1" destOrd="0" presId="urn:microsoft.com/office/officeart/2005/8/layout/list1"/>
    <dgm:cxn modelId="{5F0412E5-7B82-41BD-BE5B-A4EBF0F93AE9}" type="presParOf" srcId="{710C5876-EAA0-4D4C-8567-F501AE4F6E9F}" destId="{A0FBDB2C-7F39-4F8C-BC35-486C3615902E}" srcOrd="5" destOrd="0" presId="urn:microsoft.com/office/officeart/2005/8/layout/list1"/>
    <dgm:cxn modelId="{C55B8B6C-403D-41BA-9B86-4DE6EF8B8BC1}" type="presParOf" srcId="{710C5876-EAA0-4D4C-8567-F501AE4F6E9F}" destId="{5545922E-A023-42A2-8CC7-C5F01697EFE3}" srcOrd="6" destOrd="0" presId="urn:microsoft.com/office/officeart/2005/8/layout/list1"/>
    <dgm:cxn modelId="{5929FCDA-AD7E-4ADB-8143-5AB81B411823}" type="presParOf" srcId="{710C5876-EAA0-4D4C-8567-F501AE4F6E9F}" destId="{FA73325A-BD32-46C9-8BA3-ACE5685CA15A}" srcOrd="7" destOrd="0" presId="urn:microsoft.com/office/officeart/2005/8/layout/list1"/>
    <dgm:cxn modelId="{0F02DA41-728B-4592-9065-3C31B57E225E}" type="presParOf" srcId="{710C5876-EAA0-4D4C-8567-F501AE4F6E9F}" destId="{CBDDE998-F19A-4EFE-8AED-9530A8C8FCA1}" srcOrd="8" destOrd="0" presId="urn:microsoft.com/office/officeart/2005/8/layout/list1"/>
    <dgm:cxn modelId="{99CC816E-29F9-4C30-ABC4-1BA1174FF95D}" type="presParOf" srcId="{CBDDE998-F19A-4EFE-8AED-9530A8C8FCA1}" destId="{6D27D946-CB44-496D-A6F3-09618F85BE7B}" srcOrd="0" destOrd="0" presId="urn:microsoft.com/office/officeart/2005/8/layout/list1"/>
    <dgm:cxn modelId="{441C457C-29A1-4455-89E2-8CA52F0F1498}" type="presParOf" srcId="{CBDDE998-F19A-4EFE-8AED-9530A8C8FCA1}" destId="{0A77D835-610E-49BE-BEA3-69E6FA7A6D03}" srcOrd="1" destOrd="0" presId="urn:microsoft.com/office/officeart/2005/8/layout/list1"/>
    <dgm:cxn modelId="{2CF7E505-5ECA-430D-A14C-2C61F19094B2}" type="presParOf" srcId="{710C5876-EAA0-4D4C-8567-F501AE4F6E9F}" destId="{C61369B5-3837-45E0-9380-E4C125733EDB}" srcOrd="9" destOrd="0" presId="urn:microsoft.com/office/officeart/2005/8/layout/list1"/>
    <dgm:cxn modelId="{C3728CB5-173A-4020-A942-139FC1497866}" type="presParOf" srcId="{710C5876-EAA0-4D4C-8567-F501AE4F6E9F}" destId="{81892CF4-3FFD-473C-BCD5-4752B0FCEE61}"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0FDF5-5073-412D-8AB2-FC2CDAC894AD}">
      <dsp:nvSpPr>
        <dsp:cNvPr id="0" name=""/>
        <dsp:cNvSpPr/>
      </dsp:nvSpPr>
      <dsp:spPr>
        <a:xfrm>
          <a:off x="0" y="257673"/>
          <a:ext cx="457200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A797ED-FB31-4050-9085-4A4EA0252A97}">
      <dsp:nvSpPr>
        <dsp:cNvPr id="0" name=""/>
        <dsp:cNvSpPr/>
      </dsp:nvSpPr>
      <dsp:spPr>
        <a:xfrm>
          <a:off x="228600" y="36273"/>
          <a:ext cx="320040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68" tIns="0" rIns="120968" bIns="0" numCol="1" spcCol="1270" anchor="ctr" anchorCtr="0">
          <a:noAutofit/>
        </a:bodyPr>
        <a:lstStyle/>
        <a:p>
          <a:pPr marL="0" lvl="0" indent="0" algn="l" defTabSz="666750">
            <a:lnSpc>
              <a:spcPct val="90000"/>
            </a:lnSpc>
            <a:spcBef>
              <a:spcPct val="0"/>
            </a:spcBef>
            <a:spcAft>
              <a:spcPct val="35000"/>
            </a:spcAft>
            <a:buNone/>
          </a:pPr>
          <a:r>
            <a:rPr lang="en-GB" sz="1500" kern="1200">
              <a:latin typeface="Calibri Light" panose="020F0302020204030204"/>
            </a:rPr>
            <a:t>Confidentiality</a:t>
          </a:r>
          <a:endParaRPr lang="en-GB" sz="1500" kern="1200"/>
        </a:p>
      </dsp:txBody>
      <dsp:txXfrm>
        <a:off x="250216" y="57889"/>
        <a:ext cx="3157168" cy="399568"/>
      </dsp:txXfrm>
    </dsp:sp>
    <dsp:sp modelId="{5545922E-A023-42A2-8CC7-C5F01697EFE3}">
      <dsp:nvSpPr>
        <dsp:cNvPr id="0" name=""/>
        <dsp:cNvSpPr/>
      </dsp:nvSpPr>
      <dsp:spPr>
        <a:xfrm>
          <a:off x="0" y="938074"/>
          <a:ext cx="457200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8823B9-CB02-4E8B-9D0D-05F6B00BD27F}">
      <dsp:nvSpPr>
        <dsp:cNvPr id="0" name=""/>
        <dsp:cNvSpPr/>
      </dsp:nvSpPr>
      <dsp:spPr>
        <a:xfrm>
          <a:off x="228600" y="716673"/>
          <a:ext cx="320040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68" tIns="0" rIns="120968" bIns="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Data protection</a:t>
          </a:r>
          <a:endParaRPr lang="en-GB" sz="1500" kern="1200"/>
        </a:p>
      </dsp:txBody>
      <dsp:txXfrm>
        <a:off x="250216" y="738289"/>
        <a:ext cx="3157168" cy="399568"/>
      </dsp:txXfrm>
    </dsp:sp>
    <dsp:sp modelId="{81892CF4-3FFD-473C-BCD5-4752B0FCEE61}">
      <dsp:nvSpPr>
        <dsp:cNvPr id="0" name=""/>
        <dsp:cNvSpPr/>
      </dsp:nvSpPr>
      <dsp:spPr>
        <a:xfrm>
          <a:off x="0" y="1618474"/>
          <a:ext cx="457200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77D835-610E-49BE-BEA3-69E6FA7A6D03}">
      <dsp:nvSpPr>
        <dsp:cNvPr id="0" name=""/>
        <dsp:cNvSpPr/>
      </dsp:nvSpPr>
      <dsp:spPr>
        <a:xfrm>
          <a:off x="228600" y="1397074"/>
          <a:ext cx="320040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68" tIns="0" rIns="120968" bIns="0" numCol="1" spcCol="1270" anchor="ctr" anchorCtr="0">
          <a:noAutofit/>
        </a:bodyPr>
        <a:lstStyle/>
        <a:p>
          <a:pPr marL="0" lvl="0" indent="0" algn="l" defTabSz="666750">
            <a:lnSpc>
              <a:spcPct val="90000"/>
            </a:lnSpc>
            <a:spcBef>
              <a:spcPct val="0"/>
            </a:spcBef>
            <a:spcAft>
              <a:spcPct val="35000"/>
            </a:spcAft>
            <a:buNone/>
          </a:pPr>
          <a:r>
            <a:rPr lang="en-GB" sz="1500" kern="1200">
              <a:latin typeface="Calibri Light" panose="020F0302020204030204"/>
            </a:rPr>
            <a:t>privacy</a:t>
          </a:r>
          <a:endParaRPr lang="en-GB" sz="1500" kern="1200"/>
        </a:p>
      </dsp:txBody>
      <dsp:txXfrm>
        <a:off x="250216" y="1418690"/>
        <a:ext cx="3157168"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51591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41283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0225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21357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61107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028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7575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57918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1908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56367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4637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543209104"/>
      </p:ext>
    </p:extLst>
  </p:cSld>
  <p:clrMap bg1="lt1" tx1="dk1" bg2="lt2" tx2="dk2" accent1="accent1" accent2="accent2" accent3="accent3" accent4="accent4" accent5="accent5" accent6="accent6" hlink="hlink" folHlink="folHlink"/>
  <p:sldLayoutIdLst>
    <p:sldLayoutId id="2147484186" r:id="rId1"/>
    <p:sldLayoutId id="2147484187" r:id="rId2"/>
    <p:sldLayoutId id="2147484188" r:id="rId3"/>
    <p:sldLayoutId id="2147484189" r:id="rId4"/>
    <p:sldLayoutId id="2147484190" r:id="rId5"/>
    <p:sldLayoutId id="2147484191" r:id="rId6"/>
    <p:sldLayoutId id="2147484192" r:id="rId7"/>
    <p:sldLayoutId id="2147484193" r:id="rId8"/>
    <p:sldLayoutId id="2147484194" r:id="rId9"/>
    <p:sldLayoutId id="2147484195" r:id="rId10"/>
    <p:sldLayoutId id="21474841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link-springer-com.ezproxy.uwtsd.ac.uk/article/10.1007/s10639-022-11133-1#ref-CR16" TargetMode="Externa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Form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doi-org.ezproxy.uwtsd.ac.uk/10.1177/0022243722113071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3">
            <a:extLst>
              <a:ext uri="{FF2B5EF4-FFF2-40B4-BE49-F238E27FC236}">
                <a16:creationId xmlns:a16="http://schemas.microsoft.com/office/drawing/2014/main" id="{D88BC45E-77AC-DAD1-DD83-15FAB6BE85E7}"/>
              </a:ext>
            </a:extLst>
          </p:cNvPr>
          <p:cNvPicPr>
            <a:picLocks noChangeAspect="1"/>
          </p:cNvPicPr>
          <p:nvPr/>
        </p:nvPicPr>
        <p:blipFill rotWithShape="1">
          <a:blip r:embed="rId2"/>
          <a:srcRect b="15730"/>
          <a:stretch/>
        </p:blipFill>
        <p:spPr>
          <a:xfrm>
            <a:off x="0" y="0"/>
            <a:ext cx="12191981" cy="6857990"/>
          </a:xfrm>
          <a:prstGeom prst="rect">
            <a:avLst/>
          </a:prstGeom>
        </p:spPr>
      </p:pic>
      <p:sp>
        <p:nvSpPr>
          <p:cNvPr id="2" name="Title 1"/>
          <p:cNvSpPr>
            <a:spLocks noGrp="1"/>
          </p:cNvSpPr>
          <p:nvPr>
            <p:ph type="ctrTitle"/>
          </p:nvPr>
        </p:nvSpPr>
        <p:spPr>
          <a:xfrm>
            <a:off x="1229360" y="554936"/>
            <a:ext cx="6741093" cy="1558341"/>
          </a:xfrm>
        </p:spPr>
        <p:txBody>
          <a:bodyPr anchor="b">
            <a:normAutofit/>
          </a:bodyPr>
          <a:lstStyle/>
          <a:p>
            <a:pPr algn="r">
              <a:lnSpc>
                <a:spcPct val="90000"/>
              </a:lnSpc>
            </a:pPr>
            <a:r>
              <a:rPr lang="en-GB" sz="3300">
                <a:cs typeface="Calibri Light"/>
              </a:rPr>
              <a:t>Are digital skills important for study and work?</a:t>
            </a:r>
            <a:br>
              <a:rPr lang="en-GB" sz="3300">
                <a:cs typeface="Calibri Light"/>
              </a:rPr>
            </a:br>
            <a:endParaRPr lang="en-GB" sz="3300"/>
          </a:p>
        </p:txBody>
      </p:sp>
      <p:sp>
        <p:nvSpPr>
          <p:cNvPr id="3" name="TextBox 2">
            <a:extLst>
              <a:ext uri="{FF2B5EF4-FFF2-40B4-BE49-F238E27FC236}">
                <a16:creationId xmlns:a16="http://schemas.microsoft.com/office/drawing/2014/main" id="{A54F01F6-D51D-373B-8739-69ABFE0A4527}"/>
              </a:ext>
            </a:extLst>
          </p:cNvPr>
          <p:cNvSpPr txBox="1"/>
          <p:nvPr/>
        </p:nvSpPr>
        <p:spPr>
          <a:xfrm>
            <a:off x="6807200" y="5038243"/>
            <a:ext cx="4988560" cy="1477328"/>
          </a:xfrm>
          <a:prstGeom prst="rect">
            <a:avLst/>
          </a:prstGeom>
          <a:noFill/>
        </p:spPr>
        <p:txBody>
          <a:bodyPr wrap="square" rtlCol="0">
            <a:spAutoFit/>
          </a:bodyPr>
          <a:lstStyle/>
          <a:p>
            <a:r>
              <a:rPr lang="en-GB"/>
              <a:t>UWTSD Student 1: Kiren Nisar (2220781)</a:t>
            </a:r>
          </a:p>
          <a:p>
            <a:r>
              <a:rPr lang="en-GB"/>
              <a:t>UWTSD Student2: Yasmin Saleem (2220775)</a:t>
            </a:r>
          </a:p>
          <a:p>
            <a:pPr algn="l"/>
            <a:r>
              <a:rPr lang="en-GB" b="0" i="0">
                <a:solidFill>
                  <a:srgbClr val="373A3C"/>
                </a:solidFill>
                <a:effectLst/>
                <a:latin typeface="-apple-system"/>
              </a:rPr>
              <a:t>LCHS4002_BIRM</a:t>
            </a:r>
          </a:p>
          <a:p>
            <a:pPr algn="l"/>
            <a:r>
              <a:rPr lang="en-GB" b="0" i="0">
                <a:solidFill>
                  <a:srgbClr val="373A3C"/>
                </a:solidFill>
                <a:effectLst/>
                <a:latin typeface="-apple-system"/>
              </a:rPr>
              <a:t>Digital Skills and Research Methods. </a:t>
            </a:r>
          </a:p>
          <a:p>
            <a:r>
              <a:rPr lang="en-GB"/>
              <a:t>Lecture: </a:t>
            </a:r>
            <a:r>
              <a:rPr lang="en-GB" err="1"/>
              <a:t>Zahida</a:t>
            </a:r>
            <a:r>
              <a:rPr lang="en-GB"/>
              <a:t> Khan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F36E8-2814-CDA9-AA40-119B8759B159}"/>
              </a:ext>
            </a:extLst>
          </p:cNvPr>
          <p:cNvSpPr>
            <a:spLocks noGrp="1"/>
          </p:cNvSpPr>
          <p:nvPr>
            <p:ph type="title"/>
          </p:nvPr>
        </p:nvSpPr>
        <p:spPr>
          <a:xfrm>
            <a:off x="3907971" y="920296"/>
            <a:ext cx="4245429" cy="1347334"/>
          </a:xfrm>
        </p:spPr>
        <p:txBody>
          <a:bodyPr/>
          <a:lstStyle/>
          <a:p>
            <a:r>
              <a:rPr lang="en-GB">
                <a:ea typeface="+mj-lt"/>
                <a:cs typeface="+mj-lt"/>
              </a:rPr>
              <a:t>INTRODUCTION</a:t>
            </a:r>
            <a:endParaRPr lang="en-US"/>
          </a:p>
        </p:txBody>
      </p:sp>
      <p:sp>
        <p:nvSpPr>
          <p:cNvPr id="3" name="Content Placeholder 2">
            <a:extLst>
              <a:ext uri="{FF2B5EF4-FFF2-40B4-BE49-F238E27FC236}">
                <a16:creationId xmlns:a16="http://schemas.microsoft.com/office/drawing/2014/main" id="{40BA61B9-9A35-5D12-1323-E55947AD5C13}"/>
              </a:ext>
            </a:extLst>
          </p:cNvPr>
          <p:cNvSpPr>
            <a:spLocks noGrp="1"/>
          </p:cNvSpPr>
          <p:nvPr>
            <p:ph idx="1"/>
          </p:nvPr>
        </p:nvSpPr>
        <p:spPr>
          <a:xfrm>
            <a:off x="838200" y="2503542"/>
            <a:ext cx="10515600" cy="3469597"/>
          </a:xfrm>
        </p:spPr>
        <p:txBody>
          <a:bodyPr vert="horz" lIns="91440" tIns="45720" rIns="91440" bIns="45720" rtlCol="0" anchor="t">
            <a:normAutofit/>
          </a:bodyPr>
          <a:lstStyle/>
          <a:p>
            <a:pPr marL="0" indent="0">
              <a:buNone/>
            </a:pPr>
            <a:r>
              <a:rPr lang="en-US">
                <a:ea typeface="+mn-lt"/>
                <a:cs typeface="+mn-lt"/>
              </a:rPr>
              <a:t>This presentation is carried out a survey to research information on which digital skills do UWTSD students find most important?</a:t>
            </a:r>
            <a:endParaRPr lang="en-US"/>
          </a:p>
          <a:p>
            <a:pPr marL="0" indent="0">
              <a:buNone/>
            </a:pPr>
            <a:r>
              <a:rPr lang="en-US">
                <a:ea typeface="+mn-lt"/>
                <a:cs typeface="+mn-lt"/>
              </a:rPr>
              <a:t>Over the years technology has significantly developed widely in today`s style, day and age of living, resulting students and individuals in employment frequent use of Digital skills academically.</a:t>
            </a:r>
          </a:p>
          <a:p>
            <a:pPr marL="0" indent="0">
              <a:buNone/>
            </a:pPr>
            <a:r>
              <a:rPr lang="en-US">
                <a:ea typeface="+mn-lt"/>
                <a:cs typeface="+mn-lt"/>
              </a:rPr>
              <a:t>Identifying the benefits of delivering e – educations globally for technology producers and customers.</a:t>
            </a:r>
          </a:p>
          <a:p>
            <a:pPr marL="0" indent="0">
              <a:buNone/>
            </a:pPr>
            <a:endParaRPr lang="en-US">
              <a:ea typeface="+mn-lt"/>
              <a:cs typeface="+mn-lt"/>
            </a:endParaRPr>
          </a:p>
        </p:txBody>
      </p:sp>
      <p:sp>
        <p:nvSpPr>
          <p:cNvPr id="4" name="TextBox 3">
            <a:extLst>
              <a:ext uri="{FF2B5EF4-FFF2-40B4-BE49-F238E27FC236}">
                <a16:creationId xmlns:a16="http://schemas.microsoft.com/office/drawing/2014/main" id="{CCE3A875-37A3-7339-228B-15D9A033E8C5}"/>
              </a:ext>
            </a:extLst>
          </p:cNvPr>
          <p:cNvSpPr txBox="1"/>
          <p:nvPr/>
        </p:nvSpPr>
        <p:spPr>
          <a:xfrm>
            <a:off x="7541172" y="6339051"/>
            <a:ext cx="4598276" cy="6955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nSpc>
                <a:spcPct val="90000"/>
              </a:lnSpc>
              <a:spcAft>
                <a:spcPts val="600"/>
              </a:spcAft>
            </a:pPr>
            <a:r>
              <a:rPr lang="en-US">
                <a:ea typeface="+mn-lt"/>
                <a:cs typeface="+mn-lt"/>
              </a:rPr>
              <a:t> Presented by Yasmin</a:t>
            </a:r>
          </a:p>
          <a:p>
            <a:pPr algn="l"/>
            <a:endParaRPr lang="en-GB">
              <a:cs typeface="Calibri"/>
            </a:endParaRPr>
          </a:p>
        </p:txBody>
      </p:sp>
      <p:pic>
        <p:nvPicPr>
          <p:cNvPr id="5" name="Picture 5" descr="Firemen in a huddle">
            <a:extLst>
              <a:ext uri="{FF2B5EF4-FFF2-40B4-BE49-F238E27FC236}">
                <a16:creationId xmlns:a16="http://schemas.microsoft.com/office/drawing/2014/main" id="{3AAA9FB1-8686-80E1-2BCB-862CB4BF3641}"/>
              </a:ext>
            </a:extLst>
          </p:cNvPr>
          <p:cNvPicPr>
            <a:picLocks noChangeAspect="1"/>
          </p:cNvPicPr>
          <p:nvPr/>
        </p:nvPicPr>
        <p:blipFill>
          <a:blip r:embed="rId2"/>
          <a:stretch>
            <a:fillRect/>
          </a:stretch>
        </p:blipFill>
        <p:spPr>
          <a:xfrm>
            <a:off x="8153400" y="620031"/>
            <a:ext cx="2743199" cy="1829709"/>
          </a:xfrm>
          <a:prstGeom prst="rect">
            <a:avLst/>
          </a:prstGeom>
        </p:spPr>
      </p:pic>
    </p:spTree>
    <p:extLst>
      <p:ext uri="{BB962C8B-B14F-4D97-AF65-F5344CB8AC3E}">
        <p14:creationId xmlns:p14="http://schemas.microsoft.com/office/powerpoint/2010/main" val="1372315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7F2B81-5A85-233E-F599-3D4AFDD78039}"/>
              </a:ext>
            </a:extLst>
          </p:cNvPr>
          <p:cNvSpPr>
            <a:spLocks noGrp="1"/>
          </p:cNvSpPr>
          <p:nvPr>
            <p:ph type="title"/>
          </p:nvPr>
        </p:nvSpPr>
        <p:spPr>
          <a:xfrm>
            <a:off x="838200" y="205350"/>
            <a:ext cx="2465439" cy="1178080"/>
          </a:xfrm>
        </p:spPr>
        <p:txBody>
          <a:bodyPr>
            <a:normAutofit/>
          </a:bodyPr>
          <a:lstStyle/>
          <a:p>
            <a:r>
              <a:rPr lang="en-GB">
                <a:cs typeface="Calibri Light"/>
              </a:rPr>
              <a:t>Rationale</a:t>
            </a:r>
            <a:endParaRPr lang="en-GB"/>
          </a:p>
        </p:txBody>
      </p:sp>
      <p:sp>
        <p:nvSpPr>
          <p:cNvPr id="4" name="Content Placeholder 3">
            <a:extLst>
              <a:ext uri="{FF2B5EF4-FFF2-40B4-BE49-F238E27FC236}">
                <a16:creationId xmlns:a16="http://schemas.microsoft.com/office/drawing/2014/main" id="{C695CBAC-C4F4-D589-8F8D-75383F01C7C2}"/>
              </a:ext>
            </a:extLst>
          </p:cNvPr>
          <p:cNvSpPr>
            <a:spLocks noGrp="1"/>
          </p:cNvSpPr>
          <p:nvPr>
            <p:ph idx="1"/>
          </p:nvPr>
        </p:nvSpPr>
        <p:spPr>
          <a:xfrm>
            <a:off x="248265" y="1628982"/>
            <a:ext cx="11289890" cy="4879819"/>
          </a:xfrm>
        </p:spPr>
        <p:txBody>
          <a:bodyPr vert="horz" lIns="91440" tIns="45720" rIns="91440" bIns="45720" rtlCol="0" anchor="t">
            <a:normAutofit lnSpcReduction="10000"/>
          </a:bodyPr>
          <a:lstStyle/>
          <a:p>
            <a:r>
              <a:rPr lang="en-GB" sz="2000">
                <a:ea typeface="+mn-lt"/>
                <a:cs typeface="+mn-lt"/>
              </a:rPr>
              <a:t>In the continuing education market, e-learning was expected to grow at a CAGR of 14.6% and was anticipated to reach USD 374.3 billion by 2026 (Globenewswire.com, </a:t>
            </a:r>
            <a:r>
              <a:rPr lang="en-GB" sz="2000" u="sng">
                <a:ea typeface="+mn-lt"/>
                <a:cs typeface="+mn-lt"/>
                <a:hlinkClick r:id="rId2"/>
              </a:rPr>
              <a:t>2021</a:t>
            </a:r>
            <a:r>
              <a:rPr lang="en-GB" sz="2000">
                <a:ea typeface="+mn-lt"/>
                <a:cs typeface="+mn-lt"/>
              </a:rPr>
              <a:t>). </a:t>
            </a:r>
          </a:p>
          <a:p>
            <a:r>
              <a:rPr lang="en-GB" sz="2000">
                <a:cs typeface="Calibri"/>
              </a:rPr>
              <a:t>The growth in technology has increased rapidly due to factors such as the Covid 19 pandemic. The use of digital skills is more frequently used by higher education students.</a:t>
            </a:r>
          </a:p>
          <a:p>
            <a:r>
              <a:rPr lang="en-GB" sz="2000">
                <a:cs typeface="Calibri"/>
              </a:rPr>
              <a:t>Digital text-book is </a:t>
            </a:r>
            <a:r>
              <a:rPr lang="en-GB" sz="2000">
                <a:latin typeface="Georgia Pro"/>
                <a:cs typeface="Calibri"/>
              </a:rPr>
              <a:t>also</a:t>
            </a:r>
            <a:r>
              <a:rPr lang="en-GB" sz="2000">
                <a:cs typeface="Calibri"/>
              </a:rPr>
              <a:t> discovered as part of rapid growth of educational technology skills. Educational materials such as images and videos, online forums, submission online etc  are introduced in complimenting classroom  learning. Digital text-books are also cost effective, can be efficiently updated, resulting in rapid distribution and effective impact on education globally to all </a:t>
            </a:r>
            <a:r>
              <a:rPr lang="en-GB" sz="2000">
                <a:ea typeface="+mn-lt"/>
                <a:cs typeface="+mn-lt"/>
              </a:rPr>
              <a:t>educators and</a:t>
            </a:r>
            <a:r>
              <a:rPr lang="en-GB" sz="2000">
                <a:cs typeface="Calibri"/>
              </a:rPr>
              <a:t> educational providers.</a:t>
            </a:r>
          </a:p>
          <a:p>
            <a:r>
              <a:rPr lang="en-GB" sz="2000">
                <a:cs typeface="Calibri"/>
              </a:rPr>
              <a:t>Using digital skills leaves a footprint each time the apps or any kinds of software is used. "</a:t>
            </a:r>
            <a:endParaRPr lang="en-GB" sz="2000">
              <a:ea typeface="+mn-lt"/>
              <a:cs typeface="+mn-lt"/>
            </a:endParaRPr>
          </a:p>
          <a:p>
            <a:pPr marL="0" indent="0">
              <a:buNone/>
            </a:pPr>
            <a:r>
              <a:rPr lang="en-GB" sz="2000">
                <a:ea typeface="+mn-lt"/>
                <a:cs typeface="+mn-lt"/>
              </a:rPr>
              <a:t>      "massive suite of education tools, and software magnate Microsoft is joining this growing industry."(</a:t>
            </a:r>
            <a:r>
              <a:rPr lang="en-GB" sz="2000" i="1">
                <a:ea typeface="+mn-lt"/>
                <a:cs typeface="+mn-lt"/>
              </a:rPr>
              <a:t>5 Tools for the Global Learner).</a:t>
            </a:r>
          </a:p>
          <a:p>
            <a:pPr marL="0" indent="0">
              <a:buNone/>
            </a:pPr>
            <a:r>
              <a:rPr lang="en-GB" sz="2000">
                <a:latin typeface="Calibri" panose="020F0502020204030204"/>
                <a:cs typeface="Calibri"/>
              </a:rPr>
              <a:t>As we all learned about growing technology, some digital kills that are important to UWTSD students as part of their education are Microsoft, the student portal and availability to the e-resources. </a:t>
            </a:r>
          </a:p>
          <a:p>
            <a:pPr marL="0" indent="0">
              <a:buNone/>
            </a:pPr>
            <a:r>
              <a:rPr lang="en-GB" sz="2000">
                <a:latin typeface="Calibri" panose="020F0502020204030204"/>
                <a:cs typeface="Calibri"/>
              </a:rPr>
              <a:t>                                                                                                                                                        Presented by Kiren</a:t>
            </a:r>
          </a:p>
          <a:p>
            <a:pPr marL="0" indent="0">
              <a:buNone/>
            </a:pPr>
            <a:endParaRPr lang="en-GB" sz="2000">
              <a:latin typeface="Calibri" panose="020F0502020204030204"/>
              <a:cs typeface="Calibri"/>
            </a:endParaRPr>
          </a:p>
          <a:p>
            <a:pPr marL="0" indent="0">
              <a:buNone/>
            </a:pPr>
            <a:endParaRPr lang="en-GB" sz="2000">
              <a:latin typeface="Calibri" panose="020F0502020204030204"/>
              <a:cs typeface="Calibri"/>
            </a:endParaRPr>
          </a:p>
          <a:p>
            <a:pPr marL="0" indent="0">
              <a:buNone/>
            </a:pPr>
            <a:endParaRPr lang="en-GB" sz="2000" i="1">
              <a:latin typeface="Arial Nova"/>
              <a:cs typeface="Calibri"/>
            </a:endParaRPr>
          </a:p>
          <a:p>
            <a:pPr marL="0" indent="0">
              <a:buNone/>
            </a:pPr>
            <a:endParaRPr lang="en-GB" sz="2000" i="1">
              <a:cs typeface="Calibri"/>
            </a:endParaRPr>
          </a:p>
          <a:p>
            <a:pPr marL="0" indent="0">
              <a:buNone/>
            </a:pPr>
            <a:endParaRPr lang="en-GB" sz="2000" i="1">
              <a:cs typeface="Calibri"/>
            </a:endParaRPr>
          </a:p>
          <a:p>
            <a:pPr marL="0" indent="0">
              <a:buNone/>
            </a:pPr>
            <a:endParaRPr lang="en-GB" sz="2000" i="1">
              <a:cs typeface="Calibri"/>
            </a:endParaRPr>
          </a:p>
          <a:p>
            <a:endParaRPr lang="en-GB" sz="2000">
              <a:cs typeface="Calibri"/>
            </a:endParaRPr>
          </a:p>
        </p:txBody>
      </p:sp>
      <p:pic>
        <p:nvPicPr>
          <p:cNvPr id="2" name="Graphic 4" descr="Bar graph with upward trend with solid fill">
            <a:extLst>
              <a:ext uri="{FF2B5EF4-FFF2-40B4-BE49-F238E27FC236}">
                <a16:creationId xmlns:a16="http://schemas.microsoft.com/office/drawing/2014/main" id="{28D38F22-F2E6-4D70-E884-F0662B83A16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53897" y="464575"/>
            <a:ext cx="914400" cy="914400"/>
          </a:xfrm>
          <a:prstGeom prst="rect">
            <a:avLst/>
          </a:prstGeom>
        </p:spPr>
      </p:pic>
      <p:sp>
        <p:nvSpPr>
          <p:cNvPr id="5" name="TextBox 4">
            <a:extLst>
              <a:ext uri="{FF2B5EF4-FFF2-40B4-BE49-F238E27FC236}">
                <a16:creationId xmlns:a16="http://schemas.microsoft.com/office/drawing/2014/main" id="{39754E3F-9C8B-33CE-4C5B-B8EF6117E29A}"/>
              </a:ext>
            </a:extLst>
          </p:cNvPr>
          <p:cNvSpPr txBox="1"/>
          <p:nvPr/>
        </p:nvSpPr>
        <p:spPr>
          <a:xfrm>
            <a:off x="5936225" y="620660"/>
            <a:ext cx="27468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The rise of Digital Education</a:t>
            </a:r>
            <a:endParaRPr lang="en-GB"/>
          </a:p>
        </p:txBody>
      </p:sp>
    </p:spTree>
    <p:extLst>
      <p:ext uri="{BB962C8B-B14F-4D97-AF65-F5344CB8AC3E}">
        <p14:creationId xmlns:p14="http://schemas.microsoft.com/office/powerpoint/2010/main" val="260915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0364B-47D6-FA67-44BC-575D2E8C353B}"/>
              </a:ext>
            </a:extLst>
          </p:cNvPr>
          <p:cNvSpPr>
            <a:spLocks noGrp="1"/>
          </p:cNvSpPr>
          <p:nvPr>
            <p:ph type="title"/>
          </p:nvPr>
        </p:nvSpPr>
        <p:spPr>
          <a:xfrm>
            <a:off x="5154427" y="698967"/>
            <a:ext cx="4214813" cy="777875"/>
          </a:xfrm>
        </p:spPr>
        <p:txBody>
          <a:bodyPr>
            <a:normAutofit fontScale="90000"/>
          </a:bodyPr>
          <a:lstStyle/>
          <a:p>
            <a:r>
              <a:rPr lang="en-GB">
                <a:cs typeface="Calibri Light"/>
              </a:rPr>
              <a:t>Re search Method</a:t>
            </a:r>
            <a:endParaRPr lang="en-GB"/>
          </a:p>
        </p:txBody>
      </p:sp>
      <p:sp>
        <p:nvSpPr>
          <p:cNvPr id="3" name="Content Placeholder 2">
            <a:extLst>
              <a:ext uri="{FF2B5EF4-FFF2-40B4-BE49-F238E27FC236}">
                <a16:creationId xmlns:a16="http://schemas.microsoft.com/office/drawing/2014/main" id="{3C54AEC8-27F9-7D55-2FF7-B66F8843631B}"/>
              </a:ext>
            </a:extLst>
          </p:cNvPr>
          <p:cNvSpPr>
            <a:spLocks noGrp="1"/>
          </p:cNvSpPr>
          <p:nvPr>
            <p:ph idx="1"/>
          </p:nvPr>
        </p:nvSpPr>
        <p:spPr>
          <a:xfrm>
            <a:off x="1048407" y="1811327"/>
            <a:ext cx="9924393" cy="4772911"/>
          </a:xfrm>
        </p:spPr>
        <p:txBody>
          <a:bodyPr vert="horz" lIns="91440" tIns="45720" rIns="91440" bIns="45720" rtlCol="0" anchor="t">
            <a:normAutofit fontScale="62500" lnSpcReduction="20000"/>
          </a:bodyPr>
          <a:lstStyle/>
          <a:p>
            <a:endParaRPr lang="en-GB">
              <a:cs typeface="Calibri"/>
            </a:endParaRPr>
          </a:p>
          <a:p>
            <a:pPr marL="0" indent="0">
              <a:buNone/>
            </a:pPr>
            <a:r>
              <a:rPr lang="en-GB">
                <a:ea typeface="+mn-lt"/>
                <a:cs typeface="+mn-lt"/>
              </a:rPr>
              <a:t>As the technology has rapidly progressed, investigation is carried to identify which digital skills are most important to students in higher education.</a:t>
            </a:r>
          </a:p>
          <a:p>
            <a:pPr marL="0" indent="0">
              <a:buNone/>
            </a:pPr>
            <a:r>
              <a:rPr lang="en-GB">
                <a:ea typeface="+mn-lt"/>
                <a:cs typeface="+mn-lt"/>
              </a:rPr>
              <a:t> In relation to the topic researched, we have created a survey to find out which digital skills are most important to students at the University of Wales Trinity Saint David (UWTSD). </a:t>
            </a:r>
          </a:p>
          <a:p>
            <a:pPr marL="0" indent="0">
              <a:buNone/>
            </a:pPr>
            <a:r>
              <a:rPr lang="en-GB">
                <a:cs typeface="Calibri"/>
              </a:rPr>
              <a:t>The questions that are approached to the students consists mixture of close, rating, ranting, Likert and an open question to identify which skills are most important to the UWTSD students. </a:t>
            </a:r>
            <a:endParaRPr lang="en-GB" err="1">
              <a:cs typeface="Calibri"/>
            </a:endParaRPr>
          </a:p>
          <a:p>
            <a:pPr marL="0" indent="0">
              <a:buNone/>
            </a:pPr>
            <a:r>
              <a:rPr lang="en-GB">
                <a:cs typeface="Calibri"/>
              </a:rPr>
              <a:t>Furthermore, analysis is to be carried out after the data is collected based on:</a:t>
            </a:r>
          </a:p>
          <a:p>
            <a:r>
              <a:rPr lang="en-GB">
                <a:cs typeface="Calibri"/>
              </a:rPr>
              <a:t>Digital skills used?</a:t>
            </a:r>
          </a:p>
          <a:p>
            <a:r>
              <a:rPr lang="en-GB">
                <a:cs typeface="Calibri"/>
              </a:rPr>
              <a:t>Confidence in digital skills?</a:t>
            </a:r>
          </a:p>
          <a:p>
            <a:r>
              <a:rPr lang="en-GB">
                <a:cs typeface="Calibri"/>
              </a:rPr>
              <a:t>Frequency use of digital skills?</a:t>
            </a:r>
          </a:p>
          <a:p>
            <a:r>
              <a:rPr lang="en-GB">
                <a:cs typeface="Calibri"/>
              </a:rPr>
              <a:t>Importance use of digital skills?</a:t>
            </a:r>
          </a:p>
          <a:p>
            <a:r>
              <a:rPr lang="en-GB">
                <a:cs typeface="Calibri"/>
              </a:rPr>
              <a:t>Importance of obtaining digital skill?</a:t>
            </a:r>
          </a:p>
          <a:p>
            <a:pPr marL="0" indent="0">
              <a:buNone/>
            </a:pPr>
            <a:r>
              <a:rPr lang="en-GB">
                <a:ea typeface="+mn-lt"/>
                <a:cs typeface="+mn-lt"/>
                <a:hlinkClick r:id="rId2"/>
              </a:rPr>
              <a:t>https://forms.office.com/Pages/ShareFormPage.aspx?id=-REPTm4EBUWcuNshUjEeIeYBF5xIbCtGrSjHPCqzHHpURFYzS1paQ0lMOVgxN1ZSNFFUNk5NUko4UC4u&amp;sharetoken=IeOggYj9XbrQNsV8kNUe</a:t>
            </a:r>
            <a:endParaRPr lang="en-GB"/>
          </a:p>
          <a:p>
            <a:pPr marL="0" indent="0">
              <a:buNone/>
            </a:pPr>
            <a:r>
              <a:rPr lang="en-GB">
                <a:cs typeface="Calibri"/>
              </a:rPr>
              <a:t>                                                                                                               Presented by Hira</a:t>
            </a:r>
          </a:p>
        </p:txBody>
      </p:sp>
      <p:pic>
        <p:nvPicPr>
          <p:cNvPr id="4" name="Picture 4" descr="Pen placed on top of a signature line">
            <a:extLst>
              <a:ext uri="{FF2B5EF4-FFF2-40B4-BE49-F238E27FC236}">
                <a16:creationId xmlns:a16="http://schemas.microsoft.com/office/drawing/2014/main" id="{01856A1C-CF60-E06B-12D5-FBDBEAD5E96D}"/>
              </a:ext>
            </a:extLst>
          </p:cNvPr>
          <p:cNvPicPr>
            <a:picLocks noChangeAspect="1"/>
          </p:cNvPicPr>
          <p:nvPr/>
        </p:nvPicPr>
        <p:blipFill>
          <a:blip r:embed="rId3"/>
          <a:stretch>
            <a:fillRect/>
          </a:stretch>
        </p:blipFill>
        <p:spPr>
          <a:xfrm>
            <a:off x="939517" y="268954"/>
            <a:ext cx="4215807" cy="1447849"/>
          </a:xfrm>
          <a:prstGeom prst="rect">
            <a:avLst/>
          </a:prstGeom>
        </p:spPr>
      </p:pic>
    </p:spTree>
    <p:extLst>
      <p:ext uri="{BB962C8B-B14F-4D97-AF65-F5344CB8AC3E}">
        <p14:creationId xmlns:p14="http://schemas.microsoft.com/office/powerpoint/2010/main" val="651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4CF11-4160-B56B-8170-F8505DE18146}"/>
              </a:ext>
            </a:extLst>
          </p:cNvPr>
          <p:cNvSpPr>
            <a:spLocks noGrp="1"/>
          </p:cNvSpPr>
          <p:nvPr>
            <p:ph type="title"/>
          </p:nvPr>
        </p:nvSpPr>
        <p:spPr>
          <a:xfrm>
            <a:off x="838200" y="365125"/>
            <a:ext cx="10515600" cy="1053421"/>
          </a:xfrm>
        </p:spPr>
        <p:txBody>
          <a:bodyPr/>
          <a:lstStyle/>
          <a:p>
            <a:r>
              <a:rPr lang="en-GB">
                <a:cs typeface="Calibri Light"/>
              </a:rPr>
              <a:t>Ethical Considerations</a:t>
            </a:r>
            <a:endParaRPr lang="en-GB"/>
          </a:p>
        </p:txBody>
      </p:sp>
      <p:sp>
        <p:nvSpPr>
          <p:cNvPr id="3" name="Content Placeholder 2">
            <a:extLst>
              <a:ext uri="{FF2B5EF4-FFF2-40B4-BE49-F238E27FC236}">
                <a16:creationId xmlns:a16="http://schemas.microsoft.com/office/drawing/2014/main" id="{0FF68EA1-40AA-FD93-AF56-3A7718D138F1}"/>
              </a:ext>
            </a:extLst>
          </p:cNvPr>
          <p:cNvSpPr>
            <a:spLocks noGrp="1"/>
          </p:cNvSpPr>
          <p:nvPr>
            <p:ph idx="1"/>
          </p:nvPr>
        </p:nvSpPr>
        <p:spPr>
          <a:xfrm>
            <a:off x="838200" y="1399802"/>
            <a:ext cx="10515600" cy="5281425"/>
          </a:xfrm>
        </p:spPr>
        <p:txBody>
          <a:bodyPr vert="horz" lIns="91440" tIns="45720" rIns="91440" bIns="45720" rtlCol="0" anchor="t">
            <a:normAutofit fontScale="85000" lnSpcReduction="10000"/>
          </a:bodyPr>
          <a:lstStyle/>
          <a:p>
            <a:pPr marL="0" indent="0">
              <a:buNone/>
            </a:pPr>
            <a:r>
              <a:rPr lang="en-GB">
                <a:cs typeface="Calibri" panose="020F0502020204030204"/>
              </a:rPr>
              <a:t>Ethical considerations are to be met with to protect the participants from being harmed during the process of research. Ethical consideration that will be taken into consideration during the research are as followed.                                                                                                                                                                                                                                   </a:t>
            </a: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r>
              <a:rPr lang="en-GB">
                <a:cs typeface="Calibri" panose="020F0502020204030204"/>
              </a:rPr>
              <a:t>To identify which digital skills are most important to UWTSD, the participants of this survey are the UWSTD students only, therefore data collected from the survey will be fully confidentially protected. The participants will be giving consent option to carry out survey, also to respect the privacy of the UWTSD students no personal information is collected during our research.                                </a:t>
            </a:r>
          </a:p>
          <a:p>
            <a:pPr marL="0" indent="0">
              <a:buNone/>
            </a:pPr>
            <a:r>
              <a:rPr lang="en-GB">
                <a:cs typeface="Calibri" panose="020F0502020204030204"/>
              </a:rPr>
              <a:t>                                                                                                     presented by Kiren </a:t>
            </a: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p:txBody>
      </p:sp>
      <p:graphicFrame>
        <p:nvGraphicFramePr>
          <p:cNvPr id="1232" name="Diagram 1232">
            <a:extLst>
              <a:ext uri="{FF2B5EF4-FFF2-40B4-BE49-F238E27FC236}">
                <a16:creationId xmlns:a16="http://schemas.microsoft.com/office/drawing/2014/main" id="{C12CC033-1C85-AD0D-1807-6DFB00B21DE0}"/>
              </a:ext>
            </a:extLst>
          </p:cNvPr>
          <p:cNvGraphicFramePr/>
          <p:nvPr>
            <p:extLst>
              <p:ext uri="{D42A27DB-BD31-4B8C-83A1-F6EECF244321}">
                <p14:modId xmlns:p14="http://schemas.microsoft.com/office/powerpoint/2010/main" val="505468391"/>
              </p:ext>
            </p:extLst>
          </p:nvPr>
        </p:nvGraphicFramePr>
        <p:xfrm>
          <a:off x="3046194" y="2412446"/>
          <a:ext cx="4572000" cy="2032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28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B263D-A568-10C1-F843-1A9EE429D897}"/>
              </a:ext>
            </a:extLst>
          </p:cNvPr>
          <p:cNvSpPr>
            <a:spLocks noGrp="1"/>
          </p:cNvSpPr>
          <p:nvPr>
            <p:ph type="title"/>
          </p:nvPr>
        </p:nvSpPr>
        <p:spPr>
          <a:xfrm>
            <a:off x="2822725" y="1402211"/>
            <a:ext cx="3359742" cy="854917"/>
          </a:xfrm>
        </p:spPr>
        <p:txBody>
          <a:bodyPr/>
          <a:lstStyle/>
          <a:p>
            <a:r>
              <a:rPr lang="en-GB">
                <a:cs typeface="Calibri Light"/>
              </a:rPr>
              <a:t>Hypothesis</a:t>
            </a:r>
            <a:endParaRPr lang="en-GB"/>
          </a:p>
        </p:txBody>
      </p:sp>
      <p:sp>
        <p:nvSpPr>
          <p:cNvPr id="3" name="Content Placeholder 2">
            <a:extLst>
              <a:ext uri="{FF2B5EF4-FFF2-40B4-BE49-F238E27FC236}">
                <a16:creationId xmlns:a16="http://schemas.microsoft.com/office/drawing/2014/main" id="{F6B8AA8F-913E-6B42-9DB8-9ECE93852D0E}"/>
              </a:ext>
            </a:extLst>
          </p:cNvPr>
          <p:cNvSpPr>
            <a:spLocks noGrp="1"/>
          </p:cNvSpPr>
          <p:nvPr>
            <p:ph idx="1"/>
          </p:nvPr>
        </p:nvSpPr>
        <p:spPr>
          <a:xfrm>
            <a:off x="759759" y="2461468"/>
            <a:ext cx="10594041" cy="3598017"/>
          </a:xfrm>
        </p:spPr>
        <p:txBody>
          <a:bodyPr vert="horz" lIns="91440" tIns="45720" rIns="91440" bIns="45720" rtlCol="0" anchor="t">
            <a:normAutofit/>
          </a:bodyPr>
          <a:lstStyle/>
          <a:p>
            <a:pPr marL="0" indent="0">
              <a:buNone/>
            </a:pPr>
            <a:endParaRPr lang="en-GB">
              <a:cs typeface="Calibri" panose="020F0502020204030204"/>
            </a:endParaRPr>
          </a:p>
          <a:p>
            <a:pPr marL="0" indent="0">
              <a:buNone/>
            </a:pPr>
            <a:r>
              <a:rPr lang="en-GB">
                <a:cs typeface="Calibri" panose="020F0502020204030204"/>
              </a:rPr>
              <a:t>We predict that the use of technology will increase rapidly and widely in the world of education and employment. Our investigation will outline the importance of digital skills and  bring forward the results of which digital skill is most important, also identifying</a:t>
            </a:r>
            <a:r>
              <a:rPr lang="en-GB">
                <a:ea typeface="+mn-lt"/>
                <a:cs typeface="+mn-lt"/>
              </a:rPr>
              <a:t> how  frequently  and confidently they are applied by UWTSD students.</a:t>
            </a:r>
            <a:endParaRPr lang="en-GB" sz="3200">
              <a:cs typeface="Calibri" panose="020F0502020204030204"/>
            </a:endParaRPr>
          </a:p>
        </p:txBody>
      </p:sp>
      <p:pic>
        <p:nvPicPr>
          <p:cNvPr id="4" name="Picture 4" descr="Stick figure families holding hands">
            <a:extLst>
              <a:ext uri="{FF2B5EF4-FFF2-40B4-BE49-F238E27FC236}">
                <a16:creationId xmlns:a16="http://schemas.microsoft.com/office/drawing/2014/main" id="{9E460185-BB8F-FF9B-D2DD-7938975F0984}"/>
              </a:ext>
            </a:extLst>
          </p:cNvPr>
          <p:cNvPicPr>
            <a:picLocks noChangeAspect="1"/>
          </p:cNvPicPr>
          <p:nvPr/>
        </p:nvPicPr>
        <p:blipFill>
          <a:blip r:embed="rId2"/>
          <a:stretch>
            <a:fillRect/>
          </a:stretch>
        </p:blipFill>
        <p:spPr>
          <a:xfrm>
            <a:off x="8977936" y="179439"/>
            <a:ext cx="2743200" cy="1828800"/>
          </a:xfrm>
          <a:prstGeom prst="rect">
            <a:avLst/>
          </a:prstGeom>
        </p:spPr>
      </p:pic>
      <p:sp>
        <p:nvSpPr>
          <p:cNvPr id="7" name="TextBox 6">
            <a:extLst>
              <a:ext uri="{FF2B5EF4-FFF2-40B4-BE49-F238E27FC236}">
                <a16:creationId xmlns:a16="http://schemas.microsoft.com/office/drawing/2014/main" id="{20392F36-C0D7-B124-E52F-264C2AD84365}"/>
              </a:ext>
            </a:extLst>
          </p:cNvPr>
          <p:cNvSpPr txBox="1"/>
          <p:nvPr/>
        </p:nvSpPr>
        <p:spPr>
          <a:xfrm>
            <a:off x="6891617" y="5866279"/>
            <a:ext cx="50594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GB">
              <a:cs typeface="Calibri" panose="020F0502020204030204"/>
            </a:endParaRPr>
          </a:p>
        </p:txBody>
      </p:sp>
      <p:sp>
        <p:nvSpPr>
          <p:cNvPr id="25" name="Footer Placeholder 24">
            <a:extLst>
              <a:ext uri="{FF2B5EF4-FFF2-40B4-BE49-F238E27FC236}">
                <a16:creationId xmlns:a16="http://schemas.microsoft.com/office/drawing/2014/main" id="{8DB39747-0967-C435-2370-50B7B4AB99D9}"/>
              </a:ext>
            </a:extLst>
          </p:cNvPr>
          <p:cNvSpPr>
            <a:spLocks noGrp="1"/>
          </p:cNvSpPr>
          <p:nvPr>
            <p:ph type="ftr" sz="quarter" idx="11"/>
          </p:nvPr>
        </p:nvSpPr>
        <p:spPr>
          <a:xfrm>
            <a:off x="4038600" y="6064998"/>
            <a:ext cx="6591299" cy="656477"/>
          </a:xfrm>
        </p:spPr>
        <p:txBody>
          <a:bodyPr/>
          <a:lstStyle/>
          <a:p>
            <a:r>
              <a:rPr lang="en-GB" sz="1800">
                <a:solidFill>
                  <a:schemeClr val="tx1"/>
                </a:solidFill>
                <a:cs typeface="Calibri"/>
              </a:rPr>
              <a:t>Presented by Yasmin</a:t>
            </a:r>
          </a:p>
        </p:txBody>
      </p:sp>
      <p:sp>
        <p:nvSpPr>
          <p:cNvPr id="27" name="TextBox 26">
            <a:extLst>
              <a:ext uri="{FF2B5EF4-FFF2-40B4-BE49-F238E27FC236}">
                <a16:creationId xmlns:a16="http://schemas.microsoft.com/office/drawing/2014/main" id="{C03466C1-0EA9-8C42-30B0-AD97ED8FA7B5}"/>
              </a:ext>
            </a:extLst>
          </p:cNvPr>
          <p:cNvSpPr txBox="1"/>
          <p:nvPr/>
        </p:nvSpPr>
        <p:spPr>
          <a:xfrm>
            <a:off x="5927271" y="5323114"/>
            <a:ext cx="5094514" cy="424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67094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55"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p:cTn id="16" dur="1000" fill="hold"/>
                                        <p:tgtEl>
                                          <p:spTgt spid="3"/>
                                        </p:tgtEl>
                                        <p:attrNameLst>
                                          <p:attrName>ppt_w</p:attrName>
                                        </p:attrNameLst>
                                      </p:cBhvr>
                                      <p:tavLst>
                                        <p:tav tm="0">
                                          <p:val>
                                            <p:strVal val="#ppt_w*0.70"/>
                                          </p:val>
                                        </p:tav>
                                        <p:tav tm="100000">
                                          <p:val>
                                            <p:strVal val="#ppt_w"/>
                                          </p:val>
                                        </p:tav>
                                      </p:tavLst>
                                    </p:anim>
                                    <p:anim calcmode="lin" valueType="num">
                                      <p:cBhvr>
                                        <p:cTn id="17" dur="1000" fill="hold"/>
                                        <p:tgtEl>
                                          <p:spTgt spid="3"/>
                                        </p:tgtEl>
                                        <p:attrNameLst>
                                          <p:attrName>ppt_h</p:attrName>
                                        </p:attrNameLst>
                                      </p:cBhvr>
                                      <p:tavLst>
                                        <p:tav tm="0">
                                          <p:val>
                                            <p:strVal val="#ppt_h"/>
                                          </p:val>
                                        </p:tav>
                                        <p:tav tm="100000">
                                          <p:val>
                                            <p:strVal val="#ppt_h"/>
                                          </p:val>
                                        </p:tav>
                                      </p:tavLst>
                                    </p:anim>
                                    <p:animEffect transition="in" filter="fade">
                                      <p:cBhvr>
                                        <p:cTn id="18"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2D855FB-0268-7D1B-1B28-BF541CB7DF95}"/>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References</a:t>
            </a:r>
          </a:p>
          <a:p>
            <a:pPr algn="r"/>
            <a:endParaRPr lang="en-US" sz="4000" kern="1200">
              <a:solidFill>
                <a:srgbClr val="FFFFFF"/>
              </a:solidFill>
              <a:latin typeface="+mj-lt"/>
              <a:ea typeface="+mj-ea"/>
              <a:cs typeface="+mj-cs"/>
            </a:endParaRPr>
          </a:p>
          <a:p>
            <a:pPr algn="r"/>
            <a:endParaRPr lang="en-US" sz="4000" kern="120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E9A16D3F-55EE-B9DA-F16B-475C7A452E11}"/>
              </a:ext>
            </a:extLst>
          </p:cNvPr>
          <p:cNvSpPr>
            <a:spLocks noGrp="1"/>
          </p:cNvSpPr>
          <p:nvPr>
            <p:ph idx="1"/>
          </p:nvPr>
        </p:nvSpPr>
        <p:spPr>
          <a:xfrm>
            <a:off x="4810259" y="649480"/>
            <a:ext cx="6992376" cy="5915841"/>
          </a:xfrm>
        </p:spPr>
        <p:txBody>
          <a:bodyPr vert="horz" lIns="91440" tIns="45720" rIns="91440" bIns="45720" rtlCol="0" anchor="ctr">
            <a:normAutofit/>
          </a:bodyPr>
          <a:lstStyle/>
          <a:p>
            <a:endParaRPr lang="en-US" sz="2000">
              <a:cs typeface="Calibri" panose="020F0502020204030204"/>
            </a:endParaRPr>
          </a:p>
          <a:p>
            <a:pPr marL="0" indent="0">
              <a:buNone/>
            </a:pPr>
            <a:r>
              <a:rPr lang="en-US" sz="2000">
                <a:ea typeface="+mn-lt"/>
                <a:cs typeface="+mn-lt"/>
              </a:rPr>
              <a:t>Lindsay, B. (2007) Understanding research and evidence-based practice. Exeter, England: Reflect Press.</a:t>
            </a:r>
            <a:endParaRPr lang="en-US">
              <a:cs typeface="Calibri" panose="020F0502020204030204"/>
            </a:endParaRPr>
          </a:p>
          <a:p>
            <a:pPr marL="0" indent="0">
              <a:buNone/>
            </a:pPr>
            <a:endParaRPr lang="en-US" sz="2000">
              <a:cs typeface="Calibri"/>
            </a:endParaRPr>
          </a:p>
          <a:p>
            <a:pPr marL="0" indent="0">
              <a:buNone/>
            </a:pPr>
            <a:r>
              <a:rPr lang="en-US" sz="2000">
                <a:ea typeface="+mn-lt"/>
                <a:cs typeface="+mn-lt"/>
              </a:rPr>
              <a:t>Lee, S., Lee, J.-H., &amp; Jeong, Y. (2023). The Effects of Digital Textbooks on Students’ Academic Performance, Academic Interest, and Learning Skills. Journal of Marketing Research, 0(0). </a:t>
            </a:r>
            <a:r>
              <a:rPr lang="en-US" sz="2000">
                <a:ea typeface="+mn-lt"/>
                <a:cs typeface="+mn-lt"/>
                <a:hlinkClick r:id="rId2"/>
              </a:rPr>
              <a:t>https://doi-org.ezproxy.uwtsd.ac.uk/10.1177/00222437221130712</a:t>
            </a:r>
            <a:endParaRPr lang="en-US"/>
          </a:p>
          <a:p>
            <a:pPr marL="0" indent="0">
              <a:buNone/>
            </a:pPr>
            <a:endParaRPr lang="en-US" sz="2000">
              <a:cs typeface="Calibri"/>
            </a:endParaRPr>
          </a:p>
          <a:p>
            <a:pPr marL="0" indent="0">
              <a:buNone/>
            </a:pPr>
            <a:r>
              <a:rPr lang="en-US" sz="2000">
                <a:ea typeface="+mn-lt"/>
                <a:cs typeface="+mn-lt"/>
              </a:rPr>
              <a:t>Barnes, M. (2016). Introduction. Corwin, https://dx.doi.org/10.4135/9781483393254</a:t>
            </a:r>
            <a:endParaRPr lang="en-US"/>
          </a:p>
          <a:p>
            <a:pPr marL="0" indent="0">
              <a:buNone/>
            </a:pPr>
            <a:endParaRPr lang="en-US" sz="2000">
              <a:cs typeface="Calibri"/>
            </a:endParaRPr>
          </a:p>
          <a:p>
            <a:pPr marL="0" indent="0">
              <a:buNone/>
            </a:pPr>
            <a:endParaRPr lang="en-US" sz="2000">
              <a:cs typeface="Calibri"/>
            </a:endParaRPr>
          </a:p>
          <a:p>
            <a:pPr marL="0" indent="0">
              <a:buNone/>
            </a:pPr>
            <a:endParaRPr lang="en-US" sz="2000">
              <a:cs typeface="Calibri"/>
            </a:endParaRPr>
          </a:p>
          <a:p>
            <a:pPr marL="0" indent="0">
              <a:buNone/>
            </a:pPr>
            <a:r>
              <a:rPr lang="en-US" sz="2000">
                <a:cs typeface="Calibri"/>
              </a:rPr>
              <a:t>                                                                    Presented by Hira    </a:t>
            </a:r>
          </a:p>
        </p:txBody>
      </p:sp>
    </p:spTree>
    <p:extLst>
      <p:ext uri="{BB962C8B-B14F-4D97-AF65-F5344CB8AC3E}">
        <p14:creationId xmlns:p14="http://schemas.microsoft.com/office/powerpoint/2010/main" val="327247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Are digital skills important for study and work? </vt:lpstr>
      <vt:lpstr>INTRODUCTION</vt:lpstr>
      <vt:lpstr>Rationale</vt:lpstr>
      <vt:lpstr>Re search Method</vt:lpstr>
      <vt:lpstr>Ethical Considerations</vt:lpstr>
      <vt:lpstr>Hypothesis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2023-02-03T14:56:22Z</dcterms:created>
  <dcterms:modified xsi:type="dcterms:W3CDTF">2023-02-19T19:40:49Z</dcterms:modified>
</cp:coreProperties>
</file>