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9"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iffiths1, George" initials="GG" lastIdx="4" clrIdx="0">
    <p:extLst>
      <p:ext uri="{19B8F6BF-5375-455C-9EA6-DF929625EA0E}">
        <p15:presenceInfo xmlns:p15="http://schemas.microsoft.com/office/powerpoint/2012/main" userId="S::George.Griffit1@astonmartin.com::85c17bc5-fb36-439d-b6f3-05292056017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A0C1C4-D80E-4291-86DD-E684DE90A3C0}" v="54" dt="2025-06-15T09:11:12.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538" autoAdjust="0"/>
    <p:restoredTop sz="94652"/>
  </p:normalViewPr>
  <p:slideViewPr>
    <p:cSldViewPr snapToGrid="0" snapToObjects="1">
      <p:cViewPr>
        <p:scale>
          <a:sx n="30" d="100"/>
          <a:sy n="30" d="100"/>
        </p:scale>
        <p:origin x="3408" y="19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commentAuthors" Target="commentAuthors.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whurst, Matthew" userId="1b0ace6d-8235-4011-93da-62a9063bc426" providerId="ADAL" clId="{54B60C79-5267-41FC-AD96-0A39880C99EE}"/>
    <pc:docChg chg="modSld">
      <pc:chgData name="Dewhurst, Matthew" userId="1b0ace6d-8235-4011-93da-62a9063bc426" providerId="ADAL" clId="{54B60C79-5267-41FC-AD96-0A39880C99EE}" dt="2025-06-15T09:22:35.967" v="24" actId="1076"/>
      <pc:docMkLst>
        <pc:docMk/>
      </pc:docMkLst>
      <pc:sldChg chg="modSp mod">
        <pc:chgData name="Dewhurst, Matthew" userId="1b0ace6d-8235-4011-93da-62a9063bc426" providerId="ADAL" clId="{54B60C79-5267-41FC-AD96-0A39880C99EE}" dt="2025-06-15T09:22:35.967" v="24" actId="1076"/>
        <pc:sldMkLst>
          <pc:docMk/>
          <pc:sldMk cId="730232515" sldId="259"/>
        </pc:sldMkLst>
        <pc:spChg chg="mod">
          <ac:chgData name="Dewhurst, Matthew" userId="1b0ace6d-8235-4011-93da-62a9063bc426" providerId="ADAL" clId="{54B60C79-5267-41FC-AD96-0A39880C99EE}" dt="2025-06-15T09:22:35.967" v="24" actId="1076"/>
          <ac:spMkLst>
            <pc:docMk/>
            <pc:sldMk cId="730232515" sldId="259"/>
            <ac:spMk id="16" creationId="{E791A1BA-EDF6-DA88-4C76-8C05FCA44AA8}"/>
          </ac:spMkLst>
        </pc:spChg>
        <pc:spChg chg="mod">
          <ac:chgData name="Dewhurst, Matthew" userId="1b0ace6d-8235-4011-93da-62a9063bc426" providerId="ADAL" clId="{54B60C79-5267-41FC-AD96-0A39880C99EE}" dt="2025-06-15T09:19:29.499" v="1" actId="20577"/>
          <ac:spMkLst>
            <pc:docMk/>
            <pc:sldMk cId="730232515" sldId="259"/>
            <ac:spMk id="46" creationId="{00000000-0000-0000-0000-000000000000}"/>
          </ac:spMkLst>
        </pc:spChg>
        <pc:spChg chg="mod">
          <ac:chgData name="Dewhurst, Matthew" userId="1b0ace6d-8235-4011-93da-62a9063bc426" providerId="ADAL" clId="{54B60C79-5267-41FC-AD96-0A39880C99EE}" dt="2025-06-15T09:21:50.203" v="22" actId="20577"/>
          <ac:spMkLst>
            <pc:docMk/>
            <pc:sldMk cId="730232515" sldId="259"/>
            <ac:spMk id="48" creationId="{00000000-0000-0000-0000-000000000000}"/>
          </ac:spMkLst>
        </pc:spChg>
        <pc:spChg chg="mod">
          <ac:chgData name="Dewhurst, Matthew" userId="1b0ace6d-8235-4011-93da-62a9063bc426" providerId="ADAL" clId="{54B60C79-5267-41FC-AD96-0A39880C99EE}" dt="2025-06-15T09:20:07.761" v="2" actId="20577"/>
          <ac:spMkLst>
            <pc:docMk/>
            <pc:sldMk cId="730232515" sldId="259"/>
            <ac:spMk id="49" creationId="{00000000-0000-0000-0000-000000000000}"/>
          </ac:spMkLst>
        </pc:spChg>
        <pc:picChg chg="mod">
          <ac:chgData name="Dewhurst, Matthew" userId="1b0ace6d-8235-4011-93da-62a9063bc426" providerId="ADAL" clId="{54B60C79-5267-41FC-AD96-0A39880C99EE}" dt="2025-06-15T09:22:33.497" v="23" actId="1076"/>
          <ac:picMkLst>
            <pc:docMk/>
            <pc:sldMk cId="730232515" sldId="259"/>
            <ac:picMk id="24" creationId="{3C79F05C-468C-4136-F799-5696881EC58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954DE5-775F-444B-BF28-250E2DA686CA}" type="datetimeFigureOut">
              <a:rPr lang="en-GB" smtClean="0"/>
              <a:t>15/06/2025</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D15CD1-2EE8-4452-84FD-72FE23BDCCDD}" type="slidenum">
              <a:rPr lang="en-GB" smtClean="0"/>
              <a:t>‹#›</a:t>
            </a:fld>
            <a:endParaRPr lang="en-GB"/>
          </a:p>
        </p:txBody>
      </p:sp>
    </p:spTree>
    <p:extLst>
      <p:ext uri="{BB962C8B-B14F-4D97-AF65-F5344CB8AC3E}">
        <p14:creationId xmlns:p14="http://schemas.microsoft.com/office/powerpoint/2010/main" val="3836400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BAB96A-EA3C-42AA-8FFD-4316E81B666C}" type="slidenum">
              <a:rPr lang="en-GB" smtClean="0"/>
              <a:t>1</a:t>
            </a:fld>
            <a:endParaRPr lang="en-GB"/>
          </a:p>
        </p:txBody>
      </p:sp>
    </p:spTree>
    <p:extLst>
      <p:ext uri="{BB962C8B-B14F-4D97-AF65-F5344CB8AC3E}">
        <p14:creationId xmlns:p14="http://schemas.microsoft.com/office/powerpoint/2010/main" val="184402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jp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787609" y="1531415"/>
            <a:ext cx="18422918" cy="3775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9014" tIns="74508" rIns="149014" bIns="74508"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defTabSz="1489934">
              <a:lnSpc>
                <a:spcPct val="110000"/>
              </a:lnSpc>
              <a:spcBef>
                <a:spcPct val="0"/>
              </a:spcBef>
              <a:buNone/>
            </a:pPr>
            <a:r>
              <a:rPr lang="en-GB" altLang="en-US" sz="4800" dirty="0">
                <a:solidFill>
                  <a:srgbClr val="002060"/>
                </a:solidFill>
                <a:latin typeface="Calibri" charset="0"/>
                <a:ea typeface="Calibri" charset="0"/>
                <a:cs typeface="Calibri" charset="0"/>
              </a:rPr>
              <a:t>Safe &amp; Repeatable Build of AM003 Door Concept</a:t>
            </a:r>
          </a:p>
          <a:p>
            <a:pPr defTabSz="1489934">
              <a:lnSpc>
                <a:spcPct val="110000"/>
              </a:lnSpc>
              <a:spcBef>
                <a:spcPct val="0"/>
              </a:spcBef>
              <a:buNone/>
            </a:pPr>
            <a:r>
              <a:rPr lang="en-GB" altLang="en-US" sz="4000" b="1" dirty="0">
                <a:solidFill>
                  <a:srgbClr val="002060"/>
                </a:solidFill>
                <a:latin typeface="Calibri" charset="0"/>
                <a:ea typeface="Calibri" charset="0"/>
                <a:cs typeface="Calibri" charset="0"/>
              </a:rPr>
              <a:t>Student Name: Matthew Dewhurst</a:t>
            </a:r>
          </a:p>
          <a:p>
            <a:pPr defTabSz="1489934">
              <a:lnSpc>
                <a:spcPct val="110000"/>
              </a:lnSpc>
              <a:spcBef>
                <a:spcPct val="0"/>
              </a:spcBef>
              <a:buNone/>
            </a:pPr>
            <a:r>
              <a:rPr lang="en-GB" altLang="en-US" sz="3600" dirty="0">
                <a:solidFill>
                  <a:srgbClr val="002060"/>
                </a:solidFill>
                <a:latin typeface="Calibri" charset="0"/>
                <a:ea typeface="Calibri" charset="0"/>
                <a:cs typeface="Calibri" charset="0"/>
              </a:rPr>
              <a:t>Supporting Lecturer: Kelvin Lake</a:t>
            </a:r>
          </a:p>
          <a:p>
            <a:pPr defTabSz="1489934">
              <a:lnSpc>
                <a:spcPct val="110000"/>
              </a:lnSpc>
              <a:spcBef>
                <a:spcPct val="0"/>
              </a:spcBef>
              <a:buNone/>
            </a:pPr>
            <a:endParaRPr lang="en-GB" altLang="en-US" sz="2400" dirty="0">
              <a:solidFill>
                <a:srgbClr val="002060"/>
              </a:solidFill>
              <a:latin typeface="Calibri" charset="0"/>
              <a:ea typeface="Calibri" charset="0"/>
              <a:cs typeface="Calibri" charset="0"/>
            </a:endParaRPr>
          </a:p>
          <a:p>
            <a:pPr defTabSz="1489934">
              <a:lnSpc>
                <a:spcPct val="110000"/>
              </a:lnSpc>
              <a:spcBef>
                <a:spcPct val="0"/>
              </a:spcBef>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endParaRPr lang="en-GB" altLang="en-US" sz="3600" dirty="0">
              <a:solidFill>
                <a:srgbClr val="002060"/>
              </a:solidFill>
              <a:latin typeface="Calibri" charset="0"/>
              <a:ea typeface="Calibri" charset="0"/>
              <a:cs typeface="Calibri" charset="0"/>
            </a:endParaRPr>
          </a:p>
          <a:p>
            <a:pPr defTabSz="1489934">
              <a:lnSpc>
                <a:spcPct val="110000"/>
              </a:lnSpc>
              <a:spcBef>
                <a:spcPct val="0"/>
              </a:spcBef>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822" y="338566"/>
            <a:ext cx="2614376" cy="914256"/>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22729" y="79352"/>
            <a:ext cx="1014428" cy="1126017"/>
          </a:xfrm>
          <a:prstGeom prst="rect">
            <a:avLst/>
          </a:prstGeom>
        </p:spPr>
      </p:pic>
      <p:cxnSp>
        <p:nvCxnSpPr>
          <p:cNvPr id="4" name="Straight Connector 3"/>
          <p:cNvCxnSpPr>
            <a:cxnSpLocks/>
          </p:cNvCxnSpPr>
          <p:nvPr/>
        </p:nvCxnSpPr>
        <p:spPr>
          <a:xfrm flipV="1">
            <a:off x="-123378" y="1464029"/>
            <a:ext cx="21383625" cy="69851"/>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45410" y="5990260"/>
            <a:ext cx="6827842" cy="5675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AU" altLang="en-US" sz="3600" b="1" dirty="0">
                <a:solidFill>
                  <a:prstClr val="black"/>
                </a:solidFill>
                <a:latin typeface="Arial" panose="020B0604020202020204" pitchFamily="34" charset="0"/>
                <a:cs typeface="Arial" panose="020B0604020202020204" pitchFamily="34" charset="0"/>
              </a:rPr>
              <a:t>Introduction</a:t>
            </a:r>
          </a:p>
          <a:p>
            <a:pPr defTabSz="480770"/>
            <a:r>
              <a:rPr lang="en-GB" sz="2800" dirty="0">
                <a:solidFill>
                  <a:prstClr val="black"/>
                </a:solidFill>
              </a:rPr>
              <a:t>As part of its push toward sustainable, high-performance vehicles, Aston Martin is set to launch the Valhalla, its first mid-engine hybrid hyper car. A standout feature of the Valhalla is its </a:t>
            </a:r>
            <a:r>
              <a:rPr lang="en-GB" sz="2800" b="1" dirty="0">
                <a:solidFill>
                  <a:prstClr val="black"/>
                </a:solidFill>
              </a:rPr>
              <a:t>dihedral doors</a:t>
            </a:r>
            <a:r>
              <a:rPr lang="en-GB" sz="2800" dirty="0">
                <a:solidFill>
                  <a:prstClr val="black"/>
                </a:solidFill>
              </a:rPr>
              <a:t>, which pivot both outward and upward. The complex hinge system and the large door structure, </a:t>
            </a:r>
            <a:r>
              <a:rPr lang="en-GB" sz="2800" b="1" dirty="0">
                <a:solidFill>
                  <a:prstClr val="black"/>
                </a:solidFill>
              </a:rPr>
              <a:t>measuring 1526mm x 1221mm and weighing 40.18kg, </a:t>
            </a:r>
            <a:r>
              <a:rPr lang="en-GB" sz="2800" dirty="0">
                <a:solidFill>
                  <a:prstClr val="black"/>
                </a:solidFill>
              </a:rPr>
              <a:t>make fitment difficult and present ergonomic and safety concerns.</a:t>
            </a:r>
            <a:endParaRPr lang="en-US" altLang="en-US" sz="2800" dirty="0">
              <a:solidFill>
                <a:prstClr val="black"/>
              </a:solidFill>
            </a:endParaRPr>
          </a:p>
        </p:txBody>
      </p:sp>
      <p:sp>
        <p:nvSpPr>
          <p:cNvPr id="23" name="Text Box 11"/>
          <p:cNvSpPr txBox="1">
            <a:spLocks noChangeArrowheads="1"/>
          </p:cNvSpPr>
          <p:nvPr/>
        </p:nvSpPr>
        <p:spPr bwMode="auto">
          <a:xfrm>
            <a:off x="14536722" y="25094873"/>
            <a:ext cx="6890549" cy="3928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163280" indent="-163280" defTabSz="480770">
              <a:spcBef>
                <a:spcPct val="50000"/>
              </a:spcBef>
            </a:pPr>
            <a:r>
              <a:rPr lang="en-AU" altLang="en-US" sz="3600" b="1" dirty="0">
                <a:solidFill>
                  <a:prstClr val="black"/>
                </a:solidFill>
                <a:ea typeface="Arial" charset="0"/>
                <a:cs typeface="Arial" charset="0"/>
              </a:rPr>
              <a:t>References</a:t>
            </a:r>
          </a:p>
          <a:p>
            <a:pPr marL="0" indent="0" defTabSz="480770">
              <a:spcBef>
                <a:spcPct val="50000"/>
              </a:spcBef>
            </a:pPr>
            <a:r>
              <a:rPr lang="en-GB" altLang="en-US" sz="2004" dirty="0">
                <a:solidFill>
                  <a:prstClr val="black"/>
                </a:solidFill>
                <a:ea typeface="Arial" charset="0"/>
                <a:cs typeface="Arial" charset="0"/>
              </a:rPr>
              <a:t>Morrison, M. (2022). Aston Martin Valhalla Update: Now Pushing 1,000 HP, Plus Even More Downforce. </a:t>
            </a:r>
            <a:r>
              <a:rPr lang="en-GB" altLang="en-US" sz="2004" dirty="0" err="1">
                <a:solidFill>
                  <a:prstClr val="black"/>
                </a:solidFill>
                <a:ea typeface="Arial" charset="0"/>
                <a:cs typeface="Arial" charset="0"/>
              </a:rPr>
              <a:t>MotorTrend</a:t>
            </a:r>
            <a:r>
              <a:rPr lang="en-GB" altLang="en-US" sz="2004" dirty="0">
                <a:solidFill>
                  <a:prstClr val="black"/>
                </a:solidFill>
                <a:ea typeface="Arial" charset="0"/>
                <a:cs typeface="Arial" charset="0"/>
              </a:rPr>
              <a:t>.</a:t>
            </a:r>
          </a:p>
          <a:p>
            <a:pPr marL="0" indent="0" defTabSz="480770">
              <a:spcBef>
                <a:spcPct val="50000"/>
              </a:spcBef>
            </a:pPr>
            <a:r>
              <a:rPr lang="en-GB" altLang="en-US" sz="2004" dirty="0">
                <a:solidFill>
                  <a:prstClr val="black"/>
                </a:solidFill>
                <a:ea typeface="Arial" charset="0"/>
                <a:cs typeface="Arial" charset="0"/>
              </a:rPr>
              <a:t>McCarty, T. (2005). The Six Sigma black belt handbook. New York: </a:t>
            </a:r>
            <a:r>
              <a:rPr lang="en-GB" altLang="en-US" sz="2004" dirty="0" err="1">
                <a:solidFill>
                  <a:prstClr val="black"/>
                </a:solidFill>
                <a:ea typeface="Arial" charset="0"/>
                <a:cs typeface="Arial" charset="0"/>
              </a:rPr>
              <a:t>Mcgraw-Hill</a:t>
            </a:r>
            <a:r>
              <a:rPr lang="en-GB" altLang="en-US" sz="2004" dirty="0">
                <a:solidFill>
                  <a:prstClr val="black"/>
                </a:solidFill>
                <a:ea typeface="Arial" charset="0"/>
                <a:cs typeface="Arial" charset="0"/>
              </a:rPr>
              <a:t>.</a:t>
            </a:r>
          </a:p>
          <a:p>
            <a:pPr marL="0" indent="0" defTabSz="480770">
              <a:spcBef>
                <a:spcPct val="50000"/>
              </a:spcBef>
            </a:pPr>
            <a:r>
              <a:rPr lang="en-GB" altLang="en-US" sz="2004" dirty="0">
                <a:solidFill>
                  <a:prstClr val="black"/>
                </a:solidFill>
                <a:ea typeface="Arial" charset="0"/>
                <a:cs typeface="Arial" charset="0"/>
              </a:rPr>
              <a:t>Pheasant, S. (1996). </a:t>
            </a:r>
            <a:r>
              <a:rPr lang="en-GB" altLang="en-US" sz="2004" dirty="0" err="1">
                <a:solidFill>
                  <a:prstClr val="black"/>
                </a:solidFill>
                <a:ea typeface="Arial" charset="0"/>
                <a:cs typeface="Arial" charset="0"/>
              </a:rPr>
              <a:t>Bodyspace</a:t>
            </a:r>
            <a:r>
              <a:rPr lang="en-GB" altLang="en-US" sz="2004" dirty="0">
                <a:solidFill>
                  <a:prstClr val="black"/>
                </a:solidFill>
                <a:ea typeface="Arial" charset="0"/>
                <a:cs typeface="Arial" charset="0"/>
              </a:rPr>
              <a:t> : anthropometry, ergonomics and design of work. London: Taylor &amp; Francis.</a:t>
            </a:r>
            <a:endParaRPr lang="en-US" altLang="en-US" sz="2004" dirty="0">
              <a:solidFill>
                <a:prstClr val="black"/>
              </a:solidFill>
              <a:ea typeface="Arial" charset="0"/>
              <a:cs typeface="Arial" charset="0"/>
            </a:endParaRPr>
          </a:p>
        </p:txBody>
      </p:sp>
      <p:sp>
        <p:nvSpPr>
          <p:cNvPr id="31" name="Rectangle 30"/>
          <p:cNvSpPr>
            <a:spLocks noChangeArrowheads="1"/>
          </p:cNvSpPr>
          <p:nvPr/>
        </p:nvSpPr>
        <p:spPr bwMode="auto">
          <a:xfrm>
            <a:off x="3369299" y="16552828"/>
            <a:ext cx="3386645" cy="999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9014" tIns="74508" rIns="149014" bIns="74508"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defTabSz="1489934">
              <a:lnSpc>
                <a:spcPct val="110000"/>
              </a:lnSpc>
              <a:spcBef>
                <a:spcPct val="0"/>
              </a:spcBef>
              <a:buNone/>
            </a:pPr>
            <a:endParaRPr lang="en-GB" altLang="en-US" sz="5345"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3501306" y="23651952"/>
            <a:ext cx="4403708" cy="999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9014" tIns="74508" rIns="149014" bIns="74508"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defTabSz="1489934">
              <a:lnSpc>
                <a:spcPct val="110000"/>
              </a:lnSpc>
              <a:spcBef>
                <a:spcPct val="0"/>
              </a:spcBef>
              <a:buNone/>
            </a:pPr>
            <a:endParaRPr lang="en-GB" altLang="en-US" sz="5345"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1" y="28780898"/>
            <a:ext cx="21383625" cy="21407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4777449" y="29400445"/>
            <a:ext cx="6368143" cy="443968"/>
          </a:xfrm>
          <a:prstGeom prst="rect">
            <a:avLst/>
          </a:prstGeom>
          <a:noFill/>
        </p:spPr>
        <p:txBody>
          <a:bodyPr wrap="square" rtlCol="0">
            <a:spAutoFit/>
          </a:bodyPr>
          <a:lstStyle/>
          <a:p>
            <a:pPr algn="r" defTabSz="1979469"/>
            <a:r>
              <a:rPr lang="en-GB" altLang="en-US" sz="2285" dirty="0">
                <a:solidFill>
                  <a:srgbClr val="002060"/>
                </a:solidFill>
                <a:latin typeface="Calibri" charset="0"/>
                <a:ea typeface="Calibri" charset="0"/>
                <a:cs typeface="Calibri" charset="0"/>
              </a:rPr>
              <a:t>School</a:t>
            </a:r>
            <a:r>
              <a:rPr lang="en-GB" altLang="en-US" sz="2285" dirty="0">
                <a:solidFill>
                  <a:srgbClr val="002060"/>
                </a:solidFill>
                <a:latin typeface="Georgia" charset="0"/>
              </a:rPr>
              <a:t> </a:t>
            </a:r>
            <a:r>
              <a:rPr lang="en-GB" altLang="en-US" sz="2285" i="1" dirty="0">
                <a:solidFill>
                  <a:srgbClr val="002060"/>
                </a:solidFill>
                <a:latin typeface="Georgia" charset="0"/>
              </a:rPr>
              <a:t>of</a:t>
            </a:r>
            <a:r>
              <a:rPr lang="en-GB" altLang="en-US" sz="2285" dirty="0">
                <a:solidFill>
                  <a:srgbClr val="002060"/>
                </a:solidFill>
                <a:latin typeface="Georgia" charset="0"/>
              </a:rPr>
              <a:t> </a:t>
            </a:r>
            <a:r>
              <a:rPr lang="en-GB" altLang="en-US" sz="2285" b="1" dirty="0">
                <a:solidFill>
                  <a:srgbClr val="002060"/>
                </a:solidFill>
                <a:latin typeface="Calibri" charset="0"/>
                <a:ea typeface="Calibri" charset="0"/>
                <a:cs typeface="Calibri" charset="0"/>
              </a:rPr>
              <a:t>Engineering</a:t>
            </a:r>
            <a:endParaRPr lang="en-GB" sz="2285" dirty="0">
              <a:solidFill>
                <a:prstClr val="black"/>
              </a:solidFill>
              <a:latin typeface="Calibri" panose="020F0502020204030204"/>
            </a:endParaRPr>
          </a:p>
        </p:txBody>
      </p:sp>
      <p:sp>
        <p:nvSpPr>
          <p:cNvPr id="44" name="Text Box 6"/>
          <p:cNvSpPr txBox="1">
            <a:spLocks noChangeArrowheads="1"/>
          </p:cNvSpPr>
          <p:nvPr/>
        </p:nvSpPr>
        <p:spPr bwMode="auto">
          <a:xfrm>
            <a:off x="170975" y="16191339"/>
            <a:ext cx="6957727" cy="7830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AU" altLang="en-US" sz="3600" b="1" dirty="0">
                <a:solidFill>
                  <a:prstClr val="black"/>
                </a:solidFill>
                <a:latin typeface="Arial" panose="020B0604020202020204" pitchFamily="34" charset="0"/>
                <a:cs typeface="Arial" panose="020B0604020202020204" pitchFamily="34" charset="0"/>
              </a:rPr>
              <a:t>Project Aims</a:t>
            </a:r>
          </a:p>
          <a:p>
            <a:pPr defTabSz="480770">
              <a:spcBef>
                <a:spcPct val="50000"/>
              </a:spcBef>
            </a:pPr>
            <a:r>
              <a:rPr lang="en-GB" altLang="en-US" sz="2800" dirty="0">
                <a:solidFill>
                  <a:prstClr val="black"/>
                </a:solidFill>
              </a:rPr>
              <a:t>-</a:t>
            </a:r>
            <a:r>
              <a:rPr lang="en-GB" sz="2800" dirty="0">
                <a:solidFill>
                  <a:prstClr val="black"/>
                </a:solidFill>
              </a:rPr>
              <a:t> To ensure that </a:t>
            </a:r>
            <a:r>
              <a:rPr lang="en-GB" sz="2800" b="1" dirty="0">
                <a:solidFill>
                  <a:prstClr val="black"/>
                </a:solidFill>
              </a:rPr>
              <a:t>no safety concerns </a:t>
            </a:r>
            <a:r>
              <a:rPr lang="en-GB" sz="2800" dirty="0">
                <a:solidFill>
                  <a:prstClr val="black"/>
                </a:solidFill>
              </a:rPr>
              <a:t>are raised, or accidents are caused during the build and fitment of the Valhalla door assembly.</a:t>
            </a:r>
            <a:endParaRPr lang="en-GB" altLang="en-US" sz="2800" dirty="0">
              <a:solidFill>
                <a:prstClr val="black"/>
              </a:solidFill>
            </a:endParaRPr>
          </a:p>
          <a:p>
            <a:pPr defTabSz="480770">
              <a:spcBef>
                <a:spcPct val="50000"/>
              </a:spcBef>
            </a:pPr>
            <a:r>
              <a:rPr lang="en-GB" altLang="en-US" sz="2800" dirty="0">
                <a:solidFill>
                  <a:prstClr val="black"/>
                </a:solidFill>
              </a:rPr>
              <a:t>-</a:t>
            </a:r>
            <a:r>
              <a:rPr lang="en-GB" sz="2800" dirty="0">
                <a:solidFill>
                  <a:prstClr val="black"/>
                </a:solidFill>
              </a:rPr>
              <a:t> The equipment and processes in place must </a:t>
            </a:r>
            <a:r>
              <a:rPr lang="en-GB" sz="2800" b="1" dirty="0">
                <a:solidFill>
                  <a:prstClr val="black"/>
                </a:solidFill>
              </a:rPr>
              <a:t>prevent any health issues associated to poor ergonomics</a:t>
            </a:r>
            <a:r>
              <a:rPr lang="en-GB" sz="2800" dirty="0">
                <a:solidFill>
                  <a:prstClr val="black"/>
                </a:solidFill>
              </a:rPr>
              <a:t>.</a:t>
            </a:r>
            <a:endParaRPr lang="en-GB" altLang="en-US" sz="2800" dirty="0">
              <a:solidFill>
                <a:prstClr val="black"/>
              </a:solidFill>
            </a:endParaRPr>
          </a:p>
          <a:p>
            <a:pPr defTabSz="480770">
              <a:spcBef>
                <a:spcPct val="50000"/>
              </a:spcBef>
            </a:pPr>
            <a:r>
              <a:rPr lang="en-GB" altLang="en-US" sz="2800" dirty="0">
                <a:solidFill>
                  <a:prstClr val="black"/>
                </a:solidFill>
              </a:rPr>
              <a:t>- The assembly and installation of the Valhalla doors must </a:t>
            </a:r>
            <a:r>
              <a:rPr lang="en-GB" altLang="en-US" sz="2800" b="1" dirty="0">
                <a:solidFill>
                  <a:prstClr val="black"/>
                </a:solidFill>
              </a:rPr>
              <a:t>meet the ‘TAKT’ time of production</a:t>
            </a:r>
            <a:r>
              <a:rPr lang="en-GB" altLang="en-US" sz="2800" dirty="0">
                <a:solidFill>
                  <a:prstClr val="black"/>
                </a:solidFill>
              </a:rPr>
              <a:t>. This TAKT time is 3 hours and 7 minutes.</a:t>
            </a:r>
          </a:p>
          <a:p>
            <a:pPr defTabSz="480770">
              <a:spcBef>
                <a:spcPct val="50000"/>
              </a:spcBef>
            </a:pPr>
            <a:r>
              <a:rPr lang="en-US" altLang="en-US" sz="2800" dirty="0">
                <a:solidFill>
                  <a:prstClr val="black"/>
                </a:solidFill>
              </a:rPr>
              <a:t>- </a:t>
            </a:r>
            <a:r>
              <a:rPr lang="en-GB" altLang="en-US" sz="2800" dirty="0">
                <a:solidFill>
                  <a:prstClr val="black"/>
                </a:solidFill>
              </a:rPr>
              <a:t>Reaching </a:t>
            </a:r>
            <a:r>
              <a:rPr lang="en-GB" altLang="en-US" sz="2800" b="1" dirty="0">
                <a:solidFill>
                  <a:prstClr val="black"/>
                </a:solidFill>
              </a:rPr>
              <a:t>‘Six Sigma’ </a:t>
            </a:r>
            <a:r>
              <a:rPr lang="en-GB" altLang="en-US" sz="2800" dirty="0">
                <a:solidFill>
                  <a:prstClr val="black"/>
                </a:solidFill>
              </a:rPr>
              <a:t>must be set to create a level of quality that is nearly perfect.</a:t>
            </a:r>
            <a:endParaRPr lang="en-US" altLang="en-US" sz="2800" dirty="0">
              <a:solidFill>
                <a:prstClr val="black"/>
              </a:solidFill>
            </a:endParaRPr>
          </a:p>
        </p:txBody>
      </p:sp>
      <p:sp>
        <p:nvSpPr>
          <p:cNvPr id="46" name="Text Box 6"/>
          <p:cNvSpPr txBox="1">
            <a:spLocks noChangeArrowheads="1"/>
          </p:cNvSpPr>
          <p:nvPr/>
        </p:nvSpPr>
        <p:spPr bwMode="auto">
          <a:xfrm>
            <a:off x="114756" y="24079699"/>
            <a:ext cx="7261686" cy="4876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AU" altLang="en-US" sz="3600" b="1" dirty="0">
                <a:solidFill>
                  <a:prstClr val="black"/>
                </a:solidFill>
                <a:latin typeface="Arial" panose="020B0604020202020204" pitchFamily="34" charset="0"/>
                <a:cs typeface="Arial" panose="020B0604020202020204" pitchFamily="34" charset="0"/>
              </a:rPr>
              <a:t>Design &amp; Development</a:t>
            </a:r>
          </a:p>
          <a:p>
            <a:pPr marL="381853" indent="-381853" defTabSz="480770">
              <a:buFont typeface="Arial" panose="020B0604020202020204" pitchFamily="34" charset="0"/>
              <a:buChar char="•"/>
            </a:pPr>
            <a:r>
              <a:rPr lang="en-GB" sz="2800" b="1" dirty="0">
                <a:solidFill>
                  <a:prstClr val="black"/>
                </a:solidFill>
              </a:rPr>
              <a:t>Ergonomic Design &amp; Compliance: </a:t>
            </a:r>
            <a:r>
              <a:rPr lang="en-GB" sz="2800" dirty="0">
                <a:solidFill>
                  <a:prstClr val="black"/>
                </a:solidFill>
              </a:rPr>
              <a:t>To ensure safety, efficiency, and legal compliance, manufacturing processes must support safe manual handling, use lifting aids for the 40.18kg Valhalla door, and maintain optimal working heights (approx. 1080mm), based on ergonomic data for the 5th percentile female to 95th percentile male.</a:t>
            </a:r>
          </a:p>
        </p:txBody>
      </p:sp>
      <p:sp>
        <p:nvSpPr>
          <p:cNvPr id="48" name="Text Box 6"/>
          <p:cNvSpPr txBox="1">
            <a:spLocks noChangeArrowheads="1"/>
          </p:cNvSpPr>
          <p:nvPr/>
        </p:nvSpPr>
        <p:spPr bwMode="auto">
          <a:xfrm>
            <a:off x="14432734" y="8529792"/>
            <a:ext cx="6608870" cy="13279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AU" altLang="en-US" sz="3600" b="1" dirty="0">
                <a:solidFill>
                  <a:prstClr val="black"/>
                </a:solidFill>
                <a:latin typeface="Arial" panose="020B0604020202020204" pitchFamily="34" charset="0"/>
                <a:cs typeface="Arial" panose="020B0604020202020204" pitchFamily="34" charset="0"/>
              </a:rPr>
              <a:t>Conclusions</a:t>
            </a:r>
          </a:p>
          <a:p>
            <a:pPr defTabSz="480770">
              <a:spcBef>
                <a:spcPct val="50000"/>
              </a:spcBef>
            </a:pPr>
            <a:r>
              <a:rPr lang="en-GB" sz="2800" b="1" dirty="0">
                <a:solidFill>
                  <a:prstClr val="black"/>
                </a:solidFill>
              </a:rPr>
              <a:t>Prevention Safety Concerns:</a:t>
            </a:r>
            <a:r>
              <a:rPr lang="en-GB" sz="2800" dirty="0">
                <a:solidFill>
                  <a:prstClr val="black"/>
                </a:solidFill>
              </a:rPr>
              <a:t> Only one near-accident reported over 24 door assemblies; a head impact risk for tall operators was mitigated by adding a leather protector.</a:t>
            </a:r>
          </a:p>
          <a:p>
            <a:pPr defTabSz="480770">
              <a:spcBef>
                <a:spcPct val="50000"/>
              </a:spcBef>
            </a:pPr>
            <a:r>
              <a:rPr lang="en-GB" sz="2800" b="1" dirty="0">
                <a:solidFill>
                  <a:prstClr val="black"/>
                </a:solidFill>
              </a:rPr>
              <a:t>Prevention of Poor Ergonomics: </a:t>
            </a:r>
            <a:r>
              <a:rPr lang="en-GB" sz="2800" dirty="0">
                <a:solidFill>
                  <a:prstClr val="black"/>
                </a:solidFill>
              </a:rPr>
              <a:t>Sue Rodgers Ergonomic Job Analysis rated door trolley processes poorly due to difficult access and high strain, whereas door assistors significantly improved ergonomics.</a:t>
            </a:r>
          </a:p>
          <a:p>
            <a:pPr defTabSz="480770">
              <a:spcBef>
                <a:spcPct val="50000"/>
              </a:spcBef>
            </a:pPr>
            <a:r>
              <a:rPr lang="en-GB" sz="2800" b="1" dirty="0">
                <a:solidFill>
                  <a:prstClr val="black"/>
                </a:solidFill>
              </a:rPr>
              <a:t>Achieving Production TAKT Time: </a:t>
            </a:r>
            <a:r>
              <a:rPr lang="en-GB" sz="2800" dirty="0">
                <a:solidFill>
                  <a:prstClr val="black"/>
                </a:solidFill>
              </a:rPr>
              <a:t>Door fitment using assistors timed at 60 minutes 27 seconds. Door trolley assembly build timed at 155 minutes.</a:t>
            </a:r>
          </a:p>
          <a:p>
            <a:pPr defTabSz="480770">
              <a:spcBef>
                <a:spcPct val="50000"/>
              </a:spcBef>
            </a:pPr>
            <a:r>
              <a:rPr lang="en-GB" sz="2800" b="1" dirty="0">
                <a:solidFill>
                  <a:prstClr val="black"/>
                </a:solidFill>
              </a:rPr>
              <a:t>Achieving Six Sigma: </a:t>
            </a:r>
            <a:r>
              <a:rPr lang="en-GB" sz="2800" dirty="0">
                <a:solidFill>
                  <a:prstClr val="black"/>
                </a:solidFill>
              </a:rPr>
              <a:t>FLAGS quality audits recorded 35 defects over 24 door assemblies, resulting in a Sigma level of 4.4 DPMO. </a:t>
            </a:r>
          </a:p>
          <a:p>
            <a:pPr defTabSz="480770">
              <a:spcBef>
                <a:spcPct val="50000"/>
              </a:spcBef>
            </a:pPr>
            <a:r>
              <a:rPr lang="en-GB" sz="2800" b="1" dirty="0"/>
              <a:t>Future Improvements:</a:t>
            </a:r>
            <a:r>
              <a:rPr lang="en-GB" sz="2800" dirty="0"/>
              <a:t> Increase door trolley height by 200mm to enhance ergonomics and eliminate operator head injury risk. Apply problem-solving tools like Ishikawa diagrams to reduce defects and reach Six Sigma goals.</a:t>
            </a:r>
            <a:endParaRPr lang="en-US" altLang="en-US" sz="3200" dirty="0">
              <a:solidFill>
                <a:prstClr val="black"/>
              </a:solidFill>
            </a:endParaRPr>
          </a:p>
        </p:txBody>
      </p:sp>
      <p:sp>
        <p:nvSpPr>
          <p:cNvPr id="49" name="Text Box 6"/>
          <p:cNvSpPr txBox="1">
            <a:spLocks noChangeArrowheads="1"/>
          </p:cNvSpPr>
          <p:nvPr/>
        </p:nvSpPr>
        <p:spPr bwMode="auto">
          <a:xfrm>
            <a:off x="7815534" y="5500116"/>
            <a:ext cx="6364428" cy="13308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r>
              <a:rPr lang="en-GB" sz="2800" b="1" dirty="0">
                <a:solidFill>
                  <a:prstClr val="black"/>
                </a:solidFill>
              </a:rPr>
              <a:t>Low-Volume Manufacturing Strategy</a:t>
            </a:r>
            <a:r>
              <a:rPr lang="en-GB" sz="2800" dirty="0">
                <a:solidFill>
                  <a:prstClr val="black"/>
                </a:solidFill>
              </a:rPr>
              <a:t>: With a limited run of 999 units, the Valhalla requires flexible, cost-effective, and manual assembly methods such as pneumatic manipulators and bespoke trolleys rather than high-cost automation, aligning with practices used by competitors.</a:t>
            </a:r>
          </a:p>
          <a:p>
            <a:pPr defTabSz="480770"/>
            <a:endParaRPr lang="en-GB" sz="2800" dirty="0">
              <a:solidFill>
                <a:prstClr val="black"/>
              </a:solidFill>
            </a:endParaRPr>
          </a:p>
          <a:p>
            <a:pPr defTabSz="480770"/>
            <a:r>
              <a:rPr lang="en-GB" sz="2800" b="1" dirty="0">
                <a:solidFill>
                  <a:prstClr val="black"/>
                </a:solidFill>
              </a:rPr>
              <a:t>MFMEA &amp; DRA for Equipment Safety:</a:t>
            </a:r>
            <a:r>
              <a:rPr lang="en-GB" sz="2800" dirty="0">
                <a:solidFill>
                  <a:prstClr val="black"/>
                </a:solidFill>
              </a:rPr>
              <a:t> Machine Failure Mode and Effects Analysis and Design Risk Assessments are used at Aston Martin to identify and mitigate equipment risks such as door assistors releasing prematurely or trolley clamps failing by implementing preventative actions like secondary safety locks and pin locks.</a:t>
            </a:r>
          </a:p>
          <a:p>
            <a:pPr defTabSz="480770"/>
            <a:endParaRPr lang="en-GB" sz="2800" dirty="0">
              <a:solidFill>
                <a:prstClr val="black"/>
              </a:solidFill>
            </a:endParaRPr>
          </a:p>
          <a:p>
            <a:pPr defTabSz="480770"/>
            <a:r>
              <a:rPr lang="en-GB" sz="2800" b="1" dirty="0">
                <a:solidFill>
                  <a:prstClr val="black"/>
                </a:solidFill>
              </a:rPr>
              <a:t>Final Design Approval:</a:t>
            </a:r>
            <a:r>
              <a:rPr lang="en-GB" sz="2800" dirty="0">
                <a:solidFill>
                  <a:prstClr val="black"/>
                </a:solidFill>
              </a:rPr>
              <a:t> The final designs of the door trolley and assistor integrate safety and ergonomic features—such as nylon location blocks, locking mechanisms, suction grips, and control panel, validated through MFMEA and DRA to ensure safe and efficient door assembly.</a:t>
            </a:r>
          </a:p>
        </p:txBody>
      </p:sp>
      <p:pic>
        <p:nvPicPr>
          <p:cNvPr id="10" name="Picture 9">
            <a:extLst>
              <a:ext uri="{FF2B5EF4-FFF2-40B4-BE49-F238E27FC236}">
                <a16:creationId xmlns:a16="http://schemas.microsoft.com/office/drawing/2014/main" id="{ED25DF2C-61C5-7F2E-A43F-DB84BBB49EAD}"/>
              </a:ext>
            </a:extLst>
          </p:cNvPr>
          <p:cNvPicPr>
            <a:picLocks noChangeAspect="1"/>
          </p:cNvPicPr>
          <p:nvPr/>
        </p:nvPicPr>
        <p:blipFill>
          <a:blip r:embed="rId5"/>
          <a:srcRect l="21027" t="9449" r="19916" b="18928"/>
          <a:stretch/>
        </p:blipFill>
        <p:spPr>
          <a:xfrm>
            <a:off x="238032" y="1687139"/>
            <a:ext cx="2566282" cy="4149862"/>
          </a:xfrm>
          <a:prstGeom prst="rect">
            <a:avLst/>
          </a:prstGeom>
        </p:spPr>
      </p:pic>
      <p:pic>
        <p:nvPicPr>
          <p:cNvPr id="17" name="Picture 16" descr="Text&#10;&#10;Description automatically generated">
            <a:extLst>
              <a:ext uri="{FF2B5EF4-FFF2-40B4-BE49-F238E27FC236}">
                <a16:creationId xmlns:a16="http://schemas.microsoft.com/office/drawing/2014/main" id="{BF6B1A26-D8EF-5BDA-4CBE-D3606A1AD9EF}"/>
              </a:ext>
            </a:extLst>
          </p:cNvPr>
          <p:cNvPicPr>
            <a:picLocks noChangeAspect="1"/>
          </p:cNvPicPr>
          <p:nvPr/>
        </p:nvPicPr>
        <p:blipFill rotWithShape="1">
          <a:blip r:embed="rId6"/>
          <a:srcRect l="4049" t="-13844" b="-1"/>
          <a:stretch/>
        </p:blipFill>
        <p:spPr bwMode="auto">
          <a:xfrm>
            <a:off x="238032" y="28956547"/>
            <a:ext cx="2913957" cy="1116273"/>
          </a:xfrm>
          <a:prstGeom prst="rect">
            <a:avLst/>
          </a:prstGeom>
          <a:ln>
            <a:noFill/>
          </a:ln>
          <a:extLst>
            <a:ext uri="{53640926-AAD7-44D8-BBD7-CCE9431645EC}">
              <a14:shadowObscured xmlns:a14="http://schemas.microsoft.com/office/drawing/2010/main"/>
            </a:ext>
          </a:extLst>
        </p:spPr>
      </p:pic>
      <p:pic>
        <p:nvPicPr>
          <p:cNvPr id="18" name="Picture 17">
            <a:extLst>
              <a:ext uri="{FF2B5EF4-FFF2-40B4-BE49-F238E27FC236}">
                <a16:creationId xmlns:a16="http://schemas.microsoft.com/office/drawing/2014/main" id="{B539CB7A-7B18-F3A8-9247-01030EEC8CBD}"/>
              </a:ext>
            </a:extLst>
          </p:cNvPr>
          <p:cNvPicPr>
            <a:picLocks noChangeAspect="1"/>
          </p:cNvPicPr>
          <p:nvPr/>
        </p:nvPicPr>
        <p:blipFill>
          <a:blip r:embed="rId7"/>
          <a:srcRect t="32426" b="31025"/>
          <a:stretch/>
        </p:blipFill>
        <p:spPr>
          <a:xfrm>
            <a:off x="3745599" y="29111504"/>
            <a:ext cx="2634044" cy="962713"/>
          </a:xfrm>
          <a:prstGeom prst="rect">
            <a:avLst/>
          </a:prstGeom>
        </p:spPr>
      </p:pic>
      <p:pic>
        <p:nvPicPr>
          <p:cNvPr id="19" name="Picture 18">
            <a:extLst>
              <a:ext uri="{FF2B5EF4-FFF2-40B4-BE49-F238E27FC236}">
                <a16:creationId xmlns:a16="http://schemas.microsoft.com/office/drawing/2014/main" id="{F7625C0A-74DE-8EAD-BCD1-AF25CF26EDC1}"/>
              </a:ext>
            </a:extLst>
          </p:cNvPr>
          <p:cNvPicPr>
            <a:picLocks noChangeAspect="1"/>
          </p:cNvPicPr>
          <p:nvPr/>
        </p:nvPicPr>
        <p:blipFill>
          <a:blip r:embed="rId8"/>
          <a:stretch>
            <a:fillRect/>
          </a:stretch>
        </p:blipFill>
        <p:spPr>
          <a:xfrm>
            <a:off x="6973255" y="28780898"/>
            <a:ext cx="3568788" cy="1577707"/>
          </a:xfrm>
          <a:prstGeom prst="rect">
            <a:avLst/>
          </a:prstGeom>
        </p:spPr>
      </p:pic>
      <p:pic>
        <p:nvPicPr>
          <p:cNvPr id="3" name="Picture 2">
            <a:extLst>
              <a:ext uri="{FF2B5EF4-FFF2-40B4-BE49-F238E27FC236}">
                <a16:creationId xmlns:a16="http://schemas.microsoft.com/office/drawing/2014/main" id="{CB1F1B77-689F-BE6D-0A73-DEBA5111447B}"/>
              </a:ext>
            </a:extLst>
          </p:cNvPr>
          <p:cNvPicPr>
            <a:picLocks noChangeAspect="1"/>
          </p:cNvPicPr>
          <p:nvPr/>
        </p:nvPicPr>
        <p:blipFill rotWithShape="1">
          <a:blip r:embed="rId9">
            <a:extLst>
              <a:ext uri="{28A0092B-C50C-407E-A947-70E740481C1C}">
                <a14:useLocalDpi xmlns:a14="http://schemas.microsoft.com/office/drawing/2010/main" val="0"/>
              </a:ext>
            </a:extLst>
          </a:blip>
          <a:srcRect t="2960" b="7236"/>
          <a:stretch/>
        </p:blipFill>
        <p:spPr bwMode="auto">
          <a:xfrm>
            <a:off x="387822" y="11544109"/>
            <a:ext cx="6232140" cy="3781175"/>
          </a:xfrm>
          <a:prstGeom prst="rect">
            <a:avLst/>
          </a:prstGeom>
          <a:noFill/>
          <a:ln w="19050">
            <a:solidFill>
              <a:schemeClr val="tx1"/>
            </a:solidFill>
          </a:ln>
          <a:extLst>
            <a:ext uri="{53640926-AAD7-44D8-BBD7-CCE9431645EC}">
              <a14:shadowObscured xmlns:a14="http://schemas.microsoft.com/office/drawing/2010/main"/>
            </a:ext>
          </a:extLst>
        </p:spPr>
      </p:pic>
      <p:pic>
        <p:nvPicPr>
          <p:cNvPr id="20" name="Picture 19" descr="A drawing of a car body&#10;&#10;AI-generated content may be incorrect.">
            <a:extLst>
              <a:ext uri="{FF2B5EF4-FFF2-40B4-BE49-F238E27FC236}">
                <a16:creationId xmlns:a16="http://schemas.microsoft.com/office/drawing/2014/main" id="{987F4539-B7D9-B4F0-4BA9-C4E1947DA4E8}"/>
              </a:ext>
            </a:extLst>
          </p:cNvPr>
          <p:cNvPicPr>
            <a:picLocks noChangeAspect="1"/>
          </p:cNvPicPr>
          <p:nvPr/>
        </p:nvPicPr>
        <p:blipFill>
          <a:blip r:embed="rId10"/>
          <a:srcRect t="1" b="1198"/>
          <a:stretch/>
        </p:blipFill>
        <p:spPr>
          <a:xfrm>
            <a:off x="7978935" y="18668371"/>
            <a:ext cx="5894408" cy="3408068"/>
          </a:xfrm>
          <a:prstGeom prst="rect">
            <a:avLst/>
          </a:prstGeom>
          <a:ln w="12700">
            <a:solidFill>
              <a:schemeClr val="tx1"/>
            </a:solidFill>
          </a:ln>
        </p:spPr>
      </p:pic>
      <p:pic>
        <p:nvPicPr>
          <p:cNvPr id="24" name="Picture 23" descr="A close-up of a machine&#10;&#10;AI-generated content may be incorrect.">
            <a:extLst>
              <a:ext uri="{FF2B5EF4-FFF2-40B4-BE49-F238E27FC236}">
                <a16:creationId xmlns:a16="http://schemas.microsoft.com/office/drawing/2014/main" id="{3C79F05C-468C-4136-F799-5696881EC586}"/>
              </a:ext>
            </a:extLst>
          </p:cNvPr>
          <p:cNvPicPr>
            <a:picLocks noChangeAspect="1"/>
          </p:cNvPicPr>
          <p:nvPr/>
        </p:nvPicPr>
        <p:blipFill>
          <a:blip r:embed="rId11"/>
          <a:stretch>
            <a:fillRect/>
          </a:stretch>
        </p:blipFill>
        <p:spPr>
          <a:xfrm>
            <a:off x="7978935" y="22076439"/>
            <a:ext cx="5894403" cy="2768016"/>
          </a:xfrm>
          <a:prstGeom prst="rect">
            <a:avLst/>
          </a:prstGeom>
          <a:ln w="12700">
            <a:solidFill>
              <a:schemeClr val="tx1"/>
            </a:solidFill>
          </a:ln>
        </p:spPr>
      </p:pic>
      <p:pic>
        <p:nvPicPr>
          <p:cNvPr id="25" name="Picture 24">
            <a:extLst>
              <a:ext uri="{FF2B5EF4-FFF2-40B4-BE49-F238E27FC236}">
                <a16:creationId xmlns:a16="http://schemas.microsoft.com/office/drawing/2014/main" id="{CC0920F0-B893-C7B7-CE27-FC5633C061E9}"/>
              </a:ext>
            </a:extLst>
          </p:cNvPr>
          <p:cNvPicPr>
            <a:picLocks noChangeAspect="1"/>
          </p:cNvPicPr>
          <p:nvPr/>
        </p:nvPicPr>
        <p:blipFill>
          <a:blip r:embed="rId12"/>
          <a:stretch>
            <a:fillRect/>
          </a:stretch>
        </p:blipFill>
        <p:spPr>
          <a:xfrm>
            <a:off x="14605763" y="4758063"/>
            <a:ext cx="6320138" cy="2971197"/>
          </a:xfrm>
          <a:prstGeom prst="rect">
            <a:avLst/>
          </a:prstGeom>
        </p:spPr>
      </p:pic>
      <p:sp>
        <p:nvSpPr>
          <p:cNvPr id="26" name="Text Box 6">
            <a:extLst>
              <a:ext uri="{FF2B5EF4-FFF2-40B4-BE49-F238E27FC236}">
                <a16:creationId xmlns:a16="http://schemas.microsoft.com/office/drawing/2014/main" id="{74A92320-13D4-063A-0B14-6A0EAB4A1A83}"/>
              </a:ext>
            </a:extLst>
          </p:cNvPr>
          <p:cNvSpPr txBox="1">
            <a:spLocks noChangeArrowheads="1"/>
          </p:cNvSpPr>
          <p:nvPr/>
        </p:nvSpPr>
        <p:spPr bwMode="auto">
          <a:xfrm>
            <a:off x="14432734" y="2774505"/>
            <a:ext cx="6666196" cy="2105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GB" sz="2800" dirty="0"/>
              <a:t>helping prevent hazards, meet legal requirements, and enable a smooth, incident-free introduction in September 2024.</a:t>
            </a:r>
            <a:endParaRPr lang="en-US" altLang="en-US" sz="3200" dirty="0">
              <a:solidFill>
                <a:prstClr val="black"/>
              </a:solidFill>
            </a:endParaRPr>
          </a:p>
        </p:txBody>
      </p:sp>
      <p:pic>
        <p:nvPicPr>
          <p:cNvPr id="27" name="Picture 26">
            <a:extLst>
              <a:ext uri="{FF2B5EF4-FFF2-40B4-BE49-F238E27FC236}">
                <a16:creationId xmlns:a16="http://schemas.microsoft.com/office/drawing/2014/main" id="{4C75DDA0-A88A-2434-0F6C-6CBFE9E6B712}"/>
              </a:ext>
            </a:extLst>
          </p:cNvPr>
          <p:cNvPicPr>
            <a:picLocks noChangeAspect="1"/>
          </p:cNvPicPr>
          <p:nvPr/>
        </p:nvPicPr>
        <p:blipFill>
          <a:blip r:embed="rId13"/>
          <a:srcRect t="1" b="5414"/>
          <a:stretch/>
        </p:blipFill>
        <p:spPr>
          <a:xfrm>
            <a:off x="14699390" y="21174888"/>
            <a:ext cx="6499226" cy="3076381"/>
          </a:xfrm>
          <a:prstGeom prst="rect">
            <a:avLst/>
          </a:prstGeom>
          <a:ln>
            <a:solidFill>
              <a:schemeClr val="tx1"/>
            </a:solidFill>
          </a:ln>
        </p:spPr>
      </p:pic>
      <p:sp>
        <p:nvSpPr>
          <p:cNvPr id="5" name="Text Box 6">
            <a:extLst>
              <a:ext uri="{FF2B5EF4-FFF2-40B4-BE49-F238E27FC236}">
                <a16:creationId xmlns:a16="http://schemas.microsoft.com/office/drawing/2014/main" id="{A291476B-14CF-4827-51CE-C15C52D9E771}"/>
              </a:ext>
            </a:extLst>
          </p:cNvPr>
          <p:cNvSpPr txBox="1">
            <a:spLocks noChangeArrowheads="1"/>
          </p:cNvSpPr>
          <p:nvPr/>
        </p:nvSpPr>
        <p:spPr bwMode="auto">
          <a:xfrm>
            <a:off x="7690381" y="25641886"/>
            <a:ext cx="6672928" cy="3305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9103" tIns="189103" rIns="189103" bIns="189103">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480770">
              <a:spcBef>
                <a:spcPct val="50000"/>
              </a:spcBef>
            </a:pPr>
            <a:r>
              <a:rPr lang="en-AU" altLang="en-US" sz="3600" b="1" dirty="0">
                <a:solidFill>
                  <a:prstClr val="black"/>
                </a:solidFill>
                <a:latin typeface="Arial" panose="020B0604020202020204" pitchFamily="34" charset="0"/>
                <a:cs typeface="Arial" panose="020B0604020202020204" pitchFamily="34" charset="0"/>
              </a:rPr>
              <a:t>Implementation</a:t>
            </a:r>
          </a:p>
          <a:p>
            <a:pPr defTabSz="480770">
              <a:spcBef>
                <a:spcPct val="50000"/>
              </a:spcBef>
            </a:pPr>
            <a:r>
              <a:rPr lang="en-GB" sz="2800" b="1" dirty="0"/>
              <a:t>Safe Equipment Installation</a:t>
            </a:r>
            <a:r>
              <a:rPr lang="en-GB" sz="2800" dirty="0"/>
              <a:t>:  Risk Assessment and Method Statements ensured the safe and compliant installation of door trolleys and assistors in the production area,</a:t>
            </a:r>
            <a:endParaRPr lang="en-US" altLang="en-US" sz="3200" dirty="0">
              <a:solidFill>
                <a:prstClr val="black"/>
              </a:solidFill>
            </a:endParaRPr>
          </a:p>
        </p:txBody>
      </p:sp>
      <p:sp>
        <p:nvSpPr>
          <p:cNvPr id="14" name="TextBox 13">
            <a:extLst>
              <a:ext uri="{FF2B5EF4-FFF2-40B4-BE49-F238E27FC236}">
                <a16:creationId xmlns:a16="http://schemas.microsoft.com/office/drawing/2014/main" id="{C147E6E3-ADBE-811A-C683-B30BAD875FAC}"/>
              </a:ext>
            </a:extLst>
          </p:cNvPr>
          <p:cNvSpPr txBox="1"/>
          <p:nvPr/>
        </p:nvSpPr>
        <p:spPr>
          <a:xfrm>
            <a:off x="161867" y="15399252"/>
            <a:ext cx="6414864" cy="830997"/>
          </a:xfrm>
          <a:prstGeom prst="rect">
            <a:avLst/>
          </a:prstGeom>
          <a:noFill/>
        </p:spPr>
        <p:txBody>
          <a:bodyPr wrap="square">
            <a:spAutoFit/>
          </a:bodyPr>
          <a:lstStyle/>
          <a:p>
            <a:pPr algn="ctr">
              <a:spcBef>
                <a:spcPct val="50000"/>
              </a:spcBef>
            </a:pPr>
            <a:r>
              <a:rPr lang="en-US" altLang="en-US" sz="2400" dirty="0"/>
              <a:t>(Figure 1 – Aston Martin Valhalla. </a:t>
            </a:r>
            <a:r>
              <a:rPr lang="en-GB" sz="2400" dirty="0"/>
              <a:t>(</a:t>
            </a:r>
            <a:r>
              <a:rPr lang="en-GB" sz="2400" dirty="0">
                <a:effectLst/>
                <a:latin typeface="Calibri" panose="020F0502020204030204" pitchFamily="34" charset="0"/>
                <a:ea typeface="Calibri" panose="020F0502020204030204" pitchFamily="34" charset="0"/>
                <a:cs typeface="Arial" panose="020B0604020202020204" pitchFamily="34" charset="0"/>
              </a:rPr>
              <a:t>Morrison, M. 2022</a:t>
            </a:r>
            <a:r>
              <a:rPr lang="en-GB" sz="2400" dirty="0"/>
              <a:t>)</a:t>
            </a:r>
          </a:p>
        </p:txBody>
      </p:sp>
      <p:sp>
        <p:nvSpPr>
          <p:cNvPr id="16" name="TextBox 15">
            <a:extLst>
              <a:ext uri="{FF2B5EF4-FFF2-40B4-BE49-F238E27FC236}">
                <a16:creationId xmlns:a16="http://schemas.microsoft.com/office/drawing/2014/main" id="{E791A1BA-EDF6-DA88-4C76-8C05FCA44AA8}"/>
              </a:ext>
            </a:extLst>
          </p:cNvPr>
          <p:cNvSpPr txBox="1"/>
          <p:nvPr/>
        </p:nvSpPr>
        <p:spPr>
          <a:xfrm>
            <a:off x="7749150" y="24864528"/>
            <a:ext cx="6414864" cy="830997"/>
          </a:xfrm>
          <a:prstGeom prst="rect">
            <a:avLst/>
          </a:prstGeom>
          <a:noFill/>
        </p:spPr>
        <p:txBody>
          <a:bodyPr wrap="square">
            <a:spAutoFit/>
          </a:bodyPr>
          <a:lstStyle/>
          <a:p>
            <a:pPr algn="ctr">
              <a:spcBef>
                <a:spcPct val="50000"/>
              </a:spcBef>
            </a:pPr>
            <a:r>
              <a:rPr lang="en-US" altLang="en-US" sz="2400" dirty="0"/>
              <a:t>(Figure 2 – Final Equipment Designs. </a:t>
            </a:r>
            <a:r>
              <a:rPr lang="en-GB" sz="2400" dirty="0"/>
              <a:t>(Team Centre, 2024)</a:t>
            </a:r>
          </a:p>
        </p:txBody>
      </p:sp>
      <p:sp>
        <p:nvSpPr>
          <p:cNvPr id="21" name="TextBox 20">
            <a:extLst>
              <a:ext uri="{FF2B5EF4-FFF2-40B4-BE49-F238E27FC236}">
                <a16:creationId xmlns:a16="http://schemas.microsoft.com/office/drawing/2014/main" id="{F69FBC4C-6F53-0251-E294-52A10CBC301E}"/>
              </a:ext>
            </a:extLst>
          </p:cNvPr>
          <p:cNvSpPr txBox="1"/>
          <p:nvPr/>
        </p:nvSpPr>
        <p:spPr>
          <a:xfrm>
            <a:off x="14461397" y="7752003"/>
            <a:ext cx="6414864" cy="830997"/>
          </a:xfrm>
          <a:prstGeom prst="rect">
            <a:avLst/>
          </a:prstGeom>
          <a:noFill/>
        </p:spPr>
        <p:txBody>
          <a:bodyPr wrap="square">
            <a:spAutoFit/>
          </a:bodyPr>
          <a:lstStyle/>
          <a:p>
            <a:pPr algn="ctr">
              <a:spcBef>
                <a:spcPct val="50000"/>
              </a:spcBef>
            </a:pPr>
            <a:r>
              <a:rPr lang="en-US" altLang="en-US" sz="2400" dirty="0"/>
              <a:t>(Figure 3 – Equipment Installed in Gaydon Plant. </a:t>
            </a:r>
            <a:r>
              <a:rPr lang="en-GB" sz="2400" dirty="0"/>
              <a:t>(Aston Martin, 2025)</a:t>
            </a:r>
          </a:p>
        </p:txBody>
      </p:sp>
      <p:sp>
        <p:nvSpPr>
          <p:cNvPr id="22" name="TextBox 21">
            <a:extLst>
              <a:ext uri="{FF2B5EF4-FFF2-40B4-BE49-F238E27FC236}">
                <a16:creationId xmlns:a16="http://schemas.microsoft.com/office/drawing/2014/main" id="{9E73CC3B-5429-8109-ABA6-EF712AADA183}"/>
              </a:ext>
            </a:extLst>
          </p:cNvPr>
          <p:cNvSpPr txBox="1"/>
          <p:nvPr/>
        </p:nvSpPr>
        <p:spPr>
          <a:xfrm>
            <a:off x="14485349" y="24330910"/>
            <a:ext cx="6414864" cy="830997"/>
          </a:xfrm>
          <a:prstGeom prst="rect">
            <a:avLst/>
          </a:prstGeom>
          <a:noFill/>
        </p:spPr>
        <p:txBody>
          <a:bodyPr wrap="square">
            <a:spAutoFit/>
          </a:bodyPr>
          <a:lstStyle/>
          <a:p>
            <a:pPr algn="ctr">
              <a:spcBef>
                <a:spcPct val="50000"/>
              </a:spcBef>
            </a:pPr>
            <a:r>
              <a:rPr lang="en-US" altLang="en-US" sz="2400" dirty="0"/>
              <a:t>(Figure 4 – Improved Door Trolley Design. </a:t>
            </a:r>
            <a:r>
              <a:rPr lang="en-GB" sz="2400" dirty="0"/>
              <a:t>(Team Centre, 2025)</a:t>
            </a:r>
          </a:p>
        </p:txBody>
      </p:sp>
    </p:spTree>
    <p:extLst>
      <p:ext uri="{BB962C8B-B14F-4D97-AF65-F5344CB8AC3E}">
        <p14:creationId xmlns:p14="http://schemas.microsoft.com/office/powerpoint/2010/main" val="7302325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58495A91444A7408C38402B1CE1AABB" ma:contentTypeVersion="13" ma:contentTypeDescription="Create a new document." ma:contentTypeScope="" ma:versionID="5847967b19bd8b65c9abd52055063c47">
  <xsd:schema xmlns:xsd="http://www.w3.org/2001/XMLSchema" xmlns:xs="http://www.w3.org/2001/XMLSchema" xmlns:p="http://schemas.microsoft.com/office/2006/metadata/properties" xmlns:ns3="987bbc32-73ae-4f14-823a-b9dba99f13c4" targetNamespace="http://schemas.microsoft.com/office/2006/metadata/properties" ma:root="true" ma:fieldsID="7f9f48c8c1c6a167174f515ed4042a5f" ns3:_="">
    <xsd:import namespace="987bbc32-73ae-4f14-823a-b9dba99f13c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DateTaken" minOccurs="0"/>
                <xsd:element ref="ns3:MediaServiceLocatio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7bbc32-73ae-4f14-823a-b9dba99f13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DateTaken" ma:index="18" nillable="true" ma:displayName="MediaServiceDateTaken" ma:description="" ma:hidden="true" ma:indexed="true" ma:internalName="MediaServiceDateTaken" ma:readOnly="true">
      <xsd:simpleType>
        <xsd:restriction base="dms:Text"/>
      </xsd:simpleType>
    </xsd:element>
    <xsd:element name="MediaServiceLocation" ma:index="19" nillable="true" ma:displayName="Location" ma:descrip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87bbc32-73ae-4f14-823a-b9dba99f13c4" xsi:nil="true"/>
  </documentManagement>
</p:properties>
</file>

<file path=customXml/itemProps1.xml><?xml version="1.0" encoding="utf-8"?>
<ds:datastoreItem xmlns:ds="http://schemas.openxmlformats.org/officeDocument/2006/customXml" ds:itemID="{D89B45DF-1225-40EE-AB2B-D56EF5665A84}">
  <ds:schemaRefs>
    <ds:schemaRef ds:uri="http://schemas.microsoft.com/sharepoint/v3/contenttype/forms"/>
  </ds:schemaRefs>
</ds:datastoreItem>
</file>

<file path=customXml/itemProps2.xml><?xml version="1.0" encoding="utf-8"?>
<ds:datastoreItem xmlns:ds="http://schemas.openxmlformats.org/officeDocument/2006/customXml" ds:itemID="{FF0E2242-10C3-4F88-BAD5-A3367DBA4E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7bbc32-73ae-4f14-823a-b9dba99f13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82B561C-E064-4D7D-8C65-69EAC99C004B}">
  <ds:schemaRefs>
    <ds:schemaRef ds:uri="987bbc32-73ae-4f14-823a-b9dba99f13c4"/>
    <ds:schemaRef ds:uri="http://purl.org/dc/dcmitype/"/>
    <ds:schemaRef ds:uri="http://www.w3.org/XML/1998/namespace"/>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2049</TotalTime>
  <Words>712</Words>
  <Application>Microsoft Office PowerPoint</Application>
  <PresentationFormat>Custom</PresentationFormat>
  <Paragraphs>39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Dewhurst, Matthew</cp:lastModifiedBy>
  <cp:revision>30</cp:revision>
  <dcterms:created xsi:type="dcterms:W3CDTF">2016-02-25T08:27:32Z</dcterms:created>
  <dcterms:modified xsi:type="dcterms:W3CDTF">2025-06-15T09:22:42Z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0x010100758495A91444A7408C38402B1CE1AABB</vt:lpwstr>
  </property>
</Properties>
</file>