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media/image58.jpg" ContentType="image/jpg"/>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74"/>
  </p:notesMasterIdLst>
  <p:sldIdLst>
    <p:sldId id="280"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9"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638" r:id="rId45"/>
    <p:sldId id="655" r:id="rId46"/>
    <p:sldId id="644" r:id="rId47"/>
    <p:sldId id="645" r:id="rId48"/>
    <p:sldId id="641" r:id="rId49"/>
    <p:sldId id="646" r:id="rId50"/>
    <p:sldId id="647" r:id="rId51"/>
    <p:sldId id="648" r:id="rId52"/>
    <p:sldId id="649" r:id="rId53"/>
    <p:sldId id="650" r:id="rId54"/>
    <p:sldId id="651" r:id="rId55"/>
    <p:sldId id="652" r:id="rId56"/>
    <p:sldId id="653" r:id="rId57"/>
    <p:sldId id="654" r:id="rId58"/>
    <p:sldId id="656" r:id="rId59"/>
    <p:sldId id="659" r:id="rId60"/>
    <p:sldId id="660" r:id="rId61"/>
    <p:sldId id="661" r:id="rId62"/>
    <p:sldId id="662" r:id="rId63"/>
    <p:sldId id="663" r:id="rId64"/>
    <p:sldId id="664" r:id="rId65"/>
    <p:sldId id="665" r:id="rId66"/>
    <p:sldId id="666" r:id="rId67"/>
    <p:sldId id="667" r:id="rId68"/>
    <p:sldId id="668" r:id="rId69"/>
    <p:sldId id="669" r:id="rId70"/>
    <p:sldId id="670" r:id="rId71"/>
    <p:sldId id="671" r:id="rId72"/>
    <p:sldId id="278" r:id="rId73"/>
  </p:sldIdLst>
  <p:sldSz cx="12192000" cy="6858000"/>
  <p:notesSz cx="6858000" cy="12192000"/>
  <p:embeddedFontLst>
    <p:embeddedFont>
      <p:font typeface="MiSans" pitchFamily="2" charset="-122"/>
      <p:regular r:id="rId75"/>
    </p:embeddedFont>
    <p:embeddedFont>
      <p:font typeface="Algerian" pitchFamily="82" charset="77"/>
      <p:regular r:id="rId76"/>
    </p:embeddedFont>
    <p:embeddedFont>
      <p:font typeface="Freestyle Script" panose="030804020302050B0404" pitchFamily="66" charset="77"/>
      <p:regular r:id="rId7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33" d="100"/>
          <a:sy n="33" d="100"/>
        </p:scale>
        <p:origin x="1232" y="7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notesMaster" Target="notesMasters/notesMaster1.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font" Target="fonts/font3.fntdata"/><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font" Target="fonts/font2.fntdata"/><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diagrams/_rels/data1.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D79556-DD1D-4971-88DE-593A8A857AA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7122593-DD33-47D1-AC9F-3EC931D9E52D}">
      <dgm:prSet custT="1"/>
      <dgm:spPr/>
      <dgm:t>
        <a:bodyPr/>
        <a:lstStyle/>
        <a:p>
          <a:pPr>
            <a:lnSpc>
              <a:spcPct val="100000"/>
            </a:lnSpc>
          </a:pPr>
          <a:r>
            <a:rPr lang="en-GB" sz="1800" b="0" i="0" dirty="0"/>
            <a:t>TTM supports personalised intervention by matching strategies to a student's readiness to change, making the Calm app adaptable for users at any motivation level (Geis and Heyland, 2024).</a:t>
          </a:r>
          <a:endParaRPr lang="en-US" sz="1800" dirty="0"/>
        </a:p>
      </dgm:t>
    </dgm:pt>
    <dgm:pt modelId="{83B5B4A8-6D32-4D3F-BA1A-F31C4F123FB2}" type="parTrans" cxnId="{F76C4311-9048-4E3C-994E-3AE5305BFF8D}">
      <dgm:prSet/>
      <dgm:spPr/>
      <dgm:t>
        <a:bodyPr/>
        <a:lstStyle/>
        <a:p>
          <a:endParaRPr lang="en-US" sz="1800"/>
        </a:p>
      </dgm:t>
    </dgm:pt>
    <dgm:pt modelId="{237402A7-E0C8-484D-8BFA-D05A15BBAAB4}" type="sibTrans" cxnId="{F76C4311-9048-4E3C-994E-3AE5305BFF8D}">
      <dgm:prSet/>
      <dgm:spPr/>
      <dgm:t>
        <a:bodyPr/>
        <a:lstStyle/>
        <a:p>
          <a:endParaRPr lang="en-US" sz="1800"/>
        </a:p>
      </dgm:t>
    </dgm:pt>
    <dgm:pt modelId="{F2A89DAE-2FE2-49D9-819D-95B0388451AB}">
      <dgm:prSet custT="1"/>
      <dgm:spPr/>
      <dgm:t>
        <a:bodyPr/>
        <a:lstStyle/>
        <a:p>
          <a:pPr>
            <a:lnSpc>
              <a:spcPct val="100000"/>
            </a:lnSpc>
          </a:pPr>
          <a:r>
            <a:rPr lang="en-GB" sz="1800" b="0" i="0"/>
            <a:t>The model recognises that behaviour change happens gradually, which aligns well with forming mindfulness habits such as daily meditation or stress-reduction practices (Prochaska, 2019).</a:t>
          </a:r>
          <a:endParaRPr lang="en-US" sz="1800"/>
        </a:p>
      </dgm:t>
    </dgm:pt>
    <dgm:pt modelId="{B7B61767-64D1-44DD-B226-2FB7930618E5}" type="parTrans" cxnId="{7787CFD4-2506-49F9-BFB8-396DDCA89F84}">
      <dgm:prSet/>
      <dgm:spPr/>
      <dgm:t>
        <a:bodyPr/>
        <a:lstStyle/>
        <a:p>
          <a:endParaRPr lang="en-US" sz="1800"/>
        </a:p>
      </dgm:t>
    </dgm:pt>
    <dgm:pt modelId="{41719E1C-F5E4-475E-9D09-8972CD9DF02A}" type="sibTrans" cxnId="{7787CFD4-2506-49F9-BFB8-396DDCA89F84}">
      <dgm:prSet/>
      <dgm:spPr/>
      <dgm:t>
        <a:bodyPr/>
        <a:lstStyle/>
        <a:p>
          <a:endParaRPr lang="en-US" sz="1800"/>
        </a:p>
      </dgm:t>
    </dgm:pt>
    <dgm:pt modelId="{A2844340-3BCF-4692-A43C-ACE1CF00B10A}">
      <dgm:prSet custT="1"/>
      <dgm:spPr/>
      <dgm:t>
        <a:bodyPr/>
        <a:lstStyle/>
        <a:p>
          <a:pPr>
            <a:lnSpc>
              <a:spcPct val="100000"/>
            </a:lnSpc>
          </a:pPr>
          <a:r>
            <a:rPr lang="en-GB" sz="1800" b="0" i="0"/>
            <a:t>It allows the app to provide different types of guidance, reminders, and content depending on whether a student is unaware, considering, starting, or maintaining use (Geis and Heyland, 2024).</a:t>
          </a:r>
          <a:endParaRPr lang="en-US" sz="1800"/>
        </a:p>
      </dgm:t>
    </dgm:pt>
    <dgm:pt modelId="{F5020DEE-D50A-4D1C-BBE1-7C7B32B28E1F}" type="parTrans" cxnId="{A67FA655-8547-460C-BE48-16DD70F5ACD2}">
      <dgm:prSet/>
      <dgm:spPr/>
      <dgm:t>
        <a:bodyPr/>
        <a:lstStyle/>
        <a:p>
          <a:endParaRPr lang="en-US" sz="1800"/>
        </a:p>
      </dgm:t>
    </dgm:pt>
    <dgm:pt modelId="{0AB58546-7B4D-46CE-9683-95B866875CD1}" type="sibTrans" cxnId="{A67FA655-8547-460C-BE48-16DD70F5ACD2}">
      <dgm:prSet/>
      <dgm:spPr/>
      <dgm:t>
        <a:bodyPr/>
        <a:lstStyle/>
        <a:p>
          <a:endParaRPr lang="en-US" sz="1800"/>
        </a:p>
      </dgm:t>
    </dgm:pt>
    <dgm:pt modelId="{89A61D1B-085C-4662-B750-A1BA5F8CAAF6}">
      <dgm:prSet custT="1"/>
      <dgm:spPr/>
      <dgm:t>
        <a:bodyPr/>
        <a:lstStyle/>
        <a:p>
          <a:pPr>
            <a:lnSpc>
              <a:spcPct val="100000"/>
            </a:lnSpc>
          </a:pPr>
          <a:r>
            <a:rPr lang="en-GB" sz="1800" b="0" i="0"/>
            <a:t>TTM helps track progress across stages, making it easier to measure engagement, improvement, and long-term habit adoption (Prochaska, 2019).</a:t>
          </a:r>
          <a:endParaRPr lang="en-US" sz="1800"/>
        </a:p>
      </dgm:t>
    </dgm:pt>
    <dgm:pt modelId="{997C28EB-9D53-493B-A707-7F601C30C7BA}" type="parTrans" cxnId="{E7291BA0-7CC5-4200-B08F-5350C55801FD}">
      <dgm:prSet/>
      <dgm:spPr/>
      <dgm:t>
        <a:bodyPr/>
        <a:lstStyle/>
        <a:p>
          <a:endParaRPr lang="en-US" sz="1800"/>
        </a:p>
      </dgm:t>
    </dgm:pt>
    <dgm:pt modelId="{FEE87DF0-BB52-4A38-ABA6-BBF75CDA8240}" type="sibTrans" cxnId="{E7291BA0-7CC5-4200-B08F-5350C55801FD}">
      <dgm:prSet/>
      <dgm:spPr/>
      <dgm:t>
        <a:bodyPr/>
        <a:lstStyle/>
        <a:p>
          <a:endParaRPr lang="en-US" sz="1800"/>
        </a:p>
      </dgm:t>
    </dgm:pt>
    <dgm:pt modelId="{53F529E8-8AF4-4E91-BE73-D01C52CB7CE5}" type="pres">
      <dgm:prSet presAssocID="{B0D79556-DD1D-4971-88DE-593A8A857AA6}" presName="root" presStyleCnt="0">
        <dgm:presLayoutVars>
          <dgm:dir/>
          <dgm:resizeHandles val="exact"/>
        </dgm:presLayoutVars>
      </dgm:prSet>
      <dgm:spPr/>
    </dgm:pt>
    <dgm:pt modelId="{3A3ECE0A-3FEF-4A82-BA28-6ED1F31238F7}" type="pres">
      <dgm:prSet presAssocID="{57122593-DD33-47D1-AC9F-3EC931D9E52D}" presName="compNode" presStyleCnt="0"/>
      <dgm:spPr/>
    </dgm:pt>
    <dgm:pt modelId="{ABC2BDEA-07BA-4D06-8FC8-3A6440C3E862}" type="pres">
      <dgm:prSet presAssocID="{57122593-DD33-47D1-AC9F-3EC931D9E52D}" presName="bgRect" presStyleLbl="bgShp" presStyleIdx="0" presStyleCnt="4"/>
      <dgm:spPr/>
    </dgm:pt>
    <dgm:pt modelId="{D37D1DA7-C4CC-427E-99BB-9C2A34F1491B}" type="pres">
      <dgm:prSet presAssocID="{57122593-DD33-47D1-AC9F-3EC931D9E52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07DAFCFE-C7CF-4D47-ABE3-ADF529C81D87}" type="pres">
      <dgm:prSet presAssocID="{57122593-DD33-47D1-AC9F-3EC931D9E52D}" presName="spaceRect" presStyleCnt="0"/>
      <dgm:spPr/>
    </dgm:pt>
    <dgm:pt modelId="{1FDCA4A1-CE84-4838-BB21-4FFB538CE30E}" type="pres">
      <dgm:prSet presAssocID="{57122593-DD33-47D1-AC9F-3EC931D9E52D}" presName="parTx" presStyleLbl="revTx" presStyleIdx="0" presStyleCnt="4">
        <dgm:presLayoutVars>
          <dgm:chMax val="0"/>
          <dgm:chPref val="0"/>
        </dgm:presLayoutVars>
      </dgm:prSet>
      <dgm:spPr/>
    </dgm:pt>
    <dgm:pt modelId="{1233F9EF-F411-4362-AD5D-D4147A44F652}" type="pres">
      <dgm:prSet presAssocID="{237402A7-E0C8-484D-8BFA-D05A15BBAAB4}" presName="sibTrans" presStyleCnt="0"/>
      <dgm:spPr/>
    </dgm:pt>
    <dgm:pt modelId="{1C30C157-288A-4C7B-A58C-7E5BFEFF1EE1}" type="pres">
      <dgm:prSet presAssocID="{F2A89DAE-2FE2-49D9-819D-95B0388451AB}" presName="compNode" presStyleCnt="0"/>
      <dgm:spPr/>
    </dgm:pt>
    <dgm:pt modelId="{8A6505DE-E31D-48F4-B3CE-544AE8BCAB8D}" type="pres">
      <dgm:prSet presAssocID="{F2A89DAE-2FE2-49D9-819D-95B0388451AB}" presName="bgRect" presStyleLbl="bgShp" presStyleIdx="1" presStyleCnt="4"/>
      <dgm:spPr/>
    </dgm:pt>
    <dgm:pt modelId="{9F413089-AE1B-483A-B740-457642F2EA45}" type="pres">
      <dgm:prSet presAssocID="{F2A89DAE-2FE2-49D9-819D-95B0388451A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4E4B5A2E-1727-4972-87C7-69EFC07EB0B6}" type="pres">
      <dgm:prSet presAssocID="{F2A89DAE-2FE2-49D9-819D-95B0388451AB}" presName="spaceRect" presStyleCnt="0"/>
      <dgm:spPr/>
    </dgm:pt>
    <dgm:pt modelId="{0A1FA395-7981-4E75-87C9-6B3338584669}" type="pres">
      <dgm:prSet presAssocID="{F2A89DAE-2FE2-49D9-819D-95B0388451AB}" presName="parTx" presStyleLbl="revTx" presStyleIdx="1" presStyleCnt="4">
        <dgm:presLayoutVars>
          <dgm:chMax val="0"/>
          <dgm:chPref val="0"/>
        </dgm:presLayoutVars>
      </dgm:prSet>
      <dgm:spPr/>
    </dgm:pt>
    <dgm:pt modelId="{096D23EA-52F9-404F-943D-1993CC7C37AF}" type="pres">
      <dgm:prSet presAssocID="{41719E1C-F5E4-475E-9D09-8972CD9DF02A}" presName="sibTrans" presStyleCnt="0"/>
      <dgm:spPr/>
    </dgm:pt>
    <dgm:pt modelId="{D4256387-09E3-46ED-A85D-5BE81AA17486}" type="pres">
      <dgm:prSet presAssocID="{A2844340-3BCF-4692-A43C-ACE1CF00B10A}" presName="compNode" presStyleCnt="0"/>
      <dgm:spPr/>
    </dgm:pt>
    <dgm:pt modelId="{ACF3FEB2-981F-40A6-89FC-261FE8F1D876}" type="pres">
      <dgm:prSet presAssocID="{A2844340-3BCF-4692-A43C-ACE1CF00B10A}" presName="bgRect" presStyleLbl="bgShp" presStyleIdx="2" presStyleCnt="4"/>
      <dgm:spPr/>
    </dgm:pt>
    <dgm:pt modelId="{75A2C44E-DF1F-457B-945D-32226142D22D}" type="pres">
      <dgm:prSet presAssocID="{A2844340-3BCF-4692-A43C-ACE1CF00B10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ell"/>
        </a:ext>
      </dgm:extLst>
    </dgm:pt>
    <dgm:pt modelId="{DCC9FB0A-9215-4D82-93B7-B041D51E4FBB}" type="pres">
      <dgm:prSet presAssocID="{A2844340-3BCF-4692-A43C-ACE1CF00B10A}" presName="spaceRect" presStyleCnt="0"/>
      <dgm:spPr/>
    </dgm:pt>
    <dgm:pt modelId="{BAB39702-F9B7-41C3-9DF0-E9AC84C4E8F0}" type="pres">
      <dgm:prSet presAssocID="{A2844340-3BCF-4692-A43C-ACE1CF00B10A}" presName="parTx" presStyleLbl="revTx" presStyleIdx="2" presStyleCnt="4">
        <dgm:presLayoutVars>
          <dgm:chMax val="0"/>
          <dgm:chPref val="0"/>
        </dgm:presLayoutVars>
      </dgm:prSet>
      <dgm:spPr/>
    </dgm:pt>
    <dgm:pt modelId="{309FB8E3-A63D-46F8-BCBC-0C8284702EEE}" type="pres">
      <dgm:prSet presAssocID="{0AB58546-7B4D-46CE-9683-95B866875CD1}" presName="sibTrans" presStyleCnt="0"/>
      <dgm:spPr/>
    </dgm:pt>
    <dgm:pt modelId="{F6CEB4B4-1B23-4B5E-AD05-856D9DD92052}" type="pres">
      <dgm:prSet presAssocID="{89A61D1B-085C-4662-B750-A1BA5F8CAAF6}" presName="compNode" presStyleCnt="0"/>
      <dgm:spPr/>
    </dgm:pt>
    <dgm:pt modelId="{52E65CC3-B622-4B1C-9CDE-5C6DF393FAD8}" type="pres">
      <dgm:prSet presAssocID="{89A61D1B-085C-4662-B750-A1BA5F8CAAF6}" presName="bgRect" presStyleLbl="bgShp" presStyleIdx="3" presStyleCnt="4"/>
      <dgm:spPr/>
    </dgm:pt>
    <dgm:pt modelId="{26B043F0-A474-4092-9B83-B393ECAB435C}" type="pres">
      <dgm:prSet presAssocID="{89A61D1B-085C-4662-B750-A1BA5F8CAAF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rrow Circle"/>
        </a:ext>
      </dgm:extLst>
    </dgm:pt>
    <dgm:pt modelId="{C46ABEEA-F7C0-4C35-9159-FCB543AEB062}" type="pres">
      <dgm:prSet presAssocID="{89A61D1B-085C-4662-B750-A1BA5F8CAAF6}" presName="spaceRect" presStyleCnt="0"/>
      <dgm:spPr/>
    </dgm:pt>
    <dgm:pt modelId="{F5745076-2397-4A68-8C03-C54B1A82C99E}" type="pres">
      <dgm:prSet presAssocID="{89A61D1B-085C-4662-B750-A1BA5F8CAAF6}" presName="parTx" presStyleLbl="revTx" presStyleIdx="3" presStyleCnt="4">
        <dgm:presLayoutVars>
          <dgm:chMax val="0"/>
          <dgm:chPref val="0"/>
        </dgm:presLayoutVars>
      </dgm:prSet>
      <dgm:spPr/>
    </dgm:pt>
  </dgm:ptLst>
  <dgm:cxnLst>
    <dgm:cxn modelId="{FE666907-FBBA-4A35-8F79-86D4B78BBE96}" type="presOf" srcId="{B0D79556-DD1D-4971-88DE-593A8A857AA6}" destId="{53F529E8-8AF4-4E91-BE73-D01C52CB7CE5}" srcOrd="0" destOrd="0" presId="urn:microsoft.com/office/officeart/2018/2/layout/IconVerticalSolidList"/>
    <dgm:cxn modelId="{F76C4311-9048-4E3C-994E-3AE5305BFF8D}" srcId="{B0D79556-DD1D-4971-88DE-593A8A857AA6}" destId="{57122593-DD33-47D1-AC9F-3EC931D9E52D}" srcOrd="0" destOrd="0" parTransId="{83B5B4A8-6D32-4D3F-BA1A-F31C4F123FB2}" sibTransId="{237402A7-E0C8-484D-8BFA-D05A15BBAAB4}"/>
    <dgm:cxn modelId="{F065EB11-2696-4E6D-8115-38ED40633A02}" type="presOf" srcId="{57122593-DD33-47D1-AC9F-3EC931D9E52D}" destId="{1FDCA4A1-CE84-4838-BB21-4FFB538CE30E}" srcOrd="0" destOrd="0" presId="urn:microsoft.com/office/officeart/2018/2/layout/IconVerticalSolidList"/>
    <dgm:cxn modelId="{A67FA655-8547-460C-BE48-16DD70F5ACD2}" srcId="{B0D79556-DD1D-4971-88DE-593A8A857AA6}" destId="{A2844340-3BCF-4692-A43C-ACE1CF00B10A}" srcOrd="2" destOrd="0" parTransId="{F5020DEE-D50A-4D1C-BBE1-7C7B32B28E1F}" sibTransId="{0AB58546-7B4D-46CE-9683-95B866875CD1}"/>
    <dgm:cxn modelId="{3A184C7D-DD3D-4641-A5E5-0B5F87C13D12}" type="presOf" srcId="{F2A89DAE-2FE2-49D9-819D-95B0388451AB}" destId="{0A1FA395-7981-4E75-87C9-6B3338584669}" srcOrd="0" destOrd="0" presId="urn:microsoft.com/office/officeart/2018/2/layout/IconVerticalSolidList"/>
    <dgm:cxn modelId="{F0954980-1E68-483B-974D-823F04FD1A0E}" type="presOf" srcId="{A2844340-3BCF-4692-A43C-ACE1CF00B10A}" destId="{BAB39702-F9B7-41C3-9DF0-E9AC84C4E8F0}" srcOrd="0" destOrd="0" presId="urn:microsoft.com/office/officeart/2018/2/layout/IconVerticalSolidList"/>
    <dgm:cxn modelId="{E7291BA0-7CC5-4200-B08F-5350C55801FD}" srcId="{B0D79556-DD1D-4971-88DE-593A8A857AA6}" destId="{89A61D1B-085C-4662-B750-A1BA5F8CAAF6}" srcOrd="3" destOrd="0" parTransId="{997C28EB-9D53-493B-A707-7F601C30C7BA}" sibTransId="{FEE87DF0-BB52-4A38-ABA6-BBF75CDA8240}"/>
    <dgm:cxn modelId="{F68F61C4-297B-445A-B11D-34B1E12AB31E}" type="presOf" srcId="{89A61D1B-085C-4662-B750-A1BA5F8CAAF6}" destId="{F5745076-2397-4A68-8C03-C54B1A82C99E}" srcOrd="0" destOrd="0" presId="urn:microsoft.com/office/officeart/2018/2/layout/IconVerticalSolidList"/>
    <dgm:cxn modelId="{7787CFD4-2506-49F9-BFB8-396DDCA89F84}" srcId="{B0D79556-DD1D-4971-88DE-593A8A857AA6}" destId="{F2A89DAE-2FE2-49D9-819D-95B0388451AB}" srcOrd="1" destOrd="0" parTransId="{B7B61767-64D1-44DD-B226-2FB7930618E5}" sibTransId="{41719E1C-F5E4-475E-9D09-8972CD9DF02A}"/>
    <dgm:cxn modelId="{FF421F2C-3399-43F3-88C9-43FB91BA91BB}" type="presParOf" srcId="{53F529E8-8AF4-4E91-BE73-D01C52CB7CE5}" destId="{3A3ECE0A-3FEF-4A82-BA28-6ED1F31238F7}" srcOrd="0" destOrd="0" presId="urn:microsoft.com/office/officeart/2018/2/layout/IconVerticalSolidList"/>
    <dgm:cxn modelId="{22EC3CCA-2F25-4436-8503-3C8655AC998E}" type="presParOf" srcId="{3A3ECE0A-3FEF-4A82-BA28-6ED1F31238F7}" destId="{ABC2BDEA-07BA-4D06-8FC8-3A6440C3E862}" srcOrd="0" destOrd="0" presId="urn:microsoft.com/office/officeart/2018/2/layout/IconVerticalSolidList"/>
    <dgm:cxn modelId="{399661A9-AEC2-4F56-96FC-DF5AD8F9AB8F}" type="presParOf" srcId="{3A3ECE0A-3FEF-4A82-BA28-6ED1F31238F7}" destId="{D37D1DA7-C4CC-427E-99BB-9C2A34F1491B}" srcOrd="1" destOrd="0" presId="urn:microsoft.com/office/officeart/2018/2/layout/IconVerticalSolidList"/>
    <dgm:cxn modelId="{76B16ED3-73D1-4395-99D7-ED54B134F583}" type="presParOf" srcId="{3A3ECE0A-3FEF-4A82-BA28-6ED1F31238F7}" destId="{07DAFCFE-C7CF-4D47-ABE3-ADF529C81D87}" srcOrd="2" destOrd="0" presId="urn:microsoft.com/office/officeart/2018/2/layout/IconVerticalSolidList"/>
    <dgm:cxn modelId="{7DD591F8-BACB-4C8C-80A2-D26DF166BE8B}" type="presParOf" srcId="{3A3ECE0A-3FEF-4A82-BA28-6ED1F31238F7}" destId="{1FDCA4A1-CE84-4838-BB21-4FFB538CE30E}" srcOrd="3" destOrd="0" presId="urn:microsoft.com/office/officeart/2018/2/layout/IconVerticalSolidList"/>
    <dgm:cxn modelId="{830F4D3D-FDFA-45C1-BB05-0882D2AB1DFB}" type="presParOf" srcId="{53F529E8-8AF4-4E91-BE73-D01C52CB7CE5}" destId="{1233F9EF-F411-4362-AD5D-D4147A44F652}" srcOrd="1" destOrd="0" presId="urn:microsoft.com/office/officeart/2018/2/layout/IconVerticalSolidList"/>
    <dgm:cxn modelId="{4E89800B-5A2E-4E81-B887-C9DC1D453B92}" type="presParOf" srcId="{53F529E8-8AF4-4E91-BE73-D01C52CB7CE5}" destId="{1C30C157-288A-4C7B-A58C-7E5BFEFF1EE1}" srcOrd="2" destOrd="0" presId="urn:microsoft.com/office/officeart/2018/2/layout/IconVerticalSolidList"/>
    <dgm:cxn modelId="{DE2A0DD9-6D89-4983-AD3E-85DE31BA22FD}" type="presParOf" srcId="{1C30C157-288A-4C7B-A58C-7E5BFEFF1EE1}" destId="{8A6505DE-E31D-48F4-B3CE-544AE8BCAB8D}" srcOrd="0" destOrd="0" presId="urn:microsoft.com/office/officeart/2018/2/layout/IconVerticalSolidList"/>
    <dgm:cxn modelId="{99967FC3-2C9A-4495-840A-AE29DFA303AE}" type="presParOf" srcId="{1C30C157-288A-4C7B-A58C-7E5BFEFF1EE1}" destId="{9F413089-AE1B-483A-B740-457642F2EA45}" srcOrd="1" destOrd="0" presId="urn:microsoft.com/office/officeart/2018/2/layout/IconVerticalSolidList"/>
    <dgm:cxn modelId="{60266A4B-73C0-43D2-BF98-200923DE064E}" type="presParOf" srcId="{1C30C157-288A-4C7B-A58C-7E5BFEFF1EE1}" destId="{4E4B5A2E-1727-4972-87C7-69EFC07EB0B6}" srcOrd="2" destOrd="0" presId="urn:microsoft.com/office/officeart/2018/2/layout/IconVerticalSolidList"/>
    <dgm:cxn modelId="{74211E65-2594-4C0C-B1A8-A3710BAE45C3}" type="presParOf" srcId="{1C30C157-288A-4C7B-A58C-7E5BFEFF1EE1}" destId="{0A1FA395-7981-4E75-87C9-6B3338584669}" srcOrd="3" destOrd="0" presId="urn:microsoft.com/office/officeart/2018/2/layout/IconVerticalSolidList"/>
    <dgm:cxn modelId="{BBF10B1E-7C8A-4E21-A23D-94527C9FD5EE}" type="presParOf" srcId="{53F529E8-8AF4-4E91-BE73-D01C52CB7CE5}" destId="{096D23EA-52F9-404F-943D-1993CC7C37AF}" srcOrd="3" destOrd="0" presId="urn:microsoft.com/office/officeart/2018/2/layout/IconVerticalSolidList"/>
    <dgm:cxn modelId="{A8B648B7-3848-4E11-A180-764178099FE9}" type="presParOf" srcId="{53F529E8-8AF4-4E91-BE73-D01C52CB7CE5}" destId="{D4256387-09E3-46ED-A85D-5BE81AA17486}" srcOrd="4" destOrd="0" presId="urn:microsoft.com/office/officeart/2018/2/layout/IconVerticalSolidList"/>
    <dgm:cxn modelId="{C0005958-D626-472D-A0CE-790606753BC3}" type="presParOf" srcId="{D4256387-09E3-46ED-A85D-5BE81AA17486}" destId="{ACF3FEB2-981F-40A6-89FC-261FE8F1D876}" srcOrd="0" destOrd="0" presId="urn:microsoft.com/office/officeart/2018/2/layout/IconVerticalSolidList"/>
    <dgm:cxn modelId="{78EE0BE0-2751-4D29-9AB1-6D8DCFA98A9C}" type="presParOf" srcId="{D4256387-09E3-46ED-A85D-5BE81AA17486}" destId="{75A2C44E-DF1F-457B-945D-32226142D22D}" srcOrd="1" destOrd="0" presId="urn:microsoft.com/office/officeart/2018/2/layout/IconVerticalSolidList"/>
    <dgm:cxn modelId="{F89E756E-D8F7-4BB7-B8A2-BDCF50FB9CF5}" type="presParOf" srcId="{D4256387-09E3-46ED-A85D-5BE81AA17486}" destId="{DCC9FB0A-9215-4D82-93B7-B041D51E4FBB}" srcOrd="2" destOrd="0" presId="urn:microsoft.com/office/officeart/2018/2/layout/IconVerticalSolidList"/>
    <dgm:cxn modelId="{9B87188D-B555-47A6-9170-491E7BED88F4}" type="presParOf" srcId="{D4256387-09E3-46ED-A85D-5BE81AA17486}" destId="{BAB39702-F9B7-41C3-9DF0-E9AC84C4E8F0}" srcOrd="3" destOrd="0" presId="urn:microsoft.com/office/officeart/2018/2/layout/IconVerticalSolidList"/>
    <dgm:cxn modelId="{99339C1C-50FE-4150-89EA-27ABAAC48AE7}" type="presParOf" srcId="{53F529E8-8AF4-4E91-BE73-D01C52CB7CE5}" destId="{309FB8E3-A63D-46F8-BCBC-0C8284702EEE}" srcOrd="5" destOrd="0" presId="urn:microsoft.com/office/officeart/2018/2/layout/IconVerticalSolidList"/>
    <dgm:cxn modelId="{B425F5DD-21AF-42A8-9249-96E532F27B72}" type="presParOf" srcId="{53F529E8-8AF4-4E91-BE73-D01C52CB7CE5}" destId="{F6CEB4B4-1B23-4B5E-AD05-856D9DD92052}" srcOrd="6" destOrd="0" presId="urn:microsoft.com/office/officeart/2018/2/layout/IconVerticalSolidList"/>
    <dgm:cxn modelId="{A0AD8A43-27C7-45D9-B68C-7259AAF2C709}" type="presParOf" srcId="{F6CEB4B4-1B23-4B5E-AD05-856D9DD92052}" destId="{52E65CC3-B622-4B1C-9CDE-5C6DF393FAD8}" srcOrd="0" destOrd="0" presId="urn:microsoft.com/office/officeart/2018/2/layout/IconVerticalSolidList"/>
    <dgm:cxn modelId="{50F10CCB-B8EE-4861-8C32-6C2447C5225D}" type="presParOf" srcId="{F6CEB4B4-1B23-4B5E-AD05-856D9DD92052}" destId="{26B043F0-A474-4092-9B83-B393ECAB435C}" srcOrd="1" destOrd="0" presId="urn:microsoft.com/office/officeart/2018/2/layout/IconVerticalSolidList"/>
    <dgm:cxn modelId="{6EE00712-CD3A-4ED4-B83D-F0A7217EC5CE}" type="presParOf" srcId="{F6CEB4B4-1B23-4B5E-AD05-856D9DD92052}" destId="{C46ABEEA-F7C0-4C35-9159-FCB543AEB062}" srcOrd="2" destOrd="0" presId="urn:microsoft.com/office/officeart/2018/2/layout/IconVerticalSolidList"/>
    <dgm:cxn modelId="{265A4CEE-1578-4596-A386-900108615EDB}" type="presParOf" srcId="{F6CEB4B4-1B23-4B5E-AD05-856D9DD92052}" destId="{F5745076-2397-4A68-8C03-C54B1A82C99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C2BDEA-07BA-4D06-8FC8-3A6440C3E862}">
      <dsp:nvSpPr>
        <dsp:cNvPr id="0" name=""/>
        <dsp:cNvSpPr/>
      </dsp:nvSpPr>
      <dsp:spPr>
        <a:xfrm>
          <a:off x="0" y="3799"/>
          <a:ext cx="10825380" cy="7647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7D1DA7-C4CC-427E-99BB-9C2A34F1491B}">
      <dsp:nvSpPr>
        <dsp:cNvPr id="0" name=""/>
        <dsp:cNvSpPr/>
      </dsp:nvSpPr>
      <dsp:spPr>
        <a:xfrm>
          <a:off x="231346" y="175875"/>
          <a:ext cx="421042" cy="4206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DCA4A1-CE84-4838-BB21-4FFB538CE30E}">
      <dsp:nvSpPr>
        <dsp:cNvPr id="0" name=""/>
        <dsp:cNvSpPr/>
      </dsp:nvSpPr>
      <dsp:spPr>
        <a:xfrm>
          <a:off x="883736" y="3799"/>
          <a:ext cx="9875403" cy="884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86" tIns="93586" rIns="93586" bIns="93586" numCol="1" spcCol="1270" anchor="ctr" anchorCtr="0">
          <a:noAutofit/>
        </a:bodyPr>
        <a:lstStyle/>
        <a:p>
          <a:pPr marL="0" lvl="0" indent="0" algn="l" defTabSz="800100">
            <a:lnSpc>
              <a:spcPct val="100000"/>
            </a:lnSpc>
            <a:spcBef>
              <a:spcPct val="0"/>
            </a:spcBef>
            <a:spcAft>
              <a:spcPct val="35000"/>
            </a:spcAft>
            <a:buNone/>
          </a:pPr>
          <a:r>
            <a:rPr lang="en-GB" sz="1800" b="0" i="0" kern="1200" dirty="0"/>
            <a:t>TTM supports personalised intervention by matching strategies to a student's readiness to change, making the Calm app adaptable for users at any motivation level (Geis and Heyland, 2024).</a:t>
          </a:r>
          <a:endParaRPr lang="en-US" sz="1800" kern="1200" dirty="0"/>
        </a:p>
      </dsp:txBody>
      <dsp:txXfrm>
        <a:off x="883736" y="3799"/>
        <a:ext cx="9875403" cy="884280"/>
      </dsp:txXfrm>
    </dsp:sp>
    <dsp:sp modelId="{8A6505DE-E31D-48F4-B3CE-544AE8BCAB8D}">
      <dsp:nvSpPr>
        <dsp:cNvPr id="0" name=""/>
        <dsp:cNvSpPr/>
      </dsp:nvSpPr>
      <dsp:spPr>
        <a:xfrm>
          <a:off x="0" y="1109150"/>
          <a:ext cx="10825380" cy="7647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413089-AE1B-483A-B740-457642F2EA45}">
      <dsp:nvSpPr>
        <dsp:cNvPr id="0" name=""/>
        <dsp:cNvSpPr/>
      </dsp:nvSpPr>
      <dsp:spPr>
        <a:xfrm>
          <a:off x="231346" y="1281226"/>
          <a:ext cx="421042" cy="4206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1FA395-7981-4E75-87C9-6B3338584669}">
      <dsp:nvSpPr>
        <dsp:cNvPr id="0" name=""/>
        <dsp:cNvSpPr/>
      </dsp:nvSpPr>
      <dsp:spPr>
        <a:xfrm>
          <a:off x="883736" y="1109150"/>
          <a:ext cx="9875403" cy="884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86" tIns="93586" rIns="93586" bIns="93586" numCol="1" spcCol="1270" anchor="ctr" anchorCtr="0">
          <a:noAutofit/>
        </a:bodyPr>
        <a:lstStyle/>
        <a:p>
          <a:pPr marL="0" lvl="0" indent="0" algn="l" defTabSz="800100">
            <a:lnSpc>
              <a:spcPct val="100000"/>
            </a:lnSpc>
            <a:spcBef>
              <a:spcPct val="0"/>
            </a:spcBef>
            <a:spcAft>
              <a:spcPct val="35000"/>
            </a:spcAft>
            <a:buNone/>
          </a:pPr>
          <a:r>
            <a:rPr lang="en-GB" sz="1800" b="0" i="0" kern="1200"/>
            <a:t>The model recognises that behaviour change happens gradually, which aligns well with forming mindfulness habits such as daily meditation or stress-reduction practices (Prochaska, 2019).</a:t>
          </a:r>
          <a:endParaRPr lang="en-US" sz="1800" kern="1200"/>
        </a:p>
      </dsp:txBody>
      <dsp:txXfrm>
        <a:off x="883736" y="1109150"/>
        <a:ext cx="9875403" cy="884280"/>
      </dsp:txXfrm>
    </dsp:sp>
    <dsp:sp modelId="{ACF3FEB2-981F-40A6-89FC-261FE8F1D876}">
      <dsp:nvSpPr>
        <dsp:cNvPr id="0" name=""/>
        <dsp:cNvSpPr/>
      </dsp:nvSpPr>
      <dsp:spPr>
        <a:xfrm>
          <a:off x="0" y="2214501"/>
          <a:ext cx="10825380" cy="7647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A2C44E-DF1F-457B-945D-32226142D22D}">
      <dsp:nvSpPr>
        <dsp:cNvPr id="0" name=""/>
        <dsp:cNvSpPr/>
      </dsp:nvSpPr>
      <dsp:spPr>
        <a:xfrm>
          <a:off x="231346" y="2386577"/>
          <a:ext cx="421042" cy="4206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39702-F9B7-41C3-9DF0-E9AC84C4E8F0}">
      <dsp:nvSpPr>
        <dsp:cNvPr id="0" name=""/>
        <dsp:cNvSpPr/>
      </dsp:nvSpPr>
      <dsp:spPr>
        <a:xfrm>
          <a:off x="883736" y="2214501"/>
          <a:ext cx="9875403" cy="884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86" tIns="93586" rIns="93586" bIns="93586" numCol="1" spcCol="1270" anchor="ctr" anchorCtr="0">
          <a:noAutofit/>
        </a:bodyPr>
        <a:lstStyle/>
        <a:p>
          <a:pPr marL="0" lvl="0" indent="0" algn="l" defTabSz="800100">
            <a:lnSpc>
              <a:spcPct val="100000"/>
            </a:lnSpc>
            <a:spcBef>
              <a:spcPct val="0"/>
            </a:spcBef>
            <a:spcAft>
              <a:spcPct val="35000"/>
            </a:spcAft>
            <a:buNone/>
          </a:pPr>
          <a:r>
            <a:rPr lang="en-GB" sz="1800" b="0" i="0" kern="1200"/>
            <a:t>It allows the app to provide different types of guidance, reminders, and content depending on whether a student is unaware, considering, starting, or maintaining use (Geis and Heyland, 2024).</a:t>
          </a:r>
          <a:endParaRPr lang="en-US" sz="1800" kern="1200"/>
        </a:p>
      </dsp:txBody>
      <dsp:txXfrm>
        <a:off x="883736" y="2214501"/>
        <a:ext cx="9875403" cy="884280"/>
      </dsp:txXfrm>
    </dsp:sp>
    <dsp:sp modelId="{52E65CC3-B622-4B1C-9CDE-5C6DF393FAD8}">
      <dsp:nvSpPr>
        <dsp:cNvPr id="0" name=""/>
        <dsp:cNvSpPr/>
      </dsp:nvSpPr>
      <dsp:spPr>
        <a:xfrm>
          <a:off x="0" y="3319852"/>
          <a:ext cx="10825380" cy="7647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B043F0-A474-4092-9B83-B393ECAB435C}">
      <dsp:nvSpPr>
        <dsp:cNvPr id="0" name=""/>
        <dsp:cNvSpPr/>
      </dsp:nvSpPr>
      <dsp:spPr>
        <a:xfrm>
          <a:off x="231346" y="3491928"/>
          <a:ext cx="421042" cy="4206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745076-2397-4A68-8C03-C54B1A82C99E}">
      <dsp:nvSpPr>
        <dsp:cNvPr id="0" name=""/>
        <dsp:cNvSpPr/>
      </dsp:nvSpPr>
      <dsp:spPr>
        <a:xfrm>
          <a:off x="883736" y="3319852"/>
          <a:ext cx="9875403" cy="884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86" tIns="93586" rIns="93586" bIns="93586" numCol="1" spcCol="1270" anchor="ctr" anchorCtr="0">
          <a:noAutofit/>
        </a:bodyPr>
        <a:lstStyle/>
        <a:p>
          <a:pPr marL="0" lvl="0" indent="0" algn="l" defTabSz="800100">
            <a:lnSpc>
              <a:spcPct val="100000"/>
            </a:lnSpc>
            <a:spcBef>
              <a:spcPct val="0"/>
            </a:spcBef>
            <a:spcAft>
              <a:spcPct val="35000"/>
            </a:spcAft>
            <a:buNone/>
          </a:pPr>
          <a:r>
            <a:rPr lang="en-GB" sz="1800" b="0" i="0" kern="1200"/>
            <a:t>TTM helps track progress across stages, making it easier to measure engagement, improvement, and long-term habit adoption (Prochaska, 2019).</a:t>
          </a:r>
          <a:endParaRPr lang="en-US" sz="1800" kern="1200"/>
        </a:p>
      </dsp:txBody>
      <dsp:txXfrm>
        <a:off x="883736" y="3319852"/>
        <a:ext cx="9875403" cy="8842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4750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3002656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23520983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3293621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36901070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9460269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27747177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16980205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38840332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17577516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23626156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157438249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63</a:t>
            </a:fld>
            <a:endParaRPr lang="en-US"/>
          </a:p>
        </p:txBody>
      </p:sp>
    </p:spTree>
    <p:extLst>
      <p:ext uri="{BB962C8B-B14F-4D97-AF65-F5344CB8AC3E}">
        <p14:creationId xmlns:p14="http://schemas.microsoft.com/office/powerpoint/2010/main" val="32526708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64</a:t>
            </a:fld>
            <a:endParaRPr lang="en-US"/>
          </a:p>
        </p:txBody>
      </p:sp>
    </p:spTree>
    <p:extLst>
      <p:ext uri="{BB962C8B-B14F-4D97-AF65-F5344CB8AC3E}">
        <p14:creationId xmlns:p14="http://schemas.microsoft.com/office/powerpoint/2010/main" val="348560279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65</a:t>
            </a:fld>
            <a:endParaRPr lang="en-US"/>
          </a:p>
        </p:txBody>
      </p:sp>
    </p:spTree>
    <p:extLst>
      <p:ext uri="{BB962C8B-B14F-4D97-AF65-F5344CB8AC3E}">
        <p14:creationId xmlns:p14="http://schemas.microsoft.com/office/powerpoint/2010/main" val="358246270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66</a:t>
            </a:fld>
            <a:endParaRPr lang="en-US"/>
          </a:p>
        </p:txBody>
      </p:sp>
    </p:spTree>
    <p:extLst>
      <p:ext uri="{BB962C8B-B14F-4D97-AF65-F5344CB8AC3E}">
        <p14:creationId xmlns:p14="http://schemas.microsoft.com/office/powerpoint/2010/main" val="269071416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67</a:t>
            </a:fld>
            <a:endParaRPr lang="en-US"/>
          </a:p>
        </p:txBody>
      </p:sp>
    </p:spTree>
    <p:extLst>
      <p:ext uri="{BB962C8B-B14F-4D97-AF65-F5344CB8AC3E}">
        <p14:creationId xmlns:p14="http://schemas.microsoft.com/office/powerpoint/2010/main" val="154408322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68</a:t>
            </a:fld>
            <a:endParaRPr lang="en-US"/>
          </a:p>
        </p:txBody>
      </p:sp>
    </p:spTree>
    <p:extLst>
      <p:ext uri="{BB962C8B-B14F-4D97-AF65-F5344CB8AC3E}">
        <p14:creationId xmlns:p14="http://schemas.microsoft.com/office/powerpoint/2010/main" val="226203855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69</a:t>
            </a:fld>
            <a:endParaRPr lang="en-US"/>
          </a:p>
        </p:txBody>
      </p:sp>
    </p:spTree>
    <p:extLst>
      <p:ext uri="{BB962C8B-B14F-4D97-AF65-F5344CB8AC3E}">
        <p14:creationId xmlns:p14="http://schemas.microsoft.com/office/powerpoint/2010/main" val="156814831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70</a:t>
            </a:fld>
            <a:endParaRPr lang="en-US"/>
          </a:p>
        </p:txBody>
      </p:sp>
    </p:spTree>
    <p:extLst>
      <p:ext uri="{BB962C8B-B14F-4D97-AF65-F5344CB8AC3E}">
        <p14:creationId xmlns:p14="http://schemas.microsoft.com/office/powerpoint/2010/main" val="425750610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021724-BC80-4814-01FF-B3CEF89BF9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89A263-E747-63F7-3E49-DD52F34F58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D10744-2627-CD31-BE1B-A26760886AB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E6DA65A-7085-102B-C013-9C5998C6E9A8}"/>
              </a:ext>
            </a:extLst>
          </p:cNvPr>
          <p:cNvSpPr>
            <a:spLocks noGrp="1"/>
          </p:cNvSpPr>
          <p:nvPr>
            <p:ph type="sldNum" sz="quarter" idx="10"/>
          </p:nvPr>
        </p:nvSpPr>
        <p:spPr/>
        <p:txBody>
          <a:bodyPr/>
          <a:lstStyle/>
          <a:p>
            <a:fld id="{F7021451-1387-4CA6-816F-3879F97B5CBC}" type="slidenum">
              <a:rPr lang="en-US"/>
              <a:t>71</a:t>
            </a:fld>
            <a:endParaRPr lang="en-US"/>
          </a:p>
        </p:txBody>
      </p:sp>
    </p:spTree>
    <p:extLst>
      <p:ext uri="{BB962C8B-B14F-4D97-AF65-F5344CB8AC3E}">
        <p14:creationId xmlns:p14="http://schemas.microsoft.com/office/powerpoint/2010/main" val="13489429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PPTIST_MASTER">
    <p:bg>
      <p:bgPr>
        <a:solidFill>
          <a:srgbClr val="FFFFFF"/>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696059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296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7182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7136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8266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2604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344299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63A1C593-65D0-4073-BCC9-577B9352EA97}" type="datetimeFigureOut">
              <a:rPr lang="en-US" smtClean="0"/>
              <a:t>12/10/25</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2960850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12/10/25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155116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in-training.org/could-a-pass-fail-step-1-cause-more-student-stress-22432"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hyperlink" Target="https://www.coe.int/en/web/chisinau/human-rights-protection-of-refugees-and-migrants" TargetMode="External"/><Relationship Id="rId5" Type="http://schemas.openxmlformats.org/officeDocument/2006/relationships/image" Target="../media/image4.jpeg"/><Relationship Id="rId4" Type="http://schemas.openxmlformats.org/officeDocument/2006/relationships/hyperlink" Target="https://uk.activationproducts.com/blogs/news/master-your-stress-naturally-5-proven-techniques-for-effective-stress-management"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hyperlink" Target="https://www.bmj.com/content/370/bmj.m3164"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hyperlink" Target="https://loonylabs.org/2020/05/12/day267-365doa/"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hyperlink" Target="https://www.slideteam.net/core-techniques-of-manufacturing-capacity-planning.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hyperlink" Target="https://www.vecteezy.com/png/21477613-distressed-suffer-from-mood-swing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hyperlink" Target="https://www.outreachbee.com/brand-storytelling-the-basics-of-crafting-a-compelling-brand-story/"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edtech.commons.gc.cuny.edu/redesigning-literary-devices-lesson-with-the-5e-model-and-digital-tool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hyperlink" Target="https://mypr.co.za/revolutionising-healthcare-the-power-of-medical-software-solutions/2/"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avidgomez.eu/el-impacto-del-marketing-digital-en-la-industria/" TargetMode="External"/><Relationship Id="rId3" Type="http://schemas.openxmlformats.org/officeDocument/2006/relationships/image" Target="../media/image13.jpg"/><Relationship Id="rId7" Type="http://schemas.openxmlformats.org/officeDocument/2006/relationships/image" Target="../media/image15.jp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soar.usa.edu/scholprojects/49/" TargetMode="External"/><Relationship Id="rId5" Type="http://schemas.openxmlformats.org/officeDocument/2006/relationships/image" Target="../media/image14.png"/><Relationship Id="rId4" Type="http://schemas.openxmlformats.org/officeDocument/2006/relationships/hyperlink" Target="https://peter.baumgartner.name/2014/05/23/double-blind-review-ein-fallbeispiel/"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hyperlink" Target="https://clipground.com/free-clipart-next-steps.html"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hyperlink" Target="https://slidemodel.com/demo-presentation/"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hyperlink" Target="https://www.pinterest.com/pin/about-your-breath-people-have-been-talking-but-i-know-its-not-true-the-most-important-thing-is-to-bel--9218374231461114/"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hyperlink" Target="https://apps.apple.com/kr/app/habbit-traker/id6755823277"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nice.org.uk/guidance/cg113" TargetMode="External"/><Relationship Id="rId2" Type="http://schemas.openxmlformats.org/officeDocument/2006/relationships/hyperlink" Target="https://www.gov.uk/government/publications/10-year-health-plan-for-england-fit-for-the-future/fit-for-the-future-10-year-health-plan-for-england-accessible-version" TargetMode="Externa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8.xml"/><Relationship Id="rId4" Type="http://schemas.openxmlformats.org/officeDocument/2006/relationships/image" Target="../media/image31.png"/></Relationships>
</file>

<file path=ppt/slides/_rels/slide32.xml.rels><?xml version="1.0" encoding="UTF-8" standalone="yes"?>
<Relationships xmlns="http://schemas.openxmlformats.org/package/2006/relationships"><Relationship Id="rId8" Type="http://schemas.openxmlformats.org/officeDocument/2006/relationships/hyperlink" Target="https://hub.studentminds.org.uk/university-mental-health-charter" TargetMode="External"/><Relationship Id="rId13" Type="http://schemas.openxmlformats.org/officeDocument/2006/relationships/hyperlink" Target="https://doi.org/10.2196/mental.8324" TargetMode="External"/><Relationship Id="rId3" Type="http://schemas.openxmlformats.org/officeDocument/2006/relationships/hyperlink" Target="https://doi.org/10.2196/65594" TargetMode="External"/><Relationship Id="rId7" Type="http://schemas.openxmlformats.org/officeDocument/2006/relationships/hyperlink" Target="https://www.oxfordcbt.co.uk/student-mental-health-statistics-2024" TargetMode="External"/><Relationship Id="rId12" Type="http://schemas.openxmlformats.org/officeDocument/2006/relationships/hyperlink" Target="https://doi.org/10.1186/1748-5908-6-42" TargetMode="External"/><Relationship Id="rId2" Type="http://schemas.openxmlformats.org/officeDocument/2006/relationships/notesSlide" Target="../notesSlides/notesSlide28.xml"/><Relationship Id="rId1" Type="http://schemas.openxmlformats.org/officeDocument/2006/relationships/slideLayout" Target="../slideLayouts/slideLayout9.xml"/><Relationship Id="rId6" Type="http://schemas.openxmlformats.org/officeDocument/2006/relationships/hyperlink" Target="https://www.officeforstudents.org.uk/for-providers/student-protection-and-choice/student-mental-health/our-role" TargetMode="External"/><Relationship Id="rId11" Type="http://schemas.openxmlformats.org/officeDocument/2006/relationships/hyperlink" Target="https://www.mayoclinic.org/healthy-lifestyle/stress-management/in-depth/stress-symptoms/art-20050987" TargetMode="External"/><Relationship Id="rId5" Type="http://schemas.openxmlformats.org/officeDocument/2006/relationships/hyperlink" Target="https://www.nhsconfed.org/publications/maximising-potential-digital-mental-health" TargetMode="External"/><Relationship Id="rId10" Type="http://schemas.openxmlformats.org/officeDocument/2006/relationships/hyperlink" Target="https://doi.org/10.2196/38903" TargetMode="External"/><Relationship Id="rId4" Type="http://schemas.openxmlformats.org/officeDocument/2006/relationships/hyperlink" Target="https://doi.org/10.2196/14273" TargetMode="External"/><Relationship Id="rId9" Type="http://schemas.openxmlformats.org/officeDocument/2006/relationships/hyperlink" Target="https://doi.org/10.2196/66131"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2.xml.rels><?xml version="1.0" encoding="UTF-8" standalone="yes"?>
<Relationships xmlns="http://schemas.openxmlformats.org/package/2006/relationships"><Relationship Id="rId8" Type="http://schemas.openxmlformats.org/officeDocument/2006/relationships/hyperlink" Target="https://brain.edusoft.ro/index.php/brain/article/view/1639" TargetMode="External"/><Relationship Id="rId3" Type="http://schemas.openxmlformats.org/officeDocument/2006/relationships/hyperlink" Target="https://books.google.com/books?hl=en&amp;lr=&amp;id=_9UZEQAAQBAJ&amp;oi=fnd&amp;pg=PA73&amp;dq=Transtheoretical+Model+(TTM)+stages&amp;ots=PEhm16Uvwx&amp;sig=f4GYyFxHmO2RL1iqnbUtcIGcnxs" TargetMode="External"/><Relationship Id="rId7" Type="http://schemas.openxmlformats.org/officeDocument/2006/relationships/hyperlink" Target="https://formative.jmir.org/2022/5/e30294" TargetMode="External"/><Relationship Id="rId2" Type="http://schemas.openxmlformats.org/officeDocument/2006/relationships/hyperlink" Target="https://www.tandfonline.com/doi/abs/10.1080/10447318.2023.2297330" TargetMode="External"/><Relationship Id="rId1" Type="http://schemas.openxmlformats.org/officeDocument/2006/relationships/slideLayout" Target="../slideLayouts/slideLayout11.xml"/><Relationship Id="rId6" Type="http://schemas.openxmlformats.org/officeDocument/2006/relationships/hyperlink" Target="https://www.sid.ir/paper/955604/en" TargetMode="External"/><Relationship Id="rId5" Type="http://schemas.openxmlformats.org/officeDocument/2006/relationships/hyperlink" Target="https://link.springer.com/chapter/10.1007/978-3-031-53705-9_16" TargetMode="External"/><Relationship Id="rId4" Type="http://schemas.openxmlformats.org/officeDocument/2006/relationships/hyperlink" Target="https://journals.sagepub.com/doi/abs/10.1177/08901171211034742" TargetMode="External"/><Relationship Id="rId9" Type="http://schemas.openxmlformats.org/officeDocument/2006/relationships/hyperlink" Target="https://journals.lww.com/jnmr/fulltext/2019/24020/Transtheoretical_Model_of_Health_Behavioral.1.aspx"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1.xml"/></Relationships>
</file>

<file path=ppt/slides/_rels/slide4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4.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1.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8.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image" Target="../media/image58.jpg"/></Relationships>
</file>

<file path=ppt/slides/_rels/slide6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3" Type="http://schemas.openxmlformats.org/officeDocument/2006/relationships/hyperlink" Target="https://www.longtermplan.nhs.uk/" TargetMode="External"/><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C8919F-2577-3980-3B76-0EB7BFC9826A}"/>
              </a:ext>
            </a:extLst>
          </p:cNvPr>
          <p:cNvSpPr txBox="1"/>
          <p:nvPr/>
        </p:nvSpPr>
        <p:spPr>
          <a:xfrm>
            <a:off x="548640" y="-101599"/>
            <a:ext cx="11836399" cy="7768473"/>
          </a:xfrm>
          <a:prstGeom prst="rect">
            <a:avLst/>
          </a:prstGeom>
          <a:noFill/>
        </p:spPr>
        <p:txBody>
          <a:bodyPr wrap="square">
            <a:spAutoFit/>
          </a:bodyPr>
          <a:lstStyle/>
          <a:p>
            <a:pPr algn="ctr">
              <a:lnSpc>
                <a:spcPct val="150000"/>
              </a:lnSpc>
              <a:buNone/>
            </a:pPr>
            <a:r>
              <a:rPr lang="en-GB" sz="2800" b="1" i="0" dirty="0">
                <a:solidFill>
                  <a:srgbClr val="000000"/>
                </a:solidFill>
                <a:effectLst/>
                <a:latin typeface="Arial" panose="020B0604020202020204" pitchFamily="34" charset="0"/>
                <a:cs typeface="Arial" panose="020B0604020202020204" pitchFamily="34" charset="0"/>
              </a:rPr>
              <a:t>Name: </a:t>
            </a:r>
            <a:r>
              <a:rPr lang="en-GB" sz="2800" i="0" dirty="0">
                <a:solidFill>
                  <a:srgbClr val="000000"/>
                </a:solidFill>
                <a:effectLst/>
                <a:latin typeface="Arial" panose="020B0604020202020204" pitchFamily="34" charset="0"/>
                <a:cs typeface="Arial" panose="020B0604020202020204" pitchFamily="34" charset="0"/>
              </a:rPr>
              <a:t>Jhanvi Chaudhary</a:t>
            </a:r>
            <a:endParaRPr lang="en-GB" sz="2800"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GB" sz="2800" b="1" i="0" dirty="0">
                <a:solidFill>
                  <a:srgbClr val="000000"/>
                </a:solidFill>
                <a:effectLst/>
                <a:latin typeface="Arial" panose="020B0604020202020204" pitchFamily="34" charset="0"/>
                <a:cs typeface="Arial" panose="020B0604020202020204" pitchFamily="34" charset="0"/>
              </a:rPr>
              <a:t>Student Number: </a:t>
            </a:r>
            <a:r>
              <a:rPr lang="en-GB" sz="2800" i="0" dirty="0">
                <a:solidFill>
                  <a:srgbClr val="000000"/>
                </a:solidFill>
                <a:effectLst/>
                <a:latin typeface="Arial" panose="020B0604020202020204" pitchFamily="34" charset="0"/>
                <a:cs typeface="Arial" panose="020B0604020202020204" pitchFamily="34" charset="0"/>
              </a:rPr>
              <a:t>2430968</a:t>
            </a:r>
            <a:endParaRPr lang="en-GB" sz="2800"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GB" sz="2800" b="1" i="0" dirty="0">
                <a:solidFill>
                  <a:srgbClr val="000000"/>
                </a:solidFill>
                <a:effectLst/>
                <a:latin typeface="Arial" panose="020B0604020202020204" pitchFamily="34" charset="0"/>
                <a:cs typeface="Arial" panose="020B0604020202020204" pitchFamily="34" charset="0"/>
              </a:rPr>
              <a:t>Module Name and Code: </a:t>
            </a:r>
            <a:r>
              <a:rPr lang="en-GB" sz="2800" i="0" dirty="0">
                <a:solidFill>
                  <a:srgbClr val="000000"/>
                </a:solidFill>
                <a:effectLst/>
                <a:latin typeface="Arial" panose="020B0604020202020204" pitchFamily="34" charset="0"/>
                <a:cs typeface="Arial" panose="020B0604020202020204" pitchFamily="34" charset="0"/>
              </a:rPr>
              <a:t>Population Health</a:t>
            </a:r>
            <a:endParaRPr lang="en-GB" sz="2800"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GB" sz="2800" i="0" dirty="0">
                <a:solidFill>
                  <a:srgbClr val="000000"/>
                </a:solidFill>
                <a:effectLst/>
                <a:latin typeface="Arial" panose="020B0604020202020204" pitchFamily="34" charset="0"/>
                <a:cs typeface="Arial" panose="020B0604020202020204" pitchFamily="34" charset="0"/>
              </a:rPr>
              <a:t>and Digital Health Promotion (LCHS7009)</a:t>
            </a:r>
          </a:p>
          <a:p>
            <a:pPr algn="ctr">
              <a:lnSpc>
                <a:spcPct val="150000"/>
              </a:lnSpc>
              <a:buNone/>
            </a:pPr>
            <a:r>
              <a:rPr lang="en-GB" sz="2800" b="1" dirty="0">
                <a:solidFill>
                  <a:srgbClr val="000000"/>
                </a:solidFill>
                <a:latin typeface="Arial" panose="020B0604020202020204" pitchFamily="34" charset="0"/>
                <a:cs typeface="Arial" panose="020B0604020202020204" pitchFamily="34" charset="0"/>
              </a:rPr>
              <a:t>Lecturer Name: </a:t>
            </a:r>
            <a:r>
              <a:rPr lang="en-GB" sz="2800" dirty="0">
                <a:solidFill>
                  <a:srgbClr val="000000"/>
                </a:solidFill>
                <a:latin typeface="Arial" panose="020B0604020202020204" pitchFamily="34" charset="0"/>
                <a:cs typeface="Arial" panose="020B0604020202020204" pitchFamily="34" charset="0"/>
              </a:rPr>
              <a:t>Dr Ping Wu</a:t>
            </a:r>
            <a:endParaRPr lang="en-IN" sz="2800" i="0"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GB" sz="2800" b="1" dirty="0">
                <a:solidFill>
                  <a:srgbClr val="000000"/>
                </a:solidFill>
                <a:effectLst/>
                <a:latin typeface="Arial" panose="020B0604020202020204" pitchFamily="34" charset="0"/>
                <a:cs typeface="Arial" panose="020B0604020202020204" pitchFamily="34" charset="0"/>
              </a:rPr>
              <a:t>Overview: </a:t>
            </a:r>
            <a:r>
              <a:rPr lang="en-GB" sz="2800" dirty="0">
                <a:solidFill>
                  <a:srgbClr val="000000"/>
                </a:solidFill>
                <a:effectLst/>
                <a:latin typeface="Arial" panose="020B0604020202020204" pitchFamily="34" charset="0"/>
                <a:cs typeface="Arial" panose="020B0604020202020204" pitchFamily="34" charset="0"/>
              </a:rPr>
              <a:t>Jhanvi</a:t>
            </a:r>
            <a:r>
              <a:rPr lang="en-GB" sz="2800" b="1" dirty="0">
                <a:solidFill>
                  <a:srgbClr val="000000"/>
                </a:solidFill>
                <a:effectLst/>
                <a:latin typeface="Arial" panose="020B0604020202020204" pitchFamily="34" charset="0"/>
                <a:cs typeface="Arial" panose="020B0604020202020204" pitchFamily="34" charset="0"/>
              </a:rPr>
              <a:t> </a:t>
            </a:r>
            <a:endParaRPr lang="en-IN" sz="2800" b="1"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GB" sz="2800" b="1" dirty="0">
                <a:solidFill>
                  <a:srgbClr val="000000"/>
                </a:solidFill>
                <a:effectLst/>
                <a:latin typeface="Arial" panose="020B0604020202020204" pitchFamily="34" charset="0"/>
                <a:cs typeface="Arial" panose="020B0604020202020204" pitchFamily="34" charset="0"/>
              </a:rPr>
              <a:t>Part 1:</a:t>
            </a:r>
            <a:r>
              <a:rPr lang="en-IN" sz="2800" b="1" dirty="0">
                <a:solidFill>
                  <a:srgbClr val="000000"/>
                </a:solidFill>
                <a:effectLst/>
                <a:latin typeface="Arial" panose="020B0604020202020204" pitchFamily="34" charset="0"/>
                <a:cs typeface="Arial" panose="020B0604020202020204" pitchFamily="34" charset="0"/>
              </a:rPr>
              <a:t> </a:t>
            </a:r>
            <a:r>
              <a:rPr lang="en-IN" sz="2800" dirty="0" err="1">
                <a:solidFill>
                  <a:srgbClr val="000000"/>
                </a:solidFill>
                <a:effectLst/>
                <a:latin typeface="Arial" panose="020B0604020202020204" pitchFamily="34" charset="0"/>
                <a:cs typeface="Arial" panose="020B0604020202020204" pitchFamily="34" charset="0"/>
              </a:rPr>
              <a:t>Iqdad</a:t>
            </a:r>
            <a:endParaRPr lang="en-IN" sz="2800"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GB" sz="2800" b="1" dirty="0">
                <a:solidFill>
                  <a:srgbClr val="000000"/>
                </a:solidFill>
                <a:effectLst/>
                <a:latin typeface="Arial" panose="020B0604020202020204" pitchFamily="34" charset="0"/>
                <a:cs typeface="Arial" panose="020B0604020202020204" pitchFamily="34" charset="0"/>
              </a:rPr>
              <a:t>Part 2: </a:t>
            </a:r>
            <a:r>
              <a:rPr lang="en-GB" sz="2800" dirty="0">
                <a:solidFill>
                  <a:srgbClr val="000000"/>
                </a:solidFill>
                <a:effectLst/>
                <a:latin typeface="Arial" panose="020B0604020202020204" pitchFamily="34" charset="0"/>
                <a:cs typeface="Arial" panose="020B0604020202020204" pitchFamily="34" charset="0"/>
              </a:rPr>
              <a:t>Jhanvi </a:t>
            </a:r>
            <a:r>
              <a:rPr lang="en-GB" sz="2800" dirty="0" err="1">
                <a:solidFill>
                  <a:srgbClr val="000000"/>
                </a:solidFill>
                <a:effectLst/>
                <a:latin typeface="Arial" panose="020B0604020202020204" pitchFamily="34" charset="0"/>
                <a:cs typeface="Arial" panose="020B0604020202020204" pitchFamily="34" charset="0"/>
              </a:rPr>
              <a:t>Chauhan</a:t>
            </a:r>
            <a:r>
              <a:rPr lang="en-GB" sz="2800" dirty="0">
                <a:solidFill>
                  <a:srgbClr val="000000"/>
                </a:solidFill>
                <a:effectLst/>
                <a:latin typeface="Arial" panose="020B0604020202020204" pitchFamily="34" charset="0"/>
                <a:cs typeface="Arial" panose="020B0604020202020204" pitchFamily="34" charset="0"/>
              </a:rPr>
              <a:t> </a:t>
            </a:r>
            <a:endParaRPr lang="en-IN" sz="2800"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GB" sz="2800" b="1" dirty="0">
                <a:solidFill>
                  <a:srgbClr val="000000"/>
                </a:solidFill>
                <a:effectLst/>
                <a:latin typeface="Arial" panose="020B0604020202020204" pitchFamily="34" charset="0"/>
                <a:cs typeface="Arial" panose="020B0604020202020204" pitchFamily="34" charset="0"/>
              </a:rPr>
              <a:t>Part 3: </a:t>
            </a:r>
            <a:r>
              <a:rPr lang="en-GB" sz="2800" dirty="0" err="1">
                <a:solidFill>
                  <a:srgbClr val="000000"/>
                </a:solidFill>
                <a:effectLst/>
                <a:latin typeface="Arial" panose="020B0604020202020204" pitchFamily="34" charset="0"/>
                <a:cs typeface="Arial" panose="020B0604020202020204" pitchFamily="34" charset="0"/>
              </a:rPr>
              <a:t>Sawon</a:t>
            </a:r>
            <a:r>
              <a:rPr lang="en-GB" sz="2800" dirty="0">
                <a:solidFill>
                  <a:srgbClr val="000000"/>
                </a:solidFill>
                <a:effectLst/>
                <a:latin typeface="Arial" panose="020B0604020202020204" pitchFamily="34" charset="0"/>
                <a:cs typeface="Arial" panose="020B0604020202020204" pitchFamily="34" charset="0"/>
              </a:rPr>
              <a:t> </a:t>
            </a:r>
            <a:r>
              <a:rPr lang="en-GB" sz="2800" dirty="0" err="1">
                <a:solidFill>
                  <a:srgbClr val="000000"/>
                </a:solidFill>
                <a:effectLst/>
                <a:latin typeface="Arial" panose="020B0604020202020204" pitchFamily="34" charset="0"/>
                <a:cs typeface="Arial" panose="020B0604020202020204" pitchFamily="34" charset="0"/>
              </a:rPr>
              <a:t>Farazi</a:t>
            </a:r>
            <a:endParaRPr lang="en-IN" sz="2800" dirty="0">
              <a:solidFill>
                <a:srgbClr val="000000"/>
              </a:solidFill>
              <a:effectLst/>
              <a:latin typeface="Arial" panose="020B0604020202020204" pitchFamily="34" charset="0"/>
              <a:cs typeface="Arial" panose="020B0604020202020204" pitchFamily="34" charset="0"/>
            </a:endParaRPr>
          </a:p>
          <a:p>
            <a:pPr algn="ctr">
              <a:lnSpc>
                <a:spcPct val="150000"/>
              </a:lnSpc>
              <a:buNone/>
            </a:pPr>
            <a:r>
              <a:rPr lang="en-IN" sz="2800" b="1" dirty="0">
                <a:solidFill>
                  <a:srgbClr val="000000"/>
                </a:solidFill>
                <a:latin typeface="Arial" panose="020B0604020202020204" pitchFamily="34" charset="0"/>
                <a:cs typeface="Arial" panose="020B0604020202020204" pitchFamily="34" charset="0"/>
              </a:rPr>
              <a:t>Part</a:t>
            </a:r>
            <a:r>
              <a:rPr lang="en-GB" sz="2800" b="1" dirty="0">
                <a:solidFill>
                  <a:srgbClr val="000000"/>
                </a:solidFill>
                <a:effectLst/>
                <a:latin typeface="Arial" panose="020B0604020202020204" pitchFamily="34" charset="0"/>
                <a:cs typeface="Arial" panose="020B0604020202020204" pitchFamily="34" charset="0"/>
              </a:rPr>
              <a:t> 4: </a:t>
            </a:r>
            <a:r>
              <a:rPr lang="en-GB" sz="2800" dirty="0">
                <a:solidFill>
                  <a:srgbClr val="000000"/>
                </a:solidFill>
                <a:effectLst/>
                <a:latin typeface="Arial" panose="020B0604020202020204" pitchFamily="34" charset="0"/>
                <a:cs typeface="Arial" panose="020B0604020202020204" pitchFamily="34" charset="0"/>
              </a:rPr>
              <a:t>Krina</a:t>
            </a:r>
          </a:p>
          <a:p>
            <a:pPr algn="ctr">
              <a:lnSpc>
                <a:spcPct val="150000"/>
              </a:lnSpc>
              <a:buNone/>
            </a:pPr>
            <a:r>
              <a:rPr lang="en-GB" sz="2800" b="1" i="0" dirty="0">
                <a:solidFill>
                  <a:srgbClr val="000000"/>
                </a:solidFill>
                <a:effectLst/>
                <a:latin typeface="Arial" panose="020B0604020202020204" pitchFamily="34" charset="0"/>
                <a:cs typeface="Arial" panose="020B0604020202020204" pitchFamily="34" charset="0"/>
              </a:rPr>
              <a:t>Group presentation (Group </a:t>
            </a:r>
            <a:r>
              <a:rPr lang="en-IN" sz="2800" b="1" i="0" dirty="0">
                <a:solidFill>
                  <a:srgbClr val="000000"/>
                </a:solidFill>
                <a:effectLst/>
                <a:latin typeface="Arial" panose="020B0604020202020204" pitchFamily="34" charset="0"/>
                <a:cs typeface="Arial" panose="020B0604020202020204" pitchFamily="34" charset="0"/>
              </a:rPr>
              <a:t>1)</a:t>
            </a:r>
          </a:p>
          <a:p>
            <a:pPr algn="ctr">
              <a:lnSpc>
                <a:spcPct val="150000"/>
              </a:lnSpc>
              <a:buNone/>
            </a:pPr>
            <a:endParaRPr lang="en-GB" sz="2800" b="1"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3190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3" name="Shape 0"/>
          <p:cNvSpPr/>
          <p:nvPr/>
        </p:nvSpPr>
        <p:spPr>
          <a:xfrm>
            <a:off x="0" y="0"/>
            <a:ext cx="12191365" cy="5333365"/>
          </a:xfrm>
          <a:prstGeom prst="rect">
            <a:avLst/>
          </a:prstGeom>
          <a:gradFill flip="none" rotWithShape="1">
            <a:gsLst>
              <a:gs pos="0">
                <a:srgbClr val="F6F4ED">
                  <a:alpha val="0"/>
                </a:srgbClr>
              </a:gs>
              <a:gs pos="48000">
                <a:srgbClr val="F6F4ED">
                  <a:alpha val="0"/>
                </a:srgbClr>
              </a:gs>
              <a:gs pos="65000">
                <a:srgbClr val="F6F4ED"/>
              </a:gs>
              <a:gs pos="95000">
                <a:srgbClr val="F6F4ED"/>
              </a:gs>
              <a:gs pos="100000">
                <a:srgbClr val="F6F4ED"/>
              </a:gs>
            </a:gsLst>
            <a:lin ang="16200000" scaled="1"/>
          </a:gradFill>
          <a:ln/>
        </p:spPr>
        <p:txBody>
          <a:bodyPr/>
          <a:lstStyle/>
          <a:p>
            <a:endParaRPr lang="en-GB"/>
          </a:p>
        </p:txBody>
      </p:sp>
      <p:sp>
        <p:nvSpPr>
          <p:cNvPr id="4" name="Text 1"/>
          <p:cNvSpPr/>
          <p:nvPr/>
        </p:nvSpPr>
        <p:spPr>
          <a:xfrm>
            <a:off x="0" y="0"/>
            <a:ext cx="12191365" cy="5333365"/>
          </a:xfrm>
          <a:prstGeom prst="rect">
            <a:avLst/>
          </a:prstGeom>
          <a:noFill/>
          <a:ln/>
        </p:spPr>
        <p:txBody>
          <a:bodyPr wrap="square" lIns="45720" tIns="91440" rIns="91440" bIns="45720" rtlCol="0" anchor="ctr"/>
          <a:lstStyle/>
          <a:p>
            <a:pPr>
              <a:lnSpc>
                <a:spcPct val="100000"/>
              </a:lnSpc>
            </a:pPr>
            <a:endParaRPr lang="en-US" sz="1600" dirty="0"/>
          </a:p>
        </p:txBody>
      </p:sp>
      <p:sp>
        <p:nvSpPr>
          <p:cNvPr id="5" name="Text 2"/>
          <p:cNvSpPr/>
          <p:nvPr/>
        </p:nvSpPr>
        <p:spPr>
          <a:xfrm>
            <a:off x="887104" y="0"/>
            <a:ext cx="10276765" cy="1938992"/>
          </a:xfrm>
          <a:prstGeom prst="rect">
            <a:avLst/>
          </a:prstGeom>
          <a:noFill/>
          <a:ln/>
        </p:spPr>
        <p:txBody>
          <a:bodyPr wrap="square" lIns="91440" tIns="45720" rIns="91440" bIns="45720" rtlCol="0" anchor="t">
            <a:spAutoFit/>
          </a:bodyPr>
          <a:lstStyle/>
          <a:p>
            <a:pPr algn="ctr">
              <a:lnSpc>
                <a:spcPct val="100000"/>
              </a:lnSpc>
            </a:pPr>
            <a:r>
              <a:rPr lang="en-US" sz="6000" b="1" dirty="0">
                <a:solidFill>
                  <a:schemeClr val="accent3">
                    <a:lumMod val="50000"/>
                  </a:schemeClr>
                </a:solidFill>
                <a:latin typeface="Algerian" panose="04020705040A02060702" pitchFamily="82" charset="0"/>
                <a:ea typeface="MiSans" pitchFamily="34" charset="-122"/>
                <a:cs typeface="Arial" panose="020B0604020202020204" pitchFamily="34" charset="0"/>
              </a:rPr>
              <a:t>Calm :</a:t>
            </a:r>
          </a:p>
          <a:p>
            <a:pPr algn="ctr">
              <a:lnSpc>
                <a:spcPct val="100000"/>
              </a:lnSpc>
            </a:pPr>
            <a:r>
              <a:rPr lang="en-US" sz="6000" b="1" dirty="0">
                <a:solidFill>
                  <a:schemeClr val="accent3">
                    <a:lumMod val="50000"/>
                  </a:schemeClr>
                </a:solidFill>
                <a:latin typeface="Algerian" panose="04020705040A02060702" pitchFamily="82" charset="0"/>
                <a:ea typeface="MiSans" pitchFamily="34" charset="-122"/>
                <a:cs typeface="Arial" panose="020B0604020202020204" pitchFamily="34" charset="0"/>
              </a:rPr>
              <a:t> Easing Student Anxiety</a:t>
            </a:r>
            <a:endParaRPr lang="en-US" sz="1600" dirty="0">
              <a:solidFill>
                <a:schemeClr val="accent3">
                  <a:lumMod val="50000"/>
                </a:schemeClr>
              </a:solidFill>
              <a:latin typeface="Algerian" panose="04020705040A02060702" pitchFamily="82" charset="0"/>
              <a:cs typeface="Arial" panose="020B0604020202020204" pitchFamily="34" charset="0"/>
            </a:endParaRPr>
          </a:p>
        </p:txBody>
      </p:sp>
      <p:sp>
        <p:nvSpPr>
          <p:cNvPr id="7" name="Text 4"/>
          <p:cNvSpPr/>
          <p:nvPr/>
        </p:nvSpPr>
        <p:spPr>
          <a:xfrm>
            <a:off x="3697605" y="4429760"/>
            <a:ext cx="2078990" cy="41529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Text 7"/>
          <p:cNvSpPr/>
          <p:nvPr/>
        </p:nvSpPr>
        <p:spPr>
          <a:xfrm>
            <a:off x="6415405" y="4429760"/>
            <a:ext cx="2078990" cy="415290"/>
          </a:xfrm>
          <a:prstGeom prst="rect">
            <a:avLst/>
          </a:prstGeom>
          <a:noFill/>
          <a:ln/>
        </p:spPr>
        <p:txBody>
          <a:bodyPr wrap="square" lIns="45720" tIns="91440" rIns="91440" bIns="45720" rtlCol="0" anchor="ctr"/>
          <a:lstStyle/>
          <a:p>
            <a:pPr>
              <a:lnSpc>
                <a:spcPct val="100000"/>
              </a:lnSpc>
            </a:pPr>
            <a:endParaRPr lang="en-US" sz="1600" dirty="0"/>
          </a:p>
        </p:txBody>
      </p:sp>
      <p:pic>
        <p:nvPicPr>
          <p:cNvPr id="6" name="Picture 5">
            <a:extLst>
              <a:ext uri="{FF2B5EF4-FFF2-40B4-BE49-F238E27FC236}">
                <a16:creationId xmlns:a16="http://schemas.microsoft.com/office/drawing/2014/main" id="{4D245261-A6AA-53E9-FD12-BF1FD6E78BF9}"/>
              </a:ext>
            </a:extLst>
          </p:cNvPr>
          <p:cNvPicPr>
            <a:picLocks noChangeAspect="1"/>
          </p:cNvPicPr>
          <p:nvPr/>
        </p:nvPicPr>
        <p:blipFill>
          <a:blip r:embed="rId3">
            <a:extLst>
              <a:ext uri="{837473B0-CC2E-450A-ABE3-18F120FF3D39}">
                <a1611:picAttrSrcUrl xmlns:a1611="http://schemas.microsoft.com/office/drawing/2016/11/main" r:id="rId4"/>
              </a:ext>
            </a:extLst>
          </a:blip>
          <a:srcRect t="5096"/>
          <a:stretch>
            <a:fillRect/>
          </a:stretch>
        </p:blipFill>
        <p:spPr bwMode="auto">
          <a:xfrm>
            <a:off x="1855555" y="1692016"/>
            <a:ext cx="8169631" cy="5167630"/>
          </a:xfrm>
          <a:prstGeom prst="rect">
            <a:avLst/>
          </a:prstGeom>
          <a:ln>
            <a:noFill/>
          </a:ln>
          <a:effectLst>
            <a:softEdge rad="112500"/>
          </a:effectLst>
        </p:spPr>
      </p:pic>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FFFFE"/>
        </a:solidFill>
        <a:effectLst/>
      </p:bgPr>
    </p:bg>
    <p:spTree>
      <p:nvGrpSpPr>
        <p:cNvPr id="1" name=""/>
        <p:cNvGrpSpPr/>
        <p:nvPr/>
      </p:nvGrpSpPr>
      <p:grpSpPr>
        <a:xfrm>
          <a:off x="0" y="0"/>
          <a:ext cx="0" cy="0"/>
          <a:chOff x="0" y="0"/>
          <a:chExt cx="0" cy="0"/>
        </a:xfrm>
      </p:grpSpPr>
      <p:sp>
        <p:nvSpPr>
          <p:cNvPr id="3" name="Shape 0"/>
          <p:cNvSpPr/>
          <p:nvPr/>
        </p:nvSpPr>
        <p:spPr>
          <a:xfrm>
            <a:off x="0" y="0"/>
            <a:ext cx="12191365" cy="5333365"/>
          </a:xfrm>
          <a:prstGeom prst="rect">
            <a:avLst/>
          </a:prstGeom>
          <a:gradFill flip="none" rotWithShape="1">
            <a:gsLst>
              <a:gs pos="0">
                <a:srgbClr val="F6F4ED">
                  <a:alpha val="0"/>
                </a:srgbClr>
              </a:gs>
              <a:gs pos="12000">
                <a:srgbClr val="F6F4ED">
                  <a:alpha val="0"/>
                </a:srgbClr>
              </a:gs>
              <a:gs pos="50000">
                <a:srgbClr val="F6F4ED"/>
              </a:gs>
              <a:gs pos="95000">
                <a:srgbClr val="F6F4ED"/>
              </a:gs>
              <a:gs pos="100000">
                <a:srgbClr val="F6F4ED"/>
              </a:gs>
            </a:gsLst>
            <a:lin ang="16200000" scaled="1"/>
          </a:gradFill>
          <a:ln/>
        </p:spPr>
        <p:txBody>
          <a:bodyPr/>
          <a:lstStyle/>
          <a:p>
            <a:endParaRPr lang="en-GB" dirty="0">
              <a:latin typeface="Arial" panose="020B0604020202020204" pitchFamily="34" charset="0"/>
              <a:cs typeface="Arial" panose="020B0604020202020204" pitchFamily="34" charset="0"/>
            </a:endParaRPr>
          </a:p>
        </p:txBody>
      </p:sp>
      <p:sp>
        <p:nvSpPr>
          <p:cNvPr id="4" name="Text 1"/>
          <p:cNvSpPr/>
          <p:nvPr/>
        </p:nvSpPr>
        <p:spPr>
          <a:xfrm>
            <a:off x="0" y="0"/>
            <a:ext cx="12191365" cy="5333365"/>
          </a:xfrm>
          <a:prstGeom prst="rect">
            <a:avLst/>
          </a:prstGeom>
          <a:noFill/>
          <a:ln/>
        </p:spPr>
        <p:txBody>
          <a:bodyPr wrap="square" lIns="45720" tIns="91440" rIns="91440" bIns="45720" rtlCol="0" anchor="ctr"/>
          <a:lstStyle/>
          <a:p>
            <a:pPr>
              <a:lnSpc>
                <a:spcPct val="100000"/>
              </a:lnSpc>
            </a:pPr>
            <a:endParaRPr lang="en-US" sz="1600" dirty="0"/>
          </a:p>
        </p:txBody>
      </p:sp>
      <p:sp>
        <p:nvSpPr>
          <p:cNvPr id="5" name="Shape 2"/>
          <p:cNvSpPr/>
          <p:nvPr/>
        </p:nvSpPr>
        <p:spPr>
          <a:xfrm rot="5400000">
            <a:off x="1025525" y="2640246"/>
            <a:ext cx="293611" cy="293727"/>
          </a:xfrm>
          <a:prstGeom prst="triangle">
            <a:avLst>
              <a:gd name="adj" fmla="val 50000"/>
            </a:avLst>
          </a:prstGeom>
          <a:solidFill>
            <a:srgbClr val="3A5A60"/>
          </a:solidFill>
          <a:ln/>
        </p:spPr>
        <p:txBody>
          <a:bodyPr/>
          <a:lstStyle/>
          <a:p>
            <a:endParaRPr lang="en-GB"/>
          </a:p>
        </p:txBody>
      </p:sp>
      <p:sp>
        <p:nvSpPr>
          <p:cNvPr id="6" name="Text 3"/>
          <p:cNvSpPr/>
          <p:nvPr/>
        </p:nvSpPr>
        <p:spPr>
          <a:xfrm rot="5400000">
            <a:off x="1025525" y="2640246"/>
            <a:ext cx="293611" cy="293727"/>
          </a:xfrm>
          <a:prstGeom prst="rect">
            <a:avLst/>
          </a:prstGeom>
          <a:noFill/>
          <a:ln/>
        </p:spPr>
        <p:txBody>
          <a:bodyPr wrap="square" lIns="45720" tIns="91440" rIns="91440" bIns="45720" rtlCol="0" anchor="ctr"/>
          <a:lstStyle/>
          <a:p>
            <a:pPr>
              <a:lnSpc>
                <a:spcPct val="100000"/>
              </a:lnSpc>
            </a:pPr>
            <a:endParaRPr lang="en-US" sz="1600" dirty="0"/>
          </a:p>
        </p:txBody>
      </p:sp>
      <p:sp>
        <p:nvSpPr>
          <p:cNvPr id="7" name="Shape 4"/>
          <p:cNvSpPr/>
          <p:nvPr/>
        </p:nvSpPr>
        <p:spPr>
          <a:xfrm rot="5400000">
            <a:off x="1138452" y="2753218"/>
            <a:ext cx="293611" cy="293727"/>
          </a:xfrm>
          <a:prstGeom prst="triangle">
            <a:avLst>
              <a:gd name="adj" fmla="val 50000"/>
            </a:avLst>
          </a:prstGeom>
          <a:solidFill>
            <a:srgbClr val="F6F4ED"/>
          </a:solidFill>
          <a:ln/>
        </p:spPr>
        <p:txBody>
          <a:bodyPr/>
          <a:lstStyle/>
          <a:p>
            <a:endParaRPr lang="en-GB"/>
          </a:p>
        </p:txBody>
      </p:sp>
      <p:sp>
        <p:nvSpPr>
          <p:cNvPr id="8" name="Text 5"/>
          <p:cNvSpPr/>
          <p:nvPr/>
        </p:nvSpPr>
        <p:spPr>
          <a:xfrm rot="5400000">
            <a:off x="1138452" y="2753218"/>
            <a:ext cx="293611" cy="293727"/>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6"/>
          <p:cNvSpPr/>
          <p:nvPr/>
        </p:nvSpPr>
        <p:spPr>
          <a:xfrm rot="5400000">
            <a:off x="1025525" y="3540612"/>
            <a:ext cx="293611" cy="293367"/>
          </a:xfrm>
          <a:prstGeom prst="triangle">
            <a:avLst>
              <a:gd name="adj" fmla="val 50000"/>
            </a:avLst>
          </a:prstGeom>
          <a:solidFill>
            <a:srgbClr val="3A5A60"/>
          </a:solidFill>
          <a:ln/>
        </p:spPr>
        <p:txBody>
          <a:bodyPr/>
          <a:lstStyle/>
          <a:p>
            <a:endParaRPr lang="en-GB"/>
          </a:p>
        </p:txBody>
      </p:sp>
      <p:sp>
        <p:nvSpPr>
          <p:cNvPr id="10" name="Text 7"/>
          <p:cNvSpPr/>
          <p:nvPr/>
        </p:nvSpPr>
        <p:spPr>
          <a:xfrm rot="5400000">
            <a:off x="1025525" y="3540612"/>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8"/>
          <p:cNvSpPr/>
          <p:nvPr/>
        </p:nvSpPr>
        <p:spPr>
          <a:xfrm rot="5400000">
            <a:off x="1138452" y="3653446"/>
            <a:ext cx="293611" cy="293367"/>
          </a:xfrm>
          <a:prstGeom prst="triangle">
            <a:avLst>
              <a:gd name="adj" fmla="val 50000"/>
            </a:avLst>
          </a:prstGeom>
          <a:solidFill>
            <a:srgbClr val="F6F4ED"/>
          </a:solidFill>
          <a:ln/>
        </p:spPr>
        <p:txBody>
          <a:bodyPr/>
          <a:lstStyle/>
          <a:p>
            <a:endParaRPr lang="en-GB"/>
          </a:p>
        </p:txBody>
      </p:sp>
      <p:sp>
        <p:nvSpPr>
          <p:cNvPr id="12" name="Text 9"/>
          <p:cNvSpPr/>
          <p:nvPr/>
        </p:nvSpPr>
        <p:spPr>
          <a:xfrm rot="5400000">
            <a:off x="1138452" y="3653446"/>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13" name="Shape 10"/>
          <p:cNvSpPr/>
          <p:nvPr/>
        </p:nvSpPr>
        <p:spPr>
          <a:xfrm rot="5400000">
            <a:off x="1025525" y="4440379"/>
            <a:ext cx="293611" cy="293367"/>
          </a:xfrm>
          <a:prstGeom prst="triangle">
            <a:avLst>
              <a:gd name="adj" fmla="val 50000"/>
            </a:avLst>
          </a:prstGeom>
          <a:solidFill>
            <a:srgbClr val="3A5A60"/>
          </a:solidFill>
          <a:ln/>
        </p:spPr>
        <p:txBody>
          <a:bodyPr/>
          <a:lstStyle/>
          <a:p>
            <a:endParaRPr lang="en-GB"/>
          </a:p>
        </p:txBody>
      </p:sp>
      <p:sp>
        <p:nvSpPr>
          <p:cNvPr id="14" name="Text 11"/>
          <p:cNvSpPr/>
          <p:nvPr/>
        </p:nvSpPr>
        <p:spPr>
          <a:xfrm rot="5400000">
            <a:off x="1025525" y="4440379"/>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15" name="Shape 12"/>
          <p:cNvSpPr/>
          <p:nvPr/>
        </p:nvSpPr>
        <p:spPr>
          <a:xfrm rot="5400000">
            <a:off x="1138452" y="4553212"/>
            <a:ext cx="293611" cy="293367"/>
          </a:xfrm>
          <a:prstGeom prst="triangle">
            <a:avLst>
              <a:gd name="adj" fmla="val 50000"/>
            </a:avLst>
          </a:prstGeom>
          <a:solidFill>
            <a:srgbClr val="F6F4ED"/>
          </a:solidFill>
          <a:ln/>
        </p:spPr>
        <p:txBody>
          <a:bodyPr/>
          <a:lstStyle/>
          <a:p>
            <a:endParaRPr lang="en-GB"/>
          </a:p>
        </p:txBody>
      </p:sp>
      <p:sp>
        <p:nvSpPr>
          <p:cNvPr id="16" name="Text 13"/>
          <p:cNvSpPr/>
          <p:nvPr/>
        </p:nvSpPr>
        <p:spPr>
          <a:xfrm rot="5400000">
            <a:off x="1138452" y="4553212"/>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17" name="Shape 14"/>
          <p:cNvSpPr/>
          <p:nvPr/>
        </p:nvSpPr>
        <p:spPr>
          <a:xfrm rot="5400000">
            <a:off x="6283960" y="2640528"/>
            <a:ext cx="293611" cy="293367"/>
          </a:xfrm>
          <a:prstGeom prst="triangle">
            <a:avLst>
              <a:gd name="adj" fmla="val 50000"/>
            </a:avLst>
          </a:prstGeom>
          <a:solidFill>
            <a:srgbClr val="3A5A60"/>
          </a:solidFill>
          <a:ln/>
        </p:spPr>
        <p:txBody>
          <a:bodyPr/>
          <a:lstStyle/>
          <a:p>
            <a:endParaRPr lang="en-GB"/>
          </a:p>
        </p:txBody>
      </p:sp>
      <p:sp>
        <p:nvSpPr>
          <p:cNvPr id="18" name="Text 15"/>
          <p:cNvSpPr/>
          <p:nvPr/>
        </p:nvSpPr>
        <p:spPr>
          <a:xfrm rot="5400000">
            <a:off x="6283960" y="2640528"/>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19" name="Shape 16"/>
          <p:cNvSpPr/>
          <p:nvPr/>
        </p:nvSpPr>
        <p:spPr>
          <a:xfrm rot="5400000">
            <a:off x="6396887" y="2753361"/>
            <a:ext cx="293611" cy="293367"/>
          </a:xfrm>
          <a:prstGeom prst="triangle">
            <a:avLst>
              <a:gd name="adj" fmla="val 50000"/>
            </a:avLst>
          </a:prstGeom>
          <a:solidFill>
            <a:srgbClr val="F6F4ED"/>
          </a:solidFill>
          <a:ln/>
        </p:spPr>
        <p:txBody>
          <a:bodyPr/>
          <a:lstStyle/>
          <a:p>
            <a:endParaRPr lang="en-GB"/>
          </a:p>
        </p:txBody>
      </p:sp>
      <p:sp>
        <p:nvSpPr>
          <p:cNvPr id="20" name="Text 17"/>
          <p:cNvSpPr/>
          <p:nvPr/>
        </p:nvSpPr>
        <p:spPr>
          <a:xfrm rot="5400000">
            <a:off x="6396887" y="2753361"/>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21" name="Shape 18"/>
          <p:cNvSpPr/>
          <p:nvPr/>
        </p:nvSpPr>
        <p:spPr>
          <a:xfrm rot="5400000">
            <a:off x="6283960" y="3540294"/>
            <a:ext cx="293611" cy="293367"/>
          </a:xfrm>
          <a:prstGeom prst="triangle">
            <a:avLst>
              <a:gd name="adj" fmla="val 50000"/>
            </a:avLst>
          </a:prstGeom>
          <a:solidFill>
            <a:srgbClr val="3A5A60"/>
          </a:solidFill>
          <a:ln/>
        </p:spPr>
        <p:txBody>
          <a:bodyPr/>
          <a:lstStyle/>
          <a:p>
            <a:endParaRPr lang="en-GB"/>
          </a:p>
        </p:txBody>
      </p:sp>
      <p:sp>
        <p:nvSpPr>
          <p:cNvPr id="22" name="Text 19"/>
          <p:cNvSpPr/>
          <p:nvPr/>
        </p:nvSpPr>
        <p:spPr>
          <a:xfrm rot="5400000">
            <a:off x="6283960" y="3540294"/>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23" name="Shape 20"/>
          <p:cNvSpPr/>
          <p:nvPr/>
        </p:nvSpPr>
        <p:spPr>
          <a:xfrm rot="5400000">
            <a:off x="6396887" y="3653128"/>
            <a:ext cx="293611" cy="293367"/>
          </a:xfrm>
          <a:prstGeom prst="triangle">
            <a:avLst>
              <a:gd name="adj" fmla="val 50000"/>
            </a:avLst>
          </a:prstGeom>
          <a:solidFill>
            <a:srgbClr val="F6F4ED"/>
          </a:solidFill>
          <a:ln/>
        </p:spPr>
        <p:txBody>
          <a:bodyPr/>
          <a:lstStyle/>
          <a:p>
            <a:endParaRPr lang="en-GB"/>
          </a:p>
        </p:txBody>
      </p:sp>
      <p:sp>
        <p:nvSpPr>
          <p:cNvPr id="24" name="Text 21"/>
          <p:cNvSpPr/>
          <p:nvPr/>
        </p:nvSpPr>
        <p:spPr>
          <a:xfrm rot="5400000">
            <a:off x="6396887" y="3653128"/>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25" name="Shape 22"/>
          <p:cNvSpPr/>
          <p:nvPr/>
        </p:nvSpPr>
        <p:spPr>
          <a:xfrm rot="5400000">
            <a:off x="6283960" y="4440061"/>
            <a:ext cx="293611" cy="293367"/>
          </a:xfrm>
          <a:prstGeom prst="triangle">
            <a:avLst>
              <a:gd name="adj" fmla="val 50000"/>
            </a:avLst>
          </a:prstGeom>
          <a:solidFill>
            <a:srgbClr val="3A5A60"/>
          </a:solidFill>
          <a:ln/>
        </p:spPr>
        <p:txBody>
          <a:bodyPr/>
          <a:lstStyle/>
          <a:p>
            <a:endParaRPr lang="en-GB"/>
          </a:p>
        </p:txBody>
      </p:sp>
      <p:sp>
        <p:nvSpPr>
          <p:cNvPr id="26" name="Text 23"/>
          <p:cNvSpPr/>
          <p:nvPr/>
        </p:nvSpPr>
        <p:spPr>
          <a:xfrm rot="5400000">
            <a:off x="6283960" y="4440061"/>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27" name="Shape 24"/>
          <p:cNvSpPr/>
          <p:nvPr/>
        </p:nvSpPr>
        <p:spPr>
          <a:xfrm rot="5400000">
            <a:off x="6396887" y="4552894"/>
            <a:ext cx="293611" cy="293367"/>
          </a:xfrm>
          <a:prstGeom prst="triangle">
            <a:avLst>
              <a:gd name="adj" fmla="val 50000"/>
            </a:avLst>
          </a:prstGeom>
          <a:solidFill>
            <a:srgbClr val="F6F4ED"/>
          </a:solidFill>
          <a:ln/>
        </p:spPr>
        <p:txBody>
          <a:bodyPr/>
          <a:lstStyle/>
          <a:p>
            <a:endParaRPr lang="en-GB"/>
          </a:p>
        </p:txBody>
      </p:sp>
      <p:sp>
        <p:nvSpPr>
          <p:cNvPr id="28" name="Text 25"/>
          <p:cNvSpPr/>
          <p:nvPr/>
        </p:nvSpPr>
        <p:spPr>
          <a:xfrm rot="5400000">
            <a:off x="6396887" y="4552894"/>
            <a:ext cx="293611" cy="293367"/>
          </a:xfrm>
          <a:prstGeom prst="rect">
            <a:avLst/>
          </a:prstGeom>
          <a:noFill/>
          <a:ln/>
        </p:spPr>
        <p:txBody>
          <a:bodyPr wrap="square" lIns="45720" tIns="91440" rIns="91440" bIns="45720" rtlCol="0" anchor="ctr"/>
          <a:lstStyle/>
          <a:p>
            <a:pPr>
              <a:lnSpc>
                <a:spcPct val="100000"/>
              </a:lnSpc>
            </a:pPr>
            <a:endParaRPr lang="en-US" sz="1600" dirty="0"/>
          </a:p>
        </p:txBody>
      </p:sp>
      <p:sp>
        <p:nvSpPr>
          <p:cNvPr id="29" name="Text 26"/>
          <p:cNvSpPr/>
          <p:nvPr/>
        </p:nvSpPr>
        <p:spPr>
          <a:xfrm>
            <a:off x="3802534" y="766376"/>
            <a:ext cx="3654741" cy="1333500"/>
          </a:xfrm>
          <a:prstGeom prst="rect">
            <a:avLst/>
          </a:prstGeom>
          <a:noFill/>
          <a:ln/>
        </p:spPr>
        <p:txBody>
          <a:bodyPr wrap="square" lIns="91440" tIns="45720" rIns="91440" bIns="45720" rtlCol="0" anchor="t"/>
          <a:lstStyle/>
          <a:p>
            <a:pPr algn="ctr">
              <a:lnSpc>
                <a:spcPct val="100000"/>
              </a:lnSpc>
            </a:pPr>
            <a:r>
              <a:rPr lang="en-US" sz="4800" b="1" dirty="0">
                <a:solidFill>
                  <a:srgbClr val="000000"/>
                </a:solidFill>
                <a:latin typeface="MiSans" pitchFamily="34" charset="0"/>
                <a:ea typeface="MiSans" pitchFamily="34" charset="-122"/>
                <a:cs typeface="MiSans" pitchFamily="34" charset="-120"/>
              </a:rPr>
              <a:t>CONTENTS</a:t>
            </a:r>
            <a:r>
              <a:rPr lang="en-US" sz="3600" b="1" dirty="0">
                <a:solidFill>
                  <a:srgbClr val="000000"/>
                </a:solidFill>
                <a:latin typeface="MiSans" pitchFamily="34" charset="0"/>
                <a:ea typeface="MiSans" pitchFamily="34" charset="-122"/>
                <a:cs typeface="MiSans" pitchFamily="34" charset="-120"/>
              </a:rPr>
              <a:t> </a:t>
            </a:r>
            <a:endParaRPr lang="en-US" sz="1600" dirty="0"/>
          </a:p>
        </p:txBody>
      </p:sp>
      <p:sp>
        <p:nvSpPr>
          <p:cNvPr id="30" name="Text 27"/>
          <p:cNvSpPr/>
          <p:nvPr/>
        </p:nvSpPr>
        <p:spPr>
          <a:xfrm>
            <a:off x="1512242" y="2611438"/>
            <a:ext cx="686598" cy="368300"/>
          </a:xfrm>
          <a:prstGeom prst="rect">
            <a:avLst/>
          </a:prstGeom>
          <a:noFill/>
          <a:ln/>
        </p:spPr>
        <p:txBody>
          <a:bodyPr wrap="square" lIns="91440" tIns="45720" rIns="91440" bIns="45720" rtlCol="0" anchor="t">
            <a:spAutoFit/>
          </a:bodyPr>
          <a:lstStyle/>
          <a:p>
            <a:pPr algn="ctr">
              <a:lnSpc>
                <a:spcPct val="100000"/>
              </a:lnSpc>
            </a:pPr>
            <a:r>
              <a:rPr lang="en-US" sz="2400" dirty="0">
                <a:solidFill>
                  <a:srgbClr val="000000"/>
                </a:solidFill>
                <a:latin typeface="MiSans" pitchFamily="34" charset="0"/>
                <a:ea typeface="MiSans" pitchFamily="34" charset="-122"/>
                <a:cs typeface="MiSans" pitchFamily="34" charset="-120"/>
              </a:rPr>
              <a:t>01</a:t>
            </a:r>
            <a:endParaRPr lang="en-US" sz="1600" dirty="0"/>
          </a:p>
        </p:txBody>
      </p:sp>
      <p:sp>
        <p:nvSpPr>
          <p:cNvPr id="31" name="Text 28"/>
          <p:cNvSpPr/>
          <p:nvPr/>
        </p:nvSpPr>
        <p:spPr>
          <a:xfrm>
            <a:off x="2155927" y="2598172"/>
            <a:ext cx="4469663" cy="461665"/>
          </a:xfrm>
          <a:prstGeom prst="rect">
            <a:avLst/>
          </a:prstGeom>
          <a:noFill/>
          <a:ln/>
        </p:spPr>
        <p:txBody>
          <a:bodyPr wrap="square" lIns="91440" tIns="45720" rIns="91440" bIns="45720" rtlCol="0" anchor="t">
            <a:spAutoFit/>
          </a:bodyPr>
          <a:lstStyle/>
          <a:p>
            <a:pPr algn="just">
              <a:lnSpc>
                <a:spcPct val="100000"/>
              </a:lnSpc>
            </a:pPr>
            <a:r>
              <a:rPr lang="en-US" sz="2400" dirty="0">
                <a:solidFill>
                  <a:srgbClr val="404040"/>
                </a:solidFill>
                <a:latin typeface="Arial" panose="020B0604020202020204" pitchFamily="34" charset="0"/>
                <a:ea typeface="MiSans" pitchFamily="34" charset="-122"/>
                <a:cs typeface="Arial" panose="020B0604020202020204" pitchFamily="34" charset="0"/>
              </a:rPr>
              <a:t>Who </a:t>
            </a:r>
            <a:r>
              <a:rPr lang="en-IN" sz="2400" dirty="0">
                <a:solidFill>
                  <a:srgbClr val="404040"/>
                </a:solidFill>
                <a:latin typeface="Arial" panose="020B0604020202020204" pitchFamily="34" charset="0"/>
                <a:ea typeface="MiSans" pitchFamily="34" charset="-122"/>
                <a:cs typeface="Arial" panose="020B0604020202020204" pitchFamily="34" charset="0"/>
              </a:rPr>
              <a:t>and</a:t>
            </a:r>
            <a:r>
              <a:rPr lang="en-US" sz="2400" dirty="0">
                <a:solidFill>
                  <a:srgbClr val="404040"/>
                </a:solidFill>
                <a:latin typeface="Arial" panose="020B0604020202020204" pitchFamily="34" charset="0"/>
                <a:ea typeface="MiSans" pitchFamily="34" charset="-122"/>
                <a:cs typeface="Arial" panose="020B0604020202020204" pitchFamily="34" charset="0"/>
              </a:rPr>
              <a:t> Why</a:t>
            </a:r>
            <a:endParaRPr lang="en-US" dirty="0">
              <a:latin typeface="Arial" panose="020B0604020202020204" pitchFamily="34" charset="0"/>
              <a:cs typeface="Arial" panose="020B0604020202020204" pitchFamily="34" charset="0"/>
            </a:endParaRPr>
          </a:p>
        </p:txBody>
      </p:sp>
      <p:sp>
        <p:nvSpPr>
          <p:cNvPr id="32" name="Text 29"/>
          <p:cNvSpPr/>
          <p:nvPr/>
        </p:nvSpPr>
        <p:spPr>
          <a:xfrm>
            <a:off x="1512242" y="3511840"/>
            <a:ext cx="686598" cy="368300"/>
          </a:xfrm>
          <a:prstGeom prst="rect">
            <a:avLst/>
          </a:prstGeom>
          <a:noFill/>
          <a:ln/>
        </p:spPr>
        <p:txBody>
          <a:bodyPr wrap="square" lIns="91440" tIns="45720" rIns="91440" bIns="45720" rtlCol="0" anchor="t">
            <a:spAutoFit/>
          </a:bodyPr>
          <a:lstStyle/>
          <a:p>
            <a:pPr algn="ctr">
              <a:lnSpc>
                <a:spcPct val="100000"/>
              </a:lnSpc>
            </a:pPr>
            <a:r>
              <a:rPr lang="en-US" sz="2400" dirty="0">
                <a:solidFill>
                  <a:srgbClr val="000000"/>
                </a:solidFill>
                <a:latin typeface="MiSans" pitchFamily="34" charset="0"/>
                <a:ea typeface="MiSans" pitchFamily="34" charset="-122"/>
                <a:cs typeface="MiSans" pitchFamily="34" charset="-120"/>
              </a:rPr>
              <a:t>02</a:t>
            </a:r>
            <a:endParaRPr lang="en-US" sz="1600" dirty="0"/>
          </a:p>
        </p:txBody>
      </p:sp>
      <p:sp>
        <p:nvSpPr>
          <p:cNvPr id="33" name="Text 30"/>
          <p:cNvSpPr/>
          <p:nvPr/>
        </p:nvSpPr>
        <p:spPr>
          <a:xfrm>
            <a:off x="2155927" y="3512188"/>
            <a:ext cx="4469663" cy="461665"/>
          </a:xfrm>
          <a:prstGeom prst="rect">
            <a:avLst/>
          </a:prstGeom>
          <a:noFill/>
          <a:ln/>
        </p:spPr>
        <p:txBody>
          <a:bodyPr wrap="square" lIns="91440" tIns="45720" rIns="91440" bIns="45720" rtlCol="0" anchor="t">
            <a:spAutoFit/>
          </a:bodyPr>
          <a:lstStyle/>
          <a:p>
            <a:pPr algn="just">
              <a:lnSpc>
                <a:spcPct val="100000"/>
              </a:lnSpc>
            </a:pPr>
            <a:r>
              <a:rPr lang="en-US" sz="2400" dirty="0">
                <a:solidFill>
                  <a:srgbClr val="404040"/>
                </a:solidFill>
                <a:latin typeface="Arial" panose="020B0604020202020204" pitchFamily="34" charset="0"/>
                <a:ea typeface="MiSans" pitchFamily="34" charset="-122"/>
                <a:cs typeface="Arial" panose="020B0604020202020204" pitchFamily="34" charset="0"/>
              </a:rPr>
              <a:t>Policy </a:t>
            </a:r>
            <a:r>
              <a:rPr lang="en-IN" sz="2400" dirty="0">
                <a:solidFill>
                  <a:srgbClr val="404040"/>
                </a:solidFill>
                <a:latin typeface="Arial" panose="020B0604020202020204" pitchFamily="34" charset="0"/>
                <a:ea typeface="MiSans" pitchFamily="34" charset="-122"/>
                <a:cs typeface="Arial" panose="020B0604020202020204" pitchFamily="34" charset="0"/>
              </a:rPr>
              <a:t>and </a:t>
            </a:r>
            <a:r>
              <a:rPr lang="en-US" sz="2400" dirty="0">
                <a:solidFill>
                  <a:srgbClr val="404040"/>
                </a:solidFill>
                <a:latin typeface="Arial" panose="020B0604020202020204" pitchFamily="34" charset="0"/>
                <a:ea typeface="MiSans" pitchFamily="34" charset="-122"/>
                <a:cs typeface="Arial" panose="020B0604020202020204" pitchFamily="34" charset="0"/>
              </a:rPr>
              <a:t>Stakes</a:t>
            </a:r>
            <a:endParaRPr lang="en-US" dirty="0">
              <a:latin typeface="Arial" panose="020B0604020202020204" pitchFamily="34" charset="0"/>
              <a:cs typeface="Arial" panose="020B0604020202020204" pitchFamily="34" charset="0"/>
            </a:endParaRPr>
          </a:p>
        </p:txBody>
      </p:sp>
      <p:sp>
        <p:nvSpPr>
          <p:cNvPr id="34" name="Text 31"/>
          <p:cNvSpPr/>
          <p:nvPr/>
        </p:nvSpPr>
        <p:spPr>
          <a:xfrm>
            <a:off x="1512242" y="4411606"/>
            <a:ext cx="686598" cy="368300"/>
          </a:xfrm>
          <a:prstGeom prst="rect">
            <a:avLst/>
          </a:prstGeom>
          <a:noFill/>
          <a:ln/>
        </p:spPr>
        <p:txBody>
          <a:bodyPr wrap="square" lIns="91440" tIns="45720" rIns="91440" bIns="45720" rtlCol="0" anchor="t">
            <a:spAutoFit/>
          </a:bodyPr>
          <a:lstStyle/>
          <a:p>
            <a:pPr algn="ctr">
              <a:lnSpc>
                <a:spcPct val="100000"/>
              </a:lnSpc>
            </a:pPr>
            <a:r>
              <a:rPr lang="en-US" sz="2400" dirty="0">
                <a:solidFill>
                  <a:srgbClr val="000000"/>
                </a:solidFill>
                <a:latin typeface="MiSans" pitchFamily="34" charset="0"/>
                <a:ea typeface="MiSans" pitchFamily="34" charset="-122"/>
                <a:cs typeface="MiSans" pitchFamily="34" charset="-120"/>
              </a:rPr>
              <a:t>03</a:t>
            </a:r>
            <a:endParaRPr lang="en-US" sz="1600" dirty="0"/>
          </a:p>
        </p:txBody>
      </p:sp>
      <p:sp>
        <p:nvSpPr>
          <p:cNvPr id="35" name="Text 32"/>
          <p:cNvSpPr/>
          <p:nvPr/>
        </p:nvSpPr>
        <p:spPr>
          <a:xfrm>
            <a:off x="2155927" y="4411955"/>
            <a:ext cx="4469663" cy="461665"/>
          </a:xfrm>
          <a:prstGeom prst="rect">
            <a:avLst/>
          </a:prstGeom>
          <a:noFill/>
          <a:ln/>
        </p:spPr>
        <p:txBody>
          <a:bodyPr wrap="square" lIns="91440" tIns="45720" rIns="91440" bIns="45720" rtlCol="0" anchor="t">
            <a:spAutoFit/>
          </a:bodyPr>
          <a:lstStyle/>
          <a:p>
            <a:pPr algn="just">
              <a:lnSpc>
                <a:spcPct val="100000"/>
              </a:lnSpc>
            </a:pPr>
            <a:r>
              <a:rPr lang="en-US" sz="2400" dirty="0">
                <a:solidFill>
                  <a:srgbClr val="404040"/>
                </a:solidFill>
                <a:latin typeface="Arial" panose="020B0604020202020204" pitchFamily="34" charset="0"/>
                <a:ea typeface="MiSans" pitchFamily="34" charset="-122"/>
                <a:cs typeface="Arial" panose="020B0604020202020204" pitchFamily="34" charset="0"/>
              </a:rPr>
              <a:t>Core Techniques</a:t>
            </a:r>
            <a:endParaRPr lang="en-US" dirty="0">
              <a:latin typeface="Arial" panose="020B0604020202020204" pitchFamily="34" charset="0"/>
              <a:cs typeface="Arial" panose="020B0604020202020204" pitchFamily="34" charset="0"/>
            </a:endParaRPr>
          </a:p>
        </p:txBody>
      </p:sp>
      <p:sp>
        <p:nvSpPr>
          <p:cNvPr id="36" name="Text 33"/>
          <p:cNvSpPr/>
          <p:nvPr/>
        </p:nvSpPr>
        <p:spPr>
          <a:xfrm>
            <a:off x="6770677" y="2611755"/>
            <a:ext cx="686598" cy="368300"/>
          </a:xfrm>
          <a:prstGeom prst="rect">
            <a:avLst/>
          </a:prstGeom>
          <a:noFill/>
          <a:ln/>
        </p:spPr>
        <p:txBody>
          <a:bodyPr wrap="square" lIns="91440" tIns="45720" rIns="91440" bIns="45720" rtlCol="0" anchor="t">
            <a:spAutoFit/>
          </a:bodyPr>
          <a:lstStyle/>
          <a:p>
            <a:pPr algn="ctr">
              <a:lnSpc>
                <a:spcPct val="100000"/>
              </a:lnSpc>
            </a:pPr>
            <a:r>
              <a:rPr lang="en-US" sz="2400" dirty="0">
                <a:solidFill>
                  <a:srgbClr val="000000"/>
                </a:solidFill>
                <a:latin typeface="MiSans" pitchFamily="34" charset="0"/>
                <a:ea typeface="MiSans" pitchFamily="34" charset="-122"/>
                <a:cs typeface="MiSans" pitchFamily="34" charset="-120"/>
              </a:rPr>
              <a:t>04</a:t>
            </a:r>
            <a:endParaRPr lang="en-US" sz="1600" dirty="0"/>
          </a:p>
        </p:txBody>
      </p:sp>
      <p:sp>
        <p:nvSpPr>
          <p:cNvPr id="37" name="Text 34"/>
          <p:cNvSpPr/>
          <p:nvPr/>
        </p:nvSpPr>
        <p:spPr>
          <a:xfrm>
            <a:off x="7414362" y="2612103"/>
            <a:ext cx="4469663" cy="461665"/>
          </a:xfrm>
          <a:prstGeom prst="rect">
            <a:avLst/>
          </a:prstGeom>
          <a:noFill/>
          <a:ln/>
        </p:spPr>
        <p:txBody>
          <a:bodyPr wrap="square" lIns="91440" tIns="45720" rIns="91440" bIns="45720" rtlCol="0" anchor="t">
            <a:spAutoFit/>
          </a:bodyPr>
          <a:lstStyle/>
          <a:p>
            <a:pPr algn="just">
              <a:lnSpc>
                <a:spcPct val="100000"/>
              </a:lnSpc>
            </a:pPr>
            <a:r>
              <a:rPr lang="en-US" sz="2400" dirty="0">
                <a:solidFill>
                  <a:srgbClr val="404040"/>
                </a:solidFill>
                <a:latin typeface="Arial" panose="020B0604020202020204" pitchFamily="34" charset="0"/>
                <a:ea typeface="MiSans" pitchFamily="34" charset="-122"/>
                <a:cs typeface="Arial" panose="020B0604020202020204" pitchFamily="34" charset="0"/>
              </a:rPr>
              <a:t>Digital Advantage</a:t>
            </a:r>
            <a:endParaRPr lang="en-US" dirty="0">
              <a:latin typeface="Arial" panose="020B0604020202020204" pitchFamily="34" charset="0"/>
              <a:cs typeface="Arial" panose="020B0604020202020204" pitchFamily="34" charset="0"/>
            </a:endParaRPr>
          </a:p>
        </p:txBody>
      </p:sp>
      <p:sp>
        <p:nvSpPr>
          <p:cNvPr id="38" name="Text 35"/>
          <p:cNvSpPr/>
          <p:nvPr/>
        </p:nvSpPr>
        <p:spPr>
          <a:xfrm>
            <a:off x="6770677" y="3511522"/>
            <a:ext cx="686598" cy="368300"/>
          </a:xfrm>
          <a:prstGeom prst="rect">
            <a:avLst/>
          </a:prstGeom>
          <a:noFill/>
          <a:ln/>
        </p:spPr>
        <p:txBody>
          <a:bodyPr wrap="square" lIns="91440" tIns="45720" rIns="91440" bIns="45720" rtlCol="0" anchor="t">
            <a:spAutoFit/>
          </a:bodyPr>
          <a:lstStyle/>
          <a:p>
            <a:pPr algn="ctr">
              <a:lnSpc>
                <a:spcPct val="100000"/>
              </a:lnSpc>
            </a:pPr>
            <a:r>
              <a:rPr lang="en-US" sz="2400" dirty="0">
                <a:solidFill>
                  <a:srgbClr val="000000"/>
                </a:solidFill>
                <a:latin typeface="MiSans" pitchFamily="34" charset="0"/>
                <a:ea typeface="MiSans" pitchFamily="34" charset="-122"/>
                <a:cs typeface="MiSans" pitchFamily="34" charset="-120"/>
              </a:rPr>
              <a:t>05</a:t>
            </a:r>
            <a:endParaRPr lang="en-US" sz="1600" dirty="0"/>
          </a:p>
        </p:txBody>
      </p:sp>
      <p:sp>
        <p:nvSpPr>
          <p:cNvPr id="39" name="Text 36"/>
          <p:cNvSpPr/>
          <p:nvPr/>
        </p:nvSpPr>
        <p:spPr>
          <a:xfrm>
            <a:off x="7414362" y="3511870"/>
            <a:ext cx="4469663" cy="461665"/>
          </a:xfrm>
          <a:prstGeom prst="rect">
            <a:avLst/>
          </a:prstGeom>
          <a:noFill/>
          <a:ln/>
        </p:spPr>
        <p:txBody>
          <a:bodyPr wrap="square" lIns="91440" tIns="45720" rIns="91440" bIns="45720" rtlCol="0" anchor="t">
            <a:spAutoFit/>
          </a:bodyPr>
          <a:lstStyle/>
          <a:p>
            <a:pPr algn="just">
              <a:lnSpc>
                <a:spcPct val="100000"/>
              </a:lnSpc>
            </a:pPr>
            <a:r>
              <a:rPr lang="en-US" sz="2400" dirty="0">
                <a:solidFill>
                  <a:srgbClr val="404040"/>
                </a:solidFill>
                <a:latin typeface="Arial" panose="020B0604020202020204" pitchFamily="34" charset="0"/>
                <a:ea typeface="MiSans" pitchFamily="34" charset="-122"/>
                <a:cs typeface="Arial" panose="020B0604020202020204" pitchFamily="34" charset="0"/>
              </a:rPr>
              <a:t>Next Steps</a:t>
            </a:r>
            <a:endParaRPr lang="en-US" dirty="0">
              <a:latin typeface="Arial" panose="020B0604020202020204" pitchFamily="34" charset="0"/>
              <a:cs typeface="Arial" panose="020B0604020202020204" pitchFamily="34" charset="0"/>
            </a:endParaRPr>
          </a:p>
        </p:txBody>
      </p:sp>
      <p:sp>
        <p:nvSpPr>
          <p:cNvPr id="40" name="Text 37"/>
          <p:cNvSpPr/>
          <p:nvPr/>
        </p:nvSpPr>
        <p:spPr>
          <a:xfrm>
            <a:off x="6770677" y="4411288"/>
            <a:ext cx="686598" cy="368300"/>
          </a:xfrm>
          <a:prstGeom prst="rect">
            <a:avLst/>
          </a:prstGeom>
          <a:noFill/>
          <a:ln/>
        </p:spPr>
        <p:txBody>
          <a:bodyPr wrap="square" lIns="91440" tIns="45720" rIns="91440" bIns="45720" rtlCol="0" anchor="t">
            <a:spAutoFit/>
          </a:bodyPr>
          <a:lstStyle/>
          <a:p>
            <a:pPr algn="ctr">
              <a:lnSpc>
                <a:spcPct val="100000"/>
              </a:lnSpc>
            </a:pPr>
            <a:r>
              <a:rPr lang="en-US" sz="2400" dirty="0">
                <a:solidFill>
                  <a:srgbClr val="000000"/>
                </a:solidFill>
                <a:latin typeface="MiSans" pitchFamily="34" charset="0"/>
                <a:ea typeface="MiSans" pitchFamily="34" charset="-122"/>
                <a:cs typeface="MiSans" pitchFamily="34" charset="-120"/>
              </a:rPr>
              <a:t>06</a:t>
            </a:r>
            <a:endParaRPr lang="en-US" sz="1600" dirty="0"/>
          </a:p>
        </p:txBody>
      </p:sp>
      <p:sp>
        <p:nvSpPr>
          <p:cNvPr id="41" name="Text 38"/>
          <p:cNvSpPr/>
          <p:nvPr/>
        </p:nvSpPr>
        <p:spPr>
          <a:xfrm>
            <a:off x="7414362" y="4411637"/>
            <a:ext cx="4469663" cy="461665"/>
          </a:xfrm>
          <a:prstGeom prst="rect">
            <a:avLst/>
          </a:prstGeom>
          <a:noFill/>
          <a:ln/>
        </p:spPr>
        <p:txBody>
          <a:bodyPr wrap="square" lIns="91440" tIns="45720" rIns="91440" bIns="45720" rtlCol="0" anchor="t">
            <a:spAutoFit/>
          </a:bodyPr>
          <a:lstStyle/>
          <a:p>
            <a:pPr algn="just">
              <a:lnSpc>
                <a:spcPct val="100000"/>
              </a:lnSpc>
            </a:pPr>
            <a:r>
              <a:rPr lang="en-US" sz="2400" dirty="0">
                <a:solidFill>
                  <a:srgbClr val="404040"/>
                </a:solidFill>
                <a:latin typeface="Arial" panose="020B0604020202020204" pitchFamily="34" charset="0"/>
                <a:ea typeface="MiSans" pitchFamily="34" charset="-122"/>
                <a:cs typeface="Arial" panose="020B0604020202020204" pitchFamily="34" charset="0"/>
              </a:rPr>
              <a:t>Live Demo</a:t>
            </a:r>
            <a:endParaRPr lang="en-US"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E"/>
        </a:solidFill>
        <a:effectLst/>
      </p:bgPr>
    </p:bg>
    <p:spTree>
      <p:nvGrpSpPr>
        <p:cNvPr id="1" name=""/>
        <p:cNvGrpSpPr/>
        <p:nvPr/>
      </p:nvGrpSpPr>
      <p:grpSpPr>
        <a:xfrm>
          <a:off x="0" y="0"/>
          <a:ext cx="0" cy="0"/>
          <a:chOff x="0" y="0"/>
          <a:chExt cx="0" cy="0"/>
        </a:xfrm>
      </p:grpSpPr>
      <p:sp>
        <p:nvSpPr>
          <p:cNvPr id="3" name="Text 0"/>
          <p:cNvSpPr/>
          <p:nvPr/>
        </p:nvSpPr>
        <p:spPr>
          <a:xfrm>
            <a:off x="2572552" y="2544177"/>
            <a:ext cx="4088765" cy="1200329"/>
          </a:xfrm>
          <a:prstGeom prst="rect">
            <a:avLst/>
          </a:prstGeom>
          <a:noFill/>
          <a:ln/>
        </p:spPr>
        <p:txBody>
          <a:bodyPr wrap="square" lIns="91440" tIns="45720" rIns="91440" bIns="45720" rtlCol="0" anchor="t">
            <a:spAutoFit/>
          </a:bodyPr>
          <a:lstStyle/>
          <a:p>
            <a:pPr algn="r">
              <a:lnSpc>
                <a:spcPct val="100000"/>
              </a:lnSpc>
            </a:pPr>
            <a:r>
              <a:rPr lang="en-US" sz="7200" b="1" dirty="0">
                <a:solidFill>
                  <a:srgbClr val="3A5A60"/>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546501" y="3808140"/>
            <a:ext cx="7173595" cy="646331"/>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Who</a:t>
            </a:r>
            <a:r>
              <a:rPr lang="en-IN" sz="3600" b="1" dirty="0">
                <a:solidFill>
                  <a:srgbClr val="000000"/>
                </a:solidFill>
                <a:latin typeface="Arial" panose="020B0604020202020204" pitchFamily="34" charset="0"/>
                <a:ea typeface="MiSans" pitchFamily="34" charset="-122"/>
                <a:cs typeface="Arial" panose="020B0604020202020204" pitchFamily="34" charset="0"/>
              </a:rPr>
              <a:t> and </a:t>
            </a:r>
            <a:r>
              <a:rPr lang="en-US" sz="3600" b="1" dirty="0">
                <a:solidFill>
                  <a:srgbClr val="000000"/>
                </a:solidFill>
                <a:latin typeface="Arial" panose="020B0604020202020204" pitchFamily="34" charset="0"/>
                <a:ea typeface="MiSans" pitchFamily="34" charset="-122"/>
                <a:cs typeface="Arial" panose="020B0604020202020204" pitchFamily="34" charset="0"/>
              </a:rPr>
              <a:t>Why</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5899785"/>
            <a:ext cx="12190095" cy="958215"/>
          </a:xfrm>
          <a:prstGeom prst="rect">
            <a:avLst/>
          </a:prstGeom>
          <a:solidFill>
            <a:schemeClr val="accent6">
              <a:lumMod val="20000"/>
              <a:lumOff val="80000"/>
            </a:schemeClr>
          </a:solidFill>
          <a:ln/>
        </p:spPr>
        <p:txBody>
          <a:bodyPr/>
          <a:lstStyle/>
          <a:p>
            <a:endParaRPr lang="en-GB" dirty="0"/>
          </a:p>
        </p:txBody>
      </p:sp>
      <p:sp>
        <p:nvSpPr>
          <p:cNvPr id="3" name="Text 1"/>
          <p:cNvSpPr/>
          <p:nvPr/>
        </p:nvSpPr>
        <p:spPr>
          <a:xfrm>
            <a:off x="0" y="5899785"/>
            <a:ext cx="12190095" cy="958215"/>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a:off x="4956175" y="2925445"/>
            <a:ext cx="6500495" cy="1539875"/>
          </a:xfrm>
          <a:prstGeom prst="roundRect">
            <a:avLst>
              <a:gd name="adj" fmla="val 11000"/>
            </a:avLst>
          </a:prstGeom>
          <a:solidFill>
            <a:srgbClr val="079F92"/>
          </a:solidFill>
          <a:ln w="19050">
            <a:solidFill>
              <a:srgbClr val="A0D1FA">
                <a:alpha val="43137"/>
              </a:srgbClr>
            </a:solidFill>
            <a:prstDash val="solid"/>
          </a:ln>
          <a:effectLst>
            <a:outerShdw blurRad="254000" dist="134704" dir="2700000" algn="bl" rotWithShape="0">
              <a:srgbClr val="1E69D5">
                <a:alpha val="10196"/>
              </a:srgbClr>
            </a:outerShdw>
          </a:effectLst>
        </p:spPr>
        <p:txBody>
          <a:bodyPr/>
          <a:lstStyle/>
          <a:p>
            <a:endParaRPr lang="en-GB"/>
          </a:p>
        </p:txBody>
      </p:sp>
      <p:sp>
        <p:nvSpPr>
          <p:cNvPr id="5" name="Text 3"/>
          <p:cNvSpPr/>
          <p:nvPr/>
        </p:nvSpPr>
        <p:spPr>
          <a:xfrm>
            <a:off x="4956175" y="2925445"/>
            <a:ext cx="6500495" cy="1539875"/>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4956175" y="1461770"/>
            <a:ext cx="6500495" cy="1339215"/>
          </a:xfrm>
          <a:prstGeom prst="roundRect">
            <a:avLst>
              <a:gd name="adj" fmla="val 8155"/>
            </a:avLst>
          </a:prstGeom>
          <a:solidFill>
            <a:srgbClr val="FFFFFF"/>
          </a:solidFill>
          <a:ln w="19050">
            <a:solidFill>
              <a:srgbClr val="A0D1FA">
                <a:alpha val="43137"/>
              </a:srgbClr>
            </a:solidFill>
            <a:prstDash val="solid"/>
          </a:ln>
          <a:effectLst>
            <a:outerShdw blurRad="254000" dist="134704" dir="2700000" algn="bl" rotWithShape="0">
              <a:srgbClr val="1E69D5">
                <a:alpha val="10196"/>
              </a:srgbClr>
            </a:outerShdw>
          </a:effectLst>
        </p:spPr>
        <p:txBody>
          <a:bodyPr/>
          <a:lstStyle/>
          <a:p>
            <a:endParaRPr lang="en-GB"/>
          </a:p>
        </p:txBody>
      </p:sp>
      <p:sp>
        <p:nvSpPr>
          <p:cNvPr id="7" name="Text 5"/>
          <p:cNvSpPr/>
          <p:nvPr/>
        </p:nvSpPr>
        <p:spPr>
          <a:xfrm>
            <a:off x="4956175" y="1461770"/>
            <a:ext cx="6500495" cy="1339215"/>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a:off x="735965" y="1350926"/>
            <a:ext cx="10720070" cy="1545590"/>
          </a:xfrm>
          <a:prstGeom prst="roundRect">
            <a:avLst>
              <a:gd name="adj" fmla="val 8155"/>
            </a:avLst>
          </a:prstGeom>
          <a:solidFill>
            <a:srgbClr val="FFFFFF"/>
          </a:solidFill>
          <a:ln w="19050">
            <a:solidFill>
              <a:srgbClr val="FDFDFB">
                <a:alpha val="67059"/>
              </a:srgbClr>
            </a:solidFill>
            <a:prstDash val="solid"/>
          </a:ln>
          <a:effectLst>
            <a:outerShdw blurRad="254000" dist="134704" dir="2700000" algn="bl" rotWithShape="0">
              <a:srgbClr val="3A5A60">
                <a:alpha val="10196"/>
              </a:srgbClr>
            </a:outerShdw>
          </a:effectLst>
        </p:spPr>
        <p:txBody>
          <a:bodyPr/>
          <a:lstStyle/>
          <a:p>
            <a:endParaRPr lang="en-GB" dirty="0"/>
          </a:p>
        </p:txBody>
      </p:sp>
      <p:sp>
        <p:nvSpPr>
          <p:cNvPr id="9" name="Text 7"/>
          <p:cNvSpPr/>
          <p:nvPr/>
        </p:nvSpPr>
        <p:spPr>
          <a:xfrm>
            <a:off x="735965" y="1255395"/>
            <a:ext cx="10720070" cy="154559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8"/>
          <p:cNvSpPr/>
          <p:nvPr/>
        </p:nvSpPr>
        <p:spPr>
          <a:xfrm>
            <a:off x="735965" y="2931160"/>
            <a:ext cx="10720705" cy="1545590"/>
          </a:xfrm>
          <a:prstGeom prst="roundRect">
            <a:avLst>
              <a:gd name="adj" fmla="val 11000"/>
            </a:avLst>
          </a:prstGeom>
          <a:solidFill>
            <a:schemeClr val="accent6">
              <a:lumMod val="40000"/>
              <a:lumOff val="60000"/>
            </a:schemeClr>
          </a:solidFill>
          <a:ln w="19050">
            <a:solidFill>
              <a:srgbClr val="FDFDFB">
                <a:alpha val="43137"/>
              </a:srgbClr>
            </a:solidFill>
            <a:prstDash val="solid"/>
          </a:ln>
          <a:effectLst>
            <a:outerShdw blurRad="254000" dist="134704" dir="2700000" algn="bl" rotWithShape="0">
              <a:srgbClr val="3A5A60">
                <a:alpha val="10196"/>
              </a:srgbClr>
            </a:outerShdw>
          </a:effectLst>
        </p:spPr>
        <p:txBody>
          <a:bodyPr/>
          <a:lstStyle/>
          <a:p>
            <a:endParaRPr lang="en-GB" dirty="0">
              <a:latin typeface="Arial" panose="020B0604020202020204" pitchFamily="34" charset="0"/>
              <a:cs typeface="Arial" panose="020B0604020202020204" pitchFamily="34" charset="0"/>
            </a:endParaRPr>
          </a:p>
        </p:txBody>
      </p:sp>
      <p:sp>
        <p:nvSpPr>
          <p:cNvPr id="11" name="Text 9"/>
          <p:cNvSpPr/>
          <p:nvPr/>
        </p:nvSpPr>
        <p:spPr>
          <a:xfrm>
            <a:off x="735965" y="2931160"/>
            <a:ext cx="10720705" cy="154559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10"/>
          <p:cNvSpPr/>
          <p:nvPr/>
        </p:nvSpPr>
        <p:spPr>
          <a:xfrm>
            <a:off x="736600" y="4594860"/>
            <a:ext cx="10720070" cy="1590675"/>
          </a:xfrm>
          <a:prstGeom prst="roundRect">
            <a:avLst>
              <a:gd name="adj" fmla="val 10289"/>
            </a:avLst>
          </a:prstGeom>
          <a:solidFill>
            <a:srgbClr val="FFFFFF"/>
          </a:solidFill>
          <a:ln w="19050">
            <a:solidFill>
              <a:srgbClr val="FDFDFB">
                <a:alpha val="67059"/>
              </a:srgbClr>
            </a:solidFill>
            <a:prstDash val="solid"/>
          </a:ln>
          <a:effectLst>
            <a:outerShdw blurRad="254000" dist="134704" dir="2700000" algn="bl" rotWithShape="0">
              <a:srgbClr val="3A5A60">
                <a:alpha val="10196"/>
              </a:srgbClr>
            </a:outerShdw>
          </a:effectLst>
        </p:spPr>
        <p:txBody>
          <a:bodyPr/>
          <a:lstStyle/>
          <a:p>
            <a:endParaRPr lang="en-GB" dirty="0">
              <a:latin typeface="Arial" panose="020B0604020202020204" pitchFamily="34" charset="0"/>
              <a:cs typeface="Arial" panose="020B0604020202020204" pitchFamily="34" charset="0"/>
            </a:endParaRPr>
          </a:p>
        </p:txBody>
      </p:sp>
      <p:sp>
        <p:nvSpPr>
          <p:cNvPr id="13" name="Text 11"/>
          <p:cNvSpPr/>
          <p:nvPr/>
        </p:nvSpPr>
        <p:spPr>
          <a:xfrm>
            <a:off x="736600" y="4594860"/>
            <a:ext cx="10720070" cy="1590675"/>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2"/>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15" name="Text 1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6" name="Shape 1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17" name="Text 1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8" name="Text 16"/>
          <p:cNvSpPr/>
          <p:nvPr/>
        </p:nvSpPr>
        <p:spPr>
          <a:xfrm>
            <a:off x="725805" y="410210"/>
            <a:ext cx="10782935" cy="523220"/>
          </a:xfrm>
          <a:prstGeom prst="rect">
            <a:avLst/>
          </a:prstGeom>
          <a:noFill/>
          <a:ln/>
        </p:spPr>
        <p:txBody>
          <a:bodyPr wrap="square" lIns="91440" tIns="45720" rIns="91440" bIns="45720" rtlCol="0" anchor="t">
            <a:spAutoFit/>
          </a:bodyPr>
          <a:lstStyle/>
          <a:p>
            <a:pPr algn="ctr">
              <a:lnSpc>
                <a:spcPct val="100000"/>
              </a:lnSpc>
            </a:pPr>
            <a:r>
              <a:rPr lang="en-IN" sz="2800" b="1" dirty="0">
                <a:solidFill>
                  <a:srgbClr val="000000"/>
                </a:solidFill>
                <a:latin typeface="Arial" panose="020B0604020202020204" pitchFamily="34" charset="0"/>
                <a:ea typeface="MiSans" pitchFamily="34" charset="-122"/>
                <a:cs typeface="Arial" panose="020B0604020202020204" pitchFamily="34" charset="0"/>
              </a:rPr>
              <a:t>Target Age group (20-25 years</a:t>
            </a:r>
            <a:r>
              <a:rPr lang="en-IN" sz="2800" b="1" dirty="0">
                <a:solidFill>
                  <a:srgbClr val="000000"/>
                </a:solidFill>
                <a:latin typeface="MiSans" pitchFamily="34" charset="0"/>
                <a:ea typeface="MiSans" pitchFamily="34" charset="-122"/>
                <a:cs typeface="MiSans" pitchFamily="34" charset="-120"/>
              </a:rPr>
              <a:t>)</a:t>
            </a:r>
            <a:endParaRPr lang="en-US" sz="1600" dirty="0"/>
          </a:p>
        </p:txBody>
      </p:sp>
      <p:sp>
        <p:nvSpPr>
          <p:cNvPr id="20" name="Text 18"/>
          <p:cNvSpPr/>
          <p:nvPr/>
        </p:nvSpPr>
        <p:spPr>
          <a:xfrm>
            <a:off x="920365" y="1485292"/>
            <a:ext cx="10249200" cy="1250983"/>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University students aged 20–25 are highly digitally fluent, often preferring mobile tools for managing wellbeing </a:t>
            </a:r>
            <a:r>
              <a:rPr lang="en-IN" sz="2000"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Their comfort with technology makes digital interventions a natural fit </a:t>
            </a:r>
            <a:r>
              <a:rPr lang="en-IN" sz="200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21" name="Text 19"/>
          <p:cNvSpPr/>
          <p:nvPr/>
        </p:nvSpPr>
        <p:spPr>
          <a:xfrm>
            <a:off x="929005" y="3077541"/>
            <a:ext cx="10249200" cy="1600438"/>
          </a:xfrm>
          <a:prstGeom prst="rect">
            <a:avLst/>
          </a:prstGeom>
          <a:noFill/>
          <a:ln/>
        </p:spPr>
        <p:txBody>
          <a:bodyPr wrap="square" lIns="91440" tIns="45720" rIns="91440" bIns="45720" rtlCol="0" anchor="t">
            <a:spAutoFit/>
          </a:bodyPr>
          <a:lstStyle/>
          <a:p>
            <a:r>
              <a:rPr lang="en-GB" sz="2000" b="1" dirty="0">
                <a:latin typeface="Arial" panose="020B0604020202020204" pitchFamily="34" charset="0"/>
                <a:cs typeface="Arial" panose="020B0604020202020204" pitchFamily="34" charset="0"/>
              </a:rPr>
              <a:t>Balancing Pressures</a:t>
            </a:r>
            <a:endParaRPr lang="en-IN"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age group faces overlapping academic, financial, and social demands that increase vulnerability to anxiety </a:t>
            </a:r>
            <a:r>
              <a:rPr lang="en-IN" sz="2000" dirty="0">
                <a:latin typeface="Arial" panose="020B0604020202020204" pitchFamily="34" charset="0"/>
                <a:cs typeface="Arial" panose="020B0604020202020204" pitchFamily="34" charset="0"/>
              </a:rPr>
              <a:t>.</a:t>
            </a:r>
          </a:p>
          <a:p>
            <a:pPr>
              <a:lnSpc>
                <a:spcPct val="100000"/>
              </a:lnSpc>
            </a:pPr>
            <a:endParaRPr lang="en-US" dirty="0">
              <a:latin typeface="Arial" panose="020B0604020202020204" pitchFamily="34" charset="0"/>
              <a:cs typeface="Arial" panose="020B0604020202020204" pitchFamily="34" charset="0"/>
            </a:endParaRPr>
          </a:p>
        </p:txBody>
      </p:sp>
      <p:sp>
        <p:nvSpPr>
          <p:cNvPr id="22" name="Text 20"/>
          <p:cNvSpPr/>
          <p:nvPr/>
        </p:nvSpPr>
        <p:spPr>
          <a:xfrm>
            <a:off x="929005" y="3617595"/>
            <a:ext cx="10249200" cy="379078"/>
          </a:xfrm>
          <a:prstGeom prst="rect">
            <a:avLst/>
          </a:prstGeom>
          <a:noFill/>
          <a:ln/>
        </p:spPr>
        <p:txBody>
          <a:bodyPr wrap="square" lIns="91440" tIns="45720" rIns="91440" bIns="45720" rtlCol="0" anchor="t">
            <a:spAutoFit/>
          </a:bodyPr>
          <a:lstStyle/>
          <a:p>
            <a:pPr>
              <a:lnSpc>
                <a:spcPct val="130000"/>
              </a:lnSpc>
            </a:pPr>
            <a:endParaRPr lang="en-US" sz="1600" dirty="0">
              <a:latin typeface="Arial" panose="020B0604020202020204" pitchFamily="34" charset="0"/>
              <a:cs typeface="Arial" panose="020B0604020202020204" pitchFamily="34" charset="0"/>
            </a:endParaRPr>
          </a:p>
        </p:txBody>
      </p:sp>
      <p:sp>
        <p:nvSpPr>
          <p:cNvPr id="23" name="Text 21"/>
          <p:cNvSpPr/>
          <p:nvPr/>
        </p:nvSpPr>
        <p:spPr>
          <a:xfrm>
            <a:off x="929005" y="4790136"/>
            <a:ext cx="10249200" cy="461665"/>
          </a:xfrm>
          <a:prstGeom prst="rect">
            <a:avLst/>
          </a:prstGeom>
          <a:noFill/>
          <a:ln/>
        </p:spPr>
        <p:txBody>
          <a:bodyPr wrap="square" lIns="91440" tIns="45720" rIns="91440" bIns="45720" rtlCol="0" anchor="t">
            <a:spAutoFit/>
          </a:bodyPr>
          <a:lstStyle/>
          <a:p>
            <a:pPr>
              <a:lnSpc>
                <a:spcPct val="100000"/>
              </a:lnSpc>
            </a:pPr>
            <a:r>
              <a:rPr lang="en-US" sz="2400" b="1" dirty="0">
                <a:solidFill>
                  <a:srgbClr val="3A5A60"/>
                </a:solidFill>
                <a:latin typeface="MiSans" pitchFamily="34" charset="0"/>
                <a:ea typeface="MiSans" pitchFamily="34" charset="-122"/>
                <a:cs typeface="MiSans" pitchFamily="34" charset="-120"/>
              </a:rPr>
              <a:t>Formative Stage</a:t>
            </a:r>
            <a:endParaRPr lang="en-US" dirty="0"/>
          </a:p>
        </p:txBody>
      </p:sp>
      <p:sp>
        <p:nvSpPr>
          <p:cNvPr id="24" name="Text 22"/>
          <p:cNvSpPr/>
          <p:nvPr/>
        </p:nvSpPr>
        <p:spPr>
          <a:xfrm>
            <a:off x="929005" y="5304817"/>
            <a:ext cx="10249200" cy="1215204"/>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Young adults are still developing core coping strategies, making early intervention valuable for preventing chronic stress patterns</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3" name="Text 1"/>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5" name="Text 3"/>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Text 4"/>
          <p:cNvSpPr/>
          <p:nvPr/>
        </p:nvSpPr>
        <p:spPr>
          <a:xfrm>
            <a:off x="1090930" y="408940"/>
            <a:ext cx="10782935" cy="52322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Why This Group Feels the Strain</a:t>
            </a:r>
            <a:endParaRPr lang="en-US" sz="1600" dirty="0">
              <a:latin typeface="Arial" panose="020B0604020202020204" pitchFamily="34" charset="0"/>
              <a:cs typeface="Arial" panose="020B0604020202020204" pitchFamily="34" charset="0"/>
            </a:endParaRPr>
          </a:p>
        </p:txBody>
      </p:sp>
      <p:sp>
        <p:nvSpPr>
          <p:cNvPr id="7" name="Shape 5"/>
          <p:cNvSpPr/>
          <p:nvPr/>
        </p:nvSpPr>
        <p:spPr>
          <a:xfrm>
            <a:off x="638810" y="6362065"/>
            <a:ext cx="215900" cy="215900"/>
          </a:xfrm>
          <a:prstGeom prst="roundRect">
            <a:avLst>
              <a:gd name="adj" fmla="val 50000"/>
            </a:avLst>
          </a:prstGeom>
          <a:solidFill>
            <a:srgbClr val="F6F4ED"/>
          </a:solidFill>
          <a:ln/>
        </p:spPr>
        <p:txBody>
          <a:bodyPr/>
          <a:lstStyle/>
          <a:p>
            <a:endParaRPr lang="en-GB"/>
          </a:p>
        </p:txBody>
      </p:sp>
      <p:sp>
        <p:nvSpPr>
          <p:cNvPr id="8" name="Text 6"/>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7"/>
          <p:cNvSpPr/>
          <p:nvPr/>
        </p:nvSpPr>
        <p:spPr>
          <a:xfrm>
            <a:off x="765810" y="6362065"/>
            <a:ext cx="215900" cy="215900"/>
          </a:xfrm>
          <a:prstGeom prst="roundRect">
            <a:avLst>
              <a:gd name="adj" fmla="val 50000"/>
            </a:avLst>
          </a:prstGeom>
          <a:solidFill>
            <a:srgbClr val="000000">
              <a:alpha val="0"/>
            </a:srgbClr>
          </a:solidFill>
          <a:ln w="19050">
            <a:solidFill>
              <a:srgbClr val="F6F4ED"/>
            </a:solidFill>
            <a:prstDash val="solid"/>
          </a:ln>
        </p:spPr>
        <p:txBody>
          <a:bodyPr/>
          <a:lstStyle/>
          <a:p>
            <a:endParaRPr lang="en-GB"/>
          </a:p>
        </p:txBody>
      </p:sp>
      <p:sp>
        <p:nvSpPr>
          <p:cNvPr id="10" name="Text 8"/>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pic>
        <p:nvPicPr>
          <p:cNvPr id="11" name="Image 0"/>
          <p:cNvPicPr>
            <a:picLocks noChangeAspect="1"/>
          </p:cNvPicPr>
          <p:nvPr/>
        </p:nvPicPr>
        <p:blipFill>
          <a:blip r:embed="rId3">
            <a:extLst>
              <a:ext uri="{837473B0-CC2E-450A-ABE3-18F120FF3D39}">
                <a1611:picAttrSrcUrl xmlns:a1611="http://schemas.microsoft.com/office/drawing/2016/11/main" r:id="rId4"/>
              </a:ext>
            </a:extLst>
          </a:blip>
          <a:srcRect l="41365" r="41365"/>
          <a:stretch/>
        </p:blipFill>
        <p:spPr>
          <a:xfrm>
            <a:off x="903605" y="1294765"/>
            <a:ext cx="1143000" cy="4679315"/>
          </a:xfrm>
          <a:prstGeom prst="rect">
            <a:avLst/>
          </a:prstGeom>
        </p:spPr>
      </p:pic>
      <p:sp>
        <p:nvSpPr>
          <p:cNvPr id="13" name="Text 10"/>
          <p:cNvSpPr/>
          <p:nvPr/>
        </p:nvSpPr>
        <p:spPr>
          <a:xfrm>
            <a:off x="1168400" y="1294765"/>
            <a:ext cx="1144905" cy="467995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1"/>
          <p:cNvSpPr/>
          <p:nvPr/>
        </p:nvSpPr>
        <p:spPr>
          <a:xfrm>
            <a:off x="2357120" y="1290955"/>
            <a:ext cx="3550920" cy="4678680"/>
          </a:xfrm>
          <a:prstGeom prst="rect">
            <a:avLst/>
          </a:prstGeom>
          <a:solidFill>
            <a:srgbClr val="000000">
              <a:alpha val="0"/>
            </a:srgbClr>
          </a:solidFill>
          <a:ln w="19050">
            <a:solidFill>
              <a:srgbClr val="3A5A60"/>
            </a:solidFill>
            <a:prstDash val="solid"/>
          </a:ln>
        </p:spPr>
        <p:txBody>
          <a:bodyPr/>
          <a:lstStyle/>
          <a:p>
            <a:endParaRPr lang="en-GB" dirty="0">
              <a:latin typeface="Arial" panose="020B0604020202020204" pitchFamily="34" charset="0"/>
              <a:cs typeface="Arial" panose="020B0604020202020204" pitchFamily="34" charset="0"/>
            </a:endParaRPr>
          </a:p>
        </p:txBody>
      </p:sp>
      <p:sp>
        <p:nvSpPr>
          <p:cNvPr id="15" name="Text 12"/>
          <p:cNvSpPr/>
          <p:nvPr/>
        </p:nvSpPr>
        <p:spPr>
          <a:xfrm>
            <a:off x="2357120" y="1290955"/>
            <a:ext cx="3550920" cy="4678680"/>
          </a:xfrm>
          <a:prstGeom prst="rect">
            <a:avLst/>
          </a:prstGeom>
          <a:noFill/>
          <a:ln/>
        </p:spPr>
        <p:txBody>
          <a:bodyPr wrap="square" lIns="45720" tIns="91440" rIns="91440" bIns="45720" rtlCol="0" anchor="ctr"/>
          <a:lstStyle/>
          <a:p>
            <a:pPr>
              <a:lnSpc>
                <a:spcPct val="100000"/>
              </a:lnSpc>
            </a:pPr>
            <a:endParaRPr lang="en-US" sz="1600" dirty="0"/>
          </a:p>
        </p:txBody>
      </p:sp>
      <p:sp>
        <p:nvSpPr>
          <p:cNvPr id="16" name="Shape 13"/>
          <p:cNvSpPr/>
          <p:nvPr/>
        </p:nvSpPr>
        <p:spPr>
          <a:xfrm>
            <a:off x="2494915" y="2877185"/>
            <a:ext cx="3367405" cy="13970"/>
          </a:xfrm>
          <a:prstGeom prst="line">
            <a:avLst/>
          </a:prstGeom>
          <a:noFill/>
          <a:ln w="19050">
            <a:solidFill>
              <a:srgbClr val="3A5A60"/>
            </a:solidFill>
            <a:prstDash val="solid"/>
            <a:headEnd type="none"/>
            <a:tailEnd type="none"/>
          </a:ln>
        </p:spPr>
        <p:txBody>
          <a:bodyPr/>
          <a:lstStyle/>
          <a:p>
            <a:endParaRPr lang="en-GB"/>
          </a:p>
        </p:txBody>
      </p:sp>
      <p:pic>
        <p:nvPicPr>
          <p:cNvPr id="17" name="Image 1"/>
          <p:cNvPicPr>
            <a:picLocks noChangeAspect="1"/>
          </p:cNvPicPr>
          <p:nvPr/>
        </p:nvPicPr>
        <p:blipFill>
          <a:blip r:embed="rId5">
            <a:extLst>
              <a:ext uri="{837473B0-CC2E-450A-ABE3-18F120FF3D39}">
                <a1611:picAttrSrcUrl xmlns:a1611="http://schemas.microsoft.com/office/drawing/2016/11/main" r:id="rId6"/>
              </a:ext>
            </a:extLst>
          </a:blip>
          <a:srcRect l="44004" r="44004"/>
          <a:stretch/>
        </p:blipFill>
        <p:spPr>
          <a:xfrm>
            <a:off x="6355080" y="1294765"/>
            <a:ext cx="1152000" cy="4716160"/>
          </a:xfrm>
          <a:prstGeom prst="rect">
            <a:avLst/>
          </a:prstGeom>
        </p:spPr>
      </p:pic>
      <p:sp>
        <p:nvSpPr>
          <p:cNvPr id="19" name="Text 15"/>
          <p:cNvSpPr/>
          <p:nvPr/>
        </p:nvSpPr>
        <p:spPr>
          <a:xfrm>
            <a:off x="6355080" y="1294765"/>
            <a:ext cx="1144905" cy="4679950"/>
          </a:xfrm>
          <a:prstGeom prst="rect">
            <a:avLst/>
          </a:prstGeom>
          <a:noFill/>
          <a:ln/>
        </p:spPr>
        <p:txBody>
          <a:bodyPr wrap="square" lIns="45720" tIns="91440" rIns="91440" bIns="45720" rtlCol="0" anchor="ctr"/>
          <a:lstStyle/>
          <a:p>
            <a:pPr>
              <a:lnSpc>
                <a:spcPct val="100000"/>
              </a:lnSpc>
            </a:pPr>
            <a:endParaRPr lang="en-US" sz="1600" dirty="0"/>
          </a:p>
        </p:txBody>
      </p:sp>
      <p:sp>
        <p:nvSpPr>
          <p:cNvPr id="20" name="Shape 16"/>
          <p:cNvSpPr/>
          <p:nvPr/>
        </p:nvSpPr>
        <p:spPr>
          <a:xfrm>
            <a:off x="7543800" y="1290955"/>
            <a:ext cx="3550920" cy="4678680"/>
          </a:xfrm>
          <a:prstGeom prst="rect">
            <a:avLst/>
          </a:prstGeom>
          <a:solidFill>
            <a:srgbClr val="000000">
              <a:alpha val="0"/>
            </a:srgbClr>
          </a:solidFill>
          <a:ln w="19050">
            <a:solidFill>
              <a:srgbClr val="3A5A60"/>
            </a:solidFill>
            <a:prstDash val="solid"/>
          </a:ln>
        </p:spPr>
        <p:txBody>
          <a:bodyPr/>
          <a:lstStyle/>
          <a:p>
            <a:endParaRPr lang="en-GB" dirty="0"/>
          </a:p>
        </p:txBody>
      </p:sp>
      <p:sp>
        <p:nvSpPr>
          <p:cNvPr id="21" name="Text 17"/>
          <p:cNvSpPr/>
          <p:nvPr/>
        </p:nvSpPr>
        <p:spPr>
          <a:xfrm>
            <a:off x="7543800" y="1290955"/>
            <a:ext cx="3550920" cy="4678680"/>
          </a:xfrm>
          <a:prstGeom prst="rect">
            <a:avLst/>
          </a:prstGeom>
          <a:noFill/>
          <a:ln/>
        </p:spPr>
        <p:txBody>
          <a:bodyPr wrap="square" lIns="45720" tIns="91440" rIns="91440" bIns="45720" rtlCol="0" anchor="ctr"/>
          <a:lstStyle/>
          <a:p>
            <a:pPr>
              <a:lnSpc>
                <a:spcPct val="100000"/>
              </a:lnSpc>
            </a:pPr>
            <a:endParaRPr lang="en-US" sz="1600" dirty="0"/>
          </a:p>
        </p:txBody>
      </p:sp>
      <p:sp>
        <p:nvSpPr>
          <p:cNvPr id="22" name="Shape 18"/>
          <p:cNvSpPr/>
          <p:nvPr/>
        </p:nvSpPr>
        <p:spPr>
          <a:xfrm>
            <a:off x="7681595" y="2877185"/>
            <a:ext cx="3367405" cy="13970"/>
          </a:xfrm>
          <a:prstGeom prst="line">
            <a:avLst/>
          </a:prstGeom>
          <a:noFill/>
          <a:ln w="19050">
            <a:solidFill>
              <a:srgbClr val="3A5A60"/>
            </a:solidFill>
            <a:prstDash val="solid"/>
            <a:headEnd type="none"/>
            <a:tailEnd type="none"/>
          </a:ln>
        </p:spPr>
        <p:txBody>
          <a:bodyPr/>
          <a:lstStyle/>
          <a:p>
            <a:endParaRPr lang="en-GB"/>
          </a:p>
        </p:txBody>
      </p:sp>
      <p:sp>
        <p:nvSpPr>
          <p:cNvPr id="23" name="Text 19"/>
          <p:cNvSpPr/>
          <p:nvPr/>
        </p:nvSpPr>
        <p:spPr>
          <a:xfrm>
            <a:off x="2494915" y="1384300"/>
            <a:ext cx="3253740" cy="646331"/>
          </a:xfrm>
          <a:prstGeom prst="rect">
            <a:avLst/>
          </a:prstGeom>
          <a:noFill/>
          <a:ln/>
        </p:spPr>
        <p:txBody>
          <a:bodyPr wrap="square" lIns="91440" tIns="45720" rIns="91440" bIns="45720" rtlCol="0" anchor="t">
            <a:spAutoFit/>
          </a:bodyPr>
          <a:lstStyle/>
          <a:p>
            <a:pPr algn="just">
              <a:lnSpc>
                <a:spcPct val="100000"/>
              </a:lnSpc>
            </a:pPr>
            <a:r>
              <a:rPr lang="en-US" sz="3600" b="1" dirty="0">
                <a:solidFill>
                  <a:srgbClr val="3A5A60"/>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24" name="Text 20"/>
          <p:cNvSpPr/>
          <p:nvPr/>
        </p:nvSpPr>
        <p:spPr>
          <a:xfrm>
            <a:off x="2494915" y="2049780"/>
            <a:ext cx="3253740" cy="40011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Overlapping Stressors</a:t>
            </a:r>
            <a:endParaRPr lang="en-US" sz="1600" dirty="0">
              <a:latin typeface="Arial" panose="020B0604020202020204" pitchFamily="34" charset="0"/>
              <a:cs typeface="Arial" panose="020B0604020202020204" pitchFamily="34" charset="0"/>
            </a:endParaRPr>
          </a:p>
        </p:txBody>
      </p:sp>
      <p:sp>
        <p:nvSpPr>
          <p:cNvPr id="25" name="Text 21"/>
          <p:cNvSpPr/>
          <p:nvPr/>
        </p:nvSpPr>
        <p:spPr>
          <a:xfrm>
            <a:off x="2494915" y="2873375"/>
            <a:ext cx="3258185" cy="3215689"/>
          </a:xfrm>
          <a:prstGeom prst="rect">
            <a:avLst/>
          </a:prstGeom>
          <a:noFill/>
          <a:ln/>
        </p:spPr>
        <p:txBody>
          <a:bodyPr wrap="square" lIns="91440" tIns="45720" rIns="91440" bIns="45720" rtlCol="0" anchor="t">
            <a:spAutoFit/>
          </a:bodyPr>
          <a:lstStyle/>
          <a:p>
            <a:pPr algn="just">
              <a:lnSpc>
                <a:spcPct val="130000"/>
              </a:lnSpc>
            </a:pPr>
            <a:r>
              <a:rPr lang="en-GB" sz="2000" dirty="0">
                <a:latin typeface="Arial" panose="020B0604020202020204" pitchFamily="34" charset="0"/>
                <a:cs typeface="Arial" panose="020B0604020202020204" pitchFamily="34" charset="0"/>
              </a:rPr>
              <a:t>Coursework pressure, financial concerns, sleep problems, and career uncertainty contribute to elevated cortisol and reduced </a:t>
            </a:r>
            <a:r>
              <a:rPr lang="en-GB" sz="2000">
                <a:latin typeface="Arial" panose="020B0604020202020204" pitchFamily="34" charset="0"/>
                <a:cs typeface="Arial" panose="020B0604020202020204" pitchFamily="34" charset="0"/>
              </a:rPr>
              <a:t>concentration </a:t>
            </a:r>
            <a:r>
              <a:rPr lang="en-US" sz="2000">
                <a:latin typeface="Arial" panose="020B0604020202020204" pitchFamily="34" charset="0"/>
                <a:ea typeface="MiSans" pitchFamily="34" charset="-122"/>
                <a:cs typeface="Arial" panose="020B0604020202020204" pitchFamily="34" charset="0"/>
              </a:rPr>
              <a:t> </a:t>
            </a:r>
            <a:r>
              <a:rPr lang="en-GB" sz="2000">
                <a:latin typeface="Arial" panose="020B0604020202020204" pitchFamily="34" charset="0"/>
                <a:cs typeface="Arial" panose="020B0604020202020204" pitchFamily="34" charset="0"/>
              </a:rPr>
              <a:t>(Bewick et al., 2010).</a:t>
            </a:r>
            <a:endParaRPr lang="en-IN" sz="2000" dirty="0">
              <a:latin typeface="Arial" panose="020B0604020202020204" pitchFamily="34" charset="0"/>
              <a:cs typeface="Arial" panose="020B0604020202020204" pitchFamily="34" charset="0"/>
            </a:endParaRPr>
          </a:p>
          <a:p>
            <a:pPr algn="just">
              <a:lnSpc>
                <a:spcPct val="130000"/>
              </a:lnSpc>
            </a:pPr>
            <a:endParaRPr lang="en-US" dirty="0">
              <a:latin typeface="Arial" panose="020B0604020202020204" pitchFamily="34" charset="0"/>
              <a:cs typeface="Arial" panose="020B0604020202020204" pitchFamily="34" charset="0"/>
            </a:endParaRPr>
          </a:p>
        </p:txBody>
      </p:sp>
      <p:sp>
        <p:nvSpPr>
          <p:cNvPr id="26" name="Text 22"/>
          <p:cNvSpPr/>
          <p:nvPr/>
        </p:nvSpPr>
        <p:spPr>
          <a:xfrm>
            <a:off x="7681595" y="1384300"/>
            <a:ext cx="3253740" cy="646331"/>
          </a:xfrm>
          <a:prstGeom prst="rect">
            <a:avLst/>
          </a:prstGeom>
          <a:noFill/>
          <a:ln/>
        </p:spPr>
        <p:txBody>
          <a:bodyPr wrap="square" lIns="91440" tIns="45720" rIns="91440" bIns="45720" rtlCol="0" anchor="t">
            <a:spAutoFit/>
          </a:bodyPr>
          <a:lstStyle/>
          <a:p>
            <a:pPr algn="just">
              <a:lnSpc>
                <a:spcPct val="100000"/>
              </a:lnSpc>
            </a:pPr>
            <a:r>
              <a:rPr lang="en-US" sz="3600" b="1" dirty="0">
                <a:solidFill>
                  <a:srgbClr val="3A5A60"/>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27" name="Text 23"/>
          <p:cNvSpPr/>
          <p:nvPr/>
        </p:nvSpPr>
        <p:spPr>
          <a:xfrm>
            <a:off x="7681595" y="2049780"/>
            <a:ext cx="3367404" cy="40011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Escalating Consequences</a:t>
            </a:r>
            <a:endParaRPr lang="en-US" sz="1600" dirty="0">
              <a:latin typeface="Arial" panose="020B0604020202020204" pitchFamily="34" charset="0"/>
              <a:cs typeface="Arial" panose="020B0604020202020204" pitchFamily="34" charset="0"/>
            </a:endParaRPr>
          </a:p>
        </p:txBody>
      </p:sp>
      <p:sp>
        <p:nvSpPr>
          <p:cNvPr id="28" name="Text 24"/>
          <p:cNvSpPr/>
          <p:nvPr/>
        </p:nvSpPr>
        <p:spPr>
          <a:xfrm>
            <a:off x="7681595" y="2873375"/>
            <a:ext cx="3258185" cy="2851422"/>
          </a:xfrm>
          <a:prstGeom prst="rect">
            <a:avLst/>
          </a:prstGeom>
          <a:noFill/>
          <a:ln/>
        </p:spPr>
        <p:txBody>
          <a:bodyPr wrap="square" lIns="91440" tIns="45720" rIns="91440" bIns="45720" rtlCol="0" anchor="t">
            <a:spAutoFit/>
          </a:bodyPr>
          <a:lstStyle/>
          <a:p>
            <a:pPr algn="just">
              <a:lnSpc>
                <a:spcPct val="130000"/>
              </a:lnSpc>
            </a:pPr>
            <a:r>
              <a:rPr lang="en-GB" sz="2000" dirty="0">
                <a:latin typeface="Arial" panose="020B0604020202020204" pitchFamily="34" charset="0"/>
                <a:cs typeface="Arial" panose="020B0604020202020204" pitchFamily="34" charset="0"/>
              </a:rPr>
              <a:t>Unmanaged student stress can lead to declining academic performance, poor wellbeing, and increased dropout risk (</a:t>
            </a:r>
            <a:r>
              <a:rPr lang="en-GB" sz="1800" kern="1200" dirty="0">
                <a:solidFill>
                  <a:srgbClr val="000000"/>
                </a:solidFill>
                <a:effectLst/>
                <a:latin typeface="Arial" panose="020B0604020202020204" pitchFamily="34" charset="0"/>
                <a:ea typeface="+mn-ea"/>
                <a:cs typeface="Arial" panose="020B0604020202020204" pitchFamily="34" charset="0"/>
              </a:rPr>
              <a:t>Hunt and Eisenberg, 2010).</a:t>
            </a:r>
            <a:r>
              <a:rPr lang="en-GB" sz="2000" dirty="0"/>
              <a:t> </a:t>
            </a:r>
            <a:endParaRPr lang="en-IN" sz="2000" dirty="0">
              <a:latin typeface="Arial" panose="020B0604020202020204" pitchFamily="34" charset="0"/>
              <a:cs typeface="Arial" panose="020B0604020202020204" pitchFamily="34" charset="0"/>
            </a:endParaRPr>
          </a:p>
          <a:p>
            <a:pPr algn="just">
              <a:lnSpc>
                <a:spcPct val="130000"/>
              </a:lnSpc>
            </a:pPr>
            <a:r>
              <a:rPr lang="en-US" sz="2000" dirty="0">
                <a:solidFill>
                  <a:srgbClr val="2B2F36"/>
                </a:solidFill>
                <a:latin typeface="Arial" panose="020B0604020202020204" pitchFamily="34" charset="0"/>
                <a:ea typeface="MiSans" pitchFamily="34" charset="-122"/>
                <a:cs typeface="Arial" panose="020B0604020202020204" pitchFamily="34" charset="0"/>
              </a:rPr>
              <a:t> </a:t>
            </a:r>
            <a:endParaRPr lang="en-US" sz="20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96265" y="1584960"/>
            <a:ext cx="155575" cy="156210"/>
          </a:xfrm>
          <a:prstGeom prst="donut">
            <a:avLst>
              <a:gd name="adj" fmla="val 25000"/>
            </a:avLst>
          </a:prstGeom>
          <a:solidFill>
            <a:srgbClr val="F6F4ED"/>
          </a:solidFill>
          <a:ln/>
        </p:spPr>
        <p:txBody>
          <a:bodyPr/>
          <a:lstStyle/>
          <a:p>
            <a:endParaRPr lang="en-GB"/>
          </a:p>
        </p:txBody>
      </p:sp>
      <p:sp>
        <p:nvSpPr>
          <p:cNvPr id="3" name="Text 1"/>
          <p:cNvSpPr/>
          <p:nvPr/>
        </p:nvSpPr>
        <p:spPr>
          <a:xfrm>
            <a:off x="596265" y="1584960"/>
            <a:ext cx="155575" cy="15621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a:off x="3403600" y="1842135"/>
            <a:ext cx="155575" cy="156210"/>
          </a:xfrm>
          <a:prstGeom prst="donut">
            <a:avLst>
              <a:gd name="adj" fmla="val 25000"/>
            </a:avLst>
          </a:prstGeom>
          <a:solidFill>
            <a:srgbClr val="F6F4ED"/>
          </a:solidFill>
          <a:ln/>
        </p:spPr>
        <p:txBody>
          <a:bodyPr/>
          <a:lstStyle/>
          <a:p>
            <a:endParaRPr lang="en-GB"/>
          </a:p>
        </p:txBody>
      </p:sp>
      <p:sp>
        <p:nvSpPr>
          <p:cNvPr id="5" name="Text 3"/>
          <p:cNvSpPr/>
          <p:nvPr/>
        </p:nvSpPr>
        <p:spPr>
          <a:xfrm>
            <a:off x="3403600" y="1842135"/>
            <a:ext cx="155575" cy="15621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6210935" y="1889760"/>
            <a:ext cx="155575" cy="156210"/>
          </a:xfrm>
          <a:prstGeom prst="donut">
            <a:avLst>
              <a:gd name="adj" fmla="val 25000"/>
            </a:avLst>
          </a:prstGeom>
          <a:solidFill>
            <a:srgbClr val="F6F4ED"/>
          </a:solidFill>
          <a:ln/>
        </p:spPr>
        <p:txBody>
          <a:bodyPr/>
          <a:lstStyle/>
          <a:p>
            <a:endParaRPr lang="en-GB"/>
          </a:p>
        </p:txBody>
      </p:sp>
      <p:sp>
        <p:nvSpPr>
          <p:cNvPr id="7" name="Text 5"/>
          <p:cNvSpPr/>
          <p:nvPr/>
        </p:nvSpPr>
        <p:spPr>
          <a:xfrm>
            <a:off x="6210935" y="1889760"/>
            <a:ext cx="155575" cy="156210"/>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a:off x="9018270" y="1600835"/>
            <a:ext cx="155575" cy="156210"/>
          </a:xfrm>
          <a:prstGeom prst="donut">
            <a:avLst>
              <a:gd name="adj" fmla="val 25000"/>
            </a:avLst>
          </a:prstGeom>
          <a:solidFill>
            <a:srgbClr val="F6F4ED"/>
          </a:solidFill>
          <a:ln/>
        </p:spPr>
        <p:txBody>
          <a:bodyPr/>
          <a:lstStyle/>
          <a:p>
            <a:endParaRPr lang="en-GB"/>
          </a:p>
        </p:txBody>
      </p:sp>
      <p:sp>
        <p:nvSpPr>
          <p:cNvPr id="9" name="Text 7"/>
          <p:cNvSpPr/>
          <p:nvPr/>
        </p:nvSpPr>
        <p:spPr>
          <a:xfrm>
            <a:off x="9018270" y="1600835"/>
            <a:ext cx="155575" cy="15621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8"/>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11" name="Text 9"/>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10"/>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13" name="Text 11"/>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2"/>
          <p:cNvSpPr/>
          <p:nvPr/>
        </p:nvSpPr>
        <p:spPr>
          <a:xfrm>
            <a:off x="1223645" y="410210"/>
            <a:ext cx="10782935" cy="52322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UK Student Anxiety Snapshot</a:t>
            </a:r>
            <a:endParaRPr lang="en-US" sz="1600" dirty="0">
              <a:latin typeface="Arial" panose="020B0604020202020204" pitchFamily="34" charset="0"/>
              <a:cs typeface="Arial" panose="020B0604020202020204" pitchFamily="34" charset="0"/>
            </a:endParaRPr>
          </a:p>
        </p:txBody>
      </p:sp>
      <p:sp>
        <p:nvSpPr>
          <p:cNvPr id="16" name="Text 14"/>
          <p:cNvSpPr/>
          <p:nvPr/>
        </p:nvSpPr>
        <p:spPr>
          <a:xfrm>
            <a:off x="6350" y="4975561"/>
            <a:ext cx="12184380" cy="1930699"/>
          </a:xfrm>
          <a:prstGeom prst="rect">
            <a:avLst/>
          </a:prstGeom>
          <a:noFill/>
          <a:ln/>
        </p:spPr>
        <p:txBody>
          <a:bodyPr wrap="square" lIns="45720" tIns="91440" rIns="91440" bIns="45720" rtlCol="0" anchor="ctr"/>
          <a:lstStyle/>
          <a:p>
            <a:pPr>
              <a:lnSpc>
                <a:spcPct val="100000"/>
              </a:lnSpc>
            </a:pPr>
            <a:endParaRPr lang="en-US" sz="1600" dirty="0"/>
          </a:p>
        </p:txBody>
      </p:sp>
      <p:sp>
        <p:nvSpPr>
          <p:cNvPr id="17" name="Text 15"/>
          <p:cNvSpPr/>
          <p:nvPr/>
        </p:nvSpPr>
        <p:spPr>
          <a:xfrm>
            <a:off x="800100" y="1492250"/>
            <a:ext cx="647065" cy="523220"/>
          </a:xfrm>
          <a:prstGeom prst="rect">
            <a:avLst/>
          </a:prstGeom>
          <a:noFill/>
          <a:ln/>
        </p:spPr>
        <p:txBody>
          <a:bodyPr wrap="square" lIns="91440" tIns="45720" rIns="91440" bIns="45720" rtlCol="0" anchor="t">
            <a:spAutoFit/>
          </a:bodyPr>
          <a:lstStyle/>
          <a:p>
            <a:pPr>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8" name="Text 16"/>
          <p:cNvSpPr/>
          <p:nvPr/>
        </p:nvSpPr>
        <p:spPr>
          <a:xfrm>
            <a:off x="826770" y="1975348"/>
            <a:ext cx="2329180" cy="405624"/>
          </a:xfrm>
          <a:prstGeom prst="rect">
            <a:avLst/>
          </a:prstGeom>
          <a:noFill/>
          <a:ln/>
        </p:spPr>
        <p:txBody>
          <a:bodyPr wrap="square" lIns="0" tIns="0" rIns="0" bIns="35941" rtlCol="0" anchor="b">
            <a:spAutoFit/>
          </a:bodyPr>
          <a:lstStyle/>
          <a:p>
            <a:pPr algn="just">
              <a:lnSpc>
                <a:spcPct val="100000"/>
              </a:lnSpc>
            </a:pPr>
            <a:r>
              <a:rPr lang="en-US" sz="2400" b="1" dirty="0">
                <a:solidFill>
                  <a:srgbClr val="A18F50"/>
                </a:solidFill>
                <a:latin typeface="Arial" panose="020B0604020202020204" pitchFamily="34" charset="0"/>
                <a:ea typeface="MiSans" pitchFamily="34" charset="-122"/>
                <a:cs typeface="Arial" panose="020B0604020202020204" pitchFamily="34" charset="0"/>
              </a:rPr>
              <a:t>Severe Anxiety</a:t>
            </a:r>
            <a:endParaRPr lang="en-US" sz="2400" dirty="0">
              <a:latin typeface="Arial" panose="020B0604020202020204" pitchFamily="34" charset="0"/>
              <a:cs typeface="Arial" panose="020B0604020202020204" pitchFamily="34" charset="0"/>
            </a:endParaRPr>
          </a:p>
        </p:txBody>
      </p:sp>
      <p:sp>
        <p:nvSpPr>
          <p:cNvPr id="19" name="Text 17"/>
          <p:cNvSpPr/>
          <p:nvPr/>
        </p:nvSpPr>
        <p:spPr>
          <a:xfrm>
            <a:off x="826770" y="2663190"/>
            <a:ext cx="1929316" cy="2148473"/>
          </a:xfrm>
          <a:prstGeom prst="rect">
            <a:avLst/>
          </a:prstGeom>
          <a:noFill/>
          <a:ln/>
        </p:spPr>
        <p:txBody>
          <a:bodyPr wrap="square" lIns="0" tIns="0" rIns="0" bIns="0" rtlCol="0" anchor="t">
            <a:spAutoFit/>
          </a:bodyPr>
          <a:lstStyle/>
          <a:p>
            <a:pPr>
              <a:lnSpc>
                <a:spcPct val="120000"/>
              </a:lnSpc>
            </a:pPr>
            <a:r>
              <a:rPr lang="en-GB" sz="2000" dirty="0">
                <a:latin typeface="Arial" panose="020B0604020202020204" pitchFamily="34" charset="0"/>
                <a:cs typeface="Arial" panose="020B0604020202020204" pitchFamily="34" charset="0"/>
              </a:rPr>
              <a:t>One in four students report </a:t>
            </a:r>
            <a:r>
              <a:rPr lang="en-GB" sz="2000">
                <a:latin typeface="Arial" panose="020B0604020202020204" pitchFamily="34" charset="0"/>
                <a:cs typeface="Arial" panose="020B0604020202020204" pitchFamily="34" charset="0"/>
              </a:rPr>
              <a:t>severe anxiety</a:t>
            </a:r>
            <a:r>
              <a:rPr lang="en-IN" sz="2000">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Auerbach et al., 2018).</a:t>
            </a:r>
            <a:endParaRPr lang="en-IN" sz="2000" dirty="0">
              <a:latin typeface="Arial" panose="020B0604020202020204" pitchFamily="34" charset="0"/>
              <a:cs typeface="Arial" panose="020B0604020202020204" pitchFamily="34" charset="0"/>
            </a:endParaRPr>
          </a:p>
          <a:p>
            <a:pPr>
              <a:lnSpc>
                <a:spcPct val="120000"/>
              </a:lnSpc>
            </a:pPr>
            <a:endParaRPr lang="en-US" dirty="0">
              <a:latin typeface="Arial" panose="020B0604020202020204" pitchFamily="34" charset="0"/>
              <a:cs typeface="Arial" panose="020B0604020202020204" pitchFamily="34" charset="0"/>
            </a:endParaRPr>
          </a:p>
        </p:txBody>
      </p:sp>
      <p:sp>
        <p:nvSpPr>
          <p:cNvPr id="20" name="Text 18"/>
          <p:cNvSpPr/>
          <p:nvPr/>
        </p:nvSpPr>
        <p:spPr>
          <a:xfrm>
            <a:off x="3525547" y="1490113"/>
            <a:ext cx="647065" cy="523220"/>
          </a:xfrm>
          <a:prstGeom prst="rect">
            <a:avLst/>
          </a:prstGeom>
          <a:noFill/>
          <a:ln/>
        </p:spPr>
        <p:txBody>
          <a:bodyPr wrap="square" lIns="91440" tIns="45720" rIns="91440" bIns="45720" rtlCol="0" anchor="t">
            <a:spAutoFit/>
          </a:bodyPr>
          <a:lstStyle/>
          <a:p>
            <a:pPr>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21" name="Text 19"/>
          <p:cNvSpPr/>
          <p:nvPr/>
        </p:nvSpPr>
        <p:spPr>
          <a:xfrm>
            <a:off x="3620457" y="2061991"/>
            <a:ext cx="2329180" cy="774956"/>
          </a:xfrm>
          <a:prstGeom prst="rect">
            <a:avLst/>
          </a:prstGeom>
          <a:noFill/>
          <a:ln/>
        </p:spPr>
        <p:txBody>
          <a:bodyPr wrap="square" lIns="0" tIns="0" rIns="0" bIns="35941" rtlCol="0" anchor="b">
            <a:spAutoFit/>
          </a:bodyPr>
          <a:lstStyle/>
          <a:p>
            <a:pPr algn="just">
              <a:lnSpc>
                <a:spcPct val="100000"/>
              </a:lnSpc>
            </a:pPr>
            <a:r>
              <a:rPr lang="en-US" sz="2400" b="1" dirty="0">
                <a:solidFill>
                  <a:srgbClr val="A18F50"/>
                </a:solidFill>
                <a:latin typeface="Arial" panose="020B0604020202020204" pitchFamily="34" charset="0"/>
                <a:ea typeface="MiSans" pitchFamily="34" charset="-122"/>
                <a:cs typeface="Arial" panose="020B0604020202020204" pitchFamily="34" charset="0"/>
              </a:rPr>
              <a:t>Performance Anxiety</a:t>
            </a:r>
            <a:endParaRPr lang="en-US" sz="2400" dirty="0">
              <a:latin typeface="Arial" panose="020B0604020202020204" pitchFamily="34" charset="0"/>
              <a:cs typeface="Arial" panose="020B0604020202020204" pitchFamily="34" charset="0"/>
            </a:endParaRPr>
          </a:p>
        </p:txBody>
      </p:sp>
      <p:sp>
        <p:nvSpPr>
          <p:cNvPr id="22" name="Text 20"/>
          <p:cNvSpPr/>
          <p:nvPr/>
        </p:nvSpPr>
        <p:spPr>
          <a:xfrm>
            <a:off x="3606809" y="2920364"/>
            <a:ext cx="1907665" cy="1846659"/>
          </a:xfrm>
          <a:prstGeom prst="rect">
            <a:avLst/>
          </a:prstGeom>
          <a:noFill/>
          <a:ln/>
        </p:spPr>
        <p:txBody>
          <a:bodyPr wrap="square" lIns="0" tIns="0" rIns="0" bIns="0" rtlCol="0" anchor="t">
            <a:spAutoFit/>
          </a:bodyPr>
          <a:lstStyle/>
          <a:p>
            <a:pPr lvl="0" algn="just"/>
            <a:r>
              <a:rPr lang="en-GB"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Performance anxiety affects 77% of university </a:t>
            </a:r>
            <a:r>
              <a:rPr lang="en-GB" sz="2000">
                <a:latin typeface="Arial" panose="020B0604020202020204" pitchFamily="34" charset="0"/>
                <a:cs typeface="Arial" panose="020B0604020202020204" pitchFamily="34" charset="0"/>
              </a:rPr>
              <a:t>students </a:t>
            </a:r>
            <a:endParaRPr lang="en-US" dirty="0">
              <a:latin typeface="Arial" panose="020B0604020202020204" pitchFamily="34" charset="0"/>
              <a:cs typeface="Arial" panose="020B0604020202020204" pitchFamily="34" charset="0"/>
            </a:endParaRPr>
          </a:p>
        </p:txBody>
      </p:sp>
      <p:sp>
        <p:nvSpPr>
          <p:cNvPr id="23" name="Text 21"/>
          <p:cNvSpPr/>
          <p:nvPr/>
        </p:nvSpPr>
        <p:spPr>
          <a:xfrm>
            <a:off x="6332882" y="1483150"/>
            <a:ext cx="647065" cy="523220"/>
          </a:xfrm>
          <a:prstGeom prst="rect">
            <a:avLst/>
          </a:prstGeom>
          <a:noFill/>
          <a:ln/>
        </p:spPr>
        <p:txBody>
          <a:bodyPr wrap="square" lIns="91440" tIns="45720" rIns="91440" bIns="45720" rtlCol="0" anchor="t">
            <a:spAutoFit/>
          </a:bodyPr>
          <a:lstStyle/>
          <a:p>
            <a:pPr>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03</a:t>
            </a:r>
            <a:endParaRPr lang="en-US" sz="1600" dirty="0">
              <a:latin typeface="Arial" panose="020B0604020202020204" pitchFamily="34" charset="0"/>
              <a:cs typeface="Arial" panose="020B0604020202020204" pitchFamily="34" charset="0"/>
            </a:endParaRPr>
          </a:p>
        </p:txBody>
      </p:sp>
      <p:sp>
        <p:nvSpPr>
          <p:cNvPr id="24" name="Text 22"/>
          <p:cNvSpPr/>
          <p:nvPr/>
        </p:nvSpPr>
        <p:spPr>
          <a:xfrm>
            <a:off x="6400496" y="2092262"/>
            <a:ext cx="2576830" cy="405624"/>
          </a:xfrm>
          <a:prstGeom prst="rect">
            <a:avLst/>
          </a:prstGeom>
          <a:noFill/>
          <a:ln/>
        </p:spPr>
        <p:txBody>
          <a:bodyPr wrap="square" lIns="0" tIns="0" rIns="0" bIns="35941" rtlCol="0" anchor="b">
            <a:spAutoFit/>
          </a:bodyPr>
          <a:lstStyle/>
          <a:p>
            <a:pPr algn="just">
              <a:lnSpc>
                <a:spcPct val="100000"/>
              </a:lnSpc>
            </a:pPr>
            <a:r>
              <a:rPr lang="en-US" sz="2400" b="1" dirty="0">
                <a:solidFill>
                  <a:srgbClr val="A18F50"/>
                </a:solidFill>
                <a:latin typeface="Arial" panose="020B0604020202020204" pitchFamily="34" charset="0"/>
                <a:ea typeface="MiSans" pitchFamily="34" charset="-122"/>
                <a:cs typeface="Arial" panose="020B0604020202020204" pitchFamily="34" charset="0"/>
              </a:rPr>
              <a:t>Dropout Increase</a:t>
            </a:r>
            <a:endParaRPr lang="en-US" sz="2400" dirty="0">
              <a:latin typeface="Arial" panose="020B0604020202020204" pitchFamily="34" charset="0"/>
              <a:cs typeface="Arial" panose="020B0604020202020204" pitchFamily="34" charset="0"/>
            </a:endParaRPr>
          </a:p>
        </p:txBody>
      </p:sp>
      <p:sp>
        <p:nvSpPr>
          <p:cNvPr id="25" name="Text 23"/>
          <p:cNvSpPr/>
          <p:nvPr/>
        </p:nvSpPr>
        <p:spPr>
          <a:xfrm>
            <a:off x="6441440" y="2967990"/>
            <a:ext cx="2329180" cy="275717"/>
          </a:xfrm>
          <a:prstGeom prst="rect">
            <a:avLst/>
          </a:prstGeom>
          <a:noFill/>
          <a:ln/>
        </p:spPr>
        <p:txBody>
          <a:bodyPr wrap="square" lIns="0" tIns="0" rIns="0" bIns="0" rtlCol="0" anchor="t">
            <a:spAutoFit/>
          </a:bodyPr>
          <a:lstStyle/>
          <a:p>
            <a:pPr>
              <a:lnSpc>
                <a:spcPct val="120000"/>
              </a:lnSpc>
            </a:pPr>
            <a:endParaRPr lang="en-US" sz="1600" dirty="0"/>
          </a:p>
        </p:txBody>
      </p:sp>
      <p:sp>
        <p:nvSpPr>
          <p:cNvPr id="26" name="Text 24"/>
          <p:cNvSpPr/>
          <p:nvPr/>
        </p:nvSpPr>
        <p:spPr>
          <a:xfrm>
            <a:off x="9153865" y="1426237"/>
            <a:ext cx="647065" cy="523220"/>
          </a:xfrm>
          <a:prstGeom prst="rect">
            <a:avLst/>
          </a:prstGeom>
          <a:noFill/>
          <a:ln/>
        </p:spPr>
        <p:txBody>
          <a:bodyPr wrap="square" lIns="91440" tIns="45720" rIns="91440" bIns="45720" rtlCol="0" anchor="t">
            <a:spAutoFit/>
          </a:bodyPr>
          <a:lstStyle/>
          <a:p>
            <a:pPr>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04</a:t>
            </a:r>
            <a:endParaRPr lang="en-US" sz="1600" dirty="0">
              <a:latin typeface="Arial" panose="020B0604020202020204" pitchFamily="34" charset="0"/>
              <a:cs typeface="Arial" panose="020B0604020202020204" pitchFamily="34" charset="0"/>
            </a:endParaRPr>
          </a:p>
        </p:txBody>
      </p:sp>
      <p:sp>
        <p:nvSpPr>
          <p:cNvPr id="27" name="Text 25"/>
          <p:cNvSpPr/>
          <p:nvPr/>
        </p:nvSpPr>
        <p:spPr>
          <a:xfrm>
            <a:off x="9248775" y="2021703"/>
            <a:ext cx="2329180" cy="405624"/>
          </a:xfrm>
          <a:prstGeom prst="rect">
            <a:avLst/>
          </a:prstGeom>
          <a:noFill/>
          <a:ln/>
        </p:spPr>
        <p:txBody>
          <a:bodyPr wrap="square" lIns="0" tIns="0" rIns="0" bIns="35941" rtlCol="0" anchor="b">
            <a:spAutoFit/>
          </a:bodyPr>
          <a:lstStyle/>
          <a:p>
            <a:pPr algn="just">
              <a:lnSpc>
                <a:spcPct val="100000"/>
              </a:lnSpc>
            </a:pPr>
            <a:r>
              <a:rPr lang="en-US" sz="2400" b="1" dirty="0">
                <a:solidFill>
                  <a:srgbClr val="A18F50"/>
                </a:solidFill>
                <a:latin typeface="Arial" panose="020B0604020202020204" pitchFamily="34" charset="0"/>
                <a:ea typeface="MiSans" pitchFamily="34" charset="-122"/>
                <a:cs typeface="Arial" panose="020B0604020202020204" pitchFamily="34" charset="0"/>
              </a:rPr>
              <a:t>Benchmarking</a:t>
            </a:r>
            <a:endParaRPr lang="en-US" sz="2400" dirty="0">
              <a:latin typeface="Arial" panose="020B0604020202020204" pitchFamily="34" charset="0"/>
              <a:cs typeface="Arial" panose="020B0604020202020204" pitchFamily="34" charset="0"/>
            </a:endParaRPr>
          </a:p>
        </p:txBody>
      </p:sp>
      <p:sp>
        <p:nvSpPr>
          <p:cNvPr id="28" name="Text 26"/>
          <p:cNvSpPr/>
          <p:nvPr/>
        </p:nvSpPr>
        <p:spPr>
          <a:xfrm>
            <a:off x="9248775" y="2679065"/>
            <a:ext cx="2329180" cy="2517805"/>
          </a:xfrm>
          <a:prstGeom prst="rect">
            <a:avLst/>
          </a:prstGeom>
          <a:noFill/>
          <a:ln/>
        </p:spPr>
        <p:txBody>
          <a:bodyPr wrap="square" lIns="0" tIns="0" rIns="0" bIns="0" rtlCol="0" anchor="t">
            <a:spAutoFit/>
          </a:bodyPr>
          <a:lstStyle/>
          <a:p>
            <a:pPr>
              <a:lnSpc>
                <a:spcPct val="120000"/>
              </a:lnSpc>
            </a:pPr>
            <a:r>
              <a:rPr lang="en-GB" sz="2000" dirty="0">
                <a:latin typeface="Arial" panose="020B0604020202020204" pitchFamily="34" charset="0"/>
                <a:cs typeface="Arial" panose="020B0604020202020204" pitchFamily="34" charset="0"/>
              </a:rPr>
              <a:t>These statistics provide a benchmark for evaluating </a:t>
            </a:r>
            <a:r>
              <a:rPr lang="en-GB" sz="2000">
                <a:latin typeface="Arial" panose="020B0604020202020204" pitchFamily="34" charset="0"/>
                <a:cs typeface="Arial" panose="020B0604020202020204" pitchFamily="34" charset="0"/>
              </a:rPr>
              <a:t>intervention outcomes</a:t>
            </a:r>
            <a:r>
              <a:rPr lang="en-IN" sz="200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a:lnSpc>
                <a:spcPct val="120000"/>
              </a:lnSpc>
            </a:pPr>
            <a:endParaRPr lang="en-US"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12F5BD5F-4610-D594-7834-1AF8F61A3484}"/>
              </a:ext>
            </a:extLst>
          </p:cNvPr>
          <p:cNvSpPr txBox="1"/>
          <p:nvPr/>
        </p:nvSpPr>
        <p:spPr>
          <a:xfrm>
            <a:off x="6365197" y="2668738"/>
            <a:ext cx="2620644" cy="1477969"/>
          </a:xfrm>
          <a:prstGeom prst="rect">
            <a:avLst/>
          </a:prstGeom>
          <a:noFill/>
        </p:spPr>
        <p:txBody>
          <a:bodyPr wrap="square">
            <a:spAutoFit/>
          </a:bodyPr>
          <a:lstStyle/>
          <a:p>
            <a:pPr lvl="0">
              <a:lnSpc>
                <a:spcPct val="115000"/>
              </a:lnSpc>
              <a:spcAft>
                <a:spcPts val="800"/>
              </a:spcAft>
              <a:buSzPts val="1000"/>
              <a:tabLst>
                <a:tab pos="457200" algn="l"/>
              </a:tabLst>
            </a:pPr>
            <a:r>
              <a:rPr lang="en-GB" sz="2000" kern="0" dirty="0">
                <a:effectLst/>
                <a:latin typeface="Arial" panose="020B0604020202020204" pitchFamily="34" charset="0"/>
                <a:ea typeface="Times New Roman" panose="02020603050405020304" pitchFamily="18" charset="0"/>
                <a:cs typeface="Arial" panose="020B0604020202020204" pitchFamily="34" charset="0"/>
              </a:rPr>
              <a:t>Mental-health-related dropout has increased by 210% </a:t>
            </a:r>
            <a:r>
              <a:rPr lang="en-GB" sz="2000" kern="0">
                <a:effectLst/>
                <a:latin typeface="Arial" panose="020B0604020202020204" pitchFamily="34" charset="0"/>
                <a:ea typeface="Times New Roman" panose="02020603050405020304" pitchFamily="18" charset="0"/>
                <a:cs typeface="Arial" panose="020B0604020202020204" pitchFamily="34" charset="0"/>
              </a:rPr>
              <a:t>since 2010</a:t>
            </a:r>
            <a:r>
              <a:rPr lang="en-IN" sz="2000" kern="0">
                <a:effectLst/>
                <a:latin typeface="Arial" panose="020B0604020202020204" pitchFamily="34" charset="0"/>
                <a:ea typeface="Times New Roman" panose="02020603050405020304" pitchFamily="18" charset="0"/>
                <a:cs typeface="Arial" panose="020B0604020202020204" pitchFamily="34" charset="0"/>
              </a:rPr>
              <a:t>.</a:t>
            </a:r>
            <a:endParaRPr lang="en-IN" sz="2000" kern="100"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E"/>
        </a:solidFill>
        <a:effectLst/>
      </p:bgPr>
    </p:bg>
    <p:spTree>
      <p:nvGrpSpPr>
        <p:cNvPr id="1" name=""/>
        <p:cNvGrpSpPr/>
        <p:nvPr/>
      </p:nvGrpSpPr>
      <p:grpSpPr>
        <a:xfrm>
          <a:off x="0" y="0"/>
          <a:ext cx="0" cy="0"/>
          <a:chOff x="0" y="0"/>
          <a:chExt cx="0" cy="0"/>
        </a:xfrm>
      </p:grpSpPr>
      <p:sp>
        <p:nvSpPr>
          <p:cNvPr id="3" name="Text 0"/>
          <p:cNvSpPr/>
          <p:nvPr/>
        </p:nvSpPr>
        <p:spPr>
          <a:xfrm>
            <a:off x="2452236" y="2228671"/>
            <a:ext cx="4088765" cy="1200329"/>
          </a:xfrm>
          <a:prstGeom prst="rect">
            <a:avLst/>
          </a:prstGeom>
          <a:noFill/>
          <a:ln/>
        </p:spPr>
        <p:txBody>
          <a:bodyPr wrap="square" lIns="91440" tIns="45720" rIns="91440" bIns="45720" rtlCol="0" anchor="t">
            <a:spAutoFit/>
          </a:bodyPr>
          <a:lstStyle/>
          <a:p>
            <a:pPr algn="r">
              <a:lnSpc>
                <a:spcPct val="100000"/>
              </a:lnSpc>
            </a:pPr>
            <a:r>
              <a:rPr lang="en-US" sz="7200" b="1" dirty="0">
                <a:solidFill>
                  <a:srgbClr val="3A5A60"/>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909820" y="3649045"/>
            <a:ext cx="7173595" cy="646331"/>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Policy </a:t>
            </a:r>
            <a:r>
              <a:rPr lang="en-IN" sz="3600" b="1" dirty="0">
                <a:solidFill>
                  <a:srgbClr val="000000"/>
                </a:solidFill>
                <a:latin typeface="Arial" panose="020B0604020202020204" pitchFamily="34" charset="0"/>
                <a:ea typeface="MiSans" pitchFamily="34" charset="-122"/>
                <a:cs typeface="Arial" panose="020B0604020202020204" pitchFamily="34" charset="0"/>
              </a:rPr>
              <a:t>and</a:t>
            </a:r>
            <a:r>
              <a:rPr lang="en-US" sz="3600" b="1" dirty="0">
                <a:solidFill>
                  <a:srgbClr val="000000"/>
                </a:solidFill>
                <a:latin typeface="Arial" panose="020B0604020202020204" pitchFamily="34" charset="0"/>
                <a:ea typeface="MiSans" pitchFamily="34" charset="-122"/>
                <a:cs typeface="Arial" panose="020B0604020202020204" pitchFamily="34" charset="0"/>
              </a:rPr>
              <a:t> Stakes</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2540" y="4201795"/>
            <a:ext cx="12207240" cy="2011045"/>
          </a:xfrm>
          <a:prstGeom prst="rect">
            <a:avLst/>
          </a:prstGeom>
          <a:solidFill>
            <a:schemeClr val="accent6">
              <a:lumMod val="40000"/>
              <a:lumOff val="60000"/>
            </a:schemeClr>
          </a:solidFill>
          <a:ln/>
        </p:spPr>
        <p:txBody>
          <a:bodyPr/>
          <a:lstStyle/>
          <a:p>
            <a:endParaRPr lang="en-GB" dirty="0">
              <a:latin typeface="Arial" panose="020B0604020202020204" pitchFamily="34" charset="0"/>
              <a:cs typeface="Arial" panose="020B0604020202020204" pitchFamily="34" charset="0"/>
            </a:endParaRPr>
          </a:p>
        </p:txBody>
      </p:sp>
      <p:sp>
        <p:nvSpPr>
          <p:cNvPr id="3" name="Text 1"/>
          <p:cNvSpPr/>
          <p:nvPr/>
        </p:nvSpPr>
        <p:spPr>
          <a:xfrm>
            <a:off x="2540" y="4201795"/>
            <a:ext cx="12207240" cy="2011045"/>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090930" y="40894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NHS </a:t>
            </a:r>
            <a:r>
              <a:rPr lang="en-IN" sz="2800" b="1" dirty="0">
                <a:solidFill>
                  <a:srgbClr val="000000"/>
                </a:solidFill>
                <a:latin typeface="Arial" panose="020B0604020202020204" pitchFamily="34" charset="0"/>
                <a:ea typeface="MiSans" pitchFamily="34" charset="-122"/>
                <a:cs typeface="Arial" panose="020B0604020202020204" pitchFamily="34" charset="0"/>
              </a:rPr>
              <a:t>and </a:t>
            </a:r>
            <a:r>
              <a:rPr lang="en-US" sz="2800" b="1" dirty="0">
                <a:solidFill>
                  <a:srgbClr val="000000"/>
                </a:solidFill>
                <a:latin typeface="Arial" panose="020B0604020202020204" pitchFamily="34" charset="0"/>
                <a:ea typeface="MiSans" pitchFamily="34" charset="-122"/>
                <a:cs typeface="Arial" panose="020B0604020202020204" pitchFamily="34" charset="0"/>
              </a:rPr>
              <a:t>NICE Back Digital Aid</a:t>
            </a:r>
            <a:endParaRPr lang="en-US" sz="1600" dirty="0">
              <a:latin typeface="Arial" panose="020B0604020202020204" pitchFamily="34" charset="0"/>
              <a:cs typeface="Arial" panose="020B0604020202020204" pitchFamily="34" charset="0"/>
            </a:endParaRPr>
          </a:p>
        </p:txBody>
      </p:sp>
      <p:sp>
        <p:nvSpPr>
          <p:cNvPr id="9" name="Shape 7"/>
          <p:cNvSpPr/>
          <p:nvPr/>
        </p:nvSpPr>
        <p:spPr>
          <a:xfrm>
            <a:off x="638810" y="6362065"/>
            <a:ext cx="215900" cy="215900"/>
          </a:xfrm>
          <a:prstGeom prst="roundRect">
            <a:avLst>
              <a:gd name="adj" fmla="val 50000"/>
            </a:avLst>
          </a:prstGeom>
          <a:solidFill>
            <a:srgbClr val="F6F4ED"/>
          </a:solidFill>
          <a:ln/>
        </p:spPr>
        <p:txBody>
          <a:bodyPr/>
          <a:lstStyle/>
          <a:p>
            <a:endParaRPr lang="en-GB"/>
          </a:p>
        </p:txBody>
      </p:sp>
      <p:sp>
        <p:nvSpPr>
          <p:cNvPr id="10" name="Text 8"/>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9"/>
          <p:cNvSpPr/>
          <p:nvPr/>
        </p:nvSpPr>
        <p:spPr>
          <a:xfrm>
            <a:off x="765810" y="6362065"/>
            <a:ext cx="215900" cy="215900"/>
          </a:xfrm>
          <a:prstGeom prst="roundRect">
            <a:avLst>
              <a:gd name="adj" fmla="val 50000"/>
            </a:avLst>
          </a:prstGeom>
          <a:solidFill>
            <a:srgbClr val="000000">
              <a:alpha val="0"/>
            </a:srgbClr>
          </a:solidFill>
          <a:ln w="19050">
            <a:solidFill>
              <a:srgbClr val="F6F4ED"/>
            </a:solidFill>
            <a:prstDash val="solid"/>
          </a:ln>
        </p:spPr>
        <p:txBody>
          <a:bodyPr/>
          <a:lstStyle/>
          <a:p>
            <a:endParaRPr lang="en-GB"/>
          </a:p>
        </p:txBody>
      </p:sp>
      <p:sp>
        <p:nvSpPr>
          <p:cNvPr id="12" name="Text 10"/>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3" name="Shape 11"/>
          <p:cNvSpPr/>
          <p:nvPr/>
        </p:nvSpPr>
        <p:spPr>
          <a:xfrm>
            <a:off x="960120" y="1336675"/>
            <a:ext cx="4510405" cy="2757805"/>
          </a:xfrm>
          <a:prstGeom prst="rect">
            <a:avLst/>
          </a:prstGeom>
          <a:solidFill>
            <a:srgbClr val="000000">
              <a:alpha val="0"/>
            </a:srgbClr>
          </a:solidFill>
          <a:ln w="19050">
            <a:solidFill>
              <a:srgbClr val="3A5A60"/>
            </a:solidFill>
            <a:prstDash val="solid"/>
          </a:ln>
        </p:spPr>
        <p:txBody>
          <a:bodyPr/>
          <a:lstStyle/>
          <a:p>
            <a:endParaRPr lang="en-GB"/>
          </a:p>
        </p:txBody>
      </p:sp>
      <p:sp>
        <p:nvSpPr>
          <p:cNvPr id="14" name="Text 12"/>
          <p:cNvSpPr/>
          <p:nvPr/>
        </p:nvSpPr>
        <p:spPr>
          <a:xfrm>
            <a:off x="960120" y="1336675"/>
            <a:ext cx="4510405" cy="2757805"/>
          </a:xfrm>
          <a:prstGeom prst="rect">
            <a:avLst/>
          </a:prstGeom>
          <a:noFill/>
          <a:ln/>
        </p:spPr>
        <p:txBody>
          <a:bodyPr wrap="square" lIns="45720" tIns="91440" rIns="91440" bIns="45720" rtlCol="0" anchor="ctr"/>
          <a:lstStyle/>
          <a:p>
            <a:pPr>
              <a:lnSpc>
                <a:spcPct val="100000"/>
              </a:lnSpc>
            </a:pPr>
            <a:endParaRPr lang="en-US" sz="1600" dirty="0"/>
          </a:p>
        </p:txBody>
      </p:sp>
      <p:pic>
        <p:nvPicPr>
          <p:cNvPr id="15" name="Image 0"/>
          <p:cNvPicPr>
            <a:picLocks noChangeAspect="1"/>
          </p:cNvPicPr>
          <p:nvPr/>
        </p:nvPicPr>
        <p:blipFill>
          <a:blip r:embed="rId3">
            <a:extLst>
              <a:ext uri="{837473B0-CC2E-450A-ABE3-18F120FF3D39}">
                <a1611:picAttrSrcUrl xmlns:a1611="http://schemas.microsoft.com/office/drawing/2016/11/main" r:id="rId4"/>
              </a:ext>
            </a:extLst>
          </a:blip>
          <a:srcRect/>
          <a:stretch/>
        </p:blipFill>
        <p:spPr>
          <a:xfrm>
            <a:off x="6392028" y="1326515"/>
            <a:ext cx="4254899" cy="2757805"/>
          </a:xfrm>
          <a:prstGeom prst="rect">
            <a:avLst/>
          </a:prstGeom>
        </p:spPr>
      </p:pic>
      <p:sp>
        <p:nvSpPr>
          <p:cNvPr id="16" name="Text 13"/>
          <p:cNvSpPr/>
          <p:nvPr/>
        </p:nvSpPr>
        <p:spPr>
          <a:xfrm>
            <a:off x="1141188" y="1571661"/>
            <a:ext cx="4183200" cy="39878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NHS Long Term Plan</a:t>
            </a:r>
            <a:endParaRPr lang="en-US" sz="1600" dirty="0">
              <a:latin typeface="Arial" panose="020B0604020202020204" pitchFamily="34" charset="0"/>
              <a:cs typeface="Arial" panose="020B0604020202020204" pitchFamily="34" charset="0"/>
            </a:endParaRPr>
          </a:p>
        </p:txBody>
      </p:sp>
      <p:sp>
        <p:nvSpPr>
          <p:cNvPr id="17" name="Text 14"/>
          <p:cNvSpPr/>
          <p:nvPr/>
        </p:nvSpPr>
        <p:spPr>
          <a:xfrm>
            <a:off x="1147445" y="1974602"/>
            <a:ext cx="4184015" cy="2415533"/>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The NHS Long Term Plan prioritizes early support for young adults, endorsing digital mental-health solutions (NHS England, 2019).</a:t>
            </a:r>
            <a:endParaRPr lang="en-IN" sz="2000" dirty="0">
              <a:latin typeface="Arial" panose="020B0604020202020204" pitchFamily="34" charset="0"/>
              <a:cs typeface="Arial" panose="020B0604020202020204" pitchFamily="34" charset="0"/>
            </a:endParaRPr>
          </a:p>
          <a:p>
            <a:pPr>
              <a:lnSpc>
                <a:spcPct val="130000"/>
              </a:lnSpc>
            </a:pPr>
            <a:endParaRPr lang="en-US" dirty="0">
              <a:latin typeface="Arial" panose="020B0604020202020204" pitchFamily="34" charset="0"/>
              <a:cs typeface="Arial" panose="020B0604020202020204" pitchFamily="34" charset="0"/>
            </a:endParaRPr>
          </a:p>
        </p:txBody>
      </p:sp>
      <p:sp>
        <p:nvSpPr>
          <p:cNvPr id="18" name="Text 15"/>
          <p:cNvSpPr/>
          <p:nvPr/>
        </p:nvSpPr>
        <p:spPr>
          <a:xfrm>
            <a:off x="995045" y="4332605"/>
            <a:ext cx="4832350" cy="46037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FFFFFF"/>
                </a:solidFill>
                <a:latin typeface="Arial" panose="020B0604020202020204" pitchFamily="34" charset="0"/>
                <a:ea typeface="MiSans" pitchFamily="34" charset="-122"/>
                <a:cs typeface="Arial" panose="020B0604020202020204" pitchFamily="34" charset="0"/>
              </a:rPr>
              <a:t>NICE Guidelines</a:t>
            </a:r>
            <a:endParaRPr lang="en-US" sz="1600" dirty="0">
              <a:latin typeface="Arial" panose="020B0604020202020204" pitchFamily="34" charset="0"/>
              <a:cs typeface="Arial" panose="020B0604020202020204" pitchFamily="34" charset="0"/>
            </a:endParaRPr>
          </a:p>
        </p:txBody>
      </p:sp>
      <p:sp>
        <p:nvSpPr>
          <p:cNvPr id="19" name="Text 16"/>
          <p:cNvSpPr/>
          <p:nvPr/>
        </p:nvSpPr>
        <p:spPr>
          <a:xfrm>
            <a:off x="995045" y="4815840"/>
            <a:ext cx="10386060" cy="1215204"/>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NICE guidelines recommend digital CBT and evidence-based self-help tools for anxiety management (NICE, 2020).</a:t>
            </a:r>
            <a:endParaRPr lang="en-IN" sz="2000" dirty="0">
              <a:latin typeface="Arial" panose="020B0604020202020204" pitchFamily="34" charset="0"/>
              <a:cs typeface="Arial" panose="020B0604020202020204" pitchFamily="34" charset="0"/>
            </a:endParaRPr>
          </a:p>
          <a:p>
            <a:pPr>
              <a:lnSpc>
                <a:spcPct val="130000"/>
              </a:lnSpc>
            </a:pPr>
            <a:endParaRPr lang="en-US"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3471545" y="1610995"/>
            <a:ext cx="7499350" cy="4164330"/>
          </a:xfrm>
          <a:prstGeom prst="rect">
            <a:avLst/>
          </a:prstGeom>
          <a:noFill/>
          <a:ln/>
        </p:spPr>
        <p:txBody>
          <a:bodyPr wrap="square" lIns="45720" tIns="91440" rIns="91440" bIns="45720" rtlCol="0" anchor="ctr"/>
          <a:lstStyle/>
          <a:p>
            <a:pPr>
              <a:lnSpc>
                <a:spcPct val="100000"/>
              </a:lnSpc>
            </a:pPr>
            <a:endParaRPr lang="en-US" sz="1600" dirty="0"/>
          </a:p>
        </p:txBody>
      </p:sp>
      <p:pic>
        <p:nvPicPr>
          <p:cNvPr id="4" name="Image 0"/>
          <p:cNvPicPr>
            <a:picLocks noChangeAspect="1"/>
          </p:cNvPicPr>
          <p:nvPr/>
        </p:nvPicPr>
        <p:blipFill>
          <a:blip r:embed="rId3">
            <a:extLst>
              <a:ext uri="{837473B0-CC2E-450A-ABE3-18F120FF3D39}">
                <a1611:picAttrSrcUrl xmlns:a1611="http://schemas.microsoft.com/office/drawing/2016/11/main" r:id="rId4"/>
              </a:ext>
            </a:extLst>
          </a:blip>
          <a:srcRect l="8591" r="8591"/>
          <a:stretch/>
        </p:blipFill>
        <p:spPr>
          <a:xfrm>
            <a:off x="-1654185" y="1776512"/>
            <a:ext cx="5495935" cy="372300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5" name="Shape 2"/>
          <p:cNvSpPr/>
          <p:nvPr/>
        </p:nvSpPr>
        <p:spPr>
          <a:xfrm>
            <a:off x="-31695" y="1388210"/>
            <a:ext cx="4493204" cy="4499610"/>
          </a:xfrm>
          <a:prstGeom prst="roundRect">
            <a:avLst>
              <a:gd name="adj" fmla="val 50000"/>
            </a:avLst>
          </a:prstGeom>
          <a:solidFill>
            <a:srgbClr val="000000">
              <a:alpha val="0"/>
            </a:srgbClr>
          </a:solidFill>
          <a:ln w="19050">
            <a:gradFill flip="none" rotWithShape="1">
              <a:gsLst>
                <a:gs pos="0">
                  <a:srgbClr val="3A5A60"/>
                </a:gs>
                <a:gs pos="50000">
                  <a:srgbClr val="FFFFFF">
                    <a:alpha val="0"/>
                  </a:srgbClr>
                </a:gs>
                <a:gs pos="100000">
                  <a:srgbClr val="FFFFFF">
                    <a:alpha val="0"/>
                  </a:srgbClr>
                </a:gs>
              </a:gsLst>
              <a:lin ang="10800000" scaled="1"/>
            </a:gradFill>
            <a:prstDash val="solid"/>
          </a:ln>
        </p:spPr>
        <p:txBody>
          <a:bodyPr/>
          <a:lstStyle/>
          <a:p>
            <a:endParaRPr lang="en-GB"/>
          </a:p>
        </p:txBody>
      </p:sp>
      <p:sp>
        <p:nvSpPr>
          <p:cNvPr id="6" name="Text 3"/>
          <p:cNvSpPr/>
          <p:nvPr/>
        </p:nvSpPr>
        <p:spPr>
          <a:xfrm>
            <a:off x="-3773170" y="1452980"/>
            <a:ext cx="8102600" cy="4499610"/>
          </a:xfrm>
          <a:prstGeom prst="rect">
            <a:avLst/>
          </a:prstGeom>
          <a:noFill/>
          <a:ln/>
        </p:spPr>
        <p:txBody>
          <a:bodyPr wrap="square" lIns="45720" tIns="91440" rIns="91440" bIns="45720" rtlCol="0" anchor="ctr"/>
          <a:lstStyle/>
          <a:p>
            <a:pPr>
              <a:lnSpc>
                <a:spcPct val="100000"/>
              </a:lnSpc>
            </a:pPr>
            <a:endParaRPr lang="en-US" sz="1600" dirty="0"/>
          </a:p>
        </p:txBody>
      </p:sp>
      <p:sp>
        <p:nvSpPr>
          <p:cNvPr id="7" name="Shape 4"/>
          <p:cNvSpPr/>
          <p:nvPr/>
        </p:nvSpPr>
        <p:spPr>
          <a:xfrm>
            <a:off x="2808605" y="1239520"/>
            <a:ext cx="652145" cy="663575"/>
          </a:xfrm>
          <a:prstGeom prst="ellipse">
            <a:avLst/>
          </a:prstGeom>
          <a:solidFill>
            <a:srgbClr val="A6B299"/>
          </a:solidFill>
          <a:ln/>
        </p:spPr>
        <p:txBody>
          <a:bodyPr/>
          <a:lstStyle/>
          <a:p>
            <a:endParaRPr lang="en-GB"/>
          </a:p>
        </p:txBody>
      </p:sp>
      <p:sp>
        <p:nvSpPr>
          <p:cNvPr id="8" name="Text 5"/>
          <p:cNvSpPr/>
          <p:nvPr/>
        </p:nvSpPr>
        <p:spPr>
          <a:xfrm>
            <a:off x="2808605" y="1239520"/>
            <a:ext cx="652145" cy="663575"/>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6"/>
          <p:cNvSpPr/>
          <p:nvPr/>
        </p:nvSpPr>
        <p:spPr>
          <a:xfrm>
            <a:off x="4010025" y="3220720"/>
            <a:ext cx="652145" cy="663575"/>
          </a:xfrm>
          <a:prstGeom prst="ellipse">
            <a:avLst/>
          </a:prstGeom>
          <a:solidFill>
            <a:srgbClr val="A6B299"/>
          </a:solidFill>
          <a:ln/>
        </p:spPr>
        <p:txBody>
          <a:bodyPr/>
          <a:lstStyle/>
          <a:p>
            <a:endParaRPr lang="en-GB"/>
          </a:p>
        </p:txBody>
      </p:sp>
      <p:sp>
        <p:nvSpPr>
          <p:cNvPr id="10" name="Text 7"/>
          <p:cNvSpPr/>
          <p:nvPr/>
        </p:nvSpPr>
        <p:spPr>
          <a:xfrm>
            <a:off x="4010025" y="3220720"/>
            <a:ext cx="652145" cy="663575"/>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8"/>
          <p:cNvSpPr/>
          <p:nvPr/>
        </p:nvSpPr>
        <p:spPr>
          <a:xfrm>
            <a:off x="3161030" y="5215890"/>
            <a:ext cx="652145" cy="663575"/>
          </a:xfrm>
          <a:prstGeom prst="ellipse">
            <a:avLst/>
          </a:prstGeom>
          <a:solidFill>
            <a:srgbClr val="A6B299"/>
          </a:solidFill>
          <a:ln/>
        </p:spPr>
        <p:txBody>
          <a:bodyPr/>
          <a:lstStyle/>
          <a:p>
            <a:endParaRPr lang="en-GB"/>
          </a:p>
        </p:txBody>
      </p:sp>
      <p:sp>
        <p:nvSpPr>
          <p:cNvPr id="12" name="Text 9"/>
          <p:cNvSpPr/>
          <p:nvPr/>
        </p:nvSpPr>
        <p:spPr>
          <a:xfrm>
            <a:off x="3161030" y="5215890"/>
            <a:ext cx="652145" cy="663575"/>
          </a:xfrm>
          <a:prstGeom prst="rect">
            <a:avLst/>
          </a:prstGeom>
          <a:noFill/>
          <a:ln/>
        </p:spPr>
        <p:txBody>
          <a:bodyPr wrap="square" lIns="45720" tIns="91440" rIns="91440" bIns="45720" rtlCol="0" anchor="ctr"/>
          <a:lstStyle/>
          <a:p>
            <a:pPr>
              <a:lnSpc>
                <a:spcPct val="100000"/>
              </a:lnSpc>
            </a:pPr>
            <a:endParaRPr lang="en-US" sz="1600" dirty="0"/>
          </a:p>
        </p:txBody>
      </p:sp>
      <p:sp>
        <p:nvSpPr>
          <p:cNvPr id="13" name="Shape 10"/>
          <p:cNvSpPr/>
          <p:nvPr/>
        </p:nvSpPr>
        <p:spPr>
          <a:xfrm rot="5400000">
            <a:off x="594360" y="537210"/>
            <a:ext cx="330200" cy="330200"/>
          </a:xfrm>
          <a:prstGeom prst="triangle">
            <a:avLst>
              <a:gd name="adj" fmla="val 50000"/>
            </a:avLst>
          </a:prstGeom>
          <a:solidFill>
            <a:srgbClr val="3A5A60"/>
          </a:solidFill>
          <a:ln/>
        </p:spPr>
        <p:txBody>
          <a:bodyPr/>
          <a:lstStyle/>
          <a:p>
            <a:endParaRPr lang="en-GB"/>
          </a:p>
        </p:txBody>
      </p:sp>
      <p:sp>
        <p:nvSpPr>
          <p:cNvPr id="14" name="Text 11"/>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5" name="Shape 12"/>
          <p:cNvSpPr/>
          <p:nvPr/>
        </p:nvSpPr>
        <p:spPr>
          <a:xfrm rot="5400000">
            <a:off x="721360" y="664210"/>
            <a:ext cx="330200" cy="330200"/>
          </a:xfrm>
          <a:prstGeom prst="triangle">
            <a:avLst>
              <a:gd name="adj" fmla="val 50000"/>
            </a:avLst>
          </a:prstGeom>
          <a:solidFill>
            <a:srgbClr val="F6F4ED"/>
          </a:solidFill>
          <a:ln/>
        </p:spPr>
        <p:txBody>
          <a:bodyPr/>
          <a:lstStyle/>
          <a:p>
            <a:endParaRPr lang="en-GB"/>
          </a:p>
        </p:txBody>
      </p:sp>
      <p:sp>
        <p:nvSpPr>
          <p:cNvPr id="16" name="Text 13"/>
          <p:cNvSpPr/>
          <p:nvPr/>
        </p:nvSpPr>
        <p:spPr>
          <a:xfrm rot="5400000">
            <a:off x="721360" y="664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7" name="Text 14"/>
          <p:cNvSpPr/>
          <p:nvPr/>
        </p:nvSpPr>
        <p:spPr>
          <a:xfrm>
            <a:off x="1350645" y="53721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Cost of Ignoring Student Anxiety</a:t>
            </a:r>
            <a:endParaRPr lang="en-US" sz="1600" dirty="0">
              <a:latin typeface="Arial" panose="020B0604020202020204" pitchFamily="34" charset="0"/>
              <a:cs typeface="Arial" panose="020B0604020202020204" pitchFamily="34" charset="0"/>
            </a:endParaRPr>
          </a:p>
        </p:txBody>
      </p:sp>
      <p:sp>
        <p:nvSpPr>
          <p:cNvPr id="18" name="Text 15"/>
          <p:cNvSpPr/>
          <p:nvPr/>
        </p:nvSpPr>
        <p:spPr>
          <a:xfrm>
            <a:off x="2846705" y="1313815"/>
            <a:ext cx="591820" cy="521970"/>
          </a:xfrm>
          <a:prstGeom prst="rect">
            <a:avLst/>
          </a:prstGeom>
          <a:noFill/>
          <a:ln/>
        </p:spPr>
        <p:txBody>
          <a:bodyPr wrap="square" lIns="91440" tIns="45720" rIns="91440" bIns="45720" rtlCol="0" anchor="t">
            <a:spAutoFit/>
          </a:bodyPr>
          <a:lstStyle/>
          <a:p>
            <a:pPr>
              <a:lnSpc>
                <a:spcPct val="100000"/>
              </a:lnSpc>
            </a:pPr>
            <a:r>
              <a:rPr lang="en-US" sz="2800" dirty="0">
                <a:solidFill>
                  <a:srgbClr val="FFFFFF"/>
                </a:solidFill>
                <a:latin typeface="MiSans" pitchFamily="34" charset="0"/>
                <a:ea typeface="MiSans" pitchFamily="34" charset="-122"/>
                <a:cs typeface="MiSans" pitchFamily="34" charset="-120"/>
              </a:rPr>
              <a:t>01</a:t>
            </a:r>
            <a:endParaRPr lang="en-US" sz="1600" dirty="0"/>
          </a:p>
        </p:txBody>
      </p:sp>
      <p:sp>
        <p:nvSpPr>
          <p:cNvPr id="19" name="Text 16"/>
          <p:cNvSpPr/>
          <p:nvPr/>
        </p:nvSpPr>
        <p:spPr>
          <a:xfrm>
            <a:off x="4210685" y="1246505"/>
            <a:ext cx="6838950" cy="46166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3A5A60"/>
                </a:solidFill>
                <a:latin typeface="Arial" panose="020B0604020202020204" pitchFamily="34" charset="0"/>
                <a:ea typeface="MiSans" pitchFamily="34" charset="-122"/>
                <a:cs typeface="Arial" panose="020B0604020202020204" pitchFamily="34" charset="0"/>
              </a:rPr>
              <a:t>Academic Decline</a:t>
            </a:r>
            <a:endParaRPr lang="en-US" dirty="0">
              <a:latin typeface="Arial" panose="020B0604020202020204" pitchFamily="34" charset="0"/>
              <a:cs typeface="Arial" panose="020B0604020202020204" pitchFamily="34" charset="0"/>
            </a:endParaRPr>
          </a:p>
        </p:txBody>
      </p:sp>
      <p:sp>
        <p:nvSpPr>
          <p:cNvPr id="20" name="Text 17"/>
          <p:cNvSpPr/>
          <p:nvPr/>
        </p:nvSpPr>
        <p:spPr>
          <a:xfrm>
            <a:off x="4210685" y="1784350"/>
            <a:ext cx="6838950" cy="707886"/>
          </a:xfrm>
          <a:prstGeom prst="rect">
            <a:avLst/>
          </a:prstGeom>
          <a:noFill/>
          <a:ln/>
        </p:spPr>
        <p:txBody>
          <a:bodyPr wrap="square" lIns="91440" tIns="45720" rIns="91440" bIns="45720" rtlCol="0" anchor="t">
            <a:spAutoFit/>
          </a:bodyPr>
          <a:lstStyle/>
          <a:p>
            <a:r>
              <a:rPr lang="en-GB" sz="2000" dirty="0">
                <a:latin typeface="Arial" panose="020B0604020202020204" pitchFamily="34" charset="0"/>
                <a:cs typeface="Arial" panose="020B0604020202020204" pitchFamily="34" charset="0"/>
              </a:rPr>
              <a:t>Unaddressed anxiety disrupts concentration and academic motivation </a:t>
            </a:r>
            <a:r>
              <a:rPr lang="en-IN" sz="2000" dirty="0">
                <a:latin typeface="Arial" panose="020B0604020202020204" pitchFamily="34" charset="0"/>
                <a:cs typeface="Arial" panose="020B0604020202020204" pitchFamily="34" charset="0"/>
              </a:rPr>
              <a:t>.</a:t>
            </a:r>
          </a:p>
        </p:txBody>
      </p:sp>
      <p:sp>
        <p:nvSpPr>
          <p:cNvPr id="21" name="Text 18"/>
          <p:cNvSpPr/>
          <p:nvPr/>
        </p:nvSpPr>
        <p:spPr>
          <a:xfrm>
            <a:off x="4029075" y="3302635"/>
            <a:ext cx="642620" cy="521970"/>
          </a:xfrm>
          <a:prstGeom prst="rect">
            <a:avLst/>
          </a:prstGeom>
          <a:noFill/>
          <a:ln/>
        </p:spPr>
        <p:txBody>
          <a:bodyPr wrap="square" lIns="91440" tIns="45720" rIns="91440" bIns="45720" rtlCol="0" anchor="t">
            <a:spAutoFit/>
          </a:bodyPr>
          <a:lstStyle/>
          <a:p>
            <a:pPr>
              <a:lnSpc>
                <a:spcPct val="100000"/>
              </a:lnSpc>
            </a:pPr>
            <a:r>
              <a:rPr lang="en-US" sz="2800" dirty="0">
                <a:solidFill>
                  <a:srgbClr val="FFFFFF"/>
                </a:solidFill>
                <a:latin typeface="MiSans" pitchFamily="34" charset="0"/>
                <a:ea typeface="MiSans" pitchFamily="34" charset="-122"/>
                <a:cs typeface="MiSans" pitchFamily="34" charset="-120"/>
              </a:rPr>
              <a:t>02</a:t>
            </a:r>
            <a:endParaRPr lang="en-US" sz="1600" dirty="0"/>
          </a:p>
        </p:txBody>
      </p:sp>
      <p:sp>
        <p:nvSpPr>
          <p:cNvPr id="22" name="Text 19"/>
          <p:cNvSpPr/>
          <p:nvPr/>
        </p:nvSpPr>
        <p:spPr>
          <a:xfrm>
            <a:off x="4859020" y="3302000"/>
            <a:ext cx="6838950" cy="46166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3A5A60"/>
                </a:solidFill>
                <a:latin typeface="Arial" panose="020B0604020202020204" pitchFamily="34" charset="0"/>
                <a:ea typeface="MiSans" pitchFamily="34" charset="-122"/>
                <a:cs typeface="Arial" panose="020B0604020202020204" pitchFamily="34" charset="0"/>
              </a:rPr>
              <a:t>Health Consequences</a:t>
            </a:r>
            <a:endParaRPr lang="en-US" dirty="0">
              <a:latin typeface="Arial" panose="020B0604020202020204" pitchFamily="34" charset="0"/>
              <a:cs typeface="Arial" panose="020B0604020202020204" pitchFamily="34" charset="0"/>
            </a:endParaRPr>
          </a:p>
        </p:txBody>
      </p:sp>
      <p:sp>
        <p:nvSpPr>
          <p:cNvPr id="23" name="Text 20"/>
          <p:cNvSpPr/>
          <p:nvPr/>
        </p:nvSpPr>
        <p:spPr>
          <a:xfrm>
            <a:off x="4859020" y="3758565"/>
            <a:ext cx="6838950" cy="1215204"/>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Common effects include disturbed sleep, fatigue, and heightened risk of depression </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
        <p:nvSpPr>
          <p:cNvPr id="24" name="Text 21"/>
          <p:cNvSpPr/>
          <p:nvPr/>
        </p:nvSpPr>
        <p:spPr>
          <a:xfrm>
            <a:off x="3167380" y="5291455"/>
            <a:ext cx="667385" cy="521970"/>
          </a:xfrm>
          <a:prstGeom prst="rect">
            <a:avLst/>
          </a:prstGeom>
          <a:noFill/>
          <a:ln/>
        </p:spPr>
        <p:txBody>
          <a:bodyPr wrap="square" lIns="91440" tIns="45720" rIns="91440" bIns="45720" rtlCol="0" anchor="t">
            <a:spAutoFit/>
          </a:bodyPr>
          <a:lstStyle/>
          <a:p>
            <a:pPr>
              <a:lnSpc>
                <a:spcPct val="100000"/>
              </a:lnSpc>
            </a:pPr>
            <a:r>
              <a:rPr lang="en-US" sz="2800" dirty="0">
                <a:solidFill>
                  <a:srgbClr val="FFFFFF"/>
                </a:solidFill>
                <a:latin typeface="MiSans" pitchFamily="34" charset="0"/>
                <a:ea typeface="MiSans" pitchFamily="34" charset="-122"/>
                <a:cs typeface="MiSans" pitchFamily="34" charset="-120"/>
              </a:rPr>
              <a:t>03</a:t>
            </a:r>
            <a:endParaRPr lang="en-US" sz="1600" dirty="0"/>
          </a:p>
        </p:txBody>
      </p:sp>
      <p:sp>
        <p:nvSpPr>
          <p:cNvPr id="25" name="Text 22"/>
          <p:cNvSpPr/>
          <p:nvPr/>
        </p:nvSpPr>
        <p:spPr>
          <a:xfrm>
            <a:off x="4027170" y="5089525"/>
            <a:ext cx="6838950" cy="46166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3A5A60"/>
                </a:solidFill>
                <a:latin typeface="Arial" panose="020B0604020202020204" pitchFamily="34" charset="0"/>
                <a:ea typeface="MiSans" pitchFamily="34" charset="-122"/>
                <a:cs typeface="Arial" panose="020B0604020202020204" pitchFamily="34" charset="0"/>
              </a:rPr>
              <a:t>Long-term Impact</a:t>
            </a:r>
            <a:endParaRPr lang="en-US" dirty="0">
              <a:latin typeface="Arial" panose="020B0604020202020204" pitchFamily="34" charset="0"/>
              <a:cs typeface="Arial" panose="020B0604020202020204" pitchFamily="34" charset="0"/>
            </a:endParaRPr>
          </a:p>
        </p:txBody>
      </p:sp>
      <p:sp>
        <p:nvSpPr>
          <p:cNvPr id="26" name="Text 23"/>
          <p:cNvSpPr/>
          <p:nvPr/>
        </p:nvSpPr>
        <p:spPr>
          <a:xfrm>
            <a:off x="4027170" y="5546725"/>
            <a:ext cx="6839585" cy="1215141"/>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Persistent anxiety increases the likelihood of withdrawing from university and affects future career stability</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FFFFE"/>
        </a:solidFill>
        <a:effectLst/>
      </p:bgPr>
    </p:bg>
    <p:spTree>
      <p:nvGrpSpPr>
        <p:cNvPr id="1" name=""/>
        <p:cNvGrpSpPr/>
        <p:nvPr/>
      </p:nvGrpSpPr>
      <p:grpSpPr>
        <a:xfrm>
          <a:off x="0" y="0"/>
          <a:ext cx="0" cy="0"/>
          <a:chOff x="0" y="0"/>
          <a:chExt cx="0" cy="0"/>
        </a:xfrm>
      </p:grpSpPr>
      <p:pic>
        <p:nvPicPr>
          <p:cNvPr id="2" name="Image 0"/>
          <p:cNvPicPr>
            <a:picLocks noChangeAspect="1"/>
          </p:cNvPicPr>
          <p:nvPr/>
        </p:nvPicPr>
        <p:blipFill>
          <a:blip r:embed="rId3">
            <a:extLst>
              <a:ext uri="{837473B0-CC2E-450A-ABE3-18F120FF3D39}">
                <a1611:picAttrSrcUrl xmlns:a1611="http://schemas.microsoft.com/office/drawing/2016/11/main" r:id="rId4"/>
              </a:ext>
            </a:extLst>
          </a:blip>
          <a:srcRect l="31313" t="25523" r="31642" b="14907"/>
          <a:stretch>
            <a:fillRect/>
          </a:stretch>
        </p:blipFill>
        <p:spPr>
          <a:xfrm>
            <a:off x="902368" y="1337376"/>
            <a:ext cx="4499811" cy="4070150"/>
          </a:xfrm>
          <a:prstGeom prst="rect">
            <a:avLst/>
          </a:prstGeom>
        </p:spPr>
      </p:pic>
      <p:sp>
        <p:nvSpPr>
          <p:cNvPr id="3" name="Text 0"/>
          <p:cNvSpPr/>
          <p:nvPr/>
        </p:nvSpPr>
        <p:spPr>
          <a:xfrm>
            <a:off x="4348480" y="2236805"/>
            <a:ext cx="4088765" cy="1198880"/>
          </a:xfrm>
          <a:prstGeom prst="rect">
            <a:avLst/>
          </a:prstGeom>
          <a:noFill/>
          <a:ln/>
        </p:spPr>
        <p:txBody>
          <a:bodyPr wrap="square" lIns="91440" tIns="45720" rIns="91440" bIns="45720" rtlCol="0" anchor="t">
            <a:spAutoFit/>
          </a:bodyPr>
          <a:lstStyle/>
          <a:p>
            <a:pPr algn="r">
              <a:lnSpc>
                <a:spcPct val="100000"/>
              </a:lnSpc>
            </a:pPr>
            <a:r>
              <a:rPr lang="en-US" sz="7200" b="1" dirty="0">
                <a:solidFill>
                  <a:srgbClr val="3A5A60"/>
                </a:solidFill>
                <a:latin typeface="MiSans" pitchFamily="34" charset="0"/>
                <a:ea typeface="MiSans" pitchFamily="34" charset="-122"/>
                <a:cs typeface="MiSans" pitchFamily="34" charset="-120"/>
              </a:rPr>
              <a:t>03</a:t>
            </a:r>
            <a:endParaRPr lang="en-US" sz="1600" dirty="0"/>
          </a:p>
        </p:txBody>
      </p:sp>
      <p:sp>
        <p:nvSpPr>
          <p:cNvPr id="4" name="Text 1"/>
          <p:cNvSpPr/>
          <p:nvPr/>
        </p:nvSpPr>
        <p:spPr>
          <a:xfrm>
            <a:off x="2700153" y="3705860"/>
            <a:ext cx="7173595" cy="645160"/>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Core Techniques</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1800000">
            <a:off x="367916" y="1062304"/>
            <a:ext cx="1357317" cy="1357318"/>
          </a:xfrm>
          <a:custGeom>
            <a:avLst/>
            <a:gdLst/>
            <a:ahLst/>
            <a:cxnLst/>
            <a:rect l="l" t="t" r="r" b="b"/>
            <a:pathLst>
              <a:path w="1357317" h="1357318">
                <a:moveTo>
                  <a:pt x="497288" y="1333638"/>
                </a:moveTo>
                <a:cubicBezTo>
                  <a:pt x="497288" y="1333638"/>
                  <a:pt x="497288" y="1333638"/>
                  <a:pt x="860028" y="1333638"/>
                </a:cubicBezTo>
                <a:cubicBezTo>
                  <a:pt x="802893" y="1349425"/>
                  <a:pt x="741772" y="1357318"/>
                  <a:pt x="677994" y="1357318"/>
                </a:cubicBezTo>
                <a:cubicBezTo>
                  <a:pt x="615544" y="1357318"/>
                  <a:pt x="554422" y="1349425"/>
                  <a:pt x="497288" y="1333638"/>
                </a:cubicBezTo>
                <a:close/>
                <a:moveTo>
                  <a:pt x="337983" y="1265826"/>
                </a:moveTo>
                <a:lnTo>
                  <a:pt x="1018256" y="1265826"/>
                </a:lnTo>
                <a:cubicBezTo>
                  <a:pt x="990409" y="1281569"/>
                  <a:pt x="962561" y="1295998"/>
                  <a:pt x="932062" y="1307805"/>
                </a:cubicBezTo>
                <a:cubicBezTo>
                  <a:pt x="932062" y="1307805"/>
                  <a:pt x="932062" y="1307805"/>
                  <a:pt x="422852" y="1307805"/>
                </a:cubicBezTo>
                <a:cubicBezTo>
                  <a:pt x="393678" y="1295998"/>
                  <a:pt x="364505" y="1281569"/>
                  <a:pt x="337983" y="1265826"/>
                </a:cubicBezTo>
                <a:close/>
                <a:moveTo>
                  <a:pt x="242186" y="1199090"/>
                </a:moveTo>
                <a:lnTo>
                  <a:pt x="1114055" y="1199090"/>
                </a:lnTo>
                <a:cubicBezTo>
                  <a:pt x="1095476" y="1213604"/>
                  <a:pt x="1076898" y="1226799"/>
                  <a:pt x="1058319" y="1239993"/>
                </a:cubicBezTo>
                <a:cubicBezTo>
                  <a:pt x="1058319" y="1239993"/>
                  <a:pt x="1058319" y="1239993"/>
                  <a:pt x="297921" y="1239993"/>
                </a:cubicBezTo>
                <a:cubicBezTo>
                  <a:pt x="278016" y="1226799"/>
                  <a:pt x="259437" y="1213604"/>
                  <a:pt x="242186" y="1199090"/>
                </a:cubicBezTo>
                <a:close/>
                <a:moveTo>
                  <a:pt x="173297" y="1131278"/>
                </a:moveTo>
                <a:lnTo>
                  <a:pt x="1182943" y="1131278"/>
                </a:lnTo>
                <a:cubicBezTo>
                  <a:pt x="1169676" y="1146078"/>
                  <a:pt x="1156408" y="1160878"/>
                  <a:pt x="1141814" y="1174333"/>
                </a:cubicBezTo>
                <a:cubicBezTo>
                  <a:pt x="1141814" y="1174333"/>
                  <a:pt x="1141814" y="1174333"/>
                  <a:pt x="214426" y="1174333"/>
                </a:cubicBezTo>
                <a:cubicBezTo>
                  <a:pt x="199832" y="1160878"/>
                  <a:pt x="185238" y="1146078"/>
                  <a:pt x="173297" y="1131278"/>
                </a:cubicBezTo>
                <a:close/>
                <a:moveTo>
                  <a:pt x="120554" y="1065619"/>
                </a:moveTo>
                <a:lnTo>
                  <a:pt x="1236762" y="1065619"/>
                </a:lnTo>
                <a:cubicBezTo>
                  <a:pt x="1226144" y="1080132"/>
                  <a:pt x="1216853" y="1093327"/>
                  <a:pt x="1204908" y="1106521"/>
                </a:cubicBezTo>
                <a:cubicBezTo>
                  <a:pt x="1204908" y="1106521"/>
                  <a:pt x="1204908" y="1106521"/>
                  <a:pt x="151081" y="1106521"/>
                </a:cubicBezTo>
                <a:cubicBezTo>
                  <a:pt x="140463" y="1093327"/>
                  <a:pt x="129845" y="1080132"/>
                  <a:pt x="120554" y="1065619"/>
                </a:cubicBezTo>
                <a:close/>
                <a:moveTo>
                  <a:pt x="79652" y="997806"/>
                </a:moveTo>
                <a:lnTo>
                  <a:pt x="1277664" y="997806"/>
                </a:lnTo>
                <a:cubicBezTo>
                  <a:pt x="1269704" y="1012236"/>
                  <a:pt x="1261744" y="1026667"/>
                  <a:pt x="1252457" y="1039786"/>
                </a:cubicBezTo>
                <a:cubicBezTo>
                  <a:pt x="1252457" y="1039786"/>
                  <a:pt x="1252457" y="1039786"/>
                  <a:pt x="103532" y="1039786"/>
                </a:cubicBezTo>
                <a:cubicBezTo>
                  <a:pt x="95572" y="1026667"/>
                  <a:pt x="87612" y="1012236"/>
                  <a:pt x="79652" y="997806"/>
                </a:cubicBezTo>
                <a:close/>
                <a:moveTo>
                  <a:pt x="47360" y="931071"/>
                </a:moveTo>
                <a:lnTo>
                  <a:pt x="1307803" y="931071"/>
                </a:lnTo>
                <a:cubicBezTo>
                  <a:pt x="1302496" y="944265"/>
                  <a:pt x="1295862" y="958779"/>
                  <a:pt x="1289228" y="971973"/>
                </a:cubicBezTo>
                <a:cubicBezTo>
                  <a:pt x="1289228" y="971973"/>
                  <a:pt x="1289228" y="971973"/>
                  <a:pt x="65935" y="971973"/>
                </a:cubicBezTo>
                <a:cubicBezTo>
                  <a:pt x="59301" y="958779"/>
                  <a:pt x="53994" y="944265"/>
                  <a:pt x="47360" y="931071"/>
                </a:cubicBezTo>
                <a:close/>
                <a:moveTo>
                  <a:pt x="24756" y="863259"/>
                </a:moveTo>
                <a:lnTo>
                  <a:pt x="1331484" y="863259"/>
                </a:lnTo>
                <a:cubicBezTo>
                  <a:pt x="1327504" y="878059"/>
                  <a:pt x="1322197" y="892859"/>
                  <a:pt x="1316891" y="906314"/>
                </a:cubicBezTo>
                <a:cubicBezTo>
                  <a:pt x="1316891" y="906314"/>
                  <a:pt x="1316891" y="906314"/>
                  <a:pt x="38023" y="906314"/>
                </a:cubicBezTo>
                <a:cubicBezTo>
                  <a:pt x="32716" y="892859"/>
                  <a:pt x="28737" y="878059"/>
                  <a:pt x="24756" y="863259"/>
                </a:cubicBezTo>
                <a:close/>
                <a:moveTo>
                  <a:pt x="8610" y="797599"/>
                </a:moveTo>
                <a:lnTo>
                  <a:pt x="1346553" y="797599"/>
                </a:lnTo>
                <a:cubicBezTo>
                  <a:pt x="1343898" y="810793"/>
                  <a:pt x="1341243" y="825307"/>
                  <a:pt x="1338588" y="838502"/>
                </a:cubicBezTo>
                <a:cubicBezTo>
                  <a:pt x="1338588" y="838502"/>
                  <a:pt x="1338588" y="838502"/>
                  <a:pt x="17901" y="838502"/>
                </a:cubicBezTo>
                <a:cubicBezTo>
                  <a:pt x="15247" y="825307"/>
                  <a:pt x="11265" y="810793"/>
                  <a:pt x="8610" y="797599"/>
                </a:cubicBezTo>
                <a:close/>
                <a:moveTo>
                  <a:pt x="1076" y="729788"/>
                </a:moveTo>
                <a:lnTo>
                  <a:pt x="1356240" y="729788"/>
                </a:lnTo>
                <a:cubicBezTo>
                  <a:pt x="1354913" y="744218"/>
                  <a:pt x="1353586" y="758648"/>
                  <a:pt x="1350931" y="771767"/>
                </a:cubicBezTo>
                <a:cubicBezTo>
                  <a:pt x="1350931" y="771767"/>
                  <a:pt x="1350931" y="771767"/>
                  <a:pt x="6385" y="771767"/>
                </a:cubicBezTo>
                <a:cubicBezTo>
                  <a:pt x="3731" y="758648"/>
                  <a:pt x="2404" y="744218"/>
                  <a:pt x="1076" y="729788"/>
                </a:cubicBezTo>
                <a:close/>
                <a:moveTo>
                  <a:pt x="0" y="663052"/>
                </a:moveTo>
                <a:cubicBezTo>
                  <a:pt x="0" y="663052"/>
                  <a:pt x="0" y="663052"/>
                  <a:pt x="1357317" y="663052"/>
                </a:cubicBezTo>
                <a:cubicBezTo>
                  <a:pt x="1357317" y="668434"/>
                  <a:pt x="1357317" y="672470"/>
                  <a:pt x="1357317" y="677852"/>
                </a:cubicBezTo>
                <a:cubicBezTo>
                  <a:pt x="1357317" y="687271"/>
                  <a:pt x="1357317" y="696689"/>
                  <a:pt x="1357317" y="706107"/>
                </a:cubicBezTo>
                <a:cubicBezTo>
                  <a:pt x="1357317" y="706107"/>
                  <a:pt x="1357317" y="706107"/>
                  <a:pt x="0" y="706107"/>
                </a:cubicBezTo>
                <a:cubicBezTo>
                  <a:pt x="0" y="696689"/>
                  <a:pt x="0" y="687271"/>
                  <a:pt x="0" y="677852"/>
                </a:cubicBezTo>
                <a:cubicBezTo>
                  <a:pt x="0" y="672470"/>
                  <a:pt x="0" y="668434"/>
                  <a:pt x="0" y="663052"/>
                </a:cubicBezTo>
                <a:close/>
                <a:moveTo>
                  <a:pt x="3731" y="595240"/>
                </a:moveTo>
                <a:lnTo>
                  <a:pt x="1352258" y="595240"/>
                </a:lnTo>
                <a:cubicBezTo>
                  <a:pt x="1354913" y="610040"/>
                  <a:pt x="1354913" y="623495"/>
                  <a:pt x="1356240" y="638295"/>
                </a:cubicBezTo>
                <a:cubicBezTo>
                  <a:pt x="1356240" y="638295"/>
                  <a:pt x="1356240" y="638295"/>
                  <a:pt x="1076" y="638295"/>
                </a:cubicBezTo>
                <a:cubicBezTo>
                  <a:pt x="1076" y="623495"/>
                  <a:pt x="2404" y="610040"/>
                  <a:pt x="3731" y="595240"/>
                </a:cubicBezTo>
                <a:close/>
                <a:moveTo>
                  <a:pt x="15494" y="529581"/>
                </a:moveTo>
                <a:lnTo>
                  <a:pt x="1340746" y="529581"/>
                </a:lnTo>
                <a:cubicBezTo>
                  <a:pt x="1343400" y="542699"/>
                  <a:pt x="1346053" y="557129"/>
                  <a:pt x="1348706" y="571560"/>
                </a:cubicBezTo>
                <a:cubicBezTo>
                  <a:pt x="1348706" y="571560"/>
                  <a:pt x="1348706" y="571560"/>
                  <a:pt x="7534" y="571560"/>
                </a:cubicBezTo>
                <a:cubicBezTo>
                  <a:pt x="10187" y="557129"/>
                  <a:pt x="12841" y="542699"/>
                  <a:pt x="15494" y="529581"/>
                </a:cubicBezTo>
                <a:close/>
                <a:moveTo>
                  <a:pt x="34544" y="461768"/>
                </a:moveTo>
                <a:lnTo>
                  <a:pt x="1322772" y="461768"/>
                </a:lnTo>
                <a:cubicBezTo>
                  <a:pt x="1326753" y="476198"/>
                  <a:pt x="1330733" y="489317"/>
                  <a:pt x="1334713" y="503747"/>
                </a:cubicBezTo>
                <a:cubicBezTo>
                  <a:pt x="1334713" y="503747"/>
                  <a:pt x="1334713" y="503747"/>
                  <a:pt x="22604" y="503747"/>
                </a:cubicBezTo>
                <a:cubicBezTo>
                  <a:pt x="25257" y="489317"/>
                  <a:pt x="30564" y="476198"/>
                  <a:pt x="34544" y="461768"/>
                </a:cubicBezTo>
                <a:close/>
                <a:moveTo>
                  <a:pt x="60308" y="395033"/>
                </a:moveTo>
                <a:lnTo>
                  <a:pt x="1294604" y="395033"/>
                </a:lnTo>
                <a:cubicBezTo>
                  <a:pt x="1301240" y="408487"/>
                  <a:pt x="1307876" y="423288"/>
                  <a:pt x="1313185" y="438088"/>
                </a:cubicBezTo>
                <a:cubicBezTo>
                  <a:pt x="1313185" y="438088"/>
                  <a:pt x="1313185" y="438088"/>
                  <a:pt x="43055" y="438088"/>
                </a:cubicBezTo>
                <a:cubicBezTo>
                  <a:pt x="48364" y="423288"/>
                  <a:pt x="53672" y="408487"/>
                  <a:pt x="60308" y="395033"/>
                </a:cubicBezTo>
                <a:close/>
                <a:moveTo>
                  <a:pt x="97072" y="327221"/>
                </a:moveTo>
                <a:lnTo>
                  <a:pt x="1260494" y="327221"/>
                </a:lnTo>
                <a:cubicBezTo>
                  <a:pt x="1268454" y="342021"/>
                  <a:pt x="1276413" y="355476"/>
                  <a:pt x="1283046" y="370276"/>
                </a:cubicBezTo>
                <a:cubicBezTo>
                  <a:pt x="1283046" y="370276"/>
                  <a:pt x="1283046" y="370276"/>
                  <a:pt x="73193" y="370276"/>
                </a:cubicBezTo>
                <a:cubicBezTo>
                  <a:pt x="81153" y="355476"/>
                  <a:pt x="89112" y="342021"/>
                  <a:pt x="97072" y="327221"/>
                </a:cubicBezTo>
                <a:close/>
                <a:moveTo>
                  <a:pt x="143523" y="261561"/>
                </a:moveTo>
                <a:lnTo>
                  <a:pt x="1213793" y="261561"/>
                </a:lnTo>
                <a:cubicBezTo>
                  <a:pt x="1224403" y="274680"/>
                  <a:pt x="1235013" y="289110"/>
                  <a:pt x="1244297" y="303540"/>
                </a:cubicBezTo>
                <a:cubicBezTo>
                  <a:pt x="1244297" y="303540"/>
                  <a:pt x="1244297" y="303540"/>
                  <a:pt x="113020" y="303540"/>
                </a:cubicBezTo>
                <a:cubicBezTo>
                  <a:pt x="122303" y="289110"/>
                  <a:pt x="132913" y="274680"/>
                  <a:pt x="143523" y="261561"/>
                </a:cubicBezTo>
                <a:close/>
                <a:moveTo>
                  <a:pt x="202347" y="194825"/>
                </a:moveTo>
                <a:cubicBezTo>
                  <a:pt x="202347" y="194825"/>
                  <a:pt x="202347" y="194825"/>
                  <a:pt x="1153893" y="194825"/>
                </a:cubicBezTo>
                <a:cubicBezTo>
                  <a:pt x="1167165" y="208019"/>
                  <a:pt x="1180436" y="221214"/>
                  <a:pt x="1193707" y="235728"/>
                </a:cubicBezTo>
                <a:cubicBezTo>
                  <a:pt x="1193707" y="235728"/>
                  <a:pt x="1193707" y="235728"/>
                  <a:pt x="162533" y="235728"/>
                </a:cubicBezTo>
                <a:cubicBezTo>
                  <a:pt x="174478" y="221214"/>
                  <a:pt x="187749" y="208019"/>
                  <a:pt x="202347" y="194825"/>
                </a:cubicBezTo>
                <a:close/>
                <a:moveTo>
                  <a:pt x="281045" y="127014"/>
                </a:moveTo>
                <a:lnTo>
                  <a:pt x="1074944" y="127014"/>
                </a:lnTo>
                <a:cubicBezTo>
                  <a:pt x="1093530" y="140469"/>
                  <a:pt x="1110789" y="155269"/>
                  <a:pt x="1128047" y="170069"/>
                </a:cubicBezTo>
                <a:cubicBezTo>
                  <a:pt x="1128047" y="170069"/>
                  <a:pt x="1128047" y="170069"/>
                  <a:pt x="229269" y="170069"/>
                </a:cubicBezTo>
                <a:cubicBezTo>
                  <a:pt x="245200" y="155269"/>
                  <a:pt x="263786" y="140469"/>
                  <a:pt x="281045" y="127014"/>
                </a:cubicBezTo>
                <a:close/>
                <a:moveTo>
                  <a:pt x="396878" y="61354"/>
                </a:moveTo>
                <a:lnTo>
                  <a:pt x="959362" y="61354"/>
                </a:lnTo>
                <a:cubicBezTo>
                  <a:pt x="987220" y="73229"/>
                  <a:pt x="1012426" y="86423"/>
                  <a:pt x="1037631" y="102257"/>
                </a:cubicBezTo>
                <a:cubicBezTo>
                  <a:pt x="1037631" y="102257"/>
                  <a:pt x="1037631" y="102257"/>
                  <a:pt x="318608" y="102257"/>
                </a:cubicBezTo>
                <a:cubicBezTo>
                  <a:pt x="343814" y="86423"/>
                  <a:pt x="370346" y="73229"/>
                  <a:pt x="396878" y="61354"/>
                </a:cubicBezTo>
                <a:close/>
                <a:moveTo>
                  <a:pt x="677581" y="0"/>
                </a:moveTo>
                <a:cubicBezTo>
                  <a:pt x="754578" y="0"/>
                  <a:pt x="827593" y="11841"/>
                  <a:pt x="896625" y="35521"/>
                </a:cubicBezTo>
                <a:cubicBezTo>
                  <a:pt x="896625" y="35521"/>
                  <a:pt x="896625" y="35521"/>
                  <a:pt x="458538" y="35521"/>
                </a:cubicBezTo>
                <a:cubicBezTo>
                  <a:pt x="527570" y="11841"/>
                  <a:pt x="601912" y="0"/>
                  <a:pt x="677581" y="0"/>
                </a:cubicBezTo>
                <a:close/>
              </a:path>
            </a:pathLst>
          </a:custGeom>
          <a:gradFill flip="none" rotWithShape="1">
            <a:gsLst>
              <a:gs pos="0">
                <a:srgbClr val="F6F4ED">
                  <a:alpha val="34000"/>
                </a:srgbClr>
              </a:gs>
              <a:gs pos="76000">
                <a:srgbClr val="F6F4ED">
                  <a:alpha val="3000"/>
                </a:srgbClr>
              </a:gs>
              <a:gs pos="100000">
                <a:srgbClr val="F6F4ED">
                  <a:alpha val="3000"/>
                </a:srgbClr>
              </a:gs>
            </a:gsLst>
            <a:lin ang="0" scaled="1"/>
          </a:gradFill>
          <a:ln/>
        </p:spPr>
        <p:txBody>
          <a:bodyPr/>
          <a:lstStyle/>
          <a:p>
            <a:endParaRPr lang="en-GB"/>
          </a:p>
        </p:txBody>
      </p:sp>
      <p:sp>
        <p:nvSpPr>
          <p:cNvPr id="3" name="Text 1"/>
          <p:cNvSpPr/>
          <p:nvPr/>
        </p:nvSpPr>
        <p:spPr>
          <a:xfrm rot="1800000">
            <a:off x="367916" y="1062304"/>
            <a:ext cx="1357317" cy="1357318"/>
          </a:xfrm>
          <a:prstGeom prst="rect">
            <a:avLst/>
          </a:prstGeom>
          <a:noFill/>
          <a:ln/>
        </p:spPr>
        <p:txBody>
          <a:bodyPr wrap="square" lIns="45720" tIns="91440" rIns="91440" bIns="45720" rtlCol="0" anchor="t"/>
          <a:lstStyle/>
          <a:p>
            <a:pPr>
              <a:lnSpc>
                <a:spcPct val="100000"/>
              </a:lnSpc>
            </a:pPr>
            <a:endParaRPr lang="en-US" sz="1600" dirty="0"/>
          </a:p>
        </p:txBody>
      </p:sp>
      <p:sp>
        <p:nvSpPr>
          <p:cNvPr id="4" name="Shape 2"/>
          <p:cNvSpPr/>
          <p:nvPr/>
        </p:nvSpPr>
        <p:spPr>
          <a:xfrm>
            <a:off x="5621655" y="4445"/>
            <a:ext cx="6598285" cy="6853555"/>
          </a:xfrm>
          <a:custGeom>
            <a:avLst/>
            <a:gdLst/>
            <a:ahLst/>
            <a:cxnLst/>
            <a:rect l="l" t="t" r="r" b="b"/>
            <a:pathLst>
              <a:path w="6598285" h="6853555">
                <a:moveTo>
                  <a:pt x="1058425" y="0"/>
                </a:moveTo>
                <a:lnTo>
                  <a:pt x="6598285" y="0"/>
                </a:lnTo>
                <a:lnTo>
                  <a:pt x="6598285" y="6853555"/>
                </a:lnTo>
                <a:lnTo>
                  <a:pt x="1136835" y="6853555"/>
                </a:lnTo>
                <a:lnTo>
                  <a:pt x="1008283" y="6678901"/>
                </a:lnTo>
                <a:cubicBezTo>
                  <a:pt x="378388" y="5780658"/>
                  <a:pt x="0" y="4629089"/>
                  <a:pt x="0" y="3373514"/>
                </a:cubicBezTo>
                <a:cubicBezTo>
                  <a:pt x="0" y="2117938"/>
                  <a:pt x="378387" y="966368"/>
                  <a:pt x="1008281" y="68125"/>
                </a:cubicBezTo>
                <a:close/>
              </a:path>
            </a:pathLst>
          </a:custGeom>
          <a:solidFill>
            <a:schemeClr val="accent6">
              <a:lumMod val="20000"/>
              <a:lumOff val="80000"/>
            </a:schemeClr>
          </a:solidFill>
          <a:ln/>
        </p:spPr>
        <p:txBody>
          <a:bodyPr/>
          <a:lstStyle/>
          <a:p>
            <a:endParaRPr lang="en-GB"/>
          </a:p>
        </p:txBody>
      </p:sp>
      <p:sp>
        <p:nvSpPr>
          <p:cNvPr id="5" name="Text 3"/>
          <p:cNvSpPr/>
          <p:nvPr/>
        </p:nvSpPr>
        <p:spPr>
          <a:xfrm>
            <a:off x="5593715" y="0"/>
            <a:ext cx="6598285" cy="6853555"/>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732155" y="1543050"/>
            <a:ext cx="10728325" cy="4410075"/>
          </a:xfrm>
          <a:prstGeom prst="roundRect">
            <a:avLst>
              <a:gd name="adj" fmla="val 0"/>
            </a:avLst>
          </a:prstGeom>
          <a:solidFill>
            <a:srgbClr val="FFFFFF"/>
          </a:solidFill>
          <a:ln w="19050">
            <a:solidFill>
              <a:srgbClr val="D9D9D9"/>
            </a:solidFill>
            <a:prstDash val="solid"/>
          </a:ln>
          <a:effectLst>
            <a:outerShdw blurRad="266700" dist="76200" dir="2700000" algn="bl" rotWithShape="0">
              <a:srgbClr val="017ED5">
                <a:alpha val="40000"/>
              </a:srgbClr>
            </a:outerShdw>
          </a:effectLst>
        </p:spPr>
        <p:txBody>
          <a:bodyPr/>
          <a:lstStyle/>
          <a:p>
            <a:endParaRPr lang="en-GB"/>
          </a:p>
        </p:txBody>
      </p:sp>
      <p:sp>
        <p:nvSpPr>
          <p:cNvPr id="7" name="Text 5"/>
          <p:cNvSpPr/>
          <p:nvPr/>
        </p:nvSpPr>
        <p:spPr>
          <a:xfrm>
            <a:off x="732155" y="1543050"/>
            <a:ext cx="10728325" cy="4410075"/>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rot="5400000">
            <a:off x="326390" y="291465"/>
            <a:ext cx="330200" cy="330200"/>
          </a:xfrm>
          <a:prstGeom prst="triangle">
            <a:avLst>
              <a:gd name="adj" fmla="val 50000"/>
            </a:avLst>
          </a:prstGeom>
          <a:solidFill>
            <a:srgbClr val="3A5A60"/>
          </a:solidFill>
          <a:ln/>
        </p:spPr>
        <p:txBody>
          <a:bodyPr/>
          <a:lstStyle/>
          <a:p>
            <a:endParaRPr lang="en-GB"/>
          </a:p>
        </p:txBody>
      </p:sp>
      <p:sp>
        <p:nvSpPr>
          <p:cNvPr id="9" name="Text 7"/>
          <p:cNvSpPr/>
          <p:nvPr/>
        </p:nvSpPr>
        <p:spPr>
          <a:xfrm rot="5400000">
            <a:off x="326390" y="291465"/>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8"/>
          <p:cNvSpPr/>
          <p:nvPr/>
        </p:nvSpPr>
        <p:spPr>
          <a:xfrm rot="5400000">
            <a:off x="453390" y="418465"/>
            <a:ext cx="330200" cy="330200"/>
          </a:xfrm>
          <a:prstGeom prst="triangle">
            <a:avLst>
              <a:gd name="adj" fmla="val 50000"/>
            </a:avLst>
          </a:prstGeom>
          <a:solidFill>
            <a:srgbClr val="F6F4ED"/>
          </a:solidFill>
          <a:ln/>
        </p:spPr>
        <p:txBody>
          <a:bodyPr/>
          <a:lstStyle/>
          <a:p>
            <a:endParaRPr lang="en-GB"/>
          </a:p>
        </p:txBody>
      </p:sp>
      <p:sp>
        <p:nvSpPr>
          <p:cNvPr id="11" name="Text 9"/>
          <p:cNvSpPr/>
          <p:nvPr/>
        </p:nvSpPr>
        <p:spPr>
          <a:xfrm rot="5400000">
            <a:off x="453390" y="418465"/>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Text 10"/>
          <p:cNvSpPr/>
          <p:nvPr/>
        </p:nvSpPr>
        <p:spPr>
          <a:xfrm>
            <a:off x="1082675" y="291465"/>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Breath </a:t>
            </a:r>
            <a:r>
              <a:rPr lang="en-IN" sz="2800" b="1" dirty="0">
                <a:solidFill>
                  <a:srgbClr val="000000"/>
                </a:solidFill>
                <a:latin typeface="Arial" panose="020B0604020202020204" pitchFamily="34" charset="0"/>
                <a:ea typeface="MiSans" pitchFamily="34" charset="-122"/>
                <a:cs typeface="Arial" panose="020B0604020202020204" pitchFamily="34" charset="0"/>
              </a:rPr>
              <a:t>and </a:t>
            </a:r>
            <a:r>
              <a:rPr lang="en-US" sz="2800" b="1" dirty="0">
                <a:solidFill>
                  <a:srgbClr val="000000"/>
                </a:solidFill>
                <a:latin typeface="Arial" panose="020B0604020202020204" pitchFamily="34" charset="0"/>
                <a:ea typeface="MiSans" pitchFamily="34" charset="-122"/>
                <a:cs typeface="Arial" panose="020B0604020202020204" pitchFamily="34" charset="0"/>
              </a:rPr>
              <a:t>Mindfulness</a:t>
            </a:r>
            <a:endParaRPr lang="en-US" sz="1600" dirty="0">
              <a:latin typeface="Arial" panose="020B0604020202020204" pitchFamily="34" charset="0"/>
              <a:cs typeface="Arial" panose="020B0604020202020204" pitchFamily="34" charset="0"/>
            </a:endParaRPr>
          </a:p>
        </p:txBody>
      </p:sp>
      <p:sp>
        <p:nvSpPr>
          <p:cNvPr id="13" name="Shape 11"/>
          <p:cNvSpPr/>
          <p:nvPr/>
        </p:nvSpPr>
        <p:spPr>
          <a:xfrm>
            <a:off x="1043305" y="4949190"/>
            <a:ext cx="631190" cy="626745"/>
          </a:xfrm>
          <a:prstGeom prst="ellipse">
            <a:avLst/>
          </a:prstGeom>
          <a:solidFill>
            <a:srgbClr val="017ED5">
              <a:alpha val="5098"/>
            </a:srgbClr>
          </a:solidFill>
          <a:ln/>
        </p:spPr>
        <p:txBody>
          <a:bodyPr/>
          <a:lstStyle/>
          <a:p>
            <a:endParaRPr lang="en-GB"/>
          </a:p>
        </p:txBody>
      </p:sp>
      <p:sp>
        <p:nvSpPr>
          <p:cNvPr id="14" name="Text 12"/>
          <p:cNvSpPr/>
          <p:nvPr/>
        </p:nvSpPr>
        <p:spPr>
          <a:xfrm>
            <a:off x="1043305" y="4949190"/>
            <a:ext cx="631190" cy="626745"/>
          </a:xfrm>
          <a:prstGeom prst="rect">
            <a:avLst/>
          </a:prstGeom>
          <a:noFill/>
          <a:ln/>
        </p:spPr>
        <p:txBody>
          <a:bodyPr wrap="square" lIns="45720" tIns="91440" rIns="91440" bIns="45720" rtlCol="0" anchor="ctr"/>
          <a:lstStyle/>
          <a:p>
            <a:pPr>
              <a:lnSpc>
                <a:spcPct val="100000"/>
              </a:lnSpc>
            </a:pPr>
            <a:endParaRPr lang="en-US" sz="1600" dirty="0"/>
          </a:p>
        </p:txBody>
      </p:sp>
      <p:sp>
        <p:nvSpPr>
          <p:cNvPr id="15" name="Shape 13"/>
          <p:cNvSpPr/>
          <p:nvPr/>
        </p:nvSpPr>
        <p:spPr>
          <a:xfrm>
            <a:off x="1123897" y="5029214"/>
            <a:ext cx="470007" cy="466697"/>
          </a:xfrm>
          <a:prstGeom prst="ellipse">
            <a:avLst/>
          </a:prstGeom>
          <a:solidFill>
            <a:srgbClr val="F6F4ED">
              <a:alpha val="18039"/>
            </a:srgbClr>
          </a:solidFill>
          <a:ln/>
        </p:spPr>
        <p:txBody>
          <a:bodyPr/>
          <a:lstStyle/>
          <a:p>
            <a:endParaRPr lang="en-GB"/>
          </a:p>
        </p:txBody>
      </p:sp>
      <p:sp>
        <p:nvSpPr>
          <p:cNvPr id="16" name="Text 14"/>
          <p:cNvSpPr/>
          <p:nvPr/>
        </p:nvSpPr>
        <p:spPr>
          <a:xfrm>
            <a:off x="1123897" y="5029214"/>
            <a:ext cx="470007" cy="466697"/>
          </a:xfrm>
          <a:prstGeom prst="rect">
            <a:avLst/>
          </a:prstGeom>
          <a:noFill/>
          <a:ln/>
        </p:spPr>
        <p:txBody>
          <a:bodyPr wrap="square" lIns="45720" tIns="91440" rIns="91440" bIns="45720" rtlCol="0" anchor="ctr"/>
          <a:lstStyle/>
          <a:p>
            <a:pPr>
              <a:lnSpc>
                <a:spcPct val="100000"/>
              </a:lnSpc>
            </a:pPr>
            <a:endParaRPr lang="en-US" sz="1600" dirty="0"/>
          </a:p>
        </p:txBody>
      </p:sp>
      <p:sp>
        <p:nvSpPr>
          <p:cNvPr id="17" name="Shape 15"/>
          <p:cNvSpPr/>
          <p:nvPr/>
        </p:nvSpPr>
        <p:spPr>
          <a:xfrm>
            <a:off x="1198996" y="5103784"/>
            <a:ext cx="319808" cy="317556"/>
          </a:xfrm>
          <a:prstGeom prst="ellipse">
            <a:avLst/>
          </a:prstGeom>
          <a:solidFill>
            <a:srgbClr val="FFFFFF"/>
          </a:solidFill>
          <a:ln/>
          <a:effectLst>
            <a:outerShdw blurRad="63500" dist="63500" dir="2700000" algn="bl" rotWithShape="0">
              <a:srgbClr val="017ED5">
                <a:alpha val="40000"/>
              </a:srgbClr>
            </a:outerShdw>
          </a:effectLst>
        </p:spPr>
        <p:txBody>
          <a:bodyPr/>
          <a:lstStyle/>
          <a:p>
            <a:endParaRPr lang="en-GB"/>
          </a:p>
        </p:txBody>
      </p:sp>
      <p:sp>
        <p:nvSpPr>
          <p:cNvPr id="18" name="Text 16"/>
          <p:cNvSpPr/>
          <p:nvPr/>
        </p:nvSpPr>
        <p:spPr>
          <a:xfrm>
            <a:off x="1198996" y="5103784"/>
            <a:ext cx="319808" cy="317556"/>
          </a:xfrm>
          <a:prstGeom prst="rect">
            <a:avLst/>
          </a:prstGeom>
          <a:noFill/>
          <a:ln/>
        </p:spPr>
        <p:txBody>
          <a:bodyPr wrap="square" lIns="45720" tIns="91440" rIns="91440" bIns="45720" rtlCol="0" anchor="ctr"/>
          <a:lstStyle/>
          <a:p>
            <a:pPr>
              <a:lnSpc>
                <a:spcPct val="100000"/>
              </a:lnSpc>
            </a:pPr>
            <a:endParaRPr lang="en-US" sz="1600" dirty="0"/>
          </a:p>
        </p:txBody>
      </p:sp>
      <p:sp>
        <p:nvSpPr>
          <p:cNvPr id="19" name="Shape 17"/>
          <p:cNvSpPr/>
          <p:nvPr/>
        </p:nvSpPr>
        <p:spPr>
          <a:xfrm flipH="1">
            <a:off x="1852930"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0" name="Text 18"/>
          <p:cNvSpPr/>
          <p:nvPr/>
        </p:nvSpPr>
        <p:spPr>
          <a:xfrm>
            <a:off x="1852930"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1" name="Shape 19"/>
          <p:cNvSpPr/>
          <p:nvPr/>
        </p:nvSpPr>
        <p:spPr>
          <a:xfrm flipH="1">
            <a:off x="2050522"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2" name="Text 20"/>
          <p:cNvSpPr/>
          <p:nvPr/>
        </p:nvSpPr>
        <p:spPr>
          <a:xfrm>
            <a:off x="2050522"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3" name="Shape 21"/>
          <p:cNvSpPr/>
          <p:nvPr/>
        </p:nvSpPr>
        <p:spPr>
          <a:xfrm flipH="1">
            <a:off x="2248114"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4" name="Text 22"/>
          <p:cNvSpPr/>
          <p:nvPr/>
        </p:nvSpPr>
        <p:spPr>
          <a:xfrm>
            <a:off x="2248114"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5" name="Shape 23"/>
          <p:cNvSpPr/>
          <p:nvPr/>
        </p:nvSpPr>
        <p:spPr>
          <a:xfrm flipH="1">
            <a:off x="2445706"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6" name="Text 24"/>
          <p:cNvSpPr/>
          <p:nvPr/>
        </p:nvSpPr>
        <p:spPr>
          <a:xfrm>
            <a:off x="2445706"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7" name="Shape 25"/>
          <p:cNvSpPr/>
          <p:nvPr/>
        </p:nvSpPr>
        <p:spPr>
          <a:xfrm flipH="1">
            <a:off x="2643298"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8" name="Text 26"/>
          <p:cNvSpPr/>
          <p:nvPr/>
        </p:nvSpPr>
        <p:spPr>
          <a:xfrm>
            <a:off x="2643298"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9" name="Shape 27"/>
          <p:cNvSpPr/>
          <p:nvPr/>
        </p:nvSpPr>
        <p:spPr>
          <a:xfrm flipH="1">
            <a:off x="2840890"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30" name="Text 28"/>
          <p:cNvSpPr/>
          <p:nvPr/>
        </p:nvSpPr>
        <p:spPr>
          <a:xfrm>
            <a:off x="2840890"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1" name="Shape 29"/>
          <p:cNvSpPr/>
          <p:nvPr/>
        </p:nvSpPr>
        <p:spPr>
          <a:xfrm flipH="1">
            <a:off x="3038482"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32" name="Text 30"/>
          <p:cNvSpPr/>
          <p:nvPr/>
        </p:nvSpPr>
        <p:spPr>
          <a:xfrm>
            <a:off x="3038482"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3" name="Shape 31"/>
          <p:cNvSpPr/>
          <p:nvPr/>
        </p:nvSpPr>
        <p:spPr>
          <a:xfrm flipH="1">
            <a:off x="3236071"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34" name="Text 32"/>
          <p:cNvSpPr/>
          <p:nvPr/>
        </p:nvSpPr>
        <p:spPr>
          <a:xfrm>
            <a:off x="3236071"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5" name="Shape 33"/>
          <p:cNvSpPr/>
          <p:nvPr/>
        </p:nvSpPr>
        <p:spPr>
          <a:xfrm flipH="1">
            <a:off x="5085080"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36" name="Text 34"/>
          <p:cNvSpPr/>
          <p:nvPr/>
        </p:nvSpPr>
        <p:spPr>
          <a:xfrm>
            <a:off x="5085080"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7" name="Shape 35"/>
          <p:cNvSpPr/>
          <p:nvPr/>
        </p:nvSpPr>
        <p:spPr>
          <a:xfrm flipH="1">
            <a:off x="5282672"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38" name="Text 36"/>
          <p:cNvSpPr/>
          <p:nvPr/>
        </p:nvSpPr>
        <p:spPr>
          <a:xfrm>
            <a:off x="5282672"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9" name="Shape 37"/>
          <p:cNvSpPr/>
          <p:nvPr/>
        </p:nvSpPr>
        <p:spPr>
          <a:xfrm flipH="1">
            <a:off x="5480264"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0" name="Text 38"/>
          <p:cNvSpPr/>
          <p:nvPr/>
        </p:nvSpPr>
        <p:spPr>
          <a:xfrm>
            <a:off x="5480264"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1" name="Shape 39"/>
          <p:cNvSpPr/>
          <p:nvPr/>
        </p:nvSpPr>
        <p:spPr>
          <a:xfrm flipH="1">
            <a:off x="5677856"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2" name="Text 40"/>
          <p:cNvSpPr/>
          <p:nvPr/>
        </p:nvSpPr>
        <p:spPr>
          <a:xfrm>
            <a:off x="5677856"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3" name="Shape 41"/>
          <p:cNvSpPr/>
          <p:nvPr/>
        </p:nvSpPr>
        <p:spPr>
          <a:xfrm flipH="1">
            <a:off x="5875448"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4" name="Text 42"/>
          <p:cNvSpPr/>
          <p:nvPr/>
        </p:nvSpPr>
        <p:spPr>
          <a:xfrm>
            <a:off x="5875448"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5" name="Shape 43"/>
          <p:cNvSpPr/>
          <p:nvPr/>
        </p:nvSpPr>
        <p:spPr>
          <a:xfrm flipH="1">
            <a:off x="6073040"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6" name="Text 44"/>
          <p:cNvSpPr/>
          <p:nvPr/>
        </p:nvSpPr>
        <p:spPr>
          <a:xfrm>
            <a:off x="6073040"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7" name="Shape 45"/>
          <p:cNvSpPr/>
          <p:nvPr/>
        </p:nvSpPr>
        <p:spPr>
          <a:xfrm flipH="1">
            <a:off x="6270632"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8" name="Text 46"/>
          <p:cNvSpPr/>
          <p:nvPr/>
        </p:nvSpPr>
        <p:spPr>
          <a:xfrm>
            <a:off x="6270632"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9" name="Shape 47"/>
          <p:cNvSpPr/>
          <p:nvPr/>
        </p:nvSpPr>
        <p:spPr>
          <a:xfrm flipH="1">
            <a:off x="6468221"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50" name="Text 48"/>
          <p:cNvSpPr/>
          <p:nvPr/>
        </p:nvSpPr>
        <p:spPr>
          <a:xfrm>
            <a:off x="6468221"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1" name="Shape 49"/>
          <p:cNvSpPr/>
          <p:nvPr/>
        </p:nvSpPr>
        <p:spPr>
          <a:xfrm flipH="1">
            <a:off x="8402320"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2" name="Text 50"/>
          <p:cNvSpPr/>
          <p:nvPr/>
        </p:nvSpPr>
        <p:spPr>
          <a:xfrm>
            <a:off x="8402320"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3" name="Shape 51"/>
          <p:cNvSpPr/>
          <p:nvPr/>
        </p:nvSpPr>
        <p:spPr>
          <a:xfrm flipH="1">
            <a:off x="8599912"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4" name="Text 52"/>
          <p:cNvSpPr/>
          <p:nvPr/>
        </p:nvSpPr>
        <p:spPr>
          <a:xfrm>
            <a:off x="8599912"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5" name="Shape 53"/>
          <p:cNvSpPr/>
          <p:nvPr/>
        </p:nvSpPr>
        <p:spPr>
          <a:xfrm flipH="1">
            <a:off x="8797504"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6" name="Text 54"/>
          <p:cNvSpPr/>
          <p:nvPr/>
        </p:nvSpPr>
        <p:spPr>
          <a:xfrm>
            <a:off x="8797504"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7" name="Shape 55"/>
          <p:cNvSpPr/>
          <p:nvPr/>
        </p:nvSpPr>
        <p:spPr>
          <a:xfrm flipH="1">
            <a:off x="8995096"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8" name="Text 56"/>
          <p:cNvSpPr/>
          <p:nvPr/>
        </p:nvSpPr>
        <p:spPr>
          <a:xfrm>
            <a:off x="8995096"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9" name="Shape 57"/>
          <p:cNvSpPr/>
          <p:nvPr/>
        </p:nvSpPr>
        <p:spPr>
          <a:xfrm flipH="1">
            <a:off x="9192688"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0" name="Text 58"/>
          <p:cNvSpPr/>
          <p:nvPr/>
        </p:nvSpPr>
        <p:spPr>
          <a:xfrm>
            <a:off x="9192688"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1" name="Shape 59"/>
          <p:cNvSpPr/>
          <p:nvPr/>
        </p:nvSpPr>
        <p:spPr>
          <a:xfrm flipH="1">
            <a:off x="9390280"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2" name="Text 60"/>
          <p:cNvSpPr/>
          <p:nvPr/>
        </p:nvSpPr>
        <p:spPr>
          <a:xfrm>
            <a:off x="9390280"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3" name="Shape 61"/>
          <p:cNvSpPr/>
          <p:nvPr/>
        </p:nvSpPr>
        <p:spPr>
          <a:xfrm flipH="1">
            <a:off x="9587872"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4" name="Text 62"/>
          <p:cNvSpPr/>
          <p:nvPr/>
        </p:nvSpPr>
        <p:spPr>
          <a:xfrm>
            <a:off x="9587872"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5" name="Shape 63"/>
          <p:cNvSpPr/>
          <p:nvPr/>
        </p:nvSpPr>
        <p:spPr>
          <a:xfrm flipH="1">
            <a:off x="9785461"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6" name="Text 64"/>
          <p:cNvSpPr/>
          <p:nvPr/>
        </p:nvSpPr>
        <p:spPr>
          <a:xfrm>
            <a:off x="9785461"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7" name="Shape 65"/>
          <p:cNvSpPr/>
          <p:nvPr/>
        </p:nvSpPr>
        <p:spPr>
          <a:xfrm>
            <a:off x="4180840" y="4848225"/>
            <a:ext cx="631190" cy="626745"/>
          </a:xfrm>
          <a:prstGeom prst="ellipse">
            <a:avLst/>
          </a:prstGeom>
          <a:solidFill>
            <a:srgbClr val="017ED5">
              <a:alpha val="5098"/>
            </a:srgbClr>
          </a:solidFill>
          <a:ln/>
        </p:spPr>
        <p:txBody>
          <a:bodyPr/>
          <a:lstStyle/>
          <a:p>
            <a:endParaRPr lang="en-GB"/>
          </a:p>
        </p:txBody>
      </p:sp>
      <p:sp>
        <p:nvSpPr>
          <p:cNvPr id="68" name="Text 66"/>
          <p:cNvSpPr/>
          <p:nvPr/>
        </p:nvSpPr>
        <p:spPr>
          <a:xfrm>
            <a:off x="4180840" y="4848225"/>
            <a:ext cx="631190" cy="626745"/>
          </a:xfrm>
          <a:prstGeom prst="rect">
            <a:avLst/>
          </a:prstGeom>
          <a:noFill/>
          <a:ln/>
        </p:spPr>
        <p:txBody>
          <a:bodyPr wrap="square" lIns="45720" tIns="91440" rIns="91440" bIns="45720" rtlCol="0" anchor="ctr"/>
          <a:lstStyle/>
          <a:p>
            <a:pPr>
              <a:lnSpc>
                <a:spcPct val="100000"/>
              </a:lnSpc>
            </a:pPr>
            <a:endParaRPr lang="en-US" sz="1600" dirty="0"/>
          </a:p>
        </p:txBody>
      </p:sp>
      <p:sp>
        <p:nvSpPr>
          <p:cNvPr id="69" name="Shape 67"/>
          <p:cNvSpPr/>
          <p:nvPr/>
        </p:nvSpPr>
        <p:spPr>
          <a:xfrm>
            <a:off x="4261432" y="4928249"/>
            <a:ext cx="470007" cy="466697"/>
          </a:xfrm>
          <a:prstGeom prst="ellipse">
            <a:avLst/>
          </a:prstGeom>
          <a:solidFill>
            <a:srgbClr val="F6F4ED">
              <a:alpha val="18039"/>
            </a:srgbClr>
          </a:solidFill>
          <a:ln/>
        </p:spPr>
        <p:txBody>
          <a:bodyPr/>
          <a:lstStyle/>
          <a:p>
            <a:endParaRPr lang="en-GB"/>
          </a:p>
        </p:txBody>
      </p:sp>
      <p:sp>
        <p:nvSpPr>
          <p:cNvPr id="70" name="Text 68"/>
          <p:cNvSpPr/>
          <p:nvPr/>
        </p:nvSpPr>
        <p:spPr>
          <a:xfrm>
            <a:off x="4261432" y="4928249"/>
            <a:ext cx="470007" cy="466697"/>
          </a:xfrm>
          <a:prstGeom prst="rect">
            <a:avLst/>
          </a:prstGeom>
          <a:noFill/>
          <a:ln/>
        </p:spPr>
        <p:txBody>
          <a:bodyPr wrap="square" lIns="45720" tIns="91440" rIns="91440" bIns="45720" rtlCol="0" anchor="ctr"/>
          <a:lstStyle/>
          <a:p>
            <a:pPr>
              <a:lnSpc>
                <a:spcPct val="100000"/>
              </a:lnSpc>
            </a:pPr>
            <a:endParaRPr lang="en-US" sz="1600" dirty="0"/>
          </a:p>
        </p:txBody>
      </p:sp>
      <p:sp>
        <p:nvSpPr>
          <p:cNvPr id="71" name="Shape 69"/>
          <p:cNvSpPr/>
          <p:nvPr/>
        </p:nvSpPr>
        <p:spPr>
          <a:xfrm>
            <a:off x="4336531" y="5002819"/>
            <a:ext cx="319808" cy="317556"/>
          </a:xfrm>
          <a:prstGeom prst="ellipse">
            <a:avLst/>
          </a:prstGeom>
          <a:solidFill>
            <a:srgbClr val="FFFFFF"/>
          </a:solidFill>
          <a:ln/>
          <a:effectLst>
            <a:outerShdw blurRad="63500" dist="63500" dir="2700000" algn="bl" rotWithShape="0">
              <a:srgbClr val="017ED5">
                <a:alpha val="40000"/>
              </a:srgbClr>
            </a:outerShdw>
          </a:effectLst>
        </p:spPr>
        <p:txBody>
          <a:bodyPr/>
          <a:lstStyle/>
          <a:p>
            <a:endParaRPr lang="en-GB"/>
          </a:p>
        </p:txBody>
      </p:sp>
      <p:sp>
        <p:nvSpPr>
          <p:cNvPr id="72" name="Text 70"/>
          <p:cNvSpPr/>
          <p:nvPr/>
        </p:nvSpPr>
        <p:spPr>
          <a:xfrm>
            <a:off x="4336531" y="5002819"/>
            <a:ext cx="319808" cy="317556"/>
          </a:xfrm>
          <a:prstGeom prst="rect">
            <a:avLst/>
          </a:prstGeom>
          <a:noFill/>
          <a:ln/>
        </p:spPr>
        <p:txBody>
          <a:bodyPr wrap="square" lIns="45720" tIns="91440" rIns="91440" bIns="45720" rtlCol="0" anchor="ctr"/>
          <a:lstStyle/>
          <a:p>
            <a:pPr>
              <a:lnSpc>
                <a:spcPct val="100000"/>
              </a:lnSpc>
            </a:pPr>
            <a:endParaRPr lang="en-US" sz="1600" dirty="0"/>
          </a:p>
        </p:txBody>
      </p:sp>
      <p:sp>
        <p:nvSpPr>
          <p:cNvPr id="73" name="Shape 71"/>
          <p:cNvSpPr/>
          <p:nvPr/>
        </p:nvSpPr>
        <p:spPr>
          <a:xfrm>
            <a:off x="7498080" y="4838065"/>
            <a:ext cx="631190" cy="626745"/>
          </a:xfrm>
          <a:prstGeom prst="ellipse">
            <a:avLst/>
          </a:prstGeom>
          <a:solidFill>
            <a:srgbClr val="017ED5">
              <a:alpha val="5098"/>
            </a:srgbClr>
          </a:solidFill>
          <a:ln/>
        </p:spPr>
        <p:txBody>
          <a:bodyPr/>
          <a:lstStyle/>
          <a:p>
            <a:endParaRPr lang="en-GB"/>
          </a:p>
        </p:txBody>
      </p:sp>
      <p:sp>
        <p:nvSpPr>
          <p:cNvPr id="74" name="Text 72"/>
          <p:cNvSpPr/>
          <p:nvPr/>
        </p:nvSpPr>
        <p:spPr>
          <a:xfrm>
            <a:off x="7498080" y="4838065"/>
            <a:ext cx="631190" cy="626745"/>
          </a:xfrm>
          <a:prstGeom prst="rect">
            <a:avLst/>
          </a:prstGeom>
          <a:noFill/>
          <a:ln/>
        </p:spPr>
        <p:txBody>
          <a:bodyPr wrap="square" lIns="45720" tIns="91440" rIns="91440" bIns="45720" rtlCol="0" anchor="ctr"/>
          <a:lstStyle/>
          <a:p>
            <a:pPr>
              <a:lnSpc>
                <a:spcPct val="100000"/>
              </a:lnSpc>
            </a:pPr>
            <a:endParaRPr lang="en-US" sz="1600" dirty="0"/>
          </a:p>
        </p:txBody>
      </p:sp>
      <p:sp>
        <p:nvSpPr>
          <p:cNvPr id="75" name="Shape 73"/>
          <p:cNvSpPr/>
          <p:nvPr/>
        </p:nvSpPr>
        <p:spPr>
          <a:xfrm>
            <a:off x="7578672" y="4918089"/>
            <a:ext cx="470007" cy="466697"/>
          </a:xfrm>
          <a:prstGeom prst="ellipse">
            <a:avLst/>
          </a:prstGeom>
          <a:solidFill>
            <a:srgbClr val="F6F4ED">
              <a:alpha val="18039"/>
            </a:srgbClr>
          </a:solidFill>
          <a:ln/>
        </p:spPr>
        <p:txBody>
          <a:bodyPr/>
          <a:lstStyle/>
          <a:p>
            <a:endParaRPr lang="en-GB"/>
          </a:p>
        </p:txBody>
      </p:sp>
      <p:sp>
        <p:nvSpPr>
          <p:cNvPr id="76" name="Text 74"/>
          <p:cNvSpPr/>
          <p:nvPr/>
        </p:nvSpPr>
        <p:spPr>
          <a:xfrm>
            <a:off x="7578672" y="4918089"/>
            <a:ext cx="470007" cy="466697"/>
          </a:xfrm>
          <a:prstGeom prst="rect">
            <a:avLst/>
          </a:prstGeom>
          <a:noFill/>
          <a:ln/>
        </p:spPr>
        <p:txBody>
          <a:bodyPr wrap="square" lIns="45720" tIns="91440" rIns="91440" bIns="45720" rtlCol="0" anchor="ctr"/>
          <a:lstStyle/>
          <a:p>
            <a:pPr>
              <a:lnSpc>
                <a:spcPct val="100000"/>
              </a:lnSpc>
            </a:pPr>
            <a:endParaRPr lang="en-US" sz="1600" dirty="0"/>
          </a:p>
        </p:txBody>
      </p:sp>
      <p:sp>
        <p:nvSpPr>
          <p:cNvPr id="77" name="Shape 75"/>
          <p:cNvSpPr/>
          <p:nvPr/>
        </p:nvSpPr>
        <p:spPr>
          <a:xfrm>
            <a:off x="7653771" y="4992659"/>
            <a:ext cx="319808" cy="317556"/>
          </a:xfrm>
          <a:prstGeom prst="ellipse">
            <a:avLst/>
          </a:prstGeom>
          <a:solidFill>
            <a:srgbClr val="FFFFFF"/>
          </a:solidFill>
          <a:ln/>
          <a:effectLst>
            <a:outerShdw blurRad="63500" dist="63500" dir="2700000" algn="bl" rotWithShape="0">
              <a:srgbClr val="017ED5">
                <a:alpha val="40000"/>
              </a:srgbClr>
            </a:outerShdw>
          </a:effectLst>
        </p:spPr>
        <p:txBody>
          <a:bodyPr/>
          <a:lstStyle/>
          <a:p>
            <a:endParaRPr lang="en-GB"/>
          </a:p>
        </p:txBody>
      </p:sp>
      <p:sp>
        <p:nvSpPr>
          <p:cNvPr id="78" name="Text 76"/>
          <p:cNvSpPr/>
          <p:nvPr/>
        </p:nvSpPr>
        <p:spPr>
          <a:xfrm>
            <a:off x="7653771" y="4992659"/>
            <a:ext cx="319808" cy="317556"/>
          </a:xfrm>
          <a:prstGeom prst="rect">
            <a:avLst/>
          </a:prstGeom>
          <a:noFill/>
          <a:ln/>
        </p:spPr>
        <p:txBody>
          <a:bodyPr wrap="square" lIns="45720" tIns="91440" rIns="91440" bIns="45720" rtlCol="0" anchor="ctr"/>
          <a:lstStyle/>
          <a:p>
            <a:pPr>
              <a:lnSpc>
                <a:spcPct val="100000"/>
              </a:lnSpc>
            </a:pPr>
            <a:endParaRPr lang="en-US" sz="1600" dirty="0"/>
          </a:p>
        </p:txBody>
      </p:sp>
      <p:pic>
        <p:nvPicPr>
          <p:cNvPr id="79" name="Image 0" descr="https://kimi-img.moonshot.cn/pub/slides/slides_tmpl/image/25-08-27-20:07:19-d2nf9tp8bjvh7rlj0emg.png"/>
          <p:cNvPicPr>
            <a:picLocks noChangeAspect="1"/>
          </p:cNvPicPr>
          <p:nvPr/>
        </p:nvPicPr>
        <p:blipFill>
          <a:blip r:embed="rId3"/>
          <a:stretch>
            <a:fillRect/>
          </a:stretch>
        </p:blipFill>
        <p:spPr>
          <a:xfrm>
            <a:off x="1302385" y="2070735"/>
            <a:ext cx="18415" cy="2688590"/>
          </a:xfrm>
          <a:prstGeom prst="rect">
            <a:avLst/>
          </a:prstGeom>
        </p:spPr>
      </p:pic>
      <p:pic>
        <p:nvPicPr>
          <p:cNvPr id="80" name="Image 1" descr="https://kimi-img.moonshot.cn/pub/slides/slides_tmpl/image/25-08-27-20:07:19-d2nf9tp8bjvh7rlj0emg.png"/>
          <p:cNvPicPr>
            <a:picLocks noChangeAspect="1"/>
          </p:cNvPicPr>
          <p:nvPr/>
        </p:nvPicPr>
        <p:blipFill>
          <a:blip r:embed="rId3"/>
          <a:stretch>
            <a:fillRect/>
          </a:stretch>
        </p:blipFill>
        <p:spPr>
          <a:xfrm>
            <a:off x="4491355" y="2070735"/>
            <a:ext cx="18415" cy="2688590"/>
          </a:xfrm>
          <a:prstGeom prst="rect">
            <a:avLst/>
          </a:prstGeom>
        </p:spPr>
      </p:pic>
      <p:pic>
        <p:nvPicPr>
          <p:cNvPr id="81" name="Image 2" descr="https://kimi-img.moonshot.cn/pub/slides/slides_tmpl/image/25-08-27-20:07:19-d2nf9tp8bjvh7rlj0emg.png"/>
          <p:cNvPicPr>
            <a:picLocks noChangeAspect="1"/>
          </p:cNvPicPr>
          <p:nvPr/>
        </p:nvPicPr>
        <p:blipFill>
          <a:blip r:embed="rId3"/>
          <a:stretch>
            <a:fillRect/>
          </a:stretch>
        </p:blipFill>
        <p:spPr>
          <a:xfrm>
            <a:off x="7863205" y="2070735"/>
            <a:ext cx="18415" cy="2688590"/>
          </a:xfrm>
          <a:prstGeom prst="rect">
            <a:avLst/>
          </a:prstGeom>
        </p:spPr>
      </p:pic>
      <p:sp>
        <p:nvSpPr>
          <p:cNvPr id="82" name="Shape 77"/>
          <p:cNvSpPr/>
          <p:nvPr/>
        </p:nvSpPr>
        <p:spPr>
          <a:xfrm>
            <a:off x="1196975" y="1911985"/>
            <a:ext cx="227330" cy="215265"/>
          </a:xfrm>
          <a:prstGeom prst="ellipse">
            <a:avLst/>
          </a:prstGeom>
          <a:solidFill>
            <a:srgbClr val="8E9E7E"/>
          </a:solidFill>
          <a:ln w="19050">
            <a:gradFill flip="none" rotWithShape="1">
              <a:gsLst>
                <a:gs pos="0">
                  <a:srgbClr val="F6F4ED">
                    <a:alpha val="0"/>
                  </a:srgbClr>
                </a:gs>
                <a:gs pos="15000">
                  <a:srgbClr val="F6F4ED">
                    <a:alpha val="0"/>
                  </a:srgbClr>
                </a:gs>
                <a:gs pos="100000">
                  <a:srgbClr val="A18F50"/>
                </a:gs>
              </a:gsLst>
              <a:lin ang="10740000" scaled="1"/>
            </a:gradFill>
            <a:prstDash val="solid"/>
          </a:ln>
        </p:spPr>
        <p:txBody>
          <a:bodyPr/>
          <a:lstStyle/>
          <a:p>
            <a:endParaRPr lang="en-GB"/>
          </a:p>
        </p:txBody>
      </p:sp>
      <p:sp>
        <p:nvSpPr>
          <p:cNvPr id="83" name="Text 78"/>
          <p:cNvSpPr/>
          <p:nvPr/>
        </p:nvSpPr>
        <p:spPr>
          <a:xfrm>
            <a:off x="1196975" y="1911985"/>
            <a:ext cx="227330" cy="215265"/>
          </a:xfrm>
          <a:prstGeom prst="rect">
            <a:avLst/>
          </a:prstGeom>
          <a:noFill/>
          <a:ln/>
        </p:spPr>
        <p:txBody>
          <a:bodyPr wrap="square" lIns="45720" tIns="91440" rIns="91440" bIns="45720" rtlCol="0" anchor="ctr"/>
          <a:lstStyle/>
          <a:p>
            <a:pPr>
              <a:lnSpc>
                <a:spcPct val="100000"/>
              </a:lnSpc>
            </a:pPr>
            <a:endParaRPr lang="en-US" sz="1600" dirty="0"/>
          </a:p>
        </p:txBody>
      </p:sp>
      <p:sp>
        <p:nvSpPr>
          <p:cNvPr id="84" name="Shape 79"/>
          <p:cNvSpPr/>
          <p:nvPr/>
        </p:nvSpPr>
        <p:spPr>
          <a:xfrm>
            <a:off x="4398645" y="1885315"/>
            <a:ext cx="227330" cy="215265"/>
          </a:xfrm>
          <a:prstGeom prst="ellipse">
            <a:avLst/>
          </a:prstGeom>
          <a:solidFill>
            <a:srgbClr val="8E9E7E"/>
          </a:solidFill>
          <a:ln w="19050">
            <a:gradFill flip="none" rotWithShape="1">
              <a:gsLst>
                <a:gs pos="0">
                  <a:srgbClr val="F6F4ED">
                    <a:alpha val="0"/>
                  </a:srgbClr>
                </a:gs>
                <a:gs pos="15000">
                  <a:srgbClr val="F6F4ED">
                    <a:alpha val="0"/>
                  </a:srgbClr>
                </a:gs>
                <a:gs pos="100000">
                  <a:srgbClr val="A18F50"/>
                </a:gs>
              </a:gsLst>
              <a:lin ang="10740000" scaled="1"/>
            </a:gradFill>
            <a:prstDash val="solid"/>
          </a:ln>
        </p:spPr>
        <p:txBody>
          <a:bodyPr/>
          <a:lstStyle/>
          <a:p>
            <a:endParaRPr lang="en-GB"/>
          </a:p>
        </p:txBody>
      </p:sp>
      <p:sp>
        <p:nvSpPr>
          <p:cNvPr id="85" name="Text 80"/>
          <p:cNvSpPr/>
          <p:nvPr/>
        </p:nvSpPr>
        <p:spPr>
          <a:xfrm>
            <a:off x="4398645" y="1885315"/>
            <a:ext cx="227330" cy="215265"/>
          </a:xfrm>
          <a:prstGeom prst="rect">
            <a:avLst/>
          </a:prstGeom>
          <a:noFill/>
          <a:ln/>
        </p:spPr>
        <p:txBody>
          <a:bodyPr wrap="square" lIns="45720" tIns="91440" rIns="91440" bIns="45720" rtlCol="0" anchor="ctr"/>
          <a:lstStyle/>
          <a:p>
            <a:pPr>
              <a:lnSpc>
                <a:spcPct val="100000"/>
              </a:lnSpc>
            </a:pPr>
            <a:endParaRPr lang="en-US" sz="1600" dirty="0"/>
          </a:p>
        </p:txBody>
      </p:sp>
      <p:sp>
        <p:nvSpPr>
          <p:cNvPr id="86" name="Shape 81"/>
          <p:cNvSpPr/>
          <p:nvPr/>
        </p:nvSpPr>
        <p:spPr>
          <a:xfrm>
            <a:off x="7746365" y="1845945"/>
            <a:ext cx="227330" cy="215265"/>
          </a:xfrm>
          <a:prstGeom prst="ellipse">
            <a:avLst/>
          </a:prstGeom>
          <a:solidFill>
            <a:srgbClr val="8E9E7E"/>
          </a:solidFill>
          <a:ln w="19050">
            <a:gradFill flip="none" rotWithShape="1">
              <a:gsLst>
                <a:gs pos="0">
                  <a:srgbClr val="F6F4ED">
                    <a:alpha val="0"/>
                  </a:srgbClr>
                </a:gs>
                <a:gs pos="15000">
                  <a:srgbClr val="F6F4ED">
                    <a:alpha val="0"/>
                  </a:srgbClr>
                </a:gs>
                <a:gs pos="100000">
                  <a:srgbClr val="A18F50"/>
                </a:gs>
              </a:gsLst>
              <a:lin ang="10740000" scaled="1"/>
            </a:gradFill>
            <a:prstDash val="solid"/>
          </a:ln>
        </p:spPr>
        <p:txBody>
          <a:bodyPr/>
          <a:lstStyle/>
          <a:p>
            <a:endParaRPr lang="en-GB"/>
          </a:p>
        </p:txBody>
      </p:sp>
      <p:sp>
        <p:nvSpPr>
          <p:cNvPr id="87" name="Text 82"/>
          <p:cNvSpPr/>
          <p:nvPr/>
        </p:nvSpPr>
        <p:spPr>
          <a:xfrm>
            <a:off x="7746365" y="1845945"/>
            <a:ext cx="227330" cy="215265"/>
          </a:xfrm>
          <a:prstGeom prst="rect">
            <a:avLst/>
          </a:prstGeom>
          <a:noFill/>
          <a:ln/>
        </p:spPr>
        <p:txBody>
          <a:bodyPr wrap="square" lIns="45720" tIns="91440" rIns="91440" bIns="45720" rtlCol="0" anchor="ctr"/>
          <a:lstStyle/>
          <a:p>
            <a:pPr>
              <a:lnSpc>
                <a:spcPct val="100000"/>
              </a:lnSpc>
            </a:pPr>
            <a:endParaRPr lang="en-US" sz="1600" dirty="0"/>
          </a:p>
        </p:txBody>
      </p:sp>
      <p:sp>
        <p:nvSpPr>
          <p:cNvPr id="88" name="Text 83"/>
          <p:cNvSpPr/>
          <p:nvPr/>
        </p:nvSpPr>
        <p:spPr>
          <a:xfrm>
            <a:off x="1512570" y="1849221"/>
            <a:ext cx="3122930" cy="344069"/>
          </a:xfrm>
          <a:prstGeom prst="rect">
            <a:avLst/>
          </a:prstGeom>
          <a:noFill/>
          <a:ln/>
        </p:spPr>
        <p:txBody>
          <a:bodyPr wrap="square" lIns="0" tIns="0" rIns="0" bIns="35941" rtlCol="0" anchor="b">
            <a:spAutoFit/>
          </a:bodyPr>
          <a:lstStyle/>
          <a:p>
            <a:pPr algn="just">
              <a:lnSpc>
                <a:spcPct val="100000"/>
              </a:lnSpc>
            </a:pPr>
            <a:r>
              <a:rPr lang="en-US" sz="2000" b="1" dirty="0">
                <a:solidFill>
                  <a:srgbClr val="A18F50"/>
                </a:solidFill>
                <a:latin typeface="Arial" panose="020B0604020202020204" pitchFamily="34" charset="0"/>
                <a:ea typeface="MiSans" pitchFamily="34" charset="-122"/>
                <a:cs typeface="Arial" panose="020B0604020202020204" pitchFamily="34" charset="0"/>
              </a:rPr>
              <a:t>Breathing Benefits</a:t>
            </a:r>
            <a:endParaRPr lang="en-US" sz="2000" dirty="0">
              <a:latin typeface="Arial" panose="020B0604020202020204" pitchFamily="34" charset="0"/>
              <a:cs typeface="Arial" panose="020B0604020202020204" pitchFamily="34" charset="0"/>
            </a:endParaRPr>
          </a:p>
        </p:txBody>
      </p:sp>
      <p:sp>
        <p:nvSpPr>
          <p:cNvPr id="89" name="Text 84"/>
          <p:cNvSpPr/>
          <p:nvPr/>
        </p:nvSpPr>
        <p:spPr>
          <a:xfrm>
            <a:off x="1515110" y="2345073"/>
            <a:ext cx="2673036" cy="2323136"/>
          </a:xfrm>
          <a:prstGeom prst="rect">
            <a:avLst/>
          </a:prstGeom>
          <a:noFill/>
          <a:ln/>
        </p:spPr>
        <p:txBody>
          <a:bodyPr wrap="square" lIns="0" tIns="0" rIns="0" bIns="0" rtlCol="0" anchor="t">
            <a:spAutoFit/>
          </a:bodyPr>
          <a:lstStyle/>
          <a:p>
            <a:pPr>
              <a:lnSpc>
                <a:spcPct val="130000"/>
              </a:lnSpc>
            </a:pPr>
            <a:r>
              <a:rPr lang="en-GB" sz="2000" dirty="0">
                <a:latin typeface="Arial" panose="020B0604020202020204" pitchFamily="34" charset="0"/>
                <a:cs typeface="Arial" panose="020B0604020202020204" pitchFamily="34" charset="0"/>
              </a:rPr>
              <a:t>Slow breathing activates the parasympathetic nervous system and reduces cortisol</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
        <p:nvSpPr>
          <p:cNvPr id="90" name="Text 85"/>
          <p:cNvSpPr/>
          <p:nvPr/>
        </p:nvSpPr>
        <p:spPr>
          <a:xfrm>
            <a:off x="4693920" y="1822551"/>
            <a:ext cx="3122930" cy="344069"/>
          </a:xfrm>
          <a:prstGeom prst="rect">
            <a:avLst/>
          </a:prstGeom>
          <a:noFill/>
          <a:ln/>
        </p:spPr>
        <p:txBody>
          <a:bodyPr wrap="square" lIns="0" tIns="0" rIns="0" bIns="35941" rtlCol="0" anchor="b">
            <a:spAutoFit/>
          </a:bodyPr>
          <a:lstStyle/>
          <a:p>
            <a:pPr algn="just">
              <a:lnSpc>
                <a:spcPct val="100000"/>
              </a:lnSpc>
            </a:pPr>
            <a:r>
              <a:rPr lang="en-US" sz="2000" b="1" dirty="0">
                <a:solidFill>
                  <a:srgbClr val="A18F50"/>
                </a:solidFill>
                <a:latin typeface="Arial" panose="020B0604020202020204" pitchFamily="34" charset="0"/>
                <a:ea typeface="MiSans" pitchFamily="34" charset="-122"/>
                <a:cs typeface="Arial" panose="020B0604020202020204" pitchFamily="34" charset="0"/>
              </a:rPr>
              <a:t>Mindfulness Impact</a:t>
            </a:r>
            <a:endParaRPr lang="en-US" sz="2000" dirty="0">
              <a:latin typeface="Arial" panose="020B0604020202020204" pitchFamily="34" charset="0"/>
              <a:cs typeface="Arial" panose="020B0604020202020204" pitchFamily="34" charset="0"/>
            </a:endParaRPr>
          </a:p>
        </p:txBody>
      </p:sp>
      <p:sp>
        <p:nvSpPr>
          <p:cNvPr id="91" name="Text 86"/>
          <p:cNvSpPr/>
          <p:nvPr/>
        </p:nvSpPr>
        <p:spPr>
          <a:xfrm>
            <a:off x="4747260" y="2318403"/>
            <a:ext cx="2301875" cy="2323136"/>
          </a:xfrm>
          <a:prstGeom prst="rect">
            <a:avLst/>
          </a:prstGeom>
          <a:noFill/>
          <a:ln/>
        </p:spPr>
        <p:txBody>
          <a:bodyPr wrap="square" lIns="0" tIns="0" rIns="0" bIns="0" rtlCol="0" anchor="t">
            <a:spAutoFit/>
          </a:bodyPr>
          <a:lstStyle/>
          <a:p>
            <a:pPr>
              <a:lnSpc>
                <a:spcPct val="130000"/>
              </a:lnSpc>
            </a:pPr>
            <a:r>
              <a:rPr lang="en-GB" sz="2000" dirty="0">
                <a:latin typeface="Arial" panose="020B0604020202020204" pitchFamily="34" charset="0"/>
                <a:cs typeface="Arial" panose="020B0604020202020204" pitchFamily="34" charset="0"/>
              </a:rPr>
              <a:t>Brief mindfulness sessions lower rumination and anxiety while improving focus</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
        <p:nvSpPr>
          <p:cNvPr id="92" name="Text 87"/>
          <p:cNvSpPr/>
          <p:nvPr/>
        </p:nvSpPr>
        <p:spPr>
          <a:xfrm>
            <a:off x="8061960" y="1783181"/>
            <a:ext cx="3122930" cy="344069"/>
          </a:xfrm>
          <a:prstGeom prst="rect">
            <a:avLst/>
          </a:prstGeom>
          <a:noFill/>
          <a:ln/>
        </p:spPr>
        <p:txBody>
          <a:bodyPr wrap="square" lIns="0" tIns="0" rIns="0" bIns="35941" rtlCol="0" anchor="b">
            <a:spAutoFit/>
          </a:bodyPr>
          <a:lstStyle/>
          <a:p>
            <a:pPr algn="just">
              <a:lnSpc>
                <a:spcPct val="100000"/>
              </a:lnSpc>
            </a:pPr>
            <a:r>
              <a:rPr lang="en-US" sz="2000" b="1" dirty="0">
                <a:solidFill>
                  <a:srgbClr val="A18F50"/>
                </a:solidFill>
                <a:latin typeface="Arial" panose="020B0604020202020204" pitchFamily="34" charset="0"/>
                <a:ea typeface="MiSans" pitchFamily="34" charset="-122"/>
                <a:cs typeface="Arial" panose="020B0604020202020204" pitchFamily="34" charset="0"/>
              </a:rPr>
              <a:t>Practical Accessibility</a:t>
            </a:r>
            <a:endParaRPr lang="en-US" sz="2000" dirty="0">
              <a:latin typeface="Arial" panose="020B0604020202020204" pitchFamily="34" charset="0"/>
              <a:cs typeface="Arial" panose="020B0604020202020204" pitchFamily="34" charset="0"/>
            </a:endParaRPr>
          </a:p>
        </p:txBody>
      </p:sp>
      <p:sp>
        <p:nvSpPr>
          <p:cNvPr id="93" name="Text 88"/>
          <p:cNvSpPr/>
          <p:nvPr/>
        </p:nvSpPr>
        <p:spPr>
          <a:xfrm>
            <a:off x="8064500" y="2292681"/>
            <a:ext cx="2301875" cy="2323136"/>
          </a:xfrm>
          <a:prstGeom prst="rect">
            <a:avLst/>
          </a:prstGeom>
          <a:noFill/>
          <a:ln/>
        </p:spPr>
        <p:txBody>
          <a:bodyPr wrap="square" lIns="0" tIns="0" rIns="0" bIns="0" rtlCol="0" anchor="t">
            <a:spAutoFit/>
          </a:bodyPr>
          <a:lstStyle/>
          <a:p>
            <a:pPr>
              <a:lnSpc>
                <a:spcPct val="130000"/>
              </a:lnSpc>
            </a:pPr>
            <a:r>
              <a:rPr lang="en-GB" sz="2000" dirty="0">
                <a:latin typeface="Arial" panose="020B0604020202020204" pitchFamily="34" charset="0"/>
                <a:cs typeface="Arial" panose="020B0604020202020204" pitchFamily="34" charset="0"/>
              </a:rPr>
              <a:t>These techniques require no equipment and can be incorporated into daily routines</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3" name="Text 1"/>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5" name="Text 3"/>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Text 4"/>
          <p:cNvSpPr/>
          <p:nvPr/>
        </p:nvSpPr>
        <p:spPr>
          <a:xfrm>
            <a:off x="1090930" y="40894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Track, Reflect, Reframe</a:t>
            </a:r>
            <a:endParaRPr lang="en-US" sz="1600" dirty="0">
              <a:latin typeface="Arial" panose="020B0604020202020204" pitchFamily="34" charset="0"/>
              <a:cs typeface="Arial" panose="020B0604020202020204" pitchFamily="34" charset="0"/>
            </a:endParaRPr>
          </a:p>
        </p:txBody>
      </p:sp>
      <p:sp>
        <p:nvSpPr>
          <p:cNvPr id="7" name="Shape 5"/>
          <p:cNvSpPr/>
          <p:nvPr/>
        </p:nvSpPr>
        <p:spPr>
          <a:xfrm>
            <a:off x="638810" y="6362065"/>
            <a:ext cx="215900" cy="215900"/>
          </a:xfrm>
          <a:prstGeom prst="roundRect">
            <a:avLst>
              <a:gd name="adj" fmla="val 50000"/>
            </a:avLst>
          </a:prstGeom>
          <a:solidFill>
            <a:srgbClr val="F6F4ED"/>
          </a:solidFill>
          <a:ln/>
        </p:spPr>
        <p:txBody>
          <a:bodyPr/>
          <a:lstStyle/>
          <a:p>
            <a:endParaRPr lang="en-GB"/>
          </a:p>
        </p:txBody>
      </p:sp>
      <p:sp>
        <p:nvSpPr>
          <p:cNvPr id="8" name="Text 6"/>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7"/>
          <p:cNvSpPr/>
          <p:nvPr/>
        </p:nvSpPr>
        <p:spPr>
          <a:xfrm>
            <a:off x="765810" y="6362065"/>
            <a:ext cx="215900" cy="215900"/>
          </a:xfrm>
          <a:prstGeom prst="roundRect">
            <a:avLst>
              <a:gd name="adj" fmla="val 50000"/>
            </a:avLst>
          </a:prstGeom>
          <a:solidFill>
            <a:srgbClr val="000000">
              <a:alpha val="0"/>
            </a:srgbClr>
          </a:solidFill>
          <a:ln w="19050">
            <a:solidFill>
              <a:srgbClr val="F6F4ED"/>
            </a:solidFill>
            <a:prstDash val="solid"/>
          </a:ln>
        </p:spPr>
        <p:txBody>
          <a:bodyPr/>
          <a:lstStyle/>
          <a:p>
            <a:endParaRPr lang="en-GB"/>
          </a:p>
        </p:txBody>
      </p:sp>
      <p:sp>
        <p:nvSpPr>
          <p:cNvPr id="10" name="Text 8"/>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pic>
        <p:nvPicPr>
          <p:cNvPr id="11" name="Image 0"/>
          <p:cNvPicPr>
            <a:picLocks noChangeAspect="1"/>
          </p:cNvPicPr>
          <p:nvPr/>
        </p:nvPicPr>
        <p:blipFill>
          <a:blip r:embed="rId3">
            <a:extLst>
              <a:ext uri="{837473B0-CC2E-450A-ABE3-18F120FF3D39}">
                <a1611:picAttrSrcUrl xmlns:a1611="http://schemas.microsoft.com/office/drawing/2016/11/main" r:id="rId4"/>
              </a:ext>
            </a:extLst>
          </a:blip>
          <a:srcRect l="5343" r="5343"/>
          <a:stretch/>
        </p:blipFill>
        <p:spPr>
          <a:xfrm>
            <a:off x="7861935" y="1217295"/>
            <a:ext cx="3537585" cy="4951095"/>
          </a:xfrm>
          <a:prstGeom prst="round2DiagRect">
            <a:avLst>
              <a:gd name="adj1" fmla="val 16667"/>
              <a:gd name="adj2" fmla="val 0"/>
            </a:avLst>
          </a:prstGeom>
        </p:spPr>
      </p:pic>
      <p:sp>
        <p:nvSpPr>
          <p:cNvPr id="12" name="Shape 9"/>
          <p:cNvSpPr/>
          <p:nvPr/>
        </p:nvSpPr>
        <p:spPr>
          <a:xfrm>
            <a:off x="1160780" y="1504315"/>
            <a:ext cx="3567430" cy="502920"/>
          </a:xfrm>
          <a:prstGeom prst="round1Rect">
            <a:avLst>
              <a:gd name="adj" fmla="val 16667"/>
            </a:avLst>
          </a:prstGeom>
          <a:solidFill>
            <a:schemeClr val="accent6">
              <a:lumMod val="40000"/>
              <a:lumOff val="60000"/>
            </a:schemeClr>
          </a:solidFill>
          <a:ln/>
        </p:spPr>
        <p:txBody>
          <a:bodyPr/>
          <a:lstStyle/>
          <a:p>
            <a:endParaRPr lang="en-GB" dirty="0">
              <a:latin typeface="Arial" panose="020B0604020202020204" pitchFamily="34" charset="0"/>
              <a:cs typeface="Arial" panose="020B0604020202020204" pitchFamily="34" charset="0"/>
            </a:endParaRPr>
          </a:p>
        </p:txBody>
      </p:sp>
      <p:sp>
        <p:nvSpPr>
          <p:cNvPr id="13" name="Text 10"/>
          <p:cNvSpPr/>
          <p:nvPr/>
        </p:nvSpPr>
        <p:spPr>
          <a:xfrm>
            <a:off x="1160780" y="1504315"/>
            <a:ext cx="3567430" cy="50292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1"/>
          <p:cNvSpPr/>
          <p:nvPr/>
        </p:nvSpPr>
        <p:spPr>
          <a:xfrm>
            <a:off x="1165860" y="2012315"/>
            <a:ext cx="6247765" cy="1493520"/>
          </a:xfrm>
          <a:prstGeom prst="roundRect">
            <a:avLst>
              <a:gd name="adj" fmla="val 0"/>
            </a:avLst>
          </a:prstGeom>
          <a:solidFill>
            <a:srgbClr val="000000">
              <a:alpha val="0"/>
            </a:srgbClr>
          </a:solidFill>
          <a:ln w="19050">
            <a:solidFill>
              <a:srgbClr val="3A5A60"/>
            </a:solidFill>
            <a:prstDash val="solid"/>
          </a:ln>
        </p:spPr>
        <p:txBody>
          <a:bodyPr/>
          <a:lstStyle/>
          <a:p>
            <a:endParaRPr lang="en-GB"/>
          </a:p>
        </p:txBody>
      </p:sp>
      <p:sp>
        <p:nvSpPr>
          <p:cNvPr id="15" name="Text 12"/>
          <p:cNvSpPr/>
          <p:nvPr/>
        </p:nvSpPr>
        <p:spPr>
          <a:xfrm>
            <a:off x="1165860" y="2012315"/>
            <a:ext cx="6247765" cy="1493520"/>
          </a:xfrm>
          <a:prstGeom prst="rect">
            <a:avLst/>
          </a:prstGeom>
          <a:noFill/>
          <a:ln/>
        </p:spPr>
        <p:txBody>
          <a:bodyPr wrap="square" lIns="45720" tIns="91440" rIns="91440" bIns="45720" rtlCol="0" anchor="ctr"/>
          <a:lstStyle/>
          <a:p>
            <a:pPr>
              <a:lnSpc>
                <a:spcPct val="100000"/>
              </a:lnSpc>
            </a:pPr>
            <a:endParaRPr lang="en-US" sz="1600" dirty="0"/>
          </a:p>
        </p:txBody>
      </p:sp>
      <p:sp>
        <p:nvSpPr>
          <p:cNvPr id="16" name="Shape 13"/>
          <p:cNvSpPr/>
          <p:nvPr/>
        </p:nvSpPr>
        <p:spPr>
          <a:xfrm>
            <a:off x="1160780" y="3825875"/>
            <a:ext cx="3567430" cy="502920"/>
          </a:xfrm>
          <a:prstGeom prst="round1Rect">
            <a:avLst>
              <a:gd name="adj" fmla="val 16667"/>
            </a:avLst>
          </a:prstGeom>
          <a:solidFill>
            <a:schemeClr val="accent6">
              <a:lumMod val="40000"/>
              <a:lumOff val="60000"/>
            </a:schemeClr>
          </a:solidFill>
          <a:ln/>
        </p:spPr>
        <p:txBody>
          <a:bodyPr/>
          <a:lstStyle/>
          <a:p>
            <a:endParaRPr lang="en-GB" dirty="0">
              <a:solidFill>
                <a:schemeClr val="tx1">
                  <a:lumMod val="95000"/>
                  <a:lumOff val="5000"/>
                </a:schemeClr>
              </a:solidFill>
              <a:latin typeface="Arial" panose="020B0604020202020204" pitchFamily="34" charset="0"/>
              <a:cs typeface="Arial" panose="020B0604020202020204" pitchFamily="34" charset="0"/>
            </a:endParaRPr>
          </a:p>
        </p:txBody>
      </p:sp>
      <p:sp>
        <p:nvSpPr>
          <p:cNvPr id="17" name="Text 14"/>
          <p:cNvSpPr/>
          <p:nvPr/>
        </p:nvSpPr>
        <p:spPr>
          <a:xfrm>
            <a:off x="1160780" y="3825875"/>
            <a:ext cx="3567430" cy="502920"/>
          </a:xfrm>
          <a:prstGeom prst="rect">
            <a:avLst/>
          </a:prstGeom>
          <a:noFill/>
          <a:ln/>
        </p:spPr>
        <p:txBody>
          <a:bodyPr wrap="square" lIns="45720" tIns="91440" rIns="91440" bIns="45720" rtlCol="0" anchor="ctr"/>
          <a:lstStyle/>
          <a:p>
            <a:pPr>
              <a:lnSpc>
                <a:spcPct val="100000"/>
              </a:lnSpc>
            </a:pPr>
            <a:endParaRPr lang="en-US" sz="1600" dirty="0"/>
          </a:p>
        </p:txBody>
      </p:sp>
      <p:sp>
        <p:nvSpPr>
          <p:cNvPr id="18" name="Shape 15"/>
          <p:cNvSpPr/>
          <p:nvPr/>
        </p:nvSpPr>
        <p:spPr>
          <a:xfrm>
            <a:off x="1165860" y="4333875"/>
            <a:ext cx="6247765" cy="1493520"/>
          </a:xfrm>
          <a:prstGeom prst="roundRect">
            <a:avLst>
              <a:gd name="adj" fmla="val 0"/>
            </a:avLst>
          </a:prstGeom>
          <a:solidFill>
            <a:srgbClr val="000000">
              <a:alpha val="0"/>
            </a:srgbClr>
          </a:solidFill>
          <a:ln w="19050">
            <a:solidFill>
              <a:srgbClr val="3A5A60"/>
            </a:solidFill>
            <a:prstDash val="solid"/>
          </a:ln>
        </p:spPr>
        <p:txBody>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Journaling encourages cognitive reframing and supports healthier emotional processing</a:t>
            </a:r>
            <a:r>
              <a:rPr lang="en-IN" dirty="0">
                <a:latin typeface="Arial" panose="020B0604020202020204"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p:txBody>
      </p:sp>
      <p:sp>
        <p:nvSpPr>
          <p:cNvPr id="19" name="Text 16"/>
          <p:cNvSpPr/>
          <p:nvPr/>
        </p:nvSpPr>
        <p:spPr>
          <a:xfrm>
            <a:off x="1165860" y="4333875"/>
            <a:ext cx="6247765" cy="1493520"/>
          </a:xfrm>
          <a:prstGeom prst="rect">
            <a:avLst/>
          </a:prstGeom>
          <a:noFill/>
          <a:ln/>
        </p:spPr>
        <p:txBody>
          <a:bodyPr wrap="square" lIns="45720" tIns="91440" rIns="91440" bIns="45720" rtlCol="0" anchor="ctr"/>
          <a:lstStyle/>
          <a:p>
            <a:pPr>
              <a:lnSpc>
                <a:spcPct val="100000"/>
              </a:lnSpc>
            </a:pPr>
            <a:endParaRPr lang="en-US" sz="1600" dirty="0"/>
          </a:p>
        </p:txBody>
      </p:sp>
      <p:sp>
        <p:nvSpPr>
          <p:cNvPr id="20" name="Shape 17"/>
          <p:cNvSpPr/>
          <p:nvPr/>
        </p:nvSpPr>
        <p:spPr>
          <a:xfrm>
            <a:off x="467360" y="6349365"/>
            <a:ext cx="215900" cy="215900"/>
          </a:xfrm>
          <a:prstGeom prst="roundRect">
            <a:avLst>
              <a:gd name="adj" fmla="val 50000"/>
            </a:avLst>
          </a:prstGeom>
          <a:solidFill>
            <a:srgbClr val="3A5A60"/>
          </a:solidFill>
          <a:ln/>
        </p:spPr>
        <p:txBody>
          <a:bodyPr/>
          <a:lstStyle/>
          <a:p>
            <a:endParaRPr lang="en-GB"/>
          </a:p>
        </p:txBody>
      </p:sp>
      <p:sp>
        <p:nvSpPr>
          <p:cNvPr id="21" name="Text 18"/>
          <p:cNvSpPr/>
          <p:nvPr/>
        </p:nvSpPr>
        <p:spPr>
          <a:xfrm>
            <a:off x="467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22" name="Shape 19"/>
          <p:cNvSpPr/>
          <p:nvPr/>
        </p:nvSpPr>
        <p:spPr>
          <a:xfrm>
            <a:off x="594360" y="6349365"/>
            <a:ext cx="215900" cy="215900"/>
          </a:xfrm>
          <a:prstGeom prst="roundRect">
            <a:avLst>
              <a:gd name="adj" fmla="val 50000"/>
            </a:avLst>
          </a:prstGeom>
          <a:solidFill>
            <a:srgbClr val="000000">
              <a:alpha val="0"/>
            </a:srgbClr>
          </a:solidFill>
          <a:ln w="19050">
            <a:solidFill>
              <a:srgbClr val="3A5A60"/>
            </a:solidFill>
            <a:prstDash val="solid"/>
          </a:ln>
        </p:spPr>
        <p:txBody>
          <a:bodyPr/>
          <a:lstStyle/>
          <a:p>
            <a:endParaRPr lang="en-GB"/>
          </a:p>
        </p:txBody>
      </p:sp>
      <p:sp>
        <p:nvSpPr>
          <p:cNvPr id="23" name="Text 20"/>
          <p:cNvSpPr/>
          <p:nvPr/>
        </p:nvSpPr>
        <p:spPr>
          <a:xfrm>
            <a:off x="594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24" name="Text 21"/>
          <p:cNvSpPr/>
          <p:nvPr/>
        </p:nvSpPr>
        <p:spPr>
          <a:xfrm>
            <a:off x="1217388" y="1574165"/>
            <a:ext cx="3390745" cy="368300"/>
          </a:xfrm>
          <a:prstGeom prst="rect">
            <a:avLst/>
          </a:prstGeom>
          <a:noFill/>
          <a:ln/>
        </p:spPr>
        <p:txBody>
          <a:bodyPr wrap="square" lIns="91440" tIns="45720" rIns="91440" bIns="45720" rtlCol="0" anchor="t">
            <a:spAutoFit/>
          </a:bodyPr>
          <a:lstStyle/>
          <a:p>
            <a:pPr algn="just">
              <a:lnSpc>
                <a:spcPct val="100000"/>
              </a:lnSpc>
            </a:pPr>
            <a:r>
              <a:rPr lang="en-US" sz="1800" b="1" dirty="0">
                <a:solidFill>
                  <a:schemeClr val="tx1">
                    <a:lumMod val="95000"/>
                    <a:lumOff val="5000"/>
                  </a:schemeClr>
                </a:solidFill>
                <a:latin typeface="MiSans" pitchFamily="34" charset="0"/>
                <a:ea typeface="MiSans" pitchFamily="34" charset="-122"/>
                <a:cs typeface="MiSans" pitchFamily="34" charset="-120"/>
              </a:rPr>
              <a:t>Mood Tracking</a:t>
            </a:r>
            <a:endParaRPr lang="en-US" sz="1600" dirty="0">
              <a:solidFill>
                <a:schemeClr val="tx1">
                  <a:lumMod val="95000"/>
                  <a:lumOff val="5000"/>
                </a:schemeClr>
              </a:solidFill>
            </a:endParaRPr>
          </a:p>
        </p:txBody>
      </p:sp>
      <p:sp>
        <p:nvSpPr>
          <p:cNvPr id="25" name="Text 22"/>
          <p:cNvSpPr/>
          <p:nvPr/>
        </p:nvSpPr>
        <p:spPr>
          <a:xfrm>
            <a:off x="1223645" y="2133600"/>
            <a:ext cx="6164580" cy="1106713"/>
          </a:xfrm>
          <a:prstGeom prst="rect">
            <a:avLst/>
          </a:prstGeom>
          <a:noFill/>
          <a:ln/>
        </p:spPr>
        <p:txBody>
          <a:bodyPr wrap="square" lIns="91440" tIns="45720" rIns="91440" bIns="45720" rtlCol="0" anchor="t">
            <a:spAutoFit/>
          </a:bodyPr>
          <a:lstStyle/>
          <a:p>
            <a:pPr>
              <a:lnSpc>
                <a:spcPct val="130000"/>
              </a:lnSpc>
            </a:pPr>
            <a:r>
              <a:rPr lang="en-GB" dirty="0">
                <a:latin typeface="Arial" panose="020B0604020202020204" pitchFamily="34" charset="0"/>
                <a:cs typeface="Arial" panose="020B0604020202020204" pitchFamily="34" charset="0"/>
              </a:rPr>
              <a:t>Mood-tracking supports emotional awareness and helps identify triggers</a:t>
            </a:r>
            <a:r>
              <a:rPr lang="en-IN" dirty="0">
                <a:latin typeface="Arial" panose="020B0604020202020204" pitchFamily="34" charset="0"/>
                <a:cs typeface="Arial" panose="020B0604020202020204" pitchFamily="34" charset="0"/>
              </a:rPr>
              <a:t> (NHS,2019).</a:t>
            </a:r>
          </a:p>
          <a:p>
            <a:pPr>
              <a:lnSpc>
                <a:spcPct val="130000"/>
              </a:lnSpc>
            </a:pPr>
            <a:endParaRPr lang="en-US" sz="1600" dirty="0">
              <a:latin typeface="Arial" panose="020B0604020202020204" pitchFamily="34" charset="0"/>
              <a:cs typeface="Arial" panose="020B0604020202020204" pitchFamily="34" charset="0"/>
            </a:endParaRPr>
          </a:p>
        </p:txBody>
      </p:sp>
      <p:sp>
        <p:nvSpPr>
          <p:cNvPr id="26" name="Text 23"/>
          <p:cNvSpPr/>
          <p:nvPr/>
        </p:nvSpPr>
        <p:spPr>
          <a:xfrm>
            <a:off x="1217388" y="3895725"/>
            <a:ext cx="3390745" cy="368300"/>
          </a:xfrm>
          <a:prstGeom prst="rect">
            <a:avLst/>
          </a:prstGeom>
          <a:noFill/>
          <a:ln/>
        </p:spPr>
        <p:txBody>
          <a:bodyPr wrap="square" lIns="91440" tIns="45720" rIns="91440" bIns="45720" rtlCol="0" anchor="t">
            <a:spAutoFit/>
          </a:bodyPr>
          <a:lstStyle/>
          <a:p>
            <a:pPr algn="just">
              <a:lnSpc>
                <a:spcPct val="100000"/>
              </a:lnSpc>
            </a:pPr>
            <a:r>
              <a:rPr lang="en-US" sz="1800" b="1" dirty="0">
                <a:solidFill>
                  <a:schemeClr val="tx1">
                    <a:lumMod val="95000"/>
                    <a:lumOff val="5000"/>
                  </a:schemeClr>
                </a:solidFill>
                <a:latin typeface="Arial" panose="020B0604020202020204" pitchFamily="34" charset="0"/>
                <a:ea typeface="MiSans" pitchFamily="34" charset="-122"/>
                <a:cs typeface="Arial" panose="020B0604020202020204" pitchFamily="34" charset="0"/>
              </a:rPr>
              <a:t>Journaling</a:t>
            </a:r>
            <a:endParaRPr lang="en-US" sz="16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27" name="Text 24"/>
          <p:cNvSpPr/>
          <p:nvPr/>
        </p:nvSpPr>
        <p:spPr>
          <a:xfrm>
            <a:off x="1223645" y="4455160"/>
            <a:ext cx="6164580" cy="386516"/>
          </a:xfrm>
          <a:prstGeom prst="rect">
            <a:avLst/>
          </a:prstGeom>
          <a:noFill/>
          <a:ln/>
        </p:spPr>
        <p:txBody>
          <a:bodyPr wrap="square" lIns="91440" tIns="45720" rIns="91440" bIns="45720" rtlCol="0" anchor="t">
            <a:spAutoFit/>
          </a:bodyPr>
          <a:lstStyle/>
          <a:p>
            <a:pPr>
              <a:lnSpc>
                <a:spcPct val="130000"/>
              </a:lnSpc>
            </a:pPr>
            <a:endParaRPr lang="en-US" sz="1600" dirty="0"/>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FFFFE"/>
        </a:solidFill>
        <a:effectLst/>
      </p:bgPr>
    </p:bg>
    <p:spTree>
      <p:nvGrpSpPr>
        <p:cNvPr id="1" name=""/>
        <p:cNvGrpSpPr/>
        <p:nvPr/>
      </p:nvGrpSpPr>
      <p:grpSpPr>
        <a:xfrm>
          <a:off x="0" y="0"/>
          <a:ext cx="0" cy="0"/>
          <a:chOff x="0" y="0"/>
          <a:chExt cx="0" cy="0"/>
        </a:xfrm>
      </p:grpSpPr>
      <p:pic>
        <p:nvPicPr>
          <p:cNvPr id="2" name="Image 0"/>
          <p:cNvPicPr>
            <a:picLocks noChangeAspect="1"/>
          </p:cNvPicPr>
          <p:nvPr/>
        </p:nvPicPr>
        <p:blipFill>
          <a:blip r:embed="rId3">
            <a:extLst>
              <a:ext uri="{837473B0-CC2E-450A-ABE3-18F120FF3D39}">
                <a1611:picAttrSrcUrl xmlns:a1611="http://schemas.microsoft.com/office/drawing/2016/11/main" r:id="rId4"/>
              </a:ext>
            </a:extLst>
          </a:blip>
          <a:srcRect/>
          <a:stretch/>
        </p:blipFill>
        <p:spPr>
          <a:xfrm>
            <a:off x="2482784" y="0"/>
            <a:ext cx="7611711" cy="4757320"/>
          </a:xfrm>
          <a:prstGeom prst="rect">
            <a:avLst/>
          </a:prstGeom>
        </p:spPr>
      </p:pic>
      <p:sp>
        <p:nvSpPr>
          <p:cNvPr id="3" name="Text 0"/>
          <p:cNvSpPr/>
          <p:nvPr/>
        </p:nvSpPr>
        <p:spPr>
          <a:xfrm>
            <a:off x="2620679" y="3266072"/>
            <a:ext cx="4088765" cy="1198880"/>
          </a:xfrm>
          <a:prstGeom prst="rect">
            <a:avLst/>
          </a:prstGeom>
          <a:noFill/>
          <a:ln/>
        </p:spPr>
        <p:txBody>
          <a:bodyPr wrap="square" lIns="91440" tIns="45720" rIns="91440" bIns="45720" rtlCol="0" anchor="t">
            <a:spAutoFit/>
          </a:bodyPr>
          <a:lstStyle/>
          <a:p>
            <a:pPr algn="r">
              <a:lnSpc>
                <a:spcPct val="100000"/>
              </a:lnSpc>
            </a:pPr>
            <a:r>
              <a:rPr lang="en-US" sz="7200" b="1" dirty="0">
                <a:solidFill>
                  <a:srgbClr val="3A5A60"/>
                </a:solidFill>
                <a:latin typeface="Arial" panose="020B0604020202020204" pitchFamily="34" charset="0"/>
                <a:ea typeface="MiSans" pitchFamily="34" charset="-122"/>
                <a:cs typeface="Arial" panose="020B0604020202020204" pitchFamily="34" charset="0"/>
              </a:rPr>
              <a:t>04</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1078263" y="4757320"/>
            <a:ext cx="7173595" cy="645160"/>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Digital Advantage</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295390" y="5715"/>
            <a:ext cx="5893435" cy="6847840"/>
          </a:xfrm>
          <a:prstGeom prst="rect">
            <a:avLst/>
          </a:prstGeom>
          <a:solidFill>
            <a:schemeClr val="accent6">
              <a:lumMod val="40000"/>
              <a:lumOff val="60000"/>
            </a:schemeClr>
          </a:solidFill>
          <a:ln/>
        </p:spPr>
        <p:txBody>
          <a:bodyPr/>
          <a:lstStyle/>
          <a:p>
            <a:endParaRPr lang="en-GB">
              <a:solidFill>
                <a:schemeClr val="accent3">
                  <a:lumMod val="75000"/>
                </a:schemeClr>
              </a:solidFill>
            </a:endParaRPr>
          </a:p>
        </p:txBody>
      </p:sp>
      <p:sp>
        <p:nvSpPr>
          <p:cNvPr id="3" name="Text 1"/>
          <p:cNvSpPr/>
          <p:nvPr/>
        </p:nvSpPr>
        <p:spPr>
          <a:xfrm>
            <a:off x="6295390" y="5715"/>
            <a:ext cx="5893435" cy="684784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005277" y="301026"/>
            <a:ext cx="10782935" cy="584775"/>
          </a:xfrm>
          <a:prstGeom prst="rect">
            <a:avLst/>
          </a:prstGeom>
          <a:noFill/>
          <a:ln/>
        </p:spPr>
        <p:txBody>
          <a:bodyPr wrap="square" lIns="91440" tIns="45720" rIns="91440" bIns="45720" rtlCol="0" anchor="t">
            <a:spAutoFit/>
          </a:bodyPr>
          <a:lstStyle/>
          <a:p>
            <a:pPr algn="just">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Why Students Choose App Support</a:t>
            </a:r>
            <a:endParaRPr lang="en-US" dirty="0">
              <a:latin typeface="Arial" panose="020B0604020202020204" pitchFamily="34" charset="0"/>
              <a:cs typeface="Arial" panose="020B0604020202020204" pitchFamily="34" charset="0"/>
            </a:endParaRPr>
          </a:p>
        </p:txBody>
      </p:sp>
      <p:pic>
        <p:nvPicPr>
          <p:cNvPr id="9" name="Image 0"/>
          <p:cNvPicPr>
            <a:picLocks noChangeAspect="1"/>
          </p:cNvPicPr>
          <p:nvPr/>
        </p:nvPicPr>
        <p:blipFill>
          <a:blip r:embed="rId3">
            <a:extLst>
              <a:ext uri="{837473B0-CC2E-450A-ABE3-18F120FF3D39}">
                <a1611:picAttrSrcUrl xmlns:a1611="http://schemas.microsoft.com/office/drawing/2016/11/main" r:id="rId4"/>
              </a:ext>
            </a:extLst>
          </a:blip>
          <a:srcRect l="7280" r="7280"/>
          <a:stretch/>
        </p:blipFill>
        <p:spPr>
          <a:xfrm>
            <a:off x="592456" y="1181112"/>
            <a:ext cx="5564366" cy="3066334"/>
          </a:xfrm>
          <a:prstGeom prst="rect">
            <a:avLst/>
          </a:prstGeom>
        </p:spPr>
      </p:pic>
      <p:sp>
        <p:nvSpPr>
          <p:cNvPr id="10" name="Shape 7"/>
          <p:cNvSpPr/>
          <p:nvPr/>
        </p:nvSpPr>
        <p:spPr>
          <a:xfrm>
            <a:off x="6600190" y="2602865"/>
            <a:ext cx="5184001" cy="0"/>
          </a:xfrm>
          <a:prstGeom prst="line">
            <a:avLst/>
          </a:prstGeom>
          <a:noFill/>
          <a:ln w="12700">
            <a:solidFill>
              <a:srgbClr val="FFFFFF"/>
            </a:solidFill>
            <a:prstDash val="dash"/>
            <a:headEnd type="none"/>
            <a:tailEnd type="none"/>
          </a:ln>
        </p:spPr>
        <p:txBody>
          <a:bodyPr/>
          <a:lstStyle/>
          <a:p>
            <a:endParaRPr lang="en-GB"/>
          </a:p>
        </p:txBody>
      </p:sp>
      <p:sp>
        <p:nvSpPr>
          <p:cNvPr id="11" name="Shape 8"/>
          <p:cNvSpPr/>
          <p:nvPr/>
        </p:nvSpPr>
        <p:spPr>
          <a:xfrm>
            <a:off x="6650989" y="4485005"/>
            <a:ext cx="5184001" cy="0"/>
          </a:xfrm>
          <a:prstGeom prst="line">
            <a:avLst/>
          </a:prstGeom>
          <a:noFill/>
          <a:ln w="12700">
            <a:solidFill>
              <a:srgbClr val="FFFFFF"/>
            </a:solidFill>
            <a:prstDash val="dash"/>
            <a:headEnd type="none"/>
            <a:tailEnd type="none"/>
          </a:ln>
        </p:spPr>
        <p:txBody>
          <a:bodyPr/>
          <a:lstStyle/>
          <a:p>
            <a:endParaRPr lang="en-GB"/>
          </a:p>
        </p:txBody>
      </p:sp>
      <p:sp>
        <p:nvSpPr>
          <p:cNvPr id="12" name="Text 9"/>
          <p:cNvSpPr/>
          <p:nvPr/>
        </p:nvSpPr>
        <p:spPr>
          <a:xfrm>
            <a:off x="6633844" y="972185"/>
            <a:ext cx="5043035" cy="461665"/>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2400" b="1" dirty="0">
                <a:latin typeface="Arial" panose="020B0604020202020204" pitchFamily="34" charset="0"/>
                <a:ea typeface="MiSans" pitchFamily="34" charset="-122"/>
                <a:cs typeface="Arial" panose="020B0604020202020204" pitchFamily="34" charset="0"/>
              </a:rPr>
              <a:t>Accessibility</a:t>
            </a:r>
            <a:endParaRPr lang="en-US" sz="2400" dirty="0">
              <a:latin typeface="Arial" panose="020B0604020202020204" pitchFamily="34" charset="0"/>
              <a:cs typeface="Arial" panose="020B0604020202020204" pitchFamily="34" charset="0"/>
            </a:endParaRPr>
          </a:p>
        </p:txBody>
      </p:sp>
      <p:sp>
        <p:nvSpPr>
          <p:cNvPr id="13" name="Text 10"/>
          <p:cNvSpPr/>
          <p:nvPr/>
        </p:nvSpPr>
        <p:spPr>
          <a:xfrm>
            <a:off x="6633844" y="1336205"/>
            <a:ext cx="5111613" cy="815031"/>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Apps provide flexible, </a:t>
            </a:r>
            <a:r>
              <a:rPr lang="en-GB" sz="2000">
                <a:latin typeface="Arial" panose="020B0604020202020204" pitchFamily="34" charset="0"/>
                <a:cs typeface="Arial" panose="020B0604020202020204" pitchFamily="34" charset="0"/>
              </a:rPr>
              <a:t>24/7 access</a:t>
            </a:r>
            <a:r>
              <a:rPr lang="en-IN" sz="200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a:lnSpc>
                <a:spcPct val="130000"/>
              </a:lnSpc>
            </a:pPr>
            <a:endParaRPr lang="en-US" dirty="0">
              <a:latin typeface="Arial" panose="020B0604020202020204" pitchFamily="34" charset="0"/>
              <a:cs typeface="Arial" panose="020B0604020202020204" pitchFamily="34" charset="0"/>
            </a:endParaRPr>
          </a:p>
        </p:txBody>
      </p:sp>
      <p:sp>
        <p:nvSpPr>
          <p:cNvPr id="14" name="Text 11"/>
          <p:cNvSpPr/>
          <p:nvPr/>
        </p:nvSpPr>
        <p:spPr>
          <a:xfrm>
            <a:off x="868680" y="4667728"/>
            <a:ext cx="4944745" cy="461665"/>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2400" b="1" dirty="0">
                <a:solidFill>
                  <a:srgbClr val="A18F50"/>
                </a:solidFill>
                <a:latin typeface="Arial" panose="020B0604020202020204" pitchFamily="34" charset="0"/>
                <a:ea typeface="MiSans" pitchFamily="34" charset="-122"/>
                <a:cs typeface="Arial" panose="020B0604020202020204" pitchFamily="34" charset="0"/>
              </a:rPr>
              <a:t>Privacy</a:t>
            </a:r>
            <a:endParaRPr lang="en-US" sz="2000" dirty="0">
              <a:latin typeface="Arial" panose="020B0604020202020204" pitchFamily="34" charset="0"/>
              <a:cs typeface="Arial" panose="020B0604020202020204" pitchFamily="34" charset="0"/>
            </a:endParaRPr>
          </a:p>
        </p:txBody>
      </p:sp>
      <p:sp>
        <p:nvSpPr>
          <p:cNvPr id="15" name="Text 12"/>
          <p:cNvSpPr/>
          <p:nvPr/>
        </p:nvSpPr>
        <p:spPr>
          <a:xfrm>
            <a:off x="868680" y="5236004"/>
            <a:ext cx="5111750" cy="707886"/>
          </a:xfrm>
          <a:prstGeom prst="rect">
            <a:avLst/>
          </a:prstGeom>
          <a:noFill/>
          <a:ln/>
        </p:spPr>
        <p:txBody>
          <a:bodyPr wrap="square" lIns="91440" tIns="45720" rIns="91440" bIns="45720" rtlCol="0" anchor="t">
            <a:spAutoFit/>
          </a:bodyPr>
          <a:lstStyle/>
          <a:p>
            <a:pPr lvl="0"/>
            <a:r>
              <a:rPr lang="en-GB" sz="2000" dirty="0">
                <a:latin typeface="Arial" panose="020B0604020202020204" pitchFamily="34" charset="0"/>
                <a:cs typeface="Arial" panose="020B0604020202020204" pitchFamily="34" charset="0"/>
              </a:rPr>
              <a:t>Digital platforms reduce stigma and </a:t>
            </a:r>
            <a:r>
              <a:rPr lang="en-GB" sz="2000">
                <a:latin typeface="Arial" panose="020B0604020202020204" pitchFamily="34" charset="0"/>
                <a:cs typeface="Arial" panose="020B0604020202020204" pitchFamily="34" charset="0"/>
              </a:rPr>
              <a:t>maintain privacy</a:t>
            </a:r>
            <a:r>
              <a:rPr lang="en-IN" sz="200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p:txBody>
      </p:sp>
      <p:sp>
        <p:nvSpPr>
          <p:cNvPr id="16" name="Text 13"/>
          <p:cNvSpPr/>
          <p:nvPr/>
        </p:nvSpPr>
        <p:spPr>
          <a:xfrm>
            <a:off x="6633844" y="2830195"/>
            <a:ext cx="5161777" cy="461665"/>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2400" b="1" dirty="0">
                <a:latin typeface="Arial" panose="020B0604020202020204" pitchFamily="34" charset="0"/>
                <a:ea typeface="MiSans" pitchFamily="34" charset="-122"/>
                <a:cs typeface="Arial" panose="020B0604020202020204" pitchFamily="34" charset="0"/>
              </a:rPr>
              <a:t>Habit Formation</a:t>
            </a:r>
            <a:endParaRPr lang="en-US" sz="2400" dirty="0">
              <a:latin typeface="Arial" panose="020B0604020202020204" pitchFamily="34" charset="0"/>
              <a:cs typeface="Arial" panose="020B0604020202020204" pitchFamily="34" charset="0"/>
            </a:endParaRPr>
          </a:p>
        </p:txBody>
      </p:sp>
      <p:sp>
        <p:nvSpPr>
          <p:cNvPr id="17" name="Text 14"/>
          <p:cNvSpPr/>
          <p:nvPr/>
        </p:nvSpPr>
        <p:spPr>
          <a:xfrm>
            <a:off x="6633844" y="3199095"/>
            <a:ext cx="5111613" cy="815031"/>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Push notifications support </a:t>
            </a:r>
            <a:r>
              <a:rPr lang="en-GB" sz="2000">
                <a:latin typeface="Arial" panose="020B0604020202020204" pitchFamily="34" charset="0"/>
                <a:cs typeface="Arial" panose="020B0604020202020204" pitchFamily="34" charset="0"/>
              </a:rPr>
              <a:t>habit formation</a:t>
            </a:r>
            <a:r>
              <a:rPr lang="en-IN" sz="200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a:lnSpc>
                <a:spcPct val="130000"/>
              </a:lnSpc>
            </a:pPr>
            <a:endParaRPr lang="en-US" dirty="0">
              <a:latin typeface="Arial" panose="020B0604020202020204" pitchFamily="34" charset="0"/>
              <a:cs typeface="Arial" panose="020B0604020202020204" pitchFamily="34" charset="0"/>
            </a:endParaRPr>
          </a:p>
        </p:txBody>
      </p:sp>
      <p:sp>
        <p:nvSpPr>
          <p:cNvPr id="18" name="Text 15"/>
          <p:cNvSpPr/>
          <p:nvPr/>
        </p:nvSpPr>
        <p:spPr>
          <a:xfrm>
            <a:off x="6633844" y="4712335"/>
            <a:ext cx="4817616" cy="461665"/>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2400" b="1" dirty="0">
                <a:latin typeface="Arial" panose="020B0604020202020204" pitchFamily="34" charset="0"/>
                <a:ea typeface="MiSans" pitchFamily="34" charset="-122"/>
                <a:cs typeface="Arial" panose="020B0604020202020204" pitchFamily="34" charset="0"/>
              </a:rPr>
              <a:t>Data Tracking</a:t>
            </a:r>
            <a:endParaRPr lang="en-US" sz="2400" dirty="0">
              <a:latin typeface="Arial" panose="020B0604020202020204" pitchFamily="34" charset="0"/>
              <a:cs typeface="Arial" panose="020B0604020202020204" pitchFamily="34" charset="0"/>
            </a:endParaRPr>
          </a:p>
        </p:txBody>
      </p:sp>
      <p:sp>
        <p:nvSpPr>
          <p:cNvPr id="19" name="Text 16"/>
          <p:cNvSpPr/>
          <p:nvPr/>
        </p:nvSpPr>
        <p:spPr>
          <a:xfrm>
            <a:off x="6633844" y="5075185"/>
            <a:ext cx="5111613" cy="850939"/>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Apps enable long-term data tracking and </a:t>
            </a:r>
            <a:r>
              <a:rPr lang="en-GB" sz="2000">
                <a:latin typeface="Arial" panose="020B0604020202020204" pitchFamily="34" charset="0"/>
                <a:cs typeface="Arial" panose="020B0604020202020204" pitchFamily="34" charset="0"/>
              </a:rPr>
              <a:t>insights </a:t>
            </a:r>
            <a:endParaRPr lang="en-IN" sz="20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5A0CD190-067C-B88B-7899-500D7AAAFCC6}"/>
              </a:ext>
            </a:extLst>
          </p:cNvPr>
          <p:cNvSpPr txBox="1"/>
          <p:nvPr/>
        </p:nvSpPr>
        <p:spPr>
          <a:xfrm>
            <a:off x="592456" y="4247446"/>
            <a:ext cx="5564366" cy="230832"/>
          </a:xfrm>
          <a:prstGeom prst="rect">
            <a:avLst/>
          </a:prstGeom>
          <a:noFill/>
        </p:spPr>
        <p:txBody>
          <a:bodyPr wrap="square" rtlCol="0">
            <a:spAutoFit/>
          </a:bodyPr>
          <a:lstStyle/>
          <a:p>
            <a:r>
              <a:rPr lang="en-IN" sz="900">
                <a:hlinkClick r:id="rId4" tooltip="https://edtech.commons.gc.cuny.edu/redesigning-literary-devices-lesson-with-the-5e-model-and-digital-tools/"/>
              </a:rPr>
              <a:t>This Photo</a:t>
            </a:r>
            <a:r>
              <a:rPr lang="en-IN" sz="900"/>
              <a:t> by Unknown Author is licensed under </a:t>
            </a:r>
            <a:r>
              <a:rPr lang="en-IN" sz="900">
                <a:hlinkClick r:id="rId5" tooltip="https://creativecommons.org/licenses/by-nc-sa/3.0/"/>
              </a:rPr>
              <a:t>CC BY-SA-NC</a:t>
            </a:r>
            <a:endParaRPr lang="en-IN" sz="900"/>
          </a:p>
        </p:txBody>
      </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pic>
        <p:nvPicPr>
          <p:cNvPr id="2" name="Image 0"/>
          <p:cNvPicPr>
            <a:picLocks noChangeAspect="1"/>
          </p:cNvPicPr>
          <p:nvPr/>
        </p:nvPicPr>
        <p:blipFill>
          <a:blip r:embed="rId3">
            <a:extLst>
              <a:ext uri="{837473B0-CC2E-450A-ABE3-18F120FF3D39}">
                <a1611:picAttrSrcUrl xmlns:a1611="http://schemas.microsoft.com/office/drawing/2016/11/main" r:id="rId4"/>
              </a:ext>
            </a:extLst>
          </a:blip>
          <a:srcRect t="10854" b="10854"/>
          <a:stretch/>
        </p:blipFill>
        <p:spPr>
          <a:xfrm>
            <a:off x="0" y="1"/>
            <a:ext cx="12188825" cy="3429000"/>
          </a:xfrm>
          <a:prstGeom prst="rect">
            <a:avLst/>
          </a:prstGeom>
        </p:spPr>
      </p:pic>
      <p:sp>
        <p:nvSpPr>
          <p:cNvPr id="3" name="Shape 0"/>
          <p:cNvSpPr/>
          <p:nvPr/>
        </p:nvSpPr>
        <p:spPr>
          <a:xfrm>
            <a:off x="-6985" y="4210685"/>
            <a:ext cx="12206605" cy="2667000"/>
          </a:xfrm>
          <a:prstGeom prst="rect">
            <a:avLst/>
          </a:prstGeom>
          <a:solidFill>
            <a:srgbClr val="FFFFFF"/>
          </a:solidFill>
          <a:ln/>
        </p:spPr>
        <p:txBody>
          <a:bodyPr/>
          <a:lstStyle/>
          <a:p>
            <a:endParaRPr lang="en-GB" dirty="0"/>
          </a:p>
        </p:txBody>
      </p:sp>
      <p:sp>
        <p:nvSpPr>
          <p:cNvPr id="4" name="Text 1"/>
          <p:cNvSpPr/>
          <p:nvPr/>
        </p:nvSpPr>
        <p:spPr>
          <a:xfrm>
            <a:off x="-6985" y="4210685"/>
            <a:ext cx="12206605" cy="2667000"/>
          </a:xfrm>
          <a:prstGeom prst="rect">
            <a:avLst/>
          </a:prstGeom>
          <a:noFill/>
          <a:ln/>
        </p:spPr>
        <p:txBody>
          <a:bodyPr wrap="square" lIns="45720" tIns="91440" rIns="91440" bIns="45720" rtlCol="0" anchor="ctr"/>
          <a:lstStyle/>
          <a:p>
            <a:pPr>
              <a:lnSpc>
                <a:spcPct val="100000"/>
              </a:lnSpc>
            </a:pPr>
            <a:endParaRPr lang="en-US" sz="1600" dirty="0"/>
          </a:p>
        </p:txBody>
      </p:sp>
      <p:sp>
        <p:nvSpPr>
          <p:cNvPr id="5" name="Shape 2"/>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6"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7" name="Shape 4"/>
          <p:cNvSpPr/>
          <p:nvPr/>
        </p:nvSpPr>
        <p:spPr>
          <a:xfrm rot="5400000">
            <a:off x="594360" y="537210"/>
            <a:ext cx="330200" cy="330200"/>
          </a:xfrm>
          <a:prstGeom prst="triangle">
            <a:avLst>
              <a:gd name="adj" fmla="val 50000"/>
            </a:avLst>
          </a:prstGeom>
          <a:solidFill>
            <a:srgbClr val="F6F4ED"/>
          </a:solidFill>
          <a:ln w="12700">
            <a:solidFill>
              <a:srgbClr val="FFFFFF"/>
            </a:solidFill>
            <a:prstDash val="solid"/>
          </a:ln>
        </p:spPr>
        <p:txBody>
          <a:bodyPr/>
          <a:lstStyle/>
          <a:p>
            <a:endParaRPr lang="en-GB"/>
          </a:p>
        </p:txBody>
      </p:sp>
      <p:sp>
        <p:nvSpPr>
          <p:cNvPr id="8"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9" name="Text 6"/>
          <p:cNvSpPr/>
          <p:nvPr/>
        </p:nvSpPr>
        <p:spPr>
          <a:xfrm>
            <a:off x="1130944" y="3530896"/>
            <a:ext cx="10782935" cy="584775"/>
          </a:xfrm>
          <a:prstGeom prst="rect">
            <a:avLst/>
          </a:prstGeom>
          <a:noFill/>
          <a:ln/>
        </p:spPr>
        <p:txBody>
          <a:bodyPr wrap="square" lIns="91440" tIns="45720" rIns="91440" bIns="45720" rtlCol="0" anchor="t">
            <a:spAutoFit/>
          </a:bodyPr>
          <a:lstStyle/>
          <a:p>
            <a:pPr algn="just">
              <a:lnSpc>
                <a:spcPct val="100000"/>
              </a:lnSpc>
            </a:pPr>
            <a:r>
              <a:rPr lang="en-US" sz="3200" b="1" dirty="0">
                <a:latin typeface="Arial" panose="020B0604020202020204" pitchFamily="34" charset="0"/>
                <a:ea typeface="MiSans" pitchFamily="34" charset="-122"/>
                <a:cs typeface="Arial" panose="020B0604020202020204" pitchFamily="34" charset="0"/>
              </a:rPr>
              <a:t>Inside Calm  Features</a:t>
            </a:r>
            <a:endParaRPr lang="en-US" dirty="0">
              <a:latin typeface="Arial" panose="020B0604020202020204" pitchFamily="34" charset="0"/>
              <a:cs typeface="Arial" panose="020B0604020202020204" pitchFamily="34" charset="0"/>
            </a:endParaRPr>
          </a:p>
        </p:txBody>
      </p:sp>
      <p:sp>
        <p:nvSpPr>
          <p:cNvPr id="10" name="Shape 7"/>
          <p:cNvSpPr/>
          <p:nvPr/>
        </p:nvSpPr>
        <p:spPr>
          <a:xfrm>
            <a:off x="467360" y="6349365"/>
            <a:ext cx="215900" cy="215900"/>
          </a:xfrm>
          <a:prstGeom prst="roundRect">
            <a:avLst>
              <a:gd name="adj" fmla="val 50000"/>
            </a:avLst>
          </a:prstGeom>
          <a:solidFill>
            <a:srgbClr val="3A5A60"/>
          </a:solidFill>
          <a:ln/>
        </p:spPr>
        <p:txBody>
          <a:bodyPr/>
          <a:lstStyle/>
          <a:p>
            <a:endParaRPr lang="en-GB"/>
          </a:p>
        </p:txBody>
      </p:sp>
      <p:sp>
        <p:nvSpPr>
          <p:cNvPr id="11" name="Text 8"/>
          <p:cNvSpPr/>
          <p:nvPr/>
        </p:nvSpPr>
        <p:spPr>
          <a:xfrm>
            <a:off x="467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9"/>
          <p:cNvSpPr/>
          <p:nvPr/>
        </p:nvSpPr>
        <p:spPr>
          <a:xfrm>
            <a:off x="594360" y="6349365"/>
            <a:ext cx="215900" cy="215900"/>
          </a:xfrm>
          <a:prstGeom prst="roundRect">
            <a:avLst>
              <a:gd name="adj" fmla="val 50000"/>
            </a:avLst>
          </a:prstGeom>
          <a:solidFill>
            <a:srgbClr val="000000">
              <a:alpha val="0"/>
            </a:srgbClr>
          </a:solidFill>
          <a:ln w="19050">
            <a:solidFill>
              <a:srgbClr val="3A5A60"/>
            </a:solidFill>
            <a:prstDash val="solid"/>
          </a:ln>
        </p:spPr>
        <p:txBody>
          <a:bodyPr/>
          <a:lstStyle/>
          <a:p>
            <a:endParaRPr lang="en-GB"/>
          </a:p>
        </p:txBody>
      </p:sp>
      <p:sp>
        <p:nvSpPr>
          <p:cNvPr id="13" name="Text 10"/>
          <p:cNvSpPr/>
          <p:nvPr/>
        </p:nvSpPr>
        <p:spPr>
          <a:xfrm>
            <a:off x="594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1"/>
          <p:cNvSpPr/>
          <p:nvPr/>
        </p:nvSpPr>
        <p:spPr>
          <a:xfrm>
            <a:off x="1158240" y="4548129"/>
            <a:ext cx="7697470" cy="52322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3A5A60"/>
                </a:solidFill>
                <a:latin typeface="Arial" panose="020B0604020202020204" pitchFamily="34" charset="0"/>
                <a:ea typeface="MiSans" pitchFamily="34" charset="-122"/>
                <a:cs typeface="Arial" panose="020B0604020202020204" pitchFamily="34" charset="0"/>
              </a:rPr>
              <a:t>Feature Overview</a:t>
            </a:r>
            <a:endParaRPr lang="en-US" dirty="0">
              <a:latin typeface="Arial" panose="020B0604020202020204" pitchFamily="34" charset="0"/>
              <a:cs typeface="Arial" panose="020B0604020202020204" pitchFamily="34" charset="0"/>
            </a:endParaRPr>
          </a:p>
        </p:txBody>
      </p:sp>
      <p:sp>
        <p:nvSpPr>
          <p:cNvPr id="15" name="Text 12"/>
          <p:cNvSpPr/>
          <p:nvPr/>
        </p:nvSpPr>
        <p:spPr>
          <a:xfrm>
            <a:off x="1223645" y="4933315"/>
            <a:ext cx="9715500" cy="1015663"/>
          </a:xfrm>
          <a:prstGeom prst="rect">
            <a:avLst/>
          </a:prstGeom>
          <a:noFill/>
          <a:ln/>
        </p:spPr>
        <p:txBody>
          <a:bodyPr wrap="square" lIns="91440" tIns="45720" rIns="91440" bIns="45720" rtlCol="0" anchor="t">
            <a:spAutoFit/>
          </a:bodyPr>
          <a:lstStyle/>
          <a:p>
            <a:r>
              <a:rPr lang="en-GB"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Calm includes mood tracking, guided meditation, breathing exercises, reminders, and secure journaling </a:t>
            </a:r>
            <a:r>
              <a:rPr lang="en-IN" sz="2000" dirty="0">
                <a:latin typeface="Arial" panose="020B0604020202020204" pitchFamily="34" charset="0"/>
                <a:cs typeface="Arial" panose="020B0604020202020204" pitchFamily="34" charset="0"/>
              </a:rPr>
              <a:t>.</a:t>
            </a:r>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715" y="5120640"/>
            <a:ext cx="12206605" cy="1798320"/>
          </a:xfrm>
          <a:prstGeom prst="roundRect">
            <a:avLst>
              <a:gd name="adj" fmla="val 0"/>
            </a:avLst>
          </a:prstGeom>
          <a:solidFill>
            <a:schemeClr val="accent6">
              <a:lumMod val="20000"/>
              <a:lumOff val="80000"/>
            </a:schemeClr>
          </a:solidFill>
          <a:ln/>
        </p:spPr>
        <p:txBody>
          <a:bodyPr/>
          <a:lstStyle/>
          <a:p>
            <a:endParaRPr lang="en-GB"/>
          </a:p>
        </p:txBody>
      </p:sp>
      <p:sp>
        <p:nvSpPr>
          <p:cNvPr id="3" name="Text 1"/>
          <p:cNvSpPr/>
          <p:nvPr/>
        </p:nvSpPr>
        <p:spPr>
          <a:xfrm>
            <a:off x="-5715" y="5120640"/>
            <a:ext cx="12206605" cy="179832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223645" y="41021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Evidence of Real-World Impact</a:t>
            </a:r>
            <a:endParaRPr lang="en-US" sz="1600" dirty="0">
              <a:latin typeface="Arial" panose="020B0604020202020204" pitchFamily="34" charset="0"/>
              <a:cs typeface="Arial" panose="020B0604020202020204" pitchFamily="34" charset="0"/>
            </a:endParaRPr>
          </a:p>
        </p:txBody>
      </p:sp>
      <p:sp>
        <p:nvSpPr>
          <p:cNvPr id="9" name="Shape 7"/>
          <p:cNvSpPr/>
          <p:nvPr/>
        </p:nvSpPr>
        <p:spPr>
          <a:xfrm>
            <a:off x="895350" y="1499931"/>
            <a:ext cx="3131820" cy="4437847"/>
          </a:xfrm>
          <a:prstGeom prst="roundRect">
            <a:avLst>
              <a:gd name="adj" fmla="val 5833"/>
            </a:avLst>
          </a:prstGeom>
          <a:solidFill>
            <a:srgbClr val="FFFFFF"/>
          </a:solidFill>
          <a:ln w="19050">
            <a:solidFill>
              <a:srgbClr val="739071"/>
            </a:solidFill>
            <a:prstDash val="solid"/>
          </a:ln>
        </p:spPr>
        <p:txBody>
          <a:bodyPr/>
          <a:lstStyle/>
          <a:p>
            <a:endParaRPr lang="en-GB"/>
          </a:p>
        </p:txBody>
      </p:sp>
      <p:sp>
        <p:nvSpPr>
          <p:cNvPr id="10" name="Text 8"/>
          <p:cNvSpPr/>
          <p:nvPr/>
        </p:nvSpPr>
        <p:spPr>
          <a:xfrm>
            <a:off x="895350" y="1499931"/>
            <a:ext cx="3131820" cy="4437847"/>
          </a:xfrm>
          <a:prstGeom prst="rect">
            <a:avLst/>
          </a:prstGeom>
          <a:noFill/>
          <a:ln/>
        </p:spPr>
        <p:txBody>
          <a:bodyPr wrap="square" lIns="45720" tIns="91440" rIns="91440" bIns="45720" rtlCol="0" anchor="ctr"/>
          <a:lstStyle/>
          <a:p>
            <a:pPr>
              <a:lnSpc>
                <a:spcPct val="100000"/>
              </a:lnSpc>
            </a:pPr>
            <a:endParaRPr lang="en-US" sz="1600" dirty="0"/>
          </a:p>
        </p:txBody>
      </p:sp>
      <p:pic>
        <p:nvPicPr>
          <p:cNvPr id="11" name="Image 0"/>
          <p:cNvPicPr>
            <a:picLocks noChangeAspect="1"/>
          </p:cNvPicPr>
          <p:nvPr/>
        </p:nvPicPr>
        <p:blipFill>
          <a:blip r:embed="rId3">
            <a:extLst>
              <a:ext uri="{837473B0-CC2E-450A-ABE3-18F120FF3D39}">
                <a1611:picAttrSrcUrl xmlns:a1611="http://schemas.microsoft.com/office/drawing/2016/11/main" r:id="rId4"/>
              </a:ext>
            </a:extLst>
          </a:blip>
          <a:srcRect t="13563" b="13563"/>
          <a:stretch/>
        </p:blipFill>
        <p:spPr>
          <a:xfrm>
            <a:off x="1069975" y="1875572"/>
            <a:ext cx="2783205" cy="1633793"/>
          </a:xfrm>
          <a:prstGeom prst="rect">
            <a:avLst/>
          </a:prstGeom>
        </p:spPr>
      </p:pic>
      <p:sp>
        <p:nvSpPr>
          <p:cNvPr id="12" name="Shape 9"/>
          <p:cNvSpPr/>
          <p:nvPr/>
        </p:nvSpPr>
        <p:spPr>
          <a:xfrm>
            <a:off x="4349115" y="1076203"/>
            <a:ext cx="3605530" cy="5138710"/>
          </a:xfrm>
          <a:prstGeom prst="roundRect">
            <a:avLst>
              <a:gd name="adj" fmla="val 5833"/>
            </a:avLst>
          </a:prstGeom>
          <a:solidFill>
            <a:srgbClr val="FFFFFF"/>
          </a:solidFill>
          <a:ln w="19050">
            <a:solidFill>
              <a:srgbClr val="739071"/>
            </a:solidFill>
            <a:prstDash val="solid"/>
          </a:ln>
        </p:spPr>
        <p:txBody>
          <a:bodyPr/>
          <a:lstStyle/>
          <a:p>
            <a:endParaRPr lang="en-GB"/>
          </a:p>
        </p:txBody>
      </p:sp>
      <p:sp>
        <p:nvSpPr>
          <p:cNvPr id="13" name="Text 10"/>
          <p:cNvSpPr/>
          <p:nvPr/>
        </p:nvSpPr>
        <p:spPr>
          <a:xfrm>
            <a:off x="4349115" y="1149424"/>
            <a:ext cx="3605530" cy="5138710"/>
          </a:xfrm>
          <a:prstGeom prst="rect">
            <a:avLst/>
          </a:prstGeom>
          <a:noFill/>
          <a:ln/>
        </p:spPr>
        <p:txBody>
          <a:bodyPr wrap="square" lIns="45720" tIns="91440" rIns="91440" bIns="45720" rtlCol="0" anchor="ctr"/>
          <a:lstStyle/>
          <a:p>
            <a:pPr>
              <a:lnSpc>
                <a:spcPct val="100000"/>
              </a:lnSpc>
            </a:pPr>
            <a:endParaRPr lang="en-US" sz="1600" dirty="0"/>
          </a:p>
        </p:txBody>
      </p:sp>
      <p:pic>
        <p:nvPicPr>
          <p:cNvPr id="14" name="Image 1"/>
          <p:cNvPicPr>
            <a:picLocks noChangeAspect="1"/>
          </p:cNvPicPr>
          <p:nvPr/>
        </p:nvPicPr>
        <p:blipFill>
          <a:blip r:embed="rId5">
            <a:extLst>
              <a:ext uri="{837473B0-CC2E-450A-ABE3-18F120FF3D39}">
                <a1611:picAttrSrcUrl xmlns:a1611="http://schemas.microsoft.com/office/drawing/2016/11/main" r:id="rId6"/>
              </a:ext>
            </a:extLst>
          </a:blip>
          <a:srcRect t="18827" b="18827"/>
          <a:stretch/>
        </p:blipFill>
        <p:spPr>
          <a:xfrm>
            <a:off x="4484084" y="1366183"/>
            <a:ext cx="3361377" cy="2163314"/>
          </a:xfrm>
          <a:prstGeom prst="rect">
            <a:avLst/>
          </a:prstGeom>
        </p:spPr>
      </p:pic>
      <p:sp>
        <p:nvSpPr>
          <p:cNvPr id="15" name="Shape 11"/>
          <p:cNvSpPr/>
          <p:nvPr/>
        </p:nvSpPr>
        <p:spPr>
          <a:xfrm>
            <a:off x="8276590" y="1499931"/>
            <a:ext cx="3131820" cy="4437847"/>
          </a:xfrm>
          <a:prstGeom prst="roundRect">
            <a:avLst>
              <a:gd name="adj" fmla="val 5833"/>
            </a:avLst>
          </a:prstGeom>
          <a:solidFill>
            <a:srgbClr val="FFFFFF"/>
          </a:solidFill>
          <a:ln w="19050">
            <a:solidFill>
              <a:srgbClr val="739071"/>
            </a:solidFill>
            <a:prstDash val="solid"/>
          </a:ln>
        </p:spPr>
        <p:txBody>
          <a:bodyPr/>
          <a:lstStyle/>
          <a:p>
            <a:endParaRPr lang="en-GB"/>
          </a:p>
        </p:txBody>
      </p:sp>
      <p:sp>
        <p:nvSpPr>
          <p:cNvPr id="16" name="Text 12"/>
          <p:cNvSpPr/>
          <p:nvPr/>
        </p:nvSpPr>
        <p:spPr>
          <a:xfrm>
            <a:off x="8276590" y="1499931"/>
            <a:ext cx="3131820" cy="4437847"/>
          </a:xfrm>
          <a:prstGeom prst="rect">
            <a:avLst/>
          </a:prstGeom>
          <a:noFill/>
          <a:ln/>
        </p:spPr>
        <p:txBody>
          <a:bodyPr wrap="square" lIns="45720" tIns="91440" rIns="91440" bIns="45720" rtlCol="0" anchor="ctr"/>
          <a:lstStyle/>
          <a:p>
            <a:pPr>
              <a:lnSpc>
                <a:spcPct val="100000"/>
              </a:lnSpc>
            </a:pPr>
            <a:endParaRPr lang="en-US" sz="1600" dirty="0"/>
          </a:p>
        </p:txBody>
      </p:sp>
      <p:pic>
        <p:nvPicPr>
          <p:cNvPr id="17" name="Image 2"/>
          <p:cNvPicPr>
            <a:picLocks noChangeAspect="1"/>
          </p:cNvPicPr>
          <p:nvPr/>
        </p:nvPicPr>
        <p:blipFill>
          <a:blip r:embed="rId7">
            <a:extLst>
              <a:ext uri="{837473B0-CC2E-450A-ABE3-18F120FF3D39}">
                <a1611:picAttrSrcUrl xmlns:a1611="http://schemas.microsoft.com/office/drawing/2016/11/main" r:id="rId8"/>
              </a:ext>
            </a:extLst>
          </a:blip>
          <a:srcRect t="954" b="954"/>
          <a:stretch/>
        </p:blipFill>
        <p:spPr>
          <a:xfrm>
            <a:off x="8451215" y="1678359"/>
            <a:ext cx="2783205" cy="1633793"/>
          </a:xfrm>
          <a:prstGeom prst="rect">
            <a:avLst/>
          </a:prstGeom>
        </p:spPr>
      </p:pic>
      <p:sp>
        <p:nvSpPr>
          <p:cNvPr id="18" name="Text 13"/>
          <p:cNvSpPr/>
          <p:nvPr/>
        </p:nvSpPr>
        <p:spPr>
          <a:xfrm>
            <a:off x="1047750" y="3855662"/>
            <a:ext cx="2908935" cy="344069"/>
          </a:xfrm>
          <a:prstGeom prst="rect">
            <a:avLst/>
          </a:prstGeom>
          <a:noFill/>
          <a:ln/>
        </p:spPr>
        <p:txBody>
          <a:bodyPr wrap="square" lIns="0" tIns="0" rIns="0" bIns="35941" rtlCol="0" anchor="b">
            <a:spAutoFit/>
          </a:bodyPr>
          <a:lstStyle/>
          <a:p>
            <a:pPr algn="just">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Systematic Reviews</a:t>
            </a:r>
            <a:endParaRPr lang="en-US" sz="2000" dirty="0">
              <a:latin typeface="Arial" panose="020B0604020202020204" pitchFamily="34" charset="0"/>
              <a:cs typeface="Arial" panose="020B0604020202020204" pitchFamily="34" charset="0"/>
            </a:endParaRPr>
          </a:p>
        </p:txBody>
      </p:sp>
      <p:sp>
        <p:nvSpPr>
          <p:cNvPr id="19" name="Text 14"/>
          <p:cNvSpPr/>
          <p:nvPr/>
        </p:nvSpPr>
        <p:spPr>
          <a:xfrm>
            <a:off x="1047750" y="4313556"/>
            <a:ext cx="2827020" cy="1773306"/>
          </a:xfrm>
          <a:prstGeom prst="rect">
            <a:avLst/>
          </a:prstGeom>
          <a:noFill/>
          <a:ln/>
        </p:spPr>
        <p:txBody>
          <a:bodyPr wrap="square" lIns="0" tIns="0" rIns="0" bIns="0" rtlCol="0" anchor="t">
            <a:spAutoFit/>
          </a:bodyPr>
          <a:lstStyle/>
          <a:p>
            <a:pPr>
              <a:lnSpc>
                <a:spcPct val="110000"/>
              </a:lnSpc>
            </a:pPr>
            <a:r>
              <a:rPr lang="en-GB" dirty="0">
                <a:latin typeface="Arial" panose="020B0604020202020204" pitchFamily="34" charset="0"/>
                <a:cs typeface="Arial" panose="020B0604020202020204" pitchFamily="34" charset="0"/>
              </a:rPr>
              <a:t>Systematic reviews show digital anxiety interventions reduce symptoms by 30–45</a:t>
            </a:r>
            <a:r>
              <a:rPr lang="en-GB">
                <a:latin typeface="Arial" panose="020B0604020202020204" pitchFamily="34" charset="0"/>
                <a:cs typeface="Arial" panose="020B0604020202020204" pitchFamily="34" charset="0"/>
              </a:rPr>
              <a:t>% </a:t>
            </a:r>
            <a:r>
              <a:rPr lang="en-US" sz="1800">
                <a:latin typeface="Arial" panose="020B0604020202020204" pitchFamily="34" charset="0"/>
                <a:cs typeface="Arial" panose="020B0604020202020204" pitchFamily="34" charset="0"/>
              </a:rPr>
              <a:t>(Davies, Morriss and Glazebrook, 2022).</a:t>
            </a:r>
            <a:endParaRPr lang="en-IN" dirty="0">
              <a:latin typeface="Arial" panose="020B0604020202020204" pitchFamily="34" charset="0"/>
              <a:cs typeface="Arial" panose="020B0604020202020204" pitchFamily="34" charset="0"/>
            </a:endParaRPr>
          </a:p>
          <a:p>
            <a:pPr>
              <a:lnSpc>
                <a:spcPct val="110000"/>
              </a:lnSpc>
            </a:pPr>
            <a:endParaRPr lang="en-US" sz="1600" dirty="0">
              <a:latin typeface="Arial" panose="020B0604020202020204" pitchFamily="34" charset="0"/>
              <a:cs typeface="Arial" panose="020B0604020202020204" pitchFamily="34" charset="0"/>
            </a:endParaRPr>
          </a:p>
        </p:txBody>
      </p:sp>
      <p:sp>
        <p:nvSpPr>
          <p:cNvPr id="20" name="Text 15"/>
          <p:cNvSpPr/>
          <p:nvPr/>
        </p:nvSpPr>
        <p:spPr>
          <a:xfrm>
            <a:off x="4490724" y="3755414"/>
            <a:ext cx="3322312" cy="297967"/>
          </a:xfrm>
          <a:prstGeom prst="rect">
            <a:avLst/>
          </a:prstGeom>
          <a:noFill/>
          <a:ln/>
        </p:spPr>
        <p:txBody>
          <a:bodyPr wrap="square" lIns="0" tIns="0" rIns="0" bIns="35941" rtlCol="0" anchor="b"/>
          <a:lstStyle/>
          <a:p>
            <a:pPr algn="ct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Retention Rates</a:t>
            </a:r>
            <a:endParaRPr lang="en-US" sz="2000" dirty="0">
              <a:latin typeface="Arial" panose="020B0604020202020204" pitchFamily="34" charset="0"/>
              <a:cs typeface="Arial" panose="020B0604020202020204" pitchFamily="34" charset="0"/>
            </a:endParaRPr>
          </a:p>
        </p:txBody>
      </p:sp>
      <p:sp>
        <p:nvSpPr>
          <p:cNvPr id="21" name="Text 16"/>
          <p:cNvSpPr/>
          <p:nvPr/>
        </p:nvSpPr>
        <p:spPr>
          <a:xfrm>
            <a:off x="4490724" y="4199312"/>
            <a:ext cx="3322312" cy="1468607"/>
          </a:xfrm>
          <a:prstGeom prst="rect">
            <a:avLst/>
          </a:prstGeom>
          <a:noFill/>
          <a:ln/>
        </p:spPr>
        <p:txBody>
          <a:bodyPr wrap="square" lIns="0" tIns="0" rIns="0" bIns="0" rtlCol="0" anchor="t">
            <a:spAutoFit/>
          </a:bodyPr>
          <a:lstStyle/>
          <a:p>
            <a:pPr>
              <a:lnSpc>
                <a:spcPct val="110000"/>
              </a:lnSpc>
            </a:pPr>
            <a:r>
              <a:rPr lang="en-GB" dirty="0">
                <a:latin typeface="Arial" panose="020B0604020202020204" pitchFamily="34" charset="0"/>
                <a:cs typeface="Arial" panose="020B0604020202020204" pitchFamily="34" charset="0"/>
              </a:rPr>
              <a:t>Students demonstrate higher retention rates when using digital tools compared to </a:t>
            </a:r>
            <a:r>
              <a:rPr lang="en-GB">
                <a:latin typeface="Arial" panose="020B0604020202020204" pitchFamily="34" charset="0"/>
                <a:cs typeface="Arial" panose="020B0604020202020204" pitchFamily="34" charset="0"/>
              </a:rPr>
              <a:t>traditional therapy</a:t>
            </a:r>
            <a:r>
              <a:rPr lang="en-IN">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a:p>
            <a:pPr>
              <a:lnSpc>
                <a:spcPct val="110000"/>
              </a:lnSpc>
            </a:pPr>
            <a:endParaRPr lang="en-US" sz="1600" dirty="0">
              <a:latin typeface="Arial" panose="020B0604020202020204" pitchFamily="34" charset="0"/>
              <a:cs typeface="Arial" panose="020B0604020202020204" pitchFamily="34" charset="0"/>
            </a:endParaRPr>
          </a:p>
        </p:txBody>
      </p:sp>
      <p:sp>
        <p:nvSpPr>
          <p:cNvPr id="22" name="Text 17"/>
          <p:cNvSpPr/>
          <p:nvPr/>
        </p:nvSpPr>
        <p:spPr>
          <a:xfrm>
            <a:off x="8428990" y="3473524"/>
            <a:ext cx="2909570" cy="344069"/>
          </a:xfrm>
          <a:prstGeom prst="rect">
            <a:avLst/>
          </a:prstGeom>
          <a:noFill/>
          <a:ln/>
        </p:spPr>
        <p:txBody>
          <a:bodyPr wrap="square" lIns="0" tIns="0" rIns="0" bIns="35941" rtlCol="0" anchor="b">
            <a:spAutoFit/>
          </a:bodyPr>
          <a:lstStyle/>
          <a:p>
            <a:pPr algn="just">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Long-term Benefits</a:t>
            </a:r>
            <a:endParaRPr lang="en-US" sz="2000" dirty="0">
              <a:latin typeface="Arial" panose="020B0604020202020204" pitchFamily="34" charset="0"/>
              <a:cs typeface="Arial" panose="020B0604020202020204" pitchFamily="34" charset="0"/>
            </a:endParaRPr>
          </a:p>
        </p:txBody>
      </p:sp>
      <p:sp>
        <p:nvSpPr>
          <p:cNvPr id="23" name="Text 18"/>
          <p:cNvSpPr/>
          <p:nvPr/>
        </p:nvSpPr>
        <p:spPr>
          <a:xfrm>
            <a:off x="8428990" y="3923368"/>
            <a:ext cx="2827020" cy="1468607"/>
          </a:xfrm>
          <a:prstGeom prst="rect">
            <a:avLst/>
          </a:prstGeom>
          <a:noFill/>
          <a:ln/>
        </p:spPr>
        <p:txBody>
          <a:bodyPr wrap="square" lIns="0" tIns="0" rIns="0" bIns="0" rtlCol="0" anchor="t">
            <a:spAutoFit/>
          </a:bodyPr>
          <a:lstStyle/>
          <a:p>
            <a:pPr>
              <a:lnSpc>
                <a:spcPct val="110000"/>
              </a:lnSpc>
            </a:pPr>
            <a:r>
              <a:rPr lang="en-GB" dirty="0">
                <a:latin typeface="Arial" panose="020B0604020202020204" pitchFamily="34" charset="0"/>
                <a:cs typeface="Arial" panose="020B0604020202020204" pitchFamily="34" charset="0"/>
              </a:rPr>
              <a:t>Long-term use improves emotion regulation over </a:t>
            </a:r>
            <a:r>
              <a:rPr lang="en-GB">
                <a:latin typeface="Arial" panose="020B0604020202020204" pitchFamily="34" charset="0"/>
                <a:cs typeface="Arial" panose="020B0604020202020204" pitchFamily="34" charset="0"/>
              </a:rPr>
              <a:t>academic terms</a:t>
            </a:r>
            <a:r>
              <a:rPr lang="en-IN">
                <a:latin typeface="Arial" panose="020B0604020202020204" pitchFamily="34" charset="0"/>
                <a:cs typeface="Arial" panose="020B0604020202020204" pitchFamily="34" charset="0"/>
              </a:rPr>
              <a:t> (</a:t>
            </a:r>
            <a:r>
              <a:rPr lang="en-GB" sz="1800">
                <a:latin typeface="Arial" panose="020B0604020202020204" pitchFamily="34" charset="0"/>
                <a:cs typeface="Arial" panose="020B0604020202020204" pitchFamily="34" charset="0"/>
              </a:rPr>
              <a:t>Firth et al., 2017).</a:t>
            </a:r>
            <a:endParaRPr lang="en-IN" dirty="0">
              <a:latin typeface="Arial" panose="020B0604020202020204" pitchFamily="34" charset="0"/>
              <a:cs typeface="Arial" panose="020B0604020202020204" pitchFamily="34" charset="0"/>
            </a:endParaRPr>
          </a:p>
          <a:p>
            <a:pPr>
              <a:lnSpc>
                <a:spcPct val="110000"/>
              </a:lnSpc>
            </a:pP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name="Slide 17">
    <p:bg>
      <p:bgPr>
        <a:solidFill>
          <a:srgbClr val="FFFFFE"/>
        </a:solidFill>
        <a:effectLst/>
      </p:bgPr>
    </p:bg>
    <p:spTree>
      <p:nvGrpSpPr>
        <p:cNvPr id="1" name=""/>
        <p:cNvGrpSpPr/>
        <p:nvPr/>
      </p:nvGrpSpPr>
      <p:grpSpPr>
        <a:xfrm>
          <a:off x="0" y="0"/>
          <a:ext cx="0" cy="0"/>
          <a:chOff x="0" y="0"/>
          <a:chExt cx="0" cy="0"/>
        </a:xfrm>
      </p:grpSpPr>
      <p:pic>
        <p:nvPicPr>
          <p:cNvPr id="2" name="Image 0"/>
          <p:cNvPicPr>
            <a:picLocks noChangeAspect="1"/>
          </p:cNvPicPr>
          <p:nvPr/>
        </p:nvPicPr>
        <p:blipFill>
          <a:blip r:embed="rId3">
            <a:extLst>
              <a:ext uri="{837473B0-CC2E-450A-ABE3-18F120FF3D39}">
                <a1611:picAttrSrcUrl xmlns:a1611="http://schemas.microsoft.com/office/drawing/2016/11/main" r:id="rId4"/>
              </a:ext>
            </a:extLst>
          </a:blip>
          <a:srcRect l="7122" t="4383" r="7034" b="3521"/>
          <a:stretch>
            <a:fillRect/>
          </a:stretch>
        </p:blipFill>
        <p:spPr>
          <a:xfrm>
            <a:off x="2452237" y="282742"/>
            <a:ext cx="7820526" cy="6292516"/>
          </a:xfrm>
          <a:prstGeom prst="rect">
            <a:avLst/>
          </a:prstGeom>
        </p:spPr>
      </p:pic>
      <p:sp>
        <p:nvSpPr>
          <p:cNvPr id="3" name="Text 0"/>
          <p:cNvSpPr/>
          <p:nvPr/>
        </p:nvSpPr>
        <p:spPr>
          <a:xfrm>
            <a:off x="2452237" y="727409"/>
            <a:ext cx="4088765" cy="1198880"/>
          </a:xfrm>
          <a:prstGeom prst="rect">
            <a:avLst/>
          </a:prstGeom>
          <a:noFill/>
          <a:ln/>
        </p:spPr>
        <p:txBody>
          <a:bodyPr wrap="square" lIns="91440" tIns="45720" rIns="91440" bIns="45720" rtlCol="0" anchor="t">
            <a:spAutoFit/>
          </a:bodyPr>
          <a:lstStyle/>
          <a:p>
            <a:pPr algn="r">
              <a:lnSpc>
                <a:spcPct val="100000"/>
              </a:lnSpc>
            </a:pPr>
            <a:r>
              <a:rPr lang="en-US" sz="7200" b="1" dirty="0">
                <a:solidFill>
                  <a:srgbClr val="3A5A60"/>
                </a:solidFill>
                <a:latin typeface="Arial" panose="020B0604020202020204" pitchFamily="34" charset="0"/>
                <a:ea typeface="MiSans" pitchFamily="34" charset="-122"/>
                <a:cs typeface="Arial" panose="020B0604020202020204" pitchFamily="34" charset="0"/>
              </a:rPr>
              <a:t>05</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125395" y="2011345"/>
            <a:ext cx="7173595" cy="645160"/>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Next Steps</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35" y="5073650"/>
            <a:ext cx="12170410" cy="1784350"/>
          </a:xfrm>
          <a:prstGeom prst="rect">
            <a:avLst/>
          </a:prstGeom>
          <a:solidFill>
            <a:schemeClr val="accent6">
              <a:lumMod val="20000"/>
              <a:lumOff val="80000"/>
            </a:schemeClr>
          </a:solidFill>
          <a:ln/>
        </p:spPr>
        <p:txBody>
          <a:bodyPr/>
          <a:lstStyle/>
          <a:p>
            <a:endParaRPr lang="en-GB"/>
          </a:p>
        </p:txBody>
      </p:sp>
      <p:sp>
        <p:nvSpPr>
          <p:cNvPr id="3" name="Text 1"/>
          <p:cNvSpPr/>
          <p:nvPr/>
        </p:nvSpPr>
        <p:spPr>
          <a:xfrm>
            <a:off x="635" y="5073650"/>
            <a:ext cx="12170410" cy="178435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090930" y="408940"/>
            <a:ext cx="10782935" cy="584775"/>
          </a:xfrm>
          <a:prstGeom prst="rect">
            <a:avLst/>
          </a:prstGeom>
          <a:noFill/>
          <a:ln/>
        </p:spPr>
        <p:txBody>
          <a:bodyPr wrap="square" lIns="91440" tIns="45720" rIns="91440" bIns="45720" rtlCol="0" anchor="t">
            <a:spAutoFit/>
          </a:bodyPr>
          <a:lstStyle/>
          <a:p>
            <a:pPr algn="just">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Pilot Rollout Plan on Campus</a:t>
            </a:r>
            <a:endParaRPr lang="en-US" dirty="0">
              <a:latin typeface="Arial" panose="020B0604020202020204" pitchFamily="34" charset="0"/>
              <a:cs typeface="Arial" panose="020B0604020202020204" pitchFamily="34" charset="0"/>
            </a:endParaRPr>
          </a:p>
        </p:txBody>
      </p:sp>
      <p:sp>
        <p:nvSpPr>
          <p:cNvPr id="9" name="Shape 7"/>
          <p:cNvSpPr/>
          <p:nvPr/>
        </p:nvSpPr>
        <p:spPr>
          <a:xfrm>
            <a:off x="638810" y="6362065"/>
            <a:ext cx="215900" cy="215900"/>
          </a:xfrm>
          <a:prstGeom prst="roundRect">
            <a:avLst>
              <a:gd name="adj" fmla="val 50000"/>
            </a:avLst>
          </a:prstGeom>
          <a:solidFill>
            <a:srgbClr val="F6F4ED"/>
          </a:solidFill>
          <a:ln/>
        </p:spPr>
        <p:txBody>
          <a:bodyPr/>
          <a:lstStyle/>
          <a:p>
            <a:endParaRPr lang="en-GB"/>
          </a:p>
        </p:txBody>
      </p:sp>
      <p:sp>
        <p:nvSpPr>
          <p:cNvPr id="10" name="Text 8"/>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9"/>
          <p:cNvSpPr/>
          <p:nvPr/>
        </p:nvSpPr>
        <p:spPr>
          <a:xfrm>
            <a:off x="765810" y="6362065"/>
            <a:ext cx="215900" cy="215900"/>
          </a:xfrm>
          <a:prstGeom prst="roundRect">
            <a:avLst>
              <a:gd name="adj" fmla="val 50000"/>
            </a:avLst>
          </a:prstGeom>
          <a:solidFill>
            <a:srgbClr val="000000">
              <a:alpha val="0"/>
            </a:srgbClr>
          </a:solidFill>
          <a:ln w="19050">
            <a:solidFill>
              <a:srgbClr val="F6F4ED"/>
            </a:solidFill>
            <a:prstDash val="solid"/>
          </a:ln>
        </p:spPr>
        <p:txBody>
          <a:bodyPr/>
          <a:lstStyle/>
          <a:p>
            <a:endParaRPr lang="en-GB"/>
          </a:p>
        </p:txBody>
      </p:sp>
      <p:sp>
        <p:nvSpPr>
          <p:cNvPr id="12" name="Text 10"/>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3" name="Shape 11"/>
          <p:cNvSpPr/>
          <p:nvPr/>
        </p:nvSpPr>
        <p:spPr>
          <a:xfrm>
            <a:off x="1128395" y="1508760"/>
            <a:ext cx="9935845" cy="4114800"/>
          </a:xfrm>
          <a:prstGeom prst="roundRect">
            <a:avLst>
              <a:gd name="adj" fmla="val 0"/>
            </a:avLst>
          </a:prstGeom>
          <a:solidFill>
            <a:srgbClr val="FFFFFF"/>
          </a:solidFill>
          <a:ln w="19050">
            <a:solidFill>
              <a:srgbClr val="3A5A60"/>
            </a:solidFill>
            <a:prstDash val="solid"/>
          </a:ln>
        </p:spPr>
        <p:txBody>
          <a:bodyPr/>
          <a:lstStyle/>
          <a:p>
            <a:endParaRPr lang="en-GB"/>
          </a:p>
        </p:txBody>
      </p:sp>
      <p:sp>
        <p:nvSpPr>
          <p:cNvPr id="14" name="Text 12"/>
          <p:cNvSpPr/>
          <p:nvPr/>
        </p:nvSpPr>
        <p:spPr>
          <a:xfrm>
            <a:off x="1128395" y="1508760"/>
            <a:ext cx="9935845" cy="4114800"/>
          </a:xfrm>
          <a:prstGeom prst="rect">
            <a:avLst/>
          </a:prstGeom>
          <a:noFill/>
          <a:ln/>
        </p:spPr>
        <p:txBody>
          <a:bodyPr wrap="square" lIns="45720" tIns="91440" rIns="91440" bIns="45720" rtlCol="0" anchor="ctr"/>
          <a:lstStyle/>
          <a:p>
            <a:pPr>
              <a:lnSpc>
                <a:spcPct val="100000"/>
              </a:lnSpc>
            </a:pPr>
            <a:endParaRPr lang="en-US" sz="1600" dirty="0"/>
          </a:p>
        </p:txBody>
      </p:sp>
      <p:sp>
        <p:nvSpPr>
          <p:cNvPr id="15" name="Shape 13"/>
          <p:cNvSpPr/>
          <p:nvPr/>
        </p:nvSpPr>
        <p:spPr>
          <a:xfrm>
            <a:off x="1488317" y="3566160"/>
            <a:ext cx="9216000" cy="0"/>
          </a:xfrm>
          <a:prstGeom prst="line">
            <a:avLst/>
          </a:prstGeom>
          <a:noFill/>
          <a:ln w="12700">
            <a:solidFill>
              <a:srgbClr val="3A5A60"/>
            </a:solidFill>
            <a:prstDash val="dash"/>
            <a:headEnd type="none"/>
            <a:tailEnd type="none"/>
          </a:ln>
        </p:spPr>
        <p:txBody>
          <a:bodyPr/>
          <a:lstStyle/>
          <a:p>
            <a:endParaRPr lang="en-GB"/>
          </a:p>
        </p:txBody>
      </p:sp>
      <p:sp>
        <p:nvSpPr>
          <p:cNvPr id="16" name="Text 14"/>
          <p:cNvSpPr/>
          <p:nvPr/>
        </p:nvSpPr>
        <p:spPr>
          <a:xfrm>
            <a:off x="1448435" y="1863725"/>
            <a:ext cx="9272270" cy="52322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3A5A60"/>
                </a:solidFill>
                <a:latin typeface="Arial" panose="020B0604020202020204" pitchFamily="34" charset="0"/>
                <a:ea typeface="MiSans" pitchFamily="34" charset="-122"/>
                <a:cs typeface="Arial" panose="020B0604020202020204" pitchFamily="34" charset="0"/>
              </a:rPr>
              <a:t>Recruitment</a:t>
            </a:r>
            <a:endParaRPr lang="en-US" sz="2000" dirty="0">
              <a:latin typeface="Arial" panose="020B0604020202020204" pitchFamily="34" charset="0"/>
              <a:cs typeface="Arial" panose="020B0604020202020204" pitchFamily="34" charset="0"/>
            </a:endParaRPr>
          </a:p>
        </p:txBody>
      </p:sp>
      <p:sp>
        <p:nvSpPr>
          <p:cNvPr id="17" name="Text 15"/>
          <p:cNvSpPr/>
          <p:nvPr/>
        </p:nvSpPr>
        <p:spPr>
          <a:xfrm>
            <a:off x="1448435" y="2273300"/>
            <a:ext cx="9295130" cy="815031"/>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Recruiting 200 volunteers across faculties ensures diverse representation</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
        <p:nvSpPr>
          <p:cNvPr id="18" name="Text 16"/>
          <p:cNvSpPr/>
          <p:nvPr/>
        </p:nvSpPr>
        <p:spPr>
          <a:xfrm>
            <a:off x="1448435" y="3719195"/>
            <a:ext cx="9272270" cy="52322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3A5A60"/>
                </a:solidFill>
                <a:latin typeface="Arial" panose="020B0604020202020204" pitchFamily="34" charset="0"/>
                <a:ea typeface="MiSans" pitchFamily="34" charset="-122"/>
                <a:cs typeface="Arial" panose="020B0604020202020204" pitchFamily="34" charset="0"/>
              </a:rPr>
              <a:t>Integration</a:t>
            </a:r>
            <a:endParaRPr lang="en-US" sz="2000" dirty="0">
              <a:latin typeface="Arial" panose="020B0604020202020204" pitchFamily="34" charset="0"/>
              <a:cs typeface="Arial" panose="020B0604020202020204" pitchFamily="34" charset="0"/>
            </a:endParaRPr>
          </a:p>
        </p:txBody>
      </p:sp>
      <p:sp>
        <p:nvSpPr>
          <p:cNvPr id="19" name="Text 17"/>
          <p:cNvSpPr/>
          <p:nvPr/>
        </p:nvSpPr>
        <p:spPr>
          <a:xfrm>
            <a:off x="1448435" y="4183380"/>
            <a:ext cx="9295130" cy="815031"/>
          </a:xfrm>
          <a:prstGeom prst="rect">
            <a:avLst/>
          </a:prstGeom>
          <a:noFill/>
          <a:ln/>
        </p:spPr>
        <p:txBody>
          <a:bodyPr wrap="square" lIns="91440" tIns="45720" rIns="91440" bIns="45720" rtlCol="0" anchor="t">
            <a:spAutoFit/>
          </a:bodyPr>
          <a:lstStyle/>
          <a:p>
            <a:pPr>
              <a:lnSpc>
                <a:spcPct val="130000"/>
              </a:lnSpc>
            </a:pPr>
            <a:r>
              <a:rPr lang="en-GB" sz="2000" dirty="0">
                <a:latin typeface="Arial" panose="020B0604020202020204" pitchFamily="34" charset="0"/>
                <a:cs typeface="Arial" panose="020B0604020202020204" pitchFamily="34" charset="0"/>
              </a:rPr>
              <a:t>Integrating SSO and onboarding workshops supports smooth adoption</a:t>
            </a:r>
            <a:r>
              <a:rPr lang="en-IN" sz="2000" dirty="0">
                <a:latin typeface="Arial" panose="020B0604020202020204" pitchFamily="34" charset="0"/>
                <a:cs typeface="Arial" panose="020B0604020202020204" pitchFamily="34" charset="0"/>
              </a:rPr>
              <a:t>.</a:t>
            </a:r>
          </a:p>
          <a:p>
            <a:pPr>
              <a:lnSpc>
                <a:spcPct val="130000"/>
              </a:lnSpc>
            </a:pPr>
            <a:endParaRPr lang="en-US"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920615" y="1456690"/>
            <a:ext cx="1520825" cy="1501775"/>
          </a:xfrm>
          <a:prstGeom prst="diamond">
            <a:avLst/>
          </a:prstGeom>
          <a:solidFill>
            <a:schemeClr val="accent6"/>
          </a:solidFill>
          <a:ln/>
        </p:spPr>
        <p:txBody>
          <a:bodyPr/>
          <a:lstStyle/>
          <a:p>
            <a:endParaRPr lang="en-GB"/>
          </a:p>
        </p:txBody>
      </p:sp>
      <p:sp>
        <p:nvSpPr>
          <p:cNvPr id="3" name="Text 1"/>
          <p:cNvSpPr/>
          <p:nvPr/>
        </p:nvSpPr>
        <p:spPr>
          <a:xfrm>
            <a:off x="4920615" y="1456690"/>
            <a:ext cx="1520825" cy="1501775"/>
          </a:xfrm>
          <a:prstGeom prst="rect">
            <a:avLst/>
          </a:prstGeom>
          <a:noFill/>
          <a:ln/>
        </p:spPr>
        <p:txBody>
          <a:bodyPr wrap="square" lIns="45466" tIns="91059" rIns="91059" bIns="45466" rtlCol="0" anchor="ctr"/>
          <a:lstStyle/>
          <a:p>
            <a:pPr>
              <a:lnSpc>
                <a:spcPct val="100000"/>
              </a:lnSpc>
            </a:pPr>
            <a:endParaRPr lang="en-US" sz="1600" dirty="0"/>
          </a:p>
        </p:txBody>
      </p:sp>
      <p:sp>
        <p:nvSpPr>
          <p:cNvPr id="4" name="Shape 2"/>
          <p:cNvSpPr/>
          <p:nvPr/>
        </p:nvSpPr>
        <p:spPr>
          <a:xfrm>
            <a:off x="5721350" y="2332990"/>
            <a:ext cx="1520825" cy="1501775"/>
          </a:xfrm>
          <a:prstGeom prst="diamond">
            <a:avLst/>
          </a:prstGeom>
          <a:solidFill>
            <a:schemeClr val="accent6">
              <a:lumMod val="50000"/>
            </a:schemeClr>
          </a:solidFill>
          <a:ln/>
        </p:spPr>
        <p:txBody>
          <a:bodyPr/>
          <a:lstStyle/>
          <a:p>
            <a:endParaRPr lang="en-GB"/>
          </a:p>
        </p:txBody>
      </p:sp>
      <p:sp>
        <p:nvSpPr>
          <p:cNvPr id="5" name="Text 3"/>
          <p:cNvSpPr/>
          <p:nvPr/>
        </p:nvSpPr>
        <p:spPr>
          <a:xfrm>
            <a:off x="5721350" y="2332990"/>
            <a:ext cx="1520825" cy="1501775"/>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4911725" y="3209290"/>
            <a:ext cx="1520825" cy="1501775"/>
          </a:xfrm>
          <a:prstGeom prst="diamond">
            <a:avLst/>
          </a:prstGeom>
          <a:solidFill>
            <a:schemeClr val="accent6"/>
          </a:solidFill>
          <a:ln/>
        </p:spPr>
        <p:txBody>
          <a:bodyPr/>
          <a:lstStyle/>
          <a:p>
            <a:endParaRPr lang="en-GB"/>
          </a:p>
        </p:txBody>
      </p:sp>
      <p:sp>
        <p:nvSpPr>
          <p:cNvPr id="7" name="Text 5"/>
          <p:cNvSpPr/>
          <p:nvPr/>
        </p:nvSpPr>
        <p:spPr>
          <a:xfrm>
            <a:off x="4911725" y="3209290"/>
            <a:ext cx="1520825" cy="1501775"/>
          </a:xfrm>
          <a:prstGeom prst="rect">
            <a:avLst/>
          </a:prstGeom>
          <a:noFill/>
          <a:ln/>
        </p:spPr>
        <p:txBody>
          <a:bodyPr wrap="square" lIns="45466" tIns="91059" rIns="91059" bIns="45466" rtlCol="0" anchor="ctr"/>
          <a:lstStyle/>
          <a:p>
            <a:pPr>
              <a:lnSpc>
                <a:spcPct val="100000"/>
              </a:lnSpc>
            </a:pPr>
            <a:endParaRPr lang="en-US" sz="1600" dirty="0"/>
          </a:p>
        </p:txBody>
      </p:sp>
      <p:sp>
        <p:nvSpPr>
          <p:cNvPr id="8" name="Shape 6"/>
          <p:cNvSpPr/>
          <p:nvPr/>
        </p:nvSpPr>
        <p:spPr>
          <a:xfrm>
            <a:off x="5721350" y="4085590"/>
            <a:ext cx="1520825" cy="1500505"/>
          </a:xfrm>
          <a:prstGeom prst="diamond">
            <a:avLst/>
          </a:prstGeom>
          <a:solidFill>
            <a:schemeClr val="accent6">
              <a:lumMod val="50000"/>
            </a:schemeClr>
          </a:solidFill>
          <a:ln/>
        </p:spPr>
        <p:txBody>
          <a:bodyPr/>
          <a:lstStyle/>
          <a:p>
            <a:endParaRPr lang="en-GB"/>
          </a:p>
        </p:txBody>
      </p:sp>
      <p:sp>
        <p:nvSpPr>
          <p:cNvPr id="9" name="Text 7"/>
          <p:cNvSpPr/>
          <p:nvPr/>
        </p:nvSpPr>
        <p:spPr>
          <a:xfrm>
            <a:off x="5721350" y="4085590"/>
            <a:ext cx="1520825" cy="1500505"/>
          </a:xfrm>
          <a:prstGeom prst="rect">
            <a:avLst/>
          </a:prstGeom>
          <a:noFill/>
          <a:ln/>
        </p:spPr>
        <p:txBody>
          <a:bodyPr wrap="square" lIns="45466" tIns="91059" rIns="91059" bIns="45466" rtlCol="0" anchor="ctr"/>
          <a:lstStyle/>
          <a:p>
            <a:pPr>
              <a:lnSpc>
                <a:spcPct val="100000"/>
              </a:lnSpc>
            </a:pPr>
            <a:endParaRPr lang="en-US" sz="1600" dirty="0"/>
          </a:p>
        </p:txBody>
      </p:sp>
      <p:sp>
        <p:nvSpPr>
          <p:cNvPr id="10" name="Shape 8"/>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11" name="Text 9"/>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10"/>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13" name="Text 11"/>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2"/>
          <p:cNvSpPr/>
          <p:nvPr/>
        </p:nvSpPr>
        <p:spPr>
          <a:xfrm>
            <a:off x="1223645" y="410210"/>
            <a:ext cx="10782935" cy="584775"/>
          </a:xfrm>
          <a:prstGeom prst="rect">
            <a:avLst/>
          </a:prstGeom>
          <a:noFill/>
          <a:ln/>
        </p:spPr>
        <p:txBody>
          <a:bodyPr wrap="square" lIns="91440" tIns="45720" rIns="91440" bIns="45720" rtlCol="0" anchor="t">
            <a:spAutoFit/>
          </a:bodyPr>
          <a:lstStyle/>
          <a:p>
            <a:pPr algn="just">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Sustain </a:t>
            </a:r>
            <a:r>
              <a:rPr lang="en-IN" sz="3200" b="1" dirty="0">
                <a:solidFill>
                  <a:srgbClr val="000000"/>
                </a:solidFill>
                <a:latin typeface="Arial" panose="020B0604020202020204" pitchFamily="34" charset="0"/>
                <a:ea typeface="MiSans" pitchFamily="34" charset="-122"/>
                <a:cs typeface="Arial" panose="020B0604020202020204" pitchFamily="34" charset="0"/>
              </a:rPr>
              <a:t>and</a:t>
            </a:r>
            <a:r>
              <a:rPr lang="en-US" sz="3200" b="1" dirty="0">
                <a:solidFill>
                  <a:srgbClr val="000000"/>
                </a:solidFill>
                <a:latin typeface="Arial" panose="020B0604020202020204" pitchFamily="34" charset="0"/>
                <a:ea typeface="MiSans" pitchFamily="34" charset="-122"/>
                <a:cs typeface="Arial" panose="020B0604020202020204" pitchFamily="34" charset="0"/>
              </a:rPr>
              <a:t> Scale Beyond Pilot</a:t>
            </a:r>
            <a:endParaRPr lang="en-US" dirty="0">
              <a:latin typeface="Arial" panose="020B0604020202020204" pitchFamily="34" charset="0"/>
              <a:cs typeface="Arial" panose="020B0604020202020204" pitchFamily="34" charset="0"/>
            </a:endParaRPr>
          </a:p>
        </p:txBody>
      </p:sp>
      <p:sp>
        <p:nvSpPr>
          <p:cNvPr id="15" name="Shape 13"/>
          <p:cNvSpPr/>
          <p:nvPr/>
        </p:nvSpPr>
        <p:spPr>
          <a:xfrm>
            <a:off x="422910" y="6374130"/>
            <a:ext cx="215900" cy="215900"/>
          </a:xfrm>
          <a:prstGeom prst="roundRect">
            <a:avLst>
              <a:gd name="adj" fmla="val 50000"/>
            </a:avLst>
          </a:prstGeom>
          <a:solidFill>
            <a:srgbClr val="F6F4ED"/>
          </a:solidFill>
          <a:ln/>
        </p:spPr>
        <p:txBody>
          <a:bodyPr/>
          <a:lstStyle/>
          <a:p>
            <a:endParaRPr lang="en-GB"/>
          </a:p>
        </p:txBody>
      </p:sp>
      <p:sp>
        <p:nvSpPr>
          <p:cNvPr id="16" name="Text 14"/>
          <p:cNvSpPr/>
          <p:nvPr/>
        </p:nvSpPr>
        <p:spPr>
          <a:xfrm>
            <a:off x="422910" y="6374130"/>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7" name="Shape 15"/>
          <p:cNvSpPr/>
          <p:nvPr/>
        </p:nvSpPr>
        <p:spPr>
          <a:xfrm>
            <a:off x="549910" y="6374130"/>
            <a:ext cx="215900" cy="215900"/>
          </a:xfrm>
          <a:prstGeom prst="roundRect">
            <a:avLst>
              <a:gd name="adj" fmla="val 50000"/>
            </a:avLst>
          </a:prstGeom>
          <a:solidFill>
            <a:srgbClr val="000000">
              <a:alpha val="0"/>
            </a:srgbClr>
          </a:solidFill>
          <a:ln w="19050">
            <a:solidFill>
              <a:srgbClr val="F6F4ED"/>
            </a:solidFill>
            <a:prstDash val="solid"/>
          </a:ln>
        </p:spPr>
        <p:txBody>
          <a:bodyPr/>
          <a:lstStyle/>
          <a:p>
            <a:endParaRPr lang="en-GB"/>
          </a:p>
        </p:txBody>
      </p:sp>
      <p:sp>
        <p:nvSpPr>
          <p:cNvPr id="18" name="Text 16"/>
          <p:cNvSpPr/>
          <p:nvPr/>
        </p:nvSpPr>
        <p:spPr>
          <a:xfrm>
            <a:off x="549910" y="6374130"/>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9" name="Shape 17"/>
          <p:cNvSpPr/>
          <p:nvPr/>
        </p:nvSpPr>
        <p:spPr>
          <a:xfrm>
            <a:off x="5270500" y="1877695"/>
            <a:ext cx="819785" cy="583565"/>
          </a:xfrm>
          <a:prstGeom prst="rect">
            <a:avLst/>
          </a:prstGeom>
          <a:solidFill>
            <a:srgbClr val="000000">
              <a:alpha val="0"/>
            </a:srgbClr>
          </a:solidFill>
          <a:ln/>
        </p:spPr>
        <p:txBody>
          <a:bodyPr/>
          <a:lstStyle/>
          <a:p>
            <a:endParaRPr lang="en-GB"/>
          </a:p>
        </p:txBody>
      </p:sp>
      <p:sp>
        <p:nvSpPr>
          <p:cNvPr id="20" name="Text 18"/>
          <p:cNvSpPr/>
          <p:nvPr/>
        </p:nvSpPr>
        <p:spPr>
          <a:xfrm>
            <a:off x="5270500" y="1877695"/>
            <a:ext cx="819785" cy="583565"/>
          </a:xfrm>
          <a:prstGeom prst="rect">
            <a:avLst/>
          </a:prstGeom>
          <a:noFill/>
          <a:ln/>
        </p:spPr>
        <p:txBody>
          <a:bodyPr wrap="square" lIns="45720" tIns="91440" rIns="91440" bIns="45720" rtlCol="0" anchor="t"/>
          <a:lstStyle/>
          <a:p>
            <a:pPr algn="ctr">
              <a:lnSpc>
                <a:spcPct val="100000"/>
              </a:lnSpc>
            </a:pPr>
            <a:r>
              <a:rPr lang="en-US" sz="3200" b="1" dirty="0">
                <a:solidFill>
                  <a:srgbClr val="FFFFFF"/>
                </a:solidFill>
                <a:latin typeface="MiSans" pitchFamily="34" charset="0"/>
                <a:ea typeface="MiSans" pitchFamily="34" charset="-122"/>
                <a:cs typeface="MiSans" pitchFamily="34" charset="-120"/>
              </a:rPr>
              <a:t>01</a:t>
            </a:r>
            <a:endParaRPr lang="en-US" sz="1600" dirty="0"/>
          </a:p>
        </p:txBody>
      </p:sp>
      <p:sp>
        <p:nvSpPr>
          <p:cNvPr id="21" name="Text 19"/>
          <p:cNvSpPr/>
          <p:nvPr/>
        </p:nvSpPr>
        <p:spPr>
          <a:xfrm>
            <a:off x="693420" y="1534732"/>
            <a:ext cx="4021200" cy="461665"/>
          </a:xfrm>
          <a:prstGeom prst="rect">
            <a:avLst/>
          </a:prstGeom>
          <a:solidFill>
            <a:srgbClr val="FFFFFF">
              <a:alpha val="0"/>
            </a:srgbClr>
          </a:solidFill>
          <a:ln/>
        </p:spPr>
        <p:txBody>
          <a:bodyPr wrap="square" lIns="91440" tIns="45720" rIns="91440" bIns="45720" rtlCol="0" anchor="t">
            <a:spAutoFit/>
          </a:bodyPr>
          <a:lstStyle/>
          <a:p>
            <a:pPr algn="just">
              <a:lnSpc>
                <a:spcPct val="100000"/>
              </a:lnSpc>
            </a:pPr>
            <a:r>
              <a:rPr lang="en-US" sz="2400" b="1" dirty="0">
                <a:solidFill>
                  <a:schemeClr val="accent3"/>
                </a:solidFill>
                <a:latin typeface="Arial" panose="020B0604020202020204" pitchFamily="34" charset="0"/>
                <a:ea typeface="MiSans" pitchFamily="34" charset="-122"/>
                <a:cs typeface="Arial" panose="020B0604020202020204" pitchFamily="34" charset="0"/>
              </a:rPr>
              <a:t>Partnerships</a:t>
            </a:r>
            <a:endParaRPr lang="en-US" sz="2400" dirty="0">
              <a:solidFill>
                <a:schemeClr val="accent3"/>
              </a:solidFill>
              <a:latin typeface="Arial" panose="020B0604020202020204" pitchFamily="34" charset="0"/>
              <a:cs typeface="Arial" panose="020B0604020202020204" pitchFamily="34" charset="0"/>
            </a:endParaRPr>
          </a:p>
        </p:txBody>
      </p:sp>
      <p:sp>
        <p:nvSpPr>
          <p:cNvPr id="22" name="Text 20"/>
          <p:cNvSpPr/>
          <p:nvPr/>
        </p:nvSpPr>
        <p:spPr>
          <a:xfrm>
            <a:off x="693420" y="1981297"/>
            <a:ext cx="4021455" cy="1025409"/>
          </a:xfrm>
          <a:prstGeom prst="rect">
            <a:avLst/>
          </a:prstGeom>
          <a:noFill/>
          <a:ln/>
        </p:spPr>
        <p:txBody>
          <a:bodyPr wrap="square" lIns="91440" tIns="45720" rIns="91440" bIns="45720" rtlCol="0" anchor="t">
            <a:spAutoFit/>
          </a:bodyPr>
          <a:lstStyle/>
          <a:p>
            <a:pPr>
              <a:lnSpc>
                <a:spcPct val="120000"/>
              </a:lnSpc>
            </a:pPr>
            <a:r>
              <a:rPr lang="en-GB" dirty="0">
                <a:latin typeface="Arial" panose="020B0604020202020204" pitchFamily="34" charset="0"/>
                <a:cs typeface="Arial" panose="020B0604020202020204" pitchFamily="34" charset="0"/>
              </a:rPr>
              <a:t>Partnerships with the Student Union and NHS improve sustainability</a:t>
            </a:r>
            <a:r>
              <a:rPr lang="en-IN" dirty="0">
                <a:latin typeface="Arial" panose="020B0604020202020204" pitchFamily="34" charset="0"/>
                <a:cs typeface="Arial" panose="020B0604020202020204" pitchFamily="34" charset="0"/>
              </a:rPr>
              <a:t>.</a:t>
            </a:r>
          </a:p>
          <a:p>
            <a:pPr>
              <a:lnSpc>
                <a:spcPct val="120000"/>
              </a:lnSpc>
            </a:pPr>
            <a:endParaRPr lang="en-US" sz="1600" dirty="0">
              <a:latin typeface="Arial" panose="020B0604020202020204" pitchFamily="34" charset="0"/>
              <a:cs typeface="Arial" panose="020B0604020202020204" pitchFamily="34" charset="0"/>
            </a:endParaRPr>
          </a:p>
        </p:txBody>
      </p:sp>
      <p:sp>
        <p:nvSpPr>
          <p:cNvPr id="23" name="Shape 21"/>
          <p:cNvSpPr/>
          <p:nvPr/>
        </p:nvSpPr>
        <p:spPr>
          <a:xfrm>
            <a:off x="6072505" y="2750820"/>
            <a:ext cx="819785" cy="583565"/>
          </a:xfrm>
          <a:prstGeom prst="rect">
            <a:avLst/>
          </a:prstGeom>
          <a:solidFill>
            <a:srgbClr val="000000">
              <a:alpha val="0"/>
            </a:srgbClr>
          </a:solidFill>
          <a:ln/>
        </p:spPr>
        <p:txBody>
          <a:bodyPr/>
          <a:lstStyle/>
          <a:p>
            <a:endParaRPr lang="en-GB"/>
          </a:p>
        </p:txBody>
      </p:sp>
      <p:sp>
        <p:nvSpPr>
          <p:cNvPr id="24" name="Text 22"/>
          <p:cNvSpPr/>
          <p:nvPr/>
        </p:nvSpPr>
        <p:spPr>
          <a:xfrm>
            <a:off x="6072505" y="2750820"/>
            <a:ext cx="819785" cy="583565"/>
          </a:xfrm>
          <a:prstGeom prst="rect">
            <a:avLst/>
          </a:prstGeom>
          <a:noFill/>
          <a:ln/>
        </p:spPr>
        <p:txBody>
          <a:bodyPr wrap="square" lIns="45720" tIns="91440" rIns="91440" bIns="45720" rtlCol="0" anchor="t"/>
          <a:lstStyle/>
          <a:p>
            <a:pPr algn="ctr">
              <a:lnSpc>
                <a:spcPct val="100000"/>
              </a:lnSpc>
            </a:pPr>
            <a:r>
              <a:rPr lang="en-US" sz="3200" b="1" dirty="0">
                <a:solidFill>
                  <a:srgbClr val="FFFFFF"/>
                </a:solidFill>
                <a:latin typeface="MiSans" pitchFamily="34" charset="0"/>
                <a:ea typeface="MiSans" pitchFamily="34" charset="-122"/>
                <a:cs typeface="MiSans" pitchFamily="34" charset="-120"/>
              </a:rPr>
              <a:t>02</a:t>
            </a:r>
            <a:endParaRPr lang="en-US" sz="1600" dirty="0"/>
          </a:p>
        </p:txBody>
      </p:sp>
      <p:sp>
        <p:nvSpPr>
          <p:cNvPr id="25" name="Text 23"/>
          <p:cNvSpPr/>
          <p:nvPr/>
        </p:nvSpPr>
        <p:spPr>
          <a:xfrm>
            <a:off x="7411720" y="2322195"/>
            <a:ext cx="4021200" cy="461665"/>
          </a:xfrm>
          <a:prstGeom prst="rect">
            <a:avLst/>
          </a:prstGeom>
          <a:solidFill>
            <a:srgbClr val="FFFFFF">
              <a:alpha val="0"/>
            </a:srgbClr>
          </a:solidFill>
          <a:ln/>
        </p:spPr>
        <p:txBody>
          <a:bodyPr wrap="square" lIns="91440" tIns="45720" rIns="91440" bIns="45720" rtlCol="0" anchor="t">
            <a:spAutoFit/>
          </a:bodyPr>
          <a:lstStyle/>
          <a:p>
            <a:pPr algn="just">
              <a:lnSpc>
                <a:spcPct val="100000"/>
              </a:lnSpc>
            </a:pPr>
            <a:r>
              <a:rPr lang="en-US" sz="2400" b="1" dirty="0">
                <a:solidFill>
                  <a:schemeClr val="accent3"/>
                </a:solidFill>
                <a:latin typeface="Arial" panose="020B0604020202020204" pitchFamily="34" charset="0"/>
                <a:ea typeface="MiSans" pitchFamily="34" charset="-122"/>
                <a:cs typeface="Arial" panose="020B0604020202020204" pitchFamily="34" charset="0"/>
              </a:rPr>
              <a:t>Embedding</a:t>
            </a:r>
            <a:endParaRPr lang="en-US" sz="2400" dirty="0">
              <a:solidFill>
                <a:schemeClr val="accent3"/>
              </a:solidFill>
              <a:latin typeface="Arial" panose="020B0604020202020204" pitchFamily="34" charset="0"/>
              <a:cs typeface="Arial" panose="020B0604020202020204" pitchFamily="34" charset="0"/>
            </a:endParaRPr>
          </a:p>
        </p:txBody>
      </p:sp>
      <p:sp>
        <p:nvSpPr>
          <p:cNvPr id="26" name="Text 24"/>
          <p:cNvSpPr/>
          <p:nvPr/>
        </p:nvSpPr>
        <p:spPr>
          <a:xfrm>
            <a:off x="7411720" y="2715760"/>
            <a:ext cx="4021455" cy="726546"/>
          </a:xfrm>
          <a:prstGeom prst="rect">
            <a:avLst/>
          </a:prstGeom>
          <a:noFill/>
          <a:ln/>
        </p:spPr>
        <p:txBody>
          <a:bodyPr wrap="square" lIns="91440" tIns="45720" rIns="91440" bIns="45720" rtlCol="0" anchor="t">
            <a:spAutoFit/>
          </a:bodyPr>
          <a:lstStyle/>
          <a:p>
            <a:pPr>
              <a:lnSpc>
                <a:spcPct val="120000"/>
              </a:lnSpc>
            </a:pPr>
            <a:r>
              <a:rPr lang="en-US" dirty="0">
                <a:solidFill>
                  <a:srgbClr val="2B2F36"/>
                </a:solidFill>
                <a:latin typeface="Arial" panose="020B0604020202020204" pitchFamily="34" charset="0"/>
                <a:ea typeface="MiSans" pitchFamily="34" charset="-122"/>
                <a:cs typeface="Arial" panose="020B0604020202020204" pitchFamily="34" charset="0"/>
              </a:rPr>
              <a:t> </a:t>
            </a:r>
            <a:r>
              <a:rPr lang="en-GB" dirty="0">
                <a:latin typeface="Arial" panose="020B0604020202020204" pitchFamily="34" charset="0"/>
                <a:cs typeface="Arial" panose="020B0604020202020204" pitchFamily="34" charset="0"/>
              </a:rPr>
              <a:t>Embedding app referrals in tutor pathways enhances uptake</a:t>
            </a:r>
            <a:r>
              <a:rPr lang="en-IN"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27" name="Shape 25"/>
          <p:cNvSpPr/>
          <p:nvPr/>
        </p:nvSpPr>
        <p:spPr>
          <a:xfrm>
            <a:off x="5252720" y="3630295"/>
            <a:ext cx="819785" cy="583565"/>
          </a:xfrm>
          <a:prstGeom prst="rect">
            <a:avLst/>
          </a:prstGeom>
          <a:solidFill>
            <a:srgbClr val="000000">
              <a:alpha val="0"/>
            </a:srgbClr>
          </a:solidFill>
          <a:ln/>
        </p:spPr>
        <p:txBody>
          <a:bodyPr/>
          <a:lstStyle/>
          <a:p>
            <a:endParaRPr lang="en-GB"/>
          </a:p>
        </p:txBody>
      </p:sp>
      <p:sp>
        <p:nvSpPr>
          <p:cNvPr id="28" name="Text 26"/>
          <p:cNvSpPr/>
          <p:nvPr/>
        </p:nvSpPr>
        <p:spPr>
          <a:xfrm>
            <a:off x="5252720" y="3630295"/>
            <a:ext cx="819785" cy="583565"/>
          </a:xfrm>
          <a:prstGeom prst="rect">
            <a:avLst/>
          </a:prstGeom>
          <a:noFill/>
          <a:ln/>
        </p:spPr>
        <p:txBody>
          <a:bodyPr wrap="square" lIns="45720" tIns="91440" rIns="91440" bIns="45720" rtlCol="0" anchor="t"/>
          <a:lstStyle/>
          <a:p>
            <a:pPr algn="ctr">
              <a:lnSpc>
                <a:spcPct val="100000"/>
              </a:lnSpc>
            </a:pPr>
            <a:r>
              <a:rPr lang="en-US" sz="3200" b="1" dirty="0">
                <a:solidFill>
                  <a:srgbClr val="FFFFFF"/>
                </a:solidFill>
                <a:latin typeface="MiSans" pitchFamily="34" charset="0"/>
                <a:ea typeface="MiSans" pitchFamily="34" charset="-122"/>
                <a:cs typeface="MiSans" pitchFamily="34" charset="-120"/>
              </a:rPr>
              <a:t>03</a:t>
            </a:r>
            <a:endParaRPr lang="en-US" sz="1600" dirty="0"/>
          </a:p>
        </p:txBody>
      </p:sp>
      <p:sp>
        <p:nvSpPr>
          <p:cNvPr id="29" name="Text 27"/>
          <p:cNvSpPr/>
          <p:nvPr/>
        </p:nvSpPr>
        <p:spPr>
          <a:xfrm>
            <a:off x="693420" y="3583663"/>
            <a:ext cx="4021200" cy="461665"/>
          </a:xfrm>
          <a:prstGeom prst="rect">
            <a:avLst/>
          </a:prstGeom>
          <a:solidFill>
            <a:srgbClr val="FFFFFF">
              <a:alpha val="0"/>
            </a:srgbClr>
          </a:solidFill>
          <a:ln/>
        </p:spPr>
        <p:txBody>
          <a:bodyPr wrap="square" lIns="91440" tIns="45720" rIns="91440" bIns="45720" rtlCol="0" anchor="t">
            <a:spAutoFit/>
          </a:bodyPr>
          <a:lstStyle/>
          <a:p>
            <a:pPr algn="just">
              <a:lnSpc>
                <a:spcPct val="100000"/>
              </a:lnSpc>
            </a:pPr>
            <a:r>
              <a:rPr lang="en-US" sz="2400" b="1" dirty="0">
                <a:solidFill>
                  <a:schemeClr val="accent3"/>
                </a:solidFill>
                <a:latin typeface="Arial" panose="020B0604020202020204" pitchFamily="34" charset="0"/>
                <a:ea typeface="MiSans" pitchFamily="34" charset="-122"/>
                <a:cs typeface="Arial" panose="020B0604020202020204" pitchFamily="34" charset="0"/>
              </a:rPr>
              <a:t>Data Sharing</a:t>
            </a:r>
            <a:endParaRPr lang="en-US" sz="2400" dirty="0">
              <a:solidFill>
                <a:schemeClr val="accent3"/>
              </a:solidFill>
              <a:latin typeface="Arial" panose="020B0604020202020204" pitchFamily="34" charset="0"/>
              <a:cs typeface="Arial" panose="020B0604020202020204" pitchFamily="34" charset="0"/>
            </a:endParaRPr>
          </a:p>
        </p:txBody>
      </p:sp>
      <p:sp>
        <p:nvSpPr>
          <p:cNvPr id="30" name="Text 28"/>
          <p:cNvSpPr/>
          <p:nvPr/>
        </p:nvSpPr>
        <p:spPr>
          <a:xfrm>
            <a:off x="693420" y="4113695"/>
            <a:ext cx="4021455" cy="1025409"/>
          </a:xfrm>
          <a:prstGeom prst="rect">
            <a:avLst/>
          </a:prstGeom>
          <a:noFill/>
          <a:ln/>
        </p:spPr>
        <p:txBody>
          <a:bodyPr wrap="square" lIns="91440" tIns="45720" rIns="91440" bIns="45720" rtlCol="0" anchor="t">
            <a:spAutoFit/>
          </a:bodyPr>
          <a:lstStyle/>
          <a:p>
            <a:pPr>
              <a:lnSpc>
                <a:spcPct val="120000"/>
              </a:lnSpc>
            </a:pPr>
            <a:r>
              <a:rPr lang="en-GB" dirty="0">
                <a:latin typeface="Arial" panose="020B0604020202020204" pitchFamily="34" charset="0"/>
                <a:cs typeface="Arial" panose="020B0604020202020204" pitchFamily="34" charset="0"/>
              </a:rPr>
              <a:t>Anonymised data supports continuous improvement </a:t>
            </a:r>
            <a:r>
              <a:rPr lang="en-IN" dirty="0">
                <a:latin typeface="Arial" panose="020B0604020202020204" pitchFamily="34" charset="0"/>
                <a:cs typeface="Arial" panose="020B0604020202020204" pitchFamily="34" charset="0"/>
              </a:rPr>
              <a:t>.</a:t>
            </a:r>
          </a:p>
          <a:p>
            <a:pPr>
              <a:lnSpc>
                <a:spcPct val="120000"/>
              </a:lnSpc>
            </a:pPr>
            <a:endParaRPr lang="en-US" sz="1600" dirty="0">
              <a:latin typeface="Arial" panose="020B0604020202020204" pitchFamily="34" charset="0"/>
              <a:cs typeface="Arial" panose="020B0604020202020204" pitchFamily="34" charset="0"/>
            </a:endParaRPr>
          </a:p>
        </p:txBody>
      </p:sp>
      <p:sp>
        <p:nvSpPr>
          <p:cNvPr id="31" name="Shape 29"/>
          <p:cNvSpPr/>
          <p:nvPr/>
        </p:nvSpPr>
        <p:spPr>
          <a:xfrm>
            <a:off x="6051550" y="4549775"/>
            <a:ext cx="819785" cy="583565"/>
          </a:xfrm>
          <a:prstGeom prst="rect">
            <a:avLst/>
          </a:prstGeom>
          <a:solidFill>
            <a:srgbClr val="000000">
              <a:alpha val="0"/>
            </a:srgbClr>
          </a:solidFill>
          <a:ln/>
        </p:spPr>
        <p:txBody>
          <a:bodyPr/>
          <a:lstStyle/>
          <a:p>
            <a:endParaRPr lang="en-GB"/>
          </a:p>
        </p:txBody>
      </p:sp>
      <p:sp>
        <p:nvSpPr>
          <p:cNvPr id="32" name="Text 30"/>
          <p:cNvSpPr/>
          <p:nvPr/>
        </p:nvSpPr>
        <p:spPr>
          <a:xfrm>
            <a:off x="6051550" y="4549775"/>
            <a:ext cx="819785" cy="583565"/>
          </a:xfrm>
          <a:prstGeom prst="rect">
            <a:avLst/>
          </a:prstGeom>
          <a:noFill/>
          <a:ln/>
        </p:spPr>
        <p:txBody>
          <a:bodyPr wrap="square" lIns="45720" tIns="91440" rIns="91440" bIns="45720" rtlCol="0" anchor="t"/>
          <a:lstStyle/>
          <a:p>
            <a:pPr algn="ctr">
              <a:lnSpc>
                <a:spcPct val="100000"/>
              </a:lnSpc>
            </a:pPr>
            <a:r>
              <a:rPr lang="en-US" sz="3200" b="1" dirty="0">
                <a:solidFill>
                  <a:srgbClr val="FFFFFF"/>
                </a:solidFill>
                <a:latin typeface="MiSans" pitchFamily="34" charset="0"/>
                <a:ea typeface="MiSans" pitchFamily="34" charset="-122"/>
                <a:cs typeface="MiSans" pitchFamily="34" charset="-120"/>
              </a:rPr>
              <a:t>04</a:t>
            </a:r>
            <a:endParaRPr lang="en-US" sz="1600" dirty="0"/>
          </a:p>
        </p:txBody>
      </p:sp>
      <p:sp>
        <p:nvSpPr>
          <p:cNvPr id="33" name="Text 31"/>
          <p:cNvSpPr/>
          <p:nvPr/>
        </p:nvSpPr>
        <p:spPr>
          <a:xfrm>
            <a:off x="7411720" y="4547244"/>
            <a:ext cx="4021200" cy="461665"/>
          </a:xfrm>
          <a:prstGeom prst="rect">
            <a:avLst/>
          </a:prstGeom>
          <a:solidFill>
            <a:srgbClr val="FFFFFF">
              <a:alpha val="0"/>
            </a:srgbClr>
          </a:solidFill>
          <a:ln/>
        </p:spPr>
        <p:txBody>
          <a:bodyPr wrap="square" lIns="91440" tIns="45720" rIns="91440" bIns="45720" rtlCol="0" anchor="t">
            <a:spAutoFit/>
          </a:bodyPr>
          <a:lstStyle/>
          <a:p>
            <a:pPr algn="just">
              <a:lnSpc>
                <a:spcPct val="100000"/>
              </a:lnSpc>
            </a:pPr>
            <a:r>
              <a:rPr lang="en-US" sz="2400" b="1" dirty="0">
                <a:solidFill>
                  <a:schemeClr val="accent3"/>
                </a:solidFill>
                <a:latin typeface="Arial" panose="020B0604020202020204" pitchFamily="34" charset="0"/>
                <a:ea typeface="MiSans" pitchFamily="34" charset="-122"/>
                <a:cs typeface="Arial" panose="020B0604020202020204" pitchFamily="34" charset="0"/>
              </a:rPr>
              <a:t>Ambassador Program</a:t>
            </a:r>
            <a:endParaRPr lang="en-US" sz="2400" dirty="0">
              <a:solidFill>
                <a:schemeClr val="accent3"/>
              </a:solidFill>
              <a:latin typeface="Arial" panose="020B0604020202020204" pitchFamily="34" charset="0"/>
              <a:cs typeface="Arial" panose="020B0604020202020204" pitchFamily="34" charset="0"/>
            </a:endParaRPr>
          </a:p>
        </p:txBody>
      </p:sp>
      <p:sp>
        <p:nvSpPr>
          <p:cNvPr id="34" name="Text 32"/>
          <p:cNvSpPr/>
          <p:nvPr/>
        </p:nvSpPr>
        <p:spPr>
          <a:xfrm>
            <a:off x="7384415" y="5000991"/>
            <a:ext cx="4021455" cy="1032847"/>
          </a:xfrm>
          <a:prstGeom prst="rect">
            <a:avLst/>
          </a:prstGeom>
          <a:noFill/>
          <a:ln/>
        </p:spPr>
        <p:txBody>
          <a:bodyPr wrap="square" lIns="91440" tIns="45720" rIns="91440" bIns="45720" rtlCol="0" anchor="t">
            <a:spAutoFit/>
          </a:bodyPr>
          <a:lstStyle/>
          <a:p>
            <a:pPr>
              <a:lnSpc>
                <a:spcPct val="120000"/>
              </a:lnSpc>
            </a:pPr>
            <a:r>
              <a:rPr lang="en-GB" dirty="0">
                <a:latin typeface="Arial" panose="020B0604020202020204" pitchFamily="34" charset="0"/>
                <a:cs typeface="Arial" panose="020B0604020202020204" pitchFamily="34" charset="0"/>
              </a:rPr>
              <a:t>Peer ambassadors promote wider use </a:t>
            </a:r>
            <a:r>
              <a:rPr lang="en-IN" dirty="0">
                <a:latin typeface="Arial" panose="020B0604020202020204" pitchFamily="34" charset="0"/>
                <a:cs typeface="Arial" panose="020B0604020202020204" pitchFamily="34" charset="0"/>
              </a:rPr>
              <a:t>.</a:t>
            </a:r>
          </a:p>
          <a:p>
            <a:pPr>
              <a:lnSpc>
                <a:spcPct val="120000"/>
              </a:lnSpc>
            </a:pP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name="Slide 20">
    <p:bg>
      <p:bgPr>
        <a:solidFill>
          <a:srgbClr val="FFFFFE"/>
        </a:solidFill>
        <a:effectLst/>
      </p:bgPr>
    </p:bg>
    <p:spTree>
      <p:nvGrpSpPr>
        <p:cNvPr id="1" name=""/>
        <p:cNvGrpSpPr/>
        <p:nvPr/>
      </p:nvGrpSpPr>
      <p:grpSpPr>
        <a:xfrm>
          <a:off x="0" y="0"/>
          <a:ext cx="0" cy="0"/>
          <a:chOff x="0" y="0"/>
          <a:chExt cx="0" cy="0"/>
        </a:xfrm>
      </p:grpSpPr>
      <p:pic>
        <p:nvPicPr>
          <p:cNvPr id="2" name="Image 0"/>
          <p:cNvPicPr>
            <a:picLocks noChangeAspect="1"/>
          </p:cNvPicPr>
          <p:nvPr/>
        </p:nvPicPr>
        <p:blipFill>
          <a:blip r:embed="rId3">
            <a:extLst>
              <a:ext uri="{837473B0-CC2E-450A-ABE3-18F120FF3D39}">
                <a1611:picAttrSrcUrl xmlns:a1611="http://schemas.microsoft.com/office/drawing/2016/11/main" r:id="rId4"/>
              </a:ext>
            </a:extLst>
          </a:blip>
          <a:srcRect l="5728" t="10277" r="2928" b="5024"/>
          <a:stretch>
            <a:fillRect/>
          </a:stretch>
        </p:blipFill>
        <p:spPr>
          <a:xfrm>
            <a:off x="1055427" y="1221474"/>
            <a:ext cx="11136573" cy="5636526"/>
          </a:xfrm>
          <a:prstGeom prst="rect">
            <a:avLst/>
          </a:prstGeom>
        </p:spPr>
      </p:pic>
      <p:sp>
        <p:nvSpPr>
          <p:cNvPr id="3" name="Text 0"/>
          <p:cNvSpPr/>
          <p:nvPr/>
        </p:nvSpPr>
        <p:spPr>
          <a:xfrm>
            <a:off x="-1614437" y="208715"/>
            <a:ext cx="4088765" cy="1200329"/>
          </a:xfrm>
          <a:prstGeom prst="rect">
            <a:avLst/>
          </a:prstGeom>
          <a:noFill/>
          <a:ln/>
        </p:spPr>
        <p:txBody>
          <a:bodyPr wrap="square" lIns="91440" tIns="45720" rIns="91440" bIns="45720" rtlCol="0" anchor="t">
            <a:spAutoFit/>
          </a:bodyPr>
          <a:lstStyle/>
          <a:p>
            <a:pPr algn="r">
              <a:lnSpc>
                <a:spcPct val="100000"/>
              </a:lnSpc>
            </a:pPr>
            <a:r>
              <a:rPr lang="en-US" sz="7200" b="1" dirty="0">
                <a:solidFill>
                  <a:srgbClr val="3A5A60"/>
                </a:solidFill>
                <a:latin typeface="Arial" panose="020B0604020202020204" pitchFamily="34" charset="0"/>
                <a:ea typeface="MiSans" pitchFamily="34" charset="-122"/>
                <a:cs typeface="Arial" panose="020B0604020202020204" pitchFamily="34" charset="0"/>
              </a:rPr>
              <a:t>06</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3989404" y="1194602"/>
            <a:ext cx="7173595" cy="646331"/>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Live Demo</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6325235"/>
            <a:ext cx="12190730" cy="534035"/>
          </a:xfrm>
          <a:prstGeom prst="rect">
            <a:avLst/>
          </a:prstGeom>
          <a:solidFill>
            <a:schemeClr val="accent6">
              <a:lumMod val="20000"/>
              <a:lumOff val="80000"/>
            </a:schemeClr>
          </a:solidFill>
          <a:ln/>
        </p:spPr>
        <p:txBody>
          <a:bodyPr/>
          <a:lstStyle/>
          <a:p>
            <a:endParaRPr lang="en-GB"/>
          </a:p>
        </p:txBody>
      </p:sp>
      <p:sp>
        <p:nvSpPr>
          <p:cNvPr id="3" name="Text 1"/>
          <p:cNvSpPr/>
          <p:nvPr/>
        </p:nvSpPr>
        <p:spPr>
          <a:xfrm>
            <a:off x="0" y="6325235"/>
            <a:ext cx="12190730" cy="534035"/>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223645" y="410210"/>
            <a:ext cx="8288845" cy="584775"/>
          </a:xfrm>
          <a:prstGeom prst="rect">
            <a:avLst/>
          </a:prstGeom>
          <a:noFill/>
          <a:ln/>
        </p:spPr>
        <p:txBody>
          <a:bodyPr wrap="square" lIns="91440" tIns="45720" rIns="91440" bIns="45720" rtlCol="0" anchor="t">
            <a:spAutoFit/>
          </a:bodyPr>
          <a:lstStyle/>
          <a:p>
            <a:pPr algn="just">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Guided Breathing Experience</a:t>
            </a:r>
            <a:endParaRPr lang="en-US" dirty="0">
              <a:latin typeface="Arial" panose="020B0604020202020204" pitchFamily="34" charset="0"/>
              <a:cs typeface="Arial" panose="020B0604020202020204" pitchFamily="34" charset="0"/>
            </a:endParaRPr>
          </a:p>
        </p:txBody>
      </p:sp>
      <p:pic>
        <p:nvPicPr>
          <p:cNvPr id="9" name="Image 0"/>
          <p:cNvPicPr>
            <a:picLocks noChangeAspect="1"/>
          </p:cNvPicPr>
          <p:nvPr/>
        </p:nvPicPr>
        <p:blipFill>
          <a:blip r:embed="rId3">
            <a:extLst>
              <a:ext uri="{837473B0-CC2E-450A-ABE3-18F120FF3D39}">
                <a1611:picAttrSrcUrl xmlns:a1611="http://schemas.microsoft.com/office/drawing/2016/11/main" r:id="rId4"/>
              </a:ext>
            </a:extLst>
          </a:blip>
          <a:srcRect l="16474" r="16474"/>
          <a:stretch/>
        </p:blipFill>
        <p:spPr>
          <a:xfrm>
            <a:off x="594360" y="1397000"/>
            <a:ext cx="3088640" cy="4606290"/>
          </a:xfrm>
          <a:prstGeom prst="rect">
            <a:avLst/>
          </a:prstGeom>
        </p:spPr>
      </p:pic>
      <p:sp>
        <p:nvSpPr>
          <p:cNvPr id="10" name="Shape 7"/>
          <p:cNvSpPr/>
          <p:nvPr/>
        </p:nvSpPr>
        <p:spPr>
          <a:xfrm>
            <a:off x="3796030" y="1413510"/>
            <a:ext cx="8031480" cy="4602480"/>
          </a:xfrm>
          <a:prstGeom prst="rect">
            <a:avLst/>
          </a:prstGeom>
          <a:solidFill>
            <a:srgbClr val="000000">
              <a:alpha val="0"/>
            </a:srgbClr>
          </a:solidFill>
          <a:ln w="19050">
            <a:solidFill>
              <a:srgbClr val="3A5A60"/>
            </a:solidFill>
            <a:prstDash val="solid"/>
          </a:ln>
        </p:spPr>
        <p:txBody>
          <a:bodyPr/>
          <a:lstStyle/>
          <a:p>
            <a:endParaRPr lang="en-GB" dirty="0"/>
          </a:p>
        </p:txBody>
      </p:sp>
      <p:sp>
        <p:nvSpPr>
          <p:cNvPr id="11" name="Text 8"/>
          <p:cNvSpPr/>
          <p:nvPr/>
        </p:nvSpPr>
        <p:spPr>
          <a:xfrm>
            <a:off x="3796030" y="1413510"/>
            <a:ext cx="8031480" cy="460248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9"/>
          <p:cNvSpPr/>
          <p:nvPr/>
        </p:nvSpPr>
        <p:spPr>
          <a:xfrm>
            <a:off x="4067175" y="2952115"/>
            <a:ext cx="7560310" cy="0"/>
          </a:xfrm>
          <a:prstGeom prst="line">
            <a:avLst/>
          </a:prstGeom>
          <a:noFill/>
          <a:ln w="12700">
            <a:solidFill>
              <a:srgbClr val="3A5A60"/>
            </a:solidFill>
            <a:prstDash val="dash"/>
            <a:headEnd type="none"/>
            <a:tailEnd type="none"/>
          </a:ln>
        </p:spPr>
        <p:txBody>
          <a:bodyPr/>
          <a:lstStyle/>
          <a:p>
            <a:endParaRPr lang="en-GB"/>
          </a:p>
        </p:txBody>
      </p:sp>
      <p:sp>
        <p:nvSpPr>
          <p:cNvPr id="13" name="Shape 10"/>
          <p:cNvSpPr/>
          <p:nvPr/>
        </p:nvSpPr>
        <p:spPr>
          <a:xfrm>
            <a:off x="4067175" y="4481830"/>
            <a:ext cx="7560310" cy="0"/>
          </a:xfrm>
          <a:prstGeom prst="line">
            <a:avLst/>
          </a:prstGeom>
          <a:noFill/>
          <a:ln w="12700">
            <a:solidFill>
              <a:srgbClr val="3A5A60"/>
            </a:solidFill>
            <a:prstDash val="dash"/>
            <a:headEnd type="none"/>
            <a:tailEnd type="none"/>
          </a:ln>
        </p:spPr>
        <p:txBody>
          <a:bodyPr/>
          <a:lstStyle/>
          <a:p>
            <a:endParaRPr lang="en-GB"/>
          </a:p>
        </p:txBody>
      </p:sp>
      <p:sp>
        <p:nvSpPr>
          <p:cNvPr id="14" name="Text 11"/>
          <p:cNvSpPr/>
          <p:nvPr/>
        </p:nvSpPr>
        <p:spPr>
          <a:xfrm>
            <a:off x="4038600" y="1572895"/>
            <a:ext cx="7617460" cy="46166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3A5A60"/>
                </a:solidFill>
                <a:latin typeface="Arial" panose="020B0604020202020204" pitchFamily="34" charset="0"/>
                <a:ea typeface="MiSans" pitchFamily="34" charset="-122"/>
                <a:cs typeface="Arial" panose="020B0604020202020204" pitchFamily="34" charset="0"/>
              </a:rPr>
              <a:t>Real-time Feedback</a:t>
            </a:r>
            <a:endParaRPr lang="en-US" dirty="0">
              <a:latin typeface="Arial" panose="020B0604020202020204" pitchFamily="34" charset="0"/>
              <a:cs typeface="Arial" panose="020B0604020202020204" pitchFamily="34" charset="0"/>
            </a:endParaRPr>
          </a:p>
        </p:txBody>
      </p:sp>
      <p:sp>
        <p:nvSpPr>
          <p:cNvPr id="15" name="Text 12"/>
          <p:cNvSpPr/>
          <p:nvPr/>
        </p:nvSpPr>
        <p:spPr>
          <a:xfrm>
            <a:off x="4038600" y="1980330"/>
            <a:ext cx="7616190" cy="739177"/>
          </a:xfrm>
          <a:prstGeom prst="rect">
            <a:avLst/>
          </a:prstGeom>
          <a:noFill/>
          <a:ln/>
        </p:spPr>
        <p:txBody>
          <a:bodyPr wrap="square" lIns="91440" tIns="45720" rIns="91440" bIns="45720" rtlCol="0" anchor="t">
            <a:spAutoFit/>
          </a:bodyPr>
          <a:lstStyle/>
          <a:p>
            <a:pPr>
              <a:lnSpc>
                <a:spcPct val="130000"/>
              </a:lnSpc>
            </a:pPr>
            <a:r>
              <a:rPr lang="en-GB" dirty="0">
                <a:latin typeface="Arial" panose="020B0604020202020204" pitchFamily="34" charset="0"/>
                <a:cs typeface="Arial" panose="020B0604020202020204" pitchFamily="34" charset="0"/>
              </a:rPr>
              <a:t>Short, paced-breathing sessions provide immediate physiological calm </a:t>
            </a:r>
            <a:endParaRPr lang="en-IN" dirty="0">
              <a:latin typeface="Arial" panose="020B0604020202020204" pitchFamily="34" charset="0"/>
              <a:cs typeface="Arial" panose="020B0604020202020204" pitchFamily="34" charset="0"/>
            </a:endParaRPr>
          </a:p>
          <a:p>
            <a:pPr>
              <a:lnSpc>
                <a:spcPct val="130000"/>
              </a:lnSpc>
            </a:pPr>
            <a:endParaRPr lang="en-US" sz="1600" dirty="0">
              <a:latin typeface="Arial" panose="020B0604020202020204" pitchFamily="34" charset="0"/>
              <a:cs typeface="Arial" panose="020B0604020202020204" pitchFamily="34" charset="0"/>
            </a:endParaRPr>
          </a:p>
        </p:txBody>
      </p:sp>
      <p:sp>
        <p:nvSpPr>
          <p:cNvPr id="16" name="Text 13"/>
          <p:cNvSpPr/>
          <p:nvPr/>
        </p:nvSpPr>
        <p:spPr>
          <a:xfrm>
            <a:off x="4038600" y="3102610"/>
            <a:ext cx="7617460" cy="46166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3A5A60"/>
                </a:solidFill>
                <a:latin typeface="Arial" panose="020B0604020202020204" pitchFamily="34" charset="0"/>
                <a:ea typeface="MiSans" pitchFamily="34" charset="-122"/>
                <a:cs typeface="Arial" panose="020B0604020202020204" pitchFamily="34" charset="0"/>
              </a:rPr>
              <a:t>Narrative Guidance</a:t>
            </a:r>
            <a:endParaRPr lang="en-US" dirty="0">
              <a:latin typeface="Arial" panose="020B0604020202020204" pitchFamily="34" charset="0"/>
              <a:cs typeface="Arial" panose="020B0604020202020204" pitchFamily="34" charset="0"/>
            </a:endParaRPr>
          </a:p>
        </p:txBody>
      </p:sp>
      <p:sp>
        <p:nvSpPr>
          <p:cNvPr id="17" name="Text 14"/>
          <p:cNvSpPr/>
          <p:nvPr/>
        </p:nvSpPr>
        <p:spPr>
          <a:xfrm>
            <a:off x="4038600" y="3471545"/>
            <a:ext cx="7616190" cy="739177"/>
          </a:xfrm>
          <a:prstGeom prst="rect">
            <a:avLst/>
          </a:prstGeom>
          <a:noFill/>
          <a:ln/>
        </p:spPr>
        <p:txBody>
          <a:bodyPr wrap="square" lIns="91440" tIns="45720" rIns="91440" bIns="45720" rtlCol="0" anchor="t">
            <a:spAutoFit/>
          </a:bodyPr>
          <a:lstStyle/>
          <a:p>
            <a:pPr>
              <a:lnSpc>
                <a:spcPct val="130000"/>
              </a:lnSpc>
            </a:pPr>
            <a:r>
              <a:rPr lang="en-GB" dirty="0">
                <a:latin typeface="Arial" panose="020B0604020202020204" pitchFamily="34" charset="0"/>
                <a:cs typeface="Arial" panose="020B0604020202020204" pitchFamily="34" charset="0"/>
              </a:rPr>
              <a:t>Narrative guidance enhances engagement and learning</a:t>
            </a:r>
            <a:endParaRPr lang="en-IN" dirty="0">
              <a:latin typeface="Arial" panose="020B0604020202020204" pitchFamily="34" charset="0"/>
              <a:cs typeface="Arial" panose="020B0604020202020204" pitchFamily="34" charset="0"/>
            </a:endParaRPr>
          </a:p>
          <a:p>
            <a:pPr>
              <a:lnSpc>
                <a:spcPct val="130000"/>
              </a:lnSpc>
            </a:pPr>
            <a:endParaRPr lang="en-US" sz="1600" dirty="0">
              <a:latin typeface="Arial" panose="020B0604020202020204" pitchFamily="34" charset="0"/>
              <a:cs typeface="Arial" panose="020B0604020202020204" pitchFamily="34" charset="0"/>
            </a:endParaRPr>
          </a:p>
        </p:txBody>
      </p:sp>
      <p:sp>
        <p:nvSpPr>
          <p:cNvPr id="18" name="Text 15"/>
          <p:cNvSpPr/>
          <p:nvPr/>
        </p:nvSpPr>
        <p:spPr>
          <a:xfrm>
            <a:off x="4038600" y="4632325"/>
            <a:ext cx="7617460" cy="46166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3A5A60"/>
                </a:solidFill>
                <a:latin typeface="Arial" panose="020B0604020202020204" pitchFamily="34" charset="0"/>
                <a:ea typeface="MiSans" pitchFamily="34" charset="-122"/>
                <a:cs typeface="Arial" panose="020B0604020202020204" pitchFamily="34" charset="0"/>
              </a:rPr>
              <a:t>Micro-sessions</a:t>
            </a:r>
            <a:endParaRPr lang="en-US" dirty="0">
              <a:latin typeface="Arial" panose="020B0604020202020204" pitchFamily="34" charset="0"/>
              <a:cs typeface="Arial" panose="020B0604020202020204" pitchFamily="34" charset="0"/>
            </a:endParaRPr>
          </a:p>
        </p:txBody>
      </p:sp>
      <p:sp>
        <p:nvSpPr>
          <p:cNvPr id="19" name="Text 16"/>
          <p:cNvSpPr/>
          <p:nvPr/>
        </p:nvSpPr>
        <p:spPr>
          <a:xfrm>
            <a:off x="4038600" y="5001260"/>
            <a:ext cx="7616190" cy="414922"/>
          </a:xfrm>
          <a:prstGeom prst="rect">
            <a:avLst/>
          </a:prstGeom>
          <a:noFill/>
          <a:ln/>
        </p:spPr>
        <p:txBody>
          <a:bodyPr wrap="square" lIns="91440" tIns="45720" rIns="91440" bIns="45720" rtlCol="0" anchor="t">
            <a:spAutoFit/>
          </a:bodyPr>
          <a:lstStyle/>
          <a:p>
            <a:pPr>
              <a:lnSpc>
                <a:spcPct val="130000"/>
              </a:lnSpc>
            </a:pPr>
            <a:r>
              <a:rPr lang="en-GB" dirty="0">
                <a:latin typeface="Arial" panose="020B0604020202020204" pitchFamily="34" charset="0"/>
                <a:cs typeface="Arial" panose="020B0604020202020204" pitchFamily="34" charset="0"/>
              </a:rPr>
              <a:t>Micro-sessions fit naturally between lectures or exams </a:t>
            </a:r>
            <a:r>
              <a:rPr lang="en-IN" dirty="0">
                <a:latin typeface="Arial" panose="020B0604020202020204" pitchFamily="34" charset="0"/>
                <a:cs typeface="Arial" panose="020B0604020202020204" pitchFamily="34" charset="0"/>
              </a:rPr>
              <a:t>.</a:t>
            </a:r>
          </a:p>
        </p:txBody>
      </p:sp>
    </p:spTree>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38810" y="6362065"/>
            <a:ext cx="215900" cy="215900"/>
          </a:xfrm>
          <a:prstGeom prst="roundRect">
            <a:avLst>
              <a:gd name="adj" fmla="val 50000"/>
            </a:avLst>
          </a:prstGeom>
          <a:solidFill>
            <a:srgbClr val="F6F4ED"/>
          </a:solidFill>
          <a:ln/>
        </p:spPr>
        <p:txBody>
          <a:bodyPr/>
          <a:lstStyle/>
          <a:p>
            <a:endParaRPr lang="en-GB"/>
          </a:p>
        </p:txBody>
      </p:sp>
      <p:sp>
        <p:nvSpPr>
          <p:cNvPr id="3" name="Text 1"/>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a:off x="765810" y="6362065"/>
            <a:ext cx="215900" cy="215900"/>
          </a:xfrm>
          <a:prstGeom prst="roundRect">
            <a:avLst>
              <a:gd name="adj" fmla="val 50000"/>
            </a:avLst>
          </a:prstGeom>
          <a:solidFill>
            <a:srgbClr val="000000">
              <a:alpha val="0"/>
            </a:srgbClr>
          </a:solidFill>
          <a:ln w="19050">
            <a:solidFill>
              <a:srgbClr val="F6F4ED"/>
            </a:solidFill>
            <a:prstDash val="solid"/>
          </a:ln>
        </p:spPr>
        <p:txBody>
          <a:bodyPr/>
          <a:lstStyle/>
          <a:p>
            <a:endParaRPr lang="en-GB"/>
          </a:p>
        </p:txBody>
      </p:sp>
      <p:sp>
        <p:nvSpPr>
          <p:cNvPr id="5" name="Text 3"/>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467360" y="410210"/>
            <a:ext cx="330200" cy="330200"/>
          </a:xfrm>
          <a:prstGeom prst="triangle">
            <a:avLst>
              <a:gd name="adj" fmla="val 50000"/>
            </a:avLst>
          </a:prstGeom>
          <a:solidFill>
            <a:srgbClr val="3A5A60"/>
          </a:solidFill>
          <a:ln/>
        </p:spPr>
        <p:txBody>
          <a:bodyPr/>
          <a:lstStyle/>
          <a:p>
            <a:endParaRPr lang="en-GB"/>
          </a:p>
        </p:txBody>
      </p:sp>
      <p:sp>
        <p:nvSpPr>
          <p:cNvPr id="7" name="Text 5"/>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9" name="Text 7"/>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Text 8"/>
          <p:cNvSpPr/>
          <p:nvPr/>
        </p:nvSpPr>
        <p:spPr>
          <a:xfrm>
            <a:off x="1090930" y="408940"/>
            <a:ext cx="10782935" cy="523220"/>
          </a:xfrm>
          <a:prstGeom prst="rect">
            <a:avLst/>
          </a:prstGeom>
          <a:noFill/>
          <a:ln/>
        </p:spPr>
        <p:txBody>
          <a:bodyPr wrap="square" lIns="91440" tIns="45720" rIns="91440" bIns="45720" rtlCol="0" anchor="t">
            <a:spAutoFit/>
          </a:bodyPr>
          <a:lstStyle/>
          <a:p>
            <a:pPr>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Mindful Check-In and Mood Log</a:t>
            </a:r>
            <a:endParaRPr lang="en-US" sz="1600" dirty="0">
              <a:latin typeface="Arial" panose="020B0604020202020204" pitchFamily="34" charset="0"/>
              <a:cs typeface="Arial" panose="020B0604020202020204" pitchFamily="34" charset="0"/>
            </a:endParaRPr>
          </a:p>
        </p:txBody>
      </p:sp>
      <p:sp>
        <p:nvSpPr>
          <p:cNvPr id="11" name="Shape 9"/>
          <p:cNvSpPr/>
          <p:nvPr/>
        </p:nvSpPr>
        <p:spPr>
          <a:xfrm>
            <a:off x="1370330" y="1626235"/>
            <a:ext cx="3187700" cy="822960"/>
          </a:xfrm>
          <a:prstGeom prst="rect">
            <a:avLst/>
          </a:prstGeom>
          <a:solidFill>
            <a:schemeClr val="accent5">
              <a:lumMod val="90000"/>
              <a:lumOff val="10000"/>
            </a:schemeClr>
          </a:solidFill>
          <a:ln/>
        </p:spPr>
        <p:txBody>
          <a:bodyPr/>
          <a:lstStyle/>
          <a:p>
            <a:endParaRPr lang="en-GB" sz="2000"/>
          </a:p>
        </p:txBody>
      </p:sp>
      <p:sp>
        <p:nvSpPr>
          <p:cNvPr id="12" name="Text 10"/>
          <p:cNvSpPr/>
          <p:nvPr/>
        </p:nvSpPr>
        <p:spPr>
          <a:xfrm>
            <a:off x="1370330" y="1626235"/>
            <a:ext cx="3187700" cy="822960"/>
          </a:xfrm>
          <a:prstGeom prst="rect">
            <a:avLst/>
          </a:prstGeom>
          <a:noFill/>
          <a:ln/>
        </p:spPr>
        <p:txBody>
          <a:bodyPr wrap="square" lIns="45720" tIns="91440" rIns="91440" bIns="45720" rtlCol="0" anchor="ctr"/>
          <a:lstStyle/>
          <a:p>
            <a:pPr>
              <a:lnSpc>
                <a:spcPct val="100000"/>
              </a:lnSpc>
            </a:pPr>
            <a:endParaRPr lang="en-US" sz="1600" dirty="0"/>
          </a:p>
        </p:txBody>
      </p:sp>
      <p:sp>
        <p:nvSpPr>
          <p:cNvPr id="13" name="Shape 11"/>
          <p:cNvSpPr/>
          <p:nvPr/>
        </p:nvSpPr>
        <p:spPr>
          <a:xfrm>
            <a:off x="1371465" y="2499360"/>
            <a:ext cx="3185430" cy="3215005"/>
          </a:xfrm>
          <a:prstGeom prst="roundRect">
            <a:avLst>
              <a:gd name="adj" fmla="val 0"/>
            </a:avLst>
          </a:prstGeom>
          <a:solidFill>
            <a:srgbClr val="FFFFFF"/>
          </a:solidFill>
          <a:ln w="19050">
            <a:solidFill>
              <a:srgbClr val="3A5A60"/>
            </a:solidFill>
            <a:prstDash val="solid"/>
          </a:ln>
        </p:spPr>
        <p:txBody>
          <a:bodyPr/>
          <a:lstStyle/>
          <a:p>
            <a:endParaRPr lang="en-GB" dirty="0">
              <a:latin typeface="Arial" panose="020B0604020202020204" pitchFamily="34" charset="0"/>
              <a:cs typeface="Arial" panose="020B0604020202020204" pitchFamily="34" charset="0"/>
            </a:endParaRPr>
          </a:p>
        </p:txBody>
      </p:sp>
      <p:sp>
        <p:nvSpPr>
          <p:cNvPr id="14" name="Text 12"/>
          <p:cNvSpPr/>
          <p:nvPr/>
        </p:nvSpPr>
        <p:spPr>
          <a:xfrm>
            <a:off x="1371465" y="2499360"/>
            <a:ext cx="3185430" cy="3215005"/>
          </a:xfrm>
          <a:prstGeom prst="rect">
            <a:avLst/>
          </a:prstGeom>
          <a:noFill/>
          <a:ln/>
        </p:spPr>
        <p:txBody>
          <a:bodyPr wrap="square" lIns="45720" tIns="91440" rIns="91440" bIns="45720" rtlCol="0" anchor="ctr"/>
          <a:lstStyle/>
          <a:p>
            <a:pPr>
              <a:lnSpc>
                <a:spcPct val="100000"/>
              </a:lnSpc>
            </a:pPr>
            <a:endParaRPr lang="en-US" sz="1600" dirty="0"/>
          </a:p>
        </p:txBody>
      </p:sp>
      <p:sp>
        <p:nvSpPr>
          <p:cNvPr id="15" name="Shape 13"/>
          <p:cNvSpPr/>
          <p:nvPr/>
        </p:nvSpPr>
        <p:spPr>
          <a:xfrm>
            <a:off x="5246370" y="1626235"/>
            <a:ext cx="3187700" cy="822960"/>
          </a:xfrm>
          <a:prstGeom prst="rect">
            <a:avLst/>
          </a:prstGeom>
          <a:solidFill>
            <a:schemeClr val="accent5">
              <a:lumMod val="90000"/>
              <a:lumOff val="10000"/>
            </a:schemeClr>
          </a:solidFill>
          <a:ln/>
        </p:spPr>
        <p:txBody>
          <a:bodyPr/>
          <a:lstStyle/>
          <a:p>
            <a:endParaRPr lang="en-GB"/>
          </a:p>
        </p:txBody>
      </p:sp>
      <p:sp>
        <p:nvSpPr>
          <p:cNvPr id="16" name="Text 14"/>
          <p:cNvSpPr/>
          <p:nvPr/>
        </p:nvSpPr>
        <p:spPr>
          <a:xfrm>
            <a:off x="5246370" y="1626235"/>
            <a:ext cx="3187700" cy="822960"/>
          </a:xfrm>
          <a:prstGeom prst="rect">
            <a:avLst/>
          </a:prstGeom>
          <a:noFill/>
          <a:ln/>
        </p:spPr>
        <p:txBody>
          <a:bodyPr wrap="square" lIns="45720" tIns="91440" rIns="91440" bIns="45720" rtlCol="0" anchor="ctr"/>
          <a:lstStyle/>
          <a:p>
            <a:pPr>
              <a:lnSpc>
                <a:spcPct val="100000"/>
              </a:lnSpc>
            </a:pPr>
            <a:endParaRPr lang="en-US" sz="1600" dirty="0"/>
          </a:p>
        </p:txBody>
      </p:sp>
      <p:sp>
        <p:nvSpPr>
          <p:cNvPr id="17" name="Shape 15"/>
          <p:cNvSpPr/>
          <p:nvPr/>
        </p:nvSpPr>
        <p:spPr>
          <a:xfrm>
            <a:off x="5247505" y="2499360"/>
            <a:ext cx="3185430" cy="3215005"/>
          </a:xfrm>
          <a:prstGeom prst="roundRect">
            <a:avLst>
              <a:gd name="adj" fmla="val 0"/>
            </a:avLst>
          </a:prstGeom>
          <a:solidFill>
            <a:srgbClr val="FFFFFF"/>
          </a:solidFill>
          <a:ln w="19050">
            <a:solidFill>
              <a:srgbClr val="3A5A60"/>
            </a:solidFill>
            <a:prstDash val="solid"/>
          </a:ln>
        </p:spPr>
        <p:txBody>
          <a:bodyPr/>
          <a:lstStyle/>
          <a:p>
            <a:endParaRPr lang="en-GB" dirty="0"/>
          </a:p>
        </p:txBody>
      </p:sp>
      <p:sp>
        <p:nvSpPr>
          <p:cNvPr id="18" name="Text 16"/>
          <p:cNvSpPr/>
          <p:nvPr/>
        </p:nvSpPr>
        <p:spPr>
          <a:xfrm>
            <a:off x="5247505" y="2499360"/>
            <a:ext cx="3185430" cy="3215005"/>
          </a:xfrm>
          <a:prstGeom prst="rect">
            <a:avLst/>
          </a:prstGeom>
          <a:noFill/>
          <a:ln/>
        </p:spPr>
        <p:txBody>
          <a:bodyPr wrap="square" lIns="45720" tIns="91440" rIns="91440" bIns="45720" rtlCol="0" anchor="ctr"/>
          <a:lstStyle/>
          <a:p>
            <a:pPr>
              <a:lnSpc>
                <a:spcPct val="100000"/>
              </a:lnSpc>
            </a:pPr>
            <a:endParaRPr lang="en-US" sz="2000" dirty="0"/>
          </a:p>
        </p:txBody>
      </p:sp>
      <p:sp>
        <p:nvSpPr>
          <p:cNvPr id="19" name="Shape 17"/>
          <p:cNvSpPr/>
          <p:nvPr/>
        </p:nvSpPr>
        <p:spPr>
          <a:xfrm>
            <a:off x="467360" y="6349365"/>
            <a:ext cx="215900" cy="215900"/>
          </a:xfrm>
          <a:prstGeom prst="roundRect">
            <a:avLst>
              <a:gd name="adj" fmla="val 50000"/>
            </a:avLst>
          </a:prstGeom>
          <a:solidFill>
            <a:srgbClr val="3A5A60"/>
          </a:solidFill>
          <a:ln/>
        </p:spPr>
        <p:txBody>
          <a:bodyPr/>
          <a:lstStyle/>
          <a:p>
            <a:endParaRPr lang="en-GB"/>
          </a:p>
        </p:txBody>
      </p:sp>
      <p:sp>
        <p:nvSpPr>
          <p:cNvPr id="20" name="Text 18"/>
          <p:cNvSpPr/>
          <p:nvPr/>
        </p:nvSpPr>
        <p:spPr>
          <a:xfrm>
            <a:off x="467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21" name="Shape 19"/>
          <p:cNvSpPr/>
          <p:nvPr/>
        </p:nvSpPr>
        <p:spPr>
          <a:xfrm>
            <a:off x="594360" y="6349365"/>
            <a:ext cx="215900" cy="215900"/>
          </a:xfrm>
          <a:prstGeom prst="roundRect">
            <a:avLst>
              <a:gd name="adj" fmla="val 50000"/>
            </a:avLst>
          </a:prstGeom>
          <a:solidFill>
            <a:srgbClr val="000000">
              <a:alpha val="0"/>
            </a:srgbClr>
          </a:solidFill>
          <a:ln w="19050">
            <a:solidFill>
              <a:srgbClr val="3A5A60"/>
            </a:solidFill>
            <a:prstDash val="solid"/>
          </a:ln>
        </p:spPr>
        <p:txBody>
          <a:bodyPr/>
          <a:lstStyle/>
          <a:p>
            <a:endParaRPr lang="en-GB"/>
          </a:p>
        </p:txBody>
      </p:sp>
      <p:sp>
        <p:nvSpPr>
          <p:cNvPr id="22" name="Text 20"/>
          <p:cNvSpPr/>
          <p:nvPr/>
        </p:nvSpPr>
        <p:spPr>
          <a:xfrm>
            <a:off x="594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pic>
        <p:nvPicPr>
          <p:cNvPr id="23" name="Image 0"/>
          <p:cNvPicPr>
            <a:picLocks noChangeAspect="1"/>
          </p:cNvPicPr>
          <p:nvPr/>
        </p:nvPicPr>
        <p:blipFill>
          <a:blip r:embed="rId3">
            <a:extLst>
              <a:ext uri="{837473B0-CC2E-450A-ABE3-18F120FF3D39}">
                <a1611:picAttrSrcUrl xmlns:a1611="http://schemas.microsoft.com/office/drawing/2016/11/main" r:id="rId4"/>
              </a:ext>
            </a:extLst>
          </a:blip>
          <a:srcRect l="22860" r="30931"/>
          <a:stretch>
            <a:fillRect/>
          </a:stretch>
        </p:blipFill>
        <p:spPr>
          <a:xfrm>
            <a:off x="9122410" y="2374669"/>
            <a:ext cx="2653268" cy="3014518"/>
          </a:xfrm>
          <a:prstGeom prst="rect">
            <a:avLst/>
          </a:prstGeom>
        </p:spPr>
      </p:pic>
      <p:sp>
        <p:nvSpPr>
          <p:cNvPr id="24" name="Text 21"/>
          <p:cNvSpPr/>
          <p:nvPr/>
        </p:nvSpPr>
        <p:spPr>
          <a:xfrm>
            <a:off x="1420912" y="1675765"/>
            <a:ext cx="3029822" cy="461665"/>
          </a:xfrm>
          <a:prstGeom prst="rect">
            <a:avLst/>
          </a:prstGeom>
          <a:noFill/>
          <a:ln/>
        </p:spPr>
        <p:txBody>
          <a:bodyPr wrap="square" lIns="91440" tIns="45720" rIns="91440" bIns="45720" rtlCol="0" anchor="t">
            <a:spAutoFit/>
          </a:bodyPr>
          <a:lstStyle/>
          <a:p>
            <a:pPr>
              <a:lnSpc>
                <a:spcPct val="100000"/>
              </a:lnSpc>
            </a:pPr>
            <a:r>
              <a:rPr lang="en-US" sz="2400" b="1" dirty="0">
                <a:solidFill>
                  <a:srgbClr val="FFFFFF"/>
                </a:solidFill>
                <a:latin typeface="Arial" panose="020B0604020202020204" pitchFamily="34" charset="0"/>
                <a:ea typeface="MiSans" pitchFamily="34" charset="-122"/>
                <a:cs typeface="Arial" panose="020B0604020202020204" pitchFamily="34" charset="0"/>
              </a:rPr>
              <a:t>Immediate Logging</a:t>
            </a:r>
            <a:endParaRPr lang="en-US" dirty="0">
              <a:latin typeface="Arial" panose="020B0604020202020204" pitchFamily="34" charset="0"/>
              <a:cs typeface="Arial" panose="020B0604020202020204" pitchFamily="34" charset="0"/>
            </a:endParaRPr>
          </a:p>
        </p:txBody>
      </p:sp>
      <p:sp>
        <p:nvSpPr>
          <p:cNvPr id="25" name="Text 22"/>
          <p:cNvSpPr/>
          <p:nvPr/>
        </p:nvSpPr>
        <p:spPr>
          <a:xfrm>
            <a:off x="1474166" y="2639060"/>
            <a:ext cx="2980596" cy="2327910"/>
          </a:xfrm>
          <a:prstGeom prst="rect">
            <a:avLst/>
          </a:prstGeom>
          <a:noFill/>
          <a:ln/>
        </p:spPr>
        <p:txBody>
          <a:bodyPr wrap="square" lIns="91440" tIns="45720" rIns="91440" bIns="45720" rtlCol="0" anchor="t"/>
          <a:lstStyle/>
          <a:p>
            <a:pPr algn="just">
              <a:lnSpc>
                <a:spcPct val="130000"/>
              </a:lnSpc>
            </a:pPr>
            <a:r>
              <a:rPr lang="en-US" dirty="0">
                <a:solidFill>
                  <a:srgbClr val="2B2F36"/>
                </a:solidFill>
                <a:latin typeface="Arial" panose="020B0604020202020204" pitchFamily="34" charset="0"/>
                <a:ea typeface="MiSans" pitchFamily="34" charset="-122"/>
                <a:cs typeface="Arial" panose="020B0604020202020204" pitchFamily="34" charset="0"/>
              </a:rPr>
              <a:t>Students record their present mood and stress level in the app, witnessing instant data capture and trend graphing </a:t>
            </a:r>
            <a:endParaRPr lang="en-US" dirty="0">
              <a:latin typeface="Arial" panose="020B0604020202020204" pitchFamily="34" charset="0"/>
              <a:cs typeface="Arial" panose="020B0604020202020204" pitchFamily="34" charset="0"/>
            </a:endParaRPr>
          </a:p>
        </p:txBody>
      </p:sp>
      <p:sp>
        <p:nvSpPr>
          <p:cNvPr id="26" name="Text 23"/>
          <p:cNvSpPr/>
          <p:nvPr/>
        </p:nvSpPr>
        <p:spPr>
          <a:xfrm>
            <a:off x="5329141" y="1688465"/>
            <a:ext cx="3029822" cy="461665"/>
          </a:xfrm>
          <a:prstGeom prst="rect">
            <a:avLst/>
          </a:prstGeom>
          <a:noFill/>
          <a:ln/>
        </p:spPr>
        <p:txBody>
          <a:bodyPr wrap="square" lIns="91440" tIns="45720" rIns="91440" bIns="45720" rtlCol="0" anchor="t">
            <a:spAutoFit/>
          </a:bodyPr>
          <a:lstStyle/>
          <a:p>
            <a:pPr algn="ctr">
              <a:lnSpc>
                <a:spcPct val="100000"/>
              </a:lnSpc>
            </a:pPr>
            <a:r>
              <a:rPr lang="en-US" sz="2400" b="1" dirty="0">
                <a:solidFill>
                  <a:srgbClr val="FFFFFF"/>
                </a:solidFill>
                <a:latin typeface="Arial" panose="020B0604020202020204" pitchFamily="34" charset="0"/>
                <a:ea typeface="MiSans" pitchFamily="34" charset="-122"/>
                <a:cs typeface="Arial" panose="020B0604020202020204" pitchFamily="34" charset="0"/>
              </a:rPr>
              <a:t>Habit Formation</a:t>
            </a:r>
            <a:endParaRPr lang="en-US" dirty="0">
              <a:latin typeface="Arial" panose="020B0604020202020204" pitchFamily="34" charset="0"/>
              <a:cs typeface="Arial" panose="020B0604020202020204" pitchFamily="34" charset="0"/>
            </a:endParaRPr>
          </a:p>
        </p:txBody>
      </p:sp>
      <p:sp>
        <p:nvSpPr>
          <p:cNvPr id="27" name="Text 24"/>
          <p:cNvSpPr/>
          <p:nvPr/>
        </p:nvSpPr>
        <p:spPr>
          <a:xfrm>
            <a:off x="5350206" y="2639060"/>
            <a:ext cx="2980596" cy="2327910"/>
          </a:xfrm>
          <a:prstGeom prst="rect">
            <a:avLst/>
          </a:prstGeom>
          <a:noFill/>
          <a:ln/>
        </p:spPr>
        <p:txBody>
          <a:bodyPr wrap="square" lIns="91440" tIns="45720" rIns="91440" bIns="45720" rtlCol="0" anchor="t"/>
          <a:lstStyle/>
          <a:p>
            <a:pPr algn="just">
              <a:lnSpc>
                <a:spcPct val="130000"/>
              </a:lnSpc>
            </a:pPr>
            <a:r>
              <a:rPr lang="en-US" dirty="0">
                <a:solidFill>
                  <a:srgbClr val="2B2F36"/>
                </a:solidFill>
                <a:latin typeface="Arial" panose="020B0604020202020204" pitchFamily="34" charset="0"/>
                <a:ea typeface="MiSans" pitchFamily="34" charset="-122"/>
                <a:cs typeface="Arial" panose="020B0604020202020204" pitchFamily="34" charset="0"/>
              </a:rPr>
              <a:t>This quick logging reinforces self-awareness, shows how emotions fluctuate, and models the minimal-effort habit for longitudinal insights </a:t>
            </a:r>
            <a:endParaRPr lang="en-US"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2FEF61-5DFB-3BD1-F67E-7486FE13C0C2}"/>
              </a:ext>
            </a:extLst>
          </p:cNvPr>
          <p:cNvSpPr txBox="1"/>
          <p:nvPr/>
        </p:nvSpPr>
        <p:spPr>
          <a:xfrm>
            <a:off x="5288844" y="293510"/>
            <a:ext cx="2856089" cy="523220"/>
          </a:xfrm>
          <a:prstGeom prst="rect">
            <a:avLst/>
          </a:prstGeom>
          <a:noFill/>
        </p:spPr>
        <p:txBody>
          <a:bodyPr wrap="square" rtlCol="0">
            <a:spAutoFit/>
          </a:bodyPr>
          <a:lstStyle/>
          <a:p>
            <a:r>
              <a:rPr lang="en-US" sz="2800" b="1" dirty="0"/>
              <a:t>Reference</a:t>
            </a:r>
            <a:endParaRPr lang="en-IN" sz="2800" b="1" dirty="0"/>
          </a:p>
        </p:txBody>
      </p:sp>
      <p:sp>
        <p:nvSpPr>
          <p:cNvPr id="4" name="TextBox 3">
            <a:extLst>
              <a:ext uri="{FF2B5EF4-FFF2-40B4-BE49-F238E27FC236}">
                <a16:creationId xmlns:a16="http://schemas.microsoft.com/office/drawing/2014/main" id="{5ACE18C2-D909-3DD9-B099-BD8951DA225A}"/>
              </a:ext>
            </a:extLst>
          </p:cNvPr>
          <p:cNvSpPr txBox="1"/>
          <p:nvPr/>
        </p:nvSpPr>
        <p:spPr>
          <a:xfrm>
            <a:off x="340895" y="948690"/>
            <a:ext cx="11630526" cy="5909310"/>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Auerbach, R.P. et al. (2018) ‘WHO World Mental Health Surveys International College Student Project: Prevalence and distribution of mental disorders’, Journal of Abnormal Psychology, 127(7), pp. 623–638.</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Bewick, B. et al. (2010) ‘Changes in undergraduate students’ psychological wellbeing as they progress through university’, Studies in Higher Education, 35(6), pp. 633–645.</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Davies, E.B. et al. (2022) ‘Computer-delivered and web-based interventions for anxiety: A systematic review and meta-analysis’, Journal of Anxiety Disorders, 89, pp. 1–14.</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Firth, J. et al. (2017) ‘The efficacy of smartphone-based mental health interventions for symptoms of anxiety: A meta-analysis’, World Psychiatry, 16(3), pp. 287–298.</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Hunt, J. and Eisenberg, D. (2010) ‘Mental health problems and help-seeking </a:t>
            </a:r>
            <a:r>
              <a:rPr lang="en-GB" sz="1800" dirty="0" err="1">
                <a:latin typeface="Arial" panose="020B0604020202020204" pitchFamily="34" charset="0"/>
                <a:cs typeface="Arial" panose="020B0604020202020204" pitchFamily="34" charset="0"/>
              </a:rPr>
              <a:t>behavior</a:t>
            </a:r>
            <a:r>
              <a:rPr lang="en-GB" sz="1800" dirty="0">
                <a:latin typeface="Arial" panose="020B0604020202020204" pitchFamily="34" charset="0"/>
                <a:cs typeface="Arial" panose="020B0604020202020204" pitchFamily="34" charset="0"/>
              </a:rPr>
              <a:t> among college students’, Journal of Adolescent Health, 46(1), pp. 3–10.</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NHS England (2019) NHS Long Term Plan. Available at: </a:t>
            </a:r>
            <a:r>
              <a:rPr lang="en-US" sz="1800" dirty="0">
                <a:latin typeface="Arial" panose="020B0604020202020204" pitchFamily="34" charset="0"/>
                <a:cs typeface="Arial" panose="020B0604020202020204" pitchFamily="34" charset="0"/>
                <a:hlinkClick r:id="rId2"/>
              </a:rPr>
              <a:t>https://www.gov.uk/government/publications/10-year-health-plan-for-england-fit-for-the-future/fit-for-the-future-10-year-health-plan-for-england-accessible-version </a:t>
            </a:r>
            <a:r>
              <a:rPr lang="en-GB" sz="1800" dirty="0">
                <a:latin typeface="Arial" panose="020B0604020202020204" pitchFamily="34" charset="0"/>
                <a:cs typeface="Arial" panose="020B0604020202020204" pitchFamily="34" charset="0"/>
              </a:rPr>
              <a:t>(Accessed: 9 December 2025).</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NICE (2020) Generalised anxiety disorder and panic disorder in adults: management (CG113). Available at: </a:t>
            </a:r>
            <a:r>
              <a:rPr lang="en-GB" sz="1800" dirty="0">
                <a:latin typeface="Arial" panose="020B0604020202020204" pitchFamily="34" charset="0"/>
                <a:cs typeface="Arial" panose="020B0604020202020204" pitchFamily="34" charset="0"/>
                <a:hlinkClick r:id="rId3"/>
              </a:rPr>
              <a:t>https://www.nice.org.uk/guidance/cg113</a:t>
            </a:r>
            <a:r>
              <a:rPr lang="en-GB" sz="1800" dirty="0">
                <a:latin typeface="Arial" panose="020B0604020202020204" pitchFamily="34" charset="0"/>
                <a:cs typeface="Arial" panose="020B0604020202020204" pitchFamily="34" charset="0"/>
              </a:rPr>
              <a:t> (Accessed: 9 December 2025).</a:t>
            </a:r>
            <a:endParaRPr lang="en-US" dirty="0"/>
          </a:p>
        </p:txBody>
      </p:sp>
    </p:spTree>
    <p:extLst>
      <p:ext uri="{BB962C8B-B14F-4D97-AF65-F5344CB8AC3E}">
        <p14:creationId xmlns:p14="http://schemas.microsoft.com/office/powerpoint/2010/main" val="20866347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816849" y="2506579"/>
            <a:ext cx="4961543" cy="3375526"/>
          </a:xfrm>
          <a:prstGeom prst="rect">
            <a:avLst/>
          </a:prstGeom>
          <a:noFill/>
          <a:ln>
            <a:solidFill>
              <a:schemeClr val="tx1"/>
            </a:solidFill>
          </a:ln>
        </p:spPr>
        <p:txBody>
          <a:bodyPr wrap="square" lIns="0" tIns="0" rIns="0" bIns="0" rtlCol="0" anchor="t"/>
          <a:lstStyle/>
          <a:p>
            <a:pPr algn="ctr">
              <a:lnSpc>
                <a:spcPct val="150000"/>
              </a:lnSpc>
            </a:pPr>
            <a:r>
              <a:rPr lang="en-US" sz="3250" dirty="0">
                <a:ln w="0"/>
                <a:effectLst>
                  <a:outerShdw blurRad="38100" dist="19050" dir="2700000" algn="tl" rotWithShape="0">
                    <a:schemeClr val="dk1">
                      <a:alpha val="40000"/>
                    </a:schemeClr>
                  </a:outerShdw>
                </a:effectLst>
                <a:latin typeface="Arial" panose="020B0604020202020204" pitchFamily="34" charset="0"/>
                <a:ea typeface="Inter Bold" pitchFamily="34" charset="-122"/>
                <a:cs typeface="Arial" panose="020B0604020202020204" pitchFamily="34" charset="0"/>
              </a:rPr>
              <a:t>Digital Anxiety &amp; Stress Reduction for University Students Using the </a:t>
            </a:r>
            <a:endParaRPr lang="en-GB" sz="3250" dirty="0">
              <a:ln w="0"/>
              <a:effectLst>
                <a:outerShdw blurRad="38100" dist="19050" dir="2700000" algn="tl" rotWithShape="0">
                  <a:schemeClr val="dk1">
                    <a:alpha val="40000"/>
                  </a:schemeClr>
                </a:outerShdw>
              </a:effectLst>
              <a:latin typeface="Arial" panose="020B0604020202020204" pitchFamily="34" charset="0"/>
              <a:ea typeface="Inter Bold" pitchFamily="34" charset="-122"/>
              <a:cs typeface="Arial" panose="020B0604020202020204" pitchFamily="34" charset="0"/>
            </a:endParaRPr>
          </a:p>
          <a:p>
            <a:pPr algn="ctr">
              <a:lnSpc>
                <a:spcPct val="150000"/>
              </a:lnSpc>
            </a:pPr>
            <a:r>
              <a:rPr lang="en-IN" sz="3250" dirty="0">
                <a:ln w="0"/>
                <a:effectLst>
                  <a:outerShdw blurRad="38100" dist="19050" dir="2700000" algn="tl" rotWithShape="0">
                    <a:schemeClr val="dk1">
                      <a:alpha val="40000"/>
                    </a:schemeClr>
                  </a:outerShdw>
                </a:effectLst>
                <a:latin typeface="Arial" panose="020B0604020202020204" pitchFamily="34" charset="0"/>
                <a:ea typeface="Inter Bold" pitchFamily="34" charset="-122"/>
                <a:cs typeface="Arial" panose="020B0604020202020204" pitchFamily="34" charset="0"/>
              </a:rPr>
              <a:t>Calm </a:t>
            </a:r>
            <a:r>
              <a:rPr lang="en-GB" sz="3250" dirty="0">
                <a:ln w="0"/>
                <a:effectLst>
                  <a:outerShdw blurRad="38100" dist="19050" dir="2700000" algn="tl" rotWithShape="0">
                    <a:schemeClr val="dk1">
                      <a:alpha val="40000"/>
                    </a:schemeClr>
                  </a:outerShdw>
                </a:effectLst>
                <a:latin typeface="Arial" panose="020B0604020202020204" pitchFamily="34" charset="0"/>
                <a:ea typeface="Inter Bold" pitchFamily="34" charset="-122"/>
                <a:cs typeface="Arial" panose="020B0604020202020204" pitchFamily="34" charset="0"/>
              </a:rPr>
              <a:t> App</a:t>
            </a:r>
          </a:p>
          <a:p>
            <a:pPr algn="ctr">
              <a:lnSpc>
                <a:spcPct val="150000"/>
              </a:lnSpc>
            </a:pPr>
            <a:endParaRPr lang="en-US" sz="325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6" name="Image 0" descr="preencoded.png"/>
          <p:cNvPicPr>
            <a:picLocks noChangeAspect="1"/>
          </p:cNvPicPr>
          <p:nvPr/>
        </p:nvPicPr>
        <p:blipFill>
          <a:blip r:embed="rId3"/>
          <a:stretch>
            <a:fillRect/>
          </a:stretch>
        </p:blipFill>
        <p:spPr>
          <a:xfrm>
            <a:off x="6963104" y="426982"/>
            <a:ext cx="4834759" cy="6050018"/>
          </a:xfrm>
          <a:prstGeom prst="rect">
            <a:avLst/>
          </a:prstGeom>
        </p:spPr>
      </p:pic>
      <p:sp>
        <p:nvSpPr>
          <p:cNvPr id="7" name="Rectangle 6"/>
          <p:cNvSpPr/>
          <p:nvPr/>
        </p:nvSpPr>
        <p:spPr>
          <a:xfrm>
            <a:off x="269370" y="273094"/>
            <a:ext cx="3707735" cy="553998"/>
          </a:xfrm>
          <a:prstGeom prst="rect">
            <a:avLst/>
          </a:prstGeom>
        </p:spPr>
        <p:txBody>
          <a:bodyPr wrap="square">
            <a:spAutoFit/>
          </a:bodyPr>
          <a:lstStyle/>
          <a:p>
            <a:r>
              <a:rPr lang="en-IN" sz="3000" b="1" dirty="0" err="1">
                <a:latin typeface="Arial" panose="020B0604020202020204" pitchFamily="34" charset="0"/>
                <a:cs typeface="Arial" panose="020B0604020202020204" pitchFamily="34" charset="0"/>
              </a:rPr>
              <a:t>Iqdad</a:t>
            </a:r>
            <a:r>
              <a:rPr lang="en-IN" sz="3000" b="1" dirty="0">
                <a:latin typeface="Arial" panose="020B0604020202020204" pitchFamily="34" charset="0"/>
                <a:cs typeface="Arial" panose="020B0604020202020204" pitchFamily="34" charset="0"/>
              </a:rPr>
              <a:t> Ali (</a:t>
            </a:r>
            <a:r>
              <a:rPr lang="en-US" sz="3000" b="1" dirty="0">
                <a:latin typeface="Arial" panose="020B0604020202020204" pitchFamily="34" charset="0"/>
                <a:cs typeface="Arial" panose="020B0604020202020204" pitchFamily="34" charset="0"/>
              </a:rPr>
              <a:t>2428690)</a:t>
            </a:r>
            <a:endParaRPr lang="en-IN" sz="3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752547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down)">
                                      <p:cBhvr>
                                        <p:cTn id="14" dur="580">
                                          <p:stCondLst>
                                            <p:cond delay="0"/>
                                          </p:stCondLst>
                                        </p:cTn>
                                        <p:tgtEl>
                                          <p:spTgt spid="6"/>
                                        </p:tgtEl>
                                      </p:cBhvr>
                                    </p:animEffect>
                                    <p:anim calcmode="lin" valueType="num">
                                      <p:cBhvr>
                                        <p:cTn id="15"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0" dur="26">
                                          <p:stCondLst>
                                            <p:cond delay="650"/>
                                          </p:stCondLst>
                                        </p:cTn>
                                        <p:tgtEl>
                                          <p:spTgt spid="6"/>
                                        </p:tgtEl>
                                      </p:cBhvr>
                                      <p:to x="100000" y="60000"/>
                                    </p:animScale>
                                    <p:animScale>
                                      <p:cBhvr>
                                        <p:cTn id="21" dur="166" decel="50000">
                                          <p:stCondLst>
                                            <p:cond delay="676"/>
                                          </p:stCondLst>
                                        </p:cTn>
                                        <p:tgtEl>
                                          <p:spTgt spid="6"/>
                                        </p:tgtEl>
                                      </p:cBhvr>
                                      <p:to x="100000" y="100000"/>
                                    </p:animScale>
                                    <p:animScale>
                                      <p:cBhvr>
                                        <p:cTn id="22" dur="26">
                                          <p:stCondLst>
                                            <p:cond delay="1312"/>
                                          </p:stCondLst>
                                        </p:cTn>
                                        <p:tgtEl>
                                          <p:spTgt spid="6"/>
                                        </p:tgtEl>
                                      </p:cBhvr>
                                      <p:to x="100000" y="80000"/>
                                    </p:animScale>
                                    <p:animScale>
                                      <p:cBhvr>
                                        <p:cTn id="23" dur="166" decel="50000">
                                          <p:stCondLst>
                                            <p:cond delay="1338"/>
                                          </p:stCondLst>
                                        </p:cTn>
                                        <p:tgtEl>
                                          <p:spTgt spid="6"/>
                                        </p:tgtEl>
                                      </p:cBhvr>
                                      <p:to x="100000" y="100000"/>
                                    </p:animScale>
                                    <p:animScale>
                                      <p:cBhvr>
                                        <p:cTn id="24" dur="26">
                                          <p:stCondLst>
                                            <p:cond delay="1642"/>
                                          </p:stCondLst>
                                        </p:cTn>
                                        <p:tgtEl>
                                          <p:spTgt spid="6"/>
                                        </p:tgtEl>
                                      </p:cBhvr>
                                      <p:to x="100000" y="90000"/>
                                    </p:animScale>
                                    <p:animScale>
                                      <p:cBhvr>
                                        <p:cTn id="25" dur="166" decel="50000">
                                          <p:stCondLst>
                                            <p:cond delay="1668"/>
                                          </p:stCondLst>
                                        </p:cTn>
                                        <p:tgtEl>
                                          <p:spTgt spid="6"/>
                                        </p:tgtEl>
                                      </p:cBhvr>
                                      <p:to x="100000" y="100000"/>
                                    </p:animScale>
                                    <p:animScale>
                                      <p:cBhvr>
                                        <p:cTn id="26" dur="26">
                                          <p:stCondLst>
                                            <p:cond delay="1808"/>
                                          </p:stCondLst>
                                        </p:cTn>
                                        <p:tgtEl>
                                          <p:spTgt spid="6"/>
                                        </p:tgtEl>
                                      </p:cBhvr>
                                      <p:to x="100000" y="95000"/>
                                    </p:animScale>
                                    <p:animScale>
                                      <p:cBhvr>
                                        <p:cTn id="27" dur="166" decel="50000">
                                          <p:stCondLst>
                                            <p:cond delay="1834"/>
                                          </p:stCondLst>
                                        </p:cTn>
                                        <p:tgtEl>
                                          <p:spTgt spid="6"/>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 calcmode="lin" valueType="num">
                                      <p:cBhvr additive="base">
                                        <p:cTn id="3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3">
                                            <p:txEl>
                                              <p:pRg st="1" end="1"/>
                                            </p:txEl>
                                          </p:spTgt>
                                        </p:tgtEl>
                                        <p:attrNameLst>
                                          <p:attrName>style.visibility</p:attrName>
                                        </p:attrNameLst>
                                      </p:cBhvr>
                                      <p:to>
                                        <p:strVal val="visible"/>
                                      </p:to>
                                    </p:set>
                                    <p:anim calcmode="lin" valueType="num">
                                      <p:cBhvr additive="base">
                                        <p:cTn id="3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7862" y="551791"/>
            <a:ext cx="11416862" cy="5800398"/>
          </a:xfrm>
          <a:prstGeom prst="rect">
            <a:avLst/>
          </a:prstGeom>
        </p:spPr>
      </p:pic>
      <p:sp>
        <p:nvSpPr>
          <p:cNvPr id="4" name="Rectangle 3"/>
          <p:cNvSpPr/>
          <p:nvPr/>
        </p:nvSpPr>
        <p:spPr>
          <a:xfrm>
            <a:off x="8050031" y="6346922"/>
            <a:ext cx="1226618" cy="328551"/>
          </a:xfrm>
          <a:prstGeom prst="rect">
            <a:avLst/>
          </a:prstGeom>
        </p:spPr>
        <p:txBody>
          <a:bodyPr wrap="none">
            <a:spAutoFit/>
          </a:bodyPr>
          <a:lstStyle/>
          <a:p>
            <a:pPr>
              <a:lnSpc>
                <a:spcPct val="150000"/>
              </a:lnSpc>
            </a:pPr>
            <a:r>
              <a:rPr lang="en-US" sz="1167" dirty="0">
                <a:latin typeface="Arial" panose="020B0604020202020204" pitchFamily="34" charset="0"/>
                <a:cs typeface="Arial" panose="020B0604020202020204" pitchFamily="34" charset="0"/>
              </a:rPr>
              <a:t>Source: Google</a:t>
            </a:r>
          </a:p>
        </p:txBody>
      </p:sp>
      <p:sp>
        <p:nvSpPr>
          <p:cNvPr id="5" name="Rectangle 4"/>
          <p:cNvSpPr/>
          <p:nvPr/>
        </p:nvSpPr>
        <p:spPr>
          <a:xfrm>
            <a:off x="9886335" y="273094"/>
            <a:ext cx="3028251" cy="323165"/>
          </a:xfrm>
          <a:prstGeom prst="rect">
            <a:avLst/>
          </a:prstGeom>
        </p:spPr>
        <p:txBody>
          <a:bodyPr wrap="square">
            <a:spAutoFit/>
          </a:bodyPr>
          <a:lstStyle/>
          <a:p>
            <a:r>
              <a:rPr lang="en-IN" sz="1500" b="1" dirty="0" err="1">
                <a:latin typeface="Arial" panose="020B0604020202020204" pitchFamily="34" charset="0"/>
                <a:cs typeface="Arial" panose="020B0604020202020204" pitchFamily="34" charset="0"/>
              </a:rPr>
              <a:t>Iqdad</a:t>
            </a:r>
            <a:r>
              <a:rPr lang="en-IN" sz="1500" b="1" dirty="0">
                <a:latin typeface="Arial" panose="020B0604020202020204" pitchFamily="34" charset="0"/>
                <a:cs typeface="Arial" panose="020B0604020202020204" pitchFamily="34" charset="0"/>
              </a:rPr>
              <a:t> Ali (</a:t>
            </a:r>
            <a:r>
              <a:rPr lang="en-US" sz="1500" b="1" dirty="0">
                <a:latin typeface="Arial" panose="020B0604020202020204" pitchFamily="34" charset="0"/>
                <a:cs typeface="Arial" panose="020B0604020202020204" pitchFamily="34" charset="0"/>
              </a:rPr>
              <a:t>2428690)</a:t>
            </a:r>
            <a:endParaRPr lang="en-IN" sz="15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103745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2" y="524362"/>
            <a:ext cx="8226524" cy="516732"/>
          </a:xfrm>
          <a:prstGeom prst="rect">
            <a:avLst/>
          </a:prstGeom>
          <a:noFill/>
          <a:ln/>
        </p:spPr>
        <p:txBody>
          <a:bodyPr wrap="none" lIns="0" tIns="0" rIns="0" bIns="0" rtlCol="0" anchor="t"/>
          <a:lstStyle/>
          <a:p>
            <a:pPr>
              <a:lnSpc>
                <a:spcPct val="150000"/>
              </a:lnSpc>
            </a:pPr>
            <a:r>
              <a:rPr lang="en-US" sz="3250" b="1" dirty="0">
                <a:solidFill>
                  <a:srgbClr val="7030A0"/>
                </a:solidFill>
                <a:latin typeface="Arial" panose="020B0604020202020204" pitchFamily="34" charset="0"/>
                <a:ea typeface="Inter Bold" pitchFamily="34" charset="-122"/>
                <a:cs typeface="Arial" panose="020B0604020202020204" pitchFamily="34" charset="0"/>
              </a:rPr>
              <a:t>Scale of the Problem - National Statistics</a:t>
            </a:r>
            <a:endParaRPr lang="en-US" sz="3250" b="1" dirty="0">
              <a:solidFill>
                <a:srgbClr val="7030A0"/>
              </a:solidFill>
              <a:latin typeface="Arial" panose="020B0604020202020204" pitchFamily="34" charset="0"/>
              <a:cs typeface="Arial" panose="020B0604020202020204" pitchFamily="34" charset="0"/>
            </a:endParaRPr>
          </a:p>
        </p:txBody>
      </p:sp>
      <p:sp>
        <p:nvSpPr>
          <p:cNvPr id="3" name="Text 1"/>
          <p:cNvSpPr/>
          <p:nvPr/>
        </p:nvSpPr>
        <p:spPr>
          <a:xfrm>
            <a:off x="646399" y="1233280"/>
            <a:ext cx="10869018" cy="264617"/>
          </a:xfrm>
          <a:prstGeom prst="rect">
            <a:avLst/>
          </a:prstGeom>
          <a:noFill/>
          <a:ln/>
        </p:spPr>
        <p:txBody>
          <a:bodyPr wrap="non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University students aged 20-25 in the UK face mounting mental health challenges. Recent studies reveal:</a:t>
            </a:r>
            <a:endParaRPr lang="en-US" sz="1500" dirty="0">
              <a:latin typeface="Arial" panose="020B0604020202020204" pitchFamily="34" charset="0"/>
              <a:cs typeface="Arial" panose="020B0604020202020204" pitchFamily="34" charset="0"/>
            </a:endParaRPr>
          </a:p>
        </p:txBody>
      </p:sp>
      <p:pic>
        <p:nvPicPr>
          <p:cNvPr id="5" name="Image 0" descr="preencoded.png"/>
          <p:cNvPicPr>
            <a:picLocks noChangeAspect="1"/>
          </p:cNvPicPr>
          <p:nvPr/>
        </p:nvPicPr>
        <p:blipFill>
          <a:blip r:embed="rId3"/>
          <a:stretch>
            <a:fillRect/>
          </a:stretch>
        </p:blipFill>
        <p:spPr>
          <a:xfrm>
            <a:off x="1342950" y="2428623"/>
            <a:ext cx="1670546" cy="1670546"/>
          </a:xfrm>
          <a:prstGeom prst="rect">
            <a:avLst/>
          </a:prstGeom>
        </p:spPr>
      </p:pic>
      <p:sp>
        <p:nvSpPr>
          <p:cNvPr id="6" name="Text 3"/>
          <p:cNvSpPr/>
          <p:nvPr/>
        </p:nvSpPr>
        <p:spPr>
          <a:xfrm>
            <a:off x="661492" y="4318794"/>
            <a:ext cx="3485158" cy="516930"/>
          </a:xfrm>
          <a:prstGeom prst="rect">
            <a:avLst/>
          </a:prstGeom>
          <a:noFill/>
          <a:ln/>
        </p:spPr>
        <p:txBody>
          <a:bodyPr wrap="square" lIns="0" tIns="0" rIns="0" bIns="0" rtlCol="0" anchor="t"/>
          <a:lstStyle/>
          <a:p>
            <a:pPr algn="ctr">
              <a:lnSpc>
                <a:spcPct val="150000"/>
              </a:lnSpc>
            </a:pPr>
            <a:r>
              <a:rPr lang="en-US" sz="1500" b="1" dirty="0">
                <a:solidFill>
                  <a:srgbClr val="000000"/>
                </a:solidFill>
                <a:latin typeface="Arial" panose="020B0604020202020204" pitchFamily="34" charset="0"/>
                <a:ea typeface="Inter Bold" pitchFamily="34" charset="-122"/>
                <a:cs typeface="Arial" panose="020B0604020202020204" pitchFamily="34" charset="0"/>
              </a:rPr>
              <a:t>Experience moderate-to-severe anxiety or depression symptoms</a:t>
            </a:r>
            <a:endParaRPr lang="en-US" sz="1500" dirty="0">
              <a:latin typeface="Arial" panose="020B0604020202020204" pitchFamily="34" charset="0"/>
              <a:cs typeface="Arial" panose="020B0604020202020204" pitchFamily="34" charset="0"/>
            </a:endParaRPr>
          </a:p>
        </p:txBody>
      </p:sp>
      <p:sp>
        <p:nvSpPr>
          <p:cNvPr id="7" name="Text 4"/>
          <p:cNvSpPr/>
          <p:nvPr/>
        </p:nvSpPr>
        <p:spPr>
          <a:xfrm>
            <a:off x="661492" y="4934943"/>
            <a:ext cx="3485158" cy="529233"/>
          </a:xfrm>
          <a:prstGeom prst="rect">
            <a:avLst/>
          </a:prstGeom>
          <a:noFill/>
          <a:ln/>
        </p:spPr>
        <p:txBody>
          <a:bodyPr wrap="square" lIns="0" tIns="0" rIns="0" bIns="0" rtlCol="0" anchor="t"/>
          <a:lstStyle/>
          <a:p>
            <a:pPr algn="ct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Higher than the general population (Cogan et al., 2024).</a:t>
            </a:r>
            <a:endParaRPr lang="en-US" sz="1500" dirty="0">
              <a:latin typeface="Arial" panose="020B0604020202020204" pitchFamily="34" charset="0"/>
              <a:cs typeface="Arial" panose="020B0604020202020204" pitchFamily="34" charset="0"/>
            </a:endParaRPr>
          </a:p>
        </p:txBody>
      </p:sp>
      <p:pic>
        <p:nvPicPr>
          <p:cNvPr id="9" name="Image 1" descr="preencoded.png"/>
          <p:cNvPicPr>
            <a:picLocks noChangeAspect="1"/>
          </p:cNvPicPr>
          <p:nvPr/>
        </p:nvPicPr>
        <p:blipFill>
          <a:blip r:embed="rId4"/>
          <a:stretch>
            <a:fillRect/>
          </a:stretch>
        </p:blipFill>
        <p:spPr>
          <a:xfrm>
            <a:off x="5251419" y="2234203"/>
            <a:ext cx="1964433" cy="1964433"/>
          </a:xfrm>
          <a:prstGeom prst="rect">
            <a:avLst/>
          </a:prstGeom>
        </p:spPr>
      </p:pic>
      <p:sp>
        <p:nvSpPr>
          <p:cNvPr id="10" name="Text 6"/>
          <p:cNvSpPr/>
          <p:nvPr/>
        </p:nvSpPr>
        <p:spPr>
          <a:xfrm>
            <a:off x="4353322" y="4318794"/>
            <a:ext cx="3485257" cy="516930"/>
          </a:xfrm>
          <a:prstGeom prst="rect">
            <a:avLst/>
          </a:prstGeom>
          <a:noFill/>
          <a:ln/>
        </p:spPr>
        <p:txBody>
          <a:bodyPr wrap="square" lIns="0" tIns="0" rIns="0" bIns="0" rtlCol="0" anchor="t"/>
          <a:lstStyle/>
          <a:p>
            <a:pPr algn="ctr">
              <a:lnSpc>
                <a:spcPct val="150000"/>
              </a:lnSpc>
            </a:pPr>
            <a:r>
              <a:rPr lang="en-US" sz="1500" b="1" dirty="0">
                <a:solidFill>
                  <a:srgbClr val="000000"/>
                </a:solidFill>
                <a:latin typeface="Arial" panose="020B0604020202020204" pitchFamily="34" charset="0"/>
                <a:ea typeface="Inter Bold" pitchFamily="34" charset="-122"/>
                <a:cs typeface="Arial" panose="020B0604020202020204" pitchFamily="34" charset="0"/>
              </a:rPr>
              <a:t>Report anxiety affecting academic participation</a:t>
            </a:r>
            <a:endParaRPr lang="en-US" sz="1500" dirty="0">
              <a:latin typeface="Arial" panose="020B0604020202020204" pitchFamily="34" charset="0"/>
              <a:cs typeface="Arial" panose="020B0604020202020204" pitchFamily="34" charset="0"/>
            </a:endParaRPr>
          </a:p>
        </p:txBody>
      </p:sp>
      <p:sp>
        <p:nvSpPr>
          <p:cNvPr id="11" name="Text 7"/>
          <p:cNvSpPr/>
          <p:nvPr/>
        </p:nvSpPr>
        <p:spPr>
          <a:xfrm>
            <a:off x="4353322" y="4934943"/>
            <a:ext cx="3485257" cy="529233"/>
          </a:xfrm>
          <a:prstGeom prst="rect">
            <a:avLst/>
          </a:prstGeom>
          <a:noFill/>
          <a:ln/>
        </p:spPr>
        <p:txBody>
          <a:bodyPr wrap="square" lIns="0" tIns="0" rIns="0" bIns="0" rtlCol="0" anchor="t"/>
          <a:lstStyle/>
          <a:p>
            <a:pPr algn="ct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But less than half disclose this to university services (Oxford CBT, 2024).</a:t>
            </a:r>
            <a:endParaRPr lang="en-US" sz="1500" dirty="0">
              <a:latin typeface="Arial" panose="020B0604020202020204" pitchFamily="34" charset="0"/>
              <a:cs typeface="Arial" panose="020B0604020202020204" pitchFamily="34" charset="0"/>
            </a:endParaRPr>
          </a:p>
        </p:txBody>
      </p:sp>
      <p:pic>
        <p:nvPicPr>
          <p:cNvPr id="13" name="Image 2" descr="preencoded.png"/>
          <p:cNvPicPr>
            <a:picLocks noChangeAspect="1"/>
          </p:cNvPicPr>
          <p:nvPr/>
        </p:nvPicPr>
        <p:blipFill>
          <a:blip r:embed="rId5"/>
          <a:stretch>
            <a:fillRect/>
          </a:stretch>
        </p:blipFill>
        <p:spPr>
          <a:xfrm>
            <a:off x="8751716" y="2298497"/>
            <a:ext cx="1835844" cy="1835844"/>
          </a:xfrm>
          <a:prstGeom prst="rect">
            <a:avLst/>
          </a:prstGeom>
        </p:spPr>
      </p:pic>
      <p:sp>
        <p:nvSpPr>
          <p:cNvPr id="14" name="Text 9"/>
          <p:cNvSpPr/>
          <p:nvPr/>
        </p:nvSpPr>
        <p:spPr>
          <a:xfrm>
            <a:off x="8529043" y="4318794"/>
            <a:ext cx="2517676" cy="258465"/>
          </a:xfrm>
          <a:prstGeom prst="rect">
            <a:avLst/>
          </a:prstGeom>
          <a:noFill/>
          <a:ln/>
        </p:spPr>
        <p:txBody>
          <a:bodyPr wrap="none" lIns="0" tIns="0" rIns="0" bIns="0" rtlCol="0" anchor="t"/>
          <a:lstStyle/>
          <a:p>
            <a:pPr algn="ctr">
              <a:lnSpc>
                <a:spcPct val="150000"/>
              </a:lnSpc>
            </a:pPr>
            <a:r>
              <a:rPr lang="en-US" sz="1500" b="1" dirty="0">
                <a:solidFill>
                  <a:srgbClr val="000000"/>
                </a:solidFill>
                <a:latin typeface="Arial" panose="020B0604020202020204" pitchFamily="34" charset="0"/>
                <a:ea typeface="Inter Bold" pitchFamily="34" charset="-122"/>
                <a:cs typeface="Arial" panose="020B0604020202020204" pitchFamily="34" charset="0"/>
              </a:rPr>
              <a:t>Impacted by exam stress</a:t>
            </a:r>
            <a:endParaRPr lang="en-US" sz="1500" dirty="0">
              <a:latin typeface="Arial" panose="020B0604020202020204" pitchFamily="34" charset="0"/>
              <a:cs typeface="Arial" panose="020B0604020202020204" pitchFamily="34" charset="0"/>
            </a:endParaRPr>
          </a:p>
        </p:txBody>
      </p:sp>
      <p:sp>
        <p:nvSpPr>
          <p:cNvPr id="15" name="Text 10"/>
          <p:cNvSpPr/>
          <p:nvPr/>
        </p:nvSpPr>
        <p:spPr>
          <a:xfrm>
            <a:off x="8045252" y="4676478"/>
            <a:ext cx="3485257" cy="793849"/>
          </a:xfrm>
          <a:prstGeom prst="rect">
            <a:avLst/>
          </a:prstGeom>
          <a:noFill/>
          <a:ln/>
        </p:spPr>
        <p:txBody>
          <a:bodyPr wrap="square" lIns="0" tIns="0" rIns="0" bIns="0" rtlCol="0" anchor="t"/>
          <a:lstStyle/>
          <a:p>
            <a:pPr algn="ct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Exacerbated post-COVID-19 pandemic (Student Minds, 2025).</a:t>
            </a:r>
            <a:endParaRPr lang="en-US" sz="1500" dirty="0">
              <a:latin typeface="Arial" panose="020B0604020202020204" pitchFamily="34" charset="0"/>
              <a:cs typeface="Arial" panose="020B0604020202020204" pitchFamily="34" charset="0"/>
            </a:endParaRPr>
          </a:p>
        </p:txBody>
      </p:sp>
      <p:sp>
        <p:nvSpPr>
          <p:cNvPr id="16" name="Text 11"/>
          <p:cNvSpPr/>
          <p:nvPr/>
        </p:nvSpPr>
        <p:spPr>
          <a:xfrm>
            <a:off x="661492" y="5903426"/>
            <a:ext cx="10869018" cy="264617"/>
          </a:xfrm>
          <a:prstGeom prst="rect">
            <a:avLst/>
          </a:prstGeom>
          <a:noFill/>
          <a:ln/>
        </p:spPr>
        <p:txBody>
          <a:bodyPr wrap="non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These statistics highlight the pressing mental health crisis faced by students in higher education.</a:t>
            </a:r>
            <a:endParaRPr lang="en-US" sz="1500" dirty="0">
              <a:latin typeface="Arial" panose="020B0604020202020204" pitchFamily="34" charset="0"/>
              <a:cs typeface="Arial" panose="020B0604020202020204" pitchFamily="34" charset="0"/>
            </a:endParaRPr>
          </a:p>
        </p:txBody>
      </p:sp>
      <p:pic>
        <p:nvPicPr>
          <p:cNvPr id="18" name="Picture 17"/>
          <p:cNvPicPr>
            <a:picLocks noChangeAspect="1"/>
          </p:cNvPicPr>
          <p:nvPr/>
        </p:nvPicPr>
        <p:blipFill>
          <a:blip r:embed="rId6"/>
          <a:stretch>
            <a:fillRect/>
          </a:stretch>
        </p:blipFill>
        <p:spPr>
          <a:xfrm>
            <a:off x="1669292" y="3055607"/>
            <a:ext cx="939882" cy="421677"/>
          </a:xfrm>
          <a:prstGeom prst="rect">
            <a:avLst/>
          </a:prstGeom>
        </p:spPr>
      </p:pic>
      <p:pic>
        <p:nvPicPr>
          <p:cNvPr id="19" name="Picture 18"/>
          <p:cNvPicPr>
            <a:picLocks noChangeAspect="1"/>
          </p:cNvPicPr>
          <p:nvPr/>
        </p:nvPicPr>
        <p:blipFill>
          <a:blip r:embed="rId7"/>
          <a:stretch>
            <a:fillRect/>
          </a:stretch>
        </p:blipFill>
        <p:spPr>
          <a:xfrm>
            <a:off x="5737786" y="3030479"/>
            <a:ext cx="1143099" cy="426757"/>
          </a:xfrm>
          <a:prstGeom prst="rect">
            <a:avLst/>
          </a:prstGeom>
        </p:spPr>
      </p:pic>
      <p:sp>
        <p:nvSpPr>
          <p:cNvPr id="20" name="Text 8"/>
          <p:cNvSpPr/>
          <p:nvPr/>
        </p:nvSpPr>
        <p:spPr>
          <a:xfrm>
            <a:off x="8888016" y="3067175"/>
            <a:ext cx="1505347" cy="305892"/>
          </a:xfrm>
          <a:prstGeom prst="rect">
            <a:avLst/>
          </a:prstGeom>
          <a:noFill/>
          <a:ln/>
        </p:spPr>
        <p:txBody>
          <a:bodyPr wrap="none" lIns="0" tIns="0" rIns="0" bIns="0" rtlCol="0" anchor="t"/>
          <a:lstStyle/>
          <a:p>
            <a:pPr algn="ctr">
              <a:lnSpc>
                <a:spcPct val="150000"/>
              </a:lnSpc>
            </a:pPr>
            <a:r>
              <a:rPr lang="en-US" sz="1500" b="1" dirty="0">
                <a:solidFill>
                  <a:srgbClr val="000000"/>
                </a:solidFill>
                <a:latin typeface="Arial" panose="020B0604020202020204" pitchFamily="34" charset="0"/>
                <a:ea typeface="Inter Bold" pitchFamily="34" charset="-122"/>
                <a:cs typeface="Arial" panose="020B0604020202020204" pitchFamily="34" charset="0"/>
              </a:rPr>
              <a:t>85%</a:t>
            </a:r>
            <a:endParaRPr lang="en-US" sz="1500" dirty="0">
              <a:latin typeface="Arial" panose="020B0604020202020204" pitchFamily="34" charset="0"/>
              <a:cs typeface="Arial" panose="020B0604020202020204" pitchFamily="34" charset="0"/>
            </a:endParaRPr>
          </a:p>
        </p:txBody>
      </p:sp>
      <p:sp>
        <p:nvSpPr>
          <p:cNvPr id="21" name="Rectangle 20"/>
          <p:cNvSpPr/>
          <p:nvPr/>
        </p:nvSpPr>
        <p:spPr>
          <a:xfrm>
            <a:off x="10016384" y="343086"/>
            <a:ext cx="3028251" cy="323165"/>
          </a:xfrm>
          <a:prstGeom prst="rect">
            <a:avLst/>
          </a:prstGeom>
        </p:spPr>
        <p:txBody>
          <a:bodyPr wrap="square">
            <a:spAutoFit/>
          </a:bodyPr>
          <a:lstStyle/>
          <a:p>
            <a:r>
              <a:rPr lang="en-IN" sz="1500" b="1" dirty="0" err="1">
                <a:latin typeface="Arial" panose="020B0604020202020204" pitchFamily="34" charset="0"/>
                <a:cs typeface="Arial" panose="020B0604020202020204" pitchFamily="34" charset="0"/>
              </a:rPr>
              <a:t>Iqdad</a:t>
            </a:r>
            <a:r>
              <a:rPr lang="en-IN" sz="1500" b="1" dirty="0">
                <a:latin typeface="Arial" panose="020B0604020202020204" pitchFamily="34" charset="0"/>
                <a:cs typeface="Arial" panose="020B0604020202020204" pitchFamily="34" charset="0"/>
              </a:rPr>
              <a:t> Ali (</a:t>
            </a:r>
            <a:r>
              <a:rPr lang="en-US" sz="1500" b="1" dirty="0">
                <a:latin typeface="Arial" panose="020B0604020202020204" pitchFamily="34" charset="0"/>
                <a:cs typeface="Arial" panose="020B0604020202020204" pitchFamily="34" charset="0"/>
              </a:rPr>
              <a:t>2428690)</a:t>
            </a:r>
            <a:endParaRPr lang="en-IN" sz="15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0802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53" presetClass="entr" presetSubtype="16"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fltVal val="0"/>
                                          </p:val>
                                        </p:tav>
                                        <p:tav tm="100000">
                                          <p:val>
                                            <p:strVal val="#ppt_h"/>
                                          </p:val>
                                        </p:tav>
                                      </p:tavLst>
                                    </p:anim>
                                    <p:animEffect transition="in" filter="fade">
                                      <p:cBhvr>
                                        <p:cTn id="19" dur="500"/>
                                        <p:tgtEl>
                                          <p:spTgt spid="5"/>
                                        </p:tgtEl>
                                      </p:cBhvr>
                                    </p:animEffect>
                                  </p:childTnLst>
                                </p:cTn>
                              </p:par>
                              <p:par>
                                <p:cTn id="20" presetID="53" presetClass="entr" presetSubtype="16" fill="hold" nodeType="withEffect">
                                  <p:stCondLst>
                                    <p:cond delay="0"/>
                                  </p:stCondLst>
                                  <p:childTnLst>
                                    <p:set>
                                      <p:cBhvr>
                                        <p:cTn id="21" dur="1" fill="hold">
                                          <p:stCondLst>
                                            <p:cond delay="0"/>
                                          </p:stCondLst>
                                        </p:cTn>
                                        <p:tgtEl>
                                          <p:spTgt spid="18"/>
                                        </p:tgtEl>
                                        <p:attrNameLst>
                                          <p:attrName>style.visibility</p:attrName>
                                        </p:attrNameLst>
                                      </p:cBhvr>
                                      <p:to>
                                        <p:strVal val="visible"/>
                                      </p:to>
                                    </p:set>
                                    <p:anim calcmode="lin" valueType="num">
                                      <p:cBhvr>
                                        <p:cTn id="22" dur="500" fill="hold"/>
                                        <p:tgtEl>
                                          <p:spTgt spid="18"/>
                                        </p:tgtEl>
                                        <p:attrNameLst>
                                          <p:attrName>ppt_w</p:attrName>
                                        </p:attrNameLst>
                                      </p:cBhvr>
                                      <p:tavLst>
                                        <p:tav tm="0">
                                          <p:val>
                                            <p:fltVal val="0"/>
                                          </p:val>
                                        </p:tav>
                                        <p:tav tm="100000">
                                          <p:val>
                                            <p:strVal val="#ppt_w"/>
                                          </p:val>
                                        </p:tav>
                                      </p:tavLst>
                                    </p:anim>
                                    <p:anim calcmode="lin" valueType="num">
                                      <p:cBhvr>
                                        <p:cTn id="23" dur="500" fill="hold"/>
                                        <p:tgtEl>
                                          <p:spTgt spid="18"/>
                                        </p:tgtEl>
                                        <p:attrNameLst>
                                          <p:attrName>ppt_h</p:attrName>
                                        </p:attrNameLst>
                                      </p:cBhvr>
                                      <p:tavLst>
                                        <p:tav tm="0">
                                          <p:val>
                                            <p:fltVal val="0"/>
                                          </p:val>
                                        </p:tav>
                                        <p:tav tm="100000">
                                          <p:val>
                                            <p:strVal val="#ppt_h"/>
                                          </p:val>
                                        </p:tav>
                                      </p:tavLst>
                                    </p:anim>
                                    <p:animEffect transition="in" filter="fade">
                                      <p:cBhvr>
                                        <p:cTn id="24" dur="500"/>
                                        <p:tgtEl>
                                          <p:spTgt spid="18"/>
                                        </p:tgtEl>
                                      </p:cBhvr>
                                    </p:animEffect>
                                  </p:childTnLst>
                                </p:cTn>
                              </p:par>
                              <p:par>
                                <p:cTn id="25" presetID="53" presetClass="entr" presetSubtype="16"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500" fill="hold"/>
                                        <p:tgtEl>
                                          <p:spTgt spid="9"/>
                                        </p:tgtEl>
                                        <p:attrNameLst>
                                          <p:attrName>ppt_w</p:attrName>
                                        </p:attrNameLst>
                                      </p:cBhvr>
                                      <p:tavLst>
                                        <p:tav tm="0">
                                          <p:val>
                                            <p:fltVal val="0"/>
                                          </p:val>
                                        </p:tav>
                                        <p:tav tm="100000">
                                          <p:val>
                                            <p:strVal val="#ppt_w"/>
                                          </p:val>
                                        </p:tav>
                                      </p:tavLst>
                                    </p:anim>
                                    <p:anim calcmode="lin" valueType="num">
                                      <p:cBhvr>
                                        <p:cTn id="28" dur="500" fill="hold"/>
                                        <p:tgtEl>
                                          <p:spTgt spid="9"/>
                                        </p:tgtEl>
                                        <p:attrNameLst>
                                          <p:attrName>ppt_h</p:attrName>
                                        </p:attrNameLst>
                                      </p:cBhvr>
                                      <p:tavLst>
                                        <p:tav tm="0">
                                          <p:val>
                                            <p:fltVal val="0"/>
                                          </p:val>
                                        </p:tav>
                                        <p:tav tm="100000">
                                          <p:val>
                                            <p:strVal val="#ppt_h"/>
                                          </p:val>
                                        </p:tav>
                                      </p:tavLst>
                                    </p:anim>
                                    <p:animEffect transition="in" filter="fade">
                                      <p:cBhvr>
                                        <p:cTn id="29" dur="500"/>
                                        <p:tgtEl>
                                          <p:spTgt spid="9"/>
                                        </p:tgtEl>
                                      </p:cBhvr>
                                    </p:animEffect>
                                  </p:childTnLst>
                                </p:cTn>
                              </p:par>
                              <p:par>
                                <p:cTn id="30" presetID="53" presetClass="entr" presetSubtype="16" fill="hold" nodeType="withEffect">
                                  <p:stCondLst>
                                    <p:cond delay="0"/>
                                  </p:stCondLst>
                                  <p:childTnLst>
                                    <p:set>
                                      <p:cBhvr>
                                        <p:cTn id="31" dur="1" fill="hold">
                                          <p:stCondLst>
                                            <p:cond delay="0"/>
                                          </p:stCondLst>
                                        </p:cTn>
                                        <p:tgtEl>
                                          <p:spTgt spid="19"/>
                                        </p:tgtEl>
                                        <p:attrNameLst>
                                          <p:attrName>style.visibility</p:attrName>
                                        </p:attrNameLst>
                                      </p:cBhvr>
                                      <p:to>
                                        <p:strVal val="visible"/>
                                      </p:to>
                                    </p:set>
                                    <p:anim calcmode="lin" valueType="num">
                                      <p:cBhvr>
                                        <p:cTn id="32" dur="500" fill="hold"/>
                                        <p:tgtEl>
                                          <p:spTgt spid="19"/>
                                        </p:tgtEl>
                                        <p:attrNameLst>
                                          <p:attrName>ppt_w</p:attrName>
                                        </p:attrNameLst>
                                      </p:cBhvr>
                                      <p:tavLst>
                                        <p:tav tm="0">
                                          <p:val>
                                            <p:fltVal val="0"/>
                                          </p:val>
                                        </p:tav>
                                        <p:tav tm="100000">
                                          <p:val>
                                            <p:strVal val="#ppt_w"/>
                                          </p:val>
                                        </p:tav>
                                      </p:tavLst>
                                    </p:anim>
                                    <p:anim calcmode="lin" valueType="num">
                                      <p:cBhvr>
                                        <p:cTn id="33" dur="500" fill="hold"/>
                                        <p:tgtEl>
                                          <p:spTgt spid="19"/>
                                        </p:tgtEl>
                                        <p:attrNameLst>
                                          <p:attrName>ppt_h</p:attrName>
                                        </p:attrNameLst>
                                      </p:cBhvr>
                                      <p:tavLst>
                                        <p:tav tm="0">
                                          <p:val>
                                            <p:fltVal val="0"/>
                                          </p:val>
                                        </p:tav>
                                        <p:tav tm="100000">
                                          <p:val>
                                            <p:strVal val="#ppt_h"/>
                                          </p:val>
                                        </p:tav>
                                      </p:tavLst>
                                    </p:anim>
                                    <p:animEffect transition="in" filter="fade">
                                      <p:cBhvr>
                                        <p:cTn id="34" dur="500"/>
                                        <p:tgtEl>
                                          <p:spTgt spid="19"/>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20"/>
                                        </p:tgtEl>
                                        <p:attrNameLst>
                                          <p:attrName>style.visibility</p:attrName>
                                        </p:attrNameLst>
                                      </p:cBhvr>
                                      <p:to>
                                        <p:strVal val="visible"/>
                                      </p:to>
                                    </p:set>
                                    <p:anim calcmode="lin" valueType="num">
                                      <p:cBhvr>
                                        <p:cTn id="37" dur="500" fill="hold"/>
                                        <p:tgtEl>
                                          <p:spTgt spid="20"/>
                                        </p:tgtEl>
                                        <p:attrNameLst>
                                          <p:attrName>ppt_w</p:attrName>
                                        </p:attrNameLst>
                                      </p:cBhvr>
                                      <p:tavLst>
                                        <p:tav tm="0">
                                          <p:val>
                                            <p:fltVal val="0"/>
                                          </p:val>
                                        </p:tav>
                                        <p:tav tm="100000">
                                          <p:val>
                                            <p:strVal val="#ppt_w"/>
                                          </p:val>
                                        </p:tav>
                                      </p:tavLst>
                                    </p:anim>
                                    <p:anim calcmode="lin" valueType="num">
                                      <p:cBhvr>
                                        <p:cTn id="38" dur="500" fill="hold"/>
                                        <p:tgtEl>
                                          <p:spTgt spid="20"/>
                                        </p:tgtEl>
                                        <p:attrNameLst>
                                          <p:attrName>ppt_h</p:attrName>
                                        </p:attrNameLst>
                                      </p:cBhvr>
                                      <p:tavLst>
                                        <p:tav tm="0">
                                          <p:val>
                                            <p:fltVal val="0"/>
                                          </p:val>
                                        </p:tav>
                                        <p:tav tm="100000">
                                          <p:val>
                                            <p:strVal val="#ppt_h"/>
                                          </p:val>
                                        </p:tav>
                                      </p:tavLst>
                                    </p:anim>
                                    <p:animEffect transition="in" filter="fade">
                                      <p:cBhvr>
                                        <p:cTn id="39" dur="500"/>
                                        <p:tgtEl>
                                          <p:spTgt spid="20"/>
                                        </p:tgtEl>
                                      </p:cBhvr>
                                    </p:animEffect>
                                  </p:childTnLst>
                                </p:cTn>
                              </p:par>
                              <p:par>
                                <p:cTn id="40" presetID="53" presetClass="entr" presetSubtype="16" fill="hold" nodeType="withEffect">
                                  <p:stCondLst>
                                    <p:cond delay="0"/>
                                  </p:stCondLst>
                                  <p:childTnLst>
                                    <p:set>
                                      <p:cBhvr>
                                        <p:cTn id="41" dur="1" fill="hold">
                                          <p:stCondLst>
                                            <p:cond delay="0"/>
                                          </p:stCondLst>
                                        </p:cTn>
                                        <p:tgtEl>
                                          <p:spTgt spid="13"/>
                                        </p:tgtEl>
                                        <p:attrNameLst>
                                          <p:attrName>style.visibility</p:attrName>
                                        </p:attrNameLst>
                                      </p:cBhvr>
                                      <p:to>
                                        <p:strVal val="visible"/>
                                      </p:to>
                                    </p:set>
                                    <p:anim calcmode="lin" valueType="num">
                                      <p:cBhvr>
                                        <p:cTn id="42" dur="500" fill="hold"/>
                                        <p:tgtEl>
                                          <p:spTgt spid="13"/>
                                        </p:tgtEl>
                                        <p:attrNameLst>
                                          <p:attrName>ppt_w</p:attrName>
                                        </p:attrNameLst>
                                      </p:cBhvr>
                                      <p:tavLst>
                                        <p:tav tm="0">
                                          <p:val>
                                            <p:fltVal val="0"/>
                                          </p:val>
                                        </p:tav>
                                        <p:tav tm="100000">
                                          <p:val>
                                            <p:strVal val="#ppt_w"/>
                                          </p:val>
                                        </p:tav>
                                      </p:tavLst>
                                    </p:anim>
                                    <p:anim calcmode="lin" valueType="num">
                                      <p:cBhvr>
                                        <p:cTn id="43" dur="500" fill="hold"/>
                                        <p:tgtEl>
                                          <p:spTgt spid="13"/>
                                        </p:tgtEl>
                                        <p:attrNameLst>
                                          <p:attrName>ppt_h</p:attrName>
                                        </p:attrNameLst>
                                      </p:cBhvr>
                                      <p:tavLst>
                                        <p:tav tm="0">
                                          <p:val>
                                            <p:fltVal val="0"/>
                                          </p:val>
                                        </p:tav>
                                        <p:tav tm="100000">
                                          <p:val>
                                            <p:strVal val="#ppt_h"/>
                                          </p:val>
                                        </p:tav>
                                      </p:tavLst>
                                    </p:anim>
                                    <p:animEffect transition="in" filter="fade">
                                      <p:cBhvr>
                                        <p:cTn id="44" dur="500"/>
                                        <p:tgtEl>
                                          <p:spTgt spid="13"/>
                                        </p:tgtEl>
                                      </p:cBhvr>
                                    </p:animEffect>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fade">
                                      <p:cBhvr>
                                        <p:cTn id="49" dur="1000"/>
                                        <p:tgtEl>
                                          <p:spTgt spid="14"/>
                                        </p:tgtEl>
                                      </p:cBhvr>
                                    </p:animEffect>
                                    <p:anim calcmode="lin" valueType="num">
                                      <p:cBhvr>
                                        <p:cTn id="50" dur="1000" fill="hold"/>
                                        <p:tgtEl>
                                          <p:spTgt spid="14"/>
                                        </p:tgtEl>
                                        <p:attrNameLst>
                                          <p:attrName>ppt_x</p:attrName>
                                        </p:attrNameLst>
                                      </p:cBhvr>
                                      <p:tavLst>
                                        <p:tav tm="0">
                                          <p:val>
                                            <p:strVal val="#ppt_x"/>
                                          </p:val>
                                        </p:tav>
                                        <p:tav tm="100000">
                                          <p:val>
                                            <p:strVal val="#ppt_x"/>
                                          </p:val>
                                        </p:tav>
                                      </p:tavLst>
                                    </p:anim>
                                    <p:anim calcmode="lin" valueType="num">
                                      <p:cBhvr>
                                        <p:cTn id="51" dur="1000" fill="hold"/>
                                        <p:tgtEl>
                                          <p:spTgt spid="14"/>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fade">
                                      <p:cBhvr>
                                        <p:cTn id="54" dur="1000"/>
                                        <p:tgtEl>
                                          <p:spTgt spid="10"/>
                                        </p:tgtEl>
                                      </p:cBhvr>
                                    </p:animEffect>
                                    <p:anim calcmode="lin" valueType="num">
                                      <p:cBhvr>
                                        <p:cTn id="55" dur="1000" fill="hold"/>
                                        <p:tgtEl>
                                          <p:spTgt spid="10"/>
                                        </p:tgtEl>
                                        <p:attrNameLst>
                                          <p:attrName>ppt_x</p:attrName>
                                        </p:attrNameLst>
                                      </p:cBhvr>
                                      <p:tavLst>
                                        <p:tav tm="0">
                                          <p:val>
                                            <p:strVal val="#ppt_x"/>
                                          </p:val>
                                        </p:tav>
                                        <p:tav tm="100000">
                                          <p:val>
                                            <p:strVal val="#ppt_x"/>
                                          </p:val>
                                        </p:tav>
                                      </p:tavLst>
                                    </p:anim>
                                    <p:anim calcmode="lin" valueType="num">
                                      <p:cBhvr>
                                        <p:cTn id="56" dur="1000" fill="hold"/>
                                        <p:tgtEl>
                                          <p:spTgt spid="10"/>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6"/>
                                        </p:tgtEl>
                                        <p:attrNameLst>
                                          <p:attrName>style.visibility</p:attrName>
                                        </p:attrNameLst>
                                      </p:cBhvr>
                                      <p:to>
                                        <p:strVal val="visible"/>
                                      </p:to>
                                    </p:set>
                                    <p:animEffect transition="in" filter="fade">
                                      <p:cBhvr>
                                        <p:cTn id="59" dur="1000"/>
                                        <p:tgtEl>
                                          <p:spTgt spid="6"/>
                                        </p:tgtEl>
                                      </p:cBhvr>
                                    </p:animEffect>
                                    <p:anim calcmode="lin" valueType="num">
                                      <p:cBhvr>
                                        <p:cTn id="60" dur="1000" fill="hold"/>
                                        <p:tgtEl>
                                          <p:spTgt spid="6"/>
                                        </p:tgtEl>
                                        <p:attrNameLst>
                                          <p:attrName>ppt_x</p:attrName>
                                        </p:attrNameLst>
                                      </p:cBhvr>
                                      <p:tavLst>
                                        <p:tav tm="0">
                                          <p:val>
                                            <p:strVal val="#ppt_x"/>
                                          </p:val>
                                        </p:tav>
                                        <p:tav tm="100000">
                                          <p:val>
                                            <p:strVal val="#ppt_x"/>
                                          </p:val>
                                        </p:tav>
                                      </p:tavLst>
                                    </p:anim>
                                    <p:anim calcmode="lin" valueType="num">
                                      <p:cBhvr>
                                        <p:cTn id="6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7"/>
                                        </p:tgtEl>
                                        <p:attrNameLst>
                                          <p:attrName>style.visibility</p:attrName>
                                        </p:attrNameLst>
                                      </p:cBhvr>
                                      <p:to>
                                        <p:strVal val="visible"/>
                                      </p:to>
                                    </p:set>
                                    <p:animEffect transition="in" filter="wipe(down)">
                                      <p:cBhvr>
                                        <p:cTn id="66" dur="580">
                                          <p:stCondLst>
                                            <p:cond delay="0"/>
                                          </p:stCondLst>
                                        </p:cTn>
                                        <p:tgtEl>
                                          <p:spTgt spid="7"/>
                                        </p:tgtEl>
                                      </p:cBhvr>
                                    </p:animEffect>
                                    <p:anim calcmode="lin" valueType="num">
                                      <p:cBhvr>
                                        <p:cTn id="67"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72" dur="26">
                                          <p:stCondLst>
                                            <p:cond delay="650"/>
                                          </p:stCondLst>
                                        </p:cTn>
                                        <p:tgtEl>
                                          <p:spTgt spid="7"/>
                                        </p:tgtEl>
                                      </p:cBhvr>
                                      <p:to x="100000" y="60000"/>
                                    </p:animScale>
                                    <p:animScale>
                                      <p:cBhvr>
                                        <p:cTn id="73" dur="166" decel="50000">
                                          <p:stCondLst>
                                            <p:cond delay="676"/>
                                          </p:stCondLst>
                                        </p:cTn>
                                        <p:tgtEl>
                                          <p:spTgt spid="7"/>
                                        </p:tgtEl>
                                      </p:cBhvr>
                                      <p:to x="100000" y="100000"/>
                                    </p:animScale>
                                    <p:animScale>
                                      <p:cBhvr>
                                        <p:cTn id="74" dur="26">
                                          <p:stCondLst>
                                            <p:cond delay="1312"/>
                                          </p:stCondLst>
                                        </p:cTn>
                                        <p:tgtEl>
                                          <p:spTgt spid="7"/>
                                        </p:tgtEl>
                                      </p:cBhvr>
                                      <p:to x="100000" y="80000"/>
                                    </p:animScale>
                                    <p:animScale>
                                      <p:cBhvr>
                                        <p:cTn id="75" dur="166" decel="50000">
                                          <p:stCondLst>
                                            <p:cond delay="1338"/>
                                          </p:stCondLst>
                                        </p:cTn>
                                        <p:tgtEl>
                                          <p:spTgt spid="7"/>
                                        </p:tgtEl>
                                      </p:cBhvr>
                                      <p:to x="100000" y="100000"/>
                                    </p:animScale>
                                    <p:animScale>
                                      <p:cBhvr>
                                        <p:cTn id="76" dur="26">
                                          <p:stCondLst>
                                            <p:cond delay="1642"/>
                                          </p:stCondLst>
                                        </p:cTn>
                                        <p:tgtEl>
                                          <p:spTgt spid="7"/>
                                        </p:tgtEl>
                                      </p:cBhvr>
                                      <p:to x="100000" y="90000"/>
                                    </p:animScale>
                                    <p:animScale>
                                      <p:cBhvr>
                                        <p:cTn id="77" dur="166" decel="50000">
                                          <p:stCondLst>
                                            <p:cond delay="1668"/>
                                          </p:stCondLst>
                                        </p:cTn>
                                        <p:tgtEl>
                                          <p:spTgt spid="7"/>
                                        </p:tgtEl>
                                      </p:cBhvr>
                                      <p:to x="100000" y="100000"/>
                                    </p:animScale>
                                    <p:animScale>
                                      <p:cBhvr>
                                        <p:cTn id="78" dur="26">
                                          <p:stCondLst>
                                            <p:cond delay="1808"/>
                                          </p:stCondLst>
                                        </p:cTn>
                                        <p:tgtEl>
                                          <p:spTgt spid="7"/>
                                        </p:tgtEl>
                                      </p:cBhvr>
                                      <p:to x="100000" y="95000"/>
                                    </p:animScale>
                                    <p:animScale>
                                      <p:cBhvr>
                                        <p:cTn id="79" dur="166" decel="50000">
                                          <p:stCondLst>
                                            <p:cond delay="1834"/>
                                          </p:stCondLst>
                                        </p:cTn>
                                        <p:tgtEl>
                                          <p:spTgt spid="7"/>
                                        </p:tgtEl>
                                      </p:cBhvr>
                                      <p:to x="100000" y="100000"/>
                                    </p:animScale>
                                  </p:childTnLst>
                                </p:cTn>
                              </p:par>
                              <p:par>
                                <p:cTn id="80" presetID="26" presetClass="entr" presetSubtype="0" fill="hold" grpId="0" nodeType="withEffect">
                                  <p:stCondLst>
                                    <p:cond delay="0"/>
                                  </p:stCondLst>
                                  <p:childTnLst>
                                    <p:set>
                                      <p:cBhvr>
                                        <p:cTn id="81" dur="1" fill="hold">
                                          <p:stCondLst>
                                            <p:cond delay="0"/>
                                          </p:stCondLst>
                                        </p:cTn>
                                        <p:tgtEl>
                                          <p:spTgt spid="11"/>
                                        </p:tgtEl>
                                        <p:attrNameLst>
                                          <p:attrName>style.visibility</p:attrName>
                                        </p:attrNameLst>
                                      </p:cBhvr>
                                      <p:to>
                                        <p:strVal val="visible"/>
                                      </p:to>
                                    </p:set>
                                    <p:animEffect transition="in" filter="wipe(down)">
                                      <p:cBhvr>
                                        <p:cTn id="82" dur="580">
                                          <p:stCondLst>
                                            <p:cond delay="0"/>
                                          </p:stCondLst>
                                        </p:cTn>
                                        <p:tgtEl>
                                          <p:spTgt spid="11"/>
                                        </p:tgtEl>
                                      </p:cBhvr>
                                    </p:animEffect>
                                    <p:anim calcmode="lin" valueType="num">
                                      <p:cBhvr>
                                        <p:cTn id="83"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84"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85"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86"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87"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88" dur="26">
                                          <p:stCondLst>
                                            <p:cond delay="650"/>
                                          </p:stCondLst>
                                        </p:cTn>
                                        <p:tgtEl>
                                          <p:spTgt spid="11"/>
                                        </p:tgtEl>
                                      </p:cBhvr>
                                      <p:to x="100000" y="60000"/>
                                    </p:animScale>
                                    <p:animScale>
                                      <p:cBhvr>
                                        <p:cTn id="89" dur="166" decel="50000">
                                          <p:stCondLst>
                                            <p:cond delay="676"/>
                                          </p:stCondLst>
                                        </p:cTn>
                                        <p:tgtEl>
                                          <p:spTgt spid="11"/>
                                        </p:tgtEl>
                                      </p:cBhvr>
                                      <p:to x="100000" y="100000"/>
                                    </p:animScale>
                                    <p:animScale>
                                      <p:cBhvr>
                                        <p:cTn id="90" dur="26">
                                          <p:stCondLst>
                                            <p:cond delay="1312"/>
                                          </p:stCondLst>
                                        </p:cTn>
                                        <p:tgtEl>
                                          <p:spTgt spid="11"/>
                                        </p:tgtEl>
                                      </p:cBhvr>
                                      <p:to x="100000" y="80000"/>
                                    </p:animScale>
                                    <p:animScale>
                                      <p:cBhvr>
                                        <p:cTn id="91" dur="166" decel="50000">
                                          <p:stCondLst>
                                            <p:cond delay="1338"/>
                                          </p:stCondLst>
                                        </p:cTn>
                                        <p:tgtEl>
                                          <p:spTgt spid="11"/>
                                        </p:tgtEl>
                                      </p:cBhvr>
                                      <p:to x="100000" y="100000"/>
                                    </p:animScale>
                                    <p:animScale>
                                      <p:cBhvr>
                                        <p:cTn id="92" dur="26">
                                          <p:stCondLst>
                                            <p:cond delay="1642"/>
                                          </p:stCondLst>
                                        </p:cTn>
                                        <p:tgtEl>
                                          <p:spTgt spid="11"/>
                                        </p:tgtEl>
                                      </p:cBhvr>
                                      <p:to x="100000" y="90000"/>
                                    </p:animScale>
                                    <p:animScale>
                                      <p:cBhvr>
                                        <p:cTn id="93" dur="166" decel="50000">
                                          <p:stCondLst>
                                            <p:cond delay="1668"/>
                                          </p:stCondLst>
                                        </p:cTn>
                                        <p:tgtEl>
                                          <p:spTgt spid="11"/>
                                        </p:tgtEl>
                                      </p:cBhvr>
                                      <p:to x="100000" y="100000"/>
                                    </p:animScale>
                                    <p:animScale>
                                      <p:cBhvr>
                                        <p:cTn id="94" dur="26">
                                          <p:stCondLst>
                                            <p:cond delay="1808"/>
                                          </p:stCondLst>
                                        </p:cTn>
                                        <p:tgtEl>
                                          <p:spTgt spid="11"/>
                                        </p:tgtEl>
                                      </p:cBhvr>
                                      <p:to x="100000" y="95000"/>
                                    </p:animScale>
                                    <p:animScale>
                                      <p:cBhvr>
                                        <p:cTn id="95" dur="166" decel="50000">
                                          <p:stCondLst>
                                            <p:cond delay="1834"/>
                                          </p:stCondLst>
                                        </p:cTn>
                                        <p:tgtEl>
                                          <p:spTgt spid="11"/>
                                        </p:tgtEl>
                                      </p:cBhvr>
                                      <p:to x="100000" y="100000"/>
                                    </p:animScale>
                                  </p:childTnLst>
                                </p:cTn>
                              </p:par>
                              <p:par>
                                <p:cTn id="96" presetID="26" presetClass="entr" presetSubtype="0" fill="hold" grpId="0" nodeType="withEffect">
                                  <p:stCondLst>
                                    <p:cond delay="0"/>
                                  </p:stCondLst>
                                  <p:childTnLst>
                                    <p:set>
                                      <p:cBhvr>
                                        <p:cTn id="97" dur="1" fill="hold">
                                          <p:stCondLst>
                                            <p:cond delay="0"/>
                                          </p:stCondLst>
                                        </p:cTn>
                                        <p:tgtEl>
                                          <p:spTgt spid="15"/>
                                        </p:tgtEl>
                                        <p:attrNameLst>
                                          <p:attrName>style.visibility</p:attrName>
                                        </p:attrNameLst>
                                      </p:cBhvr>
                                      <p:to>
                                        <p:strVal val="visible"/>
                                      </p:to>
                                    </p:set>
                                    <p:animEffect transition="in" filter="wipe(down)">
                                      <p:cBhvr>
                                        <p:cTn id="98" dur="580">
                                          <p:stCondLst>
                                            <p:cond delay="0"/>
                                          </p:stCondLst>
                                        </p:cTn>
                                        <p:tgtEl>
                                          <p:spTgt spid="15"/>
                                        </p:tgtEl>
                                      </p:cBhvr>
                                    </p:animEffect>
                                    <p:anim calcmode="lin" valueType="num">
                                      <p:cBhvr>
                                        <p:cTn id="99"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100"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01"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02"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03"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104" dur="26">
                                          <p:stCondLst>
                                            <p:cond delay="650"/>
                                          </p:stCondLst>
                                        </p:cTn>
                                        <p:tgtEl>
                                          <p:spTgt spid="15"/>
                                        </p:tgtEl>
                                      </p:cBhvr>
                                      <p:to x="100000" y="60000"/>
                                    </p:animScale>
                                    <p:animScale>
                                      <p:cBhvr>
                                        <p:cTn id="105" dur="166" decel="50000">
                                          <p:stCondLst>
                                            <p:cond delay="676"/>
                                          </p:stCondLst>
                                        </p:cTn>
                                        <p:tgtEl>
                                          <p:spTgt spid="15"/>
                                        </p:tgtEl>
                                      </p:cBhvr>
                                      <p:to x="100000" y="100000"/>
                                    </p:animScale>
                                    <p:animScale>
                                      <p:cBhvr>
                                        <p:cTn id="106" dur="26">
                                          <p:stCondLst>
                                            <p:cond delay="1312"/>
                                          </p:stCondLst>
                                        </p:cTn>
                                        <p:tgtEl>
                                          <p:spTgt spid="15"/>
                                        </p:tgtEl>
                                      </p:cBhvr>
                                      <p:to x="100000" y="80000"/>
                                    </p:animScale>
                                    <p:animScale>
                                      <p:cBhvr>
                                        <p:cTn id="107" dur="166" decel="50000">
                                          <p:stCondLst>
                                            <p:cond delay="1338"/>
                                          </p:stCondLst>
                                        </p:cTn>
                                        <p:tgtEl>
                                          <p:spTgt spid="15"/>
                                        </p:tgtEl>
                                      </p:cBhvr>
                                      <p:to x="100000" y="100000"/>
                                    </p:animScale>
                                    <p:animScale>
                                      <p:cBhvr>
                                        <p:cTn id="108" dur="26">
                                          <p:stCondLst>
                                            <p:cond delay="1642"/>
                                          </p:stCondLst>
                                        </p:cTn>
                                        <p:tgtEl>
                                          <p:spTgt spid="15"/>
                                        </p:tgtEl>
                                      </p:cBhvr>
                                      <p:to x="100000" y="90000"/>
                                    </p:animScale>
                                    <p:animScale>
                                      <p:cBhvr>
                                        <p:cTn id="109" dur="166" decel="50000">
                                          <p:stCondLst>
                                            <p:cond delay="1668"/>
                                          </p:stCondLst>
                                        </p:cTn>
                                        <p:tgtEl>
                                          <p:spTgt spid="15"/>
                                        </p:tgtEl>
                                      </p:cBhvr>
                                      <p:to x="100000" y="100000"/>
                                    </p:animScale>
                                    <p:animScale>
                                      <p:cBhvr>
                                        <p:cTn id="110" dur="26">
                                          <p:stCondLst>
                                            <p:cond delay="1808"/>
                                          </p:stCondLst>
                                        </p:cTn>
                                        <p:tgtEl>
                                          <p:spTgt spid="15"/>
                                        </p:tgtEl>
                                      </p:cBhvr>
                                      <p:to x="100000" y="95000"/>
                                    </p:animScale>
                                    <p:animScale>
                                      <p:cBhvr>
                                        <p:cTn id="111" dur="166" decel="50000">
                                          <p:stCondLst>
                                            <p:cond delay="1834"/>
                                          </p:stCondLst>
                                        </p:cTn>
                                        <p:tgtEl>
                                          <p:spTgt spid="15"/>
                                        </p:tgtEl>
                                      </p:cBhvr>
                                      <p:to x="100000" y="100000"/>
                                    </p:animScale>
                                  </p:childTnLst>
                                </p:cTn>
                              </p:par>
                            </p:childTnLst>
                          </p:cTn>
                        </p:par>
                      </p:childTnLst>
                    </p:cTn>
                  </p:par>
                  <p:par>
                    <p:cTn id="112" fill="hold">
                      <p:stCondLst>
                        <p:cond delay="indefinite"/>
                      </p:stCondLst>
                      <p:childTnLst>
                        <p:par>
                          <p:cTn id="113" fill="hold">
                            <p:stCondLst>
                              <p:cond delay="0"/>
                            </p:stCondLst>
                            <p:childTnLst>
                              <p:par>
                                <p:cTn id="114" presetID="2" presetClass="entr" presetSubtype="4" fill="hold" grpId="0" nodeType="clickEffect">
                                  <p:stCondLst>
                                    <p:cond delay="0"/>
                                  </p:stCondLst>
                                  <p:childTnLst>
                                    <p:set>
                                      <p:cBhvr>
                                        <p:cTn id="115" dur="1" fill="hold">
                                          <p:stCondLst>
                                            <p:cond delay="0"/>
                                          </p:stCondLst>
                                        </p:cTn>
                                        <p:tgtEl>
                                          <p:spTgt spid="16"/>
                                        </p:tgtEl>
                                        <p:attrNameLst>
                                          <p:attrName>style.visibility</p:attrName>
                                        </p:attrNameLst>
                                      </p:cBhvr>
                                      <p:to>
                                        <p:strVal val="visible"/>
                                      </p:to>
                                    </p:set>
                                    <p:anim calcmode="lin" valueType="num">
                                      <p:cBhvr additive="base">
                                        <p:cTn id="116" dur="500" fill="hold"/>
                                        <p:tgtEl>
                                          <p:spTgt spid="16"/>
                                        </p:tgtEl>
                                        <p:attrNameLst>
                                          <p:attrName>ppt_x</p:attrName>
                                        </p:attrNameLst>
                                      </p:cBhvr>
                                      <p:tavLst>
                                        <p:tav tm="0">
                                          <p:val>
                                            <p:strVal val="#ppt_x"/>
                                          </p:val>
                                        </p:tav>
                                        <p:tav tm="100000">
                                          <p:val>
                                            <p:strVal val="#ppt_x"/>
                                          </p:val>
                                        </p:tav>
                                      </p:tavLst>
                                    </p:anim>
                                    <p:anim calcmode="lin" valueType="num">
                                      <p:cBhvr additive="base">
                                        <p:cTn id="117"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P spid="7" grpId="0" animBg="1"/>
      <p:bldP spid="10" grpId="0" animBg="1"/>
      <p:bldP spid="11" grpId="0" animBg="1"/>
      <p:bldP spid="14" grpId="0" animBg="1"/>
      <p:bldP spid="15" grpId="0" animBg="1"/>
      <p:bldP spid="16" grpId="0" animBg="1"/>
      <p:bldP spid="20"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23504" y="362061"/>
            <a:ext cx="9673828" cy="516732"/>
          </a:xfrm>
          <a:prstGeom prst="rect">
            <a:avLst/>
          </a:prstGeom>
          <a:noFill/>
          <a:ln/>
        </p:spPr>
        <p:txBody>
          <a:bodyPr wrap="none" lIns="0" tIns="0" rIns="0" bIns="0" rtlCol="0" anchor="t"/>
          <a:lstStyle/>
          <a:p>
            <a:pPr>
              <a:lnSpc>
                <a:spcPct val="150000"/>
              </a:lnSpc>
            </a:pPr>
            <a:r>
              <a:rPr lang="en-US" sz="3250" b="1" dirty="0">
                <a:solidFill>
                  <a:schemeClr val="accent2"/>
                </a:solidFill>
                <a:latin typeface="Arial" panose="020B0604020202020204" pitchFamily="34" charset="0"/>
                <a:ea typeface="Inter Bold" pitchFamily="34" charset="-122"/>
                <a:cs typeface="Arial" panose="020B0604020202020204" pitchFamily="34" charset="0"/>
              </a:rPr>
              <a:t>National Guidelines &amp; Target Group Justification</a:t>
            </a:r>
            <a:endParaRPr lang="en-US" sz="3250" dirty="0">
              <a:solidFill>
                <a:schemeClr val="accent2"/>
              </a:solidFill>
              <a:latin typeface="Arial" panose="020B0604020202020204" pitchFamily="34" charset="0"/>
              <a:cs typeface="Arial" panose="020B0604020202020204" pitchFamily="34" charset="0"/>
            </a:endParaRPr>
          </a:p>
        </p:txBody>
      </p:sp>
      <p:sp>
        <p:nvSpPr>
          <p:cNvPr id="3" name="Text 1"/>
          <p:cNvSpPr/>
          <p:nvPr/>
        </p:nvSpPr>
        <p:spPr>
          <a:xfrm>
            <a:off x="725721" y="1273796"/>
            <a:ext cx="10869018" cy="264617"/>
          </a:xfrm>
          <a:prstGeom prst="rect">
            <a:avLst/>
          </a:prstGeom>
          <a:noFill/>
          <a:ln/>
        </p:spPr>
        <p:txBody>
          <a:bodyPr wrap="non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National guidelines and strategies emphasize digital mental health support:</a:t>
            </a:r>
            <a:endParaRPr lang="en-US" sz="1500" dirty="0">
              <a:latin typeface="Arial" panose="020B0604020202020204" pitchFamily="34" charset="0"/>
              <a:cs typeface="Arial" panose="020B0604020202020204" pitchFamily="34" charset="0"/>
            </a:endParaRPr>
          </a:p>
        </p:txBody>
      </p:sp>
      <p:sp>
        <p:nvSpPr>
          <p:cNvPr id="4" name="Shape 2"/>
          <p:cNvSpPr/>
          <p:nvPr/>
        </p:nvSpPr>
        <p:spPr>
          <a:xfrm>
            <a:off x="828477" y="1882478"/>
            <a:ext cx="19050" cy="3492698"/>
          </a:xfrm>
          <a:prstGeom prst="roundRect">
            <a:avLst>
              <a:gd name="adj" fmla="val 364651"/>
            </a:avLst>
          </a:prstGeom>
          <a:solidFill>
            <a:srgbClr val="BCCCDB"/>
          </a:solidFill>
          <a:ln/>
        </p:spPr>
        <p:txBody>
          <a:bodyPr/>
          <a:lstStyle/>
          <a:p>
            <a:endParaRPr lang="en-US" sz="1500"/>
          </a:p>
        </p:txBody>
      </p:sp>
      <p:sp>
        <p:nvSpPr>
          <p:cNvPr id="5" name="Shape 3"/>
          <p:cNvSpPr/>
          <p:nvPr/>
        </p:nvSpPr>
        <p:spPr>
          <a:xfrm>
            <a:off x="809427" y="2058988"/>
            <a:ext cx="330696" cy="19050"/>
          </a:xfrm>
          <a:prstGeom prst="roundRect">
            <a:avLst>
              <a:gd name="adj" fmla="val 364651"/>
            </a:avLst>
          </a:prstGeom>
          <a:solidFill>
            <a:srgbClr val="BCCCDB"/>
          </a:solidFill>
          <a:ln/>
        </p:spPr>
        <p:txBody>
          <a:bodyPr/>
          <a:lstStyle/>
          <a:p>
            <a:endParaRPr lang="en-US" sz="1500"/>
          </a:p>
        </p:txBody>
      </p:sp>
      <p:sp>
        <p:nvSpPr>
          <p:cNvPr id="6" name="Shape 4"/>
          <p:cNvSpPr/>
          <p:nvPr/>
        </p:nvSpPr>
        <p:spPr>
          <a:xfrm>
            <a:off x="766465" y="2006501"/>
            <a:ext cx="124023" cy="124023"/>
          </a:xfrm>
          <a:prstGeom prst="roundRect">
            <a:avLst>
              <a:gd name="adj" fmla="val 307200"/>
            </a:avLst>
          </a:prstGeom>
          <a:solidFill>
            <a:srgbClr val="5B9BD5"/>
          </a:solidFill>
          <a:ln/>
        </p:spPr>
        <p:txBody>
          <a:bodyPr/>
          <a:lstStyle/>
          <a:p>
            <a:endParaRPr lang="en-US" sz="1500"/>
          </a:p>
        </p:txBody>
      </p:sp>
      <p:sp>
        <p:nvSpPr>
          <p:cNvPr id="7" name="Text 5"/>
          <p:cNvSpPr/>
          <p:nvPr/>
        </p:nvSpPr>
        <p:spPr>
          <a:xfrm>
            <a:off x="1447106" y="1855143"/>
            <a:ext cx="2067421" cy="258465"/>
          </a:xfrm>
          <a:prstGeom prst="rect">
            <a:avLst/>
          </a:prstGeom>
          <a:noFill/>
          <a:ln/>
        </p:spPr>
        <p:txBody>
          <a:bodyPr wrap="none" lIns="0" tIns="0" rIns="0" bIns="0" rtlCol="0" anchor="t"/>
          <a:lstStyle/>
          <a:p>
            <a:pPr>
              <a:lnSpc>
                <a:spcPct val="150000"/>
              </a:lnSpc>
            </a:pPr>
            <a:r>
              <a:rPr lang="en-US" sz="1500" b="1" dirty="0">
                <a:solidFill>
                  <a:srgbClr val="000000"/>
                </a:solidFill>
                <a:latin typeface="Arial" panose="020B0604020202020204" pitchFamily="34" charset="0"/>
                <a:ea typeface="Inter Bold" pitchFamily="34" charset="-122"/>
                <a:cs typeface="Arial" panose="020B0604020202020204" pitchFamily="34" charset="0"/>
              </a:rPr>
              <a:t>NHS Long Term Plan</a:t>
            </a:r>
            <a:endParaRPr lang="en-US" sz="1500" dirty="0">
              <a:latin typeface="Arial" panose="020B0604020202020204" pitchFamily="34" charset="0"/>
              <a:cs typeface="Arial" panose="020B0604020202020204" pitchFamily="34" charset="0"/>
            </a:endParaRPr>
          </a:p>
        </p:txBody>
      </p:sp>
      <p:sp>
        <p:nvSpPr>
          <p:cNvPr id="8" name="Text 6"/>
          <p:cNvSpPr/>
          <p:nvPr/>
        </p:nvSpPr>
        <p:spPr>
          <a:xfrm>
            <a:off x="1447106" y="2221608"/>
            <a:ext cx="10083403" cy="529233"/>
          </a:xfrm>
          <a:prstGeom prst="rect">
            <a:avLst/>
          </a:prstGeom>
          <a:noFill/>
          <a:ln/>
        </p:spPr>
        <p:txBody>
          <a:bodyPr wrap="squar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Prioritizes digital tools to enhance accessibility and responsiveness in mental health care for students (NHS Confederation, 2023).</a:t>
            </a:r>
            <a:endParaRPr lang="en-US" sz="1500" dirty="0">
              <a:latin typeface="Arial" panose="020B0604020202020204" pitchFamily="34" charset="0"/>
              <a:cs typeface="Arial" panose="020B0604020202020204" pitchFamily="34" charset="0"/>
            </a:endParaRPr>
          </a:p>
        </p:txBody>
      </p:sp>
      <p:sp>
        <p:nvSpPr>
          <p:cNvPr id="9" name="Shape 7"/>
          <p:cNvSpPr/>
          <p:nvPr/>
        </p:nvSpPr>
        <p:spPr>
          <a:xfrm>
            <a:off x="809427" y="3333453"/>
            <a:ext cx="330696" cy="19050"/>
          </a:xfrm>
          <a:prstGeom prst="roundRect">
            <a:avLst>
              <a:gd name="adj" fmla="val 364651"/>
            </a:avLst>
          </a:prstGeom>
          <a:solidFill>
            <a:srgbClr val="BCCCDB"/>
          </a:solidFill>
          <a:ln/>
        </p:spPr>
        <p:txBody>
          <a:bodyPr/>
          <a:lstStyle/>
          <a:p>
            <a:endParaRPr lang="en-US" sz="1500"/>
          </a:p>
        </p:txBody>
      </p:sp>
      <p:sp>
        <p:nvSpPr>
          <p:cNvPr id="10" name="Shape 8"/>
          <p:cNvSpPr/>
          <p:nvPr/>
        </p:nvSpPr>
        <p:spPr>
          <a:xfrm>
            <a:off x="785515" y="3281664"/>
            <a:ext cx="124023" cy="124023"/>
          </a:xfrm>
          <a:prstGeom prst="roundRect">
            <a:avLst>
              <a:gd name="adj" fmla="val 307200"/>
            </a:avLst>
          </a:prstGeom>
          <a:solidFill>
            <a:srgbClr val="5B9BD5"/>
          </a:solidFill>
          <a:ln/>
        </p:spPr>
        <p:txBody>
          <a:bodyPr/>
          <a:lstStyle/>
          <a:p>
            <a:endParaRPr lang="en-US" sz="1500"/>
          </a:p>
        </p:txBody>
      </p:sp>
      <p:sp>
        <p:nvSpPr>
          <p:cNvPr id="11" name="Text 9"/>
          <p:cNvSpPr/>
          <p:nvPr/>
        </p:nvSpPr>
        <p:spPr>
          <a:xfrm>
            <a:off x="1328865" y="3147222"/>
            <a:ext cx="3317776" cy="258465"/>
          </a:xfrm>
          <a:prstGeom prst="rect">
            <a:avLst/>
          </a:prstGeom>
          <a:noFill/>
          <a:ln/>
        </p:spPr>
        <p:txBody>
          <a:bodyPr wrap="none" lIns="0" tIns="0" rIns="0" bIns="0" rtlCol="0" anchor="t"/>
          <a:lstStyle/>
          <a:p>
            <a:pPr>
              <a:lnSpc>
                <a:spcPct val="150000"/>
              </a:lnSpc>
            </a:pPr>
            <a:r>
              <a:rPr lang="en-US" sz="1500" b="1" dirty="0">
                <a:solidFill>
                  <a:srgbClr val="000000"/>
                </a:solidFill>
                <a:latin typeface="Arial" panose="020B0604020202020204" pitchFamily="34" charset="0"/>
                <a:ea typeface="Inter Bold" pitchFamily="34" charset="-122"/>
                <a:cs typeface="Arial" panose="020B0604020202020204" pitchFamily="34" charset="0"/>
              </a:rPr>
              <a:t>University Mental Health Charter</a:t>
            </a:r>
            <a:endParaRPr lang="en-US" sz="1500" dirty="0">
              <a:latin typeface="Arial" panose="020B0604020202020204" pitchFamily="34" charset="0"/>
              <a:cs typeface="Arial" panose="020B0604020202020204" pitchFamily="34" charset="0"/>
            </a:endParaRPr>
          </a:p>
        </p:txBody>
      </p:sp>
      <p:sp>
        <p:nvSpPr>
          <p:cNvPr id="12" name="Text 10"/>
          <p:cNvSpPr/>
          <p:nvPr/>
        </p:nvSpPr>
        <p:spPr>
          <a:xfrm>
            <a:off x="1447106" y="3519838"/>
            <a:ext cx="10083403" cy="529233"/>
          </a:xfrm>
          <a:prstGeom prst="rect">
            <a:avLst/>
          </a:prstGeom>
          <a:noFill/>
          <a:ln/>
        </p:spPr>
        <p:txBody>
          <a:bodyPr wrap="squar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Promotes institution-wide mindfulness and resilience programs tailored to students aged 20-25, addressing transition and academic stresses (Student Minds, 2025).</a:t>
            </a:r>
            <a:endParaRPr lang="en-US" sz="1500" dirty="0">
              <a:latin typeface="Arial" panose="020B0604020202020204" pitchFamily="34" charset="0"/>
              <a:cs typeface="Arial" panose="020B0604020202020204" pitchFamily="34" charset="0"/>
            </a:endParaRPr>
          </a:p>
        </p:txBody>
      </p:sp>
      <p:sp>
        <p:nvSpPr>
          <p:cNvPr id="13" name="Shape 11"/>
          <p:cNvSpPr/>
          <p:nvPr/>
        </p:nvSpPr>
        <p:spPr>
          <a:xfrm>
            <a:off x="809427" y="4607918"/>
            <a:ext cx="330696" cy="19050"/>
          </a:xfrm>
          <a:prstGeom prst="roundRect">
            <a:avLst>
              <a:gd name="adj" fmla="val 364651"/>
            </a:avLst>
          </a:prstGeom>
          <a:solidFill>
            <a:srgbClr val="BCCCDB"/>
          </a:solidFill>
          <a:ln/>
        </p:spPr>
        <p:txBody>
          <a:bodyPr/>
          <a:lstStyle/>
          <a:p>
            <a:endParaRPr lang="en-US" sz="1500"/>
          </a:p>
        </p:txBody>
      </p:sp>
      <p:sp>
        <p:nvSpPr>
          <p:cNvPr id="14" name="Shape 12"/>
          <p:cNvSpPr/>
          <p:nvPr/>
        </p:nvSpPr>
        <p:spPr>
          <a:xfrm>
            <a:off x="747415" y="4543316"/>
            <a:ext cx="124023" cy="124023"/>
          </a:xfrm>
          <a:prstGeom prst="roundRect">
            <a:avLst>
              <a:gd name="adj" fmla="val 307200"/>
            </a:avLst>
          </a:prstGeom>
          <a:solidFill>
            <a:srgbClr val="5B9BD5"/>
          </a:solidFill>
          <a:ln/>
        </p:spPr>
        <p:txBody>
          <a:bodyPr/>
          <a:lstStyle/>
          <a:p>
            <a:endParaRPr lang="en-US" sz="1500"/>
          </a:p>
        </p:txBody>
      </p:sp>
      <p:sp>
        <p:nvSpPr>
          <p:cNvPr id="15" name="Text 13"/>
          <p:cNvSpPr/>
          <p:nvPr/>
        </p:nvSpPr>
        <p:spPr>
          <a:xfrm>
            <a:off x="1447106" y="4399110"/>
            <a:ext cx="2067421" cy="258465"/>
          </a:xfrm>
          <a:prstGeom prst="rect">
            <a:avLst/>
          </a:prstGeom>
          <a:noFill/>
          <a:ln/>
        </p:spPr>
        <p:txBody>
          <a:bodyPr wrap="none" lIns="0" tIns="0" rIns="0" bIns="0" rtlCol="0" anchor="t"/>
          <a:lstStyle/>
          <a:p>
            <a:pPr>
              <a:lnSpc>
                <a:spcPct val="150000"/>
              </a:lnSpc>
            </a:pPr>
            <a:r>
              <a:rPr lang="en-US" sz="1500" b="1" dirty="0">
                <a:solidFill>
                  <a:srgbClr val="000000"/>
                </a:solidFill>
                <a:latin typeface="Arial" panose="020B0604020202020204" pitchFamily="34" charset="0"/>
                <a:ea typeface="Inter Bold" pitchFamily="34" charset="-122"/>
                <a:cs typeface="Arial" panose="020B0604020202020204" pitchFamily="34" charset="0"/>
              </a:rPr>
              <a:t>Office for Students</a:t>
            </a:r>
            <a:endParaRPr lang="en-US" sz="1500" dirty="0">
              <a:latin typeface="Arial" panose="020B0604020202020204" pitchFamily="34" charset="0"/>
              <a:cs typeface="Arial" panose="020B0604020202020204" pitchFamily="34" charset="0"/>
            </a:endParaRPr>
          </a:p>
        </p:txBody>
      </p:sp>
      <p:sp>
        <p:nvSpPr>
          <p:cNvPr id="16" name="Text 14"/>
          <p:cNvSpPr/>
          <p:nvPr/>
        </p:nvSpPr>
        <p:spPr>
          <a:xfrm>
            <a:off x="1511335" y="4742999"/>
            <a:ext cx="10083403" cy="529233"/>
          </a:xfrm>
          <a:prstGeom prst="rect">
            <a:avLst/>
          </a:prstGeom>
          <a:noFill/>
          <a:ln/>
        </p:spPr>
        <p:txBody>
          <a:bodyPr wrap="squar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Mandates evidence-based interventions for student mental health, with a focus on this vulnerable cohort (Office for Students, 2024).</a:t>
            </a:r>
            <a:endParaRPr lang="en-US" sz="1500" dirty="0">
              <a:latin typeface="Arial" panose="020B0604020202020204" pitchFamily="34" charset="0"/>
              <a:cs typeface="Arial" panose="020B0604020202020204" pitchFamily="34" charset="0"/>
            </a:endParaRPr>
          </a:p>
        </p:txBody>
      </p:sp>
      <p:sp>
        <p:nvSpPr>
          <p:cNvPr id="17" name="Text 15"/>
          <p:cNvSpPr/>
          <p:nvPr/>
        </p:nvSpPr>
        <p:spPr>
          <a:xfrm>
            <a:off x="661492" y="5785048"/>
            <a:ext cx="10869018" cy="264617"/>
          </a:xfrm>
          <a:prstGeom prst="rect">
            <a:avLst/>
          </a:prstGeom>
          <a:noFill/>
          <a:ln/>
        </p:spPr>
        <p:txBody>
          <a:bodyPr wrap="non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The target group faces unique challenges such as financial pressures and social isolation, justifying this intervention focus.</a:t>
            </a:r>
            <a:endParaRPr lang="en-US" sz="1500" dirty="0">
              <a:latin typeface="Arial" panose="020B0604020202020204" pitchFamily="34" charset="0"/>
              <a:cs typeface="Arial" panose="020B0604020202020204" pitchFamily="34" charset="0"/>
            </a:endParaRPr>
          </a:p>
        </p:txBody>
      </p:sp>
      <p:sp>
        <p:nvSpPr>
          <p:cNvPr id="18" name="Rectangle 17"/>
          <p:cNvSpPr/>
          <p:nvPr/>
        </p:nvSpPr>
        <p:spPr>
          <a:xfrm>
            <a:off x="9636715" y="248395"/>
            <a:ext cx="3028251" cy="323165"/>
          </a:xfrm>
          <a:prstGeom prst="rect">
            <a:avLst/>
          </a:prstGeom>
        </p:spPr>
        <p:txBody>
          <a:bodyPr wrap="square">
            <a:spAutoFit/>
          </a:bodyPr>
          <a:lstStyle/>
          <a:p>
            <a:r>
              <a:rPr lang="en-IN" sz="1500" b="1" dirty="0" err="1">
                <a:latin typeface="Arial" panose="020B0604020202020204" pitchFamily="34" charset="0"/>
                <a:cs typeface="Arial" panose="020B0604020202020204" pitchFamily="34" charset="0"/>
              </a:rPr>
              <a:t>Iqdad</a:t>
            </a:r>
            <a:r>
              <a:rPr lang="en-IN" sz="1500" b="1" dirty="0">
                <a:latin typeface="Arial" panose="020B0604020202020204" pitchFamily="34" charset="0"/>
                <a:cs typeface="Arial" panose="020B0604020202020204" pitchFamily="34" charset="0"/>
              </a:rPr>
              <a:t> Ali (</a:t>
            </a:r>
            <a:r>
              <a:rPr lang="en-US" sz="1500" b="1" dirty="0">
                <a:latin typeface="Arial" panose="020B0604020202020204" pitchFamily="34" charset="0"/>
                <a:cs typeface="Arial" panose="020B0604020202020204" pitchFamily="34" charset="0"/>
              </a:rPr>
              <a:t>2428690)</a:t>
            </a:r>
            <a:endParaRPr lang="en-IN" sz="15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223279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wipe(down)">
                                      <p:cBhvr>
                                        <p:cTn id="18" dur="500"/>
                                        <p:tgtEl>
                                          <p:spTgt spid="6"/>
                                        </p:tgtEl>
                                      </p:cBhvr>
                                    </p:animEffect>
                                  </p:childTnLst>
                                </p:cTn>
                              </p:par>
                              <p:par>
                                <p:cTn id="19" presetID="22" presetClass="entr" presetSubtype="4" fill="hold"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wipe(down)">
                                      <p:cBhvr>
                                        <p:cTn id="21" dur="500"/>
                                        <p:tgtEl>
                                          <p:spTgt spid="5"/>
                                        </p:tgtEl>
                                      </p:cBhvr>
                                    </p:animEffect>
                                  </p:childTnLst>
                                </p:cTn>
                              </p:par>
                              <p:par>
                                <p:cTn id="22" presetID="22" presetClass="entr" presetSubtype="4"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wipe(down)">
                                      <p:cBhvr>
                                        <p:cTn id="24" dur="500"/>
                                        <p:tgtEl>
                                          <p:spTgt spid="10"/>
                                        </p:tgtEl>
                                      </p:cBhvr>
                                    </p:animEffect>
                                  </p:childTnLst>
                                </p:cTn>
                              </p:par>
                              <p:par>
                                <p:cTn id="25" presetID="22" presetClass="entr" presetSubtype="4"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ipe(down)">
                                      <p:cBhvr>
                                        <p:cTn id="27" dur="500"/>
                                        <p:tgtEl>
                                          <p:spTgt spid="9"/>
                                        </p:tgtEl>
                                      </p:cBhvr>
                                    </p:animEffect>
                                  </p:childTnLst>
                                </p:cTn>
                              </p:par>
                              <p:par>
                                <p:cTn id="28" presetID="22" presetClass="entr" presetSubtype="4" fill="hold"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wipe(down)">
                                      <p:cBhvr>
                                        <p:cTn id="30" dur="500"/>
                                        <p:tgtEl>
                                          <p:spTgt spid="14"/>
                                        </p:tgtEl>
                                      </p:cBhvr>
                                    </p:animEffect>
                                  </p:childTnLst>
                                </p:cTn>
                              </p:par>
                              <p:par>
                                <p:cTn id="31" presetID="22" presetClass="entr" presetSubtype="4" fill="hold" nodeType="with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wipe(down)">
                                      <p:cBhvr>
                                        <p:cTn id="33" dur="500"/>
                                        <p:tgtEl>
                                          <p:spTgt spid="13"/>
                                        </p:tgtEl>
                                      </p:cBhvr>
                                    </p:animEffect>
                                  </p:childTnLst>
                                </p:cTn>
                              </p:par>
                              <p:par>
                                <p:cTn id="34" presetID="22" presetClass="entr" presetSubtype="4" fill="hold" nodeType="with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wipe(down)">
                                      <p:cBhvr>
                                        <p:cTn id="36" dur="500"/>
                                        <p:tgtEl>
                                          <p:spTgt spid="4"/>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grpId="0" nodeType="click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circle(in)">
                                      <p:cBhvr>
                                        <p:cTn id="41" dur="2000"/>
                                        <p:tgtEl>
                                          <p:spTgt spid="7"/>
                                        </p:tgtEl>
                                      </p:cBhvr>
                                    </p:animEffect>
                                  </p:childTnLst>
                                </p:cTn>
                              </p:par>
                              <p:par>
                                <p:cTn id="42" presetID="6" presetClass="entr" presetSubtype="16" fill="hold" grpId="0" nodeType="withEffect">
                                  <p:stCondLst>
                                    <p:cond delay="0"/>
                                  </p:stCondLst>
                                  <p:childTnLst>
                                    <p:set>
                                      <p:cBhvr>
                                        <p:cTn id="43" dur="1" fill="hold">
                                          <p:stCondLst>
                                            <p:cond delay="0"/>
                                          </p:stCondLst>
                                        </p:cTn>
                                        <p:tgtEl>
                                          <p:spTgt spid="8"/>
                                        </p:tgtEl>
                                        <p:attrNameLst>
                                          <p:attrName>style.visibility</p:attrName>
                                        </p:attrNameLst>
                                      </p:cBhvr>
                                      <p:to>
                                        <p:strVal val="visible"/>
                                      </p:to>
                                    </p:set>
                                    <p:animEffect transition="in" filter="circle(in)">
                                      <p:cBhvr>
                                        <p:cTn id="44" dur="2000"/>
                                        <p:tgtEl>
                                          <p:spTgt spid="8"/>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Effect transition="in" filter="circle(in)">
                                      <p:cBhvr>
                                        <p:cTn id="49" dur="2000"/>
                                        <p:tgtEl>
                                          <p:spTgt spid="11"/>
                                        </p:tgtEl>
                                      </p:cBhvr>
                                    </p:animEffect>
                                  </p:childTnLst>
                                </p:cTn>
                              </p:par>
                              <p:par>
                                <p:cTn id="50" presetID="6" presetClass="entr" presetSubtype="16" fill="hold" grpId="0" nodeType="with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circle(in)">
                                      <p:cBhvr>
                                        <p:cTn id="52" dur="2000"/>
                                        <p:tgtEl>
                                          <p:spTgt spid="12"/>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grpId="0" nodeType="click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circle(in)">
                                      <p:cBhvr>
                                        <p:cTn id="57" dur="2000"/>
                                        <p:tgtEl>
                                          <p:spTgt spid="15"/>
                                        </p:tgtEl>
                                      </p:cBhvr>
                                    </p:animEffect>
                                  </p:childTnLst>
                                </p:cTn>
                              </p:par>
                              <p:par>
                                <p:cTn id="58" presetID="6" presetClass="entr" presetSubtype="16" fill="hold" grpId="0" nodeType="withEffect">
                                  <p:stCondLst>
                                    <p:cond delay="0"/>
                                  </p:stCondLst>
                                  <p:childTnLst>
                                    <p:set>
                                      <p:cBhvr>
                                        <p:cTn id="59" dur="1" fill="hold">
                                          <p:stCondLst>
                                            <p:cond delay="0"/>
                                          </p:stCondLst>
                                        </p:cTn>
                                        <p:tgtEl>
                                          <p:spTgt spid="16"/>
                                        </p:tgtEl>
                                        <p:attrNameLst>
                                          <p:attrName>style.visibility</p:attrName>
                                        </p:attrNameLst>
                                      </p:cBhvr>
                                      <p:to>
                                        <p:strVal val="visible"/>
                                      </p:to>
                                    </p:set>
                                    <p:animEffect transition="in" filter="circle(in)">
                                      <p:cBhvr>
                                        <p:cTn id="60" dur="2000"/>
                                        <p:tgtEl>
                                          <p:spTgt spid="16"/>
                                        </p:tgtEl>
                                      </p:cBhvr>
                                    </p:animEffect>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17"/>
                                        </p:tgtEl>
                                        <p:attrNameLst>
                                          <p:attrName>style.visibility</p:attrName>
                                        </p:attrNameLst>
                                      </p:cBhvr>
                                      <p:to>
                                        <p:strVal val="visible"/>
                                      </p:to>
                                    </p:set>
                                    <p:anim calcmode="lin" valueType="num">
                                      <p:cBhvr additive="base">
                                        <p:cTn id="65" dur="500" fill="hold"/>
                                        <p:tgtEl>
                                          <p:spTgt spid="17"/>
                                        </p:tgtEl>
                                        <p:attrNameLst>
                                          <p:attrName>ppt_x</p:attrName>
                                        </p:attrNameLst>
                                      </p:cBhvr>
                                      <p:tavLst>
                                        <p:tav tm="0">
                                          <p:val>
                                            <p:strVal val="#ppt_x"/>
                                          </p:val>
                                        </p:tav>
                                        <p:tav tm="100000">
                                          <p:val>
                                            <p:strVal val="#ppt_x"/>
                                          </p:val>
                                        </p:tav>
                                      </p:tavLst>
                                    </p:anim>
                                    <p:anim calcmode="lin" valueType="num">
                                      <p:cBhvr additive="base">
                                        <p:cTn id="6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7" grpId="0" animBg="1"/>
      <p:bldP spid="8" grpId="0" animBg="1"/>
      <p:bldP spid="11" grpId="0" animBg="1"/>
      <p:bldP spid="12" grpId="0" animBg="1"/>
      <p:bldP spid="15" grpId="0" animBg="1"/>
      <p:bldP spid="16" grpId="0" animBg="1"/>
      <p:bldP spid="1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2" y="323453"/>
            <a:ext cx="9375180" cy="516732"/>
          </a:xfrm>
          <a:prstGeom prst="rect">
            <a:avLst/>
          </a:prstGeom>
          <a:noFill/>
          <a:ln/>
        </p:spPr>
        <p:txBody>
          <a:bodyPr wrap="none" lIns="0" tIns="0" rIns="0" bIns="0" rtlCol="0" anchor="t"/>
          <a:lstStyle/>
          <a:p>
            <a:pPr>
              <a:lnSpc>
                <a:spcPct val="150000"/>
              </a:lnSpc>
            </a:pPr>
            <a:r>
              <a:rPr lang="en-US" sz="3250" b="1" dirty="0">
                <a:solidFill>
                  <a:srgbClr val="00B050"/>
                </a:solidFill>
                <a:latin typeface="Arial" panose="020B0604020202020204" pitchFamily="34" charset="0"/>
                <a:ea typeface="Inter Bold" pitchFamily="34" charset="-122"/>
                <a:cs typeface="Arial" panose="020B0604020202020204" pitchFamily="34" charset="0"/>
              </a:rPr>
              <a:t>Consequences of Not Addressing the Concern</a:t>
            </a:r>
            <a:endParaRPr lang="en-US" sz="3250" dirty="0">
              <a:solidFill>
                <a:srgbClr val="00B050"/>
              </a:solidFill>
              <a:latin typeface="Arial" panose="020B0604020202020204" pitchFamily="34" charset="0"/>
              <a:cs typeface="Arial" panose="020B0604020202020204" pitchFamily="34" charset="0"/>
            </a:endParaRPr>
          </a:p>
        </p:txBody>
      </p:sp>
      <p:sp>
        <p:nvSpPr>
          <p:cNvPr id="3" name="Text 1"/>
          <p:cNvSpPr/>
          <p:nvPr/>
        </p:nvSpPr>
        <p:spPr>
          <a:xfrm>
            <a:off x="444497" y="1219029"/>
            <a:ext cx="11413496" cy="767552"/>
          </a:xfrm>
          <a:prstGeom prst="rect">
            <a:avLst/>
          </a:prstGeom>
          <a:noFill/>
          <a:ln/>
        </p:spPr>
        <p:txBody>
          <a:bodyPr wrap="none" lIns="0" tIns="0" rIns="0" bIns="0" rtlCol="0" anchor="t"/>
          <a:lstStyle/>
          <a:p>
            <a:pPr marL="238115" indent="-238115">
              <a:lnSpc>
                <a:spcPct val="150000"/>
              </a:lnSpc>
              <a:buFont typeface="Arial" panose="020B0604020202020204" pitchFamily="34" charset="0"/>
              <a:buChar char="•"/>
            </a:pPr>
            <a:r>
              <a:rPr lang="en-US" sz="1500" dirty="0">
                <a:solidFill>
                  <a:srgbClr val="000000"/>
                </a:solidFill>
                <a:latin typeface="Arial" panose="020B0604020202020204" pitchFamily="34" charset="0"/>
                <a:ea typeface="Inter" pitchFamily="34" charset="-122"/>
                <a:cs typeface="Arial" panose="020B0604020202020204" pitchFamily="34" charset="0"/>
              </a:rPr>
              <a:t>Untreated student anxiety leads to severe academic dropout (rates 3x higher), substance misuse, and rising suicide numbers across </a:t>
            </a:r>
          </a:p>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      UK HEIs (Cogan et al., 2024).</a:t>
            </a:r>
          </a:p>
        </p:txBody>
      </p:sp>
      <p:sp>
        <p:nvSpPr>
          <p:cNvPr id="33" name="Rectangle 32"/>
          <p:cNvSpPr/>
          <p:nvPr/>
        </p:nvSpPr>
        <p:spPr>
          <a:xfrm>
            <a:off x="352531" y="1953714"/>
            <a:ext cx="11839469" cy="742063"/>
          </a:xfrm>
          <a:prstGeom prst="rect">
            <a:avLst/>
          </a:prstGeom>
        </p:spPr>
        <p:txBody>
          <a:bodyPr wrap="square">
            <a:spAutoFit/>
          </a:bodyPr>
          <a:lstStyle/>
          <a:p>
            <a:pPr marL="238115" indent="-238115">
              <a:lnSpc>
                <a:spcPct val="150000"/>
              </a:lnSpc>
              <a:buFont typeface="Arial" panose="020B0604020202020204" pitchFamily="34" charset="0"/>
              <a:buChar char="•"/>
            </a:pPr>
            <a:r>
              <a:rPr lang="en-US" sz="1500" dirty="0">
                <a:latin typeface="Arial" panose="020B0604020202020204" pitchFamily="34" charset="0"/>
                <a:cs typeface="Arial" panose="020B0604020202020204" pitchFamily="34" charset="0"/>
              </a:rPr>
              <a:t>Chronic stress causes neurobiological changes (brain atrophy), immune suppression, and +30% CVD risk in young adults </a:t>
            </a:r>
          </a:p>
          <a:p>
            <a:pPr>
              <a:lnSpc>
                <a:spcPct val="150000"/>
              </a:lnSpc>
            </a:pPr>
            <a:r>
              <a:rPr lang="en-US" sz="1500" dirty="0">
                <a:latin typeface="Arial" panose="020B0604020202020204" pitchFamily="34" charset="0"/>
                <a:cs typeface="Arial" panose="020B0604020202020204" pitchFamily="34" charset="0"/>
              </a:rPr>
              <a:t>      (Mayo Clinic, 2025).</a:t>
            </a:r>
          </a:p>
        </p:txBody>
      </p:sp>
      <p:sp>
        <p:nvSpPr>
          <p:cNvPr id="34" name="Rectangle 33"/>
          <p:cNvSpPr/>
          <p:nvPr/>
        </p:nvSpPr>
        <p:spPr>
          <a:xfrm>
            <a:off x="352530" y="2786608"/>
            <a:ext cx="11313952" cy="742063"/>
          </a:xfrm>
          <a:prstGeom prst="rect">
            <a:avLst/>
          </a:prstGeom>
        </p:spPr>
        <p:txBody>
          <a:bodyPr wrap="square">
            <a:spAutoFit/>
          </a:bodyPr>
          <a:lstStyle/>
          <a:p>
            <a:pPr marL="238115" indent="-238115">
              <a:lnSpc>
                <a:spcPct val="150000"/>
              </a:lnSpc>
              <a:buFont typeface="Arial" panose="020B0604020202020204" pitchFamily="34" charset="0"/>
              <a:buChar char="•"/>
            </a:pPr>
            <a:r>
              <a:rPr lang="en-US" sz="1500" dirty="0">
                <a:latin typeface="Arial" panose="020B0604020202020204" pitchFamily="34" charset="0"/>
                <a:cs typeface="Arial" panose="020B0604020202020204" pitchFamily="34" charset="0"/>
              </a:rPr>
              <a:t>Inaction creates £2.5bn annual NHS burden from untreated student mental health, exacerbating health inequalities despite lower suicide rates than peers but rising absolute deaths (Cogan et al., 2024).</a:t>
            </a:r>
          </a:p>
        </p:txBody>
      </p:sp>
      <p:sp>
        <p:nvSpPr>
          <p:cNvPr id="35" name="Shape 4"/>
          <p:cNvSpPr/>
          <p:nvPr/>
        </p:nvSpPr>
        <p:spPr>
          <a:xfrm>
            <a:off x="444496" y="3619502"/>
            <a:ext cx="4086489" cy="603888"/>
          </a:xfrm>
          <a:prstGeom prst="roundRect">
            <a:avLst>
              <a:gd name="adj" fmla="val 7104"/>
            </a:avLst>
          </a:prstGeom>
          <a:solidFill>
            <a:srgbClr val="ED7D31"/>
          </a:solidFill>
          <a:ln w="7620">
            <a:solidFill>
              <a:srgbClr val="D36317"/>
            </a:solidFill>
            <a:prstDash val="solid"/>
          </a:ln>
        </p:spPr>
        <p:txBody>
          <a:bodyPr/>
          <a:lstStyle/>
          <a:p>
            <a:endParaRPr lang="en-US" sz="1500"/>
          </a:p>
        </p:txBody>
      </p:sp>
      <p:sp>
        <p:nvSpPr>
          <p:cNvPr id="36" name="Shape 7"/>
          <p:cNvSpPr/>
          <p:nvPr/>
        </p:nvSpPr>
        <p:spPr>
          <a:xfrm>
            <a:off x="449968" y="4462874"/>
            <a:ext cx="4579940" cy="647321"/>
          </a:xfrm>
          <a:prstGeom prst="roundRect">
            <a:avLst>
              <a:gd name="adj" fmla="val 7104"/>
            </a:avLst>
          </a:prstGeom>
          <a:solidFill>
            <a:srgbClr val="5B9BD5"/>
          </a:solidFill>
          <a:ln w="7620">
            <a:solidFill>
              <a:srgbClr val="4181BB"/>
            </a:solidFill>
            <a:prstDash val="solid"/>
          </a:ln>
        </p:spPr>
        <p:txBody>
          <a:bodyPr/>
          <a:lstStyle/>
          <a:p>
            <a:endParaRPr lang="en-US" sz="1500"/>
          </a:p>
        </p:txBody>
      </p:sp>
      <p:sp>
        <p:nvSpPr>
          <p:cNvPr id="37" name="Shape 10"/>
          <p:cNvSpPr/>
          <p:nvPr/>
        </p:nvSpPr>
        <p:spPr>
          <a:xfrm>
            <a:off x="449968" y="5390409"/>
            <a:ext cx="4579940" cy="648943"/>
          </a:xfrm>
          <a:prstGeom prst="roundRect">
            <a:avLst>
              <a:gd name="adj" fmla="val 7104"/>
            </a:avLst>
          </a:prstGeom>
          <a:solidFill>
            <a:schemeClr val="accent2"/>
          </a:solidFill>
          <a:ln w="7620">
            <a:solidFill>
              <a:srgbClr val="615D5D"/>
            </a:solidFill>
            <a:prstDash val="solid"/>
          </a:ln>
        </p:spPr>
        <p:txBody>
          <a:bodyPr/>
          <a:lstStyle/>
          <a:p>
            <a:endParaRPr lang="en-US" sz="1500"/>
          </a:p>
        </p:txBody>
      </p:sp>
      <p:sp>
        <p:nvSpPr>
          <p:cNvPr id="38" name="Rectangle 37"/>
          <p:cNvSpPr/>
          <p:nvPr/>
        </p:nvSpPr>
        <p:spPr>
          <a:xfrm>
            <a:off x="449968" y="3637560"/>
            <a:ext cx="1768433" cy="323165"/>
          </a:xfrm>
          <a:prstGeom prst="rect">
            <a:avLst/>
          </a:prstGeom>
        </p:spPr>
        <p:txBody>
          <a:bodyPr wrap="none">
            <a:spAutoFit/>
          </a:bodyPr>
          <a:lstStyle/>
          <a:p>
            <a:r>
              <a:rPr lang="en-IN" sz="1500" b="1" dirty="0">
                <a:latin typeface="Arial" panose="020B0604020202020204" pitchFamily="34" charset="0"/>
                <a:cs typeface="Arial" panose="020B0604020202020204" pitchFamily="34" charset="0"/>
              </a:rPr>
              <a:t>Academic Impact</a:t>
            </a:r>
          </a:p>
        </p:txBody>
      </p:sp>
      <p:sp>
        <p:nvSpPr>
          <p:cNvPr id="39" name="Rectangle 38"/>
          <p:cNvSpPr/>
          <p:nvPr/>
        </p:nvSpPr>
        <p:spPr>
          <a:xfrm>
            <a:off x="444397" y="3912726"/>
            <a:ext cx="4124847" cy="323165"/>
          </a:xfrm>
          <a:prstGeom prst="rect">
            <a:avLst/>
          </a:prstGeom>
        </p:spPr>
        <p:txBody>
          <a:bodyPr wrap="none">
            <a:spAutoFit/>
          </a:bodyPr>
          <a:lstStyle/>
          <a:p>
            <a:r>
              <a:rPr lang="en-US" sz="1500" dirty="0">
                <a:latin typeface="Arial" panose="020B0604020202020204" pitchFamily="34" charset="0"/>
                <a:cs typeface="Arial" panose="020B0604020202020204" pitchFamily="34" charset="0"/>
              </a:rPr>
              <a:t>Dropout rates 3x higher with untreated anxiety</a:t>
            </a:r>
          </a:p>
        </p:txBody>
      </p:sp>
      <p:sp>
        <p:nvSpPr>
          <p:cNvPr id="40" name="Rectangle 39"/>
          <p:cNvSpPr/>
          <p:nvPr/>
        </p:nvSpPr>
        <p:spPr>
          <a:xfrm>
            <a:off x="444397" y="4530429"/>
            <a:ext cx="2194832" cy="323165"/>
          </a:xfrm>
          <a:prstGeom prst="rect">
            <a:avLst/>
          </a:prstGeom>
        </p:spPr>
        <p:txBody>
          <a:bodyPr wrap="none">
            <a:spAutoFit/>
          </a:bodyPr>
          <a:lstStyle/>
          <a:p>
            <a:r>
              <a:rPr lang="en-IN" sz="1500" b="1" dirty="0">
                <a:latin typeface="Arial" panose="020B0604020202020204" pitchFamily="34" charset="0"/>
                <a:cs typeface="Arial" panose="020B0604020202020204" pitchFamily="34" charset="0"/>
              </a:rPr>
              <a:t>Health Consequences</a:t>
            </a:r>
          </a:p>
        </p:txBody>
      </p:sp>
      <p:sp>
        <p:nvSpPr>
          <p:cNvPr id="41" name="Rectangle 40"/>
          <p:cNvSpPr/>
          <p:nvPr/>
        </p:nvSpPr>
        <p:spPr>
          <a:xfrm>
            <a:off x="449967" y="4786534"/>
            <a:ext cx="4618700" cy="323165"/>
          </a:xfrm>
          <a:prstGeom prst="rect">
            <a:avLst/>
          </a:prstGeom>
        </p:spPr>
        <p:txBody>
          <a:bodyPr wrap="none">
            <a:spAutoFit/>
          </a:bodyPr>
          <a:lstStyle/>
          <a:p>
            <a:r>
              <a:rPr lang="en-IN" sz="1500" dirty="0">
                <a:latin typeface="Arial" panose="020B0604020202020204" pitchFamily="34" charset="0"/>
                <a:cs typeface="Arial" panose="020B0604020202020204" pitchFamily="34" charset="0"/>
              </a:rPr>
              <a:t>Brain atrophy, immune suppression, +30% CVD risk</a:t>
            </a:r>
          </a:p>
        </p:txBody>
      </p:sp>
      <p:sp>
        <p:nvSpPr>
          <p:cNvPr id="42" name="Rectangle 41"/>
          <p:cNvSpPr/>
          <p:nvPr/>
        </p:nvSpPr>
        <p:spPr>
          <a:xfrm>
            <a:off x="449968" y="5433855"/>
            <a:ext cx="1829347" cy="323165"/>
          </a:xfrm>
          <a:prstGeom prst="rect">
            <a:avLst/>
          </a:prstGeom>
        </p:spPr>
        <p:txBody>
          <a:bodyPr wrap="none">
            <a:spAutoFit/>
          </a:bodyPr>
          <a:lstStyle/>
          <a:p>
            <a:r>
              <a:rPr lang="en-IN" sz="1500" b="1" dirty="0">
                <a:latin typeface="Arial" panose="020B0604020202020204" pitchFamily="34" charset="0"/>
                <a:cs typeface="Arial" panose="020B0604020202020204" pitchFamily="34" charset="0"/>
              </a:rPr>
              <a:t>Economic Burden</a:t>
            </a:r>
          </a:p>
        </p:txBody>
      </p:sp>
      <p:sp>
        <p:nvSpPr>
          <p:cNvPr id="43" name="Rectangle 42"/>
          <p:cNvSpPr/>
          <p:nvPr/>
        </p:nvSpPr>
        <p:spPr>
          <a:xfrm>
            <a:off x="509626" y="5714069"/>
            <a:ext cx="4499950" cy="323165"/>
          </a:xfrm>
          <a:prstGeom prst="rect">
            <a:avLst/>
          </a:prstGeom>
        </p:spPr>
        <p:txBody>
          <a:bodyPr wrap="none">
            <a:spAutoFit/>
          </a:bodyPr>
          <a:lstStyle/>
          <a:p>
            <a:r>
              <a:rPr lang="en-US" sz="1500" dirty="0">
                <a:latin typeface="Arial" panose="020B0604020202020204" pitchFamily="34" charset="0"/>
                <a:cs typeface="Arial" panose="020B0604020202020204" pitchFamily="34" charset="0"/>
              </a:rPr>
              <a:t>£2.5bn annual NHS cost from untreated conditions</a:t>
            </a:r>
          </a:p>
        </p:txBody>
      </p:sp>
      <p:pic>
        <p:nvPicPr>
          <p:cNvPr id="44" name="Image 0" descr="preencoded.png"/>
          <p:cNvPicPr>
            <a:picLocks noChangeAspect="1"/>
          </p:cNvPicPr>
          <p:nvPr/>
        </p:nvPicPr>
        <p:blipFill>
          <a:blip r:embed="rId3"/>
          <a:stretch>
            <a:fillRect/>
          </a:stretch>
        </p:blipFill>
        <p:spPr>
          <a:xfrm>
            <a:off x="6702288" y="3533922"/>
            <a:ext cx="4964194" cy="2813000"/>
          </a:xfrm>
          <a:prstGeom prst="rect">
            <a:avLst/>
          </a:prstGeom>
        </p:spPr>
      </p:pic>
      <p:sp>
        <p:nvSpPr>
          <p:cNvPr id="45" name="Rectangle 44"/>
          <p:cNvSpPr/>
          <p:nvPr/>
        </p:nvSpPr>
        <p:spPr>
          <a:xfrm>
            <a:off x="8050031" y="6346922"/>
            <a:ext cx="1226618" cy="328551"/>
          </a:xfrm>
          <a:prstGeom prst="rect">
            <a:avLst/>
          </a:prstGeom>
        </p:spPr>
        <p:txBody>
          <a:bodyPr wrap="none">
            <a:spAutoFit/>
          </a:bodyPr>
          <a:lstStyle/>
          <a:p>
            <a:pPr>
              <a:lnSpc>
                <a:spcPct val="150000"/>
              </a:lnSpc>
            </a:pPr>
            <a:r>
              <a:rPr lang="en-US" sz="1167" dirty="0">
                <a:latin typeface="Arial" panose="020B0604020202020204" pitchFamily="34" charset="0"/>
                <a:cs typeface="Arial" panose="020B0604020202020204" pitchFamily="34" charset="0"/>
              </a:rPr>
              <a:t>Source: Google</a:t>
            </a:r>
          </a:p>
        </p:txBody>
      </p:sp>
      <p:sp>
        <p:nvSpPr>
          <p:cNvPr id="46" name="Rectangle 45"/>
          <p:cNvSpPr/>
          <p:nvPr/>
        </p:nvSpPr>
        <p:spPr>
          <a:xfrm>
            <a:off x="9963915" y="266222"/>
            <a:ext cx="3028251" cy="323165"/>
          </a:xfrm>
          <a:prstGeom prst="rect">
            <a:avLst/>
          </a:prstGeom>
        </p:spPr>
        <p:txBody>
          <a:bodyPr wrap="square">
            <a:spAutoFit/>
          </a:bodyPr>
          <a:lstStyle/>
          <a:p>
            <a:r>
              <a:rPr lang="en-IN" sz="1500" b="1" dirty="0" err="1">
                <a:latin typeface="Arial" panose="020B0604020202020204" pitchFamily="34" charset="0"/>
                <a:cs typeface="Arial" panose="020B0604020202020204" pitchFamily="34" charset="0"/>
              </a:rPr>
              <a:t>Iqdad</a:t>
            </a:r>
            <a:r>
              <a:rPr lang="en-IN" sz="1500" b="1" dirty="0">
                <a:latin typeface="Arial" panose="020B0604020202020204" pitchFamily="34" charset="0"/>
                <a:cs typeface="Arial" panose="020B0604020202020204" pitchFamily="34" charset="0"/>
              </a:rPr>
              <a:t> Ali (</a:t>
            </a:r>
            <a:r>
              <a:rPr lang="en-US" sz="1500" b="1" dirty="0">
                <a:latin typeface="Arial" panose="020B0604020202020204" pitchFamily="34" charset="0"/>
                <a:cs typeface="Arial" panose="020B0604020202020204" pitchFamily="34" charset="0"/>
              </a:rPr>
              <a:t>2428690)</a:t>
            </a:r>
            <a:endParaRPr lang="en-IN" sz="15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08496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p:cTn id="11" dur="500" fill="hold"/>
                                        <p:tgtEl>
                                          <p:spTgt spid="3"/>
                                        </p:tgtEl>
                                        <p:attrNameLst>
                                          <p:attrName>ppt_w</p:attrName>
                                        </p:attrNameLst>
                                      </p:cBhvr>
                                      <p:tavLst>
                                        <p:tav tm="0">
                                          <p:val>
                                            <p:fltVal val="0"/>
                                          </p:val>
                                        </p:tav>
                                        <p:tav tm="100000">
                                          <p:val>
                                            <p:strVal val="#ppt_w"/>
                                          </p:val>
                                        </p:tav>
                                      </p:tavLst>
                                    </p:anim>
                                    <p:anim calcmode="lin" valueType="num">
                                      <p:cBhvr>
                                        <p:cTn id="12" dur="500" fill="hold"/>
                                        <p:tgtEl>
                                          <p:spTgt spid="3"/>
                                        </p:tgtEl>
                                        <p:attrNameLst>
                                          <p:attrName>ppt_h</p:attrName>
                                        </p:attrNameLst>
                                      </p:cBhvr>
                                      <p:tavLst>
                                        <p:tav tm="0">
                                          <p:val>
                                            <p:fltVal val="0"/>
                                          </p:val>
                                        </p:tav>
                                        <p:tav tm="100000">
                                          <p:val>
                                            <p:strVal val="#ppt_h"/>
                                          </p:val>
                                        </p:tav>
                                      </p:tavLst>
                                    </p:anim>
                                    <p:animEffect transition="in" filter="fade">
                                      <p:cBhvr>
                                        <p:cTn id="13" dur="500"/>
                                        <p:tgtEl>
                                          <p:spTgt spid="3"/>
                                        </p:tgtEl>
                                      </p:cBhvr>
                                    </p:animEffect>
                                  </p:childTnLst>
                                </p:cTn>
                              </p:par>
                              <p:par>
                                <p:cTn id="14" presetID="53" presetClass="entr" presetSubtype="16" fill="hold" grpId="0" nodeType="withEffect">
                                  <p:stCondLst>
                                    <p:cond delay="0"/>
                                  </p:stCondLst>
                                  <p:childTnLst>
                                    <p:set>
                                      <p:cBhvr>
                                        <p:cTn id="15" dur="1" fill="hold">
                                          <p:stCondLst>
                                            <p:cond delay="0"/>
                                          </p:stCondLst>
                                        </p:cTn>
                                        <p:tgtEl>
                                          <p:spTgt spid="33"/>
                                        </p:tgtEl>
                                        <p:attrNameLst>
                                          <p:attrName>style.visibility</p:attrName>
                                        </p:attrNameLst>
                                      </p:cBhvr>
                                      <p:to>
                                        <p:strVal val="visible"/>
                                      </p:to>
                                    </p:set>
                                    <p:anim calcmode="lin" valueType="num">
                                      <p:cBhvr>
                                        <p:cTn id="16" dur="500" fill="hold"/>
                                        <p:tgtEl>
                                          <p:spTgt spid="33"/>
                                        </p:tgtEl>
                                        <p:attrNameLst>
                                          <p:attrName>ppt_w</p:attrName>
                                        </p:attrNameLst>
                                      </p:cBhvr>
                                      <p:tavLst>
                                        <p:tav tm="0">
                                          <p:val>
                                            <p:fltVal val="0"/>
                                          </p:val>
                                        </p:tav>
                                        <p:tav tm="100000">
                                          <p:val>
                                            <p:strVal val="#ppt_w"/>
                                          </p:val>
                                        </p:tav>
                                      </p:tavLst>
                                    </p:anim>
                                    <p:anim calcmode="lin" valueType="num">
                                      <p:cBhvr>
                                        <p:cTn id="17" dur="500" fill="hold"/>
                                        <p:tgtEl>
                                          <p:spTgt spid="33"/>
                                        </p:tgtEl>
                                        <p:attrNameLst>
                                          <p:attrName>ppt_h</p:attrName>
                                        </p:attrNameLst>
                                      </p:cBhvr>
                                      <p:tavLst>
                                        <p:tav tm="0">
                                          <p:val>
                                            <p:fltVal val="0"/>
                                          </p:val>
                                        </p:tav>
                                        <p:tav tm="100000">
                                          <p:val>
                                            <p:strVal val="#ppt_h"/>
                                          </p:val>
                                        </p:tav>
                                      </p:tavLst>
                                    </p:anim>
                                    <p:animEffect transition="in" filter="fade">
                                      <p:cBhvr>
                                        <p:cTn id="18" dur="500"/>
                                        <p:tgtEl>
                                          <p:spTgt spid="33"/>
                                        </p:tgtEl>
                                      </p:cBhvr>
                                    </p:animEffect>
                                  </p:childTnLst>
                                </p:cTn>
                              </p:par>
                              <p:par>
                                <p:cTn id="19" presetID="53" presetClass="entr" presetSubtype="16" fill="hold" grpId="0" nodeType="withEffect">
                                  <p:stCondLst>
                                    <p:cond delay="0"/>
                                  </p:stCondLst>
                                  <p:childTnLst>
                                    <p:set>
                                      <p:cBhvr>
                                        <p:cTn id="20" dur="1" fill="hold">
                                          <p:stCondLst>
                                            <p:cond delay="0"/>
                                          </p:stCondLst>
                                        </p:cTn>
                                        <p:tgtEl>
                                          <p:spTgt spid="34"/>
                                        </p:tgtEl>
                                        <p:attrNameLst>
                                          <p:attrName>style.visibility</p:attrName>
                                        </p:attrNameLst>
                                      </p:cBhvr>
                                      <p:to>
                                        <p:strVal val="visible"/>
                                      </p:to>
                                    </p:set>
                                    <p:anim calcmode="lin" valueType="num">
                                      <p:cBhvr>
                                        <p:cTn id="21" dur="500" fill="hold"/>
                                        <p:tgtEl>
                                          <p:spTgt spid="34"/>
                                        </p:tgtEl>
                                        <p:attrNameLst>
                                          <p:attrName>ppt_w</p:attrName>
                                        </p:attrNameLst>
                                      </p:cBhvr>
                                      <p:tavLst>
                                        <p:tav tm="0">
                                          <p:val>
                                            <p:fltVal val="0"/>
                                          </p:val>
                                        </p:tav>
                                        <p:tav tm="100000">
                                          <p:val>
                                            <p:strVal val="#ppt_w"/>
                                          </p:val>
                                        </p:tav>
                                      </p:tavLst>
                                    </p:anim>
                                    <p:anim calcmode="lin" valueType="num">
                                      <p:cBhvr>
                                        <p:cTn id="22" dur="500" fill="hold"/>
                                        <p:tgtEl>
                                          <p:spTgt spid="34"/>
                                        </p:tgtEl>
                                        <p:attrNameLst>
                                          <p:attrName>ppt_h</p:attrName>
                                        </p:attrNameLst>
                                      </p:cBhvr>
                                      <p:tavLst>
                                        <p:tav tm="0">
                                          <p:val>
                                            <p:fltVal val="0"/>
                                          </p:val>
                                        </p:tav>
                                        <p:tav tm="100000">
                                          <p:val>
                                            <p:strVal val="#ppt_h"/>
                                          </p:val>
                                        </p:tav>
                                      </p:tavLst>
                                    </p:anim>
                                    <p:animEffect transition="in" filter="fade">
                                      <p:cBhvr>
                                        <p:cTn id="23" dur="500"/>
                                        <p:tgtEl>
                                          <p:spTgt spid="34"/>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8"/>
                                        </p:tgtEl>
                                        <p:attrNameLst>
                                          <p:attrName>style.visibility</p:attrName>
                                        </p:attrNameLst>
                                      </p:cBhvr>
                                      <p:to>
                                        <p:strVal val="visible"/>
                                      </p:to>
                                    </p:set>
                                    <p:animEffect transition="in" filter="barn(inVertical)">
                                      <p:cBhvr>
                                        <p:cTn id="28" dur="500"/>
                                        <p:tgtEl>
                                          <p:spTgt spid="38"/>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39"/>
                                        </p:tgtEl>
                                        <p:attrNameLst>
                                          <p:attrName>style.visibility</p:attrName>
                                        </p:attrNameLst>
                                      </p:cBhvr>
                                      <p:to>
                                        <p:strVal val="visible"/>
                                      </p:to>
                                    </p:set>
                                    <p:animEffect transition="in" filter="barn(inVertical)">
                                      <p:cBhvr>
                                        <p:cTn id="31" dur="500"/>
                                        <p:tgtEl>
                                          <p:spTgt spid="39"/>
                                        </p:tgtEl>
                                      </p:cBhvr>
                                    </p:animEffect>
                                  </p:childTnLst>
                                </p:cTn>
                              </p:par>
                              <p:par>
                                <p:cTn id="32" presetID="16" presetClass="entr" presetSubtype="21" fill="hold" nodeType="withEffect">
                                  <p:stCondLst>
                                    <p:cond delay="0"/>
                                  </p:stCondLst>
                                  <p:childTnLst>
                                    <p:set>
                                      <p:cBhvr>
                                        <p:cTn id="33" dur="1" fill="hold">
                                          <p:stCondLst>
                                            <p:cond delay="0"/>
                                          </p:stCondLst>
                                        </p:cTn>
                                        <p:tgtEl>
                                          <p:spTgt spid="35"/>
                                        </p:tgtEl>
                                        <p:attrNameLst>
                                          <p:attrName>style.visibility</p:attrName>
                                        </p:attrNameLst>
                                      </p:cBhvr>
                                      <p:to>
                                        <p:strVal val="visible"/>
                                      </p:to>
                                    </p:set>
                                    <p:animEffect transition="in" filter="barn(inVertical)">
                                      <p:cBhvr>
                                        <p:cTn id="34" dur="500"/>
                                        <p:tgtEl>
                                          <p:spTgt spid="35"/>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40"/>
                                        </p:tgtEl>
                                        <p:attrNameLst>
                                          <p:attrName>style.visibility</p:attrName>
                                        </p:attrNameLst>
                                      </p:cBhvr>
                                      <p:to>
                                        <p:strVal val="visible"/>
                                      </p:to>
                                    </p:set>
                                    <p:animEffect transition="in" filter="barn(inVertical)">
                                      <p:cBhvr>
                                        <p:cTn id="39" dur="500"/>
                                        <p:tgtEl>
                                          <p:spTgt spid="40"/>
                                        </p:tgtEl>
                                      </p:cBhvr>
                                    </p:animEffect>
                                  </p:childTnLst>
                                </p:cTn>
                              </p:par>
                              <p:par>
                                <p:cTn id="40" presetID="16" presetClass="entr" presetSubtype="21" fill="hold" grpId="0" nodeType="withEffect">
                                  <p:stCondLst>
                                    <p:cond delay="0"/>
                                  </p:stCondLst>
                                  <p:childTnLst>
                                    <p:set>
                                      <p:cBhvr>
                                        <p:cTn id="41" dur="1" fill="hold">
                                          <p:stCondLst>
                                            <p:cond delay="0"/>
                                          </p:stCondLst>
                                        </p:cTn>
                                        <p:tgtEl>
                                          <p:spTgt spid="41"/>
                                        </p:tgtEl>
                                        <p:attrNameLst>
                                          <p:attrName>style.visibility</p:attrName>
                                        </p:attrNameLst>
                                      </p:cBhvr>
                                      <p:to>
                                        <p:strVal val="visible"/>
                                      </p:to>
                                    </p:set>
                                    <p:animEffect transition="in" filter="barn(inVertical)">
                                      <p:cBhvr>
                                        <p:cTn id="42" dur="500"/>
                                        <p:tgtEl>
                                          <p:spTgt spid="41"/>
                                        </p:tgtEl>
                                      </p:cBhvr>
                                    </p:animEffect>
                                  </p:childTnLst>
                                </p:cTn>
                              </p:par>
                              <p:par>
                                <p:cTn id="43" presetID="16" presetClass="entr" presetSubtype="21" fill="hold" nodeType="withEffect">
                                  <p:stCondLst>
                                    <p:cond delay="0"/>
                                  </p:stCondLst>
                                  <p:childTnLst>
                                    <p:set>
                                      <p:cBhvr>
                                        <p:cTn id="44" dur="1" fill="hold">
                                          <p:stCondLst>
                                            <p:cond delay="0"/>
                                          </p:stCondLst>
                                        </p:cTn>
                                        <p:tgtEl>
                                          <p:spTgt spid="36"/>
                                        </p:tgtEl>
                                        <p:attrNameLst>
                                          <p:attrName>style.visibility</p:attrName>
                                        </p:attrNameLst>
                                      </p:cBhvr>
                                      <p:to>
                                        <p:strVal val="visible"/>
                                      </p:to>
                                    </p:set>
                                    <p:animEffect transition="in" filter="barn(inVertical)">
                                      <p:cBhvr>
                                        <p:cTn id="45" dur="500"/>
                                        <p:tgtEl>
                                          <p:spTgt spid="36"/>
                                        </p:tgtEl>
                                      </p:cBhvr>
                                    </p:animEffect>
                                  </p:childTnLst>
                                </p:cTn>
                              </p:par>
                            </p:childTnLst>
                          </p:cTn>
                        </p:par>
                      </p:childTnLst>
                    </p:cTn>
                  </p:par>
                  <p:par>
                    <p:cTn id="46" fill="hold">
                      <p:stCondLst>
                        <p:cond delay="indefinite"/>
                      </p:stCondLst>
                      <p:childTnLst>
                        <p:par>
                          <p:cTn id="47" fill="hold">
                            <p:stCondLst>
                              <p:cond delay="0"/>
                            </p:stCondLst>
                            <p:childTnLst>
                              <p:par>
                                <p:cTn id="48" presetID="16" presetClass="entr" presetSubtype="21" fill="hold" grpId="0" nodeType="clickEffect">
                                  <p:stCondLst>
                                    <p:cond delay="0"/>
                                  </p:stCondLst>
                                  <p:childTnLst>
                                    <p:set>
                                      <p:cBhvr>
                                        <p:cTn id="49" dur="1" fill="hold">
                                          <p:stCondLst>
                                            <p:cond delay="0"/>
                                          </p:stCondLst>
                                        </p:cTn>
                                        <p:tgtEl>
                                          <p:spTgt spid="42"/>
                                        </p:tgtEl>
                                        <p:attrNameLst>
                                          <p:attrName>style.visibility</p:attrName>
                                        </p:attrNameLst>
                                      </p:cBhvr>
                                      <p:to>
                                        <p:strVal val="visible"/>
                                      </p:to>
                                    </p:set>
                                    <p:animEffect transition="in" filter="barn(inVertical)">
                                      <p:cBhvr>
                                        <p:cTn id="50" dur="500"/>
                                        <p:tgtEl>
                                          <p:spTgt spid="42"/>
                                        </p:tgtEl>
                                      </p:cBhvr>
                                    </p:animEffect>
                                  </p:childTnLst>
                                </p:cTn>
                              </p:par>
                              <p:par>
                                <p:cTn id="51" presetID="16" presetClass="entr" presetSubtype="21" fill="hold" grpId="0" nodeType="withEffect">
                                  <p:stCondLst>
                                    <p:cond delay="0"/>
                                  </p:stCondLst>
                                  <p:childTnLst>
                                    <p:set>
                                      <p:cBhvr>
                                        <p:cTn id="52" dur="1" fill="hold">
                                          <p:stCondLst>
                                            <p:cond delay="0"/>
                                          </p:stCondLst>
                                        </p:cTn>
                                        <p:tgtEl>
                                          <p:spTgt spid="43"/>
                                        </p:tgtEl>
                                        <p:attrNameLst>
                                          <p:attrName>style.visibility</p:attrName>
                                        </p:attrNameLst>
                                      </p:cBhvr>
                                      <p:to>
                                        <p:strVal val="visible"/>
                                      </p:to>
                                    </p:set>
                                    <p:animEffect transition="in" filter="barn(inVertical)">
                                      <p:cBhvr>
                                        <p:cTn id="53" dur="500"/>
                                        <p:tgtEl>
                                          <p:spTgt spid="43"/>
                                        </p:tgtEl>
                                      </p:cBhvr>
                                    </p:animEffect>
                                  </p:childTnLst>
                                </p:cTn>
                              </p:par>
                              <p:par>
                                <p:cTn id="54" presetID="16" presetClass="entr" presetSubtype="21" fill="hold" nodeType="withEffect">
                                  <p:stCondLst>
                                    <p:cond delay="0"/>
                                  </p:stCondLst>
                                  <p:childTnLst>
                                    <p:set>
                                      <p:cBhvr>
                                        <p:cTn id="55" dur="1" fill="hold">
                                          <p:stCondLst>
                                            <p:cond delay="0"/>
                                          </p:stCondLst>
                                        </p:cTn>
                                        <p:tgtEl>
                                          <p:spTgt spid="37"/>
                                        </p:tgtEl>
                                        <p:attrNameLst>
                                          <p:attrName>style.visibility</p:attrName>
                                        </p:attrNameLst>
                                      </p:cBhvr>
                                      <p:to>
                                        <p:strVal val="visible"/>
                                      </p:to>
                                    </p:set>
                                    <p:animEffect transition="in" filter="barn(inVertical)">
                                      <p:cBhvr>
                                        <p:cTn id="56" dur="500"/>
                                        <p:tgtEl>
                                          <p:spTgt spid="37"/>
                                        </p:tgtEl>
                                      </p:cBhvr>
                                    </p:animEffect>
                                  </p:childTnLst>
                                </p:cTn>
                              </p:par>
                            </p:childTnLst>
                          </p:cTn>
                        </p:par>
                      </p:childTnLst>
                    </p:cTn>
                  </p:par>
                  <p:par>
                    <p:cTn id="57" fill="hold">
                      <p:stCondLst>
                        <p:cond delay="indefinite"/>
                      </p:stCondLst>
                      <p:childTnLst>
                        <p:par>
                          <p:cTn id="58" fill="hold">
                            <p:stCondLst>
                              <p:cond delay="0"/>
                            </p:stCondLst>
                            <p:childTnLst>
                              <p:par>
                                <p:cTn id="59" presetID="45" presetClass="entr" presetSubtype="0" fill="hold" nodeType="clickEffect">
                                  <p:stCondLst>
                                    <p:cond delay="0"/>
                                  </p:stCondLst>
                                  <p:childTnLst>
                                    <p:set>
                                      <p:cBhvr>
                                        <p:cTn id="60" dur="1" fill="hold">
                                          <p:stCondLst>
                                            <p:cond delay="0"/>
                                          </p:stCondLst>
                                        </p:cTn>
                                        <p:tgtEl>
                                          <p:spTgt spid="44"/>
                                        </p:tgtEl>
                                        <p:attrNameLst>
                                          <p:attrName>style.visibility</p:attrName>
                                        </p:attrNameLst>
                                      </p:cBhvr>
                                      <p:to>
                                        <p:strVal val="visible"/>
                                      </p:to>
                                    </p:set>
                                    <p:animEffect transition="in" filter="fade">
                                      <p:cBhvr>
                                        <p:cTn id="61" dur="2000"/>
                                        <p:tgtEl>
                                          <p:spTgt spid="44"/>
                                        </p:tgtEl>
                                      </p:cBhvr>
                                    </p:animEffect>
                                    <p:anim calcmode="lin" valueType="num">
                                      <p:cBhvr>
                                        <p:cTn id="62" dur="2000" fill="hold"/>
                                        <p:tgtEl>
                                          <p:spTgt spid="44"/>
                                        </p:tgtEl>
                                        <p:attrNameLst>
                                          <p:attrName>ppt_w</p:attrName>
                                        </p:attrNameLst>
                                      </p:cBhvr>
                                      <p:tavLst>
                                        <p:tav tm="0" fmla="#ppt_w*sin(2.5*pi*$)">
                                          <p:val>
                                            <p:fltVal val="0"/>
                                          </p:val>
                                        </p:tav>
                                        <p:tav tm="100000">
                                          <p:val>
                                            <p:fltVal val="1"/>
                                          </p:val>
                                        </p:tav>
                                      </p:tavLst>
                                    </p:anim>
                                    <p:anim calcmode="lin" valueType="num">
                                      <p:cBhvr>
                                        <p:cTn id="63" dur="2000" fill="hold"/>
                                        <p:tgtEl>
                                          <p:spTgt spid="44"/>
                                        </p:tgtEl>
                                        <p:attrNameLst>
                                          <p:attrName>ppt_h</p:attrName>
                                        </p:attrNameLst>
                                      </p:cBhvr>
                                      <p:tavLst>
                                        <p:tav tm="0">
                                          <p:val>
                                            <p:strVal val="#ppt_h"/>
                                          </p:val>
                                        </p:tav>
                                        <p:tav tm="100000">
                                          <p:val>
                                            <p:strVal val="#ppt_h"/>
                                          </p:val>
                                        </p:tav>
                                      </p:tavLst>
                                    </p:anim>
                                  </p:childTnLst>
                                </p:cTn>
                              </p:par>
                              <p:par>
                                <p:cTn id="64" presetID="45" presetClass="entr" presetSubtype="0" fill="hold" grpId="0" nodeType="withEffect">
                                  <p:stCondLst>
                                    <p:cond delay="0"/>
                                  </p:stCondLst>
                                  <p:childTnLst>
                                    <p:set>
                                      <p:cBhvr>
                                        <p:cTn id="65" dur="1" fill="hold">
                                          <p:stCondLst>
                                            <p:cond delay="0"/>
                                          </p:stCondLst>
                                        </p:cTn>
                                        <p:tgtEl>
                                          <p:spTgt spid="45"/>
                                        </p:tgtEl>
                                        <p:attrNameLst>
                                          <p:attrName>style.visibility</p:attrName>
                                        </p:attrNameLst>
                                      </p:cBhvr>
                                      <p:to>
                                        <p:strVal val="visible"/>
                                      </p:to>
                                    </p:set>
                                    <p:animEffect transition="in" filter="fade">
                                      <p:cBhvr>
                                        <p:cTn id="66" dur="2000"/>
                                        <p:tgtEl>
                                          <p:spTgt spid="45"/>
                                        </p:tgtEl>
                                      </p:cBhvr>
                                    </p:animEffect>
                                    <p:anim calcmode="lin" valueType="num">
                                      <p:cBhvr>
                                        <p:cTn id="67" dur="2000" fill="hold"/>
                                        <p:tgtEl>
                                          <p:spTgt spid="45"/>
                                        </p:tgtEl>
                                        <p:attrNameLst>
                                          <p:attrName>ppt_w</p:attrName>
                                        </p:attrNameLst>
                                      </p:cBhvr>
                                      <p:tavLst>
                                        <p:tav tm="0" fmla="#ppt_w*sin(2.5*pi*$)">
                                          <p:val>
                                            <p:fltVal val="0"/>
                                          </p:val>
                                        </p:tav>
                                        <p:tav tm="100000">
                                          <p:val>
                                            <p:fltVal val="1"/>
                                          </p:val>
                                        </p:tav>
                                      </p:tavLst>
                                    </p:anim>
                                    <p:anim calcmode="lin" valueType="num">
                                      <p:cBhvr>
                                        <p:cTn id="68" dur="2000" fill="hold"/>
                                        <p:tgtEl>
                                          <p:spTgt spid="4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33" grpId="0"/>
      <p:bldP spid="34" grpId="0"/>
      <p:bldP spid="38" grpId="0"/>
      <p:bldP spid="39" grpId="0"/>
      <p:bldP spid="40" grpId="0"/>
      <p:bldP spid="41" grpId="0"/>
      <p:bldP spid="42" grpId="0"/>
      <p:bldP spid="43" grpId="0"/>
      <p:bldP spid="4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23390" y="256415"/>
            <a:ext cx="8385175" cy="486966"/>
          </a:xfrm>
          <a:prstGeom prst="rect">
            <a:avLst/>
          </a:prstGeom>
          <a:noFill/>
          <a:ln/>
        </p:spPr>
        <p:txBody>
          <a:bodyPr wrap="none" lIns="0" tIns="0" rIns="0" bIns="0" rtlCol="0" anchor="t"/>
          <a:lstStyle/>
          <a:p>
            <a:pPr>
              <a:lnSpc>
                <a:spcPct val="150000"/>
              </a:lnSpc>
            </a:pPr>
            <a:r>
              <a:rPr lang="en-US" sz="3250" b="1" dirty="0">
                <a:solidFill>
                  <a:schemeClr val="accent3"/>
                </a:solidFill>
                <a:latin typeface="Arial" panose="020B0604020202020204" pitchFamily="34" charset="0"/>
                <a:ea typeface="Inter Bold" pitchFamily="34" charset="-122"/>
                <a:cs typeface="Arial" panose="020B0604020202020204" pitchFamily="34" charset="0"/>
              </a:rPr>
              <a:t>Chosen Intervention - Calm App Description</a:t>
            </a:r>
            <a:endParaRPr lang="en-US" sz="3250" dirty="0">
              <a:solidFill>
                <a:schemeClr val="accent3"/>
              </a:solidFill>
              <a:latin typeface="Arial" panose="020B0604020202020204" pitchFamily="34" charset="0"/>
              <a:cs typeface="Arial" panose="020B0604020202020204" pitchFamily="34" charset="0"/>
            </a:endParaRPr>
          </a:p>
        </p:txBody>
      </p:sp>
      <p:sp>
        <p:nvSpPr>
          <p:cNvPr id="3" name="Text 1"/>
          <p:cNvSpPr/>
          <p:nvPr/>
        </p:nvSpPr>
        <p:spPr>
          <a:xfrm>
            <a:off x="623391" y="1135907"/>
            <a:ext cx="11028959" cy="498673"/>
          </a:xfrm>
          <a:prstGeom prst="rect">
            <a:avLst/>
          </a:prstGeom>
          <a:noFill/>
          <a:ln/>
        </p:spPr>
        <p:txBody>
          <a:bodyPr wrap="squar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The Calm app is a digital mental health promotion intervention designed specifically for university students aged 20-25:</a:t>
            </a:r>
            <a:endParaRPr lang="en-US" sz="1500" dirty="0">
              <a:latin typeface="Arial" panose="020B0604020202020204" pitchFamily="34" charset="0"/>
              <a:cs typeface="Arial" panose="020B0604020202020204" pitchFamily="34" charset="0"/>
            </a:endParaRPr>
          </a:p>
        </p:txBody>
      </p:sp>
      <p:sp>
        <p:nvSpPr>
          <p:cNvPr id="4" name="Text 2"/>
          <p:cNvSpPr/>
          <p:nvPr/>
        </p:nvSpPr>
        <p:spPr>
          <a:xfrm>
            <a:off x="436176" y="1777769"/>
            <a:ext cx="5794488" cy="498673"/>
          </a:xfrm>
          <a:prstGeom prst="rect">
            <a:avLst/>
          </a:prstGeom>
          <a:noFill/>
          <a:ln/>
        </p:spPr>
        <p:txBody>
          <a:bodyPr wrap="square" lIns="0" tIns="0" rIns="0" bIns="0" rtlCol="0" anchor="t"/>
          <a:lstStyle/>
          <a:p>
            <a:pPr marL="285739" indent="-285739">
              <a:lnSpc>
                <a:spcPct val="150000"/>
              </a:lnSpc>
              <a:buSzPct val="100000"/>
              <a:buChar char="•"/>
            </a:pPr>
            <a:r>
              <a:rPr lang="en-US" sz="1500" dirty="0">
                <a:solidFill>
                  <a:srgbClr val="000000"/>
                </a:solidFill>
                <a:latin typeface="Arial" panose="020B0604020202020204" pitchFamily="34" charset="0"/>
                <a:ea typeface="Inter" pitchFamily="34" charset="-122"/>
                <a:cs typeface="Arial" panose="020B0604020202020204" pitchFamily="34" charset="0"/>
              </a:rPr>
              <a:t>Provides mindfulness meditation, breathing exercises, and soothing sleep stories via mobile devices (Lew et al., 2025).</a:t>
            </a:r>
            <a:endParaRPr lang="en-US" sz="1500" dirty="0">
              <a:latin typeface="Arial" panose="020B0604020202020204" pitchFamily="34" charset="0"/>
              <a:cs typeface="Arial" panose="020B0604020202020204" pitchFamily="34" charset="0"/>
            </a:endParaRPr>
          </a:p>
        </p:txBody>
      </p:sp>
      <p:sp>
        <p:nvSpPr>
          <p:cNvPr id="5" name="Text 3"/>
          <p:cNvSpPr/>
          <p:nvPr/>
        </p:nvSpPr>
        <p:spPr>
          <a:xfrm>
            <a:off x="452291" y="2575921"/>
            <a:ext cx="6004695" cy="498673"/>
          </a:xfrm>
          <a:prstGeom prst="rect">
            <a:avLst/>
          </a:prstGeom>
          <a:noFill/>
          <a:ln/>
        </p:spPr>
        <p:txBody>
          <a:bodyPr wrap="square" lIns="0" tIns="0" rIns="0" bIns="0" rtlCol="0" anchor="t"/>
          <a:lstStyle/>
          <a:p>
            <a:pPr marL="285739" indent="-285739">
              <a:lnSpc>
                <a:spcPct val="150000"/>
              </a:lnSpc>
              <a:buSzPct val="100000"/>
              <a:buChar char="•"/>
            </a:pPr>
            <a:r>
              <a:rPr lang="en-US" sz="1500" dirty="0">
                <a:solidFill>
                  <a:srgbClr val="000000"/>
                </a:solidFill>
                <a:latin typeface="Arial" panose="020B0604020202020204" pitchFamily="34" charset="0"/>
                <a:ea typeface="Inter" pitchFamily="34" charset="-122"/>
                <a:cs typeface="Arial" panose="020B0604020202020204" pitchFamily="34" charset="0"/>
              </a:rPr>
              <a:t>Includes daily, brief (10-minute) guided sessions tailored to managing academic stressors.</a:t>
            </a:r>
            <a:endParaRPr lang="en-US" sz="1500" dirty="0">
              <a:latin typeface="Arial" panose="020B0604020202020204" pitchFamily="34" charset="0"/>
              <a:cs typeface="Arial" panose="020B0604020202020204" pitchFamily="34" charset="0"/>
            </a:endParaRPr>
          </a:p>
        </p:txBody>
      </p:sp>
      <p:sp>
        <p:nvSpPr>
          <p:cNvPr id="6" name="Text 4"/>
          <p:cNvSpPr/>
          <p:nvPr/>
        </p:nvSpPr>
        <p:spPr>
          <a:xfrm>
            <a:off x="412356" y="3416776"/>
            <a:ext cx="5725514" cy="836559"/>
          </a:xfrm>
          <a:prstGeom prst="rect">
            <a:avLst/>
          </a:prstGeom>
          <a:noFill/>
          <a:ln/>
        </p:spPr>
        <p:txBody>
          <a:bodyPr wrap="square" lIns="0" tIns="0" rIns="0" bIns="0" rtlCol="0" anchor="t"/>
          <a:lstStyle/>
          <a:p>
            <a:pPr marL="285739" indent="-285739">
              <a:lnSpc>
                <a:spcPct val="150000"/>
              </a:lnSpc>
              <a:buSzPct val="100000"/>
              <a:buChar char="•"/>
            </a:pPr>
            <a:r>
              <a:rPr lang="en-US" sz="1500" dirty="0">
                <a:solidFill>
                  <a:srgbClr val="000000"/>
                </a:solidFill>
                <a:latin typeface="Arial" panose="020B0604020202020204" pitchFamily="34" charset="0"/>
                <a:ea typeface="Inter" pitchFamily="34" charset="-122"/>
                <a:cs typeface="Arial" panose="020B0604020202020204" pitchFamily="34" charset="0"/>
              </a:rPr>
              <a:t>Demonstrated efficacy in reducing Perceived Stress Scale scores from 20 to 15 after 30 days of use (</a:t>
            </a:r>
            <a:r>
              <a:rPr lang="en-US" sz="1500" dirty="0" err="1">
                <a:solidFill>
                  <a:srgbClr val="000000"/>
                </a:solidFill>
                <a:latin typeface="Arial" panose="020B0604020202020204" pitchFamily="34" charset="0"/>
                <a:ea typeface="Inter" pitchFamily="34" charset="-122"/>
                <a:cs typeface="Arial" panose="020B0604020202020204" pitchFamily="34" charset="0"/>
              </a:rPr>
              <a:t>Huberty</a:t>
            </a:r>
            <a:r>
              <a:rPr lang="en-US" sz="1500" dirty="0">
                <a:solidFill>
                  <a:srgbClr val="000000"/>
                </a:solidFill>
                <a:latin typeface="Arial" panose="020B0604020202020204" pitchFamily="34" charset="0"/>
                <a:ea typeface="Inter" pitchFamily="34" charset="-122"/>
                <a:cs typeface="Arial" panose="020B0604020202020204" pitchFamily="34" charset="0"/>
              </a:rPr>
              <a:t> et al., 2019).</a:t>
            </a:r>
            <a:endParaRPr lang="en-US" sz="1500" dirty="0">
              <a:latin typeface="Arial" panose="020B0604020202020204" pitchFamily="34" charset="0"/>
              <a:cs typeface="Arial" panose="020B0604020202020204" pitchFamily="34" charset="0"/>
            </a:endParaRPr>
          </a:p>
        </p:txBody>
      </p:sp>
      <p:sp>
        <p:nvSpPr>
          <p:cNvPr id="7" name="Text 5"/>
          <p:cNvSpPr/>
          <p:nvPr/>
        </p:nvSpPr>
        <p:spPr>
          <a:xfrm>
            <a:off x="412355" y="4253335"/>
            <a:ext cx="5794488" cy="498673"/>
          </a:xfrm>
          <a:prstGeom prst="rect">
            <a:avLst/>
          </a:prstGeom>
          <a:noFill/>
          <a:ln/>
        </p:spPr>
        <p:txBody>
          <a:bodyPr wrap="square" lIns="0" tIns="0" rIns="0" bIns="0" rtlCol="0" anchor="t"/>
          <a:lstStyle/>
          <a:p>
            <a:pPr marL="285739" indent="-285739">
              <a:lnSpc>
                <a:spcPct val="150000"/>
              </a:lnSpc>
              <a:buSzPct val="100000"/>
              <a:buChar char="•"/>
            </a:pPr>
            <a:r>
              <a:rPr lang="en-US" sz="1500" dirty="0">
                <a:solidFill>
                  <a:srgbClr val="000000"/>
                </a:solidFill>
                <a:latin typeface="Arial" panose="020B0604020202020204" pitchFamily="34" charset="0"/>
                <a:ea typeface="Inter" pitchFamily="34" charset="-122"/>
                <a:cs typeface="Arial" panose="020B0604020202020204" pitchFamily="34" charset="0"/>
              </a:rPr>
              <a:t>Improves sleep quality by 16%, critical for overall mental health (</a:t>
            </a:r>
            <a:r>
              <a:rPr lang="en-US" sz="1500" dirty="0" err="1">
                <a:solidFill>
                  <a:srgbClr val="000000"/>
                </a:solidFill>
                <a:latin typeface="Arial" panose="020B0604020202020204" pitchFamily="34" charset="0"/>
                <a:ea typeface="Inter" pitchFamily="34" charset="-122"/>
                <a:cs typeface="Arial" panose="020B0604020202020204" pitchFamily="34" charset="0"/>
              </a:rPr>
              <a:t>Huberty</a:t>
            </a:r>
            <a:r>
              <a:rPr lang="en-US" sz="1500" dirty="0">
                <a:solidFill>
                  <a:srgbClr val="000000"/>
                </a:solidFill>
                <a:latin typeface="Arial" panose="020B0604020202020204" pitchFamily="34" charset="0"/>
                <a:ea typeface="Inter" pitchFamily="34" charset="-122"/>
                <a:cs typeface="Arial" panose="020B0604020202020204" pitchFamily="34" charset="0"/>
              </a:rPr>
              <a:t> et al., 2019)</a:t>
            </a:r>
            <a:endParaRPr lang="en-US" sz="1500" dirty="0">
              <a:latin typeface="Arial" panose="020B0604020202020204" pitchFamily="34" charset="0"/>
              <a:cs typeface="Arial" panose="020B0604020202020204" pitchFamily="34" charset="0"/>
            </a:endParaRPr>
          </a:p>
        </p:txBody>
      </p:sp>
      <p:sp>
        <p:nvSpPr>
          <p:cNvPr id="8" name="Text 6"/>
          <p:cNvSpPr/>
          <p:nvPr/>
        </p:nvSpPr>
        <p:spPr>
          <a:xfrm>
            <a:off x="412355" y="5055783"/>
            <a:ext cx="5951837" cy="498673"/>
          </a:xfrm>
          <a:prstGeom prst="rect">
            <a:avLst/>
          </a:prstGeom>
          <a:noFill/>
          <a:ln/>
        </p:spPr>
        <p:txBody>
          <a:bodyPr wrap="square" lIns="0" tIns="0" rIns="0" bIns="0" rtlCol="0" anchor="t"/>
          <a:lstStyle/>
          <a:p>
            <a:pPr marL="285739" indent="-285739">
              <a:lnSpc>
                <a:spcPct val="150000"/>
              </a:lnSpc>
              <a:buSzPct val="100000"/>
              <a:buChar char="•"/>
            </a:pPr>
            <a:r>
              <a:rPr lang="en-US" sz="1500" dirty="0">
                <a:solidFill>
                  <a:srgbClr val="000000"/>
                </a:solidFill>
                <a:latin typeface="Arial" panose="020B0604020202020204" pitchFamily="34" charset="0"/>
                <a:ea typeface="Inter" pitchFamily="34" charset="-122"/>
                <a:cs typeface="Arial" panose="020B0604020202020204" pitchFamily="34" charset="0"/>
              </a:rPr>
              <a:t>Accessible 24/7, addressing common barriers such as stigma and time constraints (NHS Confederation, 2023).</a:t>
            </a:r>
            <a:endParaRPr lang="en-US" sz="1500" dirty="0">
              <a:latin typeface="Arial" panose="020B0604020202020204" pitchFamily="34" charset="0"/>
              <a:cs typeface="Arial" panose="020B0604020202020204" pitchFamily="34" charset="0"/>
            </a:endParaRPr>
          </a:p>
        </p:txBody>
      </p:sp>
      <p:sp>
        <p:nvSpPr>
          <p:cNvPr id="9" name="Text 7"/>
          <p:cNvSpPr/>
          <p:nvPr/>
        </p:nvSpPr>
        <p:spPr>
          <a:xfrm>
            <a:off x="373771" y="5741845"/>
            <a:ext cx="5919298" cy="498673"/>
          </a:xfrm>
          <a:prstGeom prst="rect">
            <a:avLst/>
          </a:prstGeom>
          <a:noFill/>
          <a:ln/>
        </p:spPr>
        <p:txBody>
          <a:bodyPr wrap="square" lIns="0" tIns="0" rIns="0" bIns="0" rtlCol="0" anchor="t"/>
          <a:lstStyle/>
          <a:p>
            <a:pPr>
              <a:lnSpc>
                <a:spcPct val="150000"/>
              </a:lnSpc>
            </a:pPr>
            <a:r>
              <a:rPr lang="en-US" sz="1500" dirty="0">
                <a:solidFill>
                  <a:srgbClr val="000000"/>
                </a:solidFill>
                <a:latin typeface="Arial" panose="020B0604020202020204" pitchFamily="34" charset="0"/>
                <a:ea typeface="Inter" pitchFamily="34" charset="-122"/>
                <a:cs typeface="Arial" panose="020B0604020202020204" pitchFamily="34" charset="0"/>
              </a:rPr>
              <a:t>This intervention supports self-efficacy and personal resilience among students.</a:t>
            </a:r>
            <a:endParaRPr lang="en-US" sz="1500" dirty="0">
              <a:latin typeface="Arial" panose="020B0604020202020204" pitchFamily="34" charset="0"/>
              <a:cs typeface="Arial" panose="020B0604020202020204" pitchFamily="34" charset="0"/>
            </a:endParaRPr>
          </a:p>
        </p:txBody>
      </p:sp>
      <p:pic>
        <p:nvPicPr>
          <p:cNvPr id="10" name="Image 0" descr="preencoded.png"/>
          <p:cNvPicPr>
            <a:picLocks noChangeAspect="1"/>
          </p:cNvPicPr>
          <p:nvPr/>
        </p:nvPicPr>
        <p:blipFill>
          <a:blip r:embed="rId3"/>
          <a:stretch>
            <a:fillRect/>
          </a:stretch>
        </p:blipFill>
        <p:spPr>
          <a:xfrm>
            <a:off x="6492842" y="1777769"/>
            <a:ext cx="5031447" cy="4592800"/>
          </a:xfrm>
          <a:prstGeom prst="rect">
            <a:avLst/>
          </a:prstGeom>
        </p:spPr>
      </p:pic>
      <p:sp>
        <p:nvSpPr>
          <p:cNvPr id="11" name="Rectangle 10"/>
          <p:cNvSpPr/>
          <p:nvPr/>
        </p:nvSpPr>
        <p:spPr>
          <a:xfrm>
            <a:off x="8050031" y="6346922"/>
            <a:ext cx="1226618" cy="328551"/>
          </a:xfrm>
          <a:prstGeom prst="rect">
            <a:avLst/>
          </a:prstGeom>
        </p:spPr>
        <p:txBody>
          <a:bodyPr wrap="none">
            <a:spAutoFit/>
          </a:bodyPr>
          <a:lstStyle/>
          <a:p>
            <a:pPr>
              <a:lnSpc>
                <a:spcPct val="150000"/>
              </a:lnSpc>
            </a:pPr>
            <a:r>
              <a:rPr lang="en-US" sz="1167" dirty="0">
                <a:latin typeface="Arial" panose="020B0604020202020204" pitchFamily="34" charset="0"/>
                <a:cs typeface="Arial" panose="020B0604020202020204" pitchFamily="34" charset="0"/>
              </a:rPr>
              <a:t>Source: Google</a:t>
            </a:r>
          </a:p>
        </p:txBody>
      </p:sp>
      <p:sp>
        <p:nvSpPr>
          <p:cNvPr id="12" name="Rectangle 11"/>
          <p:cNvSpPr/>
          <p:nvPr/>
        </p:nvSpPr>
        <p:spPr>
          <a:xfrm>
            <a:off x="10010163" y="249619"/>
            <a:ext cx="3028251" cy="323165"/>
          </a:xfrm>
          <a:prstGeom prst="rect">
            <a:avLst/>
          </a:prstGeom>
        </p:spPr>
        <p:txBody>
          <a:bodyPr wrap="square">
            <a:spAutoFit/>
          </a:bodyPr>
          <a:lstStyle/>
          <a:p>
            <a:r>
              <a:rPr lang="en-IN" sz="1500" b="1" dirty="0" err="1">
                <a:latin typeface="Arial" panose="020B0604020202020204" pitchFamily="34" charset="0"/>
                <a:cs typeface="Arial" panose="020B0604020202020204" pitchFamily="34" charset="0"/>
              </a:rPr>
              <a:t>Iqdad</a:t>
            </a:r>
            <a:r>
              <a:rPr lang="en-IN" sz="1500" b="1" dirty="0">
                <a:latin typeface="Arial" panose="020B0604020202020204" pitchFamily="34" charset="0"/>
                <a:cs typeface="Arial" panose="020B0604020202020204" pitchFamily="34" charset="0"/>
              </a:rPr>
              <a:t> Ali (</a:t>
            </a:r>
            <a:r>
              <a:rPr lang="en-US" sz="1500" b="1" dirty="0">
                <a:latin typeface="Arial" panose="020B0604020202020204" pitchFamily="34" charset="0"/>
                <a:cs typeface="Arial" panose="020B0604020202020204" pitchFamily="34" charset="0"/>
              </a:rPr>
              <a:t>2428690)</a:t>
            </a:r>
            <a:endParaRPr lang="en-IN" sz="15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964227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80">
                                          <p:stCondLst>
                                            <p:cond delay="0"/>
                                          </p:stCondLst>
                                        </p:cTn>
                                        <p:tgtEl>
                                          <p:spTgt spid="3"/>
                                        </p:tgtEl>
                                      </p:cBhvr>
                                    </p:animEffect>
                                    <p:anim calcmode="lin" valueType="num">
                                      <p:cBhvr>
                                        <p:cTn id="13"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gtEl>
                                      </p:cBhvr>
                                      <p:to x="100000" y="60000"/>
                                    </p:animScale>
                                    <p:animScale>
                                      <p:cBhvr>
                                        <p:cTn id="19" dur="166" decel="50000">
                                          <p:stCondLst>
                                            <p:cond delay="676"/>
                                          </p:stCondLst>
                                        </p:cTn>
                                        <p:tgtEl>
                                          <p:spTgt spid="3"/>
                                        </p:tgtEl>
                                      </p:cBhvr>
                                      <p:to x="100000" y="100000"/>
                                    </p:animScale>
                                    <p:animScale>
                                      <p:cBhvr>
                                        <p:cTn id="20" dur="26">
                                          <p:stCondLst>
                                            <p:cond delay="1312"/>
                                          </p:stCondLst>
                                        </p:cTn>
                                        <p:tgtEl>
                                          <p:spTgt spid="3"/>
                                        </p:tgtEl>
                                      </p:cBhvr>
                                      <p:to x="100000" y="80000"/>
                                    </p:animScale>
                                    <p:animScale>
                                      <p:cBhvr>
                                        <p:cTn id="21" dur="166" decel="50000">
                                          <p:stCondLst>
                                            <p:cond delay="1338"/>
                                          </p:stCondLst>
                                        </p:cTn>
                                        <p:tgtEl>
                                          <p:spTgt spid="3"/>
                                        </p:tgtEl>
                                      </p:cBhvr>
                                      <p:to x="100000" y="100000"/>
                                    </p:animScale>
                                    <p:animScale>
                                      <p:cBhvr>
                                        <p:cTn id="22" dur="26">
                                          <p:stCondLst>
                                            <p:cond delay="1642"/>
                                          </p:stCondLst>
                                        </p:cTn>
                                        <p:tgtEl>
                                          <p:spTgt spid="3"/>
                                        </p:tgtEl>
                                      </p:cBhvr>
                                      <p:to x="100000" y="90000"/>
                                    </p:animScale>
                                    <p:animScale>
                                      <p:cBhvr>
                                        <p:cTn id="23" dur="166" decel="50000">
                                          <p:stCondLst>
                                            <p:cond delay="1668"/>
                                          </p:stCondLst>
                                        </p:cTn>
                                        <p:tgtEl>
                                          <p:spTgt spid="3"/>
                                        </p:tgtEl>
                                      </p:cBhvr>
                                      <p:to x="100000" y="100000"/>
                                    </p:animScale>
                                    <p:animScale>
                                      <p:cBhvr>
                                        <p:cTn id="24" dur="26">
                                          <p:stCondLst>
                                            <p:cond delay="1808"/>
                                          </p:stCondLst>
                                        </p:cTn>
                                        <p:tgtEl>
                                          <p:spTgt spid="3"/>
                                        </p:tgtEl>
                                      </p:cBhvr>
                                      <p:to x="100000" y="95000"/>
                                    </p:animScale>
                                    <p:animScale>
                                      <p:cBhvr>
                                        <p:cTn id="25" dur="166" decel="50000">
                                          <p:stCondLst>
                                            <p:cond delay="1834"/>
                                          </p:stCondLst>
                                        </p:cTn>
                                        <p:tgtEl>
                                          <p:spTgt spid="3"/>
                                        </p:tgtEl>
                                      </p:cBhvr>
                                      <p:to x="100000" y="100000"/>
                                    </p:animScale>
                                  </p:childTnLst>
                                </p:cTn>
                              </p:par>
                              <p:par>
                                <p:cTn id="26" presetID="26" presetClass="entr" presetSubtype="0" fill="hold" grpId="0" nodeType="with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wipe(down)">
                                      <p:cBhvr>
                                        <p:cTn id="28" dur="580">
                                          <p:stCondLst>
                                            <p:cond delay="0"/>
                                          </p:stCondLst>
                                        </p:cTn>
                                        <p:tgtEl>
                                          <p:spTgt spid="4"/>
                                        </p:tgtEl>
                                      </p:cBhvr>
                                    </p:animEffect>
                                    <p:anim calcmode="lin" valueType="num">
                                      <p:cBhvr>
                                        <p:cTn id="29"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34" dur="26">
                                          <p:stCondLst>
                                            <p:cond delay="650"/>
                                          </p:stCondLst>
                                        </p:cTn>
                                        <p:tgtEl>
                                          <p:spTgt spid="4"/>
                                        </p:tgtEl>
                                      </p:cBhvr>
                                      <p:to x="100000" y="60000"/>
                                    </p:animScale>
                                    <p:animScale>
                                      <p:cBhvr>
                                        <p:cTn id="35" dur="166" decel="50000">
                                          <p:stCondLst>
                                            <p:cond delay="676"/>
                                          </p:stCondLst>
                                        </p:cTn>
                                        <p:tgtEl>
                                          <p:spTgt spid="4"/>
                                        </p:tgtEl>
                                      </p:cBhvr>
                                      <p:to x="100000" y="100000"/>
                                    </p:animScale>
                                    <p:animScale>
                                      <p:cBhvr>
                                        <p:cTn id="36" dur="26">
                                          <p:stCondLst>
                                            <p:cond delay="1312"/>
                                          </p:stCondLst>
                                        </p:cTn>
                                        <p:tgtEl>
                                          <p:spTgt spid="4"/>
                                        </p:tgtEl>
                                      </p:cBhvr>
                                      <p:to x="100000" y="80000"/>
                                    </p:animScale>
                                    <p:animScale>
                                      <p:cBhvr>
                                        <p:cTn id="37" dur="166" decel="50000">
                                          <p:stCondLst>
                                            <p:cond delay="1338"/>
                                          </p:stCondLst>
                                        </p:cTn>
                                        <p:tgtEl>
                                          <p:spTgt spid="4"/>
                                        </p:tgtEl>
                                      </p:cBhvr>
                                      <p:to x="100000" y="100000"/>
                                    </p:animScale>
                                    <p:animScale>
                                      <p:cBhvr>
                                        <p:cTn id="38" dur="26">
                                          <p:stCondLst>
                                            <p:cond delay="1642"/>
                                          </p:stCondLst>
                                        </p:cTn>
                                        <p:tgtEl>
                                          <p:spTgt spid="4"/>
                                        </p:tgtEl>
                                      </p:cBhvr>
                                      <p:to x="100000" y="90000"/>
                                    </p:animScale>
                                    <p:animScale>
                                      <p:cBhvr>
                                        <p:cTn id="39" dur="166" decel="50000">
                                          <p:stCondLst>
                                            <p:cond delay="1668"/>
                                          </p:stCondLst>
                                        </p:cTn>
                                        <p:tgtEl>
                                          <p:spTgt spid="4"/>
                                        </p:tgtEl>
                                      </p:cBhvr>
                                      <p:to x="100000" y="100000"/>
                                    </p:animScale>
                                    <p:animScale>
                                      <p:cBhvr>
                                        <p:cTn id="40" dur="26">
                                          <p:stCondLst>
                                            <p:cond delay="1808"/>
                                          </p:stCondLst>
                                        </p:cTn>
                                        <p:tgtEl>
                                          <p:spTgt spid="4"/>
                                        </p:tgtEl>
                                      </p:cBhvr>
                                      <p:to x="100000" y="95000"/>
                                    </p:animScale>
                                    <p:animScale>
                                      <p:cBhvr>
                                        <p:cTn id="41" dur="166" decel="50000">
                                          <p:stCondLst>
                                            <p:cond delay="1834"/>
                                          </p:stCondLst>
                                        </p:cTn>
                                        <p:tgtEl>
                                          <p:spTgt spid="4"/>
                                        </p:tgtEl>
                                      </p:cBhvr>
                                      <p:to x="100000" y="100000"/>
                                    </p:animScale>
                                  </p:childTnLst>
                                </p:cTn>
                              </p:par>
                              <p:par>
                                <p:cTn id="42" presetID="26" presetClass="entr" presetSubtype="0" fill="hold" grpId="0" nodeType="withEffect">
                                  <p:stCondLst>
                                    <p:cond delay="0"/>
                                  </p:stCondLst>
                                  <p:childTnLst>
                                    <p:set>
                                      <p:cBhvr>
                                        <p:cTn id="43" dur="1" fill="hold">
                                          <p:stCondLst>
                                            <p:cond delay="0"/>
                                          </p:stCondLst>
                                        </p:cTn>
                                        <p:tgtEl>
                                          <p:spTgt spid="5"/>
                                        </p:tgtEl>
                                        <p:attrNameLst>
                                          <p:attrName>style.visibility</p:attrName>
                                        </p:attrNameLst>
                                      </p:cBhvr>
                                      <p:to>
                                        <p:strVal val="visible"/>
                                      </p:to>
                                    </p:set>
                                    <p:animEffect transition="in" filter="wipe(down)">
                                      <p:cBhvr>
                                        <p:cTn id="44" dur="580">
                                          <p:stCondLst>
                                            <p:cond delay="0"/>
                                          </p:stCondLst>
                                        </p:cTn>
                                        <p:tgtEl>
                                          <p:spTgt spid="5"/>
                                        </p:tgtEl>
                                      </p:cBhvr>
                                    </p:animEffect>
                                    <p:anim calcmode="lin" valueType="num">
                                      <p:cBhvr>
                                        <p:cTn id="45"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46"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47"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48"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49"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50" dur="26">
                                          <p:stCondLst>
                                            <p:cond delay="650"/>
                                          </p:stCondLst>
                                        </p:cTn>
                                        <p:tgtEl>
                                          <p:spTgt spid="5"/>
                                        </p:tgtEl>
                                      </p:cBhvr>
                                      <p:to x="100000" y="60000"/>
                                    </p:animScale>
                                    <p:animScale>
                                      <p:cBhvr>
                                        <p:cTn id="51" dur="166" decel="50000">
                                          <p:stCondLst>
                                            <p:cond delay="676"/>
                                          </p:stCondLst>
                                        </p:cTn>
                                        <p:tgtEl>
                                          <p:spTgt spid="5"/>
                                        </p:tgtEl>
                                      </p:cBhvr>
                                      <p:to x="100000" y="100000"/>
                                    </p:animScale>
                                    <p:animScale>
                                      <p:cBhvr>
                                        <p:cTn id="52" dur="26">
                                          <p:stCondLst>
                                            <p:cond delay="1312"/>
                                          </p:stCondLst>
                                        </p:cTn>
                                        <p:tgtEl>
                                          <p:spTgt spid="5"/>
                                        </p:tgtEl>
                                      </p:cBhvr>
                                      <p:to x="100000" y="80000"/>
                                    </p:animScale>
                                    <p:animScale>
                                      <p:cBhvr>
                                        <p:cTn id="53" dur="166" decel="50000">
                                          <p:stCondLst>
                                            <p:cond delay="1338"/>
                                          </p:stCondLst>
                                        </p:cTn>
                                        <p:tgtEl>
                                          <p:spTgt spid="5"/>
                                        </p:tgtEl>
                                      </p:cBhvr>
                                      <p:to x="100000" y="100000"/>
                                    </p:animScale>
                                    <p:animScale>
                                      <p:cBhvr>
                                        <p:cTn id="54" dur="26">
                                          <p:stCondLst>
                                            <p:cond delay="1642"/>
                                          </p:stCondLst>
                                        </p:cTn>
                                        <p:tgtEl>
                                          <p:spTgt spid="5"/>
                                        </p:tgtEl>
                                      </p:cBhvr>
                                      <p:to x="100000" y="90000"/>
                                    </p:animScale>
                                    <p:animScale>
                                      <p:cBhvr>
                                        <p:cTn id="55" dur="166" decel="50000">
                                          <p:stCondLst>
                                            <p:cond delay="1668"/>
                                          </p:stCondLst>
                                        </p:cTn>
                                        <p:tgtEl>
                                          <p:spTgt spid="5"/>
                                        </p:tgtEl>
                                      </p:cBhvr>
                                      <p:to x="100000" y="100000"/>
                                    </p:animScale>
                                    <p:animScale>
                                      <p:cBhvr>
                                        <p:cTn id="56" dur="26">
                                          <p:stCondLst>
                                            <p:cond delay="1808"/>
                                          </p:stCondLst>
                                        </p:cTn>
                                        <p:tgtEl>
                                          <p:spTgt spid="5"/>
                                        </p:tgtEl>
                                      </p:cBhvr>
                                      <p:to x="100000" y="95000"/>
                                    </p:animScale>
                                    <p:animScale>
                                      <p:cBhvr>
                                        <p:cTn id="57" dur="166" decel="50000">
                                          <p:stCondLst>
                                            <p:cond delay="1834"/>
                                          </p:stCondLst>
                                        </p:cTn>
                                        <p:tgtEl>
                                          <p:spTgt spid="5"/>
                                        </p:tgtEl>
                                      </p:cBhvr>
                                      <p:to x="100000" y="100000"/>
                                    </p:animScale>
                                  </p:childTnLst>
                                </p:cTn>
                              </p:par>
                              <p:par>
                                <p:cTn id="58" presetID="26" presetClass="entr" presetSubtype="0" fill="hold" grpId="0" nodeType="withEffect">
                                  <p:stCondLst>
                                    <p:cond delay="0"/>
                                  </p:stCondLst>
                                  <p:childTnLst>
                                    <p:set>
                                      <p:cBhvr>
                                        <p:cTn id="59" dur="1" fill="hold">
                                          <p:stCondLst>
                                            <p:cond delay="0"/>
                                          </p:stCondLst>
                                        </p:cTn>
                                        <p:tgtEl>
                                          <p:spTgt spid="6"/>
                                        </p:tgtEl>
                                        <p:attrNameLst>
                                          <p:attrName>style.visibility</p:attrName>
                                        </p:attrNameLst>
                                      </p:cBhvr>
                                      <p:to>
                                        <p:strVal val="visible"/>
                                      </p:to>
                                    </p:set>
                                    <p:animEffect transition="in" filter="wipe(down)">
                                      <p:cBhvr>
                                        <p:cTn id="60" dur="580">
                                          <p:stCondLst>
                                            <p:cond delay="0"/>
                                          </p:stCondLst>
                                        </p:cTn>
                                        <p:tgtEl>
                                          <p:spTgt spid="6"/>
                                        </p:tgtEl>
                                      </p:cBhvr>
                                    </p:animEffect>
                                    <p:anim calcmode="lin" valueType="num">
                                      <p:cBhvr>
                                        <p:cTn id="61"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62"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63"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64"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65"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66" dur="26">
                                          <p:stCondLst>
                                            <p:cond delay="650"/>
                                          </p:stCondLst>
                                        </p:cTn>
                                        <p:tgtEl>
                                          <p:spTgt spid="6"/>
                                        </p:tgtEl>
                                      </p:cBhvr>
                                      <p:to x="100000" y="60000"/>
                                    </p:animScale>
                                    <p:animScale>
                                      <p:cBhvr>
                                        <p:cTn id="67" dur="166" decel="50000">
                                          <p:stCondLst>
                                            <p:cond delay="676"/>
                                          </p:stCondLst>
                                        </p:cTn>
                                        <p:tgtEl>
                                          <p:spTgt spid="6"/>
                                        </p:tgtEl>
                                      </p:cBhvr>
                                      <p:to x="100000" y="100000"/>
                                    </p:animScale>
                                    <p:animScale>
                                      <p:cBhvr>
                                        <p:cTn id="68" dur="26">
                                          <p:stCondLst>
                                            <p:cond delay="1312"/>
                                          </p:stCondLst>
                                        </p:cTn>
                                        <p:tgtEl>
                                          <p:spTgt spid="6"/>
                                        </p:tgtEl>
                                      </p:cBhvr>
                                      <p:to x="100000" y="80000"/>
                                    </p:animScale>
                                    <p:animScale>
                                      <p:cBhvr>
                                        <p:cTn id="69" dur="166" decel="50000">
                                          <p:stCondLst>
                                            <p:cond delay="1338"/>
                                          </p:stCondLst>
                                        </p:cTn>
                                        <p:tgtEl>
                                          <p:spTgt spid="6"/>
                                        </p:tgtEl>
                                      </p:cBhvr>
                                      <p:to x="100000" y="100000"/>
                                    </p:animScale>
                                    <p:animScale>
                                      <p:cBhvr>
                                        <p:cTn id="70" dur="26">
                                          <p:stCondLst>
                                            <p:cond delay="1642"/>
                                          </p:stCondLst>
                                        </p:cTn>
                                        <p:tgtEl>
                                          <p:spTgt spid="6"/>
                                        </p:tgtEl>
                                      </p:cBhvr>
                                      <p:to x="100000" y="90000"/>
                                    </p:animScale>
                                    <p:animScale>
                                      <p:cBhvr>
                                        <p:cTn id="71" dur="166" decel="50000">
                                          <p:stCondLst>
                                            <p:cond delay="1668"/>
                                          </p:stCondLst>
                                        </p:cTn>
                                        <p:tgtEl>
                                          <p:spTgt spid="6"/>
                                        </p:tgtEl>
                                      </p:cBhvr>
                                      <p:to x="100000" y="100000"/>
                                    </p:animScale>
                                    <p:animScale>
                                      <p:cBhvr>
                                        <p:cTn id="72" dur="26">
                                          <p:stCondLst>
                                            <p:cond delay="1808"/>
                                          </p:stCondLst>
                                        </p:cTn>
                                        <p:tgtEl>
                                          <p:spTgt spid="6"/>
                                        </p:tgtEl>
                                      </p:cBhvr>
                                      <p:to x="100000" y="95000"/>
                                    </p:animScale>
                                    <p:animScale>
                                      <p:cBhvr>
                                        <p:cTn id="73" dur="166" decel="50000">
                                          <p:stCondLst>
                                            <p:cond delay="1834"/>
                                          </p:stCondLst>
                                        </p:cTn>
                                        <p:tgtEl>
                                          <p:spTgt spid="6"/>
                                        </p:tgtEl>
                                      </p:cBhvr>
                                      <p:to x="100000" y="100000"/>
                                    </p:animScale>
                                  </p:childTnLst>
                                </p:cTn>
                              </p:par>
                              <p:par>
                                <p:cTn id="74" presetID="26" presetClass="entr" presetSubtype="0" fill="hold" grpId="0" nodeType="withEffect">
                                  <p:stCondLst>
                                    <p:cond delay="0"/>
                                  </p:stCondLst>
                                  <p:childTnLst>
                                    <p:set>
                                      <p:cBhvr>
                                        <p:cTn id="75" dur="1" fill="hold">
                                          <p:stCondLst>
                                            <p:cond delay="0"/>
                                          </p:stCondLst>
                                        </p:cTn>
                                        <p:tgtEl>
                                          <p:spTgt spid="7"/>
                                        </p:tgtEl>
                                        <p:attrNameLst>
                                          <p:attrName>style.visibility</p:attrName>
                                        </p:attrNameLst>
                                      </p:cBhvr>
                                      <p:to>
                                        <p:strVal val="visible"/>
                                      </p:to>
                                    </p:set>
                                    <p:animEffect transition="in" filter="wipe(down)">
                                      <p:cBhvr>
                                        <p:cTn id="76" dur="580">
                                          <p:stCondLst>
                                            <p:cond delay="0"/>
                                          </p:stCondLst>
                                        </p:cTn>
                                        <p:tgtEl>
                                          <p:spTgt spid="7"/>
                                        </p:tgtEl>
                                      </p:cBhvr>
                                    </p:animEffect>
                                    <p:anim calcmode="lin" valueType="num">
                                      <p:cBhvr>
                                        <p:cTn id="77"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78"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79"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80"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81"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82" dur="26">
                                          <p:stCondLst>
                                            <p:cond delay="650"/>
                                          </p:stCondLst>
                                        </p:cTn>
                                        <p:tgtEl>
                                          <p:spTgt spid="7"/>
                                        </p:tgtEl>
                                      </p:cBhvr>
                                      <p:to x="100000" y="60000"/>
                                    </p:animScale>
                                    <p:animScale>
                                      <p:cBhvr>
                                        <p:cTn id="83" dur="166" decel="50000">
                                          <p:stCondLst>
                                            <p:cond delay="676"/>
                                          </p:stCondLst>
                                        </p:cTn>
                                        <p:tgtEl>
                                          <p:spTgt spid="7"/>
                                        </p:tgtEl>
                                      </p:cBhvr>
                                      <p:to x="100000" y="100000"/>
                                    </p:animScale>
                                    <p:animScale>
                                      <p:cBhvr>
                                        <p:cTn id="84" dur="26">
                                          <p:stCondLst>
                                            <p:cond delay="1312"/>
                                          </p:stCondLst>
                                        </p:cTn>
                                        <p:tgtEl>
                                          <p:spTgt spid="7"/>
                                        </p:tgtEl>
                                      </p:cBhvr>
                                      <p:to x="100000" y="80000"/>
                                    </p:animScale>
                                    <p:animScale>
                                      <p:cBhvr>
                                        <p:cTn id="85" dur="166" decel="50000">
                                          <p:stCondLst>
                                            <p:cond delay="1338"/>
                                          </p:stCondLst>
                                        </p:cTn>
                                        <p:tgtEl>
                                          <p:spTgt spid="7"/>
                                        </p:tgtEl>
                                      </p:cBhvr>
                                      <p:to x="100000" y="100000"/>
                                    </p:animScale>
                                    <p:animScale>
                                      <p:cBhvr>
                                        <p:cTn id="86" dur="26">
                                          <p:stCondLst>
                                            <p:cond delay="1642"/>
                                          </p:stCondLst>
                                        </p:cTn>
                                        <p:tgtEl>
                                          <p:spTgt spid="7"/>
                                        </p:tgtEl>
                                      </p:cBhvr>
                                      <p:to x="100000" y="90000"/>
                                    </p:animScale>
                                    <p:animScale>
                                      <p:cBhvr>
                                        <p:cTn id="87" dur="166" decel="50000">
                                          <p:stCondLst>
                                            <p:cond delay="1668"/>
                                          </p:stCondLst>
                                        </p:cTn>
                                        <p:tgtEl>
                                          <p:spTgt spid="7"/>
                                        </p:tgtEl>
                                      </p:cBhvr>
                                      <p:to x="100000" y="100000"/>
                                    </p:animScale>
                                    <p:animScale>
                                      <p:cBhvr>
                                        <p:cTn id="88" dur="26">
                                          <p:stCondLst>
                                            <p:cond delay="1808"/>
                                          </p:stCondLst>
                                        </p:cTn>
                                        <p:tgtEl>
                                          <p:spTgt spid="7"/>
                                        </p:tgtEl>
                                      </p:cBhvr>
                                      <p:to x="100000" y="95000"/>
                                    </p:animScale>
                                    <p:animScale>
                                      <p:cBhvr>
                                        <p:cTn id="89" dur="166" decel="50000">
                                          <p:stCondLst>
                                            <p:cond delay="1834"/>
                                          </p:stCondLst>
                                        </p:cTn>
                                        <p:tgtEl>
                                          <p:spTgt spid="7"/>
                                        </p:tgtEl>
                                      </p:cBhvr>
                                      <p:to x="100000" y="100000"/>
                                    </p:animScale>
                                  </p:childTnLst>
                                </p:cTn>
                              </p:par>
                              <p:par>
                                <p:cTn id="90" presetID="26" presetClass="entr" presetSubtype="0" fill="hold" grpId="0" nodeType="withEffect">
                                  <p:stCondLst>
                                    <p:cond delay="0"/>
                                  </p:stCondLst>
                                  <p:childTnLst>
                                    <p:set>
                                      <p:cBhvr>
                                        <p:cTn id="91" dur="1" fill="hold">
                                          <p:stCondLst>
                                            <p:cond delay="0"/>
                                          </p:stCondLst>
                                        </p:cTn>
                                        <p:tgtEl>
                                          <p:spTgt spid="8"/>
                                        </p:tgtEl>
                                        <p:attrNameLst>
                                          <p:attrName>style.visibility</p:attrName>
                                        </p:attrNameLst>
                                      </p:cBhvr>
                                      <p:to>
                                        <p:strVal val="visible"/>
                                      </p:to>
                                    </p:set>
                                    <p:animEffect transition="in" filter="wipe(down)">
                                      <p:cBhvr>
                                        <p:cTn id="92" dur="580">
                                          <p:stCondLst>
                                            <p:cond delay="0"/>
                                          </p:stCondLst>
                                        </p:cTn>
                                        <p:tgtEl>
                                          <p:spTgt spid="8"/>
                                        </p:tgtEl>
                                      </p:cBhvr>
                                    </p:animEffect>
                                    <p:anim calcmode="lin" valueType="num">
                                      <p:cBhvr>
                                        <p:cTn id="93"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4"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95"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96"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97"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98" dur="26">
                                          <p:stCondLst>
                                            <p:cond delay="650"/>
                                          </p:stCondLst>
                                        </p:cTn>
                                        <p:tgtEl>
                                          <p:spTgt spid="8"/>
                                        </p:tgtEl>
                                      </p:cBhvr>
                                      <p:to x="100000" y="60000"/>
                                    </p:animScale>
                                    <p:animScale>
                                      <p:cBhvr>
                                        <p:cTn id="99" dur="166" decel="50000">
                                          <p:stCondLst>
                                            <p:cond delay="676"/>
                                          </p:stCondLst>
                                        </p:cTn>
                                        <p:tgtEl>
                                          <p:spTgt spid="8"/>
                                        </p:tgtEl>
                                      </p:cBhvr>
                                      <p:to x="100000" y="100000"/>
                                    </p:animScale>
                                    <p:animScale>
                                      <p:cBhvr>
                                        <p:cTn id="100" dur="26">
                                          <p:stCondLst>
                                            <p:cond delay="1312"/>
                                          </p:stCondLst>
                                        </p:cTn>
                                        <p:tgtEl>
                                          <p:spTgt spid="8"/>
                                        </p:tgtEl>
                                      </p:cBhvr>
                                      <p:to x="100000" y="80000"/>
                                    </p:animScale>
                                    <p:animScale>
                                      <p:cBhvr>
                                        <p:cTn id="101" dur="166" decel="50000">
                                          <p:stCondLst>
                                            <p:cond delay="1338"/>
                                          </p:stCondLst>
                                        </p:cTn>
                                        <p:tgtEl>
                                          <p:spTgt spid="8"/>
                                        </p:tgtEl>
                                      </p:cBhvr>
                                      <p:to x="100000" y="100000"/>
                                    </p:animScale>
                                    <p:animScale>
                                      <p:cBhvr>
                                        <p:cTn id="102" dur="26">
                                          <p:stCondLst>
                                            <p:cond delay="1642"/>
                                          </p:stCondLst>
                                        </p:cTn>
                                        <p:tgtEl>
                                          <p:spTgt spid="8"/>
                                        </p:tgtEl>
                                      </p:cBhvr>
                                      <p:to x="100000" y="90000"/>
                                    </p:animScale>
                                    <p:animScale>
                                      <p:cBhvr>
                                        <p:cTn id="103" dur="166" decel="50000">
                                          <p:stCondLst>
                                            <p:cond delay="1668"/>
                                          </p:stCondLst>
                                        </p:cTn>
                                        <p:tgtEl>
                                          <p:spTgt spid="8"/>
                                        </p:tgtEl>
                                      </p:cBhvr>
                                      <p:to x="100000" y="100000"/>
                                    </p:animScale>
                                    <p:animScale>
                                      <p:cBhvr>
                                        <p:cTn id="104" dur="26">
                                          <p:stCondLst>
                                            <p:cond delay="1808"/>
                                          </p:stCondLst>
                                        </p:cTn>
                                        <p:tgtEl>
                                          <p:spTgt spid="8"/>
                                        </p:tgtEl>
                                      </p:cBhvr>
                                      <p:to x="100000" y="95000"/>
                                    </p:animScale>
                                    <p:animScale>
                                      <p:cBhvr>
                                        <p:cTn id="105" dur="166" decel="50000">
                                          <p:stCondLst>
                                            <p:cond delay="1834"/>
                                          </p:stCondLst>
                                        </p:cTn>
                                        <p:tgtEl>
                                          <p:spTgt spid="8"/>
                                        </p:tgtEl>
                                      </p:cBhvr>
                                      <p:to x="100000" y="100000"/>
                                    </p:animScale>
                                  </p:childTnLst>
                                </p:cTn>
                              </p:par>
                              <p:par>
                                <p:cTn id="106" presetID="26" presetClass="entr" presetSubtype="0" fill="hold" grpId="0" nodeType="withEffect">
                                  <p:stCondLst>
                                    <p:cond delay="0"/>
                                  </p:stCondLst>
                                  <p:childTnLst>
                                    <p:set>
                                      <p:cBhvr>
                                        <p:cTn id="107" dur="1" fill="hold">
                                          <p:stCondLst>
                                            <p:cond delay="0"/>
                                          </p:stCondLst>
                                        </p:cTn>
                                        <p:tgtEl>
                                          <p:spTgt spid="9"/>
                                        </p:tgtEl>
                                        <p:attrNameLst>
                                          <p:attrName>style.visibility</p:attrName>
                                        </p:attrNameLst>
                                      </p:cBhvr>
                                      <p:to>
                                        <p:strVal val="visible"/>
                                      </p:to>
                                    </p:set>
                                    <p:animEffect transition="in" filter="wipe(down)">
                                      <p:cBhvr>
                                        <p:cTn id="108" dur="580">
                                          <p:stCondLst>
                                            <p:cond delay="0"/>
                                          </p:stCondLst>
                                        </p:cTn>
                                        <p:tgtEl>
                                          <p:spTgt spid="9"/>
                                        </p:tgtEl>
                                      </p:cBhvr>
                                    </p:animEffect>
                                    <p:anim calcmode="lin" valueType="num">
                                      <p:cBhvr>
                                        <p:cTn id="109"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110"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11"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12"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13"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14" dur="26">
                                          <p:stCondLst>
                                            <p:cond delay="650"/>
                                          </p:stCondLst>
                                        </p:cTn>
                                        <p:tgtEl>
                                          <p:spTgt spid="9"/>
                                        </p:tgtEl>
                                      </p:cBhvr>
                                      <p:to x="100000" y="60000"/>
                                    </p:animScale>
                                    <p:animScale>
                                      <p:cBhvr>
                                        <p:cTn id="115" dur="166" decel="50000">
                                          <p:stCondLst>
                                            <p:cond delay="676"/>
                                          </p:stCondLst>
                                        </p:cTn>
                                        <p:tgtEl>
                                          <p:spTgt spid="9"/>
                                        </p:tgtEl>
                                      </p:cBhvr>
                                      <p:to x="100000" y="100000"/>
                                    </p:animScale>
                                    <p:animScale>
                                      <p:cBhvr>
                                        <p:cTn id="116" dur="26">
                                          <p:stCondLst>
                                            <p:cond delay="1312"/>
                                          </p:stCondLst>
                                        </p:cTn>
                                        <p:tgtEl>
                                          <p:spTgt spid="9"/>
                                        </p:tgtEl>
                                      </p:cBhvr>
                                      <p:to x="100000" y="80000"/>
                                    </p:animScale>
                                    <p:animScale>
                                      <p:cBhvr>
                                        <p:cTn id="117" dur="166" decel="50000">
                                          <p:stCondLst>
                                            <p:cond delay="1338"/>
                                          </p:stCondLst>
                                        </p:cTn>
                                        <p:tgtEl>
                                          <p:spTgt spid="9"/>
                                        </p:tgtEl>
                                      </p:cBhvr>
                                      <p:to x="100000" y="100000"/>
                                    </p:animScale>
                                    <p:animScale>
                                      <p:cBhvr>
                                        <p:cTn id="118" dur="26">
                                          <p:stCondLst>
                                            <p:cond delay="1642"/>
                                          </p:stCondLst>
                                        </p:cTn>
                                        <p:tgtEl>
                                          <p:spTgt spid="9"/>
                                        </p:tgtEl>
                                      </p:cBhvr>
                                      <p:to x="100000" y="90000"/>
                                    </p:animScale>
                                    <p:animScale>
                                      <p:cBhvr>
                                        <p:cTn id="119" dur="166" decel="50000">
                                          <p:stCondLst>
                                            <p:cond delay="1668"/>
                                          </p:stCondLst>
                                        </p:cTn>
                                        <p:tgtEl>
                                          <p:spTgt spid="9"/>
                                        </p:tgtEl>
                                      </p:cBhvr>
                                      <p:to x="100000" y="100000"/>
                                    </p:animScale>
                                    <p:animScale>
                                      <p:cBhvr>
                                        <p:cTn id="120" dur="26">
                                          <p:stCondLst>
                                            <p:cond delay="1808"/>
                                          </p:stCondLst>
                                        </p:cTn>
                                        <p:tgtEl>
                                          <p:spTgt spid="9"/>
                                        </p:tgtEl>
                                      </p:cBhvr>
                                      <p:to x="100000" y="95000"/>
                                    </p:animScale>
                                    <p:animScale>
                                      <p:cBhvr>
                                        <p:cTn id="121" dur="166" decel="50000">
                                          <p:stCondLst>
                                            <p:cond delay="1834"/>
                                          </p:stCondLst>
                                        </p:cTn>
                                        <p:tgtEl>
                                          <p:spTgt spid="9"/>
                                        </p:tgtEl>
                                      </p:cBhvr>
                                      <p:to x="100000" y="100000"/>
                                    </p:animScale>
                                  </p:childTnLst>
                                </p:cTn>
                              </p:par>
                            </p:childTnLst>
                          </p:cTn>
                        </p:par>
                      </p:childTnLst>
                    </p:cTn>
                  </p:par>
                  <p:par>
                    <p:cTn id="122" fill="hold">
                      <p:stCondLst>
                        <p:cond delay="indefinite"/>
                      </p:stCondLst>
                      <p:childTnLst>
                        <p:par>
                          <p:cTn id="123" fill="hold">
                            <p:stCondLst>
                              <p:cond delay="0"/>
                            </p:stCondLst>
                            <p:childTnLst>
                              <p:par>
                                <p:cTn id="124" presetID="21" presetClass="entr" presetSubtype="1" fill="hold" nodeType="clickEffect">
                                  <p:stCondLst>
                                    <p:cond delay="0"/>
                                  </p:stCondLst>
                                  <p:childTnLst>
                                    <p:set>
                                      <p:cBhvr>
                                        <p:cTn id="125" dur="1" fill="hold">
                                          <p:stCondLst>
                                            <p:cond delay="0"/>
                                          </p:stCondLst>
                                        </p:cTn>
                                        <p:tgtEl>
                                          <p:spTgt spid="10"/>
                                        </p:tgtEl>
                                        <p:attrNameLst>
                                          <p:attrName>style.visibility</p:attrName>
                                        </p:attrNameLst>
                                      </p:cBhvr>
                                      <p:to>
                                        <p:strVal val="visible"/>
                                      </p:to>
                                    </p:set>
                                    <p:animEffect transition="in" filter="wheel(1)">
                                      <p:cBhvr>
                                        <p:cTn id="126" dur="2000"/>
                                        <p:tgtEl>
                                          <p:spTgt spid="10"/>
                                        </p:tgtEl>
                                      </p:cBhvr>
                                    </p:animEffect>
                                  </p:childTnLst>
                                </p:cTn>
                              </p:par>
                              <p:par>
                                <p:cTn id="127" presetID="21" presetClass="entr" presetSubtype="1" fill="hold" grpId="0" nodeType="withEffect">
                                  <p:stCondLst>
                                    <p:cond delay="0"/>
                                  </p:stCondLst>
                                  <p:childTnLst>
                                    <p:set>
                                      <p:cBhvr>
                                        <p:cTn id="128" dur="1" fill="hold">
                                          <p:stCondLst>
                                            <p:cond delay="0"/>
                                          </p:stCondLst>
                                        </p:cTn>
                                        <p:tgtEl>
                                          <p:spTgt spid="11"/>
                                        </p:tgtEl>
                                        <p:attrNameLst>
                                          <p:attrName>style.visibility</p:attrName>
                                        </p:attrNameLst>
                                      </p:cBhvr>
                                      <p:to>
                                        <p:strVal val="visible"/>
                                      </p:to>
                                    </p:set>
                                    <p:animEffect transition="in" filter="wheel(1)">
                                      <p:cBhvr>
                                        <p:cTn id="129"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0"/>
          <p:cNvSpPr/>
          <p:nvPr/>
        </p:nvSpPr>
        <p:spPr>
          <a:xfrm>
            <a:off x="408703" y="492716"/>
            <a:ext cx="3018142" cy="172540"/>
          </a:xfrm>
          <a:prstGeom prst="rect">
            <a:avLst/>
          </a:prstGeom>
          <a:noFill/>
          <a:ln/>
        </p:spPr>
        <p:txBody>
          <a:bodyPr wrap="none" lIns="0" tIns="0" rIns="0" bIns="0" rtlCol="0" anchor="t"/>
          <a:lstStyle/>
          <a:p>
            <a:pPr>
              <a:lnSpc>
                <a:spcPts val="2250"/>
              </a:lnSpc>
            </a:pPr>
            <a:r>
              <a:rPr lang="en-US" sz="3250" b="1" dirty="0">
                <a:solidFill>
                  <a:srgbClr val="0070C0"/>
                </a:solidFill>
                <a:latin typeface="Arial" panose="020B0604020202020204" pitchFamily="34" charset="0"/>
                <a:ea typeface="Inter Bold" pitchFamily="34" charset="-122"/>
                <a:cs typeface="Arial" panose="020B0604020202020204" pitchFamily="34" charset="0"/>
              </a:rPr>
              <a:t>Why Calm App? Evidence &amp; Rationale</a:t>
            </a:r>
            <a:endParaRPr lang="en-US" sz="3250" dirty="0">
              <a:solidFill>
                <a:srgbClr val="0070C0"/>
              </a:solidFill>
              <a:latin typeface="Arial" panose="020B0604020202020204" pitchFamily="34" charset="0"/>
              <a:cs typeface="Arial" panose="020B0604020202020204" pitchFamily="34" charset="0"/>
            </a:endParaRPr>
          </a:p>
        </p:txBody>
      </p:sp>
      <p:sp>
        <p:nvSpPr>
          <p:cNvPr id="7" name="Text 1"/>
          <p:cNvSpPr/>
          <p:nvPr/>
        </p:nvSpPr>
        <p:spPr>
          <a:xfrm>
            <a:off x="551624" y="1035532"/>
            <a:ext cx="8198683" cy="278317"/>
          </a:xfrm>
          <a:prstGeom prst="rect">
            <a:avLst/>
          </a:prstGeom>
          <a:noFill/>
          <a:ln/>
        </p:spPr>
        <p:txBody>
          <a:bodyPr wrap="none" lIns="0" tIns="0" rIns="0" bIns="0" rtlCol="0" anchor="t"/>
          <a:lstStyle/>
          <a:p>
            <a:pPr>
              <a:lnSpc>
                <a:spcPts val="1125"/>
              </a:lnSpc>
            </a:pPr>
            <a:r>
              <a:rPr lang="en-US" sz="1500" dirty="0">
                <a:solidFill>
                  <a:srgbClr val="000000"/>
                </a:solidFill>
                <a:latin typeface="Arial" panose="020B0604020202020204" pitchFamily="34" charset="0"/>
                <a:ea typeface="Inter" pitchFamily="34" charset="-122"/>
                <a:cs typeface="Arial" panose="020B0604020202020204" pitchFamily="34" charset="0"/>
              </a:rPr>
              <a:t>Calm app is justified by robust evidence and practical benefits:</a:t>
            </a:r>
            <a:endParaRPr lang="en-US" sz="1500" dirty="0">
              <a:latin typeface="Arial" panose="020B0604020202020204" pitchFamily="34" charset="0"/>
              <a:cs typeface="Arial" panose="020B0604020202020204" pitchFamily="34" charset="0"/>
            </a:endParaRPr>
          </a:p>
        </p:txBody>
      </p:sp>
      <p:pic>
        <p:nvPicPr>
          <p:cNvPr id="8" name="Picture 7"/>
          <p:cNvPicPr>
            <a:picLocks noChangeAspect="1"/>
          </p:cNvPicPr>
          <p:nvPr/>
        </p:nvPicPr>
        <p:blipFill>
          <a:blip r:embed="rId2"/>
          <a:stretch>
            <a:fillRect/>
          </a:stretch>
        </p:blipFill>
        <p:spPr>
          <a:xfrm>
            <a:off x="551628" y="1340311"/>
            <a:ext cx="6227379" cy="907583"/>
          </a:xfrm>
          <a:prstGeom prst="rect">
            <a:avLst/>
          </a:prstGeom>
        </p:spPr>
      </p:pic>
      <p:sp>
        <p:nvSpPr>
          <p:cNvPr id="9" name="Rectangle 8"/>
          <p:cNvSpPr/>
          <p:nvPr/>
        </p:nvSpPr>
        <p:spPr>
          <a:xfrm>
            <a:off x="683007" y="1409381"/>
            <a:ext cx="6096000" cy="784830"/>
          </a:xfrm>
          <a:prstGeom prst="rect">
            <a:avLst/>
          </a:prstGeom>
        </p:spPr>
        <p:txBody>
          <a:bodyPr>
            <a:spAutoFit/>
          </a:bodyPr>
          <a:lstStyle/>
          <a:p>
            <a:pPr algn="just"/>
            <a:r>
              <a:rPr lang="en-US" sz="1500" dirty="0">
                <a:latin typeface="Arial" panose="020B0604020202020204" pitchFamily="34" charset="0"/>
                <a:cs typeface="Arial" panose="020B0604020202020204" pitchFamily="34" charset="0"/>
              </a:rPr>
              <a:t>Achieves moderate-to-large improvements in mindfulness and self-compassion with effect sizes ranging 0.59 to 1.24, sustained at follow-up (</a:t>
            </a:r>
            <a:r>
              <a:rPr lang="en-US" sz="1500" dirty="0" err="1">
                <a:latin typeface="Arial" panose="020B0604020202020204" pitchFamily="34" charset="0"/>
                <a:cs typeface="Arial" panose="020B0604020202020204" pitchFamily="34" charset="0"/>
              </a:rPr>
              <a:t>Huberty</a:t>
            </a:r>
            <a:r>
              <a:rPr lang="en-US" sz="1500" dirty="0">
                <a:latin typeface="Arial" panose="020B0604020202020204" pitchFamily="34" charset="0"/>
                <a:cs typeface="Arial" panose="020B0604020202020204" pitchFamily="34" charset="0"/>
              </a:rPr>
              <a:t> et al., 2019)</a:t>
            </a:r>
          </a:p>
        </p:txBody>
      </p:sp>
      <p:pic>
        <p:nvPicPr>
          <p:cNvPr id="10" name="Picture 9"/>
          <p:cNvPicPr>
            <a:picLocks noChangeAspect="1"/>
          </p:cNvPicPr>
          <p:nvPr/>
        </p:nvPicPr>
        <p:blipFill>
          <a:blip r:embed="rId2"/>
          <a:stretch>
            <a:fillRect/>
          </a:stretch>
        </p:blipFill>
        <p:spPr>
          <a:xfrm>
            <a:off x="551627" y="2360447"/>
            <a:ext cx="6227379" cy="708703"/>
          </a:xfrm>
          <a:prstGeom prst="rect">
            <a:avLst/>
          </a:prstGeom>
        </p:spPr>
      </p:pic>
      <p:sp>
        <p:nvSpPr>
          <p:cNvPr id="11" name="Rectangle 10"/>
          <p:cNvSpPr/>
          <p:nvPr/>
        </p:nvSpPr>
        <p:spPr>
          <a:xfrm>
            <a:off x="617313" y="2357679"/>
            <a:ext cx="6096000" cy="784830"/>
          </a:xfrm>
          <a:prstGeom prst="rect">
            <a:avLst/>
          </a:prstGeom>
        </p:spPr>
        <p:txBody>
          <a:bodyPr>
            <a:spAutoFit/>
          </a:bodyPr>
          <a:lstStyle/>
          <a:p>
            <a:pPr algn="just"/>
            <a:r>
              <a:rPr lang="en-US" sz="1500" dirty="0">
                <a:latin typeface="Arial" panose="020B0604020202020204" pitchFamily="34" charset="0"/>
                <a:cs typeface="Arial" panose="020B0604020202020204" pitchFamily="34" charset="0"/>
              </a:rPr>
              <a:t>Aligns with NHS digital mental health priorities and university strategies emphasizing scalable, self-guided tools (</a:t>
            </a:r>
            <a:r>
              <a:rPr lang="en-US" sz="1500" dirty="0" err="1">
                <a:latin typeface="Arial" panose="020B0604020202020204" pitchFamily="34" charset="0"/>
                <a:cs typeface="Arial" panose="020B0604020202020204" pitchFamily="34" charset="0"/>
              </a:rPr>
              <a:t>Huberty</a:t>
            </a:r>
            <a:r>
              <a:rPr lang="en-US" sz="1500" dirty="0">
                <a:latin typeface="Arial" panose="020B0604020202020204" pitchFamily="34" charset="0"/>
                <a:cs typeface="Arial" panose="020B0604020202020204" pitchFamily="34" charset="0"/>
              </a:rPr>
              <a:t> et al., 2022)</a:t>
            </a:r>
          </a:p>
        </p:txBody>
      </p:sp>
      <p:pic>
        <p:nvPicPr>
          <p:cNvPr id="13" name="Picture 12"/>
          <p:cNvPicPr>
            <a:picLocks noChangeAspect="1"/>
          </p:cNvPicPr>
          <p:nvPr/>
        </p:nvPicPr>
        <p:blipFill>
          <a:blip r:embed="rId3"/>
          <a:stretch>
            <a:fillRect/>
          </a:stretch>
        </p:blipFill>
        <p:spPr>
          <a:xfrm>
            <a:off x="551624" y="3364672"/>
            <a:ext cx="6227379" cy="657112"/>
          </a:xfrm>
          <a:prstGeom prst="rect">
            <a:avLst/>
          </a:prstGeom>
        </p:spPr>
      </p:pic>
      <p:sp>
        <p:nvSpPr>
          <p:cNvPr id="14" name="Rectangle 13"/>
          <p:cNvSpPr/>
          <p:nvPr/>
        </p:nvSpPr>
        <p:spPr>
          <a:xfrm>
            <a:off x="683003" y="3423923"/>
            <a:ext cx="6096000" cy="553998"/>
          </a:xfrm>
          <a:prstGeom prst="rect">
            <a:avLst/>
          </a:prstGeom>
        </p:spPr>
        <p:txBody>
          <a:bodyPr>
            <a:spAutoFit/>
          </a:bodyPr>
          <a:lstStyle/>
          <a:p>
            <a:r>
              <a:rPr lang="en-US" sz="1500" dirty="0">
                <a:latin typeface="Arial" panose="020B0604020202020204" pitchFamily="34" charset="0"/>
                <a:cs typeface="Arial" panose="020B0604020202020204" pitchFamily="34" charset="0"/>
              </a:rPr>
              <a:t>High user satisfaction: 86% of students recommend the app despite varying engagement levels (Lew et al., 2025)</a:t>
            </a:r>
          </a:p>
        </p:txBody>
      </p:sp>
      <p:pic>
        <p:nvPicPr>
          <p:cNvPr id="15" name="Picture 14"/>
          <p:cNvPicPr>
            <a:picLocks noChangeAspect="1"/>
          </p:cNvPicPr>
          <p:nvPr/>
        </p:nvPicPr>
        <p:blipFill>
          <a:blip r:embed="rId3"/>
          <a:stretch>
            <a:fillRect/>
          </a:stretch>
        </p:blipFill>
        <p:spPr>
          <a:xfrm>
            <a:off x="551626" y="4313692"/>
            <a:ext cx="6227379" cy="790192"/>
          </a:xfrm>
          <a:prstGeom prst="rect">
            <a:avLst/>
          </a:prstGeom>
        </p:spPr>
      </p:pic>
      <p:pic>
        <p:nvPicPr>
          <p:cNvPr id="16" name="Picture 15"/>
          <p:cNvPicPr>
            <a:picLocks noChangeAspect="1"/>
          </p:cNvPicPr>
          <p:nvPr/>
        </p:nvPicPr>
        <p:blipFill>
          <a:blip r:embed="rId3"/>
          <a:stretch>
            <a:fillRect/>
          </a:stretch>
        </p:blipFill>
        <p:spPr>
          <a:xfrm>
            <a:off x="551625" y="5455044"/>
            <a:ext cx="6227379" cy="657112"/>
          </a:xfrm>
          <a:prstGeom prst="rect">
            <a:avLst/>
          </a:prstGeom>
        </p:spPr>
      </p:pic>
      <p:sp>
        <p:nvSpPr>
          <p:cNvPr id="18" name="Rectangle 17"/>
          <p:cNvSpPr/>
          <p:nvPr/>
        </p:nvSpPr>
        <p:spPr>
          <a:xfrm>
            <a:off x="683007" y="4334443"/>
            <a:ext cx="6096000" cy="784830"/>
          </a:xfrm>
          <a:prstGeom prst="rect">
            <a:avLst/>
          </a:prstGeom>
        </p:spPr>
        <p:txBody>
          <a:bodyPr>
            <a:spAutoFit/>
          </a:bodyPr>
          <a:lstStyle/>
          <a:p>
            <a:r>
              <a:rPr lang="en-US" sz="1500" dirty="0">
                <a:latin typeface="Arial" panose="020B0604020202020204" pitchFamily="34" charset="0"/>
                <a:cs typeface="Arial" panose="020B0604020202020204" pitchFamily="34" charset="0"/>
              </a:rPr>
              <a:t>Demonstrates originality through integration of digital health promotion theories such as COM-B </a:t>
            </a:r>
            <a:r>
              <a:rPr lang="en-US" sz="1500" dirty="0" err="1">
                <a:latin typeface="Arial" panose="020B0604020202020204" pitchFamily="34" charset="0"/>
                <a:cs typeface="Arial" panose="020B0604020202020204" pitchFamily="34" charset="0"/>
              </a:rPr>
              <a:t>behaviour</a:t>
            </a:r>
            <a:r>
              <a:rPr lang="en-US" sz="1500" dirty="0">
                <a:latin typeface="Arial" panose="020B0604020202020204" pitchFamily="34" charset="0"/>
                <a:cs typeface="Arial" panose="020B0604020202020204" pitchFamily="34" charset="0"/>
              </a:rPr>
              <a:t> change framework </a:t>
            </a:r>
            <a:r>
              <a:rPr lang="de-DE" sz="1500" dirty="0">
                <a:latin typeface="Arial" panose="020B0604020202020204" pitchFamily="34" charset="0"/>
                <a:cs typeface="Arial" panose="020B0604020202020204" pitchFamily="34" charset="0"/>
              </a:rPr>
              <a:t>(Michie, Van Stralen and West, 2011)</a:t>
            </a:r>
            <a:endParaRPr lang="en-US" sz="1500" dirty="0">
              <a:latin typeface="Arial" panose="020B0604020202020204" pitchFamily="34" charset="0"/>
              <a:cs typeface="Arial" panose="020B0604020202020204" pitchFamily="34" charset="0"/>
            </a:endParaRPr>
          </a:p>
        </p:txBody>
      </p:sp>
      <p:sp>
        <p:nvSpPr>
          <p:cNvPr id="19" name="Rectangle 18"/>
          <p:cNvSpPr/>
          <p:nvPr/>
        </p:nvSpPr>
        <p:spPr>
          <a:xfrm>
            <a:off x="683003" y="5455044"/>
            <a:ext cx="6096000" cy="553998"/>
          </a:xfrm>
          <a:prstGeom prst="rect">
            <a:avLst/>
          </a:prstGeom>
        </p:spPr>
        <p:txBody>
          <a:bodyPr>
            <a:spAutoFit/>
          </a:bodyPr>
          <a:lstStyle/>
          <a:p>
            <a:r>
              <a:rPr lang="en-US" sz="1500" dirty="0">
                <a:latin typeface="Arial" panose="020B0604020202020204" pitchFamily="34" charset="0"/>
                <a:cs typeface="Arial" panose="020B0604020202020204" pitchFamily="34" charset="0"/>
              </a:rPr>
              <a:t>Cost-effective compared to traditional counselling (£0 basic version, reducing NHS therapy waiting burdens) (Lee and Jung, 2018)</a:t>
            </a:r>
          </a:p>
        </p:txBody>
      </p:sp>
      <p:pic>
        <p:nvPicPr>
          <p:cNvPr id="20" name="Image 0" descr="preencoded.png"/>
          <p:cNvPicPr>
            <a:picLocks noChangeAspect="1"/>
          </p:cNvPicPr>
          <p:nvPr/>
        </p:nvPicPr>
        <p:blipFill>
          <a:blip r:embed="rId4"/>
          <a:stretch>
            <a:fillRect/>
          </a:stretch>
        </p:blipFill>
        <p:spPr>
          <a:xfrm>
            <a:off x="6910382" y="1466600"/>
            <a:ext cx="4937614" cy="4527053"/>
          </a:xfrm>
          <a:prstGeom prst="rect">
            <a:avLst/>
          </a:prstGeom>
        </p:spPr>
      </p:pic>
      <p:sp>
        <p:nvSpPr>
          <p:cNvPr id="21" name="Rectangle 20"/>
          <p:cNvSpPr/>
          <p:nvPr/>
        </p:nvSpPr>
        <p:spPr>
          <a:xfrm>
            <a:off x="8444169" y="5993654"/>
            <a:ext cx="1226618" cy="328551"/>
          </a:xfrm>
          <a:prstGeom prst="rect">
            <a:avLst/>
          </a:prstGeom>
        </p:spPr>
        <p:txBody>
          <a:bodyPr wrap="none">
            <a:spAutoFit/>
          </a:bodyPr>
          <a:lstStyle/>
          <a:p>
            <a:pPr>
              <a:lnSpc>
                <a:spcPct val="150000"/>
              </a:lnSpc>
            </a:pPr>
            <a:r>
              <a:rPr lang="en-US" sz="1167" dirty="0">
                <a:latin typeface="Arial" panose="020B0604020202020204" pitchFamily="34" charset="0"/>
                <a:cs typeface="Arial" panose="020B0604020202020204" pitchFamily="34" charset="0"/>
              </a:rPr>
              <a:t>Source: Google</a:t>
            </a:r>
          </a:p>
        </p:txBody>
      </p:sp>
      <p:sp>
        <p:nvSpPr>
          <p:cNvPr id="22" name="Rectangle 21"/>
          <p:cNvSpPr/>
          <p:nvPr/>
        </p:nvSpPr>
        <p:spPr>
          <a:xfrm>
            <a:off x="9860059" y="273094"/>
            <a:ext cx="3028251" cy="323165"/>
          </a:xfrm>
          <a:prstGeom prst="rect">
            <a:avLst/>
          </a:prstGeom>
        </p:spPr>
        <p:txBody>
          <a:bodyPr wrap="square">
            <a:spAutoFit/>
          </a:bodyPr>
          <a:lstStyle/>
          <a:p>
            <a:r>
              <a:rPr lang="en-IN" sz="1500" b="1" dirty="0" err="1">
                <a:latin typeface="Arial" panose="020B0604020202020204" pitchFamily="34" charset="0"/>
                <a:cs typeface="Arial" panose="020B0604020202020204" pitchFamily="34" charset="0"/>
              </a:rPr>
              <a:t>Iqdad</a:t>
            </a:r>
            <a:r>
              <a:rPr lang="en-IN" sz="1500" b="1" dirty="0">
                <a:latin typeface="Arial" panose="020B0604020202020204" pitchFamily="34" charset="0"/>
                <a:cs typeface="Arial" panose="020B0604020202020204" pitchFamily="34" charset="0"/>
              </a:rPr>
              <a:t> Ali (</a:t>
            </a:r>
            <a:r>
              <a:rPr lang="en-US" sz="1500" b="1" dirty="0">
                <a:latin typeface="Arial" panose="020B0604020202020204" pitchFamily="34" charset="0"/>
                <a:cs typeface="Arial" panose="020B0604020202020204" pitchFamily="34" charset="0"/>
              </a:rPr>
              <a:t>2428690)</a:t>
            </a:r>
            <a:endParaRPr lang="en-IN" sz="15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55349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circle(in)">
                                      <p:cBhvr>
                                        <p:cTn id="18" dur="2000"/>
                                        <p:tgtEl>
                                          <p:spTgt spid="9"/>
                                        </p:tgtEl>
                                      </p:cBhvr>
                                    </p:animEffect>
                                  </p:childTnLst>
                                </p:cTn>
                              </p:par>
                              <p:par>
                                <p:cTn id="19" presetID="6" presetClass="entr" presetSubtype="16"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circle(in)">
                                      <p:cBhvr>
                                        <p:cTn id="21" dur="2000"/>
                                        <p:tgtEl>
                                          <p:spTgt spid="8"/>
                                        </p:tgtEl>
                                      </p:cBhvr>
                                    </p:animEffect>
                                  </p:childTnLst>
                                </p:cTn>
                              </p:par>
                              <p:par>
                                <p:cTn id="22" presetID="6" presetClass="entr" presetSubtype="16"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circle(in)">
                                      <p:cBhvr>
                                        <p:cTn id="24" dur="2000"/>
                                        <p:tgtEl>
                                          <p:spTgt spid="10"/>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circle(in)">
                                      <p:cBhvr>
                                        <p:cTn id="27" dur="2000"/>
                                        <p:tgtEl>
                                          <p:spTgt spid="11"/>
                                        </p:tgtEl>
                                      </p:cBhvr>
                                    </p:animEffect>
                                  </p:childTnLst>
                                </p:cTn>
                              </p:par>
                              <p:par>
                                <p:cTn id="28" presetID="6" presetClass="entr" presetSubtype="16" fill="hold" nodeType="with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circle(in)">
                                      <p:cBhvr>
                                        <p:cTn id="30" dur="2000"/>
                                        <p:tgtEl>
                                          <p:spTgt spid="13"/>
                                        </p:tgtEl>
                                      </p:cBhvr>
                                    </p:animEffect>
                                  </p:childTnLst>
                                </p:cTn>
                              </p:par>
                              <p:par>
                                <p:cTn id="31" presetID="6" presetClass="entr" presetSubtype="16" fill="hold" grpId="0" nodeType="with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circle(in)">
                                      <p:cBhvr>
                                        <p:cTn id="33" dur="2000"/>
                                        <p:tgtEl>
                                          <p:spTgt spid="14"/>
                                        </p:tgtEl>
                                      </p:cBhvr>
                                    </p:animEffect>
                                  </p:childTnLst>
                                </p:cTn>
                              </p:par>
                              <p:par>
                                <p:cTn id="34" presetID="6" presetClass="entr" presetSubtype="16" fill="hold" nodeType="with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circle(in)">
                                      <p:cBhvr>
                                        <p:cTn id="36" dur="2000"/>
                                        <p:tgtEl>
                                          <p:spTgt spid="15"/>
                                        </p:tgtEl>
                                      </p:cBhvr>
                                    </p:animEffect>
                                  </p:childTnLst>
                                </p:cTn>
                              </p:par>
                              <p:par>
                                <p:cTn id="37" presetID="6" presetClass="entr" presetSubtype="16"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circle(in)">
                                      <p:cBhvr>
                                        <p:cTn id="39" dur="2000"/>
                                        <p:tgtEl>
                                          <p:spTgt spid="18"/>
                                        </p:tgtEl>
                                      </p:cBhvr>
                                    </p:animEffect>
                                  </p:childTnLst>
                                </p:cTn>
                              </p:par>
                              <p:par>
                                <p:cTn id="40" presetID="6" presetClass="entr" presetSubtype="16" fill="hold" grpId="0" nodeType="with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circle(in)">
                                      <p:cBhvr>
                                        <p:cTn id="42" dur="2000"/>
                                        <p:tgtEl>
                                          <p:spTgt spid="19"/>
                                        </p:tgtEl>
                                      </p:cBhvr>
                                    </p:animEffect>
                                  </p:childTnLst>
                                </p:cTn>
                              </p:par>
                              <p:par>
                                <p:cTn id="43" presetID="6" presetClass="entr" presetSubtype="16" fill="hold" nodeType="withEffect">
                                  <p:stCondLst>
                                    <p:cond delay="0"/>
                                  </p:stCondLst>
                                  <p:childTnLst>
                                    <p:set>
                                      <p:cBhvr>
                                        <p:cTn id="44" dur="1" fill="hold">
                                          <p:stCondLst>
                                            <p:cond delay="0"/>
                                          </p:stCondLst>
                                        </p:cTn>
                                        <p:tgtEl>
                                          <p:spTgt spid="16"/>
                                        </p:tgtEl>
                                        <p:attrNameLst>
                                          <p:attrName>style.visibility</p:attrName>
                                        </p:attrNameLst>
                                      </p:cBhvr>
                                      <p:to>
                                        <p:strVal val="visible"/>
                                      </p:to>
                                    </p:set>
                                    <p:animEffect transition="in" filter="circle(in)">
                                      <p:cBhvr>
                                        <p:cTn id="45" dur="2000"/>
                                        <p:tgtEl>
                                          <p:spTgt spid="16"/>
                                        </p:tgtEl>
                                      </p:cBhvr>
                                    </p:animEffect>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nodeType="clickEffect">
                                  <p:stCondLst>
                                    <p:cond delay="0"/>
                                  </p:stCondLst>
                                  <p:childTnLst>
                                    <p:set>
                                      <p:cBhvr>
                                        <p:cTn id="49" dur="1" fill="hold">
                                          <p:stCondLst>
                                            <p:cond delay="0"/>
                                          </p:stCondLst>
                                        </p:cTn>
                                        <p:tgtEl>
                                          <p:spTgt spid="20"/>
                                        </p:tgtEl>
                                        <p:attrNameLst>
                                          <p:attrName>style.visibility</p:attrName>
                                        </p:attrNameLst>
                                      </p:cBhvr>
                                      <p:to>
                                        <p:strVal val="visible"/>
                                      </p:to>
                                    </p:set>
                                    <p:animEffect transition="in" filter="wipe(down)">
                                      <p:cBhvr>
                                        <p:cTn id="50" dur="580">
                                          <p:stCondLst>
                                            <p:cond delay="0"/>
                                          </p:stCondLst>
                                        </p:cTn>
                                        <p:tgtEl>
                                          <p:spTgt spid="20"/>
                                        </p:tgtEl>
                                      </p:cBhvr>
                                    </p:animEffect>
                                    <p:anim calcmode="lin" valueType="num">
                                      <p:cBhvr>
                                        <p:cTn id="51" dur="1822"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20"/>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20"/>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20"/>
                                        </p:tgtEl>
                                        <p:attrNameLst>
                                          <p:attrName>ppt_y</p:attrName>
                                        </p:attrNameLst>
                                      </p:cBhvr>
                                      <p:tavLst>
                                        <p:tav tm="0" fmla="#ppt_y-sin(pi*$)/81">
                                          <p:val>
                                            <p:fltVal val="0"/>
                                          </p:val>
                                        </p:tav>
                                        <p:tav tm="100000">
                                          <p:val>
                                            <p:fltVal val="1"/>
                                          </p:val>
                                        </p:tav>
                                      </p:tavLst>
                                    </p:anim>
                                    <p:animScale>
                                      <p:cBhvr>
                                        <p:cTn id="56" dur="26">
                                          <p:stCondLst>
                                            <p:cond delay="650"/>
                                          </p:stCondLst>
                                        </p:cTn>
                                        <p:tgtEl>
                                          <p:spTgt spid="20"/>
                                        </p:tgtEl>
                                      </p:cBhvr>
                                      <p:to x="100000" y="60000"/>
                                    </p:animScale>
                                    <p:animScale>
                                      <p:cBhvr>
                                        <p:cTn id="57" dur="166" decel="50000">
                                          <p:stCondLst>
                                            <p:cond delay="676"/>
                                          </p:stCondLst>
                                        </p:cTn>
                                        <p:tgtEl>
                                          <p:spTgt spid="20"/>
                                        </p:tgtEl>
                                      </p:cBhvr>
                                      <p:to x="100000" y="100000"/>
                                    </p:animScale>
                                    <p:animScale>
                                      <p:cBhvr>
                                        <p:cTn id="58" dur="26">
                                          <p:stCondLst>
                                            <p:cond delay="1312"/>
                                          </p:stCondLst>
                                        </p:cTn>
                                        <p:tgtEl>
                                          <p:spTgt spid="20"/>
                                        </p:tgtEl>
                                      </p:cBhvr>
                                      <p:to x="100000" y="80000"/>
                                    </p:animScale>
                                    <p:animScale>
                                      <p:cBhvr>
                                        <p:cTn id="59" dur="166" decel="50000">
                                          <p:stCondLst>
                                            <p:cond delay="1338"/>
                                          </p:stCondLst>
                                        </p:cTn>
                                        <p:tgtEl>
                                          <p:spTgt spid="20"/>
                                        </p:tgtEl>
                                      </p:cBhvr>
                                      <p:to x="100000" y="100000"/>
                                    </p:animScale>
                                    <p:animScale>
                                      <p:cBhvr>
                                        <p:cTn id="60" dur="26">
                                          <p:stCondLst>
                                            <p:cond delay="1642"/>
                                          </p:stCondLst>
                                        </p:cTn>
                                        <p:tgtEl>
                                          <p:spTgt spid="20"/>
                                        </p:tgtEl>
                                      </p:cBhvr>
                                      <p:to x="100000" y="90000"/>
                                    </p:animScale>
                                    <p:animScale>
                                      <p:cBhvr>
                                        <p:cTn id="61" dur="166" decel="50000">
                                          <p:stCondLst>
                                            <p:cond delay="1668"/>
                                          </p:stCondLst>
                                        </p:cTn>
                                        <p:tgtEl>
                                          <p:spTgt spid="20"/>
                                        </p:tgtEl>
                                      </p:cBhvr>
                                      <p:to x="100000" y="100000"/>
                                    </p:animScale>
                                    <p:animScale>
                                      <p:cBhvr>
                                        <p:cTn id="62" dur="26">
                                          <p:stCondLst>
                                            <p:cond delay="1808"/>
                                          </p:stCondLst>
                                        </p:cTn>
                                        <p:tgtEl>
                                          <p:spTgt spid="20"/>
                                        </p:tgtEl>
                                      </p:cBhvr>
                                      <p:to x="100000" y="95000"/>
                                    </p:animScale>
                                    <p:animScale>
                                      <p:cBhvr>
                                        <p:cTn id="63" dur="166" decel="50000">
                                          <p:stCondLst>
                                            <p:cond delay="1834"/>
                                          </p:stCondLst>
                                        </p:cTn>
                                        <p:tgtEl>
                                          <p:spTgt spid="20"/>
                                        </p:tgtEl>
                                      </p:cBhvr>
                                      <p:to x="100000" y="100000"/>
                                    </p:animScale>
                                  </p:childTnLst>
                                </p:cTn>
                              </p:par>
                              <p:par>
                                <p:cTn id="64" presetID="26" presetClass="entr" presetSubtype="0" fill="hold" grpId="0" nodeType="withEffect">
                                  <p:stCondLst>
                                    <p:cond delay="0"/>
                                  </p:stCondLst>
                                  <p:childTnLst>
                                    <p:set>
                                      <p:cBhvr>
                                        <p:cTn id="65" dur="1" fill="hold">
                                          <p:stCondLst>
                                            <p:cond delay="0"/>
                                          </p:stCondLst>
                                        </p:cTn>
                                        <p:tgtEl>
                                          <p:spTgt spid="21"/>
                                        </p:tgtEl>
                                        <p:attrNameLst>
                                          <p:attrName>style.visibility</p:attrName>
                                        </p:attrNameLst>
                                      </p:cBhvr>
                                      <p:to>
                                        <p:strVal val="visible"/>
                                      </p:to>
                                    </p:set>
                                    <p:animEffect transition="in" filter="wipe(down)">
                                      <p:cBhvr>
                                        <p:cTn id="66" dur="580">
                                          <p:stCondLst>
                                            <p:cond delay="0"/>
                                          </p:stCondLst>
                                        </p:cTn>
                                        <p:tgtEl>
                                          <p:spTgt spid="21"/>
                                        </p:tgtEl>
                                      </p:cBhvr>
                                    </p:animEffect>
                                    <p:anim calcmode="lin" valueType="num">
                                      <p:cBhvr>
                                        <p:cTn id="67" dur="1822" tmFilter="0,0; 0.14,0.36; 0.43,0.73; 0.71,0.91; 1.0,1.0">
                                          <p:stCondLst>
                                            <p:cond delay="0"/>
                                          </p:stCondLst>
                                        </p:cTn>
                                        <p:tgtEl>
                                          <p:spTgt spid="21"/>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21"/>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21"/>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21"/>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21"/>
                                        </p:tgtEl>
                                        <p:attrNameLst>
                                          <p:attrName>ppt_y</p:attrName>
                                        </p:attrNameLst>
                                      </p:cBhvr>
                                      <p:tavLst>
                                        <p:tav tm="0" fmla="#ppt_y-sin(pi*$)/81">
                                          <p:val>
                                            <p:fltVal val="0"/>
                                          </p:val>
                                        </p:tav>
                                        <p:tav tm="100000">
                                          <p:val>
                                            <p:fltVal val="1"/>
                                          </p:val>
                                        </p:tav>
                                      </p:tavLst>
                                    </p:anim>
                                    <p:animScale>
                                      <p:cBhvr>
                                        <p:cTn id="72" dur="26">
                                          <p:stCondLst>
                                            <p:cond delay="650"/>
                                          </p:stCondLst>
                                        </p:cTn>
                                        <p:tgtEl>
                                          <p:spTgt spid="21"/>
                                        </p:tgtEl>
                                      </p:cBhvr>
                                      <p:to x="100000" y="60000"/>
                                    </p:animScale>
                                    <p:animScale>
                                      <p:cBhvr>
                                        <p:cTn id="73" dur="166" decel="50000">
                                          <p:stCondLst>
                                            <p:cond delay="676"/>
                                          </p:stCondLst>
                                        </p:cTn>
                                        <p:tgtEl>
                                          <p:spTgt spid="21"/>
                                        </p:tgtEl>
                                      </p:cBhvr>
                                      <p:to x="100000" y="100000"/>
                                    </p:animScale>
                                    <p:animScale>
                                      <p:cBhvr>
                                        <p:cTn id="74" dur="26">
                                          <p:stCondLst>
                                            <p:cond delay="1312"/>
                                          </p:stCondLst>
                                        </p:cTn>
                                        <p:tgtEl>
                                          <p:spTgt spid="21"/>
                                        </p:tgtEl>
                                      </p:cBhvr>
                                      <p:to x="100000" y="80000"/>
                                    </p:animScale>
                                    <p:animScale>
                                      <p:cBhvr>
                                        <p:cTn id="75" dur="166" decel="50000">
                                          <p:stCondLst>
                                            <p:cond delay="1338"/>
                                          </p:stCondLst>
                                        </p:cTn>
                                        <p:tgtEl>
                                          <p:spTgt spid="21"/>
                                        </p:tgtEl>
                                      </p:cBhvr>
                                      <p:to x="100000" y="100000"/>
                                    </p:animScale>
                                    <p:animScale>
                                      <p:cBhvr>
                                        <p:cTn id="76" dur="26">
                                          <p:stCondLst>
                                            <p:cond delay="1642"/>
                                          </p:stCondLst>
                                        </p:cTn>
                                        <p:tgtEl>
                                          <p:spTgt spid="21"/>
                                        </p:tgtEl>
                                      </p:cBhvr>
                                      <p:to x="100000" y="90000"/>
                                    </p:animScale>
                                    <p:animScale>
                                      <p:cBhvr>
                                        <p:cTn id="77" dur="166" decel="50000">
                                          <p:stCondLst>
                                            <p:cond delay="1668"/>
                                          </p:stCondLst>
                                        </p:cTn>
                                        <p:tgtEl>
                                          <p:spTgt spid="21"/>
                                        </p:tgtEl>
                                      </p:cBhvr>
                                      <p:to x="100000" y="100000"/>
                                    </p:animScale>
                                    <p:animScale>
                                      <p:cBhvr>
                                        <p:cTn id="78" dur="26">
                                          <p:stCondLst>
                                            <p:cond delay="1808"/>
                                          </p:stCondLst>
                                        </p:cTn>
                                        <p:tgtEl>
                                          <p:spTgt spid="21"/>
                                        </p:tgtEl>
                                      </p:cBhvr>
                                      <p:to x="100000" y="95000"/>
                                    </p:animScale>
                                    <p:animScale>
                                      <p:cBhvr>
                                        <p:cTn id="79" dur="166" decel="50000">
                                          <p:stCondLst>
                                            <p:cond delay="1834"/>
                                          </p:stCondLst>
                                        </p:cTn>
                                        <p:tgtEl>
                                          <p:spTgt spid="2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p:bldP spid="11" grpId="0"/>
      <p:bldP spid="14" grpId="0"/>
      <p:bldP spid="18" grpId="0"/>
      <p:bldP spid="19" grpId="0"/>
      <p:bldP spid="21"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46180" y="272422"/>
            <a:ext cx="6068715" cy="516732"/>
          </a:xfrm>
          <a:prstGeom prst="rect">
            <a:avLst/>
          </a:prstGeom>
          <a:noFill/>
          <a:ln/>
        </p:spPr>
        <p:txBody>
          <a:bodyPr wrap="none" lIns="0" tIns="0" rIns="0" bIns="0" rtlCol="0" anchor="t"/>
          <a:lstStyle/>
          <a:p>
            <a:pPr>
              <a:lnSpc>
                <a:spcPts val="4042"/>
              </a:lnSpc>
            </a:pPr>
            <a:r>
              <a:rPr lang="en-US" sz="3250" b="1" dirty="0">
                <a:solidFill>
                  <a:srgbClr val="000000"/>
                </a:solidFill>
                <a:latin typeface="Arial" panose="020B0604020202020204" pitchFamily="34" charset="0"/>
                <a:ea typeface="Inter Bold" pitchFamily="34" charset="-122"/>
                <a:cs typeface="Arial" panose="020B0604020202020204" pitchFamily="34" charset="0"/>
              </a:rPr>
              <a:t>Reference List</a:t>
            </a:r>
            <a:endParaRPr lang="en-US" sz="3250" dirty="0">
              <a:latin typeface="Arial" panose="020B0604020202020204" pitchFamily="34" charset="0"/>
              <a:cs typeface="Arial" panose="020B0604020202020204" pitchFamily="34" charset="0"/>
            </a:endParaRPr>
          </a:p>
        </p:txBody>
      </p:sp>
      <p:sp>
        <p:nvSpPr>
          <p:cNvPr id="3" name="Text 1"/>
          <p:cNvSpPr/>
          <p:nvPr/>
        </p:nvSpPr>
        <p:spPr>
          <a:xfrm>
            <a:off x="352757" y="1347330"/>
            <a:ext cx="11504235" cy="423466"/>
          </a:xfrm>
          <a:prstGeom prst="rect">
            <a:avLst/>
          </a:prstGeom>
          <a:noFill/>
          <a:ln/>
        </p:spPr>
        <p:txBody>
          <a:bodyPr wrap="square" lIns="0" tIns="0" rIns="0" bIns="0" rtlCol="0" anchor="t"/>
          <a:lstStyle/>
          <a:p>
            <a:pPr algn="just"/>
            <a:r>
              <a:rPr lang="en-US" sz="1167" b="1" dirty="0">
                <a:solidFill>
                  <a:srgbClr val="000000"/>
                </a:solidFill>
                <a:latin typeface="Arial" panose="020B0604020202020204" pitchFamily="34" charset="0"/>
                <a:ea typeface="Inter" pitchFamily="34" charset="-122"/>
                <a:cs typeface="Arial" panose="020B0604020202020204" pitchFamily="34" charset="0"/>
              </a:rPr>
              <a:t>Cogan, N. et al. (2024) 'What do we know about student mental health in UK higher education?: A scoping review of trends, gaps, and research Directions (Preprint),' JMIR Research Protocols, 14, p. e65594. </a:t>
            </a:r>
            <a:r>
              <a:rPr lang="en-US" sz="1167" b="1" dirty="0">
                <a:solidFill>
                  <a:srgbClr val="000000"/>
                </a:solidFill>
                <a:latin typeface="Arial" panose="020B0604020202020204" pitchFamily="34" charset="0"/>
                <a:ea typeface="Inter" pitchFamily="34" charset="-122"/>
                <a:cs typeface="Arial" panose="020B0604020202020204" pitchFamily="34" charset="0"/>
                <a:hlinkClick r:id="rId3"/>
              </a:rPr>
              <a:t>https://doi.org/10.2196/65594</a:t>
            </a:r>
            <a:r>
              <a:rPr lang="en-US" sz="1167" b="1" dirty="0">
                <a:solidFill>
                  <a:srgbClr val="000000"/>
                </a:solidFill>
                <a:latin typeface="Arial" panose="020B0604020202020204" pitchFamily="34" charset="0"/>
                <a:ea typeface="Inter" pitchFamily="34" charset="-122"/>
                <a:cs typeface="Arial" panose="020B0604020202020204" pitchFamily="34" charset="0"/>
              </a:rPr>
              <a:t> (Accessed: 4 December 2025).</a:t>
            </a:r>
            <a:endParaRPr lang="en-US" sz="1167" b="1" dirty="0">
              <a:latin typeface="Arial" panose="020B0604020202020204" pitchFamily="34" charset="0"/>
              <a:cs typeface="Arial" panose="020B0604020202020204" pitchFamily="34" charset="0"/>
            </a:endParaRPr>
          </a:p>
          <a:p>
            <a:pPr algn="just"/>
            <a:endParaRPr lang="en-US" sz="1167" dirty="0">
              <a:latin typeface="Arial" panose="020B0604020202020204" pitchFamily="34" charset="0"/>
              <a:cs typeface="Arial" panose="020B0604020202020204" pitchFamily="34" charset="0"/>
            </a:endParaRPr>
          </a:p>
        </p:txBody>
      </p:sp>
      <p:sp>
        <p:nvSpPr>
          <p:cNvPr id="4" name="Text 2"/>
          <p:cNvSpPr/>
          <p:nvPr/>
        </p:nvSpPr>
        <p:spPr>
          <a:xfrm>
            <a:off x="339603" y="1859514"/>
            <a:ext cx="11504235" cy="423466"/>
          </a:xfrm>
          <a:prstGeom prst="rect">
            <a:avLst/>
          </a:prstGeom>
          <a:noFill/>
          <a:ln/>
        </p:spPr>
        <p:txBody>
          <a:bodyPr wrap="square" lIns="0" tIns="0" rIns="0" bIns="0" rtlCol="0" anchor="t"/>
          <a:lstStyle/>
          <a:p>
            <a:pPr algn="just"/>
            <a:r>
              <a:rPr lang="en-US" sz="1167" b="1" dirty="0" err="1">
                <a:solidFill>
                  <a:srgbClr val="000000"/>
                </a:solidFill>
                <a:latin typeface="Arial" panose="020B0604020202020204" pitchFamily="34" charset="0"/>
                <a:ea typeface="Inter" pitchFamily="34" charset="-122"/>
                <a:cs typeface="Arial" panose="020B0604020202020204" pitchFamily="34" charset="0"/>
              </a:rPr>
              <a:t>Huberty</a:t>
            </a:r>
            <a:r>
              <a:rPr lang="en-US" sz="1167" b="1" dirty="0">
                <a:solidFill>
                  <a:srgbClr val="000000"/>
                </a:solidFill>
                <a:latin typeface="Arial" panose="020B0604020202020204" pitchFamily="34" charset="0"/>
                <a:ea typeface="Inter" pitchFamily="34" charset="-122"/>
                <a:cs typeface="Arial" panose="020B0604020202020204" pitchFamily="34" charset="0"/>
              </a:rPr>
              <a:t>, J. et al. (2019) 'Efficacy of the mindfulness meditation mobile app “CALM” to reduce stress among college students: randomized controlled trial,' JMIR </a:t>
            </a:r>
            <a:r>
              <a:rPr lang="en-US" sz="1167" b="1" dirty="0" err="1">
                <a:solidFill>
                  <a:srgbClr val="000000"/>
                </a:solidFill>
                <a:latin typeface="Arial" panose="020B0604020202020204" pitchFamily="34" charset="0"/>
                <a:ea typeface="Inter" pitchFamily="34" charset="-122"/>
                <a:cs typeface="Arial" panose="020B0604020202020204" pitchFamily="34" charset="0"/>
              </a:rPr>
              <a:t>Mhealth</a:t>
            </a:r>
            <a:r>
              <a:rPr lang="en-US" sz="1167" b="1" dirty="0">
                <a:solidFill>
                  <a:srgbClr val="000000"/>
                </a:solidFill>
                <a:latin typeface="Arial" panose="020B0604020202020204" pitchFamily="34" charset="0"/>
                <a:ea typeface="Inter" pitchFamily="34" charset="-122"/>
                <a:cs typeface="Arial" panose="020B0604020202020204" pitchFamily="34" charset="0"/>
              </a:rPr>
              <a:t> and </a:t>
            </a:r>
            <a:r>
              <a:rPr lang="en-US" sz="1167" b="1" dirty="0" err="1">
                <a:solidFill>
                  <a:srgbClr val="000000"/>
                </a:solidFill>
                <a:latin typeface="Arial" panose="020B0604020202020204" pitchFamily="34" charset="0"/>
                <a:ea typeface="Inter" pitchFamily="34" charset="-122"/>
                <a:cs typeface="Arial" panose="020B0604020202020204" pitchFamily="34" charset="0"/>
              </a:rPr>
              <a:t>Uhealth</a:t>
            </a:r>
            <a:r>
              <a:rPr lang="en-US" sz="1167" b="1" dirty="0">
                <a:solidFill>
                  <a:srgbClr val="000000"/>
                </a:solidFill>
                <a:latin typeface="Arial" panose="020B0604020202020204" pitchFamily="34" charset="0"/>
                <a:ea typeface="Inter" pitchFamily="34" charset="-122"/>
                <a:cs typeface="Arial" panose="020B0604020202020204" pitchFamily="34" charset="0"/>
              </a:rPr>
              <a:t>, 7(6), p. e14273. </a:t>
            </a:r>
            <a:r>
              <a:rPr lang="en-US" sz="1167" b="1" dirty="0">
                <a:solidFill>
                  <a:srgbClr val="000000"/>
                </a:solidFill>
                <a:latin typeface="Arial" panose="020B0604020202020204" pitchFamily="34" charset="0"/>
                <a:ea typeface="Inter" pitchFamily="34" charset="-122"/>
                <a:cs typeface="Arial" panose="020B0604020202020204" pitchFamily="34" charset="0"/>
                <a:hlinkClick r:id="rId4"/>
              </a:rPr>
              <a:t>https://doi.org/10.2196/14273</a:t>
            </a:r>
            <a:r>
              <a:rPr lang="en-US" sz="1167" b="1" dirty="0">
                <a:solidFill>
                  <a:srgbClr val="000000"/>
                </a:solidFill>
                <a:latin typeface="Arial" panose="020B0604020202020204" pitchFamily="34" charset="0"/>
                <a:ea typeface="Inter" pitchFamily="34" charset="-122"/>
                <a:cs typeface="Arial" panose="020B0604020202020204" pitchFamily="34" charset="0"/>
              </a:rPr>
              <a:t> (Accessed: 4 December 2025).</a:t>
            </a:r>
            <a:endParaRPr lang="en-US" sz="1167" b="1" dirty="0">
              <a:latin typeface="Arial" panose="020B0604020202020204" pitchFamily="34" charset="0"/>
              <a:cs typeface="Arial" panose="020B0604020202020204" pitchFamily="34" charset="0"/>
            </a:endParaRPr>
          </a:p>
          <a:p>
            <a:pPr algn="just"/>
            <a:endParaRPr lang="en-US" sz="1167" dirty="0">
              <a:latin typeface="Arial" panose="020B0604020202020204" pitchFamily="34" charset="0"/>
              <a:cs typeface="Arial" panose="020B0604020202020204" pitchFamily="34" charset="0"/>
            </a:endParaRPr>
          </a:p>
        </p:txBody>
      </p:sp>
      <p:sp>
        <p:nvSpPr>
          <p:cNvPr id="5" name="Text 3"/>
          <p:cNvSpPr/>
          <p:nvPr/>
        </p:nvSpPr>
        <p:spPr>
          <a:xfrm>
            <a:off x="339603" y="4433265"/>
            <a:ext cx="11504235" cy="423466"/>
          </a:xfrm>
          <a:prstGeom prst="rect">
            <a:avLst/>
          </a:prstGeom>
          <a:noFill/>
          <a:ln/>
        </p:spPr>
        <p:txBody>
          <a:bodyPr wrap="square" lIns="0" tIns="0" rIns="0" bIns="0" rtlCol="0" anchor="t"/>
          <a:lstStyle/>
          <a:p>
            <a:pPr algn="just">
              <a:lnSpc>
                <a:spcPts val="1667"/>
              </a:lnSpc>
            </a:pPr>
            <a:r>
              <a:rPr lang="en-US" sz="1167" b="1" dirty="0">
                <a:solidFill>
                  <a:srgbClr val="000000"/>
                </a:solidFill>
                <a:latin typeface="Arial" panose="020B0604020202020204" pitchFamily="34" charset="0"/>
                <a:ea typeface="Inter" pitchFamily="34" charset="-122"/>
                <a:cs typeface="Arial" panose="020B0604020202020204" pitchFamily="34" charset="0"/>
              </a:rPr>
              <a:t>NHS Confederation (2023) </a:t>
            </a:r>
            <a:r>
              <a:rPr lang="en-US" sz="1167" b="1" i="1" dirty="0" err="1">
                <a:solidFill>
                  <a:srgbClr val="000000"/>
                </a:solidFill>
                <a:latin typeface="Arial" panose="020B0604020202020204" pitchFamily="34" charset="0"/>
                <a:ea typeface="Inter" pitchFamily="34" charset="-122"/>
                <a:cs typeface="Arial" panose="020B0604020202020204" pitchFamily="34" charset="0"/>
              </a:rPr>
              <a:t>Maximising</a:t>
            </a:r>
            <a:r>
              <a:rPr lang="en-US" sz="1167" b="1" i="1" dirty="0">
                <a:solidFill>
                  <a:srgbClr val="000000"/>
                </a:solidFill>
                <a:latin typeface="Arial" panose="020B0604020202020204" pitchFamily="34" charset="0"/>
                <a:ea typeface="Inter" pitchFamily="34" charset="-122"/>
                <a:cs typeface="Arial" panose="020B0604020202020204" pitchFamily="34" charset="0"/>
              </a:rPr>
              <a:t> the potential of digital in mental health (2023). </a:t>
            </a:r>
            <a:r>
              <a:rPr lang="en-US" sz="1167" b="1" i="1" dirty="0">
                <a:solidFill>
                  <a:srgbClr val="000000"/>
                </a:solidFill>
                <a:latin typeface="Arial" panose="020B0604020202020204" pitchFamily="34" charset="0"/>
                <a:ea typeface="Inter" pitchFamily="34" charset="-122"/>
                <a:cs typeface="Arial" panose="020B0604020202020204" pitchFamily="34" charset="0"/>
                <a:hlinkClick r:id="rId5"/>
              </a:rPr>
              <a:t>https://www.nhsconfed.org/publications/maximising-potential-digital-mental-health</a:t>
            </a:r>
            <a:r>
              <a:rPr lang="en-US" sz="1167" b="1" i="1" dirty="0">
                <a:solidFill>
                  <a:srgbClr val="000000"/>
                </a:solidFill>
                <a:latin typeface="Arial" panose="020B0604020202020204" pitchFamily="34" charset="0"/>
                <a:ea typeface="Inter" pitchFamily="34" charset="-122"/>
                <a:cs typeface="Arial" panose="020B0604020202020204" pitchFamily="34" charset="0"/>
              </a:rPr>
              <a:t>. </a:t>
            </a:r>
            <a:r>
              <a:rPr lang="en-US" sz="1167" b="1" dirty="0">
                <a:solidFill>
                  <a:srgbClr val="000000"/>
                </a:solidFill>
                <a:latin typeface="Arial" panose="020B0604020202020204" pitchFamily="34" charset="0"/>
                <a:ea typeface="Inter" pitchFamily="34" charset="-122"/>
                <a:cs typeface="Arial" panose="020B0604020202020204" pitchFamily="34" charset="0"/>
              </a:rPr>
              <a:t>(Accessed: 4 December 2025).</a:t>
            </a:r>
            <a:endParaRPr lang="en-US" sz="1167" b="1" dirty="0">
              <a:latin typeface="Arial" panose="020B0604020202020204" pitchFamily="34" charset="0"/>
              <a:cs typeface="Arial" panose="020B0604020202020204" pitchFamily="34" charset="0"/>
            </a:endParaRPr>
          </a:p>
        </p:txBody>
      </p:sp>
      <p:sp>
        <p:nvSpPr>
          <p:cNvPr id="6" name="Text 4"/>
          <p:cNvSpPr/>
          <p:nvPr/>
        </p:nvSpPr>
        <p:spPr>
          <a:xfrm>
            <a:off x="300188" y="4981268"/>
            <a:ext cx="11504235" cy="423466"/>
          </a:xfrm>
          <a:prstGeom prst="rect">
            <a:avLst/>
          </a:prstGeom>
          <a:noFill/>
          <a:ln/>
        </p:spPr>
        <p:txBody>
          <a:bodyPr wrap="square" lIns="0" tIns="0" rIns="0" bIns="0" rtlCol="0" anchor="t"/>
          <a:lstStyle/>
          <a:p>
            <a:pPr algn="just">
              <a:lnSpc>
                <a:spcPts val="1667"/>
              </a:lnSpc>
            </a:pPr>
            <a:r>
              <a:rPr lang="en-US" sz="1167" b="1" dirty="0">
                <a:solidFill>
                  <a:srgbClr val="000000"/>
                </a:solidFill>
                <a:latin typeface="Arial" panose="020B0604020202020204" pitchFamily="34" charset="0"/>
                <a:ea typeface="Inter" pitchFamily="34" charset="-122"/>
                <a:cs typeface="Arial" panose="020B0604020202020204" pitchFamily="34" charset="0"/>
              </a:rPr>
              <a:t>Office for Students (2024) Student mental health - our role - Office for Students. </a:t>
            </a:r>
            <a:r>
              <a:rPr lang="en-US" sz="1167" b="1" dirty="0">
                <a:solidFill>
                  <a:srgbClr val="000000"/>
                </a:solidFill>
                <a:latin typeface="Arial" panose="020B0604020202020204" pitchFamily="34" charset="0"/>
                <a:ea typeface="Inter" pitchFamily="34" charset="-122"/>
                <a:cs typeface="Arial" panose="020B0604020202020204" pitchFamily="34" charset="0"/>
                <a:hlinkClick r:id="rId6"/>
              </a:rPr>
              <a:t>https://www.officeforstudents.org.uk/for-providers/student-protection-and-choice/student-mental-health/our-role</a:t>
            </a:r>
            <a:r>
              <a:rPr lang="en-US" sz="1167" b="1" dirty="0">
                <a:solidFill>
                  <a:srgbClr val="000000"/>
                </a:solidFill>
                <a:latin typeface="Arial" panose="020B0604020202020204" pitchFamily="34" charset="0"/>
                <a:ea typeface="Inter" pitchFamily="34" charset="-122"/>
                <a:cs typeface="Arial" panose="020B0604020202020204" pitchFamily="34" charset="0"/>
              </a:rPr>
              <a:t> . (Accessed: 4 December 2025).</a:t>
            </a:r>
            <a:endParaRPr lang="en-US" sz="1167" b="1" dirty="0">
              <a:latin typeface="Arial" panose="020B0604020202020204" pitchFamily="34" charset="0"/>
              <a:cs typeface="Arial" panose="020B0604020202020204" pitchFamily="34" charset="0"/>
            </a:endParaRPr>
          </a:p>
          <a:p>
            <a:pPr algn="just">
              <a:lnSpc>
                <a:spcPts val="1667"/>
              </a:lnSpc>
            </a:pPr>
            <a:endParaRPr lang="en-US" sz="1167" dirty="0">
              <a:latin typeface="Arial" panose="020B0604020202020204" pitchFamily="34" charset="0"/>
              <a:cs typeface="Arial" panose="020B0604020202020204" pitchFamily="34" charset="0"/>
            </a:endParaRPr>
          </a:p>
        </p:txBody>
      </p:sp>
      <p:sp>
        <p:nvSpPr>
          <p:cNvPr id="7" name="Text 5"/>
          <p:cNvSpPr/>
          <p:nvPr/>
        </p:nvSpPr>
        <p:spPr>
          <a:xfrm>
            <a:off x="287063" y="5482710"/>
            <a:ext cx="11504235" cy="423466"/>
          </a:xfrm>
          <a:prstGeom prst="rect">
            <a:avLst/>
          </a:prstGeom>
          <a:noFill/>
          <a:ln/>
        </p:spPr>
        <p:txBody>
          <a:bodyPr wrap="square" lIns="0" tIns="0" rIns="0" bIns="0" rtlCol="0" anchor="t"/>
          <a:lstStyle/>
          <a:p>
            <a:pPr algn="just">
              <a:lnSpc>
                <a:spcPts val="1667"/>
              </a:lnSpc>
            </a:pPr>
            <a:r>
              <a:rPr lang="en-US" sz="1167" b="1" dirty="0">
                <a:solidFill>
                  <a:srgbClr val="000000"/>
                </a:solidFill>
                <a:latin typeface="Arial" panose="020B0604020202020204" pitchFamily="34" charset="0"/>
                <a:ea typeface="Inter" pitchFamily="34" charset="-122"/>
                <a:cs typeface="Arial" panose="020B0604020202020204" pitchFamily="34" charset="0"/>
              </a:rPr>
              <a:t>Oxford CBT (2024) Student Mental Health Statistics 2024. </a:t>
            </a:r>
            <a:r>
              <a:rPr lang="en-US" sz="1167" b="1" dirty="0">
                <a:solidFill>
                  <a:srgbClr val="000000"/>
                </a:solidFill>
                <a:latin typeface="Arial" panose="020B0604020202020204" pitchFamily="34" charset="0"/>
                <a:ea typeface="Inter" pitchFamily="34" charset="-122"/>
                <a:cs typeface="Arial" panose="020B0604020202020204" pitchFamily="34" charset="0"/>
                <a:hlinkClick r:id="rId7"/>
              </a:rPr>
              <a:t>https://www.oxfordcbt.co.uk/student-mental-health-statistics-2024</a:t>
            </a:r>
            <a:r>
              <a:rPr lang="en-US" sz="1167" b="1" dirty="0">
                <a:solidFill>
                  <a:srgbClr val="000000"/>
                </a:solidFill>
                <a:latin typeface="Arial" panose="020B0604020202020204" pitchFamily="34" charset="0"/>
                <a:ea typeface="Inter" pitchFamily="34" charset="-122"/>
                <a:cs typeface="Arial" panose="020B0604020202020204" pitchFamily="34" charset="0"/>
              </a:rPr>
              <a:t> (Accessed: 4 December 2025).</a:t>
            </a:r>
            <a:endParaRPr lang="en-US" sz="1167" b="1" dirty="0">
              <a:latin typeface="Arial" panose="020B0604020202020204" pitchFamily="34" charset="0"/>
              <a:cs typeface="Arial" panose="020B0604020202020204" pitchFamily="34" charset="0"/>
            </a:endParaRPr>
          </a:p>
          <a:p>
            <a:pPr algn="just">
              <a:lnSpc>
                <a:spcPts val="1667"/>
              </a:lnSpc>
            </a:pPr>
            <a:r>
              <a:rPr lang="en-US" sz="1167" dirty="0">
                <a:solidFill>
                  <a:srgbClr val="000000"/>
                </a:solidFill>
                <a:latin typeface="Arial" panose="020B0604020202020204" pitchFamily="34" charset="0"/>
                <a:ea typeface="Inter" pitchFamily="34" charset="-122"/>
                <a:cs typeface="Arial" panose="020B0604020202020204" pitchFamily="34" charset="0"/>
              </a:rPr>
              <a:t>. </a:t>
            </a:r>
            <a:endParaRPr lang="en-US" sz="1167" dirty="0">
              <a:latin typeface="Arial" panose="020B0604020202020204" pitchFamily="34" charset="0"/>
              <a:cs typeface="Arial" panose="020B0604020202020204" pitchFamily="34" charset="0"/>
            </a:endParaRPr>
          </a:p>
        </p:txBody>
      </p:sp>
      <p:sp>
        <p:nvSpPr>
          <p:cNvPr id="8" name="Text 6"/>
          <p:cNvSpPr/>
          <p:nvPr/>
        </p:nvSpPr>
        <p:spPr>
          <a:xfrm>
            <a:off x="287063" y="5736422"/>
            <a:ext cx="11504235" cy="222248"/>
          </a:xfrm>
          <a:prstGeom prst="rect">
            <a:avLst/>
          </a:prstGeom>
          <a:noFill/>
          <a:ln/>
        </p:spPr>
        <p:txBody>
          <a:bodyPr wrap="square" lIns="0" tIns="0" rIns="0" bIns="0" rtlCol="0" anchor="t"/>
          <a:lstStyle/>
          <a:p>
            <a:pPr algn="just">
              <a:lnSpc>
                <a:spcPts val="1667"/>
              </a:lnSpc>
            </a:pPr>
            <a:r>
              <a:rPr lang="en-US" sz="1167" b="1" dirty="0">
                <a:solidFill>
                  <a:srgbClr val="000000"/>
                </a:solidFill>
                <a:latin typeface="Arial" panose="020B0604020202020204" pitchFamily="34" charset="0"/>
                <a:ea typeface="Inter" pitchFamily="34" charset="-122"/>
                <a:cs typeface="Arial" panose="020B0604020202020204" pitchFamily="34" charset="0"/>
              </a:rPr>
              <a:t>Student Minds (2025) University Mental Health Charter - Student Minds Hub. </a:t>
            </a:r>
            <a:r>
              <a:rPr lang="en-US" sz="1167" b="1" dirty="0">
                <a:solidFill>
                  <a:srgbClr val="000000"/>
                </a:solidFill>
                <a:latin typeface="Arial" panose="020B0604020202020204" pitchFamily="34" charset="0"/>
                <a:ea typeface="Inter" pitchFamily="34" charset="-122"/>
                <a:cs typeface="Arial" panose="020B0604020202020204" pitchFamily="34" charset="0"/>
                <a:hlinkClick r:id="rId8"/>
              </a:rPr>
              <a:t>https://hub.studentminds.org.uk/university-mental-health-charter</a:t>
            </a:r>
            <a:r>
              <a:rPr lang="en-US" sz="1167" b="1" dirty="0">
                <a:solidFill>
                  <a:srgbClr val="000000"/>
                </a:solidFill>
                <a:latin typeface="Arial" panose="020B0604020202020204" pitchFamily="34" charset="0"/>
                <a:ea typeface="Inter" pitchFamily="34" charset="-122"/>
                <a:cs typeface="Arial" panose="020B0604020202020204" pitchFamily="34" charset="0"/>
              </a:rPr>
              <a:t>. (Accessed: 4 December 2025).</a:t>
            </a:r>
            <a:endParaRPr lang="en-US" sz="1167" b="1" dirty="0">
              <a:latin typeface="Arial" panose="020B0604020202020204" pitchFamily="34" charset="0"/>
              <a:cs typeface="Arial" panose="020B0604020202020204" pitchFamily="34" charset="0"/>
            </a:endParaRPr>
          </a:p>
        </p:txBody>
      </p:sp>
      <p:sp>
        <p:nvSpPr>
          <p:cNvPr id="9" name="Text 7"/>
          <p:cNvSpPr/>
          <p:nvPr/>
        </p:nvSpPr>
        <p:spPr>
          <a:xfrm>
            <a:off x="300188" y="6178872"/>
            <a:ext cx="11504235" cy="423466"/>
          </a:xfrm>
          <a:prstGeom prst="rect">
            <a:avLst/>
          </a:prstGeom>
          <a:noFill/>
          <a:ln/>
        </p:spPr>
        <p:txBody>
          <a:bodyPr wrap="square" lIns="0" tIns="0" rIns="0" bIns="0" rtlCol="0" anchor="t"/>
          <a:lstStyle/>
          <a:p>
            <a:pPr algn="just">
              <a:lnSpc>
                <a:spcPts val="1667"/>
              </a:lnSpc>
            </a:pPr>
            <a:r>
              <a:rPr lang="en-US" sz="1167" b="1" dirty="0">
                <a:solidFill>
                  <a:srgbClr val="000000"/>
                </a:solidFill>
                <a:latin typeface="Arial" panose="020B0604020202020204" pitchFamily="34" charset="0"/>
                <a:ea typeface="Inter" pitchFamily="34" charset="-122"/>
                <a:cs typeface="Arial" panose="020B0604020202020204" pitchFamily="34" charset="0"/>
              </a:rPr>
              <a:t>Lew, T. et al. (2025) 'Impacts of the Mindfulness Meditation Mobile App CALM on undergraduate students’ sleep and emotional State: pilot randomized controlled trial,' JMIR Formative Research, 9, p. e66131. </a:t>
            </a:r>
            <a:r>
              <a:rPr lang="en-US" sz="1167" b="1" dirty="0">
                <a:solidFill>
                  <a:srgbClr val="000000"/>
                </a:solidFill>
                <a:latin typeface="Arial" panose="020B0604020202020204" pitchFamily="34" charset="0"/>
                <a:ea typeface="Inter" pitchFamily="34" charset="-122"/>
                <a:cs typeface="Arial" panose="020B0604020202020204" pitchFamily="34" charset="0"/>
                <a:hlinkClick r:id="rId9"/>
              </a:rPr>
              <a:t>https://doi.org/10.2196/66131</a:t>
            </a:r>
            <a:r>
              <a:rPr lang="en-US" sz="1167" b="1" dirty="0">
                <a:solidFill>
                  <a:srgbClr val="000000"/>
                </a:solidFill>
                <a:latin typeface="Arial" panose="020B0604020202020204" pitchFamily="34" charset="0"/>
                <a:ea typeface="Inter" pitchFamily="34" charset="-122"/>
                <a:cs typeface="Arial" panose="020B0604020202020204" pitchFamily="34" charset="0"/>
              </a:rPr>
              <a:t>. Accessed: 4 December 2025).</a:t>
            </a:r>
            <a:endParaRPr lang="en-US" sz="1167" b="1" dirty="0">
              <a:latin typeface="Arial" panose="020B0604020202020204" pitchFamily="34" charset="0"/>
              <a:cs typeface="Arial" panose="020B0604020202020204" pitchFamily="34" charset="0"/>
            </a:endParaRPr>
          </a:p>
          <a:p>
            <a:pPr algn="just">
              <a:lnSpc>
                <a:spcPts val="1667"/>
              </a:lnSpc>
            </a:pPr>
            <a:endParaRPr lang="en-US" sz="1167" dirty="0">
              <a:latin typeface="Arial" panose="020B0604020202020204" pitchFamily="34" charset="0"/>
              <a:cs typeface="Arial" panose="020B0604020202020204" pitchFamily="34" charset="0"/>
            </a:endParaRPr>
          </a:p>
        </p:txBody>
      </p:sp>
      <p:sp>
        <p:nvSpPr>
          <p:cNvPr id="12" name="Rectangle 11"/>
          <p:cNvSpPr/>
          <p:nvPr/>
        </p:nvSpPr>
        <p:spPr>
          <a:xfrm>
            <a:off x="234493" y="2328509"/>
            <a:ext cx="11635624" cy="451534"/>
          </a:xfrm>
          <a:prstGeom prst="rect">
            <a:avLst/>
          </a:prstGeom>
        </p:spPr>
        <p:txBody>
          <a:bodyPr wrap="square">
            <a:spAutoFit/>
          </a:bodyPr>
          <a:lstStyle/>
          <a:p>
            <a:r>
              <a:rPr lang="en-US" sz="1167" b="1" dirty="0" err="1">
                <a:latin typeface="Arial" panose="020B0604020202020204" pitchFamily="34" charset="0"/>
                <a:cs typeface="Arial" panose="020B0604020202020204" pitchFamily="34" charset="0"/>
              </a:rPr>
              <a:t>Huberty</a:t>
            </a:r>
            <a:r>
              <a:rPr lang="en-US" sz="1167" b="1" dirty="0">
                <a:latin typeface="Arial" panose="020B0604020202020204" pitchFamily="34" charset="0"/>
                <a:cs typeface="Arial" panose="020B0604020202020204" pitchFamily="34" charset="0"/>
              </a:rPr>
              <a:t>, J.L. et al. (2022) 'Testing the Pragmatic Effectiveness of a Consumer-Based Mindfulness Mobile App in the Workplace: Randomized controlled trial,' JMIR </a:t>
            </a:r>
            <a:r>
              <a:rPr lang="en-US" sz="1167" b="1" dirty="0" err="1">
                <a:latin typeface="Arial" panose="020B0604020202020204" pitchFamily="34" charset="0"/>
                <a:cs typeface="Arial" panose="020B0604020202020204" pitchFamily="34" charset="0"/>
              </a:rPr>
              <a:t>Mhealth</a:t>
            </a:r>
            <a:r>
              <a:rPr lang="en-US" sz="1167" b="1" dirty="0">
                <a:latin typeface="Arial" panose="020B0604020202020204" pitchFamily="34" charset="0"/>
                <a:cs typeface="Arial" panose="020B0604020202020204" pitchFamily="34" charset="0"/>
              </a:rPr>
              <a:t> and </a:t>
            </a:r>
            <a:r>
              <a:rPr lang="en-US" sz="1167" b="1" dirty="0" err="1">
                <a:latin typeface="Arial" panose="020B0604020202020204" pitchFamily="34" charset="0"/>
                <a:cs typeface="Arial" panose="020B0604020202020204" pitchFamily="34" charset="0"/>
              </a:rPr>
              <a:t>Uhealth</a:t>
            </a:r>
            <a:r>
              <a:rPr lang="en-US" sz="1167" b="1" dirty="0">
                <a:latin typeface="Arial" panose="020B0604020202020204" pitchFamily="34" charset="0"/>
                <a:cs typeface="Arial" panose="020B0604020202020204" pitchFamily="34" charset="0"/>
              </a:rPr>
              <a:t>, 10(9), p. e38903. </a:t>
            </a:r>
            <a:r>
              <a:rPr lang="en-US" sz="1167" b="1" dirty="0">
                <a:latin typeface="Arial" panose="020B0604020202020204" pitchFamily="34" charset="0"/>
                <a:cs typeface="Arial" panose="020B0604020202020204" pitchFamily="34" charset="0"/>
                <a:hlinkClick r:id="rId10"/>
              </a:rPr>
              <a:t>https://doi.org/10.2196/38903</a:t>
            </a:r>
            <a:r>
              <a:rPr lang="en-US" sz="1167" b="1" dirty="0">
                <a:latin typeface="Arial" panose="020B0604020202020204" pitchFamily="34" charset="0"/>
                <a:cs typeface="Arial" panose="020B0604020202020204" pitchFamily="34" charset="0"/>
              </a:rPr>
              <a:t>. (Accessed: 4 December 2025).</a:t>
            </a:r>
            <a:endParaRPr lang="en-IN" sz="1167" b="1" dirty="0">
              <a:latin typeface="Arial" panose="020B0604020202020204" pitchFamily="34" charset="0"/>
              <a:cs typeface="Arial" panose="020B0604020202020204" pitchFamily="34" charset="0"/>
            </a:endParaRPr>
          </a:p>
        </p:txBody>
      </p:sp>
      <p:sp>
        <p:nvSpPr>
          <p:cNvPr id="13" name="Rectangle 12"/>
          <p:cNvSpPr/>
          <p:nvPr/>
        </p:nvSpPr>
        <p:spPr>
          <a:xfrm>
            <a:off x="234493" y="3298163"/>
            <a:ext cx="11753858" cy="451534"/>
          </a:xfrm>
          <a:prstGeom prst="rect">
            <a:avLst/>
          </a:prstGeom>
        </p:spPr>
        <p:txBody>
          <a:bodyPr wrap="square">
            <a:spAutoFit/>
          </a:bodyPr>
          <a:lstStyle/>
          <a:p>
            <a:pPr algn="just"/>
            <a:r>
              <a:rPr lang="en-US" sz="1167" b="1" dirty="0">
                <a:latin typeface="Arial" panose="020B0604020202020204" pitchFamily="34" charset="0"/>
                <a:cs typeface="Arial" panose="020B0604020202020204" pitchFamily="34" charset="0"/>
              </a:rPr>
              <a:t>Mayo Clinic (2025) How stress affects your body and behavior </a:t>
            </a:r>
            <a:r>
              <a:rPr lang="en-US" sz="1167" b="1" dirty="0">
                <a:latin typeface="Arial" panose="020B0604020202020204" pitchFamily="34" charset="0"/>
                <a:cs typeface="Arial" panose="020B0604020202020204" pitchFamily="34" charset="0"/>
                <a:hlinkClick r:id="rId11"/>
              </a:rPr>
              <a:t>https://www.mayoclinic.org/healthy-lifestyle/stress-management/in-depth/stress-symptoms/art-20050987</a:t>
            </a:r>
            <a:r>
              <a:rPr lang="en-US" sz="1167" b="1" dirty="0">
                <a:latin typeface="Arial" panose="020B0604020202020204" pitchFamily="34" charset="0"/>
                <a:cs typeface="Arial" panose="020B0604020202020204" pitchFamily="34" charset="0"/>
              </a:rPr>
              <a:t>.  (Accessed: 4 December 2025).</a:t>
            </a:r>
          </a:p>
        </p:txBody>
      </p:sp>
      <p:sp>
        <p:nvSpPr>
          <p:cNvPr id="14" name="Rectangle 13"/>
          <p:cNvSpPr/>
          <p:nvPr/>
        </p:nvSpPr>
        <p:spPr>
          <a:xfrm>
            <a:off x="234493" y="3835480"/>
            <a:ext cx="11753858" cy="451534"/>
          </a:xfrm>
          <a:prstGeom prst="rect">
            <a:avLst/>
          </a:prstGeom>
        </p:spPr>
        <p:txBody>
          <a:bodyPr wrap="square">
            <a:spAutoFit/>
          </a:bodyPr>
          <a:lstStyle/>
          <a:p>
            <a:r>
              <a:rPr lang="en-US" sz="1167" b="1" dirty="0" err="1">
                <a:latin typeface="Arial" panose="020B0604020202020204" pitchFamily="34" charset="0"/>
                <a:cs typeface="Arial" panose="020B0604020202020204" pitchFamily="34" charset="0"/>
              </a:rPr>
              <a:t>Michie</a:t>
            </a:r>
            <a:r>
              <a:rPr lang="en-US" sz="1167" b="1" dirty="0">
                <a:latin typeface="Arial" panose="020B0604020202020204" pitchFamily="34" charset="0"/>
                <a:cs typeface="Arial" panose="020B0604020202020204" pitchFamily="34" charset="0"/>
              </a:rPr>
              <a:t>, S., Van </a:t>
            </a:r>
            <a:r>
              <a:rPr lang="en-US" sz="1167" b="1" dirty="0" err="1">
                <a:latin typeface="Arial" panose="020B0604020202020204" pitchFamily="34" charset="0"/>
                <a:cs typeface="Arial" panose="020B0604020202020204" pitchFamily="34" charset="0"/>
              </a:rPr>
              <a:t>Stralen</a:t>
            </a:r>
            <a:r>
              <a:rPr lang="en-US" sz="1167" b="1" dirty="0">
                <a:latin typeface="Arial" panose="020B0604020202020204" pitchFamily="34" charset="0"/>
                <a:cs typeface="Arial" panose="020B0604020202020204" pitchFamily="34" charset="0"/>
              </a:rPr>
              <a:t>, M.M. and West, R. (2011) 'The </a:t>
            </a:r>
            <a:r>
              <a:rPr lang="en-US" sz="1167" b="1" dirty="0" err="1">
                <a:latin typeface="Arial" panose="020B0604020202020204" pitchFamily="34" charset="0"/>
                <a:cs typeface="Arial" panose="020B0604020202020204" pitchFamily="34" charset="0"/>
              </a:rPr>
              <a:t>behaviour</a:t>
            </a:r>
            <a:r>
              <a:rPr lang="en-US" sz="1167" b="1" dirty="0">
                <a:latin typeface="Arial" panose="020B0604020202020204" pitchFamily="34" charset="0"/>
                <a:cs typeface="Arial" panose="020B0604020202020204" pitchFamily="34" charset="0"/>
              </a:rPr>
              <a:t> change wheel: A new method for </a:t>
            </a:r>
            <a:r>
              <a:rPr lang="en-US" sz="1167" b="1" dirty="0" err="1">
                <a:latin typeface="Arial" panose="020B0604020202020204" pitchFamily="34" charset="0"/>
                <a:cs typeface="Arial" panose="020B0604020202020204" pitchFamily="34" charset="0"/>
              </a:rPr>
              <a:t>characterising</a:t>
            </a:r>
            <a:r>
              <a:rPr lang="en-US" sz="1167" b="1" dirty="0">
                <a:latin typeface="Arial" panose="020B0604020202020204" pitchFamily="34" charset="0"/>
                <a:cs typeface="Arial" panose="020B0604020202020204" pitchFamily="34" charset="0"/>
              </a:rPr>
              <a:t> and designing </a:t>
            </a:r>
            <a:r>
              <a:rPr lang="en-US" sz="1167" b="1" dirty="0" err="1">
                <a:latin typeface="Arial" panose="020B0604020202020204" pitchFamily="34" charset="0"/>
                <a:cs typeface="Arial" panose="020B0604020202020204" pitchFamily="34" charset="0"/>
              </a:rPr>
              <a:t>behaviour</a:t>
            </a:r>
            <a:r>
              <a:rPr lang="en-US" sz="1167" b="1" dirty="0">
                <a:latin typeface="Arial" panose="020B0604020202020204" pitchFamily="34" charset="0"/>
                <a:cs typeface="Arial" panose="020B0604020202020204" pitchFamily="34" charset="0"/>
              </a:rPr>
              <a:t> change interventions,' Implementation Science, 6(1), p. 42. </a:t>
            </a:r>
            <a:r>
              <a:rPr lang="en-US" sz="1167" b="1" dirty="0">
                <a:latin typeface="Arial" panose="020B0604020202020204" pitchFamily="34" charset="0"/>
                <a:cs typeface="Arial" panose="020B0604020202020204" pitchFamily="34" charset="0"/>
                <a:hlinkClick r:id="rId12"/>
              </a:rPr>
              <a:t>https://doi.org/10.1186/1748-5908-6-42</a:t>
            </a:r>
            <a:r>
              <a:rPr lang="en-US" sz="1167" b="1" dirty="0">
                <a:latin typeface="Arial" panose="020B0604020202020204" pitchFamily="34" charset="0"/>
                <a:cs typeface="Arial" panose="020B0604020202020204" pitchFamily="34" charset="0"/>
              </a:rPr>
              <a:t>. (Accessed: 4 December 2025).</a:t>
            </a:r>
          </a:p>
        </p:txBody>
      </p:sp>
      <p:sp>
        <p:nvSpPr>
          <p:cNvPr id="15" name="Rectangle 14"/>
          <p:cNvSpPr/>
          <p:nvPr/>
        </p:nvSpPr>
        <p:spPr>
          <a:xfrm>
            <a:off x="9952025" y="250811"/>
            <a:ext cx="3028251" cy="323165"/>
          </a:xfrm>
          <a:prstGeom prst="rect">
            <a:avLst/>
          </a:prstGeom>
        </p:spPr>
        <p:txBody>
          <a:bodyPr wrap="square">
            <a:spAutoFit/>
          </a:bodyPr>
          <a:lstStyle/>
          <a:p>
            <a:r>
              <a:rPr lang="en-IN" sz="1500" b="1" dirty="0" err="1">
                <a:latin typeface="Arial" panose="020B0604020202020204" pitchFamily="34" charset="0"/>
                <a:cs typeface="Arial" panose="020B0604020202020204" pitchFamily="34" charset="0"/>
              </a:rPr>
              <a:t>Iqdad</a:t>
            </a:r>
            <a:r>
              <a:rPr lang="en-IN" sz="1500" b="1" dirty="0">
                <a:latin typeface="Arial" panose="020B0604020202020204" pitchFamily="34" charset="0"/>
                <a:cs typeface="Arial" panose="020B0604020202020204" pitchFamily="34" charset="0"/>
              </a:rPr>
              <a:t> Ali (</a:t>
            </a:r>
            <a:r>
              <a:rPr lang="en-US" sz="1500" b="1" dirty="0">
                <a:latin typeface="Arial" panose="020B0604020202020204" pitchFamily="34" charset="0"/>
                <a:cs typeface="Arial" panose="020B0604020202020204" pitchFamily="34" charset="0"/>
              </a:rPr>
              <a:t>2428690)</a:t>
            </a:r>
            <a:endParaRPr lang="en-IN" sz="1500" b="1" dirty="0">
              <a:latin typeface="Arial" panose="020B0604020202020204" pitchFamily="34" charset="0"/>
              <a:cs typeface="Arial" panose="020B0604020202020204" pitchFamily="34" charset="0"/>
            </a:endParaRPr>
          </a:p>
        </p:txBody>
      </p:sp>
      <p:sp>
        <p:nvSpPr>
          <p:cNvPr id="16" name="Rectangle 15"/>
          <p:cNvSpPr/>
          <p:nvPr/>
        </p:nvSpPr>
        <p:spPr>
          <a:xfrm>
            <a:off x="287063" y="824613"/>
            <a:ext cx="11635624" cy="451534"/>
          </a:xfrm>
          <a:prstGeom prst="rect">
            <a:avLst/>
          </a:prstGeom>
        </p:spPr>
        <p:txBody>
          <a:bodyPr wrap="square">
            <a:spAutoFit/>
          </a:bodyPr>
          <a:lstStyle/>
          <a:p>
            <a:pPr algn="just"/>
            <a:r>
              <a:rPr lang="en-US" sz="1167" b="1" dirty="0">
                <a:latin typeface="Arial" panose="020B0604020202020204" pitchFamily="34" charset="0"/>
                <a:cs typeface="Arial" panose="020B0604020202020204" pitchFamily="34" charset="0"/>
              </a:rPr>
              <a:t>Lee, R.A. and Jung, M.E. (2018) 'Evaluation of an </a:t>
            </a:r>
            <a:r>
              <a:rPr lang="en-US" sz="1167" b="1" dirty="0" err="1">
                <a:latin typeface="Arial" panose="020B0604020202020204" pitchFamily="34" charset="0"/>
                <a:cs typeface="Arial" panose="020B0604020202020204" pitchFamily="34" charset="0"/>
              </a:rPr>
              <a:t>MHealth</a:t>
            </a:r>
            <a:r>
              <a:rPr lang="en-US" sz="1167" b="1" dirty="0">
                <a:latin typeface="Arial" panose="020B0604020202020204" pitchFamily="34" charset="0"/>
                <a:cs typeface="Arial" panose="020B0604020202020204" pitchFamily="34" charset="0"/>
              </a:rPr>
              <a:t> app (</a:t>
            </a:r>
            <a:r>
              <a:rPr lang="en-US" sz="1167" b="1" dirty="0" err="1">
                <a:latin typeface="Arial" panose="020B0604020202020204" pitchFamily="34" charset="0"/>
                <a:cs typeface="Arial" panose="020B0604020202020204" pitchFamily="34" charset="0"/>
              </a:rPr>
              <a:t>DeStressify</a:t>
            </a:r>
            <a:r>
              <a:rPr lang="en-US" sz="1167" b="1" dirty="0">
                <a:latin typeface="Arial" panose="020B0604020202020204" pitchFamily="34" charset="0"/>
                <a:cs typeface="Arial" panose="020B0604020202020204" pitchFamily="34" charset="0"/>
              </a:rPr>
              <a:t>) on university students’ mental health: pilot trial,' JMIR Mental Health, 5(1), p. e2. </a:t>
            </a:r>
            <a:r>
              <a:rPr lang="en-US" sz="1167" b="1" dirty="0">
                <a:latin typeface="Arial" panose="020B0604020202020204" pitchFamily="34" charset="0"/>
                <a:cs typeface="Arial" panose="020B0604020202020204" pitchFamily="34" charset="0"/>
                <a:hlinkClick r:id="rId13"/>
              </a:rPr>
              <a:t>https://doi.org/10.2196/mental.8324</a:t>
            </a:r>
            <a:r>
              <a:rPr lang="en-US" sz="1167" b="1" dirty="0">
                <a:latin typeface="Arial" panose="020B0604020202020204" pitchFamily="34" charset="0"/>
                <a:cs typeface="Arial" panose="020B0604020202020204" pitchFamily="34" charset="0"/>
              </a:rPr>
              <a:t>. </a:t>
            </a:r>
            <a:r>
              <a:rPr lang="en-US" sz="1167" b="1" dirty="0">
                <a:solidFill>
                  <a:srgbClr val="000000"/>
                </a:solidFill>
                <a:latin typeface="Arial" panose="020B0604020202020204" pitchFamily="34" charset="0"/>
                <a:ea typeface="Inter" pitchFamily="34" charset="-122"/>
                <a:cs typeface="Arial" panose="020B0604020202020204" pitchFamily="34" charset="0"/>
              </a:rPr>
              <a:t>(Accessed: 4 December 2025).</a:t>
            </a:r>
            <a:endParaRPr lang="en-US" sz="1167" b="1" dirty="0">
              <a:latin typeface="Arial" panose="020B0604020202020204" pitchFamily="34" charset="0"/>
              <a:cs typeface="Arial" panose="020B0604020202020204" pitchFamily="34" charset="0"/>
            </a:endParaRPr>
          </a:p>
        </p:txBody>
      </p:sp>
      <p:sp>
        <p:nvSpPr>
          <p:cNvPr id="18" name="Rectangle 17"/>
          <p:cNvSpPr/>
          <p:nvPr/>
        </p:nvSpPr>
        <p:spPr>
          <a:xfrm>
            <a:off x="254206" y="2832346"/>
            <a:ext cx="11589632" cy="631135"/>
          </a:xfrm>
          <a:prstGeom prst="rect">
            <a:avLst/>
          </a:prstGeom>
        </p:spPr>
        <p:txBody>
          <a:bodyPr wrap="square">
            <a:spAutoFit/>
          </a:bodyPr>
          <a:lstStyle/>
          <a:p>
            <a:r>
              <a:rPr lang="en-US" sz="1167" b="1" dirty="0">
                <a:latin typeface="Arial" panose="020B0604020202020204" pitchFamily="34" charset="0"/>
                <a:cs typeface="Arial" panose="020B0604020202020204" pitchFamily="34" charset="0"/>
              </a:rPr>
              <a:t>Lew, T. et al. (2025c) 'Impacts of the Mindfulness Meditation Mobile App CALM on undergraduate students’ sleep and emotional State: pilot randomized controlled trial,' JMIR Formative Research, 9, p. e66131. </a:t>
            </a:r>
            <a:r>
              <a:rPr lang="en-US" sz="1167" b="1" dirty="0">
                <a:latin typeface="Arial" panose="020B0604020202020204" pitchFamily="34" charset="0"/>
                <a:cs typeface="Arial" panose="020B0604020202020204" pitchFamily="34" charset="0"/>
                <a:hlinkClick r:id="rId9"/>
              </a:rPr>
              <a:t>https://doi.org/10.2196/66131</a:t>
            </a:r>
            <a:r>
              <a:rPr lang="en-US" sz="1167" b="1" dirty="0">
                <a:latin typeface="Arial" panose="020B0604020202020204" pitchFamily="34" charset="0"/>
                <a:cs typeface="Arial" panose="020B0604020202020204" pitchFamily="34" charset="0"/>
              </a:rPr>
              <a:t> </a:t>
            </a:r>
            <a:r>
              <a:rPr lang="en-US" sz="1167" b="1" dirty="0">
                <a:solidFill>
                  <a:srgbClr val="000000"/>
                </a:solidFill>
                <a:latin typeface="Arial" panose="020B0604020202020204" pitchFamily="34" charset="0"/>
                <a:ea typeface="Inter" pitchFamily="34" charset="-122"/>
                <a:cs typeface="Arial" panose="020B0604020202020204" pitchFamily="34" charset="0"/>
              </a:rPr>
              <a:t>(Accessed: 4 December 2025).</a:t>
            </a:r>
            <a:endParaRPr lang="en-US" sz="1167" b="1" dirty="0">
              <a:latin typeface="Arial" panose="020B0604020202020204" pitchFamily="34" charset="0"/>
              <a:cs typeface="Arial" panose="020B0604020202020204" pitchFamily="34" charset="0"/>
            </a:endParaRPr>
          </a:p>
          <a:p>
            <a:endParaRPr lang="en-IN" sz="1167"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255546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fltVal val="0"/>
                                          </p:val>
                                        </p:tav>
                                        <p:tav tm="100000">
                                          <p:val>
                                            <p:strVal val="#ppt_h"/>
                                          </p:val>
                                        </p:tav>
                                      </p:tavLst>
                                    </p:anim>
                                    <p:animEffect transition="in" filter="fade">
                                      <p:cBhvr>
                                        <p:cTn id="19" dur="500"/>
                                        <p:tgtEl>
                                          <p:spTgt spid="5"/>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3"/>
                                        </p:tgtEl>
                                        <p:attrNameLst>
                                          <p:attrName>style.visibility</p:attrName>
                                        </p:attrNameLst>
                                      </p:cBhvr>
                                      <p:to>
                                        <p:strVal val="visible"/>
                                      </p:to>
                                    </p:set>
                                    <p:anim calcmode="lin" valueType="num">
                                      <p:cBhvr>
                                        <p:cTn id="22" dur="500" fill="hold"/>
                                        <p:tgtEl>
                                          <p:spTgt spid="3"/>
                                        </p:tgtEl>
                                        <p:attrNameLst>
                                          <p:attrName>ppt_w</p:attrName>
                                        </p:attrNameLst>
                                      </p:cBhvr>
                                      <p:tavLst>
                                        <p:tav tm="0">
                                          <p:val>
                                            <p:fltVal val="0"/>
                                          </p:val>
                                        </p:tav>
                                        <p:tav tm="100000">
                                          <p:val>
                                            <p:strVal val="#ppt_w"/>
                                          </p:val>
                                        </p:tav>
                                      </p:tavLst>
                                    </p:anim>
                                    <p:anim calcmode="lin" valueType="num">
                                      <p:cBhvr>
                                        <p:cTn id="23" dur="500" fill="hold"/>
                                        <p:tgtEl>
                                          <p:spTgt spid="3"/>
                                        </p:tgtEl>
                                        <p:attrNameLst>
                                          <p:attrName>ppt_h</p:attrName>
                                        </p:attrNameLst>
                                      </p:cBhvr>
                                      <p:tavLst>
                                        <p:tav tm="0">
                                          <p:val>
                                            <p:fltVal val="0"/>
                                          </p:val>
                                        </p:tav>
                                        <p:tav tm="100000">
                                          <p:val>
                                            <p:strVal val="#ppt_h"/>
                                          </p:val>
                                        </p:tav>
                                      </p:tavLst>
                                    </p:anim>
                                    <p:animEffect transition="in" filter="fade">
                                      <p:cBhvr>
                                        <p:cTn id="24" dur="500"/>
                                        <p:tgtEl>
                                          <p:spTgt spid="3"/>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4"/>
                                        </p:tgtEl>
                                        <p:attrNameLst>
                                          <p:attrName>style.visibility</p:attrName>
                                        </p:attrNameLst>
                                      </p:cBhvr>
                                      <p:to>
                                        <p:strVal val="visible"/>
                                      </p:to>
                                    </p:set>
                                    <p:anim calcmode="lin" valueType="num">
                                      <p:cBhvr>
                                        <p:cTn id="27" dur="500" fill="hold"/>
                                        <p:tgtEl>
                                          <p:spTgt spid="4"/>
                                        </p:tgtEl>
                                        <p:attrNameLst>
                                          <p:attrName>ppt_w</p:attrName>
                                        </p:attrNameLst>
                                      </p:cBhvr>
                                      <p:tavLst>
                                        <p:tav tm="0">
                                          <p:val>
                                            <p:fltVal val="0"/>
                                          </p:val>
                                        </p:tav>
                                        <p:tav tm="100000">
                                          <p:val>
                                            <p:strVal val="#ppt_w"/>
                                          </p:val>
                                        </p:tav>
                                      </p:tavLst>
                                    </p:anim>
                                    <p:anim calcmode="lin" valueType="num">
                                      <p:cBhvr>
                                        <p:cTn id="28" dur="500" fill="hold"/>
                                        <p:tgtEl>
                                          <p:spTgt spid="4"/>
                                        </p:tgtEl>
                                        <p:attrNameLst>
                                          <p:attrName>ppt_h</p:attrName>
                                        </p:attrNameLst>
                                      </p:cBhvr>
                                      <p:tavLst>
                                        <p:tav tm="0">
                                          <p:val>
                                            <p:fltVal val="0"/>
                                          </p:val>
                                        </p:tav>
                                        <p:tav tm="100000">
                                          <p:val>
                                            <p:strVal val="#ppt_h"/>
                                          </p:val>
                                        </p:tav>
                                      </p:tavLst>
                                    </p:anim>
                                    <p:animEffect transition="in" filter="fade">
                                      <p:cBhvr>
                                        <p:cTn id="29" dur="500"/>
                                        <p:tgtEl>
                                          <p:spTgt spid="4"/>
                                        </p:tgtEl>
                                      </p:cBhvr>
                                    </p:animEffect>
                                  </p:childTnLst>
                                </p:cTn>
                              </p:par>
                              <p:par>
                                <p:cTn id="30" presetID="53" presetClass="entr" presetSubtype="16"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 calcmode="lin" valueType="num">
                                      <p:cBhvr>
                                        <p:cTn id="32" dur="500" fill="hold"/>
                                        <p:tgtEl>
                                          <p:spTgt spid="12"/>
                                        </p:tgtEl>
                                        <p:attrNameLst>
                                          <p:attrName>ppt_w</p:attrName>
                                        </p:attrNameLst>
                                      </p:cBhvr>
                                      <p:tavLst>
                                        <p:tav tm="0">
                                          <p:val>
                                            <p:fltVal val="0"/>
                                          </p:val>
                                        </p:tav>
                                        <p:tav tm="100000">
                                          <p:val>
                                            <p:strVal val="#ppt_w"/>
                                          </p:val>
                                        </p:tav>
                                      </p:tavLst>
                                    </p:anim>
                                    <p:anim calcmode="lin" valueType="num">
                                      <p:cBhvr>
                                        <p:cTn id="33" dur="500" fill="hold"/>
                                        <p:tgtEl>
                                          <p:spTgt spid="12"/>
                                        </p:tgtEl>
                                        <p:attrNameLst>
                                          <p:attrName>ppt_h</p:attrName>
                                        </p:attrNameLst>
                                      </p:cBhvr>
                                      <p:tavLst>
                                        <p:tav tm="0">
                                          <p:val>
                                            <p:fltVal val="0"/>
                                          </p:val>
                                        </p:tav>
                                        <p:tav tm="100000">
                                          <p:val>
                                            <p:strVal val="#ppt_h"/>
                                          </p:val>
                                        </p:tav>
                                      </p:tavLst>
                                    </p:anim>
                                    <p:animEffect transition="in" filter="fade">
                                      <p:cBhvr>
                                        <p:cTn id="34" dur="500"/>
                                        <p:tgtEl>
                                          <p:spTgt spid="12"/>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p:cTn id="37" dur="500" fill="hold"/>
                                        <p:tgtEl>
                                          <p:spTgt spid="13"/>
                                        </p:tgtEl>
                                        <p:attrNameLst>
                                          <p:attrName>ppt_w</p:attrName>
                                        </p:attrNameLst>
                                      </p:cBhvr>
                                      <p:tavLst>
                                        <p:tav tm="0">
                                          <p:val>
                                            <p:fltVal val="0"/>
                                          </p:val>
                                        </p:tav>
                                        <p:tav tm="100000">
                                          <p:val>
                                            <p:strVal val="#ppt_w"/>
                                          </p:val>
                                        </p:tav>
                                      </p:tavLst>
                                    </p:anim>
                                    <p:anim calcmode="lin" valueType="num">
                                      <p:cBhvr>
                                        <p:cTn id="38" dur="500" fill="hold"/>
                                        <p:tgtEl>
                                          <p:spTgt spid="13"/>
                                        </p:tgtEl>
                                        <p:attrNameLst>
                                          <p:attrName>ppt_h</p:attrName>
                                        </p:attrNameLst>
                                      </p:cBhvr>
                                      <p:tavLst>
                                        <p:tav tm="0">
                                          <p:val>
                                            <p:fltVal val="0"/>
                                          </p:val>
                                        </p:tav>
                                        <p:tav tm="100000">
                                          <p:val>
                                            <p:strVal val="#ppt_h"/>
                                          </p:val>
                                        </p:tav>
                                      </p:tavLst>
                                    </p:anim>
                                    <p:animEffect transition="in" filter="fade">
                                      <p:cBhvr>
                                        <p:cTn id="39" dur="500"/>
                                        <p:tgtEl>
                                          <p:spTgt spid="13"/>
                                        </p:tgtEl>
                                      </p:cBhvr>
                                    </p:animEffect>
                                  </p:childTnLst>
                                </p:cTn>
                              </p:par>
                              <p:par>
                                <p:cTn id="40" presetID="53" presetClass="entr" presetSubtype="16" fill="hold" grpId="0" nodeType="withEffect">
                                  <p:stCondLst>
                                    <p:cond delay="0"/>
                                  </p:stCondLst>
                                  <p:childTnLst>
                                    <p:set>
                                      <p:cBhvr>
                                        <p:cTn id="41" dur="1" fill="hold">
                                          <p:stCondLst>
                                            <p:cond delay="0"/>
                                          </p:stCondLst>
                                        </p:cTn>
                                        <p:tgtEl>
                                          <p:spTgt spid="14"/>
                                        </p:tgtEl>
                                        <p:attrNameLst>
                                          <p:attrName>style.visibility</p:attrName>
                                        </p:attrNameLst>
                                      </p:cBhvr>
                                      <p:to>
                                        <p:strVal val="visible"/>
                                      </p:to>
                                    </p:set>
                                    <p:anim calcmode="lin" valueType="num">
                                      <p:cBhvr>
                                        <p:cTn id="42" dur="500" fill="hold"/>
                                        <p:tgtEl>
                                          <p:spTgt spid="14"/>
                                        </p:tgtEl>
                                        <p:attrNameLst>
                                          <p:attrName>ppt_w</p:attrName>
                                        </p:attrNameLst>
                                      </p:cBhvr>
                                      <p:tavLst>
                                        <p:tav tm="0">
                                          <p:val>
                                            <p:fltVal val="0"/>
                                          </p:val>
                                        </p:tav>
                                        <p:tav tm="100000">
                                          <p:val>
                                            <p:strVal val="#ppt_w"/>
                                          </p:val>
                                        </p:tav>
                                      </p:tavLst>
                                    </p:anim>
                                    <p:anim calcmode="lin" valueType="num">
                                      <p:cBhvr>
                                        <p:cTn id="43" dur="500" fill="hold"/>
                                        <p:tgtEl>
                                          <p:spTgt spid="14"/>
                                        </p:tgtEl>
                                        <p:attrNameLst>
                                          <p:attrName>ppt_h</p:attrName>
                                        </p:attrNameLst>
                                      </p:cBhvr>
                                      <p:tavLst>
                                        <p:tav tm="0">
                                          <p:val>
                                            <p:fltVal val="0"/>
                                          </p:val>
                                        </p:tav>
                                        <p:tav tm="100000">
                                          <p:val>
                                            <p:strVal val="#ppt_h"/>
                                          </p:val>
                                        </p:tav>
                                      </p:tavLst>
                                    </p:anim>
                                    <p:animEffect transition="in" filter="fade">
                                      <p:cBhvr>
                                        <p:cTn id="44" dur="500"/>
                                        <p:tgtEl>
                                          <p:spTgt spid="14"/>
                                        </p:tgtEl>
                                      </p:cBhvr>
                                    </p:animEffect>
                                  </p:childTnLst>
                                </p:cTn>
                              </p:par>
                              <p:par>
                                <p:cTn id="45" presetID="53" presetClass="entr" presetSubtype="16" fill="hold" grpId="0" nodeType="withEffect">
                                  <p:stCondLst>
                                    <p:cond delay="0"/>
                                  </p:stCondLst>
                                  <p:childTnLst>
                                    <p:set>
                                      <p:cBhvr>
                                        <p:cTn id="46" dur="1" fill="hold">
                                          <p:stCondLst>
                                            <p:cond delay="0"/>
                                          </p:stCondLst>
                                        </p:cTn>
                                        <p:tgtEl>
                                          <p:spTgt spid="8"/>
                                        </p:tgtEl>
                                        <p:attrNameLst>
                                          <p:attrName>style.visibility</p:attrName>
                                        </p:attrNameLst>
                                      </p:cBhvr>
                                      <p:to>
                                        <p:strVal val="visible"/>
                                      </p:to>
                                    </p:set>
                                    <p:anim calcmode="lin" valueType="num">
                                      <p:cBhvr>
                                        <p:cTn id="47" dur="500" fill="hold"/>
                                        <p:tgtEl>
                                          <p:spTgt spid="8"/>
                                        </p:tgtEl>
                                        <p:attrNameLst>
                                          <p:attrName>ppt_w</p:attrName>
                                        </p:attrNameLst>
                                      </p:cBhvr>
                                      <p:tavLst>
                                        <p:tav tm="0">
                                          <p:val>
                                            <p:fltVal val="0"/>
                                          </p:val>
                                        </p:tav>
                                        <p:tav tm="100000">
                                          <p:val>
                                            <p:strVal val="#ppt_w"/>
                                          </p:val>
                                        </p:tav>
                                      </p:tavLst>
                                    </p:anim>
                                    <p:anim calcmode="lin" valueType="num">
                                      <p:cBhvr>
                                        <p:cTn id="48" dur="500" fill="hold"/>
                                        <p:tgtEl>
                                          <p:spTgt spid="8"/>
                                        </p:tgtEl>
                                        <p:attrNameLst>
                                          <p:attrName>ppt_h</p:attrName>
                                        </p:attrNameLst>
                                      </p:cBhvr>
                                      <p:tavLst>
                                        <p:tav tm="0">
                                          <p:val>
                                            <p:fltVal val="0"/>
                                          </p:val>
                                        </p:tav>
                                        <p:tav tm="100000">
                                          <p:val>
                                            <p:strVal val="#ppt_h"/>
                                          </p:val>
                                        </p:tav>
                                      </p:tavLst>
                                    </p:anim>
                                    <p:animEffect transition="in" filter="fade">
                                      <p:cBhvr>
                                        <p:cTn id="49" dur="500"/>
                                        <p:tgtEl>
                                          <p:spTgt spid="8"/>
                                        </p:tgtEl>
                                      </p:cBhvr>
                                    </p:animEffect>
                                  </p:childTnLst>
                                </p:cTn>
                              </p:par>
                              <p:par>
                                <p:cTn id="50" presetID="53" presetClass="entr" presetSubtype="16" fill="hold" grpId="0" nodeType="withEffect">
                                  <p:stCondLst>
                                    <p:cond delay="0"/>
                                  </p:stCondLst>
                                  <p:childTnLst>
                                    <p:set>
                                      <p:cBhvr>
                                        <p:cTn id="51" dur="1" fill="hold">
                                          <p:stCondLst>
                                            <p:cond delay="0"/>
                                          </p:stCondLst>
                                        </p:cTn>
                                        <p:tgtEl>
                                          <p:spTgt spid="7"/>
                                        </p:tgtEl>
                                        <p:attrNameLst>
                                          <p:attrName>style.visibility</p:attrName>
                                        </p:attrNameLst>
                                      </p:cBhvr>
                                      <p:to>
                                        <p:strVal val="visible"/>
                                      </p:to>
                                    </p:set>
                                    <p:anim calcmode="lin" valueType="num">
                                      <p:cBhvr>
                                        <p:cTn id="52" dur="500" fill="hold"/>
                                        <p:tgtEl>
                                          <p:spTgt spid="7"/>
                                        </p:tgtEl>
                                        <p:attrNameLst>
                                          <p:attrName>ppt_w</p:attrName>
                                        </p:attrNameLst>
                                      </p:cBhvr>
                                      <p:tavLst>
                                        <p:tav tm="0">
                                          <p:val>
                                            <p:fltVal val="0"/>
                                          </p:val>
                                        </p:tav>
                                        <p:tav tm="100000">
                                          <p:val>
                                            <p:strVal val="#ppt_w"/>
                                          </p:val>
                                        </p:tav>
                                      </p:tavLst>
                                    </p:anim>
                                    <p:anim calcmode="lin" valueType="num">
                                      <p:cBhvr>
                                        <p:cTn id="53" dur="500" fill="hold"/>
                                        <p:tgtEl>
                                          <p:spTgt spid="7"/>
                                        </p:tgtEl>
                                        <p:attrNameLst>
                                          <p:attrName>ppt_h</p:attrName>
                                        </p:attrNameLst>
                                      </p:cBhvr>
                                      <p:tavLst>
                                        <p:tav tm="0">
                                          <p:val>
                                            <p:fltVal val="0"/>
                                          </p:val>
                                        </p:tav>
                                        <p:tav tm="100000">
                                          <p:val>
                                            <p:strVal val="#ppt_h"/>
                                          </p:val>
                                        </p:tav>
                                      </p:tavLst>
                                    </p:anim>
                                    <p:animEffect transition="in" filter="fade">
                                      <p:cBhvr>
                                        <p:cTn id="54" dur="500"/>
                                        <p:tgtEl>
                                          <p:spTgt spid="7"/>
                                        </p:tgtEl>
                                      </p:cBhvr>
                                    </p:animEffect>
                                  </p:childTnLst>
                                </p:cTn>
                              </p:par>
                              <p:par>
                                <p:cTn id="55" presetID="53" presetClass="entr" presetSubtype="16" fill="hold" grpId="0" nodeType="withEffect">
                                  <p:stCondLst>
                                    <p:cond delay="0"/>
                                  </p:stCondLst>
                                  <p:childTnLst>
                                    <p:set>
                                      <p:cBhvr>
                                        <p:cTn id="56" dur="1" fill="hold">
                                          <p:stCondLst>
                                            <p:cond delay="0"/>
                                          </p:stCondLst>
                                        </p:cTn>
                                        <p:tgtEl>
                                          <p:spTgt spid="9"/>
                                        </p:tgtEl>
                                        <p:attrNameLst>
                                          <p:attrName>style.visibility</p:attrName>
                                        </p:attrNameLst>
                                      </p:cBhvr>
                                      <p:to>
                                        <p:strVal val="visible"/>
                                      </p:to>
                                    </p:set>
                                    <p:anim calcmode="lin" valueType="num">
                                      <p:cBhvr>
                                        <p:cTn id="57" dur="500" fill="hold"/>
                                        <p:tgtEl>
                                          <p:spTgt spid="9"/>
                                        </p:tgtEl>
                                        <p:attrNameLst>
                                          <p:attrName>ppt_w</p:attrName>
                                        </p:attrNameLst>
                                      </p:cBhvr>
                                      <p:tavLst>
                                        <p:tav tm="0">
                                          <p:val>
                                            <p:fltVal val="0"/>
                                          </p:val>
                                        </p:tav>
                                        <p:tav tm="100000">
                                          <p:val>
                                            <p:strVal val="#ppt_w"/>
                                          </p:val>
                                        </p:tav>
                                      </p:tavLst>
                                    </p:anim>
                                    <p:anim calcmode="lin" valueType="num">
                                      <p:cBhvr>
                                        <p:cTn id="58" dur="500" fill="hold"/>
                                        <p:tgtEl>
                                          <p:spTgt spid="9"/>
                                        </p:tgtEl>
                                        <p:attrNameLst>
                                          <p:attrName>ppt_h</p:attrName>
                                        </p:attrNameLst>
                                      </p:cBhvr>
                                      <p:tavLst>
                                        <p:tav tm="0">
                                          <p:val>
                                            <p:fltVal val="0"/>
                                          </p:val>
                                        </p:tav>
                                        <p:tav tm="100000">
                                          <p:val>
                                            <p:strVal val="#ppt_h"/>
                                          </p:val>
                                        </p:tav>
                                      </p:tavLst>
                                    </p:anim>
                                    <p:animEffect transition="in" filter="fade">
                                      <p:cBhvr>
                                        <p:cTn id="59" dur="500"/>
                                        <p:tgtEl>
                                          <p:spTgt spid="9"/>
                                        </p:tgtEl>
                                      </p:cBhvr>
                                    </p:animEffect>
                                  </p:childTnLst>
                                </p:cTn>
                              </p:par>
                              <p:par>
                                <p:cTn id="60" presetID="53" presetClass="entr" presetSubtype="16" fill="hold" grpId="0" nodeType="withEffect">
                                  <p:stCondLst>
                                    <p:cond delay="0"/>
                                  </p:stCondLst>
                                  <p:childTnLst>
                                    <p:set>
                                      <p:cBhvr>
                                        <p:cTn id="61" dur="1" fill="hold">
                                          <p:stCondLst>
                                            <p:cond delay="0"/>
                                          </p:stCondLst>
                                        </p:cTn>
                                        <p:tgtEl>
                                          <p:spTgt spid="16"/>
                                        </p:tgtEl>
                                        <p:attrNameLst>
                                          <p:attrName>style.visibility</p:attrName>
                                        </p:attrNameLst>
                                      </p:cBhvr>
                                      <p:to>
                                        <p:strVal val="visible"/>
                                      </p:to>
                                    </p:set>
                                    <p:anim calcmode="lin" valueType="num">
                                      <p:cBhvr>
                                        <p:cTn id="62" dur="500" fill="hold"/>
                                        <p:tgtEl>
                                          <p:spTgt spid="16"/>
                                        </p:tgtEl>
                                        <p:attrNameLst>
                                          <p:attrName>ppt_w</p:attrName>
                                        </p:attrNameLst>
                                      </p:cBhvr>
                                      <p:tavLst>
                                        <p:tav tm="0">
                                          <p:val>
                                            <p:fltVal val="0"/>
                                          </p:val>
                                        </p:tav>
                                        <p:tav tm="100000">
                                          <p:val>
                                            <p:strVal val="#ppt_w"/>
                                          </p:val>
                                        </p:tav>
                                      </p:tavLst>
                                    </p:anim>
                                    <p:anim calcmode="lin" valueType="num">
                                      <p:cBhvr>
                                        <p:cTn id="63" dur="500" fill="hold"/>
                                        <p:tgtEl>
                                          <p:spTgt spid="16"/>
                                        </p:tgtEl>
                                        <p:attrNameLst>
                                          <p:attrName>ppt_h</p:attrName>
                                        </p:attrNameLst>
                                      </p:cBhvr>
                                      <p:tavLst>
                                        <p:tav tm="0">
                                          <p:val>
                                            <p:fltVal val="0"/>
                                          </p:val>
                                        </p:tav>
                                        <p:tav tm="100000">
                                          <p:val>
                                            <p:strVal val="#ppt_h"/>
                                          </p:val>
                                        </p:tav>
                                      </p:tavLst>
                                    </p:anim>
                                    <p:animEffect transition="in" filter="fade">
                                      <p:cBhvr>
                                        <p:cTn id="64" dur="500"/>
                                        <p:tgtEl>
                                          <p:spTgt spid="16"/>
                                        </p:tgtEl>
                                      </p:cBhvr>
                                    </p:animEffect>
                                  </p:childTnLst>
                                </p:cTn>
                              </p:par>
                              <p:par>
                                <p:cTn id="65" presetID="53" presetClass="entr" presetSubtype="16" fill="hold" grpId="0" nodeType="withEffect">
                                  <p:stCondLst>
                                    <p:cond delay="0"/>
                                  </p:stCondLst>
                                  <p:childTnLst>
                                    <p:set>
                                      <p:cBhvr>
                                        <p:cTn id="66" dur="1" fill="hold">
                                          <p:stCondLst>
                                            <p:cond delay="0"/>
                                          </p:stCondLst>
                                        </p:cTn>
                                        <p:tgtEl>
                                          <p:spTgt spid="18"/>
                                        </p:tgtEl>
                                        <p:attrNameLst>
                                          <p:attrName>style.visibility</p:attrName>
                                        </p:attrNameLst>
                                      </p:cBhvr>
                                      <p:to>
                                        <p:strVal val="visible"/>
                                      </p:to>
                                    </p:set>
                                    <p:anim calcmode="lin" valueType="num">
                                      <p:cBhvr>
                                        <p:cTn id="67" dur="500" fill="hold"/>
                                        <p:tgtEl>
                                          <p:spTgt spid="18"/>
                                        </p:tgtEl>
                                        <p:attrNameLst>
                                          <p:attrName>ppt_w</p:attrName>
                                        </p:attrNameLst>
                                      </p:cBhvr>
                                      <p:tavLst>
                                        <p:tav tm="0">
                                          <p:val>
                                            <p:fltVal val="0"/>
                                          </p:val>
                                        </p:tav>
                                        <p:tav tm="100000">
                                          <p:val>
                                            <p:strVal val="#ppt_w"/>
                                          </p:val>
                                        </p:tav>
                                      </p:tavLst>
                                    </p:anim>
                                    <p:anim calcmode="lin" valueType="num">
                                      <p:cBhvr>
                                        <p:cTn id="68" dur="500" fill="hold"/>
                                        <p:tgtEl>
                                          <p:spTgt spid="18"/>
                                        </p:tgtEl>
                                        <p:attrNameLst>
                                          <p:attrName>ppt_h</p:attrName>
                                        </p:attrNameLst>
                                      </p:cBhvr>
                                      <p:tavLst>
                                        <p:tav tm="0">
                                          <p:val>
                                            <p:fltVal val="0"/>
                                          </p:val>
                                        </p:tav>
                                        <p:tav tm="100000">
                                          <p:val>
                                            <p:strVal val="#ppt_h"/>
                                          </p:val>
                                        </p:tav>
                                      </p:tavLst>
                                    </p:anim>
                                    <p:animEffect transition="in" filter="fade">
                                      <p:cBhvr>
                                        <p:cTn id="6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P spid="12" grpId="0"/>
      <p:bldP spid="13" grpId="0"/>
      <p:bldP spid="14" grpId="0"/>
      <p:bldP spid="16" grpId="0"/>
      <p:bldP spid="1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3" name="Rectangle 6152">
            <a:extLst>
              <a:ext uri="{FF2B5EF4-FFF2-40B4-BE49-F238E27FC236}">
                <a16:creationId xmlns:a16="http://schemas.microsoft.com/office/drawing/2014/main" id="{2668F1A4-6DBB-4F0B-A679-6EE548363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Freeform 5">
            <a:extLst>
              <a:ext uri="{FF2B5EF4-FFF2-40B4-BE49-F238E27FC236}">
                <a16:creationId xmlns:a16="http://schemas.microsoft.com/office/drawing/2014/main" id="{B8DBF1C0-B8F1-4AAC-8704-256BA0E9D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pic>
        <p:nvPicPr>
          <p:cNvPr id="6148" name="Picture 4" descr="6 Mental Health Apps You'll Want to Try, Picked by a Therapist">
            <a:extLst>
              <a:ext uri="{FF2B5EF4-FFF2-40B4-BE49-F238E27FC236}">
                <a16:creationId xmlns:a16="http://schemas.microsoft.com/office/drawing/2014/main" id="{06B0998F-E385-F9DD-64EF-5B7F28E07CFD}"/>
              </a:ext>
            </a:extLst>
          </p:cNvPr>
          <p:cNvPicPr>
            <a:picLocks noChangeAspect="1" noChangeArrowheads="1"/>
          </p:cNvPicPr>
          <p:nvPr/>
        </p:nvPicPr>
        <p:blipFill>
          <a:blip r:embed="rId2" cstate="print">
            <a:alphaModFix amt="35000"/>
            <a:extLst>
              <a:ext uri="{28A0092B-C50C-407E-A947-70E740481C1C}">
                <a14:useLocalDpi xmlns:a14="http://schemas.microsoft.com/office/drawing/2010/main" val="0"/>
              </a:ext>
            </a:extLst>
          </a:blip>
          <a:srcRect t="10107" r="-1" b="11150"/>
          <a:stretch>
            <a:fillRect/>
          </a:stretch>
        </p:blipFill>
        <p:spPr bwMode="auto">
          <a:xfrm>
            <a:off x="474133" y="474133"/>
            <a:ext cx="11243734" cy="590973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154954" y="2099733"/>
            <a:ext cx="8827245" cy="2677648"/>
          </a:xfrm>
        </p:spPr>
        <p:txBody>
          <a:bodyPr>
            <a:normAutofit/>
          </a:bodyPr>
          <a:lstStyle/>
          <a:p>
            <a:r>
              <a:rPr lang="en-US" b="1">
                <a:solidFill>
                  <a:srgbClr val="FFFFFF"/>
                </a:solidFill>
                <a:effectLst>
                  <a:outerShdw blurRad="38100" dist="38100" dir="2700000" algn="tl">
                    <a:srgbClr val="000000">
                      <a:alpha val="43137"/>
                    </a:srgbClr>
                  </a:outerShdw>
                </a:effectLst>
                <a:latin typeface="Algerian" panose="04020705040A02060702" pitchFamily="82" charset="0"/>
              </a:rPr>
              <a:t>APPLICATION</a:t>
            </a:r>
          </a:p>
        </p:txBody>
      </p:sp>
      <p:sp>
        <p:nvSpPr>
          <p:cNvPr id="6157" name="Rectangle 6156">
            <a:extLst>
              <a:ext uri="{FF2B5EF4-FFF2-40B4-BE49-F238E27FC236}">
                <a16:creationId xmlns:a16="http://schemas.microsoft.com/office/drawing/2014/main" id="{B70F7E59-C971-4F55-8E3A-1E583B65F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8E6CFD1B-5B54-76AB-A687-5CCED5BD79AD}"/>
              </a:ext>
            </a:extLst>
          </p:cNvPr>
          <p:cNvSpPr txBox="1"/>
          <p:nvPr/>
        </p:nvSpPr>
        <p:spPr>
          <a:xfrm>
            <a:off x="924024" y="856648"/>
            <a:ext cx="3153344" cy="369332"/>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Jhanvi </a:t>
            </a:r>
            <a:r>
              <a:rPr lang="en-US" dirty="0" err="1">
                <a:solidFill>
                  <a:schemeClr val="bg1"/>
                </a:solidFill>
                <a:latin typeface="Arial" panose="020B0604020202020204" pitchFamily="34" charset="0"/>
                <a:cs typeface="Arial" panose="020B0604020202020204" pitchFamily="34" charset="0"/>
              </a:rPr>
              <a:t>Chauhan</a:t>
            </a:r>
            <a:r>
              <a:rPr lang="en-US" dirty="0">
                <a:solidFill>
                  <a:schemeClr val="bg1"/>
                </a:solidFill>
                <a:latin typeface="Arial" panose="020B0604020202020204" pitchFamily="34" charset="0"/>
                <a:cs typeface="Arial" panose="020B0604020202020204" pitchFamily="34" charset="0"/>
              </a:rPr>
              <a:t> </a:t>
            </a:r>
            <a:r>
              <a:rPr lang="en-IN" dirty="0">
                <a:solidFill>
                  <a:schemeClr val="bg1"/>
                </a:solidFill>
                <a:latin typeface="Arial" panose="020B0604020202020204" pitchFamily="34" charset="0"/>
                <a:cs typeface="Arial" panose="020B0604020202020204" pitchFamily="34" charset="0"/>
              </a:rPr>
              <a:t>: Part 2</a:t>
            </a:r>
          </a:p>
        </p:txBody>
      </p:sp>
    </p:spTree>
    <p:extLst>
      <p:ext uri="{BB962C8B-B14F-4D97-AF65-F5344CB8AC3E}">
        <p14:creationId xmlns:p14="http://schemas.microsoft.com/office/powerpoint/2010/main" val="1876536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55" name="Group 2054">
            <a:extLst>
              <a:ext uri="{FF2B5EF4-FFF2-40B4-BE49-F238E27FC236}">
                <a16:creationId xmlns:a16="http://schemas.microsoft.com/office/drawing/2014/main" id="{298B78F7-6841-4168-8538-3E26070861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056" name="Rectangle 2055">
              <a:extLst>
                <a:ext uri="{FF2B5EF4-FFF2-40B4-BE49-F238E27FC236}">
                  <a16:creationId xmlns:a16="http://schemas.microsoft.com/office/drawing/2014/main" id="{764D568C-39BB-4394-A483-C7C185002D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57" name="Oval 2056">
              <a:extLst>
                <a:ext uri="{FF2B5EF4-FFF2-40B4-BE49-F238E27FC236}">
                  <a16:creationId xmlns:a16="http://schemas.microsoft.com/office/drawing/2014/main" id="{CB70B903-F367-48EC-B214-D1D26FC70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8" name="Oval 2057">
              <a:extLst>
                <a:ext uri="{FF2B5EF4-FFF2-40B4-BE49-F238E27FC236}">
                  <a16:creationId xmlns:a16="http://schemas.microsoft.com/office/drawing/2014/main" id="{45E5B732-80F6-496B-AC33-E0FD9395DB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058">
              <a:extLst>
                <a:ext uri="{FF2B5EF4-FFF2-40B4-BE49-F238E27FC236}">
                  <a16:creationId xmlns:a16="http://schemas.microsoft.com/office/drawing/2014/main" id="{CC709F18-F3FB-4D14-B50D-6159067EB6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0" name="Freeform 5">
              <a:extLst>
                <a:ext uri="{FF2B5EF4-FFF2-40B4-BE49-F238E27FC236}">
                  <a16:creationId xmlns:a16="http://schemas.microsoft.com/office/drawing/2014/main" id="{16E4A747-3382-4841-BCBE-78D416DEEC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061" name="Freeform 5">
              <a:extLst>
                <a:ext uri="{FF2B5EF4-FFF2-40B4-BE49-F238E27FC236}">
                  <a16:creationId xmlns:a16="http://schemas.microsoft.com/office/drawing/2014/main" id="{049AC68C-6F74-4DEB-9CD1-3E1C4EB2CD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62" name="Freeform 5">
              <a:extLst>
                <a:ext uri="{FF2B5EF4-FFF2-40B4-BE49-F238E27FC236}">
                  <a16:creationId xmlns:a16="http://schemas.microsoft.com/office/drawing/2014/main" id="{3FB17BE8-AC72-4544-AFE9-F8C1C3EB65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9C68F57C-BB2D-FE5C-EB8C-D89313C507D2}"/>
              </a:ext>
            </a:extLst>
          </p:cNvPr>
          <p:cNvSpPr>
            <a:spLocks noGrp="1"/>
          </p:cNvSpPr>
          <p:nvPr>
            <p:ph type="title"/>
          </p:nvPr>
        </p:nvSpPr>
        <p:spPr>
          <a:xfrm>
            <a:off x="639098" y="629265"/>
            <a:ext cx="5132438" cy="1622322"/>
          </a:xfrm>
        </p:spPr>
        <p:txBody>
          <a:bodyPr>
            <a:normAutofit/>
          </a:bodyPr>
          <a:lstStyle/>
          <a:p>
            <a:pPr algn="ctr">
              <a:lnSpc>
                <a:spcPct val="90000"/>
              </a:lnSpc>
            </a:pPr>
            <a:r>
              <a:rPr lang="en-GB" sz="2800" dirty="0">
                <a:solidFill>
                  <a:schemeClr val="bg1"/>
                </a:solidFill>
              </a:rPr>
              <a:t>The Transtheoretical Model (TTM)</a:t>
            </a:r>
          </a:p>
        </p:txBody>
      </p:sp>
      <p:sp>
        <p:nvSpPr>
          <p:cNvPr id="3" name="Content Placeholder 2">
            <a:extLst>
              <a:ext uri="{FF2B5EF4-FFF2-40B4-BE49-F238E27FC236}">
                <a16:creationId xmlns:a16="http://schemas.microsoft.com/office/drawing/2014/main" id="{A205FFB3-D714-6838-EF7A-2121134F84A6}"/>
              </a:ext>
            </a:extLst>
          </p:cNvPr>
          <p:cNvSpPr>
            <a:spLocks noGrp="1"/>
          </p:cNvSpPr>
          <p:nvPr>
            <p:ph idx="1"/>
          </p:nvPr>
        </p:nvSpPr>
        <p:spPr>
          <a:xfrm>
            <a:off x="639098" y="2418735"/>
            <a:ext cx="5132439" cy="3811742"/>
          </a:xfrm>
        </p:spPr>
        <p:txBody>
          <a:bodyPr anchor="ctr">
            <a:normAutofit fontScale="62500" lnSpcReduction="20000"/>
          </a:bodyPr>
          <a:lstStyle/>
          <a:p>
            <a:pPr algn="just">
              <a:lnSpc>
                <a:spcPct val="90000"/>
              </a:lnSpc>
            </a:pPr>
            <a:r>
              <a:rPr lang="en-GB" dirty="0">
                <a:solidFill>
                  <a:schemeClr val="bg1"/>
                </a:solidFill>
              </a:rPr>
              <a:t>The TTM describes how individuals gradually progress through different stages of behaviour change rather than changing all at once (Prochaska, 2019).</a:t>
            </a:r>
          </a:p>
          <a:p>
            <a:pPr algn="just">
              <a:lnSpc>
                <a:spcPct val="90000"/>
              </a:lnSpc>
            </a:pPr>
            <a:r>
              <a:rPr lang="en-GB" dirty="0">
                <a:solidFill>
                  <a:schemeClr val="bg1"/>
                </a:solidFill>
              </a:rPr>
              <a:t>It emphasises readiness and motivation, helping users adopt and maintain healthier habits such as using the Calm app to manage anxiety and improve wellbeing (Prochaska, 2019).</a:t>
            </a:r>
          </a:p>
          <a:p>
            <a:pPr algn="just">
              <a:lnSpc>
                <a:spcPct val="90000"/>
              </a:lnSpc>
            </a:pPr>
            <a:r>
              <a:rPr lang="en-GB" dirty="0">
                <a:solidFill>
                  <a:schemeClr val="bg1"/>
                </a:solidFill>
              </a:rPr>
              <a:t>The model includes five key stages: Precontemplation, Contemplation, Preparation, Action, and Maintenance, which guide how support and interventions are delivered based on the user's stage (Evers and Balestrieri, 2024).</a:t>
            </a:r>
          </a:p>
          <a:p>
            <a:pPr marL="0" indent="0" algn="just">
              <a:lnSpc>
                <a:spcPct val="90000"/>
              </a:lnSpc>
              <a:buNone/>
            </a:pPr>
            <a:endParaRPr lang="en-GB" dirty="0">
              <a:solidFill>
                <a:schemeClr val="bg1"/>
              </a:solidFill>
            </a:endParaRPr>
          </a:p>
        </p:txBody>
      </p:sp>
      <p:pic>
        <p:nvPicPr>
          <p:cNvPr id="2050" name="Picture 2" descr="Description/Core Constructs/Concept Map - The Transtheoretical model">
            <a:extLst>
              <a:ext uri="{FF2B5EF4-FFF2-40B4-BE49-F238E27FC236}">
                <a16:creationId xmlns:a16="http://schemas.microsoft.com/office/drawing/2014/main" id="{9707B7CE-3054-37A9-4243-D56DE6D1586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00827" y="1358906"/>
            <a:ext cx="4842716" cy="4698993"/>
          </a:xfrm>
          <a:prstGeom prst="rect">
            <a:avLst/>
          </a:prstGeom>
          <a:noFill/>
          <a:extLst>
            <a:ext uri="{909E8E84-426E-40DD-AFC4-6F175D3DCCD1}">
              <a14:hiddenFill xmlns:a14="http://schemas.microsoft.com/office/drawing/2010/main">
                <a:solidFill>
                  <a:srgbClr val="FFFFFF"/>
                </a:solidFill>
              </a14:hiddenFill>
            </a:ext>
          </a:extLst>
        </p:spPr>
      </p:pic>
      <p:sp>
        <p:nvSpPr>
          <p:cNvPr id="2064" name="Rectangle 2063">
            <a:extLst>
              <a:ext uri="{FF2B5EF4-FFF2-40B4-BE49-F238E27FC236}">
                <a16:creationId xmlns:a16="http://schemas.microsoft.com/office/drawing/2014/main" id="{B5BA6DB3-F246-4306-AA4A-B2E8EF6D7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703126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CFD23-393F-39E6-7AD6-9015CF13E261}"/>
              </a:ext>
            </a:extLst>
          </p:cNvPr>
          <p:cNvSpPr>
            <a:spLocks noGrp="1"/>
          </p:cNvSpPr>
          <p:nvPr>
            <p:ph type="title"/>
          </p:nvPr>
        </p:nvSpPr>
        <p:spPr/>
        <p:txBody>
          <a:bodyPr/>
          <a:lstStyle/>
          <a:p>
            <a:r>
              <a:rPr lang="en-GB" dirty="0">
                <a:solidFill>
                  <a:schemeClr val="bg1"/>
                </a:solidFill>
              </a:rPr>
              <a:t>1. Precontemplation Stage</a:t>
            </a:r>
          </a:p>
        </p:txBody>
      </p:sp>
      <p:sp>
        <p:nvSpPr>
          <p:cNvPr id="3" name="Content Placeholder 2">
            <a:extLst>
              <a:ext uri="{FF2B5EF4-FFF2-40B4-BE49-F238E27FC236}">
                <a16:creationId xmlns:a16="http://schemas.microsoft.com/office/drawing/2014/main" id="{7628068A-2C93-71ED-6FB0-66F7F4D3E465}"/>
              </a:ext>
            </a:extLst>
          </p:cNvPr>
          <p:cNvSpPr>
            <a:spLocks noGrp="1"/>
          </p:cNvSpPr>
          <p:nvPr>
            <p:ph idx="1"/>
          </p:nvPr>
        </p:nvSpPr>
        <p:spPr>
          <a:xfrm>
            <a:off x="294968" y="2310581"/>
            <a:ext cx="7836309" cy="4345857"/>
          </a:xfrm>
        </p:spPr>
        <p:txBody>
          <a:bodyPr>
            <a:normAutofit fontScale="92500" lnSpcReduction="10000"/>
          </a:bodyPr>
          <a:lstStyle/>
          <a:p>
            <a:pPr algn="just"/>
            <a:r>
              <a:rPr lang="en-GB" sz="2000" dirty="0"/>
              <a:t>At this stage, the student is not yet aware that their stress or anxiety may be affecting their wellbeing, and they are not actively thinking about changing their behaviour. Anxiety may feel normal in university life, and meditation or mindfulness apps may be viewed as unnecessary, ineffective, or not personally relevant (Evers and Balestrieri, 2024).</a:t>
            </a:r>
          </a:p>
          <a:p>
            <a:pPr marL="0" indent="0" algn="just">
              <a:buNone/>
            </a:pPr>
            <a:r>
              <a:rPr lang="en-GB" sz="2000" b="1" dirty="0">
                <a:highlight>
                  <a:srgbClr val="FFFF00"/>
                </a:highlight>
              </a:rPr>
              <a:t>Application in Calm App:</a:t>
            </a:r>
            <a:endParaRPr lang="en-GB" sz="2000" dirty="0">
              <a:highlight>
                <a:srgbClr val="FFFF00"/>
              </a:highlight>
            </a:endParaRPr>
          </a:p>
          <a:p>
            <a:pPr algn="just"/>
            <a:r>
              <a:rPr lang="en-GB" sz="2000" dirty="0"/>
              <a:t>Awareness-raising strategies such as short social media videos or relatable posts about student stress can help capture attention and spark early interest.</a:t>
            </a:r>
          </a:p>
          <a:p>
            <a:pPr algn="just"/>
            <a:r>
              <a:rPr lang="en-GB" sz="2000" dirty="0"/>
              <a:t>Providing free introductory content, simple demonstrations, and real student testimonials can help build trust and reduce hesitation.</a:t>
            </a:r>
          </a:p>
          <a:p>
            <a:pPr algn="just"/>
            <a:r>
              <a:rPr lang="en-GB" sz="2000" dirty="0"/>
              <a:t>Gentle prompts like </a:t>
            </a:r>
            <a:r>
              <a:rPr lang="en-GB" sz="2000" i="1" dirty="0"/>
              <a:t>“Did you know just five minutes of breathing can lower stress?”</a:t>
            </a:r>
            <a:r>
              <a:rPr lang="en-GB" sz="2000" dirty="0"/>
              <a:t> can encourage early reflection without pressuring the student (</a:t>
            </a:r>
            <a:r>
              <a:rPr lang="en-GB" sz="2000" dirty="0" err="1"/>
              <a:t>Alhasani</a:t>
            </a:r>
            <a:r>
              <a:rPr lang="en-GB" sz="2000" dirty="0"/>
              <a:t> and Orji, 2025).</a:t>
            </a:r>
          </a:p>
        </p:txBody>
      </p:sp>
      <p:pic>
        <p:nvPicPr>
          <p:cNvPr id="3074" name="Picture 2" descr="The Stages of Change">
            <a:extLst>
              <a:ext uri="{FF2B5EF4-FFF2-40B4-BE49-F238E27FC236}">
                <a16:creationId xmlns:a16="http://schemas.microsoft.com/office/drawing/2014/main" id="{A840FEAA-A4A9-5618-DF37-83B07B2B1B3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986"/>
          <a:stretch>
            <a:fillRect/>
          </a:stretch>
        </p:blipFill>
        <p:spPr bwMode="auto">
          <a:xfrm>
            <a:off x="8229600" y="2576051"/>
            <a:ext cx="3854246" cy="3911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99899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937C5-4BCA-F367-C25E-582411E4F190}"/>
              </a:ext>
            </a:extLst>
          </p:cNvPr>
          <p:cNvSpPr>
            <a:spLocks noGrp="1"/>
          </p:cNvSpPr>
          <p:nvPr>
            <p:ph type="title"/>
          </p:nvPr>
        </p:nvSpPr>
        <p:spPr>
          <a:xfrm>
            <a:off x="1154953" y="973668"/>
            <a:ext cx="8761413" cy="706964"/>
          </a:xfrm>
        </p:spPr>
        <p:txBody>
          <a:bodyPr>
            <a:normAutofit fontScale="90000"/>
          </a:bodyPr>
          <a:lstStyle/>
          <a:p>
            <a:r>
              <a:rPr lang="en-GB"/>
              <a:t>2. Contemplation Stage</a:t>
            </a:r>
          </a:p>
        </p:txBody>
      </p:sp>
      <p:sp>
        <p:nvSpPr>
          <p:cNvPr id="3" name="Content Placeholder 2">
            <a:extLst>
              <a:ext uri="{FF2B5EF4-FFF2-40B4-BE49-F238E27FC236}">
                <a16:creationId xmlns:a16="http://schemas.microsoft.com/office/drawing/2014/main" id="{F9729071-BFDC-0A16-642A-B65FEC97B160}"/>
              </a:ext>
            </a:extLst>
          </p:cNvPr>
          <p:cNvSpPr>
            <a:spLocks noGrp="1"/>
          </p:cNvSpPr>
          <p:nvPr>
            <p:ph idx="1"/>
          </p:nvPr>
        </p:nvSpPr>
        <p:spPr>
          <a:xfrm>
            <a:off x="540774" y="2212258"/>
            <a:ext cx="7266039" cy="4326194"/>
          </a:xfrm>
        </p:spPr>
        <p:txBody>
          <a:bodyPr anchor="ctr">
            <a:normAutofit fontScale="70000" lnSpcReduction="20000"/>
          </a:bodyPr>
          <a:lstStyle/>
          <a:p>
            <a:pPr algn="just">
              <a:lnSpc>
                <a:spcPct val="90000"/>
              </a:lnSpc>
            </a:pPr>
            <a:r>
              <a:rPr lang="en-GB" dirty="0"/>
              <a:t>The student now acknowledges that stress or anxiety may be affecting their emotional or academic well-being. They are beginning to consider making a change, but may still feel unsure, hesitant, or uncertain about whether the Calm app will be effective (Prochaska, 2019).</a:t>
            </a:r>
          </a:p>
          <a:p>
            <a:pPr marL="0" indent="0" algn="just">
              <a:lnSpc>
                <a:spcPct val="90000"/>
              </a:lnSpc>
              <a:buNone/>
            </a:pPr>
            <a:r>
              <a:rPr lang="en-GB" b="1" dirty="0">
                <a:highlight>
                  <a:srgbClr val="FFFF00"/>
                </a:highlight>
              </a:rPr>
              <a:t>Calm App Application:</a:t>
            </a:r>
            <a:endParaRPr lang="en-GB" dirty="0">
              <a:highlight>
                <a:srgbClr val="FFFF00"/>
              </a:highlight>
            </a:endParaRPr>
          </a:p>
          <a:p>
            <a:pPr algn="just">
              <a:lnSpc>
                <a:spcPct val="90000"/>
              </a:lnSpc>
            </a:pPr>
            <a:r>
              <a:rPr lang="en-GB" dirty="0"/>
              <a:t>Short previews or sample guided meditation sessions can help the student explore the app without commitment.</a:t>
            </a:r>
          </a:p>
          <a:p>
            <a:pPr algn="just">
              <a:lnSpc>
                <a:spcPct val="90000"/>
              </a:lnSpc>
            </a:pPr>
            <a:r>
              <a:rPr lang="en-GB" dirty="0"/>
              <a:t>Stress assessments or quick reflection quizzes can help increase self-awareness and motivation to act.</a:t>
            </a:r>
          </a:p>
          <a:p>
            <a:pPr algn="just">
              <a:lnSpc>
                <a:spcPct val="90000"/>
              </a:lnSpc>
            </a:pPr>
            <a:r>
              <a:rPr lang="en-GB" dirty="0"/>
              <a:t>Motivational reminders and encouraging messages can support decision-making and reduce doubt (Nicoară et al, 2024).</a:t>
            </a:r>
          </a:p>
        </p:txBody>
      </p:sp>
      <p:pic>
        <p:nvPicPr>
          <p:cNvPr id="4098" name="Picture 2" descr="Calm's head of science departs amid a shakeup at meditation app maker">
            <a:extLst>
              <a:ext uri="{FF2B5EF4-FFF2-40B4-BE49-F238E27FC236}">
                <a16:creationId xmlns:a16="http://schemas.microsoft.com/office/drawing/2014/main" id="{6D21AEF6-61D7-1281-CEC2-4E09BC42EA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417"/>
          <a:stretch>
            <a:fillRect/>
          </a:stretch>
        </p:blipFill>
        <p:spPr bwMode="auto">
          <a:xfrm>
            <a:off x="8020570" y="2379406"/>
            <a:ext cx="3984617" cy="402139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05984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386A8-79DD-AD15-E896-3B08E049DE03}"/>
              </a:ext>
            </a:extLst>
          </p:cNvPr>
          <p:cNvSpPr>
            <a:spLocks noGrp="1"/>
          </p:cNvSpPr>
          <p:nvPr>
            <p:ph type="title"/>
          </p:nvPr>
        </p:nvSpPr>
        <p:spPr/>
        <p:txBody>
          <a:bodyPr/>
          <a:lstStyle/>
          <a:p>
            <a:r>
              <a:rPr lang="en-GB" dirty="0">
                <a:solidFill>
                  <a:schemeClr val="bg1"/>
                </a:solidFill>
              </a:rPr>
              <a:t>3. Preparation Stage</a:t>
            </a:r>
          </a:p>
        </p:txBody>
      </p:sp>
      <p:sp>
        <p:nvSpPr>
          <p:cNvPr id="3" name="Content Placeholder 2">
            <a:extLst>
              <a:ext uri="{FF2B5EF4-FFF2-40B4-BE49-F238E27FC236}">
                <a16:creationId xmlns:a16="http://schemas.microsoft.com/office/drawing/2014/main" id="{582F83EB-66B2-1924-E917-B7B7A8FBE076}"/>
              </a:ext>
            </a:extLst>
          </p:cNvPr>
          <p:cNvSpPr>
            <a:spLocks noGrp="1"/>
          </p:cNvSpPr>
          <p:nvPr>
            <p:ph idx="1"/>
          </p:nvPr>
        </p:nvSpPr>
        <p:spPr>
          <a:xfrm>
            <a:off x="1154954" y="2603500"/>
            <a:ext cx="9966436" cy="3416300"/>
          </a:xfrm>
        </p:spPr>
        <p:txBody>
          <a:bodyPr>
            <a:normAutofit fontScale="70000" lnSpcReduction="20000"/>
          </a:bodyPr>
          <a:lstStyle/>
          <a:p>
            <a:pPr algn="just"/>
            <a:r>
              <a:rPr lang="en-GB" dirty="0"/>
              <a:t>The student is planning to act soon and is exploring resources to support behaviour change. They may have downloaded the Calm app or researched its features, but have not yet developed a consistent routine (Keshavarzi et al, 2021).</a:t>
            </a:r>
          </a:p>
          <a:p>
            <a:pPr marL="0" indent="0" algn="just">
              <a:buNone/>
            </a:pPr>
            <a:r>
              <a:rPr lang="en-GB" b="1" dirty="0">
                <a:highlight>
                  <a:srgbClr val="FFFF00"/>
                </a:highlight>
              </a:rPr>
              <a:t>Calm App Application:</a:t>
            </a:r>
            <a:endParaRPr lang="en-GB" dirty="0">
              <a:highlight>
                <a:srgbClr val="FFFF00"/>
              </a:highlight>
            </a:endParaRPr>
          </a:p>
          <a:p>
            <a:pPr algn="just"/>
            <a:r>
              <a:rPr lang="en-GB" dirty="0"/>
              <a:t>A beginner-friendly 7-day program can help provide structure and confidence for starting the behaviour.</a:t>
            </a:r>
          </a:p>
          <a:p>
            <a:pPr algn="just"/>
            <a:r>
              <a:rPr lang="en-GB" dirty="0"/>
              <a:t>Onboarding tutorials, step-by-step guidance, and simple setup instructions make it easier to begin.</a:t>
            </a:r>
          </a:p>
          <a:p>
            <a:pPr algn="just"/>
            <a:r>
              <a:rPr lang="en-GB" dirty="0"/>
              <a:t>Goal-setting features, such as scheduling five minutes of meditation per day, help establish commitment (</a:t>
            </a:r>
            <a:r>
              <a:rPr lang="en-GB" dirty="0" err="1"/>
              <a:t>Alhasani</a:t>
            </a:r>
            <a:r>
              <a:rPr lang="en-GB" dirty="0"/>
              <a:t> and Orji, 2025).</a:t>
            </a:r>
          </a:p>
          <a:p>
            <a:pPr marL="0" indent="0" algn="just">
              <a:buNone/>
            </a:pPr>
            <a:endParaRPr lang="en-GB" dirty="0"/>
          </a:p>
        </p:txBody>
      </p:sp>
    </p:spTree>
    <p:extLst>
      <p:ext uri="{BB962C8B-B14F-4D97-AF65-F5344CB8AC3E}">
        <p14:creationId xmlns:p14="http://schemas.microsoft.com/office/powerpoint/2010/main" val="40417517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D0840-9C2E-C3ED-56FE-848EDDC67FE2}"/>
              </a:ext>
            </a:extLst>
          </p:cNvPr>
          <p:cNvSpPr>
            <a:spLocks noGrp="1"/>
          </p:cNvSpPr>
          <p:nvPr>
            <p:ph type="title"/>
          </p:nvPr>
        </p:nvSpPr>
        <p:spPr>
          <a:xfrm>
            <a:off x="1154953" y="973668"/>
            <a:ext cx="8761413" cy="706964"/>
          </a:xfrm>
        </p:spPr>
        <p:txBody>
          <a:bodyPr>
            <a:normAutofit fontScale="90000"/>
          </a:bodyPr>
          <a:lstStyle/>
          <a:p>
            <a:r>
              <a:rPr lang="en-GB" dirty="0"/>
              <a:t>4. Action Stage</a:t>
            </a:r>
          </a:p>
        </p:txBody>
      </p:sp>
      <p:sp>
        <p:nvSpPr>
          <p:cNvPr id="3" name="Content Placeholder 2">
            <a:extLst>
              <a:ext uri="{FF2B5EF4-FFF2-40B4-BE49-F238E27FC236}">
                <a16:creationId xmlns:a16="http://schemas.microsoft.com/office/drawing/2014/main" id="{96A97CD9-E956-DFDF-7121-63F773057290}"/>
              </a:ext>
            </a:extLst>
          </p:cNvPr>
          <p:cNvSpPr>
            <a:spLocks noGrp="1"/>
          </p:cNvSpPr>
          <p:nvPr>
            <p:ph idx="1"/>
          </p:nvPr>
        </p:nvSpPr>
        <p:spPr>
          <a:xfrm>
            <a:off x="435430" y="2438401"/>
            <a:ext cx="8164284" cy="3984170"/>
          </a:xfrm>
        </p:spPr>
        <p:txBody>
          <a:bodyPr anchor="ctr">
            <a:normAutofit fontScale="77500" lnSpcReduction="20000"/>
          </a:bodyPr>
          <a:lstStyle/>
          <a:p>
            <a:pPr algn="just">
              <a:lnSpc>
                <a:spcPct val="90000"/>
              </a:lnSpc>
            </a:pPr>
            <a:r>
              <a:rPr lang="en-GB" dirty="0"/>
              <a:t>The student is actively engaging in new behaviours and consistently using the Calm app as part of their routine. Visible progress can be observed, and they are intentionally working to reduce stress and improve emotional well-being (Fenn et al, 2022).</a:t>
            </a:r>
          </a:p>
          <a:p>
            <a:pPr marL="0" indent="0" algn="just">
              <a:lnSpc>
                <a:spcPct val="90000"/>
              </a:lnSpc>
              <a:buNone/>
            </a:pPr>
            <a:r>
              <a:rPr lang="en-GB" b="1" dirty="0">
                <a:highlight>
                  <a:srgbClr val="FFFF00"/>
                </a:highlight>
              </a:rPr>
              <a:t>Calm App Application:</a:t>
            </a:r>
            <a:endParaRPr lang="en-GB" dirty="0">
              <a:highlight>
                <a:srgbClr val="FFFF00"/>
              </a:highlight>
            </a:endParaRPr>
          </a:p>
          <a:p>
            <a:pPr algn="just">
              <a:lnSpc>
                <a:spcPct val="90000"/>
              </a:lnSpc>
            </a:pPr>
            <a:r>
              <a:rPr lang="en-GB" dirty="0"/>
              <a:t>Daily meditation sessions, breathing exercises, and sleep support tools help reinforce new habits.</a:t>
            </a:r>
          </a:p>
          <a:p>
            <a:pPr algn="just">
              <a:lnSpc>
                <a:spcPct val="90000"/>
              </a:lnSpc>
            </a:pPr>
            <a:r>
              <a:rPr lang="en-GB" dirty="0"/>
              <a:t>Progress tracking, streak rewards, and personalised reminders encourage consistency and motivation.</a:t>
            </a:r>
          </a:p>
          <a:p>
            <a:pPr algn="just">
              <a:lnSpc>
                <a:spcPct val="90000"/>
              </a:lnSpc>
            </a:pPr>
            <a:r>
              <a:rPr lang="en-GB" dirty="0"/>
              <a:t>Group challenges or peer support features can help maintain engagement and a sense of community (Laird et al, 2022).</a:t>
            </a:r>
          </a:p>
        </p:txBody>
      </p:sp>
      <p:pic>
        <p:nvPicPr>
          <p:cNvPr id="5124" name="Picture 4" descr="A group of cell phones&#10;&#10;AI-generated content may be incorrect.">
            <a:extLst>
              <a:ext uri="{FF2B5EF4-FFF2-40B4-BE49-F238E27FC236}">
                <a16:creationId xmlns:a16="http://schemas.microsoft.com/office/drawing/2014/main" id="{1FE4F00F-2FBB-5351-705D-795A43AEBEF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843442" y="2438401"/>
            <a:ext cx="3067163" cy="3984170"/>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98190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1" name="Rectangle 10">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F5CA2E17-84A6-613D-ACBF-FE88EFF2382D}"/>
              </a:ext>
            </a:extLst>
          </p:cNvPr>
          <p:cNvSpPr>
            <a:spLocks noGrp="1"/>
          </p:cNvSpPr>
          <p:nvPr>
            <p:ph type="title"/>
          </p:nvPr>
        </p:nvSpPr>
        <p:spPr>
          <a:xfrm>
            <a:off x="994087" y="1130603"/>
            <a:ext cx="3342442" cy="4596794"/>
          </a:xfrm>
        </p:spPr>
        <p:txBody>
          <a:bodyPr anchor="ctr">
            <a:normAutofit/>
          </a:bodyPr>
          <a:lstStyle/>
          <a:p>
            <a:pPr algn="ctr"/>
            <a:r>
              <a:rPr lang="en-GB" sz="2800" dirty="0">
                <a:solidFill>
                  <a:schemeClr val="bg1"/>
                </a:solidFill>
              </a:rPr>
              <a:t>5. Maintenance Stage</a:t>
            </a:r>
          </a:p>
        </p:txBody>
      </p:sp>
      <p:sp>
        <p:nvSpPr>
          <p:cNvPr id="3" name="Content Placeholder 2">
            <a:extLst>
              <a:ext uri="{FF2B5EF4-FFF2-40B4-BE49-F238E27FC236}">
                <a16:creationId xmlns:a16="http://schemas.microsoft.com/office/drawing/2014/main" id="{B5327DA9-AEDB-F525-18D7-091638279FA9}"/>
              </a:ext>
            </a:extLst>
          </p:cNvPr>
          <p:cNvSpPr>
            <a:spLocks noGrp="1"/>
          </p:cNvSpPr>
          <p:nvPr>
            <p:ph idx="1"/>
          </p:nvPr>
        </p:nvSpPr>
        <p:spPr>
          <a:xfrm>
            <a:off x="5290077" y="437513"/>
            <a:ext cx="5502614" cy="5954325"/>
          </a:xfrm>
        </p:spPr>
        <p:txBody>
          <a:bodyPr anchor="ctr">
            <a:normAutofit/>
          </a:bodyPr>
          <a:lstStyle/>
          <a:p>
            <a:pPr algn="just"/>
            <a:r>
              <a:rPr lang="en-GB" sz="2000" dirty="0"/>
              <a:t>The new behaviour is now stable and integrated into the student’s regular lifestyle or routine. The focus shifts to preventing relapse, managing barriers, and sustaining long-term wellbeing habits (Fenn et al, 2022).</a:t>
            </a:r>
          </a:p>
          <a:p>
            <a:pPr marL="0" indent="0" algn="just">
              <a:buNone/>
            </a:pPr>
            <a:r>
              <a:rPr lang="en-GB" sz="2000" b="1" dirty="0">
                <a:highlight>
                  <a:srgbClr val="FFFF00"/>
                </a:highlight>
              </a:rPr>
              <a:t>Calm App Application:</a:t>
            </a:r>
            <a:endParaRPr lang="en-GB" sz="2000" dirty="0">
              <a:highlight>
                <a:srgbClr val="FFFF00"/>
              </a:highlight>
            </a:endParaRPr>
          </a:p>
          <a:p>
            <a:pPr algn="just"/>
            <a:r>
              <a:rPr lang="en-GB" sz="2000" dirty="0"/>
              <a:t>Advanced meditation courses, sleep stories, or yoga sessions allow continuous skill development.</a:t>
            </a:r>
          </a:p>
          <a:p>
            <a:pPr algn="just"/>
            <a:r>
              <a:rPr lang="en-GB" sz="2000" dirty="0"/>
              <a:t>Periodic check-ins, supportive feedback, and personalised encouragement help maintain motivation.</a:t>
            </a:r>
          </a:p>
          <a:p>
            <a:pPr algn="just"/>
            <a:r>
              <a:rPr lang="en-GB" sz="2000" dirty="0"/>
              <a:t>Celebrating milestones and earning achievement badges reinforces progress and long-term commitment (Laird et al, 2022).</a:t>
            </a:r>
          </a:p>
          <a:p>
            <a:pPr algn="just"/>
            <a:endParaRPr lang="en-GB" sz="2000" dirty="0"/>
          </a:p>
        </p:txBody>
      </p:sp>
    </p:spTree>
    <p:extLst>
      <p:ext uri="{BB962C8B-B14F-4D97-AF65-F5344CB8AC3E}">
        <p14:creationId xmlns:p14="http://schemas.microsoft.com/office/powerpoint/2010/main" val="39474019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A45A8-735D-B2AB-785E-172C28555A58}"/>
              </a:ext>
            </a:extLst>
          </p:cNvPr>
          <p:cNvSpPr>
            <a:spLocks noGrp="1"/>
          </p:cNvSpPr>
          <p:nvPr>
            <p:ph type="title"/>
          </p:nvPr>
        </p:nvSpPr>
        <p:spPr/>
        <p:txBody>
          <a:bodyPr/>
          <a:lstStyle/>
          <a:p>
            <a:r>
              <a:rPr lang="en-GB" dirty="0">
                <a:solidFill>
                  <a:schemeClr val="bg1"/>
                </a:solidFill>
              </a:rPr>
              <a:t>6. Termination</a:t>
            </a:r>
          </a:p>
        </p:txBody>
      </p:sp>
      <p:sp>
        <p:nvSpPr>
          <p:cNvPr id="3" name="Content Placeholder 2">
            <a:extLst>
              <a:ext uri="{FF2B5EF4-FFF2-40B4-BE49-F238E27FC236}">
                <a16:creationId xmlns:a16="http://schemas.microsoft.com/office/drawing/2014/main" id="{DFF0BEC4-5543-C4ED-37C5-B4EF0C1A042D}"/>
              </a:ext>
            </a:extLst>
          </p:cNvPr>
          <p:cNvSpPr>
            <a:spLocks noGrp="1"/>
          </p:cNvSpPr>
          <p:nvPr>
            <p:ph idx="1"/>
          </p:nvPr>
        </p:nvSpPr>
        <p:spPr>
          <a:xfrm>
            <a:off x="1154954" y="2603500"/>
            <a:ext cx="9623535" cy="3416300"/>
          </a:xfrm>
        </p:spPr>
        <p:txBody>
          <a:bodyPr>
            <a:normAutofit fontScale="70000" lnSpcReduction="20000"/>
          </a:bodyPr>
          <a:lstStyle/>
          <a:p>
            <a:pPr algn="just"/>
            <a:r>
              <a:rPr lang="en-GB" dirty="0"/>
              <a:t>At this stage, the habit feels natural, automatic, and firmly part of the student’s identity and lifestyle. The individual feels confident in their ability to maintain emotional well-being with little risk of returning to old stress-related behaviours (Keshavarzi et al, 2021).</a:t>
            </a:r>
          </a:p>
          <a:p>
            <a:pPr marL="0" indent="0" algn="just">
              <a:buNone/>
            </a:pPr>
            <a:r>
              <a:rPr lang="en-GB" b="1" dirty="0">
                <a:highlight>
                  <a:srgbClr val="FFFF00"/>
                </a:highlight>
              </a:rPr>
              <a:t>Calm App Application:</a:t>
            </a:r>
            <a:endParaRPr lang="en-GB" dirty="0">
              <a:highlight>
                <a:srgbClr val="FFFF00"/>
              </a:highlight>
            </a:endParaRPr>
          </a:p>
          <a:p>
            <a:pPr algn="just"/>
            <a:r>
              <a:rPr lang="en-GB" dirty="0"/>
              <a:t>Optional, ongoing mindfulness support remains available to sustain confidence and independence.</a:t>
            </a:r>
          </a:p>
          <a:p>
            <a:pPr algn="just"/>
            <a:r>
              <a:rPr lang="en-GB" dirty="0"/>
              <a:t>Mastery or expert-level programs can continue to challenge growth and deepen wellbeing practice.</a:t>
            </a:r>
          </a:p>
          <a:p>
            <a:pPr algn="just"/>
            <a:r>
              <a:rPr lang="en-GB" dirty="0"/>
              <a:t>Students may begin sharing knowledge, acting as ambassadors, or supporting peers, reinforcing personal mastery (Laird et al, 2022)..</a:t>
            </a:r>
          </a:p>
          <a:p>
            <a:pPr marL="0" indent="0" algn="just">
              <a:buNone/>
            </a:pPr>
            <a:endParaRPr lang="en-GB" dirty="0"/>
          </a:p>
        </p:txBody>
      </p:sp>
    </p:spTree>
    <p:extLst>
      <p:ext uri="{BB962C8B-B14F-4D97-AF65-F5344CB8AC3E}">
        <p14:creationId xmlns:p14="http://schemas.microsoft.com/office/powerpoint/2010/main" val="39736401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5B4AE-9EB1-EBCE-E1EA-A7EDA825EC24}"/>
              </a:ext>
            </a:extLst>
          </p:cNvPr>
          <p:cNvSpPr>
            <a:spLocks noGrp="1"/>
          </p:cNvSpPr>
          <p:nvPr>
            <p:ph type="title"/>
          </p:nvPr>
        </p:nvSpPr>
        <p:spPr/>
        <p:txBody>
          <a:bodyPr/>
          <a:lstStyle/>
          <a:p>
            <a:pPr algn="ctr"/>
            <a:r>
              <a:rPr lang="en-GB" sz="2800" dirty="0">
                <a:solidFill>
                  <a:schemeClr val="bg1"/>
                </a:solidFill>
              </a:rPr>
              <a:t>Why We Chose the Transtheoretical Model for the Calm App</a:t>
            </a:r>
          </a:p>
        </p:txBody>
      </p:sp>
      <p:graphicFrame>
        <p:nvGraphicFramePr>
          <p:cNvPr id="5" name="Content Placeholder 2">
            <a:extLst>
              <a:ext uri="{FF2B5EF4-FFF2-40B4-BE49-F238E27FC236}">
                <a16:creationId xmlns:a16="http://schemas.microsoft.com/office/drawing/2014/main" id="{8AE7E8CE-8977-A6AD-F37E-73E639795C43}"/>
              </a:ext>
            </a:extLst>
          </p:cNvPr>
          <p:cNvGraphicFramePr>
            <a:graphicFrameLocks noGrp="1"/>
          </p:cNvGraphicFramePr>
          <p:nvPr>
            <p:ph idx="1"/>
          </p:nvPr>
        </p:nvGraphicFramePr>
        <p:xfrm>
          <a:off x="683310" y="2319867"/>
          <a:ext cx="10825380" cy="42079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74163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6ACC-70DC-22A4-B137-26BA18C51B73}"/>
              </a:ext>
            </a:extLst>
          </p:cNvPr>
          <p:cNvSpPr>
            <a:spLocks noGrp="1"/>
          </p:cNvSpPr>
          <p:nvPr>
            <p:ph type="title"/>
          </p:nvPr>
        </p:nvSpPr>
        <p:spPr/>
        <p:txBody>
          <a:bodyPr/>
          <a:lstStyle/>
          <a:p>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4DF6728-83D4-9854-4C68-E80292D06EBE}"/>
              </a:ext>
            </a:extLst>
          </p:cNvPr>
          <p:cNvSpPr>
            <a:spLocks noGrp="1"/>
          </p:cNvSpPr>
          <p:nvPr>
            <p:ph idx="1"/>
          </p:nvPr>
        </p:nvSpPr>
        <p:spPr>
          <a:xfrm>
            <a:off x="179614" y="924025"/>
            <a:ext cx="11838215" cy="5754361"/>
          </a:xfrm>
        </p:spPr>
        <p:txBody>
          <a:bodyPr>
            <a:normAutofit fontScale="55000" lnSpcReduction="20000"/>
          </a:bodyPr>
          <a:lstStyle/>
          <a:p>
            <a:r>
              <a:rPr lang="en-GB" dirty="0" err="1"/>
              <a:t>Alhasani</a:t>
            </a:r>
            <a:r>
              <a:rPr lang="en-GB" dirty="0"/>
              <a:t>, M. and Orji, R., (2025). Promoting stress management among students in higher education: Evaluating the effectiveness of a persuasive time management mobile app. </a:t>
            </a:r>
            <a:r>
              <a:rPr lang="en-GB" i="1" dirty="0"/>
              <a:t>International Journal of Human–Computer Interaction</a:t>
            </a:r>
            <a:r>
              <a:rPr lang="en-GB" dirty="0"/>
              <a:t>, </a:t>
            </a:r>
            <a:r>
              <a:rPr lang="en-GB" i="1" dirty="0"/>
              <a:t>41</a:t>
            </a:r>
            <a:r>
              <a:rPr lang="en-GB" dirty="0"/>
              <a:t>(1), pp.219-241. </a:t>
            </a:r>
            <a:r>
              <a:rPr lang="en-GB" dirty="0">
                <a:hlinkClick r:id="rId2"/>
              </a:rPr>
              <a:t>https://www.tandfonline.com/doi/abs/10.1080/10447318.2023.2297330</a:t>
            </a:r>
            <a:endParaRPr lang="en-GB" dirty="0"/>
          </a:p>
          <a:p>
            <a:r>
              <a:rPr lang="en-GB" dirty="0"/>
              <a:t>Evers, K.E. and Balestrieri, S.G., (2024). The transtheoretical model and stages of change. </a:t>
            </a:r>
            <a:r>
              <a:rPr lang="en-GB" i="1" dirty="0"/>
              <a:t>Health </a:t>
            </a:r>
            <a:r>
              <a:rPr lang="en-GB" i="1" dirty="0" err="1"/>
              <a:t>behavior</a:t>
            </a:r>
            <a:r>
              <a:rPr lang="en-GB" i="1" dirty="0"/>
              <a:t>: theory, research, and practice</a:t>
            </a:r>
            <a:r>
              <a:rPr lang="en-GB" dirty="0"/>
              <a:t>, </a:t>
            </a:r>
            <a:r>
              <a:rPr lang="en-GB" i="1" dirty="0"/>
              <a:t>73</a:t>
            </a:r>
            <a:r>
              <a:rPr lang="en-GB" dirty="0"/>
              <a:t>. </a:t>
            </a:r>
            <a:r>
              <a:rPr lang="en-GB" dirty="0">
                <a:hlinkClick r:id="rId3"/>
              </a:rPr>
              <a:t>https://books.google.com/books?hl=en&amp;lr=&amp;id=_9UZEQAAQBAJ&amp;oi=fnd&amp;pg=PA73&amp;dq=Transtheoretical+Model+(TTM)+stages&amp;ots=PEhm16Uvwx&amp;sig=f4GYyFxHmO2RL1iqnbUtcIGcnxs</a:t>
            </a:r>
            <a:endParaRPr lang="en-GB" dirty="0"/>
          </a:p>
          <a:p>
            <a:r>
              <a:rPr lang="en-GB" dirty="0"/>
              <a:t>Fenn, N., Reyes, C., Monahan, K. and Robbins, M.L., (2022). How ready are young adults to participate in community service? An application of the transtheoretical model of </a:t>
            </a:r>
            <a:r>
              <a:rPr lang="en-GB" dirty="0" err="1"/>
              <a:t>behavior</a:t>
            </a:r>
            <a:r>
              <a:rPr lang="en-GB" dirty="0"/>
              <a:t> change. </a:t>
            </a:r>
            <a:r>
              <a:rPr lang="en-GB" i="1" dirty="0"/>
              <a:t>American Journal of Health Promotion</a:t>
            </a:r>
            <a:r>
              <a:rPr lang="en-GB" dirty="0"/>
              <a:t>, </a:t>
            </a:r>
            <a:r>
              <a:rPr lang="en-GB" i="1" dirty="0"/>
              <a:t>36</a:t>
            </a:r>
            <a:r>
              <a:rPr lang="en-GB" dirty="0"/>
              <a:t>(1), pp.64-72. </a:t>
            </a:r>
            <a:r>
              <a:rPr lang="en-GB" dirty="0">
                <a:hlinkClick r:id="rId4"/>
              </a:rPr>
              <a:t>https://journals.sagepub.com/doi/abs/10.1177/08901171211034742</a:t>
            </a:r>
            <a:endParaRPr lang="en-GB" dirty="0"/>
          </a:p>
          <a:p>
            <a:r>
              <a:rPr lang="en-GB" dirty="0"/>
              <a:t>Geis, A. and Heyland, M., (2024). Promoting Mental Health and Stress Reduction. In </a:t>
            </a:r>
            <a:r>
              <a:rPr lang="en-GB" i="1" dirty="0"/>
              <a:t>Preventive Cardiovascular Nursing: Resilience across the Lifespan for Optimal Cardiovascular Wellness</a:t>
            </a:r>
            <a:r>
              <a:rPr lang="en-GB" dirty="0"/>
              <a:t> (pp. 449-477). Cham: Springer International Publishing. </a:t>
            </a:r>
            <a:r>
              <a:rPr lang="en-GB" dirty="0">
                <a:hlinkClick r:id="rId5"/>
              </a:rPr>
              <a:t>https://link.springer.com/chapter/10.1007/978-3-031-53705-9_16</a:t>
            </a:r>
            <a:endParaRPr lang="en-GB" dirty="0"/>
          </a:p>
          <a:p>
            <a:r>
              <a:rPr lang="en-GB" dirty="0"/>
              <a:t>Keshavarzi, N., Mahmoodi, M., </a:t>
            </a:r>
            <a:r>
              <a:rPr lang="en-GB" dirty="0" err="1"/>
              <a:t>Javadzade</a:t>
            </a:r>
            <a:r>
              <a:rPr lang="en-GB" dirty="0"/>
              <a:t>, H. and Reisi, M., (2021). Investigating the stress management status in middle-aged women in </a:t>
            </a:r>
            <a:r>
              <a:rPr lang="en-GB" dirty="0" err="1"/>
              <a:t>bushehr</a:t>
            </a:r>
            <a:r>
              <a:rPr lang="en-GB" dirty="0"/>
              <a:t> based on a transtheoretical model. </a:t>
            </a:r>
            <a:r>
              <a:rPr lang="en-GB" dirty="0">
                <a:hlinkClick r:id="rId6"/>
              </a:rPr>
              <a:t>https://www.sid.ir/paper/955604/en</a:t>
            </a:r>
            <a:endParaRPr lang="en-GB" dirty="0"/>
          </a:p>
          <a:p>
            <a:r>
              <a:rPr lang="en-GB" dirty="0"/>
              <a:t>Laird, B., Puzia, M., Larkey, L., Ehlers, D. and Huberty, J., (2022). A mobile app for stress management in middle-aged men and women (Calm): feasibility randomized controlled trial. </a:t>
            </a:r>
            <a:r>
              <a:rPr lang="en-GB" i="1" dirty="0"/>
              <a:t>JMIR formative research</a:t>
            </a:r>
            <a:r>
              <a:rPr lang="en-GB" dirty="0"/>
              <a:t>, </a:t>
            </a:r>
            <a:r>
              <a:rPr lang="en-GB" i="1" dirty="0"/>
              <a:t>6</a:t>
            </a:r>
            <a:r>
              <a:rPr lang="en-GB" dirty="0"/>
              <a:t>(5), p.e30294. </a:t>
            </a:r>
            <a:r>
              <a:rPr lang="en-GB" dirty="0">
                <a:hlinkClick r:id="rId7"/>
              </a:rPr>
              <a:t>https://formative.jmir.org/2022/5/e30294</a:t>
            </a:r>
            <a:endParaRPr lang="en-GB" dirty="0"/>
          </a:p>
          <a:p>
            <a:r>
              <a:rPr lang="en-GB" dirty="0"/>
              <a:t>Nicoară, R.D., </a:t>
            </a:r>
            <a:r>
              <a:rPr lang="en-GB" dirty="0" err="1"/>
              <a:t>Tegzeșiu</a:t>
            </a:r>
            <a:r>
              <a:rPr lang="en-GB" dirty="0"/>
              <a:t>, A.M. and Popescu, C.A., (2024). Systematic Review of CBT Techniques and their Alignment with the Transtheoretical Model Stages of Change. </a:t>
            </a:r>
            <a:r>
              <a:rPr lang="en-GB" i="1" dirty="0"/>
              <a:t>BRAIN. Broad Research in Artificial Intelligence and Neuroscience</a:t>
            </a:r>
            <a:r>
              <a:rPr lang="en-GB" dirty="0"/>
              <a:t>, </a:t>
            </a:r>
            <a:r>
              <a:rPr lang="en-GB" i="1" dirty="0"/>
              <a:t>15</a:t>
            </a:r>
            <a:r>
              <a:rPr lang="en-GB" dirty="0"/>
              <a:t>(4), pp.253-264. </a:t>
            </a:r>
            <a:r>
              <a:rPr lang="en-GB" dirty="0">
                <a:hlinkClick r:id="rId8"/>
              </a:rPr>
              <a:t>https://brain.edusoft.ro/index.php/brain/article/view/1639</a:t>
            </a:r>
            <a:endParaRPr lang="en-GB" dirty="0"/>
          </a:p>
          <a:p>
            <a:r>
              <a:rPr lang="en-GB" dirty="0"/>
              <a:t>Prochaska, J.O. and Prochaska, J.M., (2019). Transtheoretical model. In </a:t>
            </a:r>
            <a:r>
              <a:rPr lang="en-GB" i="1" dirty="0"/>
              <a:t>Lifestyle Medicine, Third Edition</a:t>
            </a:r>
            <a:r>
              <a:rPr lang="en-GB" dirty="0"/>
              <a:t> (pp. 219-228). CRC Press. </a:t>
            </a:r>
            <a:r>
              <a:rPr lang="en-GB" dirty="0">
                <a:hlinkClick r:id="rId9"/>
              </a:rPr>
              <a:t>https://journals.lww.com/jnmr/fulltext/2019/24020/Transtheoretical_Model_of_Health_Behavioral.1.aspx</a:t>
            </a:r>
            <a:endParaRPr lang="en-GB" dirty="0"/>
          </a:p>
          <a:p>
            <a:endParaRPr lang="en-GB" dirty="0"/>
          </a:p>
        </p:txBody>
      </p:sp>
      <p:sp>
        <p:nvSpPr>
          <p:cNvPr id="4" name="TextBox 3">
            <a:extLst>
              <a:ext uri="{FF2B5EF4-FFF2-40B4-BE49-F238E27FC236}">
                <a16:creationId xmlns:a16="http://schemas.microsoft.com/office/drawing/2014/main" id="{F7A33A90-39EA-0C16-B1DD-DDB0AE3DB85C}"/>
              </a:ext>
            </a:extLst>
          </p:cNvPr>
          <p:cNvSpPr txBox="1"/>
          <p:nvPr/>
        </p:nvSpPr>
        <p:spPr>
          <a:xfrm>
            <a:off x="2906829" y="96249"/>
            <a:ext cx="3792354"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REFERENCES</a:t>
            </a:r>
            <a:endParaRPr lang="en-IN" sz="2400" b="1" dirty="0"/>
          </a:p>
        </p:txBody>
      </p:sp>
    </p:spTree>
    <p:extLst>
      <p:ext uri="{BB962C8B-B14F-4D97-AF65-F5344CB8AC3E}">
        <p14:creationId xmlns:p14="http://schemas.microsoft.com/office/powerpoint/2010/main" val="15596021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51DA3-BE71-1A4B-F3A0-F4DECB927967}"/>
              </a:ext>
            </a:extLst>
          </p:cNvPr>
          <p:cNvSpPr>
            <a:spLocks noGrp="1"/>
          </p:cNvSpPr>
          <p:nvPr>
            <p:ph type="title"/>
          </p:nvPr>
        </p:nvSpPr>
        <p:spPr>
          <a:xfrm>
            <a:off x="2782111" y="953311"/>
            <a:ext cx="6089515" cy="3326859"/>
          </a:xfrm>
        </p:spPr>
        <p:txBody>
          <a:bodyPr>
            <a:noAutofit/>
          </a:bodyPr>
          <a:lstStyle/>
          <a:p>
            <a:pPr algn="ctr"/>
            <a:r>
              <a:rPr lang="en-US" sz="4000" b="1" dirty="0">
                <a:solidFill>
                  <a:schemeClr val="accent1">
                    <a:lumMod val="75000"/>
                  </a:schemeClr>
                </a:solidFill>
                <a:latin typeface="Arial" panose="020B0604020202020204" pitchFamily="34" charset="0"/>
                <a:cs typeface="Arial" panose="020B0604020202020204" pitchFamily="34" charset="0"/>
              </a:rPr>
              <a:t>Name: </a:t>
            </a:r>
            <a:r>
              <a:rPr lang="en-US" sz="4000" dirty="0" err="1">
                <a:solidFill>
                  <a:schemeClr val="accent1">
                    <a:lumMod val="75000"/>
                  </a:schemeClr>
                </a:solidFill>
                <a:latin typeface="Arial" panose="020B0604020202020204" pitchFamily="34" charset="0"/>
                <a:cs typeface="Arial" panose="020B0604020202020204" pitchFamily="34" charset="0"/>
              </a:rPr>
              <a:t>Sawon</a:t>
            </a:r>
            <a:r>
              <a:rPr lang="en-US" sz="4000" dirty="0">
                <a:solidFill>
                  <a:schemeClr val="accent1">
                    <a:lumMod val="75000"/>
                  </a:schemeClr>
                </a:solidFill>
                <a:latin typeface="Arial" panose="020B0604020202020204" pitchFamily="34" charset="0"/>
                <a:cs typeface="Arial" panose="020B0604020202020204" pitchFamily="34" charset="0"/>
              </a:rPr>
              <a:t> </a:t>
            </a:r>
            <a:r>
              <a:rPr lang="en-US" sz="4000" dirty="0" err="1">
                <a:solidFill>
                  <a:schemeClr val="accent1">
                    <a:lumMod val="75000"/>
                  </a:schemeClr>
                </a:solidFill>
                <a:latin typeface="Arial" panose="020B0604020202020204" pitchFamily="34" charset="0"/>
                <a:cs typeface="Arial" panose="020B0604020202020204" pitchFamily="34" charset="0"/>
              </a:rPr>
              <a:t>Farazi</a:t>
            </a:r>
            <a:br>
              <a:rPr lang="en-US" sz="4000" b="1" dirty="0">
                <a:solidFill>
                  <a:schemeClr val="accent1">
                    <a:lumMod val="75000"/>
                  </a:schemeClr>
                </a:solidFill>
                <a:latin typeface="Arial" panose="020B0604020202020204" pitchFamily="34" charset="0"/>
                <a:cs typeface="Arial" panose="020B0604020202020204" pitchFamily="34" charset="0"/>
              </a:rPr>
            </a:br>
            <a:r>
              <a:rPr lang="en-US" sz="4000" b="1" dirty="0">
                <a:solidFill>
                  <a:schemeClr val="accent1">
                    <a:lumMod val="75000"/>
                  </a:schemeClr>
                </a:solidFill>
                <a:latin typeface="Arial" panose="020B0604020202020204" pitchFamily="34" charset="0"/>
                <a:cs typeface="Arial" panose="020B0604020202020204" pitchFamily="34" charset="0"/>
              </a:rPr>
              <a:t>ID: </a:t>
            </a:r>
            <a:r>
              <a:rPr lang="en-US" sz="4000" dirty="0">
                <a:solidFill>
                  <a:schemeClr val="accent1">
                    <a:lumMod val="75000"/>
                  </a:schemeClr>
                </a:solidFill>
                <a:latin typeface="Arial" panose="020B0604020202020204" pitchFamily="34" charset="0"/>
                <a:cs typeface="Arial" panose="020B0604020202020204" pitchFamily="34" charset="0"/>
              </a:rPr>
              <a:t>2431587</a:t>
            </a:r>
            <a:br>
              <a:rPr lang="en-US" sz="4000" b="1" dirty="0">
                <a:solidFill>
                  <a:schemeClr val="accent1">
                    <a:lumMod val="75000"/>
                  </a:schemeClr>
                </a:solidFill>
                <a:latin typeface="Arial" panose="020B0604020202020204" pitchFamily="34" charset="0"/>
                <a:cs typeface="Arial" panose="020B0604020202020204" pitchFamily="34" charset="0"/>
              </a:rPr>
            </a:br>
            <a:endParaRPr lang="en-AU" sz="4000" b="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34302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2772912" y="144725"/>
            <a:ext cx="6646176" cy="500617"/>
          </a:xfrm>
        </p:spPr>
        <p:txBody>
          <a:bodyPr>
            <a:noAutofit/>
          </a:bodyPr>
          <a:lstStyle/>
          <a:p>
            <a:r>
              <a:rPr lang="en-US" sz="3200" b="1" dirty="0">
                <a:latin typeface="Calibri" panose="020F0502020204030204" pitchFamily="34" charset="0"/>
                <a:cs typeface="Calibri" panose="020F0502020204030204" pitchFamily="34" charset="0"/>
              </a:rPr>
              <a:t>Identification of Potential Stakeholders</a:t>
            </a:r>
            <a:endParaRPr lang="en-AU" sz="3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94712" y="1378014"/>
            <a:ext cx="7559917" cy="4101971"/>
          </a:xfrm>
        </p:spPr>
        <p:txBody>
          <a:bodyPr>
            <a:normAutofit fontScale="85000" lnSpcReduction="10000"/>
          </a:bodyPr>
          <a:lstStyle/>
          <a:p>
            <a:pPr marL="0" indent="0">
              <a:buNone/>
            </a:pPr>
            <a:r>
              <a:rPr lang="en-US" b="1" dirty="0">
                <a:latin typeface="Calibri" panose="020F0502020204030204" pitchFamily="34" charset="0"/>
                <a:cs typeface="Calibri" panose="020F0502020204030204" pitchFamily="34" charset="0"/>
              </a:rPr>
              <a:t>Primary Stakeholders:</a:t>
            </a:r>
          </a:p>
          <a:p>
            <a:pPr lvl="1" algn="just">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University Student Services and Counselling Departments are</a:t>
            </a:r>
            <a:r>
              <a:rPr lang="en-US" dirty="0">
                <a:latin typeface="Calibri" panose="020F0502020204030204" pitchFamily="34" charset="0"/>
                <a:cs typeface="Calibri" panose="020F0502020204030204" pitchFamily="34" charset="0"/>
              </a:rPr>
              <a:t> key stakeholders in integrating Calm into mental health support systems.</a:t>
            </a:r>
          </a:p>
          <a:p>
            <a:pPr lvl="1" algn="just">
              <a:lnSpc>
                <a:spcPct val="150000"/>
              </a:lnSpc>
              <a:buFont typeface="Courier New" panose="02070309020205020404" pitchFamily="49" charset="0"/>
              <a:buChar char="o"/>
            </a:pPr>
            <a:r>
              <a:rPr lang="en-US" dirty="0">
                <a:latin typeface="Calibri" panose="020F0502020204030204" pitchFamily="34" charset="0"/>
                <a:cs typeface="Calibri" panose="020F0502020204030204" pitchFamily="34" charset="0"/>
              </a:rPr>
              <a:t>These teams evaluate student needs, supervise clinical care, and coordinate campus implementation (Austin, </a:t>
            </a:r>
            <a:r>
              <a:rPr lang="en-US" dirty="0" err="1">
                <a:latin typeface="Calibri" panose="020F0502020204030204" pitchFamily="34" charset="0"/>
                <a:cs typeface="Calibri" panose="020F0502020204030204" pitchFamily="34" charset="0"/>
              </a:rPr>
              <a:t>Bandealy</a:t>
            </a:r>
            <a:r>
              <a:rPr lang="en-US" dirty="0">
                <a:latin typeface="Calibri" panose="020F0502020204030204" pitchFamily="34" charset="0"/>
                <a:cs typeface="Calibri" panose="020F0502020204030204" pitchFamily="34" charset="0"/>
              </a:rPr>
              <a:t> and Cawley, 2025).</a:t>
            </a:r>
          </a:p>
        </p:txBody>
      </p:sp>
      <p:pic>
        <p:nvPicPr>
          <p:cNvPr id="5" name="Picture 4">
            <a:extLst>
              <a:ext uri="{FF2B5EF4-FFF2-40B4-BE49-F238E27FC236}">
                <a16:creationId xmlns:a16="http://schemas.microsoft.com/office/drawing/2014/main" id="{508C2C9C-0170-45D8-A9F9-76C0C36A2FBB}"/>
              </a:ext>
            </a:extLst>
          </p:cNvPr>
          <p:cNvPicPr>
            <a:picLocks noChangeAspect="1"/>
          </p:cNvPicPr>
          <p:nvPr/>
        </p:nvPicPr>
        <p:blipFill>
          <a:blip r:embed="rId2"/>
          <a:stretch>
            <a:fillRect/>
          </a:stretch>
        </p:blipFill>
        <p:spPr>
          <a:xfrm>
            <a:off x="6774594" y="3506296"/>
            <a:ext cx="5417406" cy="2844138"/>
          </a:xfrm>
          <a:prstGeom prst="rect">
            <a:avLst/>
          </a:prstGeom>
        </p:spPr>
      </p:pic>
      <p:sp>
        <p:nvSpPr>
          <p:cNvPr id="6" name="TextBox 5">
            <a:extLst>
              <a:ext uri="{FF2B5EF4-FFF2-40B4-BE49-F238E27FC236}">
                <a16:creationId xmlns:a16="http://schemas.microsoft.com/office/drawing/2014/main" id="{F3519C9E-BA9A-461C-8C36-68CEBCB6B6ED}"/>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27438084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2772912" y="144725"/>
            <a:ext cx="6646176" cy="500617"/>
          </a:xfrm>
        </p:spPr>
        <p:txBody>
          <a:bodyPr>
            <a:noAutofit/>
          </a:bodyPr>
          <a:lstStyle/>
          <a:p>
            <a:r>
              <a:rPr lang="en-US" sz="3200" b="1" dirty="0">
                <a:latin typeface="Calibri" panose="020F0502020204030204" pitchFamily="34" charset="0"/>
                <a:cs typeface="Calibri" panose="020F0502020204030204" pitchFamily="34" charset="0"/>
              </a:rPr>
              <a:t>Identification of Potential Stakeholders</a:t>
            </a:r>
            <a:endParaRPr lang="en-AU" sz="3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59206" y="1317164"/>
            <a:ext cx="6192485" cy="4101971"/>
          </a:xfrm>
        </p:spPr>
        <p:txBody>
          <a:bodyPr>
            <a:normAutofit fontScale="62500" lnSpcReduction="20000"/>
          </a:bodyPr>
          <a:lstStyle/>
          <a:p>
            <a:pPr marL="0" indent="0">
              <a:buNone/>
            </a:pPr>
            <a:r>
              <a:rPr lang="en-US" b="1" dirty="0">
                <a:latin typeface="Calibri" panose="020F0502020204030204" pitchFamily="34" charset="0"/>
                <a:cs typeface="Calibri" panose="020F0502020204030204" pitchFamily="34" charset="0"/>
              </a:rPr>
              <a:t>Primary Stakeholders:</a:t>
            </a:r>
          </a:p>
          <a:p>
            <a:pPr lvl="1" algn="just">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Academic and Professional Staff</a:t>
            </a:r>
            <a:r>
              <a:rPr lang="en-US" dirty="0">
                <a:latin typeface="Calibri" panose="020F0502020204030204" pitchFamily="34" charset="0"/>
                <a:cs typeface="Calibri" panose="020F0502020204030204" pitchFamily="34" charset="0"/>
              </a:rPr>
              <a:t> Lecturers, personal tutors, and academic advisors are frontline advocates for app adoption in teaching (Barnwell and Patton, 2025).</a:t>
            </a:r>
          </a:p>
          <a:p>
            <a:pPr lvl="1" algn="just">
              <a:lnSpc>
                <a:spcPct val="150000"/>
              </a:lnSpc>
              <a:buFont typeface="Courier New" panose="02070309020205020404" pitchFamily="49" charset="0"/>
              <a:buChar char="o"/>
            </a:pPr>
            <a:r>
              <a:rPr lang="en-US" dirty="0">
                <a:latin typeface="Calibri" panose="020F0502020204030204" pitchFamily="34" charset="0"/>
                <a:cs typeface="Calibri" panose="020F0502020204030204" pitchFamily="34" charset="0"/>
              </a:rPr>
              <a:t>This group targets at-risk students, promotes app use, and models stress management (England, 2025).</a:t>
            </a:r>
          </a:p>
          <a:p>
            <a:pPr lvl="1" algn="just">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Student Unions and Peer Support Networks </a:t>
            </a:r>
            <a:r>
              <a:rPr lang="en-US" dirty="0">
                <a:latin typeface="Calibri" panose="020F0502020204030204" pitchFamily="34" charset="0"/>
                <a:cs typeface="Calibri" panose="020F0502020204030204" pitchFamily="34" charset="0"/>
              </a:rPr>
              <a:t>engage students as co-designers and champions of the intervention.</a:t>
            </a:r>
          </a:p>
        </p:txBody>
      </p:sp>
      <p:pic>
        <p:nvPicPr>
          <p:cNvPr id="4" name="Picture 3">
            <a:extLst>
              <a:ext uri="{FF2B5EF4-FFF2-40B4-BE49-F238E27FC236}">
                <a16:creationId xmlns:a16="http://schemas.microsoft.com/office/drawing/2014/main" id="{FC6A3619-0811-4A62-8E69-4AA758728611}"/>
              </a:ext>
            </a:extLst>
          </p:cNvPr>
          <p:cNvPicPr>
            <a:picLocks noChangeAspect="1"/>
          </p:cNvPicPr>
          <p:nvPr/>
        </p:nvPicPr>
        <p:blipFill>
          <a:blip r:embed="rId2"/>
          <a:stretch>
            <a:fillRect/>
          </a:stretch>
        </p:blipFill>
        <p:spPr>
          <a:xfrm>
            <a:off x="6709985" y="3262894"/>
            <a:ext cx="5482015" cy="3083633"/>
          </a:xfrm>
          <a:prstGeom prst="rect">
            <a:avLst/>
          </a:prstGeom>
        </p:spPr>
      </p:pic>
      <p:sp>
        <p:nvSpPr>
          <p:cNvPr id="5" name="TextBox 4">
            <a:extLst>
              <a:ext uri="{FF2B5EF4-FFF2-40B4-BE49-F238E27FC236}">
                <a16:creationId xmlns:a16="http://schemas.microsoft.com/office/drawing/2014/main" id="{4F53324E-3AE2-4CBA-B8C4-2E81F7D20CE5}"/>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38315647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2772912" y="144725"/>
            <a:ext cx="6646176" cy="500617"/>
          </a:xfrm>
        </p:spPr>
        <p:txBody>
          <a:bodyPr>
            <a:noAutofit/>
          </a:bodyPr>
          <a:lstStyle/>
          <a:p>
            <a:r>
              <a:rPr lang="en-US" sz="3200" b="1" dirty="0">
                <a:latin typeface="Calibri" panose="020F0502020204030204" pitchFamily="34" charset="0"/>
                <a:cs typeface="Calibri" panose="020F0502020204030204" pitchFamily="34" charset="0"/>
              </a:rPr>
              <a:t>Identification of Potential Stakeholders</a:t>
            </a:r>
            <a:endParaRPr lang="en-AU" sz="3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94712" y="1299073"/>
            <a:ext cx="7559917" cy="4101971"/>
          </a:xfrm>
        </p:spPr>
        <p:txBody>
          <a:bodyPr>
            <a:normAutofit fontScale="70000" lnSpcReduction="20000"/>
          </a:bodyPr>
          <a:lstStyle/>
          <a:p>
            <a:pPr marL="0" indent="0">
              <a:buNone/>
            </a:pPr>
            <a:r>
              <a:rPr lang="en-US" b="1" dirty="0">
                <a:latin typeface="Calibri" panose="020F0502020204030204" pitchFamily="34" charset="0"/>
                <a:cs typeface="Calibri" panose="020F0502020204030204" pitchFamily="34" charset="0"/>
              </a:rPr>
              <a:t>Secondary Stakeholders</a:t>
            </a:r>
          </a:p>
          <a:p>
            <a:pPr lvl="1">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University Administration and Leadership </a:t>
            </a:r>
            <a:r>
              <a:rPr lang="en-US" dirty="0">
                <a:latin typeface="Calibri" panose="020F0502020204030204" pitchFamily="34" charset="0"/>
                <a:cs typeface="Calibri" panose="020F0502020204030204" pitchFamily="34" charset="0"/>
              </a:rPr>
              <a:t>provide institutional support, funding, IT infrastructure compatibility, and app implementation policies (Group, 2023).</a:t>
            </a:r>
          </a:p>
          <a:p>
            <a:pPr lvl="1">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Information Technology and Information Governance Teams </a:t>
            </a:r>
            <a:r>
              <a:rPr lang="en-US" dirty="0">
                <a:latin typeface="Calibri" panose="020F0502020204030204" pitchFamily="34" charset="0"/>
                <a:cs typeface="Calibri" panose="020F0502020204030204" pitchFamily="34" charset="0"/>
              </a:rPr>
              <a:t>Technical infrastructure must support app deployment, data security, and UK GDPR compliance (</a:t>
            </a:r>
            <a:r>
              <a:rPr lang="en-US" dirty="0" err="1">
                <a:latin typeface="Calibri" panose="020F0502020204030204" pitchFamily="34" charset="0"/>
                <a:cs typeface="Calibri" panose="020F0502020204030204" pitchFamily="34" charset="0"/>
              </a:rPr>
              <a:t>Macrynikola</a:t>
            </a:r>
            <a:r>
              <a:rPr lang="en-US" dirty="0">
                <a:latin typeface="Calibri" panose="020F0502020204030204" pitchFamily="34" charset="0"/>
                <a:cs typeface="Calibri" panose="020F0502020204030204" pitchFamily="34" charset="0"/>
              </a:rPr>
              <a:t> et al., 2024).</a:t>
            </a:r>
          </a:p>
          <a:p>
            <a:pPr lvl="1">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External Partners </a:t>
            </a:r>
            <a:r>
              <a:rPr lang="en-US" dirty="0">
                <a:latin typeface="Calibri" panose="020F0502020204030204" pitchFamily="34" charset="0"/>
                <a:cs typeface="Calibri" panose="020F0502020204030204" pitchFamily="34" charset="0"/>
              </a:rPr>
              <a:t>including the Calm app developers provide technical support, </a:t>
            </a:r>
            <a:r>
              <a:rPr lang="en-US" dirty="0" err="1">
                <a:latin typeface="Calibri" panose="020F0502020204030204" pitchFamily="34" charset="0"/>
                <a:cs typeface="Calibri" panose="020F0502020204030204" pitchFamily="34" charset="0"/>
              </a:rPr>
              <a:t>licence</a:t>
            </a:r>
            <a:r>
              <a:rPr lang="en-US" dirty="0">
                <a:latin typeface="Calibri" panose="020F0502020204030204" pitchFamily="34" charset="0"/>
                <a:cs typeface="Calibri" panose="020F0502020204030204" pitchFamily="34" charset="0"/>
              </a:rPr>
              <a:t> agreements, and usage analytics.</a:t>
            </a:r>
          </a:p>
        </p:txBody>
      </p:sp>
      <p:sp>
        <p:nvSpPr>
          <p:cNvPr id="4" name="TextBox 3">
            <a:extLst>
              <a:ext uri="{FF2B5EF4-FFF2-40B4-BE49-F238E27FC236}">
                <a16:creationId xmlns:a16="http://schemas.microsoft.com/office/drawing/2014/main" id="{92421CD4-6AAE-4727-9A53-8A5F126DB70B}"/>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15449914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2772912" y="144725"/>
            <a:ext cx="6646176" cy="500617"/>
          </a:xfrm>
        </p:spPr>
        <p:txBody>
          <a:bodyPr>
            <a:noAutofit/>
          </a:bodyPr>
          <a:lstStyle/>
          <a:p>
            <a:r>
              <a:rPr lang="en-US" sz="3200" b="1" dirty="0">
                <a:latin typeface="Calibri" panose="020F0502020204030204" pitchFamily="34" charset="0"/>
                <a:cs typeface="Calibri" panose="020F0502020204030204" pitchFamily="34" charset="0"/>
              </a:rPr>
              <a:t>Identification of Potential Stakeholders</a:t>
            </a:r>
            <a:endParaRPr lang="en-AU" sz="3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94712" y="1299073"/>
            <a:ext cx="7559917" cy="4101971"/>
          </a:xfrm>
        </p:spPr>
        <p:txBody>
          <a:bodyPr>
            <a:normAutofit fontScale="70000" lnSpcReduction="20000"/>
          </a:bodyPr>
          <a:lstStyle/>
          <a:p>
            <a:pPr marL="0" indent="0">
              <a:buNone/>
            </a:pPr>
            <a:r>
              <a:rPr lang="en-US" b="1" dirty="0">
                <a:latin typeface="Calibri" panose="020F0502020204030204" pitchFamily="34" charset="0"/>
                <a:cs typeface="Calibri" panose="020F0502020204030204" pitchFamily="34" charset="0"/>
              </a:rPr>
              <a:t>Tertiary Stakeholders:</a:t>
            </a:r>
          </a:p>
          <a:p>
            <a:pPr lvl="1">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Parents and Families </a:t>
            </a:r>
            <a:r>
              <a:rPr lang="en-US" dirty="0">
                <a:latin typeface="Calibri" panose="020F0502020204030204" pitchFamily="34" charset="0"/>
                <a:cs typeface="Calibri" panose="020F0502020204030204" pitchFamily="34" charset="0"/>
              </a:rPr>
              <a:t>require engagement regarding data privacy and intervention objectives, particularly for students under 25 years old (Matos et al., 2025).</a:t>
            </a:r>
          </a:p>
          <a:p>
            <a:pPr lvl="1">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Research Ethics Committees (REC)</a:t>
            </a:r>
            <a:r>
              <a:rPr lang="en-US" dirty="0">
                <a:latin typeface="Calibri" panose="020F0502020204030204" pitchFamily="34" charset="0"/>
                <a:cs typeface="Calibri" panose="020F0502020204030204" pitchFamily="34" charset="0"/>
              </a:rPr>
              <a:t> oversee implementation if institutional evaluation exceeds service evaluation thresholds.</a:t>
            </a:r>
          </a:p>
          <a:p>
            <a:pPr lvl="1">
              <a:lnSpc>
                <a:spcPct val="150000"/>
              </a:lnSpc>
              <a:buFont typeface="Courier New" panose="02070309020205020404" pitchFamily="49" charset="0"/>
              <a:buChar char="o"/>
            </a:pPr>
            <a:r>
              <a:rPr lang="en-US" b="1" dirty="0">
                <a:latin typeface="Calibri" panose="020F0502020204030204" pitchFamily="34" charset="0"/>
                <a:cs typeface="Calibri" panose="020F0502020204030204" pitchFamily="34" charset="0"/>
              </a:rPr>
              <a:t>Mental Health Advocacy Groups and Service Users</a:t>
            </a:r>
            <a:r>
              <a:rPr lang="en-US" dirty="0">
                <a:latin typeface="Calibri" panose="020F0502020204030204" pitchFamily="34" charset="0"/>
                <a:cs typeface="Calibri" panose="020F0502020204030204" pitchFamily="34" charset="0"/>
              </a:rPr>
              <a:t> provide lived experience perspectives informing design and implementation adjustments.</a:t>
            </a:r>
          </a:p>
        </p:txBody>
      </p:sp>
      <p:sp>
        <p:nvSpPr>
          <p:cNvPr id="4" name="TextBox 3">
            <a:extLst>
              <a:ext uri="{FF2B5EF4-FFF2-40B4-BE49-F238E27FC236}">
                <a16:creationId xmlns:a16="http://schemas.microsoft.com/office/drawing/2014/main" id="{9E059520-13CB-4392-876C-FBFAF2FF5BDE}"/>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326762078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92097" y="1330775"/>
            <a:ext cx="7696749" cy="4023360"/>
          </a:xfrm>
        </p:spPr>
        <p:txBody>
          <a:bodyPr/>
          <a:lstStyle/>
          <a:p>
            <a:pPr marL="0" indent="0">
              <a:buNone/>
            </a:pPr>
            <a:r>
              <a:rPr lang="en-US" b="1" dirty="0"/>
              <a:t>Individual-Level Barriers:</a:t>
            </a:r>
          </a:p>
          <a:p>
            <a:pPr lvl="1">
              <a:lnSpc>
                <a:spcPct val="150000"/>
              </a:lnSpc>
              <a:buFont typeface="Wingdings" panose="05000000000000000000" pitchFamily="2" charset="2"/>
              <a:buChar char="§"/>
            </a:pPr>
            <a:r>
              <a:rPr lang="en-US" dirty="0"/>
              <a:t>Fewer than 5% of mental health app users complete programs without support, and 88.9% use them for one day (Michela </a:t>
            </a:r>
            <a:r>
              <a:rPr lang="en-US" dirty="0" err="1"/>
              <a:t>Nosè</a:t>
            </a:r>
            <a:r>
              <a:rPr lang="en-US" dirty="0"/>
              <a:t> et al., 2025).</a:t>
            </a:r>
          </a:p>
          <a:p>
            <a:pPr lvl="1">
              <a:lnSpc>
                <a:spcPct val="150000"/>
              </a:lnSpc>
              <a:buFont typeface="Wingdings" panose="05000000000000000000" pitchFamily="2" charset="2"/>
              <a:buChar char="§"/>
            </a:pPr>
            <a:r>
              <a:rPr lang="en-US" dirty="0"/>
              <a:t>University students face time pressures from academic workload, financial strain, and social commitments that reduce sustained app use.</a:t>
            </a:r>
          </a:p>
          <a:p>
            <a:pPr lvl="1">
              <a:lnSpc>
                <a:spcPct val="150000"/>
              </a:lnSpc>
              <a:buFont typeface="Wingdings" panose="05000000000000000000" pitchFamily="2" charset="2"/>
              <a:buChar char="§"/>
            </a:pPr>
            <a:r>
              <a:rPr lang="en-US" dirty="0"/>
              <a:t>Mental health issues like acute anxiety, depression, and suicidal ideation limit students' self-directed digital intervention use (</a:t>
            </a:r>
            <a:r>
              <a:rPr lang="en-US" dirty="0" err="1"/>
              <a:t>Mwaka</a:t>
            </a:r>
            <a:r>
              <a:rPr lang="en-US" dirty="0"/>
              <a:t> et al., 2025).</a:t>
            </a:r>
          </a:p>
          <a:p>
            <a:pPr lvl="1">
              <a:lnSpc>
                <a:spcPct val="150000"/>
              </a:lnSpc>
              <a:buFont typeface="Wingdings" panose="05000000000000000000" pitchFamily="2" charset="2"/>
              <a:buChar char="§"/>
            </a:pPr>
            <a:r>
              <a:rPr lang="en-US" dirty="0"/>
              <a:t>Neurodevelopmental conditions, trauma, and substance use often make generic mindfulness content unsuitable for students.</a:t>
            </a:r>
          </a:p>
          <a:p>
            <a:pPr>
              <a:buFont typeface="Wingdings" panose="05000000000000000000" pitchFamily="2" charset="2"/>
              <a:buChar char="v"/>
            </a:pPr>
            <a:endParaRPr lang="en-US" dirty="0"/>
          </a:p>
          <a:p>
            <a:pPr>
              <a:buFont typeface="Wingdings" panose="05000000000000000000" pitchFamily="2" charset="2"/>
              <a:buChar char="v"/>
            </a:pPr>
            <a:endParaRPr lang="en-US" dirty="0"/>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Identification of Potential Barriers to Successful Implementation</a:t>
            </a:r>
            <a:endParaRPr lang="en-AU" sz="3200" b="1"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BDA214FD-F5E0-4436-959D-D7016177BA4C}"/>
              </a:ext>
            </a:extLst>
          </p:cNvPr>
          <p:cNvPicPr>
            <a:picLocks noChangeAspect="1"/>
          </p:cNvPicPr>
          <p:nvPr/>
        </p:nvPicPr>
        <p:blipFill>
          <a:blip r:embed="rId2"/>
          <a:stretch>
            <a:fillRect/>
          </a:stretch>
        </p:blipFill>
        <p:spPr>
          <a:xfrm>
            <a:off x="7710158" y="3519453"/>
            <a:ext cx="4481842" cy="2810115"/>
          </a:xfrm>
          <a:prstGeom prst="rect">
            <a:avLst/>
          </a:prstGeom>
        </p:spPr>
      </p:pic>
      <p:sp>
        <p:nvSpPr>
          <p:cNvPr id="5" name="TextBox 4">
            <a:extLst>
              <a:ext uri="{FF2B5EF4-FFF2-40B4-BE49-F238E27FC236}">
                <a16:creationId xmlns:a16="http://schemas.microsoft.com/office/drawing/2014/main" id="{56F8D0AA-E1DD-480A-BD66-A170600BD0D8}"/>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13645563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92097" y="1330775"/>
            <a:ext cx="7696749" cy="4023360"/>
          </a:xfrm>
        </p:spPr>
        <p:txBody>
          <a:bodyPr>
            <a:normAutofit fontScale="62500" lnSpcReduction="20000"/>
          </a:bodyPr>
          <a:lstStyle/>
          <a:p>
            <a:pPr marL="0" indent="0">
              <a:buNone/>
            </a:pPr>
            <a:r>
              <a:rPr lang="en-US" b="1" dirty="0"/>
              <a:t>Individual-Level Barriers:</a:t>
            </a:r>
          </a:p>
          <a:p>
            <a:pPr lvl="1">
              <a:lnSpc>
                <a:spcPct val="150000"/>
              </a:lnSpc>
              <a:buFont typeface="Wingdings" panose="05000000000000000000" pitchFamily="2" charset="2"/>
              <a:buChar char="§"/>
            </a:pPr>
            <a:r>
              <a:rPr lang="en-US" dirty="0"/>
              <a:t>Disadvantaged, first-generation, and international students may lack internet, devices, and mental health app confidence due to digital literacy gaps (</a:t>
            </a:r>
            <a:r>
              <a:rPr lang="en-US" dirty="0" err="1"/>
              <a:t>Wies</a:t>
            </a:r>
            <a:r>
              <a:rPr lang="en-US" dirty="0"/>
              <a:t>, Landers and </a:t>
            </a:r>
            <a:r>
              <a:rPr lang="en-US" dirty="0" err="1"/>
              <a:t>Ienca</a:t>
            </a:r>
            <a:r>
              <a:rPr lang="en-US" dirty="0"/>
              <a:t>, 2021).</a:t>
            </a:r>
          </a:p>
          <a:p>
            <a:pPr lvl="1">
              <a:lnSpc>
                <a:spcPct val="150000"/>
              </a:lnSpc>
              <a:buFont typeface="Wingdings" panose="05000000000000000000" pitchFamily="2" charset="2"/>
              <a:buChar char="§"/>
            </a:pPr>
            <a:r>
              <a:rPr lang="en-US" dirty="0"/>
              <a:t> Data costs, phone storage, and troubleshooting issues limit app use among low-income students.</a:t>
            </a:r>
          </a:p>
          <a:p>
            <a:pPr lvl="1">
              <a:lnSpc>
                <a:spcPct val="150000"/>
              </a:lnSpc>
              <a:buFont typeface="Wingdings" panose="05000000000000000000" pitchFamily="2" charset="2"/>
              <a:buChar char="§"/>
            </a:pPr>
            <a:r>
              <a:rPr lang="en-US" dirty="0"/>
              <a:t> Students fear stigma for downloading mental health apps, which deters them.</a:t>
            </a:r>
          </a:p>
          <a:p>
            <a:pPr lvl="1">
              <a:lnSpc>
                <a:spcPct val="150000"/>
              </a:lnSpc>
              <a:buFont typeface="Wingdings" panose="05000000000000000000" pitchFamily="2" charset="2"/>
              <a:buChar char="§"/>
            </a:pPr>
            <a:r>
              <a:rPr lang="en-US" dirty="0"/>
              <a:t> Student privacy concerns about data storage, third-party sharing, and algorithmic mental health monitoring reduce adoption.</a:t>
            </a:r>
          </a:p>
          <a:p>
            <a:pPr>
              <a:buFont typeface="Wingdings" panose="05000000000000000000" pitchFamily="2" charset="2"/>
              <a:buChar char="v"/>
            </a:pPr>
            <a:endParaRPr lang="en-US" dirty="0"/>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Identification of Potential Barriers to Successful Implementation</a:t>
            </a:r>
            <a:endParaRPr lang="en-AU" sz="3200" b="1" dirty="0">
              <a:latin typeface="Calibri" panose="020F0502020204030204" pitchFamily="34" charset="0"/>
              <a:cs typeface="Calibri" panose="020F0502020204030204" pitchFamily="34" charset="0"/>
            </a:endParaRPr>
          </a:p>
        </p:txBody>
      </p:sp>
      <p:pic>
        <p:nvPicPr>
          <p:cNvPr id="2" name="Picture 1">
            <a:extLst>
              <a:ext uri="{FF2B5EF4-FFF2-40B4-BE49-F238E27FC236}">
                <a16:creationId xmlns:a16="http://schemas.microsoft.com/office/drawing/2014/main" id="{F8DE706F-9B42-458A-BFF3-94F24B9E969A}"/>
              </a:ext>
            </a:extLst>
          </p:cNvPr>
          <p:cNvPicPr>
            <a:picLocks noChangeAspect="1"/>
          </p:cNvPicPr>
          <p:nvPr/>
        </p:nvPicPr>
        <p:blipFill>
          <a:blip r:embed="rId2"/>
          <a:stretch>
            <a:fillRect/>
          </a:stretch>
        </p:blipFill>
        <p:spPr>
          <a:xfrm>
            <a:off x="7914504" y="3230003"/>
            <a:ext cx="4277495" cy="3071606"/>
          </a:xfrm>
          <a:prstGeom prst="rect">
            <a:avLst/>
          </a:prstGeom>
        </p:spPr>
      </p:pic>
      <p:sp>
        <p:nvSpPr>
          <p:cNvPr id="5" name="TextBox 4">
            <a:extLst>
              <a:ext uri="{FF2B5EF4-FFF2-40B4-BE49-F238E27FC236}">
                <a16:creationId xmlns:a16="http://schemas.microsoft.com/office/drawing/2014/main" id="{65C1B01A-9395-4DA3-B422-D511B4C4D420}"/>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29255839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184195" y="1311040"/>
            <a:ext cx="7696749" cy="4023360"/>
          </a:xfrm>
        </p:spPr>
        <p:txBody>
          <a:bodyPr>
            <a:normAutofit fontScale="62500" lnSpcReduction="20000"/>
          </a:bodyPr>
          <a:lstStyle/>
          <a:p>
            <a:pPr marL="0" indent="0">
              <a:buNone/>
            </a:pPr>
            <a:r>
              <a:rPr lang="en-US" b="1" dirty="0" err="1"/>
              <a:t>Organisational</a:t>
            </a:r>
            <a:r>
              <a:rPr lang="en-US" b="1" dirty="0"/>
              <a:t>-Level Barriers</a:t>
            </a:r>
          </a:p>
          <a:p>
            <a:pPr lvl="1">
              <a:lnSpc>
                <a:spcPct val="150000"/>
              </a:lnSpc>
              <a:buFont typeface="Wingdings" panose="05000000000000000000" pitchFamily="2" charset="2"/>
              <a:buChar char="§"/>
            </a:pPr>
            <a:r>
              <a:rPr lang="en-US" dirty="0"/>
              <a:t>Institutional Resource Limitations and Competing Priorities constrain implementation capacity.</a:t>
            </a:r>
          </a:p>
          <a:p>
            <a:pPr lvl="1">
              <a:lnSpc>
                <a:spcPct val="150000"/>
              </a:lnSpc>
              <a:buFont typeface="Wingdings" panose="05000000000000000000" pitchFamily="2" charset="2"/>
              <a:buChar char="§"/>
            </a:pPr>
            <a:r>
              <a:rPr lang="en-US" dirty="0"/>
              <a:t>Absence of Structured Integration and Professional Guidance significantly undermines intervention success.</a:t>
            </a:r>
          </a:p>
          <a:p>
            <a:pPr lvl="1">
              <a:lnSpc>
                <a:spcPct val="150000"/>
              </a:lnSpc>
              <a:buFont typeface="Wingdings" panose="05000000000000000000" pitchFamily="2" charset="2"/>
              <a:buChar char="§"/>
            </a:pPr>
            <a:r>
              <a:rPr lang="en-US" dirty="0"/>
              <a:t>Fragmented Mental Health Service Structures and Poor Inter-Agency Collaboration create implementation challenges (Zhu, Wang and Hu, 2024).</a:t>
            </a:r>
          </a:p>
          <a:p>
            <a:pPr lvl="1">
              <a:lnSpc>
                <a:spcPct val="150000"/>
              </a:lnSpc>
              <a:buFont typeface="Wingdings" panose="05000000000000000000" pitchFamily="2" charset="2"/>
              <a:buChar char="§"/>
            </a:pPr>
            <a:r>
              <a:rPr lang="en-US" dirty="0"/>
              <a:t>Insufficient Technical Infrastructure and Data Security Governance poses implementation obstacles. </a:t>
            </a:r>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Identification of Potential Barriers to Successful Implementation</a:t>
            </a:r>
            <a:endParaRPr lang="en-AU" sz="3200" b="1" dirty="0">
              <a:latin typeface="Calibri" panose="020F0502020204030204" pitchFamily="34" charset="0"/>
              <a:cs typeface="Calibri" panose="020F0502020204030204" pitchFamily="34" charset="0"/>
            </a:endParaRPr>
          </a:p>
        </p:txBody>
      </p:sp>
      <p:pic>
        <p:nvPicPr>
          <p:cNvPr id="1026" name="Picture 2" descr="|Lecture 29 | Organizational Barriers of Communication| Part 10|  @LearnwithManisha|">
            <a:extLst>
              <a:ext uri="{FF2B5EF4-FFF2-40B4-BE49-F238E27FC236}">
                <a16:creationId xmlns:a16="http://schemas.microsoft.com/office/drawing/2014/main" id="{91D2A505-4E81-4A82-AF25-1361043526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4281" y="3756276"/>
            <a:ext cx="4567719" cy="257017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54003C4-06CC-496C-B07E-4BD64603F899}"/>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30120060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03930" y="1324197"/>
            <a:ext cx="7696749" cy="4023360"/>
          </a:xfrm>
        </p:spPr>
        <p:txBody>
          <a:bodyPr>
            <a:normAutofit fontScale="70000" lnSpcReduction="20000"/>
          </a:bodyPr>
          <a:lstStyle/>
          <a:p>
            <a:pPr marL="0" indent="0">
              <a:buNone/>
            </a:pPr>
            <a:r>
              <a:rPr lang="en-US" b="1" dirty="0"/>
              <a:t>Systemic-Level Barriers</a:t>
            </a:r>
          </a:p>
          <a:p>
            <a:pPr lvl="1">
              <a:lnSpc>
                <a:spcPct val="150000"/>
              </a:lnSpc>
              <a:buFont typeface="Wingdings" panose="05000000000000000000" pitchFamily="2" charset="2"/>
              <a:buChar char="§"/>
            </a:pPr>
            <a:r>
              <a:rPr lang="en-US" dirty="0"/>
              <a:t>Limited Evidence of Implementation Effectiveness in UK Higher Education Contexts creates uncertainty regarding intervention success (Austin, </a:t>
            </a:r>
            <a:r>
              <a:rPr lang="en-US" dirty="0" err="1"/>
              <a:t>Bandealy</a:t>
            </a:r>
            <a:r>
              <a:rPr lang="en-US" dirty="0"/>
              <a:t> and Cawley, 2025).</a:t>
            </a:r>
          </a:p>
          <a:p>
            <a:pPr lvl="1">
              <a:lnSpc>
                <a:spcPct val="150000"/>
              </a:lnSpc>
              <a:buFont typeface="Wingdings" panose="05000000000000000000" pitchFamily="2" charset="2"/>
              <a:buChar char="§"/>
            </a:pPr>
            <a:r>
              <a:rPr lang="en-US" dirty="0"/>
              <a:t>Lack of Clear Clinical Governance and Accountability Structures creates ambiguity regarding professional responsibility.</a:t>
            </a:r>
          </a:p>
          <a:p>
            <a:pPr lvl="1">
              <a:lnSpc>
                <a:spcPct val="150000"/>
              </a:lnSpc>
              <a:buFont typeface="Wingdings" panose="05000000000000000000" pitchFamily="2" charset="2"/>
              <a:buChar char="§"/>
            </a:pPr>
            <a:r>
              <a:rPr lang="en-US" dirty="0"/>
              <a:t>Regulatory and Compliance Uncertainty generates implementation delays.</a:t>
            </a:r>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Identification of Potential Barriers to Successful Implementation</a:t>
            </a:r>
            <a:endParaRPr lang="en-AU" sz="3200" b="1"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0921AC70-71F0-4543-A4F6-40FF5E7BB3CC}"/>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35975602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03931" y="1324197"/>
            <a:ext cx="6646176" cy="4023360"/>
          </a:xfrm>
        </p:spPr>
        <p:txBody>
          <a:bodyPr>
            <a:normAutofit fontScale="62500" lnSpcReduction="20000"/>
          </a:bodyPr>
          <a:lstStyle/>
          <a:p>
            <a:pPr marL="0" indent="0">
              <a:buNone/>
            </a:pPr>
            <a:r>
              <a:rPr lang="en-US" b="1" dirty="0"/>
              <a:t>Data Protection and GDPR Compliance</a:t>
            </a:r>
          </a:p>
          <a:p>
            <a:pPr lvl="1">
              <a:lnSpc>
                <a:spcPct val="150000"/>
              </a:lnSpc>
              <a:buFont typeface="Wingdings" panose="05000000000000000000" pitchFamily="2" charset="2"/>
              <a:buChar char="§"/>
            </a:pPr>
            <a:r>
              <a:rPr lang="en-US" dirty="0"/>
              <a:t>The Data Protection Act 2018 enforces the UK GDPR, which restricts personal data processing, including mental health data (Barnwell and Patton, 2025).</a:t>
            </a:r>
          </a:p>
          <a:p>
            <a:pPr lvl="1">
              <a:lnSpc>
                <a:spcPct val="150000"/>
              </a:lnSpc>
              <a:buFont typeface="Wingdings" panose="05000000000000000000" pitchFamily="2" charset="2"/>
              <a:buChar char="§"/>
            </a:pPr>
            <a:r>
              <a:rPr lang="en-US" b="1" dirty="0"/>
              <a:t>Legal Basis for Processing:</a:t>
            </a:r>
            <a:r>
              <a:rPr lang="en-US" dirty="0"/>
              <a:t> Institutions must legally collect and process student mental health data.</a:t>
            </a:r>
          </a:p>
          <a:p>
            <a:pPr lvl="1">
              <a:lnSpc>
                <a:spcPct val="150000"/>
              </a:lnSpc>
              <a:buFont typeface="Wingdings" panose="05000000000000000000" pitchFamily="2" charset="2"/>
              <a:buChar char="§"/>
            </a:pPr>
            <a:r>
              <a:rPr lang="en-US" b="1" dirty="0"/>
              <a:t>Data Protection Impact Assessments:</a:t>
            </a:r>
            <a:r>
              <a:rPr lang="en-US" dirty="0"/>
              <a:t> Institutions must conduct thorough DPIAs before implementation because mental health data is sensitive and can cause serious harm.</a:t>
            </a:r>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Legal and Ethical Issues in Implementation and Delivery</a:t>
            </a:r>
            <a:endParaRPr lang="en-AU" sz="3200" b="1" dirty="0">
              <a:latin typeface="Calibri" panose="020F0502020204030204" pitchFamily="34" charset="0"/>
              <a:cs typeface="Calibri" panose="020F0502020204030204" pitchFamily="34" charset="0"/>
            </a:endParaRPr>
          </a:p>
        </p:txBody>
      </p:sp>
      <p:pic>
        <p:nvPicPr>
          <p:cNvPr id="2050" name="Picture 2" descr="GDPR Compliance: Essential Guide &amp; Requirements - INTERCERT">
            <a:extLst>
              <a:ext uri="{FF2B5EF4-FFF2-40B4-BE49-F238E27FC236}">
                <a16:creationId xmlns:a16="http://schemas.microsoft.com/office/drawing/2014/main" id="{F7D9F060-084D-4B8B-BEEA-2EE29B1E07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6035" y="3608164"/>
            <a:ext cx="5435965" cy="271798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82A76CD-7498-4EB3-B52B-3DB37565321F}"/>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35612935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03930" y="1324197"/>
            <a:ext cx="7696749" cy="4023360"/>
          </a:xfrm>
        </p:spPr>
        <p:txBody>
          <a:bodyPr>
            <a:normAutofit fontScale="70000" lnSpcReduction="20000"/>
          </a:bodyPr>
          <a:lstStyle/>
          <a:p>
            <a:pPr marL="0" indent="0">
              <a:buNone/>
            </a:pPr>
            <a:r>
              <a:rPr lang="en-US" b="1" dirty="0"/>
              <a:t>Data Protection and GDPR Compliance</a:t>
            </a:r>
          </a:p>
          <a:p>
            <a:pPr lvl="1">
              <a:lnSpc>
                <a:spcPct val="150000"/>
              </a:lnSpc>
              <a:buFont typeface="Wingdings" panose="05000000000000000000" pitchFamily="2" charset="2"/>
              <a:buChar char="§"/>
            </a:pPr>
            <a:r>
              <a:rPr lang="en-US" b="1" dirty="0"/>
              <a:t>Data-sharing agreements:</a:t>
            </a:r>
            <a:r>
              <a:rPr lang="en-US" dirty="0"/>
              <a:t> Formal data processing agreements must specify data handling obligations.</a:t>
            </a:r>
          </a:p>
          <a:p>
            <a:pPr lvl="1">
              <a:lnSpc>
                <a:spcPct val="150000"/>
              </a:lnSpc>
              <a:buFont typeface="Wingdings" panose="05000000000000000000" pitchFamily="2" charset="2"/>
              <a:buChar char="§"/>
            </a:pPr>
            <a:r>
              <a:rPr lang="en-US" b="1" dirty="0"/>
              <a:t>University students under 25 face unique challenges:</a:t>
            </a:r>
            <a:r>
              <a:rPr lang="en-US" dirty="0"/>
              <a:t> UK law does not require parental consent for university students over 18 (Group, 2023). </a:t>
            </a:r>
          </a:p>
          <a:p>
            <a:pPr lvl="1">
              <a:lnSpc>
                <a:spcPct val="150000"/>
              </a:lnSpc>
              <a:buFont typeface="Wingdings" panose="05000000000000000000" pitchFamily="2" charset="2"/>
              <a:buChar char="§"/>
            </a:pPr>
            <a:r>
              <a:rPr lang="en-US" dirty="0"/>
              <a:t> However, institutions should clarify whether 18-25-year-olds can consent to mental health data processing without parental consent.</a:t>
            </a:r>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Legal and Ethical Issues in Implementation and Delivery</a:t>
            </a:r>
            <a:endParaRPr lang="en-AU" sz="3200" b="1"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3BEF3B4-BB48-4F11-A32A-B0A10F81BEA0}"/>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42329021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03930" y="1324197"/>
            <a:ext cx="8157238" cy="5007528"/>
          </a:xfrm>
        </p:spPr>
        <p:txBody>
          <a:bodyPr>
            <a:normAutofit fontScale="70000" lnSpcReduction="20000"/>
          </a:bodyPr>
          <a:lstStyle/>
          <a:p>
            <a:pPr marL="0" indent="0">
              <a:buNone/>
            </a:pPr>
            <a:r>
              <a:rPr lang="en-US" b="1" dirty="0"/>
              <a:t>Mindfulness and Consent</a:t>
            </a:r>
          </a:p>
          <a:p>
            <a:pPr lvl="1">
              <a:lnSpc>
                <a:spcPct val="150000"/>
              </a:lnSpc>
              <a:buFont typeface="Wingdings" panose="05000000000000000000" pitchFamily="2" charset="2"/>
              <a:buChar char="§"/>
            </a:pPr>
            <a:r>
              <a:rPr lang="en-US" dirty="0"/>
              <a:t>Capacity assessments are essential, as some students in acute mental health crises or with neurodevelopmental conditions may be unable to provide valid consent (</a:t>
            </a:r>
            <a:r>
              <a:rPr lang="en-US" dirty="0" err="1"/>
              <a:t>Macrynikola</a:t>
            </a:r>
            <a:r>
              <a:rPr lang="en-US" dirty="0"/>
              <a:t> et al., 2024).</a:t>
            </a:r>
          </a:p>
          <a:p>
            <a:pPr lvl="1">
              <a:lnSpc>
                <a:spcPct val="150000"/>
              </a:lnSpc>
              <a:buFont typeface="Wingdings" panose="05000000000000000000" pitchFamily="2" charset="2"/>
              <a:buChar char="§"/>
            </a:pPr>
            <a:r>
              <a:rPr lang="en-US" dirty="0"/>
              <a:t>Informed consent must be clear and accessible, outlining purpose, risks, benefits, alternatives, data use, and withdrawal rights in plain language.</a:t>
            </a:r>
          </a:p>
          <a:p>
            <a:pPr lvl="1">
              <a:lnSpc>
                <a:spcPct val="150000"/>
              </a:lnSpc>
              <a:buFont typeface="Wingdings" panose="05000000000000000000" pitchFamily="2" charset="2"/>
              <a:buChar char="§"/>
            </a:pPr>
            <a:r>
              <a:rPr lang="en-US" dirty="0"/>
              <a:t>Consent documentation should avoid legal jargon, ensuring students can understand electronic or written forms without confusion (Matos et al., 2025).</a:t>
            </a:r>
          </a:p>
          <a:p>
            <a:pPr lvl="1">
              <a:lnSpc>
                <a:spcPct val="150000"/>
              </a:lnSpc>
              <a:buFont typeface="Wingdings" panose="05000000000000000000" pitchFamily="2" charset="2"/>
              <a:buChar char="§"/>
            </a:pPr>
            <a:r>
              <a:rPr lang="en-US" dirty="0"/>
              <a:t>Students must be fully informed about confidentiality limits, including when information may be disclosed or escalated for safety.</a:t>
            </a:r>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Legal and Ethical Issues in Implementation and Delivery</a:t>
            </a:r>
            <a:endParaRPr lang="en-AU" sz="3200" b="1" dirty="0">
              <a:latin typeface="Calibri" panose="020F0502020204030204" pitchFamily="34" charset="0"/>
              <a:cs typeface="Calibri" panose="020F0502020204030204" pitchFamily="34" charset="0"/>
            </a:endParaRPr>
          </a:p>
        </p:txBody>
      </p:sp>
      <p:pic>
        <p:nvPicPr>
          <p:cNvPr id="2" name="Picture 1">
            <a:extLst>
              <a:ext uri="{FF2B5EF4-FFF2-40B4-BE49-F238E27FC236}">
                <a16:creationId xmlns:a16="http://schemas.microsoft.com/office/drawing/2014/main" id="{D93286F1-2A44-40C3-BB6B-BCBC2369595E}"/>
              </a:ext>
            </a:extLst>
          </p:cNvPr>
          <p:cNvPicPr>
            <a:picLocks noChangeAspect="1"/>
          </p:cNvPicPr>
          <p:nvPr/>
        </p:nvPicPr>
        <p:blipFill>
          <a:blip r:embed="rId2"/>
          <a:stretch>
            <a:fillRect/>
          </a:stretch>
        </p:blipFill>
        <p:spPr>
          <a:xfrm>
            <a:off x="8421876" y="2512954"/>
            <a:ext cx="3770124" cy="3818771"/>
          </a:xfrm>
          <a:prstGeom prst="rect">
            <a:avLst/>
          </a:prstGeom>
        </p:spPr>
      </p:pic>
      <p:sp>
        <p:nvSpPr>
          <p:cNvPr id="5" name="TextBox 4">
            <a:extLst>
              <a:ext uri="{FF2B5EF4-FFF2-40B4-BE49-F238E27FC236}">
                <a16:creationId xmlns:a16="http://schemas.microsoft.com/office/drawing/2014/main" id="{66BC502E-7E8B-45E6-9D57-C82D3D845E15}"/>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35717366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03930" y="1324197"/>
            <a:ext cx="7696749" cy="4023360"/>
          </a:xfrm>
        </p:spPr>
        <p:txBody>
          <a:bodyPr>
            <a:normAutofit fontScale="70000" lnSpcReduction="20000"/>
          </a:bodyPr>
          <a:lstStyle/>
          <a:p>
            <a:pPr marL="0" indent="0">
              <a:buNone/>
            </a:pPr>
            <a:r>
              <a:rPr lang="en-US" b="1" dirty="0"/>
              <a:t>Safeguarding and Duty of Care</a:t>
            </a:r>
          </a:p>
          <a:p>
            <a:pPr lvl="1">
              <a:lnSpc>
                <a:spcPct val="150000"/>
              </a:lnSpc>
              <a:buFont typeface="Wingdings" panose="05000000000000000000" pitchFamily="2" charset="2"/>
              <a:buChar char="§"/>
            </a:pPr>
            <a:r>
              <a:rPr lang="en-US" b="1" dirty="0"/>
              <a:t>Assessing and Monitoring Risk:</a:t>
            </a:r>
            <a:r>
              <a:rPr lang="en-US" dirty="0"/>
              <a:t> University duty of care requires identifying and helping mental health crisis students.</a:t>
            </a:r>
          </a:p>
          <a:p>
            <a:pPr lvl="1">
              <a:lnSpc>
                <a:spcPct val="150000"/>
              </a:lnSpc>
              <a:buFont typeface="Wingdings" panose="05000000000000000000" pitchFamily="2" charset="2"/>
              <a:buChar char="§"/>
            </a:pPr>
            <a:r>
              <a:rPr lang="en-US" dirty="0"/>
              <a:t>App content analysis or user reporting protocols must be established to identify suicidal, self-harming, or other high-risk users (Michela </a:t>
            </a:r>
            <a:r>
              <a:rPr lang="en-US" dirty="0" err="1"/>
              <a:t>Nosè</a:t>
            </a:r>
            <a:r>
              <a:rPr lang="en-US" dirty="0"/>
              <a:t> et al., 2025).</a:t>
            </a:r>
          </a:p>
          <a:p>
            <a:pPr lvl="1">
              <a:lnSpc>
                <a:spcPct val="150000"/>
              </a:lnSpc>
              <a:buFont typeface="Wingdings" panose="05000000000000000000" pitchFamily="2" charset="2"/>
              <a:buChar char="§"/>
            </a:pPr>
            <a:r>
              <a:rPr lang="en-US" b="1" dirty="0"/>
              <a:t>Vicariously Liable:</a:t>
            </a:r>
            <a:r>
              <a:rPr lang="en-US" dirty="0"/>
              <a:t> If intervention-related guidance harms third parties, universities may be liable.</a:t>
            </a:r>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Legal and Ethical Issues in Implementation and Delivery</a:t>
            </a:r>
            <a:endParaRPr lang="en-AU" sz="3200" b="1"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76376006-D5AD-4FEC-99DA-FB2B91CCDA61}"/>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13930155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03930" y="1324197"/>
            <a:ext cx="7696749" cy="4023360"/>
          </a:xfrm>
        </p:spPr>
        <p:txBody>
          <a:bodyPr>
            <a:normAutofit fontScale="62500" lnSpcReduction="20000"/>
          </a:bodyPr>
          <a:lstStyle/>
          <a:p>
            <a:pPr marL="0" indent="0">
              <a:buNone/>
            </a:pPr>
            <a:r>
              <a:rPr lang="en-US" b="1" dirty="0"/>
              <a:t>Regulatory and Professional Standards Compliance</a:t>
            </a:r>
          </a:p>
          <a:p>
            <a:pPr lvl="1">
              <a:lnSpc>
                <a:spcPct val="150000"/>
              </a:lnSpc>
              <a:buFont typeface="Wingdings" panose="05000000000000000000" pitchFamily="2" charset="2"/>
              <a:buChar char="§"/>
            </a:pPr>
            <a:r>
              <a:rPr lang="en-US" b="1" dirty="0"/>
              <a:t>Classification and Regulation of Medical Devices: </a:t>
            </a:r>
            <a:r>
              <a:rPr lang="en-US" dirty="0"/>
              <a:t>Calm may be a medical device under UK Medical Device Regulation if it claims diagnosis.</a:t>
            </a:r>
          </a:p>
          <a:p>
            <a:pPr lvl="1">
              <a:lnSpc>
                <a:spcPct val="150000"/>
              </a:lnSpc>
              <a:buFont typeface="Wingdings" panose="05000000000000000000" pitchFamily="2" charset="2"/>
              <a:buChar char="§"/>
            </a:pPr>
            <a:r>
              <a:rPr lang="en-US" b="1" dirty="0"/>
              <a:t>Health and Safety Executive Considerations:</a:t>
            </a:r>
            <a:r>
              <a:rPr lang="en-US" dirty="0"/>
              <a:t> Digital mental health tools in institutions may trigger Health and Safety at Work obligations.</a:t>
            </a:r>
          </a:p>
          <a:p>
            <a:pPr lvl="1">
              <a:lnSpc>
                <a:spcPct val="150000"/>
              </a:lnSpc>
              <a:buFont typeface="Wingdings" panose="05000000000000000000" pitchFamily="2" charset="2"/>
              <a:buChar char="§"/>
            </a:pPr>
            <a:r>
              <a:rPr lang="en-US" b="1" dirty="0"/>
              <a:t>Professional and Ethical Guidelines:</a:t>
            </a:r>
            <a:r>
              <a:rPr lang="en-US" dirty="0"/>
              <a:t> Regulatory bodies like the HCPC, BPS, and BACP set standards for mental health professionals who deliver or supervise digital interventions (</a:t>
            </a:r>
            <a:r>
              <a:rPr lang="en-US" dirty="0" err="1"/>
              <a:t>Mwaka</a:t>
            </a:r>
            <a:r>
              <a:rPr lang="en-US" dirty="0"/>
              <a:t> et al., 2025).</a:t>
            </a:r>
          </a:p>
        </p:txBody>
      </p:sp>
      <p:sp>
        <p:nvSpPr>
          <p:cNvPr id="7" name="Title 1">
            <a:extLst>
              <a:ext uri="{FF2B5EF4-FFF2-40B4-BE49-F238E27FC236}">
                <a16:creationId xmlns:a16="http://schemas.microsoft.com/office/drawing/2014/main" id="{33A242D3-4EE9-4BD9-AA9D-4566493CD0AA}"/>
              </a:ext>
            </a:extLst>
          </p:cNvPr>
          <p:cNvSpPr>
            <a:spLocks noGrp="1"/>
          </p:cNvSpPr>
          <p:nvPr>
            <p:ph type="title"/>
          </p:nvPr>
        </p:nvSpPr>
        <p:spPr>
          <a:xfrm>
            <a:off x="2503196" y="78942"/>
            <a:ext cx="6646176" cy="849272"/>
          </a:xfrm>
        </p:spPr>
        <p:txBody>
          <a:bodyPr>
            <a:noAutofit/>
          </a:bodyPr>
          <a:lstStyle/>
          <a:p>
            <a:r>
              <a:rPr lang="en-US" sz="3200" b="1" dirty="0">
                <a:latin typeface="Calibri" panose="020F0502020204030204" pitchFamily="34" charset="0"/>
                <a:cs typeface="Calibri" panose="020F0502020204030204" pitchFamily="34" charset="0"/>
              </a:rPr>
              <a:t>Legal and Ethical Issues in Implementation and Delivery</a:t>
            </a:r>
            <a:endParaRPr lang="en-AU" sz="3200" b="1" dirty="0">
              <a:latin typeface="Calibri" panose="020F0502020204030204" pitchFamily="34" charset="0"/>
              <a:cs typeface="Calibri" panose="020F0502020204030204" pitchFamily="34" charset="0"/>
            </a:endParaRPr>
          </a:p>
        </p:txBody>
      </p:sp>
      <p:pic>
        <p:nvPicPr>
          <p:cNvPr id="2" name="Picture 1">
            <a:extLst>
              <a:ext uri="{FF2B5EF4-FFF2-40B4-BE49-F238E27FC236}">
                <a16:creationId xmlns:a16="http://schemas.microsoft.com/office/drawing/2014/main" id="{5D686311-519F-475D-9FD5-ACE5EDE40A9D}"/>
              </a:ext>
            </a:extLst>
          </p:cNvPr>
          <p:cNvPicPr>
            <a:picLocks noChangeAspect="1"/>
          </p:cNvPicPr>
          <p:nvPr/>
        </p:nvPicPr>
        <p:blipFill>
          <a:blip r:embed="rId2"/>
          <a:stretch>
            <a:fillRect/>
          </a:stretch>
        </p:blipFill>
        <p:spPr>
          <a:xfrm>
            <a:off x="7547223" y="3276050"/>
            <a:ext cx="4584885" cy="2996469"/>
          </a:xfrm>
          <a:prstGeom prst="rect">
            <a:avLst/>
          </a:prstGeom>
        </p:spPr>
      </p:pic>
      <p:sp>
        <p:nvSpPr>
          <p:cNvPr id="5" name="TextBox 4">
            <a:extLst>
              <a:ext uri="{FF2B5EF4-FFF2-40B4-BE49-F238E27FC236}">
                <a16:creationId xmlns:a16="http://schemas.microsoft.com/office/drawing/2014/main" id="{90463D56-0CF2-4257-9608-A74CEA885997}"/>
              </a:ext>
            </a:extLst>
          </p:cNvPr>
          <p:cNvSpPr txBox="1"/>
          <p:nvPr/>
        </p:nvSpPr>
        <p:spPr>
          <a:xfrm>
            <a:off x="0" y="5689437"/>
            <a:ext cx="1689008" cy="523220"/>
          </a:xfrm>
          <a:prstGeom prst="rect">
            <a:avLst/>
          </a:prstGeom>
          <a:noFill/>
        </p:spPr>
        <p:txBody>
          <a:bodyPr wrap="square">
            <a:spAutoFit/>
          </a:bodyPr>
          <a:lstStyle/>
          <a:p>
            <a:r>
              <a:rPr lang="en-US" sz="1400" b="1" dirty="0">
                <a:latin typeface="Calibri" panose="020F0502020204030204" pitchFamily="34" charset="0"/>
                <a:cs typeface="Calibri" panose="020F0502020204030204" pitchFamily="34" charset="0"/>
              </a:rPr>
              <a:t>Name: </a:t>
            </a:r>
            <a:r>
              <a:rPr lang="en-US" sz="1400" dirty="0" err="1">
                <a:latin typeface="Calibri" panose="020F0502020204030204" pitchFamily="34" charset="0"/>
                <a:cs typeface="Calibri" panose="020F0502020204030204" pitchFamily="34" charset="0"/>
              </a:rPr>
              <a:t>Sawon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Farazi</a:t>
            </a:r>
            <a:br>
              <a:rPr lang="en-US" sz="1400" b="1" dirty="0">
                <a:latin typeface="Calibri" panose="020F0502020204030204" pitchFamily="34" charset="0"/>
                <a:cs typeface="Calibri" panose="020F0502020204030204" pitchFamily="34" charset="0"/>
              </a:rPr>
            </a:br>
            <a:r>
              <a:rPr lang="en-US" sz="1400" b="1" dirty="0">
                <a:latin typeface="Calibri" panose="020F0502020204030204" pitchFamily="34" charset="0"/>
                <a:cs typeface="Calibri" panose="020F0502020204030204" pitchFamily="34" charset="0"/>
              </a:rPr>
              <a:t>ID: </a:t>
            </a:r>
            <a:r>
              <a:rPr lang="en-US" sz="1400" dirty="0">
                <a:latin typeface="Calibri" panose="020F0502020204030204" pitchFamily="34" charset="0"/>
                <a:cs typeface="Calibri" panose="020F0502020204030204" pitchFamily="34" charset="0"/>
              </a:rPr>
              <a:t>2431587</a:t>
            </a:r>
            <a:endParaRPr lang="en-GB" sz="1400" dirty="0"/>
          </a:p>
        </p:txBody>
      </p:sp>
    </p:spTree>
    <p:extLst>
      <p:ext uri="{BB962C8B-B14F-4D97-AF65-F5344CB8AC3E}">
        <p14:creationId xmlns:p14="http://schemas.microsoft.com/office/powerpoint/2010/main" val="106681695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D35AD-96BC-4596-986B-7B222CAD6877}"/>
              </a:ext>
            </a:extLst>
          </p:cNvPr>
          <p:cNvSpPr>
            <a:spLocks noGrp="1"/>
          </p:cNvSpPr>
          <p:nvPr>
            <p:ph type="title"/>
          </p:nvPr>
        </p:nvSpPr>
        <p:spPr>
          <a:xfrm>
            <a:off x="1005182" y="54771"/>
            <a:ext cx="3053701" cy="748454"/>
          </a:xfrm>
        </p:spPr>
        <p:txBody>
          <a:bodyPr>
            <a:normAutofit/>
          </a:bodyPr>
          <a:lstStyle/>
          <a:p>
            <a:r>
              <a:rPr lang="en-US" sz="3600" b="1" dirty="0"/>
              <a:t>References</a:t>
            </a:r>
            <a:endParaRPr lang="en-GB" sz="3600" b="1" dirty="0"/>
          </a:p>
        </p:txBody>
      </p:sp>
      <p:sp>
        <p:nvSpPr>
          <p:cNvPr id="4" name="Content Placeholder 2">
            <a:extLst>
              <a:ext uri="{FF2B5EF4-FFF2-40B4-BE49-F238E27FC236}">
                <a16:creationId xmlns:a16="http://schemas.microsoft.com/office/drawing/2014/main" id="{B96E009B-4EE5-4444-8ABA-BF9E54D58EAC}"/>
              </a:ext>
            </a:extLst>
          </p:cNvPr>
          <p:cNvSpPr>
            <a:spLocks noGrp="1"/>
          </p:cNvSpPr>
          <p:nvPr>
            <p:ph idx="1"/>
          </p:nvPr>
        </p:nvSpPr>
        <p:spPr>
          <a:xfrm>
            <a:off x="411151" y="902888"/>
            <a:ext cx="10962932" cy="4525963"/>
          </a:xfrm>
        </p:spPr>
        <p:txBody>
          <a:bodyPr>
            <a:normAutofit/>
          </a:bodyPr>
          <a:lstStyle/>
          <a:p>
            <a:pPr algn="just">
              <a:buFont typeface="Wingdings" panose="05000000000000000000" pitchFamily="2" charset="2"/>
              <a:buChar char="§"/>
            </a:pPr>
            <a:r>
              <a:rPr lang="en-US" sz="1100" dirty="0"/>
              <a:t>Austin, S., </a:t>
            </a:r>
            <a:r>
              <a:rPr lang="en-US" sz="1100" dirty="0" err="1"/>
              <a:t>Bandealy</a:t>
            </a:r>
            <a:r>
              <a:rPr lang="en-US" sz="1100" dirty="0"/>
              <a:t>, A. and Cawley, E. (2025). The Role of Digital Therapy in Promoting Post-Secondary Student Mental Health. Journal of Prevention and Health Promotion. </a:t>
            </a:r>
            <a:r>
              <a:rPr lang="en-US" sz="1100" dirty="0" err="1"/>
              <a:t>doi:https</a:t>
            </a:r>
            <a:r>
              <a:rPr lang="en-US" sz="1100" dirty="0"/>
              <a:t>://doi.org/10.1177/26320770241280027.</a:t>
            </a:r>
          </a:p>
          <a:p>
            <a:pPr algn="just">
              <a:buFont typeface="Wingdings" panose="05000000000000000000" pitchFamily="2" charset="2"/>
              <a:buChar char="§"/>
            </a:pPr>
            <a:r>
              <a:rPr lang="en-US" sz="1100" dirty="0"/>
              <a:t>Barnwell, A.M. and Patton, R. (2025). University student experiences of digital mental health packages. Journal of Further and Higher Education, pp.1–14. </a:t>
            </a:r>
            <a:r>
              <a:rPr lang="en-US" sz="1100" dirty="0" err="1"/>
              <a:t>doi:https</a:t>
            </a:r>
            <a:r>
              <a:rPr lang="en-US" sz="1100" dirty="0"/>
              <a:t>://doi.org/10.1080/0309877x.2025.2451693.</a:t>
            </a:r>
          </a:p>
          <a:p>
            <a:pPr algn="just">
              <a:buFont typeface="Wingdings" panose="05000000000000000000" pitchFamily="2" charset="2"/>
              <a:buChar char="§"/>
            </a:pPr>
            <a:r>
              <a:rPr lang="en-US" sz="1100" dirty="0"/>
              <a:t>England, N. (2025). NHS England» Principles for using digital technologies in mental health inpatient treatment and care. [online] England.nhs.uk. Available at: https://www.england.nhs.uk/long-read/principles-for-using-digital-technologies-in-mental-health-inpatient-treatment-and-care/.</a:t>
            </a:r>
          </a:p>
          <a:p>
            <a:pPr algn="just">
              <a:buFont typeface="Wingdings" panose="05000000000000000000" pitchFamily="2" charset="2"/>
              <a:buChar char="§"/>
            </a:pPr>
            <a:r>
              <a:rPr lang="en-US" sz="1100" dirty="0"/>
              <a:t>Group, G.L. (2023). International comparative legal guides. [online] International Comparative Legal Guides International Business Reports. Available at: https://iclg.com/practice-areas/digital-health-laws-and-regulations/united-kingdom.</a:t>
            </a:r>
          </a:p>
          <a:p>
            <a:pPr algn="just">
              <a:buFont typeface="Wingdings" panose="05000000000000000000" pitchFamily="2" charset="2"/>
              <a:buChar char="§"/>
            </a:pPr>
            <a:r>
              <a:rPr lang="en-US" sz="1100" dirty="0" err="1"/>
              <a:t>Macrynikola</a:t>
            </a:r>
            <a:r>
              <a:rPr lang="en-US" sz="1100" dirty="0"/>
              <a:t>, N., Mir, Z., Gopal, T., Rodriguez, E., Li, S., Cox, M., Yeh, G. and </a:t>
            </a:r>
            <a:r>
              <a:rPr lang="en-US" sz="1100" dirty="0" err="1"/>
              <a:t>Torous</a:t>
            </a:r>
            <a:r>
              <a:rPr lang="en-US" sz="1100" dirty="0"/>
              <a:t>, J. (2024). The impact of mindfulness apps on psychological processes of change: a systematic review. </a:t>
            </a:r>
            <a:r>
              <a:rPr lang="en-US" sz="1100" dirty="0" err="1"/>
              <a:t>npj</a:t>
            </a:r>
            <a:r>
              <a:rPr lang="en-US" sz="1100" dirty="0"/>
              <a:t> mental health research, 3(1). </a:t>
            </a:r>
            <a:r>
              <a:rPr lang="en-US" sz="1100" dirty="0" err="1"/>
              <a:t>doi:https</a:t>
            </a:r>
            <a:r>
              <a:rPr lang="en-US" sz="1100" dirty="0"/>
              <a:t>://doi.org/10.1038/s44184-023-00048-5.</a:t>
            </a:r>
          </a:p>
          <a:p>
            <a:pPr algn="just">
              <a:buFont typeface="Wingdings" panose="05000000000000000000" pitchFamily="2" charset="2"/>
              <a:buChar char="§"/>
            </a:pPr>
            <a:r>
              <a:rPr lang="en-US" sz="1100" dirty="0"/>
              <a:t>Matos, P.M., </a:t>
            </a:r>
            <a:r>
              <a:rPr lang="en-US" sz="1100" dirty="0" err="1"/>
              <a:t>Wenig</a:t>
            </a:r>
            <a:r>
              <a:rPr lang="en-US" sz="1100" dirty="0"/>
              <a:t>, V., </a:t>
            </a:r>
            <a:r>
              <a:rPr lang="en-US" sz="1100" dirty="0" err="1"/>
              <a:t>Heumann</a:t>
            </a:r>
            <a:r>
              <a:rPr lang="en-US" sz="1100" dirty="0"/>
              <a:t>, E., Müller, M., Stock, C. and </a:t>
            </a:r>
            <a:r>
              <a:rPr lang="en-US" sz="1100" dirty="0" err="1"/>
              <a:t>Pischke</a:t>
            </a:r>
            <a:r>
              <a:rPr lang="en-US" sz="1100" dirty="0"/>
              <a:t>, C.R. (2025). Digital public health interventions for the promotion of mental well-being and health behaviors among university students: a rapid review. PubMed, 25(1), pp.2500–2500. </a:t>
            </a:r>
            <a:r>
              <a:rPr lang="en-US" sz="1100" dirty="0" err="1"/>
              <a:t>doi:https</a:t>
            </a:r>
            <a:r>
              <a:rPr lang="en-US" sz="1100" dirty="0"/>
              <a:t>://doi.org/10.1186/s12889-025-23669-1.</a:t>
            </a:r>
          </a:p>
          <a:p>
            <a:pPr algn="just">
              <a:buFont typeface="Wingdings" panose="05000000000000000000" pitchFamily="2" charset="2"/>
              <a:buChar char="§"/>
            </a:pPr>
            <a:r>
              <a:rPr lang="en-US" sz="1100" dirty="0"/>
              <a:t>Michela </a:t>
            </a:r>
            <a:r>
              <a:rPr lang="en-US" sz="1100" dirty="0" err="1"/>
              <a:t>Nosè</a:t>
            </a:r>
            <a:r>
              <a:rPr lang="en-US" sz="1100" dirty="0"/>
              <a:t>, Giulia </a:t>
            </a:r>
            <a:r>
              <a:rPr lang="en-US" sz="1100" dirty="0" err="1"/>
              <a:t>Muriago</a:t>
            </a:r>
            <a:r>
              <a:rPr lang="en-US" sz="1100" dirty="0"/>
              <a:t>, Giulia </a:t>
            </a:r>
            <a:r>
              <a:rPr lang="en-US" sz="1100" dirty="0" err="1"/>
              <a:t>Turrini</a:t>
            </a:r>
            <a:r>
              <a:rPr lang="en-US" sz="1100" dirty="0"/>
              <a:t>, Tedeschi, F., </a:t>
            </a:r>
            <a:r>
              <a:rPr lang="en-US" sz="1100" dirty="0" err="1"/>
              <a:t>Forlani</a:t>
            </a:r>
            <a:r>
              <a:rPr lang="en-US" sz="1100" dirty="0"/>
              <a:t>, O., Sartori, R., Massimiliano </a:t>
            </a:r>
            <a:r>
              <a:rPr lang="en-US" sz="1100" dirty="0" err="1"/>
              <a:t>Badino</a:t>
            </a:r>
            <a:r>
              <a:rPr lang="en-US" sz="1100" dirty="0"/>
              <a:t> and </a:t>
            </a:r>
            <a:r>
              <a:rPr lang="en-US" sz="1100" dirty="0" err="1"/>
              <a:t>Corrado</a:t>
            </a:r>
            <a:r>
              <a:rPr lang="en-US" sz="1100" dirty="0"/>
              <a:t> </a:t>
            </a:r>
            <a:r>
              <a:rPr lang="en-US" sz="1100" dirty="0" err="1"/>
              <a:t>Barbui</a:t>
            </a:r>
            <a:r>
              <a:rPr lang="en-US" sz="1100" dirty="0"/>
              <a:t> (2025). Effectiveness of a self-guided digital intervention for mental health and psychological well-being in university students: a pre- and post-intervention study (Preprint). Journal of Medical Internet Research, [online] 27, pp.e69031–e69031. </a:t>
            </a:r>
            <a:r>
              <a:rPr lang="en-US" sz="1100" dirty="0" err="1"/>
              <a:t>doi:https</a:t>
            </a:r>
            <a:r>
              <a:rPr lang="en-US" sz="1100" dirty="0"/>
              <a:t>://doi.org/10.2196/69031.</a:t>
            </a:r>
          </a:p>
          <a:p>
            <a:pPr algn="just">
              <a:buFont typeface="Wingdings" panose="05000000000000000000" pitchFamily="2" charset="2"/>
              <a:buChar char="§"/>
            </a:pPr>
            <a:r>
              <a:rPr lang="en-US" sz="1100" dirty="0" err="1"/>
              <a:t>Mwaka</a:t>
            </a:r>
            <a:r>
              <a:rPr lang="en-US" sz="1100" dirty="0"/>
              <a:t>, E.S., </a:t>
            </a:r>
            <a:r>
              <a:rPr lang="en-US" sz="1100" dirty="0" err="1"/>
              <a:t>Bazzeketa</a:t>
            </a:r>
            <a:r>
              <a:rPr lang="en-US" sz="1100" dirty="0"/>
              <a:t>, D., Mirembe, J., </a:t>
            </a:r>
            <a:r>
              <a:rPr lang="en-US" sz="1100" dirty="0" err="1"/>
              <a:t>Emoru</a:t>
            </a:r>
            <a:r>
              <a:rPr lang="en-US" sz="1100" dirty="0"/>
              <a:t>, R.D., </a:t>
            </a:r>
            <a:r>
              <a:rPr lang="en-US" sz="1100" dirty="0" err="1"/>
              <a:t>Twimukye</a:t>
            </a:r>
            <a:r>
              <a:rPr lang="en-US" sz="1100" dirty="0"/>
              <a:t>, A. and </a:t>
            </a:r>
            <a:r>
              <a:rPr lang="en-US" sz="1100" dirty="0" err="1"/>
              <a:t>Kivumbi</a:t>
            </a:r>
            <a:r>
              <a:rPr lang="en-US" sz="1100" dirty="0"/>
              <a:t>, A. (2025). Barriers to and enhancement of the utilization of digital mental health interventions in low-resource settings: Perceptions of young people in Uganda. DIGITAL HEALTH, 11. </a:t>
            </a:r>
            <a:r>
              <a:rPr lang="en-US" sz="1100" dirty="0" err="1"/>
              <a:t>doi:https</a:t>
            </a:r>
            <a:r>
              <a:rPr lang="en-US" sz="1100" dirty="0"/>
              <a:t>://doi.org/10.1177/20552076251321698.</a:t>
            </a:r>
          </a:p>
          <a:p>
            <a:pPr algn="just">
              <a:buFont typeface="Wingdings" panose="05000000000000000000" pitchFamily="2" charset="2"/>
              <a:buChar char="§"/>
            </a:pPr>
            <a:r>
              <a:rPr lang="en-US" sz="1100" dirty="0" err="1"/>
              <a:t>Wies</a:t>
            </a:r>
            <a:r>
              <a:rPr lang="en-US" sz="1100" dirty="0"/>
              <a:t>, B., Landers, C. and </a:t>
            </a:r>
            <a:r>
              <a:rPr lang="en-US" sz="1100" dirty="0" err="1"/>
              <a:t>Ienca</a:t>
            </a:r>
            <a:r>
              <a:rPr lang="en-US" sz="1100" dirty="0"/>
              <a:t>, M. (2021). Digital Mental Health for Young People: A Scoping Review of Ethical Promises and Challenges. Frontiers in Digital Health, 3(1). </a:t>
            </a:r>
            <a:r>
              <a:rPr lang="en-US" sz="1100" dirty="0" err="1"/>
              <a:t>doi:https</a:t>
            </a:r>
            <a:r>
              <a:rPr lang="en-US" sz="1100" dirty="0"/>
              <a:t>://doi.org/10.3389/fdgth.2021.697072.</a:t>
            </a:r>
          </a:p>
          <a:p>
            <a:pPr algn="just">
              <a:buFont typeface="Wingdings" panose="05000000000000000000" pitchFamily="2" charset="2"/>
              <a:buChar char="§"/>
            </a:pPr>
            <a:r>
              <a:rPr lang="en-US" sz="1100" dirty="0"/>
              <a:t>Zhu, S., Wang, Y. and Hu, Y. (2024). Facilitators and Barriers to Digital Mental Health Interventions for Depression, Anxiety and Stress in Adolescents and Young Adults: A Scoping Review (Preprint). Journal of Medical Internet Research. </a:t>
            </a:r>
            <a:r>
              <a:rPr lang="en-US" sz="1100" dirty="0" err="1"/>
              <a:t>doi:https</a:t>
            </a:r>
            <a:r>
              <a:rPr lang="en-US" sz="1100" dirty="0"/>
              <a:t>://doi.org/10.2196/62870.</a:t>
            </a:r>
          </a:p>
          <a:p>
            <a:pPr algn="just">
              <a:buFont typeface="Wingdings" panose="05000000000000000000" pitchFamily="2" charset="2"/>
              <a:buChar char="§"/>
            </a:pPr>
            <a:endParaRPr lang="en-GB" sz="1100" dirty="0"/>
          </a:p>
        </p:txBody>
      </p:sp>
    </p:spTree>
    <p:extLst>
      <p:ext uri="{BB962C8B-B14F-4D97-AF65-F5344CB8AC3E}">
        <p14:creationId xmlns:p14="http://schemas.microsoft.com/office/powerpoint/2010/main" val="15164908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p:cNvSpPr/>
          <p:nvPr/>
        </p:nvSpPr>
        <p:spPr>
          <a:xfrm>
            <a:off x="635" y="5940025"/>
            <a:ext cx="11863839" cy="543659"/>
          </a:xfrm>
          <a:prstGeom prst="rect">
            <a:avLst/>
          </a:prstGeom>
          <a:solidFill>
            <a:schemeClr val="bg1"/>
          </a:solidFill>
          <a:ln/>
        </p:spPr>
        <p:txBody>
          <a:bodyPr/>
          <a:lstStyle/>
          <a:p>
            <a:pPr algn="ctr"/>
            <a:r>
              <a:rPr lang="en-US" sz="2000" dirty="0">
                <a:latin typeface="Arial" panose="020B0604020202020204" pitchFamily="34" charset="0"/>
                <a:cs typeface="Arial" panose="020B0604020202020204" pitchFamily="34" charset="0"/>
              </a:rPr>
              <a:t>Name: Krina Patel</a:t>
            </a:r>
          </a:p>
          <a:p>
            <a:pPr algn="ctr"/>
            <a:r>
              <a:rPr lang="en-US" sz="2000" dirty="0">
                <a:latin typeface="Arial" panose="020B0604020202020204" pitchFamily="34" charset="0"/>
                <a:cs typeface="Arial" panose="020B0604020202020204" pitchFamily="34" charset="0"/>
              </a:rPr>
              <a:t>Student ID: 2430966</a:t>
            </a:r>
            <a:endParaRPr lang="en-GB" sz="2000" dirty="0">
              <a:latin typeface="Arial" panose="020B0604020202020204" pitchFamily="34" charset="0"/>
              <a:cs typeface="Arial" panose="020B0604020202020204" pitchFamily="34" charset="0"/>
            </a:endParaRPr>
          </a:p>
        </p:txBody>
      </p:sp>
      <p:sp>
        <p:nvSpPr>
          <p:cNvPr id="4" name="Text 1"/>
          <p:cNvSpPr/>
          <p:nvPr/>
        </p:nvSpPr>
        <p:spPr>
          <a:xfrm>
            <a:off x="0" y="0"/>
            <a:ext cx="12191365" cy="5333365"/>
          </a:xfrm>
          <a:prstGeom prst="rect">
            <a:avLst/>
          </a:prstGeom>
          <a:noFill/>
          <a:ln/>
        </p:spPr>
        <p:txBody>
          <a:bodyPr wrap="square" lIns="45720" tIns="91440" rIns="91440" bIns="45720" rtlCol="0" anchor="ctr"/>
          <a:lstStyle/>
          <a:p>
            <a:pPr>
              <a:lnSpc>
                <a:spcPct val="100000"/>
              </a:lnSpc>
            </a:pPr>
            <a:endParaRPr lang="en-US" sz="1600" dirty="0"/>
          </a:p>
        </p:txBody>
      </p:sp>
      <p:sp>
        <p:nvSpPr>
          <p:cNvPr id="5" name="Text 2"/>
          <p:cNvSpPr/>
          <p:nvPr/>
        </p:nvSpPr>
        <p:spPr>
          <a:xfrm>
            <a:off x="1931986" y="614031"/>
            <a:ext cx="8327390" cy="1446550"/>
          </a:xfrm>
          <a:prstGeom prst="rect">
            <a:avLst/>
          </a:prstGeom>
          <a:noFill/>
          <a:ln/>
        </p:spPr>
        <p:txBody>
          <a:bodyPr wrap="square" lIns="91440" tIns="45720" rIns="91440" bIns="45720" rtlCol="0" anchor="t">
            <a:spAutoFit/>
          </a:bodyPr>
          <a:lstStyle/>
          <a:p>
            <a:pPr algn="ctr">
              <a:lnSpc>
                <a:spcPct val="100000"/>
              </a:lnSpc>
            </a:pPr>
            <a:r>
              <a:rPr lang="en-US" sz="4400" b="1" dirty="0">
                <a:solidFill>
                  <a:srgbClr val="000000"/>
                </a:solidFill>
                <a:latin typeface="Arial" panose="020B0604020202020204" pitchFamily="34" charset="0"/>
                <a:ea typeface="MiSans" pitchFamily="34" charset="-122"/>
                <a:cs typeface="Arial" panose="020B0604020202020204" pitchFamily="34" charset="0"/>
              </a:rPr>
              <a:t>Calm : Student Benefits &amp; Impact</a:t>
            </a:r>
            <a:endParaRPr lang="en-US" sz="4400" dirty="0"/>
          </a:p>
        </p:txBody>
      </p:sp>
      <p:sp>
        <p:nvSpPr>
          <p:cNvPr id="7" name="Text 4"/>
          <p:cNvSpPr/>
          <p:nvPr/>
        </p:nvSpPr>
        <p:spPr>
          <a:xfrm>
            <a:off x="3697605" y="4429760"/>
            <a:ext cx="2078990" cy="41529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Text 7"/>
          <p:cNvSpPr/>
          <p:nvPr/>
        </p:nvSpPr>
        <p:spPr>
          <a:xfrm>
            <a:off x="6415405" y="4429760"/>
            <a:ext cx="2078990" cy="415290"/>
          </a:xfrm>
          <a:prstGeom prst="rect">
            <a:avLst/>
          </a:prstGeom>
          <a:noFill/>
          <a:ln/>
        </p:spPr>
        <p:txBody>
          <a:bodyPr wrap="square" lIns="45720" tIns="91440" rIns="91440" bIns="45720" rtlCol="0" anchor="ctr"/>
          <a:lstStyle/>
          <a:p>
            <a:pPr>
              <a:lnSpc>
                <a:spcPct val="100000"/>
              </a:lnSpc>
            </a:pPr>
            <a:endParaRPr lang="en-US" sz="1600" dirty="0"/>
          </a:p>
        </p:txBody>
      </p:sp>
      <p:pic>
        <p:nvPicPr>
          <p:cNvPr id="8" name="Picture 7" descr="A group of cell phones with a blue background&#10;&#10;AI-generated content may be incorrect.">
            <a:extLst>
              <a:ext uri="{FF2B5EF4-FFF2-40B4-BE49-F238E27FC236}">
                <a16:creationId xmlns:a16="http://schemas.microsoft.com/office/drawing/2014/main" id="{4E1CBC41-5F07-7184-59BF-47C05E0961A7}"/>
              </a:ext>
            </a:extLst>
          </p:cNvPr>
          <p:cNvPicPr>
            <a:picLocks noChangeAspect="1"/>
          </p:cNvPicPr>
          <p:nvPr/>
        </p:nvPicPr>
        <p:blipFill>
          <a:blip r:embed="rId3"/>
          <a:stretch>
            <a:fillRect/>
          </a:stretch>
        </p:blipFill>
        <p:spPr>
          <a:xfrm>
            <a:off x="1931986" y="2095198"/>
            <a:ext cx="8327390" cy="3667352"/>
          </a:xfrm>
          <a:prstGeom prst="rect">
            <a:avLst/>
          </a:prstGeom>
        </p:spPr>
      </p:pic>
    </p:spTree>
    <p:extLst>
      <p:ext uri="{BB962C8B-B14F-4D97-AF65-F5344CB8AC3E}">
        <p14:creationId xmlns:p14="http://schemas.microsoft.com/office/powerpoint/2010/main" val="488825665"/>
      </p:ext>
    </p:extLst>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7433310" y="4733925"/>
            <a:ext cx="4088765" cy="1198880"/>
          </a:xfrm>
          <a:prstGeom prst="rect">
            <a:avLst/>
          </a:prstGeom>
          <a:noFill/>
          <a:ln/>
        </p:spPr>
        <p:txBody>
          <a:bodyPr wrap="square" lIns="91440" tIns="45720" rIns="91440" bIns="45720" rtlCol="0" anchor="t">
            <a:spAutoFit/>
          </a:bodyPr>
          <a:lstStyle/>
          <a:p>
            <a:pPr algn="r">
              <a:lnSpc>
                <a:spcPct val="100000"/>
              </a:lnSpc>
            </a:pPr>
            <a:r>
              <a:rPr lang="en-US" sz="7200" b="1" dirty="0">
                <a:solidFill>
                  <a:schemeClr val="accent6"/>
                </a:solidFill>
                <a:latin typeface="Arial" panose="020B0604020202020204" pitchFamily="34" charset="0"/>
                <a:ea typeface="MiSans" pitchFamily="34" charset="-122"/>
                <a:cs typeface="Arial" panose="020B0604020202020204" pitchFamily="34" charset="0"/>
              </a:rPr>
              <a:t>01</a:t>
            </a:r>
            <a:endParaRPr lang="en-US" sz="1600" dirty="0">
              <a:solidFill>
                <a:schemeClr val="accent6"/>
              </a:solidFill>
            </a:endParaRPr>
          </a:p>
        </p:txBody>
      </p:sp>
      <p:sp>
        <p:nvSpPr>
          <p:cNvPr id="4" name="Text 1"/>
          <p:cNvSpPr/>
          <p:nvPr/>
        </p:nvSpPr>
        <p:spPr>
          <a:xfrm>
            <a:off x="4348480" y="5826760"/>
            <a:ext cx="7173595" cy="645160"/>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Student Gains</a:t>
            </a:r>
            <a:endParaRPr lang="en-US" sz="1600" dirty="0"/>
          </a:p>
        </p:txBody>
      </p:sp>
      <p:pic>
        <p:nvPicPr>
          <p:cNvPr id="8" name="Picture 7" descr="A computer and phone with a screen on&#10;&#10;AI-generated content may be incorrect.">
            <a:extLst>
              <a:ext uri="{FF2B5EF4-FFF2-40B4-BE49-F238E27FC236}">
                <a16:creationId xmlns:a16="http://schemas.microsoft.com/office/drawing/2014/main" id="{D70153BA-8BF2-1477-3026-EDFB084BE4EE}"/>
              </a:ext>
            </a:extLst>
          </p:cNvPr>
          <p:cNvPicPr>
            <a:picLocks noChangeAspect="1"/>
          </p:cNvPicPr>
          <p:nvPr/>
        </p:nvPicPr>
        <p:blipFill>
          <a:blip r:embed="rId3"/>
          <a:stretch>
            <a:fillRect/>
          </a:stretch>
        </p:blipFill>
        <p:spPr>
          <a:xfrm>
            <a:off x="712560" y="386079"/>
            <a:ext cx="9201585" cy="4585063"/>
          </a:xfrm>
          <a:prstGeom prst="rect">
            <a:avLst/>
          </a:prstGeom>
        </p:spPr>
      </p:pic>
    </p:spTree>
    <p:extLst>
      <p:ext uri="{BB962C8B-B14F-4D97-AF65-F5344CB8AC3E}">
        <p14:creationId xmlns:p14="http://schemas.microsoft.com/office/powerpoint/2010/main" val="2745315781"/>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1"/>
          <p:cNvSpPr/>
          <p:nvPr/>
        </p:nvSpPr>
        <p:spPr>
          <a:xfrm>
            <a:off x="3981450" y="5556885"/>
            <a:ext cx="668020" cy="727075"/>
          </a:xfrm>
          <a:prstGeom prst="rect">
            <a:avLst/>
          </a:prstGeom>
          <a:noFill/>
          <a:ln/>
        </p:spPr>
        <p:txBody>
          <a:bodyPr wrap="square" lIns="45720" tIns="91440" rIns="91440" bIns="45720" rtlCol="0" anchor="ctr"/>
          <a:lstStyle/>
          <a:p>
            <a:pPr>
              <a:lnSpc>
                <a:spcPct val="100000"/>
              </a:lnSpc>
            </a:pPr>
            <a:endParaRPr lang="en-US" sz="1600" dirty="0"/>
          </a:p>
        </p:txBody>
      </p:sp>
      <p:sp>
        <p:nvSpPr>
          <p:cNvPr id="5" name="Shape 2"/>
          <p:cNvSpPr/>
          <p:nvPr/>
        </p:nvSpPr>
        <p:spPr>
          <a:xfrm>
            <a:off x="4871720" y="3128010"/>
            <a:ext cx="3194685" cy="2936875"/>
          </a:xfrm>
          <a:prstGeom prst="roundRect">
            <a:avLst>
              <a:gd name="adj" fmla="val 10513"/>
            </a:avLst>
          </a:prstGeom>
          <a:solidFill>
            <a:srgbClr val="FFFFFF"/>
          </a:solidFill>
          <a:ln w="12700">
            <a:solidFill>
              <a:srgbClr val="A18F50"/>
            </a:solidFill>
            <a:prstDash val="solid"/>
          </a:ln>
          <a:effectLst>
            <a:outerShdw blurRad="50800" dist="38100" dir="2700000" algn="bl" rotWithShape="0">
              <a:srgbClr val="000000">
                <a:alpha val="40000"/>
              </a:srgbClr>
            </a:outerShdw>
          </a:effectLst>
        </p:spPr>
        <p:txBody>
          <a:bodyPr/>
          <a:lstStyle/>
          <a:p>
            <a:endParaRPr lang="en-GB"/>
          </a:p>
        </p:txBody>
      </p:sp>
      <p:sp>
        <p:nvSpPr>
          <p:cNvPr id="6" name="Text 3"/>
          <p:cNvSpPr/>
          <p:nvPr/>
        </p:nvSpPr>
        <p:spPr>
          <a:xfrm>
            <a:off x="4871720" y="3128010"/>
            <a:ext cx="3194685" cy="2936875"/>
          </a:xfrm>
          <a:prstGeom prst="rect">
            <a:avLst/>
          </a:prstGeom>
          <a:noFill/>
          <a:ln/>
        </p:spPr>
        <p:txBody>
          <a:bodyPr wrap="square" lIns="45720" tIns="91440" rIns="91440" bIns="45720" rtlCol="0" anchor="ctr"/>
          <a:lstStyle/>
          <a:p>
            <a:pPr>
              <a:lnSpc>
                <a:spcPct val="100000"/>
              </a:lnSpc>
            </a:pPr>
            <a:endParaRPr lang="en-US" sz="1600" dirty="0"/>
          </a:p>
        </p:txBody>
      </p:sp>
      <p:sp>
        <p:nvSpPr>
          <p:cNvPr id="7" name="Shape 4"/>
          <p:cNvSpPr/>
          <p:nvPr/>
        </p:nvSpPr>
        <p:spPr>
          <a:xfrm>
            <a:off x="8293100" y="3152775"/>
            <a:ext cx="3157220" cy="2925445"/>
          </a:xfrm>
          <a:prstGeom prst="roundRect">
            <a:avLst>
              <a:gd name="adj" fmla="val 10513"/>
            </a:avLst>
          </a:prstGeom>
          <a:solidFill>
            <a:srgbClr val="FFFFFF"/>
          </a:solidFill>
          <a:ln w="12700">
            <a:solidFill>
              <a:srgbClr val="A18F50"/>
            </a:solidFill>
            <a:prstDash val="solid"/>
          </a:ln>
          <a:effectLst>
            <a:outerShdw blurRad="50800" dist="38100" dir="2700000" algn="bl" rotWithShape="0">
              <a:srgbClr val="000000">
                <a:alpha val="40000"/>
              </a:srgbClr>
            </a:outerShdw>
          </a:effectLst>
        </p:spPr>
        <p:txBody>
          <a:bodyPr/>
          <a:lstStyle/>
          <a:p>
            <a:endParaRPr lang="en-GB"/>
          </a:p>
        </p:txBody>
      </p:sp>
      <p:sp>
        <p:nvSpPr>
          <p:cNvPr id="8" name="Text 5"/>
          <p:cNvSpPr/>
          <p:nvPr/>
        </p:nvSpPr>
        <p:spPr>
          <a:xfrm>
            <a:off x="8293100" y="3152775"/>
            <a:ext cx="3157220" cy="2925445"/>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6"/>
          <p:cNvSpPr/>
          <p:nvPr/>
        </p:nvSpPr>
        <p:spPr>
          <a:xfrm rot="16200000">
            <a:off x="7311390" y="-730250"/>
            <a:ext cx="199390" cy="5166995"/>
          </a:xfrm>
          <a:prstGeom prst="roundRect">
            <a:avLst>
              <a:gd name="adj" fmla="val 50000"/>
            </a:avLst>
          </a:prstGeom>
          <a:gradFill flip="none" rotWithShape="1">
            <a:gsLst>
              <a:gs pos="0">
                <a:srgbClr val="FAF8F4"/>
              </a:gs>
              <a:gs pos="28000">
                <a:srgbClr val="FAF8F4"/>
              </a:gs>
              <a:gs pos="100000">
                <a:srgbClr val="A6B299"/>
              </a:gs>
            </a:gsLst>
            <a:lin ang="16200000" scaled="1"/>
          </a:gradFill>
          <a:ln/>
        </p:spPr>
        <p:txBody>
          <a:bodyPr/>
          <a:lstStyle/>
          <a:p>
            <a:endParaRPr lang="en-GB"/>
          </a:p>
        </p:txBody>
      </p:sp>
      <p:sp>
        <p:nvSpPr>
          <p:cNvPr id="10" name="Text 7"/>
          <p:cNvSpPr/>
          <p:nvPr/>
        </p:nvSpPr>
        <p:spPr>
          <a:xfrm rot="16200000">
            <a:off x="7311390" y="-730250"/>
            <a:ext cx="199390" cy="5166995"/>
          </a:xfrm>
          <a:prstGeom prst="rect">
            <a:avLst/>
          </a:prstGeom>
          <a:noFill/>
          <a:ln/>
        </p:spPr>
        <p:txBody>
          <a:bodyPr wrap="square" lIns="45720" tIns="91440" rIns="91440" bIns="45720" rtlCol="0" anchor="ctr"/>
          <a:lstStyle/>
          <a:p>
            <a:pPr>
              <a:lnSpc>
                <a:spcPct val="100000"/>
              </a:lnSpc>
            </a:pPr>
            <a:endParaRPr lang="en-US" sz="1600" dirty="0"/>
          </a:p>
        </p:txBody>
      </p:sp>
      <p:sp>
        <p:nvSpPr>
          <p:cNvPr id="11" name="Text 8"/>
          <p:cNvSpPr/>
          <p:nvPr/>
        </p:nvSpPr>
        <p:spPr>
          <a:xfrm>
            <a:off x="2032000" y="1793240"/>
            <a:ext cx="4064000" cy="368300"/>
          </a:xfrm>
          <a:prstGeom prst="rect">
            <a:avLst/>
          </a:prstGeom>
          <a:noFill/>
          <a:ln/>
        </p:spPr>
        <p:txBody>
          <a:bodyPr wrap="square" lIns="91440" tIns="45720" rIns="91440" bIns="45720" rtlCol="0" anchor="t">
            <a:spAutoFit/>
          </a:bodyPr>
          <a:lstStyle/>
          <a:p>
            <a:pPr>
              <a:lnSpc>
                <a:spcPct val="100000"/>
              </a:lnSpc>
            </a:pPr>
            <a:r>
              <a:rPr lang="en-US" sz="1800" dirty="0">
                <a:solidFill>
                  <a:srgbClr val="000000"/>
                </a:solidFill>
                <a:latin typeface="Arial" panose="020B0604020202020204" pitchFamily="34" charset="0"/>
                <a:ea typeface="MiSans" pitchFamily="34" charset="-122"/>
                <a:cs typeface="Arial" panose="020B0604020202020204" pitchFamily="34" charset="0"/>
              </a:rPr>
              <a:t> </a:t>
            </a:r>
            <a:endParaRPr lang="en-US" sz="1600" dirty="0"/>
          </a:p>
        </p:txBody>
      </p:sp>
      <p:sp>
        <p:nvSpPr>
          <p:cNvPr id="12" name="Shape 9"/>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13" name="Text 10"/>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1"/>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15" name="Text 12"/>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6" name="Text 13"/>
          <p:cNvSpPr/>
          <p:nvPr/>
        </p:nvSpPr>
        <p:spPr>
          <a:xfrm>
            <a:off x="1223645" y="41021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Immediate Mental Wellbeing Lift</a:t>
            </a:r>
            <a:endParaRPr lang="en-US" sz="1600" dirty="0"/>
          </a:p>
        </p:txBody>
      </p:sp>
      <p:sp>
        <p:nvSpPr>
          <p:cNvPr id="17" name="Text 14"/>
          <p:cNvSpPr/>
          <p:nvPr/>
        </p:nvSpPr>
        <p:spPr>
          <a:xfrm>
            <a:off x="4802505" y="1275715"/>
            <a:ext cx="6647180" cy="460375"/>
          </a:xfrm>
          <a:prstGeom prst="rect">
            <a:avLst/>
          </a:prstGeom>
          <a:noFill/>
          <a:ln/>
        </p:spPr>
        <p:txBody>
          <a:bodyPr wrap="square" lIns="91440" tIns="45720" rIns="91440" bIns="45720" rtlCol="0" anchor="t">
            <a:spAutoFit/>
          </a:bodyPr>
          <a:lstStyle/>
          <a:p>
            <a:pPr algn="just">
              <a:lnSpc>
                <a:spcPct val="100000"/>
              </a:lnSpc>
            </a:pPr>
            <a:r>
              <a:rPr lang="en-US" sz="2400" b="1" dirty="0">
                <a:solidFill>
                  <a:srgbClr val="A18F50"/>
                </a:solidFill>
                <a:latin typeface="Arial" panose="020B0604020202020204" pitchFamily="34" charset="0"/>
                <a:ea typeface="MiSans" pitchFamily="34" charset="-122"/>
                <a:cs typeface="Arial" panose="020B0604020202020204" pitchFamily="34" charset="0"/>
              </a:rPr>
              <a:t>Evidence-Based Relief</a:t>
            </a:r>
            <a:endParaRPr lang="en-US" sz="1600" dirty="0"/>
          </a:p>
        </p:txBody>
      </p:sp>
      <p:sp>
        <p:nvSpPr>
          <p:cNvPr id="18" name="Text 15"/>
          <p:cNvSpPr/>
          <p:nvPr/>
        </p:nvSpPr>
        <p:spPr>
          <a:xfrm>
            <a:off x="4802505" y="1991995"/>
            <a:ext cx="6647815" cy="903389"/>
          </a:xfrm>
          <a:prstGeom prst="rect">
            <a:avLst/>
          </a:prstGeom>
          <a:noFill/>
          <a:ln/>
        </p:spPr>
        <p:txBody>
          <a:bodyPr wrap="square" lIns="91440" tIns="45720" rIns="91440" bIns="4572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Calm offers breathing exercises, guided meditation, and sleep stories, backed by research showing a 30-45% reduction in anxiety symptoms, providing immediate relief for students under academic pressure </a:t>
            </a:r>
            <a:r>
              <a:rPr lang="da-DK" sz="1400" dirty="0">
                <a:latin typeface="Arial" panose="020B0604020202020204" pitchFamily="34" charset="0"/>
                <a:cs typeface="Arial" panose="020B0604020202020204" pitchFamily="34" charset="0"/>
              </a:rPr>
              <a:t>(Firth et al., 2017; Lattie et al., 2019).</a:t>
            </a:r>
            <a:endParaRPr lang="en-US" sz="1400" dirty="0">
              <a:latin typeface="Arial" panose="020B0604020202020204" pitchFamily="34" charset="0"/>
              <a:cs typeface="Arial" panose="020B0604020202020204" pitchFamily="34" charset="0"/>
            </a:endParaRPr>
          </a:p>
        </p:txBody>
      </p:sp>
      <p:sp>
        <p:nvSpPr>
          <p:cNvPr id="19" name="Text 16"/>
          <p:cNvSpPr/>
          <p:nvPr/>
        </p:nvSpPr>
        <p:spPr>
          <a:xfrm>
            <a:off x="4934267" y="3424555"/>
            <a:ext cx="3100705" cy="281305"/>
          </a:xfrm>
          <a:prstGeom prst="rect">
            <a:avLst/>
          </a:prstGeom>
          <a:noFill/>
          <a:ln/>
        </p:spPr>
        <p:txBody>
          <a:bodyPr wrap="square" lIns="0" tIns="0" rIns="0" bIns="35941" rtlCol="0" anchor="b">
            <a:spAutoFit/>
          </a:bodyPr>
          <a:lstStyle/>
          <a:p>
            <a:pPr algn="just">
              <a:lnSpc>
                <a:spcPct val="100000"/>
              </a:lnSpc>
            </a:pPr>
            <a:r>
              <a:rPr lang="en-US" sz="1600" b="1" dirty="0">
                <a:solidFill>
                  <a:srgbClr val="000000"/>
                </a:solidFill>
                <a:latin typeface="Arial" panose="020B0604020202020204" pitchFamily="34" charset="0"/>
                <a:ea typeface="MiSans" pitchFamily="34" charset="-122"/>
                <a:cs typeface="Arial" panose="020B0604020202020204" pitchFamily="34" charset="0"/>
              </a:rPr>
              <a:t>Improved Emotional Regulation</a:t>
            </a:r>
            <a:endParaRPr lang="en-US" sz="1600" dirty="0"/>
          </a:p>
        </p:txBody>
      </p:sp>
      <p:sp>
        <p:nvSpPr>
          <p:cNvPr id="20" name="Text 17"/>
          <p:cNvSpPr/>
          <p:nvPr/>
        </p:nvSpPr>
        <p:spPr>
          <a:xfrm>
            <a:off x="5048250" y="3874135"/>
            <a:ext cx="2872740" cy="1657826"/>
          </a:xfrm>
          <a:prstGeom prst="rect">
            <a:avLst/>
          </a:prstGeom>
          <a:noFill/>
          <a:ln/>
        </p:spPr>
        <p:txBody>
          <a:bodyPr wrap="square" lIns="0" tIns="0" rIns="0" bIns="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Regular use of Calm enhances emotional regulation and sleep quality, helping students manage stress more effectively and maintain overall mental wellbeing </a:t>
            </a:r>
            <a:r>
              <a:rPr lang="en-GB" sz="1400" dirty="0">
                <a:latin typeface="Arial" panose="020B0604020202020204" pitchFamily="34" charset="0"/>
                <a:cs typeface="Arial" panose="020B0604020202020204" pitchFamily="34" charset="0"/>
              </a:rPr>
              <a:t>(Huberty et al., 2021).</a:t>
            </a:r>
            <a:endParaRPr lang="en-US" sz="1400" dirty="0">
              <a:latin typeface="Arial" panose="020B0604020202020204" pitchFamily="34" charset="0"/>
              <a:cs typeface="Arial" panose="020B0604020202020204" pitchFamily="34" charset="0"/>
            </a:endParaRPr>
          </a:p>
        </p:txBody>
      </p:sp>
      <p:sp>
        <p:nvSpPr>
          <p:cNvPr id="21" name="Text 18"/>
          <p:cNvSpPr/>
          <p:nvPr/>
        </p:nvSpPr>
        <p:spPr>
          <a:xfrm>
            <a:off x="8366549" y="3403600"/>
            <a:ext cx="3100705" cy="281305"/>
          </a:xfrm>
          <a:prstGeom prst="rect">
            <a:avLst/>
          </a:prstGeom>
          <a:noFill/>
          <a:ln/>
        </p:spPr>
        <p:txBody>
          <a:bodyPr wrap="square" lIns="0" tIns="0" rIns="0" bIns="35941" rtlCol="0" anchor="b">
            <a:spAutoFit/>
          </a:bodyPr>
          <a:lstStyle/>
          <a:p>
            <a:pPr algn="just">
              <a:lnSpc>
                <a:spcPct val="100000"/>
              </a:lnSpc>
            </a:pPr>
            <a:r>
              <a:rPr lang="en-US" sz="1600" b="1" dirty="0">
                <a:solidFill>
                  <a:srgbClr val="000000"/>
                </a:solidFill>
                <a:latin typeface="Arial" panose="020B0604020202020204" pitchFamily="34" charset="0"/>
                <a:ea typeface="MiSans" pitchFamily="34" charset="-122"/>
                <a:cs typeface="Arial" panose="020B0604020202020204" pitchFamily="34" charset="0"/>
              </a:rPr>
              <a:t>Support for Academic Success</a:t>
            </a:r>
            <a:endParaRPr lang="en-US" sz="1600" dirty="0"/>
          </a:p>
        </p:txBody>
      </p:sp>
      <p:sp>
        <p:nvSpPr>
          <p:cNvPr id="22" name="Text 19"/>
          <p:cNvSpPr/>
          <p:nvPr/>
        </p:nvSpPr>
        <p:spPr>
          <a:xfrm>
            <a:off x="8418195" y="3874135"/>
            <a:ext cx="2872740" cy="2007216"/>
          </a:xfrm>
          <a:prstGeom prst="rect">
            <a:avLst/>
          </a:prstGeom>
          <a:noFill/>
          <a:ln/>
        </p:spPr>
        <p:txBody>
          <a:bodyPr wrap="square" lIns="0" tIns="0" rIns="0" bIns="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By reducing anxiety, Calm improves focus, concentration, and productivity, directly supporting students’ academic performance and helping them meet deadlines </a:t>
            </a:r>
            <a:r>
              <a:rPr lang="da-DK" sz="1400" dirty="0">
                <a:latin typeface="Arial" panose="020B0604020202020204" pitchFamily="34" charset="0"/>
                <a:cs typeface="Arial" panose="020B0604020202020204" pitchFamily="34" charset="0"/>
              </a:rPr>
              <a:t>(Harrer et al., 2018; Auerbach et al., 2018).</a:t>
            </a:r>
            <a:endParaRPr lang="en-US" sz="1400" dirty="0">
              <a:latin typeface="Arial" panose="020B0604020202020204" pitchFamily="34" charset="0"/>
              <a:cs typeface="Arial" panose="020B0604020202020204" pitchFamily="34" charset="0"/>
            </a:endParaRPr>
          </a:p>
        </p:txBody>
      </p:sp>
      <p:pic>
        <p:nvPicPr>
          <p:cNvPr id="24" name="Picture 23" descr="A heart in the brain&#10;&#10;AI-generated content may be incorrect.">
            <a:extLst>
              <a:ext uri="{FF2B5EF4-FFF2-40B4-BE49-F238E27FC236}">
                <a16:creationId xmlns:a16="http://schemas.microsoft.com/office/drawing/2014/main" id="{97925598-F8F8-453B-EA49-6E1A5324A0D7}"/>
              </a:ext>
            </a:extLst>
          </p:cNvPr>
          <p:cNvPicPr>
            <a:picLocks noChangeAspect="1"/>
          </p:cNvPicPr>
          <p:nvPr/>
        </p:nvPicPr>
        <p:blipFill>
          <a:blip r:embed="rId3"/>
          <a:stretch>
            <a:fillRect/>
          </a:stretch>
        </p:blipFill>
        <p:spPr>
          <a:xfrm>
            <a:off x="256319" y="2271723"/>
            <a:ext cx="4310829" cy="2868273"/>
          </a:xfrm>
          <a:prstGeom prst="rect">
            <a:avLst/>
          </a:prstGeom>
        </p:spPr>
      </p:pic>
    </p:spTree>
    <p:extLst>
      <p:ext uri="{BB962C8B-B14F-4D97-AF65-F5344CB8AC3E}">
        <p14:creationId xmlns:p14="http://schemas.microsoft.com/office/powerpoint/2010/main" val="997222082"/>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3" name="Text 1"/>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5" name="Text 3"/>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Text 4"/>
          <p:cNvSpPr/>
          <p:nvPr/>
        </p:nvSpPr>
        <p:spPr>
          <a:xfrm>
            <a:off x="1090930" y="40894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Access Anytime, Anywhere</a:t>
            </a:r>
            <a:endParaRPr lang="en-US" sz="1600" dirty="0"/>
          </a:p>
        </p:txBody>
      </p:sp>
      <p:sp>
        <p:nvSpPr>
          <p:cNvPr id="7" name="Shape 5"/>
          <p:cNvSpPr/>
          <p:nvPr/>
        </p:nvSpPr>
        <p:spPr>
          <a:xfrm>
            <a:off x="638810" y="6362065"/>
            <a:ext cx="215900" cy="215900"/>
          </a:xfrm>
          <a:prstGeom prst="roundRect">
            <a:avLst>
              <a:gd name="adj" fmla="val 50000"/>
            </a:avLst>
          </a:prstGeom>
          <a:solidFill>
            <a:srgbClr val="F6F4ED"/>
          </a:solidFill>
          <a:ln/>
        </p:spPr>
        <p:txBody>
          <a:bodyPr/>
          <a:lstStyle/>
          <a:p>
            <a:endParaRPr lang="en-GB"/>
          </a:p>
        </p:txBody>
      </p:sp>
      <p:sp>
        <p:nvSpPr>
          <p:cNvPr id="8" name="Text 6"/>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Text 8"/>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9"/>
          <p:cNvSpPr/>
          <p:nvPr/>
        </p:nvSpPr>
        <p:spPr>
          <a:xfrm>
            <a:off x="1160780" y="1504315"/>
            <a:ext cx="3567430" cy="502920"/>
          </a:xfrm>
          <a:prstGeom prst="round1Rect">
            <a:avLst>
              <a:gd name="adj" fmla="val 16667"/>
            </a:avLst>
          </a:prstGeom>
          <a:solidFill>
            <a:schemeClr val="accent6"/>
          </a:solidFill>
          <a:ln/>
        </p:spPr>
        <p:txBody>
          <a:bodyPr/>
          <a:lstStyle/>
          <a:p>
            <a:endParaRPr lang="en-GB"/>
          </a:p>
        </p:txBody>
      </p:sp>
      <p:sp>
        <p:nvSpPr>
          <p:cNvPr id="13" name="Text 10"/>
          <p:cNvSpPr/>
          <p:nvPr/>
        </p:nvSpPr>
        <p:spPr>
          <a:xfrm>
            <a:off x="1160780" y="1504315"/>
            <a:ext cx="3567430" cy="50292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1"/>
          <p:cNvSpPr/>
          <p:nvPr/>
        </p:nvSpPr>
        <p:spPr>
          <a:xfrm>
            <a:off x="1165860" y="2012315"/>
            <a:ext cx="6247765" cy="1493520"/>
          </a:xfrm>
          <a:prstGeom prst="roundRect">
            <a:avLst>
              <a:gd name="adj" fmla="val 0"/>
            </a:avLst>
          </a:prstGeom>
          <a:solidFill>
            <a:srgbClr val="000000">
              <a:alpha val="0"/>
            </a:srgbClr>
          </a:solidFill>
          <a:ln w="19050">
            <a:solidFill>
              <a:srgbClr val="3A5A60"/>
            </a:solidFill>
            <a:prstDash val="solid"/>
          </a:ln>
        </p:spPr>
        <p:txBody>
          <a:bodyPr/>
          <a:lstStyle/>
          <a:p>
            <a:endParaRPr lang="en-GB"/>
          </a:p>
        </p:txBody>
      </p:sp>
      <p:sp>
        <p:nvSpPr>
          <p:cNvPr id="15" name="Text 12"/>
          <p:cNvSpPr/>
          <p:nvPr/>
        </p:nvSpPr>
        <p:spPr>
          <a:xfrm>
            <a:off x="1165860" y="2012315"/>
            <a:ext cx="6247765" cy="1493520"/>
          </a:xfrm>
          <a:prstGeom prst="rect">
            <a:avLst/>
          </a:prstGeom>
          <a:noFill/>
          <a:ln/>
        </p:spPr>
        <p:txBody>
          <a:bodyPr wrap="square" lIns="45720" tIns="91440" rIns="91440" bIns="45720" rtlCol="0" anchor="ctr"/>
          <a:lstStyle/>
          <a:p>
            <a:pPr>
              <a:lnSpc>
                <a:spcPct val="100000"/>
              </a:lnSpc>
            </a:pPr>
            <a:endParaRPr lang="en-US" sz="1600" dirty="0"/>
          </a:p>
        </p:txBody>
      </p:sp>
      <p:sp>
        <p:nvSpPr>
          <p:cNvPr id="16" name="Shape 13"/>
          <p:cNvSpPr/>
          <p:nvPr/>
        </p:nvSpPr>
        <p:spPr>
          <a:xfrm>
            <a:off x="1160780" y="3825875"/>
            <a:ext cx="3567430" cy="502920"/>
          </a:xfrm>
          <a:prstGeom prst="round1Rect">
            <a:avLst>
              <a:gd name="adj" fmla="val 16667"/>
            </a:avLst>
          </a:prstGeom>
          <a:solidFill>
            <a:schemeClr val="accent6"/>
          </a:solidFill>
          <a:ln/>
        </p:spPr>
        <p:txBody>
          <a:bodyPr/>
          <a:lstStyle/>
          <a:p>
            <a:endParaRPr lang="en-GB"/>
          </a:p>
        </p:txBody>
      </p:sp>
      <p:sp>
        <p:nvSpPr>
          <p:cNvPr id="17" name="Text 14"/>
          <p:cNvSpPr/>
          <p:nvPr/>
        </p:nvSpPr>
        <p:spPr>
          <a:xfrm>
            <a:off x="1160780" y="3825875"/>
            <a:ext cx="3567430" cy="502920"/>
          </a:xfrm>
          <a:prstGeom prst="rect">
            <a:avLst/>
          </a:prstGeom>
          <a:noFill/>
          <a:ln/>
        </p:spPr>
        <p:txBody>
          <a:bodyPr wrap="square" lIns="45720" tIns="91440" rIns="91440" bIns="45720" rtlCol="0" anchor="ctr"/>
          <a:lstStyle/>
          <a:p>
            <a:pPr>
              <a:lnSpc>
                <a:spcPct val="100000"/>
              </a:lnSpc>
            </a:pPr>
            <a:endParaRPr lang="en-US" sz="1600" dirty="0"/>
          </a:p>
        </p:txBody>
      </p:sp>
      <p:sp>
        <p:nvSpPr>
          <p:cNvPr id="18" name="Shape 15"/>
          <p:cNvSpPr/>
          <p:nvPr/>
        </p:nvSpPr>
        <p:spPr>
          <a:xfrm>
            <a:off x="1165860" y="4333875"/>
            <a:ext cx="6247765" cy="1493520"/>
          </a:xfrm>
          <a:prstGeom prst="roundRect">
            <a:avLst>
              <a:gd name="adj" fmla="val 0"/>
            </a:avLst>
          </a:prstGeom>
          <a:solidFill>
            <a:srgbClr val="000000">
              <a:alpha val="0"/>
            </a:srgbClr>
          </a:solidFill>
          <a:ln w="19050">
            <a:solidFill>
              <a:srgbClr val="3A5A60"/>
            </a:solidFill>
            <a:prstDash val="solid"/>
          </a:ln>
        </p:spPr>
        <p:txBody>
          <a:bodyPr/>
          <a:lstStyle/>
          <a:p>
            <a:endParaRPr lang="en-GB"/>
          </a:p>
        </p:txBody>
      </p:sp>
      <p:sp>
        <p:nvSpPr>
          <p:cNvPr id="19" name="Text 16"/>
          <p:cNvSpPr/>
          <p:nvPr/>
        </p:nvSpPr>
        <p:spPr>
          <a:xfrm>
            <a:off x="1165860" y="4333875"/>
            <a:ext cx="6247765" cy="1493520"/>
          </a:xfrm>
          <a:prstGeom prst="rect">
            <a:avLst/>
          </a:prstGeom>
          <a:noFill/>
          <a:ln/>
        </p:spPr>
        <p:txBody>
          <a:bodyPr wrap="square" lIns="45720" tIns="91440" rIns="91440" bIns="45720" rtlCol="0" anchor="ctr"/>
          <a:lstStyle/>
          <a:p>
            <a:pPr>
              <a:lnSpc>
                <a:spcPct val="100000"/>
              </a:lnSpc>
            </a:pPr>
            <a:endParaRPr lang="en-US" sz="1600" dirty="0"/>
          </a:p>
        </p:txBody>
      </p:sp>
      <p:sp>
        <p:nvSpPr>
          <p:cNvPr id="20" name="Shape 17"/>
          <p:cNvSpPr/>
          <p:nvPr/>
        </p:nvSpPr>
        <p:spPr>
          <a:xfrm>
            <a:off x="467360" y="6349365"/>
            <a:ext cx="215900" cy="215900"/>
          </a:xfrm>
          <a:prstGeom prst="roundRect">
            <a:avLst>
              <a:gd name="adj" fmla="val 50000"/>
            </a:avLst>
          </a:prstGeom>
          <a:solidFill>
            <a:schemeClr val="accent6"/>
          </a:solidFill>
          <a:ln/>
        </p:spPr>
        <p:txBody>
          <a:bodyPr/>
          <a:lstStyle/>
          <a:p>
            <a:endParaRPr lang="en-GB"/>
          </a:p>
        </p:txBody>
      </p:sp>
      <p:sp>
        <p:nvSpPr>
          <p:cNvPr id="21" name="Text 18"/>
          <p:cNvSpPr/>
          <p:nvPr/>
        </p:nvSpPr>
        <p:spPr>
          <a:xfrm>
            <a:off x="467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22" name="Shape 19"/>
          <p:cNvSpPr/>
          <p:nvPr/>
        </p:nvSpPr>
        <p:spPr>
          <a:xfrm>
            <a:off x="594360" y="6349365"/>
            <a:ext cx="215900" cy="215900"/>
          </a:xfrm>
          <a:prstGeom prst="roundRect">
            <a:avLst>
              <a:gd name="adj" fmla="val 50000"/>
            </a:avLst>
          </a:prstGeom>
          <a:solidFill>
            <a:srgbClr val="000000">
              <a:alpha val="0"/>
            </a:srgbClr>
          </a:solidFill>
          <a:ln w="19050">
            <a:solidFill>
              <a:schemeClr val="accent6"/>
            </a:solidFill>
            <a:prstDash val="solid"/>
          </a:ln>
        </p:spPr>
        <p:txBody>
          <a:bodyPr/>
          <a:lstStyle/>
          <a:p>
            <a:endParaRPr lang="en-GB"/>
          </a:p>
        </p:txBody>
      </p:sp>
      <p:sp>
        <p:nvSpPr>
          <p:cNvPr id="23" name="Text 20"/>
          <p:cNvSpPr/>
          <p:nvPr/>
        </p:nvSpPr>
        <p:spPr>
          <a:xfrm>
            <a:off x="594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24" name="Text 21"/>
          <p:cNvSpPr/>
          <p:nvPr/>
        </p:nvSpPr>
        <p:spPr>
          <a:xfrm>
            <a:off x="1217388" y="1574165"/>
            <a:ext cx="3390745" cy="368300"/>
          </a:xfrm>
          <a:prstGeom prst="rect">
            <a:avLst/>
          </a:prstGeom>
          <a:noFill/>
          <a:ln/>
        </p:spPr>
        <p:txBody>
          <a:bodyPr wrap="square" lIns="91440" tIns="45720" rIns="91440" bIns="45720" rtlCol="0" anchor="t">
            <a:spAutoFit/>
          </a:bodyPr>
          <a:lstStyle/>
          <a:p>
            <a:pPr algn="just">
              <a:lnSpc>
                <a:spcPct val="100000"/>
              </a:lnSpc>
            </a:pPr>
            <a:r>
              <a:rPr lang="en-US" sz="1800" b="1" dirty="0">
                <a:solidFill>
                  <a:srgbClr val="FFFFFF"/>
                </a:solidFill>
                <a:latin typeface="Arial" panose="020B0604020202020204" pitchFamily="34" charset="0"/>
                <a:ea typeface="MiSans" pitchFamily="34" charset="-122"/>
                <a:cs typeface="Arial" panose="020B0604020202020204" pitchFamily="34" charset="0"/>
              </a:rPr>
              <a:t>24/7 Availability</a:t>
            </a:r>
            <a:endParaRPr lang="en-US" sz="1600" dirty="0"/>
          </a:p>
        </p:txBody>
      </p:sp>
      <p:sp>
        <p:nvSpPr>
          <p:cNvPr id="25" name="Text 22"/>
          <p:cNvSpPr/>
          <p:nvPr/>
        </p:nvSpPr>
        <p:spPr>
          <a:xfrm>
            <a:off x="1223645" y="2133600"/>
            <a:ext cx="6164580" cy="939231"/>
          </a:xfrm>
          <a:prstGeom prst="rect">
            <a:avLst/>
          </a:prstGeom>
          <a:noFill/>
          <a:ln/>
        </p:spPr>
        <p:txBody>
          <a:bodyPr wrap="square" lIns="91440" tIns="45720" rIns="91440" bIns="45720" rtlCol="0" anchor="t">
            <a:spAutoFit/>
          </a:bodyPr>
          <a:lstStyle/>
          <a:p>
            <a:pPr algn="just">
              <a:lnSpc>
                <a:spcPct val="130000"/>
              </a:lnSpc>
            </a:pPr>
            <a:r>
              <a:rPr lang="en-US" sz="1400" dirty="0">
                <a:latin typeface="Arial" panose="020B0604020202020204" pitchFamily="34" charset="0"/>
                <a:ea typeface="MiSans" pitchFamily="34" charset="-122"/>
                <a:cs typeface="Arial" panose="020B0604020202020204" pitchFamily="34" charset="0"/>
              </a:rPr>
              <a:t>Calm is available around the clock, providing support outside traditional counselling hours, which is crucial for students balancing multiple responsibilities </a:t>
            </a:r>
            <a:r>
              <a:rPr lang="en-GB" sz="1400" dirty="0">
                <a:latin typeface="Arial" panose="020B0604020202020204" pitchFamily="34" charset="0"/>
                <a:cs typeface="Arial" panose="020B0604020202020204" pitchFamily="34" charset="0"/>
              </a:rPr>
              <a:t>(Brown et al., 2014).</a:t>
            </a:r>
            <a:endParaRPr lang="en-US" sz="1400" dirty="0">
              <a:latin typeface="Arial" panose="020B0604020202020204" pitchFamily="34" charset="0"/>
              <a:cs typeface="Arial" panose="020B0604020202020204" pitchFamily="34" charset="0"/>
            </a:endParaRPr>
          </a:p>
        </p:txBody>
      </p:sp>
      <p:sp>
        <p:nvSpPr>
          <p:cNvPr id="26" name="Text 23"/>
          <p:cNvSpPr/>
          <p:nvPr/>
        </p:nvSpPr>
        <p:spPr>
          <a:xfrm>
            <a:off x="1217388" y="3895725"/>
            <a:ext cx="3390745" cy="368300"/>
          </a:xfrm>
          <a:prstGeom prst="rect">
            <a:avLst/>
          </a:prstGeom>
          <a:noFill/>
          <a:ln/>
        </p:spPr>
        <p:txBody>
          <a:bodyPr wrap="square" lIns="91440" tIns="45720" rIns="91440" bIns="45720" rtlCol="0" anchor="t">
            <a:spAutoFit/>
          </a:bodyPr>
          <a:lstStyle/>
          <a:p>
            <a:pPr algn="just">
              <a:lnSpc>
                <a:spcPct val="100000"/>
              </a:lnSpc>
            </a:pPr>
            <a:r>
              <a:rPr lang="en-US" sz="1800" b="1" dirty="0">
                <a:solidFill>
                  <a:srgbClr val="FFFFFF"/>
                </a:solidFill>
                <a:latin typeface="Arial" panose="020B0604020202020204" pitchFamily="34" charset="0"/>
                <a:ea typeface="MiSans" pitchFamily="34" charset="-122"/>
                <a:cs typeface="Arial" panose="020B0604020202020204" pitchFamily="34" charset="0"/>
              </a:rPr>
              <a:t>Barrier-Free Access</a:t>
            </a:r>
            <a:endParaRPr lang="en-US" sz="1600" dirty="0"/>
          </a:p>
        </p:txBody>
      </p:sp>
      <p:sp>
        <p:nvSpPr>
          <p:cNvPr id="27" name="Text 24"/>
          <p:cNvSpPr/>
          <p:nvPr/>
        </p:nvSpPr>
        <p:spPr>
          <a:xfrm>
            <a:off x="1223645" y="4455160"/>
            <a:ext cx="6164580" cy="939231"/>
          </a:xfrm>
          <a:prstGeom prst="rect">
            <a:avLst/>
          </a:prstGeom>
          <a:noFill/>
          <a:ln/>
        </p:spPr>
        <p:txBody>
          <a:bodyPr wrap="square" lIns="91440" tIns="45720" rIns="91440" bIns="45720" rtlCol="0" anchor="t">
            <a:spAutoFit/>
          </a:bodyPr>
          <a:lstStyle/>
          <a:p>
            <a:pPr algn="just">
              <a:lnSpc>
                <a:spcPct val="130000"/>
              </a:lnSpc>
            </a:pPr>
            <a:r>
              <a:rPr lang="en-US" sz="1400" dirty="0">
                <a:latin typeface="Arial" panose="020B0604020202020204" pitchFamily="34" charset="0"/>
                <a:ea typeface="MiSans" pitchFamily="34" charset="-122"/>
                <a:cs typeface="Arial" panose="020B0604020202020204" pitchFamily="34" charset="0"/>
              </a:rPr>
              <a:t>The app removes barriers such as waiting lists, travel, and scheduling, making mental health support accessible to all students, including those with social anxiety </a:t>
            </a:r>
            <a:r>
              <a:rPr lang="en-GB" sz="1400" dirty="0">
                <a:latin typeface="Arial" panose="020B0604020202020204" pitchFamily="34" charset="0"/>
                <a:cs typeface="Arial" panose="020B0604020202020204" pitchFamily="34" charset="0"/>
              </a:rPr>
              <a:t>(Auerbach et al., 2018).</a:t>
            </a:r>
            <a:endParaRPr lang="en-US" sz="1400" dirty="0">
              <a:latin typeface="Arial" panose="020B0604020202020204" pitchFamily="34" charset="0"/>
              <a:cs typeface="Arial" panose="020B0604020202020204" pitchFamily="34" charset="0"/>
            </a:endParaRPr>
          </a:p>
        </p:txBody>
      </p:sp>
      <p:pic>
        <p:nvPicPr>
          <p:cNvPr id="29" name="Picture 28" descr="A person sitting on a dock overlooking a body of water&#10;&#10;AI-generated content may be incorrect.">
            <a:extLst>
              <a:ext uri="{FF2B5EF4-FFF2-40B4-BE49-F238E27FC236}">
                <a16:creationId xmlns:a16="http://schemas.microsoft.com/office/drawing/2014/main" id="{FDC0F9B0-FCC1-9416-FD4E-0225E8E6D15B}"/>
              </a:ext>
            </a:extLst>
          </p:cNvPr>
          <p:cNvPicPr>
            <a:picLocks noChangeAspect="1"/>
          </p:cNvPicPr>
          <p:nvPr/>
        </p:nvPicPr>
        <p:blipFill>
          <a:blip r:embed="rId3"/>
          <a:stretch>
            <a:fillRect/>
          </a:stretch>
        </p:blipFill>
        <p:spPr>
          <a:xfrm>
            <a:off x="7664172" y="2251710"/>
            <a:ext cx="4317734" cy="2697661"/>
          </a:xfrm>
          <a:prstGeom prst="rect">
            <a:avLst/>
          </a:prstGeom>
        </p:spPr>
      </p:pic>
    </p:spTree>
    <p:extLst>
      <p:ext uri="{BB962C8B-B14F-4D97-AF65-F5344CB8AC3E}">
        <p14:creationId xmlns:p14="http://schemas.microsoft.com/office/powerpoint/2010/main" val="279497116"/>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flipH="1">
            <a:off x="0" y="1464310"/>
            <a:ext cx="12192635" cy="1657985"/>
          </a:xfrm>
          <a:prstGeom prst="rect">
            <a:avLst/>
          </a:prstGeom>
          <a:solidFill>
            <a:schemeClr val="accent6"/>
          </a:solidFill>
          <a:ln/>
        </p:spPr>
        <p:txBody>
          <a:bodyPr/>
          <a:lstStyle/>
          <a:p>
            <a:endParaRPr lang="en-GB"/>
          </a:p>
        </p:txBody>
      </p:sp>
      <p:sp>
        <p:nvSpPr>
          <p:cNvPr id="3" name="Text 1"/>
          <p:cNvSpPr/>
          <p:nvPr/>
        </p:nvSpPr>
        <p:spPr>
          <a:xfrm>
            <a:off x="0" y="1464310"/>
            <a:ext cx="12192635" cy="1657985"/>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129665" y="41021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Self-Awareness &amp; Early Action</a:t>
            </a:r>
            <a:endParaRPr lang="en-US" sz="1600" dirty="0"/>
          </a:p>
        </p:txBody>
      </p:sp>
      <p:sp>
        <p:nvSpPr>
          <p:cNvPr id="10" name="Text 7"/>
          <p:cNvSpPr/>
          <p:nvPr/>
        </p:nvSpPr>
        <p:spPr>
          <a:xfrm>
            <a:off x="589280" y="1581785"/>
            <a:ext cx="8908415" cy="460375"/>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2400" b="1" dirty="0">
                <a:solidFill>
                  <a:srgbClr val="FFFFFF"/>
                </a:solidFill>
                <a:latin typeface="Arial" panose="020B0604020202020204" pitchFamily="34" charset="0"/>
                <a:ea typeface="MiSans" pitchFamily="34" charset="-122"/>
                <a:cs typeface="Arial" panose="020B0604020202020204" pitchFamily="34" charset="0"/>
              </a:rPr>
              <a:t>Mood Tracking</a:t>
            </a:r>
            <a:endParaRPr lang="en-US" sz="1600" dirty="0"/>
          </a:p>
        </p:txBody>
      </p:sp>
      <p:sp>
        <p:nvSpPr>
          <p:cNvPr id="11" name="Text 8"/>
          <p:cNvSpPr/>
          <p:nvPr/>
        </p:nvSpPr>
        <p:spPr>
          <a:xfrm>
            <a:off x="589280" y="1957705"/>
            <a:ext cx="8907780" cy="1060450"/>
          </a:xfrm>
          <a:prstGeom prst="rect">
            <a:avLst/>
          </a:prstGeom>
          <a:noFill/>
          <a:ln/>
        </p:spPr>
        <p:txBody>
          <a:bodyPr wrap="square" lIns="91440" tIns="45720" rIns="91440" bIns="45720" rtlCol="0" anchor="t"/>
          <a:lstStyle/>
          <a:p>
            <a:pPr>
              <a:lnSpc>
                <a:spcPct val="130000"/>
              </a:lnSpc>
            </a:pPr>
            <a:r>
              <a:rPr lang="en-US" sz="1400" dirty="0">
                <a:latin typeface="Arial" panose="020B0604020202020204" pitchFamily="34" charset="0"/>
                <a:ea typeface="MiSans" pitchFamily="34" charset="-122"/>
                <a:cs typeface="Arial" panose="020B0604020202020204" pitchFamily="34" charset="0"/>
              </a:rPr>
              <a:t>Calm’s mood tracking feature helps students identify stress triggers and emotional patterns, enabling them to take early action before symptoms escalate </a:t>
            </a:r>
            <a:r>
              <a:rPr lang="en-GB" sz="1400" dirty="0">
                <a:latin typeface="Arial" panose="020B0604020202020204" pitchFamily="34" charset="0"/>
                <a:cs typeface="Arial" panose="020B0604020202020204" pitchFamily="34" charset="0"/>
              </a:rPr>
              <a:t>(Norman &amp; Skinner, 2006).</a:t>
            </a:r>
            <a:endParaRPr lang="en-US" sz="1400" dirty="0">
              <a:latin typeface="Arial" panose="020B0604020202020204" pitchFamily="34" charset="0"/>
              <a:cs typeface="Arial" panose="020B0604020202020204" pitchFamily="34" charset="0"/>
            </a:endParaRPr>
          </a:p>
        </p:txBody>
      </p:sp>
      <p:sp>
        <p:nvSpPr>
          <p:cNvPr id="12" name="Text 9"/>
          <p:cNvSpPr/>
          <p:nvPr/>
        </p:nvSpPr>
        <p:spPr>
          <a:xfrm>
            <a:off x="1129665" y="3308985"/>
            <a:ext cx="2542540" cy="583565"/>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1600" b="1" dirty="0">
                <a:solidFill>
                  <a:srgbClr val="A18F50"/>
                </a:solidFill>
                <a:latin typeface="Arial" panose="020B0604020202020204" pitchFamily="34" charset="0"/>
                <a:ea typeface="MiSans" pitchFamily="34" charset="-122"/>
                <a:cs typeface="Arial" panose="020B0604020202020204" pitchFamily="34" charset="0"/>
              </a:rPr>
              <a:t>Proactive Self-Management</a:t>
            </a:r>
            <a:endParaRPr lang="en-US" sz="1600" dirty="0"/>
          </a:p>
        </p:txBody>
      </p:sp>
      <p:sp>
        <p:nvSpPr>
          <p:cNvPr id="13" name="Text 10"/>
          <p:cNvSpPr/>
          <p:nvPr/>
        </p:nvSpPr>
        <p:spPr>
          <a:xfrm>
            <a:off x="924560" y="3934914"/>
            <a:ext cx="2542540" cy="1619739"/>
          </a:xfrm>
          <a:prstGeom prst="rect">
            <a:avLst/>
          </a:prstGeom>
          <a:noFill/>
          <a:ln/>
        </p:spPr>
        <p:txBody>
          <a:bodyPr wrap="square" lIns="91440" tIns="45720" rIns="91440" bIns="45720" rtlCol="0" anchor="t">
            <a:spAutoFit/>
          </a:bodyPr>
          <a:lstStyle/>
          <a:p>
            <a:pPr algn="just">
              <a:lnSpc>
                <a:spcPct val="120000"/>
              </a:lnSpc>
            </a:pPr>
            <a:r>
              <a:rPr lang="en-US" sz="1400" dirty="0">
                <a:latin typeface="Arial" panose="020B0604020202020204" pitchFamily="34" charset="0"/>
                <a:ea typeface="MiSans" pitchFamily="34" charset="-122"/>
                <a:cs typeface="Arial" panose="020B0604020202020204" pitchFamily="34" charset="0"/>
              </a:rPr>
              <a:t>By promoting self-awareness, Calm empowers students to manage their mental health proactively, fostering long-term wellbeing and resilience </a:t>
            </a:r>
            <a:r>
              <a:rPr lang="en-GB" sz="1400" dirty="0">
                <a:latin typeface="Arial" panose="020B0604020202020204" pitchFamily="34" charset="0"/>
                <a:cs typeface="Arial" panose="020B0604020202020204" pitchFamily="34" charset="0"/>
              </a:rPr>
              <a:t>(Busse et al., 2022).</a:t>
            </a:r>
            <a:endParaRPr lang="en-US" sz="1400" dirty="0">
              <a:latin typeface="Arial" panose="020B0604020202020204" pitchFamily="34" charset="0"/>
              <a:ea typeface="MiSans" pitchFamily="34" charset="-122"/>
              <a:cs typeface="Arial" panose="020B0604020202020204" pitchFamily="34" charset="0"/>
            </a:endParaRPr>
          </a:p>
        </p:txBody>
      </p:sp>
      <p:sp>
        <p:nvSpPr>
          <p:cNvPr id="14" name="Text 11"/>
          <p:cNvSpPr/>
          <p:nvPr/>
        </p:nvSpPr>
        <p:spPr>
          <a:xfrm>
            <a:off x="4824730" y="3308985"/>
            <a:ext cx="2542540" cy="338554"/>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1600" b="1" dirty="0">
                <a:solidFill>
                  <a:srgbClr val="A18F50"/>
                </a:solidFill>
                <a:latin typeface="Arial" panose="020B0604020202020204" pitchFamily="34" charset="0"/>
                <a:ea typeface="MiSans" pitchFamily="34" charset="-122"/>
                <a:cs typeface="Arial" panose="020B0604020202020204" pitchFamily="34" charset="0"/>
              </a:rPr>
              <a:t>Early Intervention</a:t>
            </a:r>
            <a:endParaRPr lang="en-US" sz="1600" dirty="0"/>
          </a:p>
        </p:txBody>
      </p:sp>
      <p:sp>
        <p:nvSpPr>
          <p:cNvPr id="15" name="Text 12"/>
          <p:cNvSpPr/>
          <p:nvPr/>
        </p:nvSpPr>
        <p:spPr>
          <a:xfrm>
            <a:off x="4824730" y="3934914"/>
            <a:ext cx="2542540" cy="1624868"/>
          </a:xfrm>
          <a:prstGeom prst="rect">
            <a:avLst/>
          </a:prstGeom>
          <a:noFill/>
          <a:ln/>
        </p:spPr>
        <p:txBody>
          <a:bodyPr wrap="square" lIns="91440" tIns="45720" rIns="91440" bIns="45720" rtlCol="0" anchor="t">
            <a:spAutoFit/>
          </a:bodyPr>
          <a:lstStyle/>
          <a:p>
            <a:pPr algn="just">
              <a:lnSpc>
                <a:spcPct val="120000"/>
              </a:lnSpc>
            </a:pPr>
            <a:r>
              <a:rPr lang="en-US" sz="1400" dirty="0">
                <a:latin typeface="Arial" panose="020B0604020202020204" pitchFamily="34" charset="0"/>
                <a:ea typeface="MiSans" pitchFamily="34" charset="-122"/>
                <a:cs typeface="Arial" panose="020B0604020202020204" pitchFamily="34" charset="0"/>
              </a:rPr>
              <a:t>Identifying early signs of distress allows for timely intervention, preventing minor issues from becoming more severe and reducing the need for crisis support.</a:t>
            </a:r>
            <a:endParaRPr lang="en-US" sz="1400" dirty="0"/>
          </a:p>
        </p:txBody>
      </p:sp>
      <p:sp>
        <p:nvSpPr>
          <p:cNvPr id="16" name="Text 13"/>
          <p:cNvSpPr/>
          <p:nvPr/>
        </p:nvSpPr>
        <p:spPr>
          <a:xfrm>
            <a:off x="8286115" y="3315871"/>
            <a:ext cx="2542540" cy="338554"/>
          </a:xfrm>
          <a:prstGeom prst="rect">
            <a:avLst/>
          </a:prstGeom>
          <a:solidFill>
            <a:srgbClr val="FFFFFF">
              <a:alpha val="0"/>
            </a:srgbClr>
          </a:solidFill>
          <a:ln/>
        </p:spPr>
        <p:txBody>
          <a:bodyPr wrap="square" lIns="91440" tIns="45720" rIns="91440" bIns="45720" rtlCol="0" anchor="t">
            <a:spAutoFit/>
          </a:bodyPr>
          <a:lstStyle/>
          <a:p>
            <a:pPr>
              <a:lnSpc>
                <a:spcPct val="100000"/>
              </a:lnSpc>
            </a:pPr>
            <a:r>
              <a:rPr lang="en-US" sz="1600" b="1" dirty="0">
                <a:solidFill>
                  <a:srgbClr val="A18F50"/>
                </a:solidFill>
                <a:latin typeface="Arial" panose="020B0604020202020204" pitchFamily="34" charset="0"/>
                <a:ea typeface="MiSans" pitchFamily="34" charset="-122"/>
                <a:cs typeface="Arial" panose="020B0604020202020204" pitchFamily="34" charset="0"/>
              </a:rPr>
              <a:t>Long-Term Skills</a:t>
            </a:r>
            <a:endParaRPr lang="en-US" sz="1600" dirty="0"/>
          </a:p>
        </p:txBody>
      </p:sp>
      <p:sp>
        <p:nvSpPr>
          <p:cNvPr id="17" name="Text 14"/>
          <p:cNvSpPr/>
          <p:nvPr/>
        </p:nvSpPr>
        <p:spPr>
          <a:xfrm>
            <a:off x="8286115" y="3919806"/>
            <a:ext cx="2542540" cy="1624868"/>
          </a:xfrm>
          <a:prstGeom prst="rect">
            <a:avLst/>
          </a:prstGeom>
          <a:noFill/>
          <a:ln/>
        </p:spPr>
        <p:txBody>
          <a:bodyPr wrap="square" lIns="91440" tIns="45720" rIns="91440" bIns="45720" rtlCol="0" anchor="t">
            <a:spAutoFit/>
          </a:bodyPr>
          <a:lstStyle/>
          <a:p>
            <a:pPr algn="just">
              <a:lnSpc>
                <a:spcPct val="120000"/>
              </a:lnSpc>
            </a:pPr>
            <a:r>
              <a:rPr lang="en-US" sz="1400" dirty="0">
                <a:latin typeface="Arial" panose="020B0604020202020204" pitchFamily="34" charset="0"/>
                <a:ea typeface="MiSans" pitchFamily="34" charset="-122"/>
                <a:cs typeface="Arial" panose="020B0604020202020204" pitchFamily="34" charset="0"/>
              </a:rPr>
              <a:t>The self-management skills developed through Calm’s tools are transferable and beneficial beyond university, supporting lifelong mental health.</a:t>
            </a:r>
            <a:endParaRPr lang="en-US" sz="1600" dirty="0"/>
          </a:p>
        </p:txBody>
      </p:sp>
    </p:spTree>
    <p:extLst>
      <p:ext uri="{BB962C8B-B14F-4D97-AF65-F5344CB8AC3E}">
        <p14:creationId xmlns:p14="http://schemas.microsoft.com/office/powerpoint/2010/main" val="117470010"/>
      </p:ext>
    </p:extLst>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4" name="Text 1"/>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5" name="Shape 2"/>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6" name="Text 3"/>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7" name="Text 4"/>
          <p:cNvSpPr/>
          <p:nvPr/>
        </p:nvSpPr>
        <p:spPr>
          <a:xfrm>
            <a:off x="1090930" y="40894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Academic Edge Through Calm</a:t>
            </a:r>
            <a:endParaRPr lang="en-US" sz="1600" dirty="0"/>
          </a:p>
        </p:txBody>
      </p:sp>
      <p:sp>
        <p:nvSpPr>
          <p:cNvPr id="8" name="Shape 5"/>
          <p:cNvSpPr/>
          <p:nvPr/>
        </p:nvSpPr>
        <p:spPr>
          <a:xfrm>
            <a:off x="638810" y="6362065"/>
            <a:ext cx="215900" cy="215900"/>
          </a:xfrm>
          <a:prstGeom prst="roundRect">
            <a:avLst>
              <a:gd name="adj" fmla="val 50000"/>
            </a:avLst>
          </a:prstGeom>
          <a:solidFill>
            <a:schemeClr val="accent6"/>
          </a:solidFill>
          <a:ln/>
        </p:spPr>
        <p:txBody>
          <a:bodyPr/>
          <a:lstStyle/>
          <a:p>
            <a:endParaRPr lang="en-GB"/>
          </a:p>
        </p:txBody>
      </p:sp>
      <p:sp>
        <p:nvSpPr>
          <p:cNvPr id="9" name="Text 6"/>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7"/>
          <p:cNvSpPr/>
          <p:nvPr/>
        </p:nvSpPr>
        <p:spPr>
          <a:xfrm>
            <a:off x="765810" y="6362065"/>
            <a:ext cx="215900" cy="215900"/>
          </a:xfrm>
          <a:prstGeom prst="roundRect">
            <a:avLst>
              <a:gd name="adj" fmla="val 50000"/>
            </a:avLst>
          </a:prstGeom>
          <a:solidFill>
            <a:srgbClr val="000000">
              <a:alpha val="0"/>
            </a:srgbClr>
          </a:solidFill>
          <a:ln w="19050">
            <a:solidFill>
              <a:schemeClr val="accent6"/>
            </a:solidFill>
            <a:prstDash val="solid"/>
          </a:ln>
        </p:spPr>
        <p:txBody>
          <a:bodyPr/>
          <a:lstStyle/>
          <a:p>
            <a:endParaRPr lang="en-GB"/>
          </a:p>
        </p:txBody>
      </p:sp>
      <p:sp>
        <p:nvSpPr>
          <p:cNvPr id="11" name="Text 8"/>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9"/>
          <p:cNvSpPr/>
          <p:nvPr/>
        </p:nvSpPr>
        <p:spPr>
          <a:xfrm>
            <a:off x="3526971" y="1337945"/>
            <a:ext cx="5558972" cy="5111114"/>
          </a:xfrm>
          <a:prstGeom prst="ellipse">
            <a:avLst/>
          </a:prstGeom>
          <a:solidFill>
            <a:schemeClr val="accent6"/>
          </a:solidFill>
          <a:ln w="19050">
            <a:solidFill>
              <a:srgbClr val="F6F4ED"/>
            </a:solidFill>
            <a:prstDash val="solid"/>
          </a:ln>
        </p:spPr>
        <p:txBody>
          <a:bodyPr/>
          <a:lstStyle/>
          <a:p>
            <a:endParaRPr lang="en-GB" dirty="0"/>
          </a:p>
        </p:txBody>
      </p:sp>
      <p:sp>
        <p:nvSpPr>
          <p:cNvPr id="13" name="Text 10"/>
          <p:cNvSpPr/>
          <p:nvPr/>
        </p:nvSpPr>
        <p:spPr>
          <a:xfrm>
            <a:off x="3836670" y="1337945"/>
            <a:ext cx="4507865" cy="4507865"/>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1"/>
          <p:cNvSpPr/>
          <p:nvPr/>
        </p:nvSpPr>
        <p:spPr>
          <a:xfrm>
            <a:off x="4462780" y="1860638"/>
            <a:ext cx="3413125" cy="829945"/>
          </a:xfrm>
          <a:prstGeom prst="rect">
            <a:avLst/>
          </a:prstGeom>
          <a:noFill/>
          <a:ln/>
        </p:spPr>
        <p:txBody>
          <a:bodyPr wrap="square" lIns="91440" tIns="45720" rIns="91440" bIns="45720" rtlCol="0" anchor="t">
            <a:spAutoFit/>
          </a:bodyPr>
          <a:lstStyle/>
          <a:p>
            <a:pPr algn="ctr">
              <a:lnSpc>
                <a:spcPct val="100000"/>
              </a:lnSpc>
            </a:pPr>
            <a:r>
              <a:rPr lang="en-US" sz="2400" b="1" dirty="0">
                <a:solidFill>
                  <a:srgbClr val="FFFFFF"/>
                </a:solidFill>
                <a:latin typeface="Arial" panose="020B0604020202020204" pitchFamily="34" charset="0"/>
                <a:ea typeface="MiSans" pitchFamily="34" charset="-122"/>
                <a:cs typeface="Arial" panose="020B0604020202020204" pitchFamily="34" charset="0"/>
              </a:rPr>
              <a:t>Enhanced Academic Performance</a:t>
            </a:r>
            <a:endParaRPr lang="en-US" sz="1600" dirty="0"/>
          </a:p>
        </p:txBody>
      </p:sp>
      <p:sp>
        <p:nvSpPr>
          <p:cNvPr id="15" name="Text 12"/>
          <p:cNvSpPr/>
          <p:nvPr/>
        </p:nvSpPr>
        <p:spPr>
          <a:xfrm>
            <a:off x="4370675" y="2681994"/>
            <a:ext cx="3597334" cy="2619692"/>
          </a:xfrm>
          <a:prstGeom prst="rect">
            <a:avLst/>
          </a:prstGeom>
          <a:noFill/>
          <a:ln/>
        </p:spPr>
        <p:txBody>
          <a:bodyPr wrap="square" lIns="91440" tIns="45720" rIns="91440" bIns="45720" rtlCol="0" anchor="t">
            <a:spAutoFit/>
          </a:bodyPr>
          <a:lstStyle/>
          <a:p>
            <a:pPr algn="just">
              <a:lnSpc>
                <a:spcPct val="130000"/>
              </a:lnSpc>
            </a:pPr>
            <a:r>
              <a:rPr lang="en-US" sz="1600" dirty="0">
                <a:latin typeface="Arial" panose="020B0604020202020204" pitchFamily="34" charset="0"/>
                <a:ea typeface="MiSans" pitchFamily="34" charset="-122"/>
                <a:cs typeface="Arial" panose="020B0604020202020204" pitchFamily="34" charset="0"/>
              </a:rPr>
              <a:t>Lower anxiety levels directly improve focus, concentration, working memory, and productivity, enabling students to better manage deadlines, maintain motivation, and prevent burnout, which are critical factors for academic success </a:t>
            </a:r>
            <a:r>
              <a:rPr lang="da-DK" sz="1600" dirty="0">
                <a:latin typeface="Arial" panose="020B0604020202020204" pitchFamily="34" charset="0"/>
                <a:cs typeface="Arial" panose="020B0604020202020204" pitchFamily="34" charset="0"/>
              </a:rPr>
              <a:t>(Harrer et al., 2018; Auerbach et al., 2018).</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8424200"/>
      </p:ext>
    </p:extLst>
  </p:cSld>
  <p:clrMapOvr>
    <a:masterClrMapping/>
  </p:clrMapOvr>
  <p:transition>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3" name="Text 1"/>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5" name="Text 3"/>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Text 4"/>
          <p:cNvSpPr/>
          <p:nvPr/>
        </p:nvSpPr>
        <p:spPr>
          <a:xfrm>
            <a:off x="1090930" y="40894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Scalable, Budget-Friendly Support</a:t>
            </a:r>
            <a:endParaRPr lang="en-US" sz="1600" dirty="0"/>
          </a:p>
        </p:txBody>
      </p:sp>
      <p:sp>
        <p:nvSpPr>
          <p:cNvPr id="7" name="Shape 5"/>
          <p:cNvSpPr/>
          <p:nvPr/>
        </p:nvSpPr>
        <p:spPr>
          <a:xfrm>
            <a:off x="638810" y="6362065"/>
            <a:ext cx="215900" cy="215900"/>
          </a:xfrm>
          <a:prstGeom prst="roundRect">
            <a:avLst>
              <a:gd name="adj" fmla="val 50000"/>
            </a:avLst>
          </a:prstGeom>
          <a:solidFill>
            <a:schemeClr val="accent6"/>
          </a:solidFill>
          <a:ln/>
        </p:spPr>
        <p:txBody>
          <a:bodyPr/>
          <a:lstStyle/>
          <a:p>
            <a:endParaRPr lang="en-GB"/>
          </a:p>
        </p:txBody>
      </p:sp>
      <p:sp>
        <p:nvSpPr>
          <p:cNvPr id="8" name="Text 6"/>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7"/>
          <p:cNvSpPr/>
          <p:nvPr/>
        </p:nvSpPr>
        <p:spPr>
          <a:xfrm>
            <a:off x="765810" y="6362065"/>
            <a:ext cx="215900" cy="215900"/>
          </a:xfrm>
          <a:prstGeom prst="roundRect">
            <a:avLst>
              <a:gd name="adj" fmla="val 50000"/>
            </a:avLst>
          </a:prstGeom>
          <a:solidFill>
            <a:srgbClr val="000000">
              <a:alpha val="0"/>
            </a:srgbClr>
          </a:solidFill>
          <a:ln w="19050">
            <a:solidFill>
              <a:schemeClr val="accent6"/>
            </a:solidFill>
            <a:prstDash val="solid"/>
          </a:ln>
        </p:spPr>
        <p:txBody>
          <a:bodyPr/>
          <a:lstStyle/>
          <a:p>
            <a:endParaRPr lang="en-GB"/>
          </a:p>
        </p:txBody>
      </p:sp>
      <p:sp>
        <p:nvSpPr>
          <p:cNvPr id="10" name="Text 8"/>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pic>
        <p:nvPicPr>
          <p:cNvPr id="11" name="Image 0" descr="https://kimi-img.moonshot.cn/pub/slides/slides_tmpl/image/25-08-27-20:07:18-d2nf9th8bjvh7rlj0ej0.png"/>
          <p:cNvPicPr>
            <a:picLocks noChangeAspect="1"/>
          </p:cNvPicPr>
          <p:nvPr/>
        </p:nvPicPr>
        <p:blipFill>
          <a:blip r:embed="rId3"/>
          <a:srcRect l="111" r="166"/>
          <a:stretch/>
        </p:blipFill>
        <p:spPr>
          <a:xfrm>
            <a:off x="1168400" y="1294765"/>
            <a:ext cx="1143000" cy="4679315"/>
          </a:xfrm>
          <a:prstGeom prst="rect">
            <a:avLst/>
          </a:prstGeom>
        </p:spPr>
      </p:pic>
      <p:sp>
        <p:nvSpPr>
          <p:cNvPr id="12" name="Shape 9"/>
          <p:cNvSpPr/>
          <p:nvPr/>
        </p:nvSpPr>
        <p:spPr>
          <a:xfrm>
            <a:off x="1168400" y="1294765"/>
            <a:ext cx="1144905" cy="4679950"/>
          </a:xfrm>
          <a:prstGeom prst="rect">
            <a:avLst/>
          </a:prstGeom>
          <a:solidFill>
            <a:schemeClr val="accent6">
              <a:lumMod val="60000"/>
              <a:lumOff val="40000"/>
            </a:schemeClr>
          </a:solidFill>
          <a:ln/>
        </p:spPr>
        <p:txBody>
          <a:bodyPr/>
          <a:lstStyle/>
          <a:p>
            <a:endParaRPr lang="en-GB"/>
          </a:p>
        </p:txBody>
      </p:sp>
      <p:sp>
        <p:nvSpPr>
          <p:cNvPr id="13" name="Text 10"/>
          <p:cNvSpPr/>
          <p:nvPr/>
        </p:nvSpPr>
        <p:spPr>
          <a:xfrm>
            <a:off x="1168400" y="1294765"/>
            <a:ext cx="1144905" cy="467995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Shape 11"/>
          <p:cNvSpPr/>
          <p:nvPr/>
        </p:nvSpPr>
        <p:spPr>
          <a:xfrm>
            <a:off x="2357120" y="1290955"/>
            <a:ext cx="3550920" cy="4678680"/>
          </a:xfrm>
          <a:prstGeom prst="rect">
            <a:avLst/>
          </a:prstGeom>
          <a:solidFill>
            <a:srgbClr val="000000">
              <a:alpha val="0"/>
            </a:srgbClr>
          </a:solidFill>
          <a:ln w="19050">
            <a:solidFill>
              <a:srgbClr val="3A5A60"/>
            </a:solidFill>
            <a:prstDash val="solid"/>
          </a:ln>
        </p:spPr>
        <p:txBody>
          <a:bodyPr/>
          <a:lstStyle/>
          <a:p>
            <a:endParaRPr lang="en-GB"/>
          </a:p>
        </p:txBody>
      </p:sp>
      <p:sp>
        <p:nvSpPr>
          <p:cNvPr id="15" name="Text 12"/>
          <p:cNvSpPr/>
          <p:nvPr/>
        </p:nvSpPr>
        <p:spPr>
          <a:xfrm>
            <a:off x="2357120" y="1290955"/>
            <a:ext cx="3550920" cy="4678680"/>
          </a:xfrm>
          <a:prstGeom prst="rect">
            <a:avLst/>
          </a:prstGeom>
          <a:noFill/>
          <a:ln/>
        </p:spPr>
        <p:txBody>
          <a:bodyPr wrap="square" lIns="45720" tIns="91440" rIns="91440" bIns="45720" rtlCol="0" anchor="ctr"/>
          <a:lstStyle/>
          <a:p>
            <a:pPr>
              <a:lnSpc>
                <a:spcPct val="100000"/>
              </a:lnSpc>
            </a:pPr>
            <a:endParaRPr lang="en-US" sz="1600" dirty="0"/>
          </a:p>
        </p:txBody>
      </p:sp>
      <p:sp>
        <p:nvSpPr>
          <p:cNvPr id="16" name="Shape 13"/>
          <p:cNvSpPr/>
          <p:nvPr/>
        </p:nvSpPr>
        <p:spPr>
          <a:xfrm>
            <a:off x="2494915" y="2877185"/>
            <a:ext cx="3367405" cy="13970"/>
          </a:xfrm>
          <a:prstGeom prst="line">
            <a:avLst/>
          </a:prstGeom>
          <a:noFill/>
          <a:ln w="19050">
            <a:solidFill>
              <a:srgbClr val="3A5A60"/>
            </a:solidFill>
            <a:prstDash val="solid"/>
            <a:headEnd type="none"/>
            <a:tailEnd type="none"/>
          </a:ln>
        </p:spPr>
        <p:txBody>
          <a:bodyPr/>
          <a:lstStyle/>
          <a:p>
            <a:endParaRPr lang="en-GB"/>
          </a:p>
        </p:txBody>
      </p:sp>
      <p:pic>
        <p:nvPicPr>
          <p:cNvPr id="17" name="Image 1" descr="https://kimi-img.moonshot.cn/pub/slides/slides_tmpl/image/25-08-27-20:07:18-d2nf9th8bjvh7rlj0ejg.jpg"/>
          <p:cNvPicPr>
            <a:picLocks noChangeAspect="1"/>
          </p:cNvPicPr>
          <p:nvPr/>
        </p:nvPicPr>
        <p:blipFill>
          <a:blip r:embed="rId4"/>
          <a:srcRect l="111" r="166"/>
          <a:stretch/>
        </p:blipFill>
        <p:spPr>
          <a:xfrm>
            <a:off x="6355080" y="1294765"/>
            <a:ext cx="1143000" cy="4679315"/>
          </a:xfrm>
          <a:prstGeom prst="rect">
            <a:avLst/>
          </a:prstGeom>
        </p:spPr>
      </p:pic>
      <p:sp>
        <p:nvSpPr>
          <p:cNvPr id="18" name="Shape 14"/>
          <p:cNvSpPr/>
          <p:nvPr/>
        </p:nvSpPr>
        <p:spPr>
          <a:xfrm>
            <a:off x="6355080" y="1294765"/>
            <a:ext cx="1143000" cy="4679950"/>
          </a:xfrm>
          <a:prstGeom prst="rect">
            <a:avLst/>
          </a:prstGeom>
          <a:solidFill>
            <a:schemeClr val="accent6">
              <a:lumMod val="60000"/>
              <a:lumOff val="40000"/>
            </a:schemeClr>
          </a:solidFill>
          <a:ln/>
        </p:spPr>
        <p:txBody>
          <a:bodyPr/>
          <a:lstStyle/>
          <a:p>
            <a:endParaRPr lang="en-GB"/>
          </a:p>
        </p:txBody>
      </p:sp>
      <p:sp>
        <p:nvSpPr>
          <p:cNvPr id="19" name="Text 15"/>
          <p:cNvSpPr/>
          <p:nvPr/>
        </p:nvSpPr>
        <p:spPr>
          <a:xfrm>
            <a:off x="6355080" y="1294765"/>
            <a:ext cx="1144905" cy="4679950"/>
          </a:xfrm>
          <a:prstGeom prst="rect">
            <a:avLst/>
          </a:prstGeom>
          <a:noFill/>
          <a:ln/>
        </p:spPr>
        <p:txBody>
          <a:bodyPr wrap="square" lIns="45720" tIns="91440" rIns="91440" bIns="45720" rtlCol="0" anchor="ctr"/>
          <a:lstStyle/>
          <a:p>
            <a:pPr>
              <a:lnSpc>
                <a:spcPct val="100000"/>
              </a:lnSpc>
            </a:pPr>
            <a:endParaRPr lang="en-US" sz="1600" dirty="0"/>
          </a:p>
        </p:txBody>
      </p:sp>
      <p:sp>
        <p:nvSpPr>
          <p:cNvPr id="20" name="Shape 16"/>
          <p:cNvSpPr/>
          <p:nvPr/>
        </p:nvSpPr>
        <p:spPr>
          <a:xfrm>
            <a:off x="7543800" y="1290955"/>
            <a:ext cx="3550920" cy="4678680"/>
          </a:xfrm>
          <a:prstGeom prst="rect">
            <a:avLst/>
          </a:prstGeom>
          <a:solidFill>
            <a:srgbClr val="000000">
              <a:alpha val="0"/>
            </a:srgbClr>
          </a:solidFill>
          <a:ln w="19050">
            <a:solidFill>
              <a:srgbClr val="3A5A60"/>
            </a:solidFill>
            <a:prstDash val="solid"/>
          </a:ln>
        </p:spPr>
        <p:txBody>
          <a:bodyPr/>
          <a:lstStyle/>
          <a:p>
            <a:endParaRPr lang="en-GB"/>
          </a:p>
        </p:txBody>
      </p:sp>
      <p:sp>
        <p:nvSpPr>
          <p:cNvPr id="21" name="Text 17"/>
          <p:cNvSpPr/>
          <p:nvPr/>
        </p:nvSpPr>
        <p:spPr>
          <a:xfrm>
            <a:off x="7543800" y="1290955"/>
            <a:ext cx="3550920" cy="4678680"/>
          </a:xfrm>
          <a:prstGeom prst="rect">
            <a:avLst/>
          </a:prstGeom>
          <a:noFill/>
          <a:ln/>
        </p:spPr>
        <p:txBody>
          <a:bodyPr wrap="square" lIns="45720" tIns="91440" rIns="91440" bIns="45720" rtlCol="0" anchor="ctr"/>
          <a:lstStyle/>
          <a:p>
            <a:pPr>
              <a:lnSpc>
                <a:spcPct val="100000"/>
              </a:lnSpc>
            </a:pPr>
            <a:endParaRPr lang="en-US" sz="1600" dirty="0"/>
          </a:p>
        </p:txBody>
      </p:sp>
      <p:sp>
        <p:nvSpPr>
          <p:cNvPr id="22" name="Shape 18"/>
          <p:cNvSpPr/>
          <p:nvPr/>
        </p:nvSpPr>
        <p:spPr>
          <a:xfrm>
            <a:off x="7681595" y="2877185"/>
            <a:ext cx="3367405" cy="13970"/>
          </a:xfrm>
          <a:prstGeom prst="line">
            <a:avLst/>
          </a:prstGeom>
          <a:noFill/>
          <a:ln w="19050">
            <a:solidFill>
              <a:srgbClr val="3A5A60"/>
            </a:solidFill>
            <a:prstDash val="solid"/>
            <a:headEnd type="none"/>
            <a:tailEnd type="none"/>
          </a:ln>
        </p:spPr>
        <p:txBody>
          <a:bodyPr/>
          <a:lstStyle/>
          <a:p>
            <a:endParaRPr lang="en-GB"/>
          </a:p>
        </p:txBody>
      </p:sp>
      <p:sp>
        <p:nvSpPr>
          <p:cNvPr id="23" name="Text 19"/>
          <p:cNvSpPr/>
          <p:nvPr/>
        </p:nvSpPr>
        <p:spPr>
          <a:xfrm>
            <a:off x="2494915" y="1384300"/>
            <a:ext cx="3253740" cy="645160"/>
          </a:xfrm>
          <a:prstGeom prst="rect">
            <a:avLst/>
          </a:prstGeom>
          <a:noFill/>
          <a:ln/>
        </p:spPr>
        <p:txBody>
          <a:bodyPr wrap="square" lIns="91440" tIns="45720" rIns="91440" bIns="45720" rtlCol="0" anchor="t">
            <a:spAutoFit/>
          </a:bodyPr>
          <a:lstStyle/>
          <a:p>
            <a:pPr algn="just">
              <a:lnSpc>
                <a:spcPct val="100000"/>
              </a:lnSpc>
            </a:pPr>
            <a:r>
              <a:rPr lang="en-US" sz="3600" b="1" dirty="0">
                <a:solidFill>
                  <a:srgbClr val="3A5A60"/>
                </a:solidFill>
                <a:latin typeface="Arial" panose="020B0604020202020204" pitchFamily="34" charset="0"/>
                <a:ea typeface="MiSans" pitchFamily="34" charset="-122"/>
                <a:cs typeface="Arial" panose="020B0604020202020204" pitchFamily="34" charset="0"/>
              </a:rPr>
              <a:t>01</a:t>
            </a:r>
            <a:endParaRPr lang="en-US" sz="1600" dirty="0"/>
          </a:p>
        </p:txBody>
      </p:sp>
      <p:sp>
        <p:nvSpPr>
          <p:cNvPr id="24" name="Text 20"/>
          <p:cNvSpPr/>
          <p:nvPr/>
        </p:nvSpPr>
        <p:spPr>
          <a:xfrm>
            <a:off x="2494915" y="2049780"/>
            <a:ext cx="3253740" cy="40011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Cost-Effective Solution</a:t>
            </a:r>
            <a:endParaRPr lang="en-US" sz="1600" dirty="0"/>
          </a:p>
        </p:txBody>
      </p:sp>
      <p:sp>
        <p:nvSpPr>
          <p:cNvPr id="25" name="Text 21"/>
          <p:cNvSpPr/>
          <p:nvPr/>
        </p:nvSpPr>
        <p:spPr>
          <a:xfrm>
            <a:off x="2494915" y="2873375"/>
            <a:ext cx="3258185" cy="2383858"/>
          </a:xfrm>
          <a:prstGeom prst="rect">
            <a:avLst/>
          </a:prstGeom>
          <a:noFill/>
          <a:ln/>
        </p:spPr>
        <p:txBody>
          <a:bodyPr wrap="square" lIns="91440" tIns="45720" rIns="91440" bIns="45720" rtlCol="0" anchor="t">
            <a:spAutoFit/>
          </a:bodyPr>
          <a:lstStyle/>
          <a:p>
            <a:pPr>
              <a:lnSpc>
                <a:spcPct val="130000"/>
              </a:lnSpc>
            </a:pPr>
            <a:r>
              <a:rPr lang="en-US" sz="1600" dirty="0">
                <a:latin typeface="Arial" panose="020B0604020202020204" pitchFamily="34" charset="0"/>
                <a:ea typeface="MiSans" pitchFamily="34" charset="-122"/>
                <a:cs typeface="Arial" panose="020B0604020202020204" pitchFamily="34" charset="0"/>
              </a:rPr>
              <a:t>Calm provides scalable support for large student populations without requiring additional staffing, making it a cost-effective alternative to traditional counselling services </a:t>
            </a:r>
            <a:r>
              <a:rPr lang="en-GB" sz="1600" dirty="0">
                <a:latin typeface="Arial" panose="020B0604020202020204" pitchFamily="34" charset="0"/>
                <a:cs typeface="Arial" panose="020B0604020202020204" pitchFamily="34" charset="0"/>
              </a:rPr>
              <a:t>(Lattie et al., 2019).</a:t>
            </a:r>
            <a:endParaRPr lang="en-US" sz="1600" dirty="0">
              <a:latin typeface="Arial" panose="020B0604020202020204" pitchFamily="34" charset="0"/>
              <a:cs typeface="Arial" panose="020B0604020202020204" pitchFamily="34" charset="0"/>
            </a:endParaRPr>
          </a:p>
        </p:txBody>
      </p:sp>
      <p:sp>
        <p:nvSpPr>
          <p:cNvPr id="26" name="Text 22"/>
          <p:cNvSpPr/>
          <p:nvPr/>
        </p:nvSpPr>
        <p:spPr>
          <a:xfrm>
            <a:off x="7681595" y="1384300"/>
            <a:ext cx="3253740" cy="645160"/>
          </a:xfrm>
          <a:prstGeom prst="rect">
            <a:avLst/>
          </a:prstGeom>
          <a:noFill/>
          <a:ln/>
        </p:spPr>
        <p:txBody>
          <a:bodyPr wrap="square" lIns="91440" tIns="45720" rIns="91440" bIns="45720" rtlCol="0" anchor="t">
            <a:spAutoFit/>
          </a:bodyPr>
          <a:lstStyle/>
          <a:p>
            <a:pPr algn="just">
              <a:lnSpc>
                <a:spcPct val="100000"/>
              </a:lnSpc>
            </a:pPr>
            <a:r>
              <a:rPr lang="en-US" sz="3600" b="1" dirty="0">
                <a:solidFill>
                  <a:srgbClr val="3A5A60"/>
                </a:solidFill>
                <a:latin typeface="Arial" panose="020B0604020202020204" pitchFamily="34" charset="0"/>
                <a:ea typeface="MiSans" pitchFamily="34" charset="-122"/>
                <a:cs typeface="Arial" panose="020B0604020202020204" pitchFamily="34" charset="0"/>
              </a:rPr>
              <a:t>02</a:t>
            </a:r>
            <a:endParaRPr lang="en-US" sz="1600" dirty="0"/>
          </a:p>
        </p:txBody>
      </p:sp>
      <p:sp>
        <p:nvSpPr>
          <p:cNvPr id="27" name="Text 23"/>
          <p:cNvSpPr/>
          <p:nvPr/>
        </p:nvSpPr>
        <p:spPr>
          <a:xfrm>
            <a:off x="7681595" y="2049780"/>
            <a:ext cx="3253740" cy="706755"/>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Reduced Pressure on Services</a:t>
            </a:r>
            <a:endParaRPr lang="en-US" sz="1600" dirty="0"/>
          </a:p>
        </p:txBody>
      </p:sp>
      <p:sp>
        <p:nvSpPr>
          <p:cNvPr id="28" name="Text 24"/>
          <p:cNvSpPr/>
          <p:nvPr/>
        </p:nvSpPr>
        <p:spPr>
          <a:xfrm>
            <a:off x="7681595" y="2873375"/>
            <a:ext cx="3258185" cy="1979516"/>
          </a:xfrm>
          <a:prstGeom prst="rect">
            <a:avLst/>
          </a:prstGeom>
          <a:noFill/>
          <a:ln/>
        </p:spPr>
        <p:txBody>
          <a:bodyPr wrap="square" lIns="91440" tIns="45720" rIns="91440" bIns="45720" rtlCol="0" anchor="t">
            <a:spAutoFit/>
          </a:bodyPr>
          <a:lstStyle/>
          <a:p>
            <a:pPr>
              <a:lnSpc>
                <a:spcPct val="130000"/>
              </a:lnSpc>
            </a:pPr>
            <a:r>
              <a:rPr lang="en-US" sz="1600" dirty="0">
                <a:latin typeface="Arial" panose="020B0604020202020204" pitchFamily="34" charset="0"/>
                <a:ea typeface="MiSans" pitchFamily="34" charset="-122"/>
                <a:cs typeface="Arial" panose="020B0604020202020204" pitchFamily="34" charset="0"/>
              </a:rPr>
              <a:t>By offering immediate support, Calm eases the pressure on university counselling services, ensuring that students who need help can access it without cost barriers </a:t>
            </a:r>
            <a:r>
              <a:rPr lang="en-GB" sz="1600" dirty="0">
                <a:latin typeface="Arial" panose="020B0604020202020204" pitchFamily="34" charset="0"/>
                <a:cs typeface="Arial" panose="020B0604020202020204" pitchFamily="34" charset="0"/>
              </a:rPr>
              <a:t>(Harrer et al., 2018).</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5127167"/>
      </p:ext>
    </p:extLst>
  </p:cSld>
  <p:clrMapOvr>
    <a:masterClrMapping/>
  </p:clrMapOvr>
  <p:transition>
    <p:fad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1800000">
            <a:off x="367916" y="1062304"/>
            <a:ext cx="1357317" cy="1357318"/>
          </a:xfrm>
          <a:custGeom>
            <a:avLst/>
            <a:gdLst/>
            <a:ahLst/>
            <a:cxnLst/>
            <a:rect l="l" t="t" r="r" b="b"/>
            <a:pathLst>
              <a:path w="1357317" h="1357318">
                <a:moveTo>
                  <a:pt x="497288" y="1333638"/>
                </a:moveTo>
                <a:cubicBezTo>
                  <a:pt x="497288" y="1333638"/>
                  <a:pt x="497288" y="1333638"/>
                  <a:pt x="860028" y="1333638"/>
                </a:cubicBezTo>
                <a:cubicBezTo>
                  <a:pt x="802893" y="1349425"/>
                  <a:pt x="741772" y="1357318"/>
                  <a:pt x="677994" y="1357318"/>
                </a:cubicBezTo>
                <a:cubicBezTo>
                  <a:pt x="615544" y="1357318"/>
                  <a:pt x="554422" y="1349425"/>
                  <a:pt x="497288" y="1333638"/>
                </a:cubicBezTo>
                <a:close/>
                <a:moveTo>
                  <a:pt x="337983" y="1265826"/>
                </a:moveTo>
                <a:lnTo>
                  <a:pt x="1018256" y="1265826"/>
                </a:lnTo>
                <a:cubicBezTo>
                  <a:pt x="990409" y="1281569"/>
                  <a:pt x="962561" y="1295998"/>
                  <a:pt x="932062" y="1307805"/>
                </a:cubicBezTo>
                <a:cubicBezTo>
                  <a:pt x="932062" y="1307805"/>
                  <a:pt x="932062" y="1307805"/>
                  <a:pt x="422852" y="1307805"/>
                </a:cubicBezTo>
                <a:cubicBezTo>
                  <a:pt x="393678" y="1295998"/>
                  <a:pt x="364505" y="1281569"/>
                  <a:pt x="337983" y="1265826"/>
                </a:cubicBezTo>
                <a:close/>
                <a:moveTo>
                  <a:pt x="242186" y="1199090"/>
                </a:moveTo>
                <a:lnTo>
                  <a:pt x="1114055" y="1199090"/>
                </a:lnTo>
                <a:cubicBezTo>
                  <a:pt x="1095476" y="1213604"/>
                  <a:pt x="1076898" y="1226799"/>
                  <a:pt x="1058319" y="1239993"/>
                </a:cubicBezTo>
                <a:cubicBezTo>
                  <a:pt x="1058319" y="1239993"/>
                  <a:pt x="1058319" y="1239993"/>
                  <a:pt x="297921" y="1239993"/>
                </a:cubicBezTo>
                <a:cubicBezTo>
                  <a:pt x="278016" y="1226799"/>
                  <a:pt x="259437" y="1213604"/>
                  <a:pt x="242186" y="1199090"/>
                </a:cubicBezTo>
                <a:close/>
                <a:moveTo>
                  <a:pt x="173297" y="1131278"/>
                </a:moveTo>
                <a:lnTo>
                  <a:pt x="1182943" y="1131278"/>
                </a:lnTo>
                <a:cubicBezTo>
                  <a:pt x="1169676" y="1146078"/>
                  <a:pt x="1156408" y="1160878"/>
                  <a:pt x="1141814" y="1174333"/>
                </a:cubicBezTo>
                <a:cubicBezTo>
                  <a:pt x="1141814" y="1174333"/>
                  <a:pt x="1141814" y="1174333"/>
                  <a:pt x="214426" y="1174333"/>
                </a:cubicBezTo>
                <a:cubicBezTo>
                  <a:pt x="199832" y="1160878"/>
                  <a:pt x="185238" y="1146078"/>
                  <a:pt x="173297" y="1131278"/>
                </a:cubicBezTo>
                <a:close/>
                <a:moveTo>
                  <a:pt x="120554" y="1065619"/>
                </a:moveTo>
                <a:lnTo>
                  <a:pt x="1236762" y="1065619"/>
                </a:lnTo>
                <a:cubicBezTo>
                  <a:pt x="1226144" y="1080132"/>
                  <a:pt x="1216853" y="1093327"/>
                  <a:pt x="1204908" y="1106521"/>
                </a:cubicBezTo>
                <a:cubicBezTo>
                  <a:pt x="1204908" y="1106521"/>
                  <a:pt x="1204908" y="1106521"/>
                  <a:pt x="151081" y="1106521"/>
                </a:cubicBezTo>
                <a:cubicBezTo>
                  <a:pt x="140463" y="1093327"/>
                  <a:pt x="129845" y="1080132"/>
                  <a:pt x="120554" y="1065619"/>
                </a:cubicBezTo>
                <a:close/>
                <a:moveTo>
                  <a:pt x="79652" y="997806"/>
                </a:moveTo>
                <a:lnTo>
                  <a:pt x="1277664" y="997806"/>
                </a:lnTo>
                <a:cubicBezTo>
                  <a:pt x="1269704" y="1012236"/>
                  <a:pt x="1261744" y="1026667"/>
                  <a:pt x="1252457" y="1039786"/>
                </a:cubicBezTo>
                <a:cubicBezTo>
                  <a:pt x="1252457" y="1039786"/>
                  <a:pt x="1252457" y="1039786"/>
                  <a:pt x="103532" y="1039786"/>
                </a:cubicBezTo>
                <a:cubicBezTo>
                  <a:pt x="95572" y="1026667"/>
                  <a:pt x="87612" y="1012236"/>
                  <a:pt x="79652" y="997806"/>
                </a:cubicBezTo>
                <a:close/>
                <a:moveTo>
                  <a:pt x="47360" y="931071"/>
                </a:moveTo>
                <a:lnTo>
                  <a:pt x="1307803" y="931071"/>
                </a:lnTo>
                <a:cubicBezTo>
                  <a:pt x="1302496" y="944265"/>
                  <a:pt x="1295862" y="958779"/>
                  <a:pt x="1289228" y="971973"/>
                </a:cubicBezTo>
                <a:cubicBezTo>
                  <a:pt x="1289228" y="971973"/>
                  <a:pt x="1289228" y="971973"/>
                  <a:pt x="65935" y="971973"/>
                </a:cubicBezTo>
                <a:cubicBezTo>
                  <a:pt x="59301" y="958779"/>
                  <a:pt x="53994" y="944265"/>
                  <a:pt x="47360" y="931071"/>
                </a:cubicBezTo>
                <a:close/>
                <a:moveTo>
                  <a:pt x="24756" y="863259"/>
                </a:moveTo>
                <a:lnTo>
                  <a:pt x="1331484" y="863259"/>
                </a:lnTo>
                <a:cubicBezTo>
                  <a:pt x="1327504" y="878059"/>
                  <a:pt x="1322197" y="892859"/>
                  <a:pt x="1316891" y="906314"/>
                </a:cubicBezTo>
                <a:cubicBezTo>
                  <a:pt x="1316891" y="906314"/>
                  <a:pt x="1316891" y="906314"/>
                  <a:pt x="38023" y="906314"/>
                </a:cubicBezTo>
                <a:cubicBezTo>
                  <a:pt x="32716" y="892859"/>
                  <a:pt x="28737" y="878059"/>
                  <a:pt x="24756" y="863259"/>
                </a:cubicBezTo>
                <a:close/>
                <a:moveTo>
                  <a:pt x="8610" y="797599"/>
                </a:moveTo>
                <a:lnTo>
                  <a:pt x="1346553" y="797599"/>
                </a:lnTo>
                <a:cubicBezTo>
                  <a:pt x="1343898" y="810793"/>
                  <a:pt x="1341243" y="825307"/>
                  <a:pt x="1338588" y="838502"/>
                </a:cubicBezTo>
                <a:cubicBezTo>
                  <a:pt x="1338588" y="838502"/>
                  <a:pt x="1338588" y="838502"/>
                  <a:pt x="17901" y="838502"/>
                </a:cubicBezTo>
                <a:cubicBezTo>
                  <a:pt x="15247" y="825307"/>
                  <a:pt x="11265" y="810793"/>
                  <a:pt x="8610" y="797599"/>
                </a:cubicBezTo>
                <a:close/>
                <a:moveTo>
                  <a:pt x="1076" y="729788"/>
                </a:moveTo>
                <a:lnTo>
                  <a:pt x="1356240" y="729788"/>
                </a:lnTo>
                <a:cubicBezTo>
                  <a:pt x="1354913" y="744218"/>
                  <a:pt x="1353586" y="758648"/>
                  <a:pt x="1350931" y="771767"/>
                </a:cubicBezTo>
                <a:cubicBezTo>
                  <a:pt x="1350931" y="771767"/>
                  <a:pt x="1350931" y="771767"/>
                  <a:pt x="6385" y="771767"/>
                </a:cubicBezTo>
                <a:cubicBezTo>
                  <a:pt x="3731" y="758648"/>
                  <a:pt x="2404" y="744218"/>
                  <a:pt x="1076" y="729788"/>
                </a:cubicBezTo>
                <a:close/>
                <a:moveTo>
                  <a:pt x="0" y="663052"/>
                </a:moveTo>
                <a:cubicBezTo>
                  <a:pt x="0" y="663052"/>
                  <a:pt x="0" y="663052"/>
                  <a:pt x="1357317" y="663052"/>
                </a:cubicBezTo>
                <a:cubicBezTo>
                  <a:pt x="1357317" y="668434"/>
                  <a:pt x="1357317" y="672470"/>
                  <a:pt x="1357317" y="677852"/>
                </a:cubicBezTo>
                <a:cubicBezTo>
                  <a:pt x="1357317" y="687271"/>
                  <a:pt x="1357317" y="696689"/>
                  <a:pt x="1357317" y="706107"/>
                </a:cubicBezTo>
                <a:cubicBezTo>
                  <a:pt x="1357317" y="706107"/>
                  <a:pt x="1357317" y="706107"/>
                  <a:pt x="0" y="706107"/>
                </a:cubicBezTo>
                <a:cubicBezTo>
                  <a:pt x="0" y="696689"/>
                  <a:pt x="0" y="687271"/>
                  <a:pt x="0" y="677852"/>
                </a:cubicBezTo>
                <a:cubicBezTo>
                  <a:pt x="0" y="672470"/>
                  <a:pt x="0" y="668434"/>
                  <a:pt x="0" y="663052"/>
                </a:cubicBezTo>
                <a:close/>
                <a:moveTo>
                  <a:pt x="3731" y="595240"/>
                </a:moveTo>
                <a:lnTo>
                  <a:pt x="1352258" y="595240"/>
                </a:lnTo>
                <a:cubicBezTo>
                  <a:pt x="1354913" y="610040"/>
                  <a:pt x="1354913" y="623495"/>
                  <a:pt x="1356240" y="638295"/>
                </a:cubicBezTo>
                <a:cubicBezTo>
                  <a:pt x="1356240" y="638295"/>
                  <a:pt x="1356240" y="638295"/>
                  <a:pt x="1076" y="638295"/>
                </a:cubicBezTo>
                <a:cubicBezTo>
                  <a:pt x="1076" y="623495"/>
                  <a:pt x="2404" y="610040"/>
                  <a:pt x="3731" y="595240"/>
                </a:cubicBezTo>
                <a:close/>
                <a:moveTo>
                  <a:pt x="15494" y="529581"/>
                </a:moveTo>
                <a:lnTo>
                  <a:pt x="1340746" y="529581"/>
                </a:lnTo>
                <a:cubicBezTo>
                  <a:pt x="1343400" y="542699"/>
                  <a:pt x="1346053" y="557129"/>
                  <a:pt x="1348706" y="571560"/>
                </a:cubicBezTo>
                <a:cubicBezTo>
                  <a:pt x="1348706" y="571560"/>
                  <a:pt x="1348706" y="571560"/>
                  <a:pt x="7534" y="571560"/>
                </a:cubicBezTo>
                <a:cubicBezTo>
                  <a:pt x="10187" y="557129"/>
                  <a:pt x="12841" y="542699"/>
                  <a:pt x="15494" y="529581"/>
                </a:cubicBezTo>
                <a:close/>
                <a:moveTo>
                  <a:pt x="34544" y="461768"/>
                </a:moveTo>
                <a:lnTo>
                  <a:pt x="1322772" y="461768"/>
                </a:lnTo>
                <a:cubicBezTo>
                  <a:pt x="1326753" y="476198"/>
                  <a:pt x="1330733" y="489317"/>
                  <a:pt x="1334713" y="503747"/>
                </a:cubicBezTo>
                <a:cubicBezTo>
                  <a:pt x="1334713" y="503747"/>
                  <a:pt x="1334713" y="503747"/>
                  <a:pt x="22604" y="503747"/>
                </a:cubicBezTo>
                <a:cubicBezTo>
                  <a:pt x="25257" y="489317"/>
                  <a:pt x="30564" y="476198"/>
                  <a:pt x="34544" y="461768"/>
                </a:cubicBezTo>
                <a:close/>
                <a:moveTo>
                  <a:pt x="60308" y="395033"/>
                </a:moveTo>
                <a:lnTo>
                  <a:pt x="1294604" y="395033"/>
                </a:lnTo>
                <a:cubicBezTo>
                  <a:pt x="1301240" y="408487"/>
                  <a:pt x="1307876" y="423288"/>
                  <a:pt x="1313185" y="438088"/>
                </a:cubicBezTo>
                <a:cubicBezTo>
                  <a:pt x="1313185" y="438088"/>
                  <a:pt x="1313185" y="438088"/>
                  <a:pt x="43055" y="438088"/>
                </a:cubicBezTo>
                <a:cubicBezTo>
                  <a:pt x="48364" y="423288"/>
                  <a:pt x="53672" y="408487"/>
                  <a:pt x="60308" y="395033"/>
                </a:cubicBezTo>
                <a:close/>
                <a:moveTo>
                  <a:pt x="97072" y="327221"/>
                </a:moveTo>
                <a:lnTo>
                  <a:pt x="1260494" y="327221"/>
                </a:lnTo>
                <a:cubicBezTo>
                  <a:pt x="1268454" y="342021"/>
                  <a:pt x="1276413" y="355476"/>
                  <a:pt x="1283046" y="370276"/>
                </a:cubicBezTo>
                <a:cubicBezTo>
                  <a:pt x="1283046" y="370276"/>
                  <a:pt x="1283046" y="370276"/>
                  <a:pt x="73193" y="370276"/>
                </a:cubicBezTo>
                <a:cubicBezTo>
                  <a:pt x="81153" y="355476"/>
                  <a:pt x="89112" y="342021"/>
                  <a:pt x="97072" y="327221"/>
                </a:cubicBezTo>
                <a:close/>
                <a:moveTo>
                  <a:pt x="143523" y="261561"/>
                </a:moveTo>
                <a:lnTo>
                  <a:pt x="1213793" y="261561"/>
                </a:lnTo>
                <a:cubicBezTo>
                  <a:pt x="1224403" y="274680"/>
                  <a:pt x="1235013" y="289110"/>
                  <a:pt x="1244297" y="303540"/>
                </a:cubicBezTo>
                <a:cubicBezTo>
                  <a:pt x="1244297" y="303540"/>
                  <a:pt x="1244297" y="303540"/>
                  <a:pt x="113020" y="303540"/>
                </a:cubicBezTo>
                <a:cubicBezTo>
                  <a:pt x="122303" y="289110"/>
                  <a:pt x="132913" y="274680"/>
                  <a:pt x="143523" y="261561"/>
                </a:cubicBezTo>
                <a:close/>
                <a:moveTo>
                  <a:pt x="202347" y="194825"/>
                </a:moveTo>
                <a:cubicBezTo>
                  <a:pt x="202347" y="194825"/>
                  <a:pt x="202347" y="194825"/>
                  <a:pt x="1153893" y="194825"/>
                </a:cubicBezTo>
                <a:cubicBezTo>
                  <a:pt x="1167165" y="208019"/>
                  <a:pt x="1180436" y="221214"/>
                  <a:pt x="1193707" y="235728"/>
                </a:cubicBezTo>
                <a:cubicBezTo>
                  <a:pt x="1193707" y="235728"/>
                  <a:pt x="1193707" y="235728"/>
                  <a:pt x="162533" y="235728"/>
                </a:cubicBezTo>
                <a:cubicBezTo>
                  <a:pt x="174478" y="221214"/>
                  <a:pt x="187749" y="208019"/>
                  <a:pt x="202347" y="194825"/>
                </a:cubicBezTo>
                <a:close/>
                <a:moveTo>
                  <a:pt x="281045" y="127014"/>
                </a:moveTo>
                <a:lnTo>
                  <a:pt x="1074944" y="127014"/>
                </a:lnTo>
                <a:cubicBezTo>
                  <a:pt x="1093530" y="140469"/>
                  <a:pt x="1110789" y="155269"/>
                  <a:pt x="1128047" y="170069"/>
                </a:cubicBezTo>
                <a:cubicBezTo>
                  <a:pt x="1128047" y="170069"/>
                  <a:pt x="1128047" y="170069"/>
                  <a:pt x="229269" y="170069"/>
                </a:cubicBezTo>
                <a:cubicBezTo>
                  <a:pt x="245200" y="155269"/>
                  <a:pt x="263786" y="140469"/>
                  <a:pt x="281045" y="127014"/>
                </a:cubicBezTo>
                <a:close/>
                <a:moveTo>
                  <a:pt x="396878" y="61354"/>
                </a:moveTo>
                <a:lnTo>
                  <a:pt x="959362" y="61354"/>
                </a:lnTo>
                <a:cubicBezTo>
                  <a:pt x="987220" y="73229"/>
                  <a:pt x="1012426" y="86423"/>
                  <a:pt x="1037631" y="102257"/>
                </a:cubicBezTo>
                <a:cubicBezTo>
                  <a:pt x="1037631" y="102257"/>
                  <a:pt x="1037631" y="102257"/>
                  <a:pt x="318608" y="102257"/>
                </a:cubicBezTo>
                <a:cubicBezTo>
                  <a:pt x="343814" y="86423"/>
                  <a:pt x="370346" y="73229"/>
                  <a:pt x="396878" y="61354"/>
                </a:cubicBezTo>
                <a:close/>
                <a:moveTo>
                  <a:pt x="677581" y="0"/>
                </a:moveTo>
                <a:cubicBezTo>
                  <a:pt x="754578" y="0"/>
                  <a:pt x="827593" y="11841"/>
                  <a:pt x="896625" y="35521"/>
                </a:cubicBezTo>
                <a:cubicBezTo>
                  <a:pt x="896625" y="35521"/>
                  <a:pt x="896625" y="35521"/>
                  <a:pt x="458538" y="35521"/>
                </a:cubicBezTo>
                <a:cubicBezTo>
                  <a:pt x="527570" y="11841"/>
                  <a:pt x="601912" y="0"/>
                  <a:pt x="677581" y="0"/>
                </a:cubicBezTo>
                <a:close/>
              </a:path>
            </a:pathLst>
          </a:custGeom>
          <a:gradFill flip="none" rotWithShape="1">
            <a:gsLst>
              <a:gs pos="0">
                <a:srgbClr val="F6F4ED">
                  <a:alpha val="34000"/>
                </a:srgbClr>
              </a:gs>
              <a:gs pos="76000">
                <a:srgbClr val="F6F4ED">
                  <a:alpha val="3000"/>
                </a:srgbClr>
              </a:gs>
              <a:gs pos="100000">
                <a:srgbClr val="F6F4ED">
                  <a:alpha val="3000"/>
                </a:srgbClr>
              </a:gs>
            </a:gsLst>
            <a:lin ang="0" scaled="1"/>
          </a:gradFill>
          <a:ln/>
        </p:spPr>
        <p:txBody>
          <a:bodyPr/>
          <a:lstStyle/>
          <a:p>
            <a:endParaRPr lang="en-GB"/>
          </a:p>
        </p:txBody>
      </p:sp>
      <p:sp>
        <p:nvSpPr>
          <p:cNvPr id="3" name="Text 1"/>
          <p:cNvSpPr/>
          <p:nvPr/>
        </p:nvSpPr>
        <p:spPr>
          <a:xfrm rot="1800000">
            <a:off x="367916" y="1062304"/>
            <a:ext cx="1357317" cy="1357318"/>
          </a:xfrm>
          <a:prstGeom prst="rect">
            <a:avLst/>
          </a:prstGeom>
          <a:noFill/>
          <a:ln/>
        </p:spPr>
        <p:txBody>
          <a:bodyPr wrap="square" lIns="45720" tIns="91440" rIns="91440" bIns="45720" rtlCol="0" anchor="t"/>
          <a:lstStyle/>
          <a:p>
            <a:pPr>
              <a:lnSpc>
                <a:spcPct val="100000"/>
              </a:lnSpc>
            </a:pPr>
            <a:endParaRPr lang="en-US" sz="1600" dirty="0"/>
          </a:p>
        </p:txBody>
      </p:sp>
      <p:sp>
        <p:nvSpPr>
          <p:cNvPr id="4" name="Shape 2"/>
          <p:cNvSpPr/>
          <p:nvPr/>
        </p:nvSpPr>
        <p:spPr>
          <a:xfrm>
            <a:off x="5593715" y="0"/>
            <a:ext cx="6598285" cy="6853555"/>
          </a:xfrm>
          <a:custGeom>
            <a:avLst/>
            <a:gdLst/>
            <a:ahLst/>
            <a:cxnLst/>
            <a:rect l="l" t="t" r="r" b="b"/>
            <a:pathLst>
              <a:path w="6598285" h="6853555">
                <a:moveTo>
                  <a:pt x="1058425" y="0"/>
                </a:moveTo>
                <a:lnTo>
                  <a:pt x="6598285" y="0"/>
                </a:lnTo>
                <a:lnTo>
                  <a:pt x="6598285" y="6853555"/>
                </a:lnTo>
                <a:lnTo>
                  <a:pt x="1136835" y="6853555"/>
                </a:lnTo>
                <a:lnTo>
                  <a:pt x="1008283" y="6678901"/>
                </a:lnTo>
                <a:cubicBezTo>
                  <a:pt x="378388" y="5780658"/>
                  <a:pt x="0" y="4629089"/>
                  <a:pt x="0" y="3373514"/>
                </a:cubicBezTo>
                <a:cubicBezTo>
                  <a:pt x="0" y="2117938"/>
                  <a:pt x="378387" y="966368"/>
                  <a:pt x="1008281" y="68125"/>
                </a:cubicBezTo>
                <a:close/>
              </a:path>
            </a:pathLst>
          </a:custGeom>
          <a:solidFill>
            <a:schemeClr val="accent6">
              <a:lumMod val="60000"/>
              <a:lumOff val="40000"/>
            </a:schemeClr>
          </a:solidFill>
          <a:ln/>
        </p:spPr>
        <p:txBody>
          <a:bodyPr/>
          <a:lstStyle/>
          <a:p>
            <a:endParaRPr lang="en-GB" dirty="0"/>
          </a:p>
        </p:txBody>
      </p:sp>
      <p:sp>
        <p:nvSpPr>
          <p:cNvPr id="5" name="Text 3"/>
          <p:cNvSpPr/>
          <p:nvPr/>
        </p:nvSpPr>
        <p:spPr>
          <a:xfrm>
            <a:off x="5593715" y="0"/>
            <a:ext cx="6598285" cy="6853555"/>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a:off x="732155" y="1543050"/>
            <a:ext cx="10728325" cy="4410075"/>
          </a:xfrm>
          <a:prstGeom prst="roundRect">
            <a:avLst>
              <a:gd name="adj" fmla="val 0"/>
            </a:avLst>
          </a:prstGeom>
          <a:solidFill>
            <a:srgbClr val="FFFFFF"/>
          </a:solidFill>
          <a:ln w="19050">
            <a:solidFill>
              <a:srgbClr val="D9D9D9"/>
            </a:solidFill>
            <a:prstDash val="solid"/>
          </a:ln>
          <a:effectLst>
            <a:outerShdw blurRad="266700" dist="76200" dir="2700000" algn="bl" rotWithShape="0">
              <a:srgbClr val="017ED5">
                <a:alpha val="40000"/>
              </a:srgbClr>
            </a:outerShdw>
          </a:effectLst>
        </p:spPr>
        <p:txBody>
          <a:bodyPr/>
          <a:lstStyle/>
          <a:p>
            <a:endParaRPr lang="en-GB"/>
          </a:p>
        </p:txBody>
      </p:sp>
      <p:sp>
        <p:nvSpPr>
          <p:cNvPr id="7" name="Text 5"/>
          <p:cNvSpPr/>
          <p:nvPr/>
        </p:nvSpPr>
        <p:spPr>
          <a:xfrm>
            <a:off x="732155" y="1543050"/>
            <a:ext cx="10728325" cy="4410075"/>
          </a:xfrm>
          <a:prstGeom prst="rect">
            <a:avLst/>
          </a:prstGeom>
          <a:noFill/>
          <a:ln/>
        </p:spPr>
        <p:txBody>
          <a:bodyPr wrap="square" lIns="45720" tIns="91440" rIns="91440" bIns="45720" rtlCol="0" anchor="ctr"/>
          <a:lstStyle/>
          <a:p>
            <a:pPr>
              <a:lnSpc>
                <a:spcPct val="100000"/>
              </a:lnSpc>
            </a:pPr>
            <a:endParaRPr lang="en-US" sz="1600" dirty="0"/>
          </a:p>
        </p:txBody>
      </p:sp>
      <p:sp>
        <p:nvSpPr>
          <p:cNvPr id="8" name="Shape 6"/>
          <p:cNvSpPr/>
          <p:nvPr/>
        </p:nvSpPr>
        <p:spPr>
          <a:xfrm rot="5400000">
            <a:off x="326390" y="291465"/>
            <a:ext cx="330200" cy="330200"/>
          </a:xfrm>
          <a:prstGeom prst="triangle">
            <a:avLst>
              <a:gd name="adj" fmla="val 50000"/>
            </a:avLst>
          </a:prstGeom>
          <a:solidFill>
            <a:schemeClr val="accent6"/>
          </a:solidFill>
          <a:ln/>
        </p:spPr>
        <p:txBody>
          <a:bodyPr/>
          <a:lstStyle/>
          <a:p>
            <a:endParaRPr lang="en-GB"/>
          </a:p>
        </p:txBody>
      </p:sp>
      <p:sp>
        <p:nvSpPr>
          <p:cNvPr id="9" name="Text 7"/>
          <p:cNvSpPr/>
          <p:nvPr/>
        </p:nvSpPr>
        <p:spPr>
          <a:xfrm rot="5400000">
            <a:off x="326390" y="291465"/>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Shape 8"/>
          <p:cNvSpPr/>
          <p:nvPr/>
        </p:nvSpPr>
        <p:spPr>
          <a:xfrm rot="5400000">
            <a:off x="453390" y="418465"/>
            <a:ext cx="330200" cy="330200"/>
          </a:xfrm>
          <a:prstGeom prst="triangle">
            <a:avLst>
              <a:gd name="adj" fmla="val 50000"/>
            </a:avLst>
          </a:prstGeom>
          <a:solidFill>
            <a:srgbClr val="F6F4ED"/>
          </a:solidFill>
          <a:ln/>
        </p:spPr>
        <p:txBody>
          <a:bodyPr/>
          <a:lstStyle/>
          <a:p>
            <a:endParaRPr lang="en-GB"/>
          </a:p>
        </p:txBody>
      </p:sp>
      <p:sp>
        <p:nvSpPr>
          <p:cNvPr id="11" name="Text 9"/>
          <p:cNvSpPr/>
          <p:nvPr/>
        </p:nvSpPr>
        <p:spPr>
          <a:xfrm rot="5400000">
            <a:off x="453390" y="418465"/>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Text 10"/>
          <p:cNvSpPr/>
          <p:nvPr/>
        </p:nvSpPr>
        <p:spPr>
          <a:xfrm>
            <a:off x="1082675" y="291465"/>
            <a:ext cx="10782935" cy="769441"/>
          </a:xfrm>
          <a:prstGeom prst="rect">
            <a:avLst/>
          </a:prstGeom>
          <a:noFill/>
          <a:ln/>
        </p:spPr>
        <p:txBody>
          <a:bodyPr wrap="square" lIns="91440" tIns="45720" rIns="91440" bIns="45720" rtlCol="0" anchor="t">
            <a:spAutoFit/>
          </a:bodyPr>
          <a:lstStyle/>
          <a:p>
            <a:pPr algn="just"/>
            <a:r>
              <a:rPr lang="en-US" sz="2800" b="1" dirty="0">
                <a:solidFill>
                  <a:srgbClr val="000000"/>
                </a:solidFill>
                <a:latin typeface="Arial" panose="020B0604020202020204" pitchFamily="34" charset="0"/>
                <a:ea typeface="MiSans" pitchFamily="34" charset="-122"/>
                <a:cs typeface="Arial" panose="020B0604020202020204" pitchFamily="34" charset="0"/>
              </a:rPr>
              <a:t>Habits That Stick</a:t>
            </a:r>
            <a:r>
              <a:rPr lang="en-IN" sz="2800" b="1" dirty="0">
                <a:solidFill>
                  <a:srgbClr val="000000"/>
                </a:solidFill>
                <a:latin typeface="Arial" panose="020B0604020202020204" pitchFamily="34" charset="0"/>
                <a:ea typeface="MiSans" pitchFamily="34" charset="-122"/>
                <a:cs typeface="Arial" panose="020B0604020202020204" pitchFamily="34" charset="0"/>
              </a:rPr>
              <a:t>: Promoting Healthy Behaviour Change</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00000"/>
              </a:lnSpc>
            </a:pPr>
            <a:endParaRPr lang="en-US" sz="1600" dirty="0"/>
          </a:p>
        </p:txBody>
      </p:sp>
      <p:sp>
        <p:nvSpPr>
          <p:cNvPr id="13" name="Shape 11"/>
          <p:cNvSpPr/>
          <p:nvPr/>
        </p:nvSpPr>
        <p:spPr>
          <a:xfrm>
            <a:off x="1043305" y="4949190"/>
            <a:ext cx="631190" cy="626745"/>
          </a:xfrm>
          <a:prstGeom prst="ellipse">
            <a:avLst/>
          </a:prstGeom>
          <a:solidFill>
            <a:srgbClr val="017ED5">
              <a:alpha val="5098"/>
            </a:srgbClr>
          </a:solidFill>
          <a:ln/>
        </p:spPr>
        <p:txBody>
          <a:bodyPr/>
          <a:lstStyle/>
          <a:p>
            <a:endParaRPr lang="en-GB"/>
          </a:p>
        </p:txBody>
      </p:sp>
      <p:sp>
        <p:nvSpPr>
          <p:cNvPr id="14" name="Text 12"/>
          <p:cNvSpPr/>
          <p:nvPr/>
        </p:nvSpPr>
        <p:spPr>
          <a:xfrm>
            <a:off x="1043305" y="4949190"/>
            <a:ext cx="631190" cy="626745"/>
          </a:xfrm>
          <a:prstGeom prst="rect">
            <a:avLst/>
          </a:prstGeom>
          <a:noFill/>
          <a:ln/>
        </p:spPr>
        <p:txBody>
          <a:bodyPr wrap="square" lIns="45720" tIns="91440" rIns="91440" bIns="45720" rtlCol="0" anchor="ctr"/>
          <a:lstStyle/>
          <a:p>
            <a:pPr>
              <a:lnSpc>
                <a:spcPct val="100000"/>
              </a:lnSpc>
            </a:pPr>
            <a:endParaRPr lang="en-US" sz="1600" dirty="0"/>
          </a:p>
        </p:txBody>
      </p:sp>
      <p:sp>
        <p:nvSpPr>
          <p:cNvPr id="15" name="Shape 13"/>
          <p:cNvSpPr/>
          <p:nvPr/>
        </p:nvSpPr>
        <p:spPr>
          <a:xfrm>
            <a:off x="1123897" y="5029214"/>
            <a:ext cx="470007" cy="466697"/>
          </a:xfrm>
          <a:prstGeom prst="ellipse">
            <a:avLst/>
          </a:prstGeom>
          <a:solidFill>
            <a:srgbClr val="F6F4ED">
              <a:alpha val="18039"/>
            </a:srgbClr>
          </a:solidFill>
          <a:ln/>
        </p:spPr>
        <p:txBody>
          <a:bodyPr/>
          <a:lstStyle/>
          <a:p>
            <a:endParaRPr lang="en-GB"/>
          </a:p>
        </p:txBody>
      </p:sp>
      <p:sp>
        <p:nvSpPr>
          <p:cNvPr id="16" name="Text 14"/>
          <p:cNvSpPr/>
          <p:nvPr/>
        </p:nvSpPr>
        <p:spPr>
          <a:xfrm>
            <a:off x="1123897" y="5029214"/>
            <a:ext cx="470007" cy="466697"/>
          </a:xfrm>
          <a:prstGeom prst="rect">
            <a:avLst/>
          </a:prstGeom>
          <a:noFill/>
          <a:ln/>
        </p:spPr>
        <p:txBody>
          <a:bodyPr wrap="square" lIns="45720" tIns="91440" rIns="91440" bIns="45720" rtlCol="0" anchor="ctr"/>
          <a:lstStyle/>
          <a:p>
            <a:pPr>
              <a:lnSpc>
                <a:spcPct val="100000"/>
              </a:lnSpc>
            </a:pPr>
            <a:endParaRPr lang="en-US" sz="1600" dirty="0"/>
          </a:p>
        </p:txBody>
      </p:sp>
      <p:sp>
        <p:nvSpPr>
          <p:cNvPr id="17" name="Shape 15"/>
          <p:cNvSpPr/>
          <p:nvPr/>
        </p:nvSpPr>
        <p:spPr>
          <a:xfrm>
            <a:off x="1198996" y="5103784"/>
            <a:ext cx="319808" cy="317556"/>
          </a:xfrm>
          <a:prstGeom prst="ellipse">
            <a:avLst/>
          </a:prstGeom>
          <a:solidFill>
            <a:srgbClr val="FFFFFF"/>
          </a:solidFill>
          <a:ln/>
          <a:effectLst>
            <a:outerShdw blurRad="63500" dist="63500" dir="2700000" algn="bl" rotWithShape="0">
              <a:srgbClr val="017ED5">
                <a:alpha val="40000"/>
              </a:srgbClr>
            </a:outerShdw>
          </a:effectLst>
        </p:spPr>
        <p:txBody>
          <a:bodyPr/>
          <a:lstStyle/>
          <a:p>
            <a:endParaRPr lang="en-GB"/>
          </a:p>
        </p:txBody>
      </p:sp>
      <p:sp>
        <p:nvSpPr>
          <p:cNvPr id="18" name="Text 16"/>
          <p:cNvSpPr/>
          <p:nvPr/>
        </p:nvSpPr>
        <p:spPr>
          <a:xfrm>
            <a:off x="1198996" y="5103784"/>
            <a:ext cx="319808" cy="317556"/>
          </a:xfrm>
          <a:prstGeom prst="rect">
            <a:avLst/>
          </a:prstGeom>
          <a:noFill/>
          <a:ln/>
        </p:spPr>
        <p:txBody>
          <a:bodyPr wrap="square" lIns="45720" tIns="91440" rIns="91440" bIns="45720" rtlCol="0" anchor="ctr"/>
          <a:lstStyle/>
          <a:p>
            <a:pPr>
              <a:lnSpc>
                <a:spcPct val="100000"/>
              </a:lnSpc>
            </a:pPr>
            <a:endParaRPr lang="en-US" sz="1600" dirty="0"/>
          </a:p>
        </p:txBody>
      </p:sp>
      <p:sp>
        <p:nvSpPr>
          <p:cNvPr id="19" name="Shape 17"/>
          <p:cNvSpPr/>
          <p:nvPr/>
        </p:nvSpPr>
        <p:spPr>
          <a:xfrm flipH="1">
            <a:off x="1852930"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0" name="Text 18"/>
          <p:cNvSpPr/>
          <p:nvPr/>
        </p:nvSpPr>
        <p:spPr>
          <a:xfrm>
            <a:off x="1852930"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1" name="Shape 19"/>
          <p:cNvSpPr/>
          <p:nvPr/>
        </p:nvSpPr>
        <p:spPr>
          <a:xfrm flipH="1">
            <a:off x="2050522"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2" name="Text 20"/>
          <p:cNvSpPr/>
          <p:nvPr/>
        </p:nvSpPr>
        <p:spPr>
          <a:xfrm>
            <a:off x="2050522"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3" name="Shape 21"/>
          <p:cNvSpPr/>
          <p:nvPr/>
        </p:nvSpPr>
        <p:spPr>
          <a:xfrm flipH="1">
            <a:off x="2248114"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4" name="Text 22"/>
          <p:cNvSpPr/>
          <p:nvPr/>
        </p:nvSpPr>
        <p:spPr>
          <a:xfrm>
            <a:off x="2248114"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5" name="Shape 23"/>
          <p:cNvSpPr/>
          <p:nvPr/>
        </p:nvSpPr>
        <p:spPr>
          <a:xfrm flipH="1">
            <a:off x="2445706"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6" name="Text 24"/>
          <p:cNvSpPr/>
          <p:nvPr/>
        </p:nvSpPr>
        <p:spPr>
          <a:xfrm>
            <a:off x="2445706"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7" name="Shape 25"/>
          <p:cNvSpPr/>
          <p:nvPr/>
        </p:nvSpPr>
        <p:spPr>
          <a:xfrm flipH="1">
            <a:off x="2643298"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28" name="Text 26"/>
          <p:cNvSpPr/>
          <p:nvPr/>
        </p:nvSpPr>
        <p:spPr>
          <a:xfrm>
            <a:off x="2643298"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29" name="Shape 27"/>
          <p:cNvSpPr/>
          <p:nvPr/>
        </p:nvSpPr>
        <p:spPr>
          <a:xfrm flipH="1">
            <a:off x="2840890"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30" name="Text 28"/>
          <p:cNvSpPr/>
          <p:nvPr/>
        </p:nvSpPr>
        <p:spPr>
          <a:xfrm>
            <a:off x="2840890"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1" name="Shape 29"/>
          <p:cNvSpPr/>
          <p:nvPr/>
        </p:nvSpPr>
        <p:spPr>
          <a:xfrm flipH="1">
            <a:off x="3038482"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32" name="Text 30"/>
          <p:cNvSpPr/>
          <p:nvPr/>
        </p:nvSpPr>
        <p:spPr>
          <a:xfrm>
            <a:off x="3038482"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3" name="Shape 31"/>
          <p:cNvSpPr/>
          <p:nvPr/>
        </p:nvSpPr>
        <p:spPr>
          <a:xfrm flipH="1">
            <a:off x="3236071" y="502920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100000">
                <a:srgbClr val="2B4348"/>
              </a:gs>
            </a:gsLst>
            <a:lin ang="0" scaled="1"/>
          </a:gradFill>
          <a:ln/>
        </p:spPr>
        <p:txBody>
          <a:bodyPr/>
          <a:lstStyle/>
          <a:p>
            <a:endParaRPr lang="en-GB"/>
          </a:p>
        </p:txBody>
      </p:sp>
      <p:sp>
        <p:nvSpPr>
          <p:cNvPr id="34" name="Text 32"/>
          <p:cNvSpPr/>
          <p:nvPr/>
        </p:nvSpPr>
        <p:spPr>
          <a:xfrm>
            <a:off x="3236071" y="502920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5" name="Shape 33"/>
          <p:cNvSpPr/>
          <p:nvPr/>
        </p:nvSpPr>
        <p:spPr>
          <a:xfrm flipH="1">
            <a:off x="5085080"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36" name="Text 34"/>
          <p:cNvSpPr/>
          <p:nvPr/>
        </p:nvSpPr>
        <p:spPr>
          <a:xfrm>
            <a:off x="5085080"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7" name="Shape 35"/>
          <p:cNvSpPr/>
          <p:nvPr/>
        </p:nvSpPr>
        <p:spPr>
          <a:xfrm flipH="1">
            <a:off x="5282672"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38" name="Text 36"/>
          <p:cNvSpPr/>
          <p:nvPr/>
        </p:nvSpPr>
        <p:spPr>
          <a:xfrm>
            <a:off x="5282672"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39" name="Shape 37"/>
          <p:cNvSpPr/>
          <p:nvPr/>
        </p:nvSpPr>
        <p:spPr>
          <a:xfrm flipH="1">
            <a:off x="5480264"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0" name="Text 38"/>
          <p:cNvSpPr/>
          <p:nvPr/>
        </p:nvSpPr>
        <p:spPr>
          <a:xfrm>
            <a:off x="5480264"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1" name="Shape 39"/>
          <p:cNvSpPr/>
          <p:nvPr/>
        </p:nvSpPr>
        <p:spPr>
          <a:xfrm flipH="1">
            <a:off x="5677856"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2" name="Text 40"/>
          <p:cNvSpPr/>
          <p:nvPr/>
        </p:nvSpPr>
        <p:spPr>
          <a:xfrm>
            <a:off x="5677856"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3" name="Shape 41"/>
          <p:cNvSpPr/>
          <p:nvPr/>
        </p:nvSpPr>
        <p:spPr>
          <a:xfrm flipH="1">
            <a:off x="5875448"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4" name="Text 42"/>
          <p:cNvSpPr/>
          <p:nvPr/>
        </p:nvSpPr>
        <p:spPr>
          <a:xfrm>
            <a:off x="5875448"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5" name="Shape 43"/>
          <p:cNvSpPr/>
          <p:nvPr/>
        </p:nvSpPr>
        <p:spPr>
          <a:xfrm flipH="1">
            <a:off x="6073040"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6" name="Text 44"/>
          <p:cNvSpPr/>
          <p:nvPr/>
        </p:nvSpPr>
        <p:spPr>
          <a:xfrm>
            <a:off x="6073040"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7" name="Shape 45"/>
          <p:cNvSpPr/>
          <p:nvPr/>
        </p:nvSpPr>
        <p:spPr>
          <a:xfrm flipH="1">
            <a:off x="6270632"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48" name="Text 46"/>
          <p:cNvSpPr/>
          <p:nvPr/>
        </p:nvSpPr>
        <p:spPr>
          <a:xfrm>
            <a:off x="6270632"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49" name="Shape 47"/>
          <p:cNvSpPr/>
          <p:nvPr/>
        </p:nvSpPr>
        <p:spPr>
          <a:xfrm flipH="1">
            <a:off x="6468221" y="500253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52000">
                <a:srgbClr val="8E9E7E"/>
              </a:gs>
              <a:gs pos="91000">
                <a:srgbClr val="3A5A60"/>
              </a:gs>
              <a:gs pos="100000">
                <a:srgbClr val="3A5A60"/>
              </a:gs>
            </a:gsLst>
            <a:lin ang="0" scaled="1"/>
          </a:gradFill>
          <a:ln/>
        </p:spPr>
        <p:txBody>
          <a:bodyPr/>
          <a:lstStyle/>
          <a:p>
            <a:endParaRPr lang="en-GB"/>
          </a:p>
        </p:txBody>
      </p:sp>
      <p:sp>
        <p:nvSpPr>
          <p:cNvPr id="50" name="Text 48"/>
          <p:cNvSpPr/>
          <p:nvPr/>
        </p:nvSpPr>
        <p:spPr>
          <a:xfrm>
            <a:off x="6468221" y="500253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1" name="Shape 49"/>
          <p:cNvSpPr/>
          <p:nvPr/>
        </p:nvSpPr>
        <p:spPr>
          <a:xfrm flipH="1">
            <a:off x="8402320"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2" name="Text 50"/>
          <p:cNvSpPr/>
          <p:nvPr/>
        </p:nvSpPr>
        <p:spPr>
          <a:xfrm>
            <a:off x="8402320"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3" name="Shape 51"/>
          <p:cNvSpPr/>
          <p:nvPr/>
        </p:nvSpPr>
        <p:spPr>
          <a:xfrm flipH="1">
            <a:off x="8599912"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4" name="Text 52"/>
          <p:cNvSpPr/>
          <p:nvPr/>
        </p:nvSpPr>
        <p:spPr>
          <a:xfrm>
            <a:off x="8599912"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5" name="Shape 53"/>
          <p:cNvSpPr/>
          <p:nvPr/>
        </p:nvSpPr>
        <p:spPr>
          <a:xfrm flipH="1">
            <a:off x="8797504"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6" name="Text 54"/>
          <p:cNvSpPr/>
          <p:nvPr/>
        </p:nvSpPr>
        <p:spPr>
          <a:xfrm>
            <a:off x="8797504"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7" name="Shape 55"/>
          <p:cNvSpPr/>
          <p:nvPr/>
        </p:nvSpPr>
        <p:spPr>
          <a:xfrm flipH="1">
            <a:off x="8995096"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58" name="Text 56"/>
          <p:cNvSpPr/>
          <p:nvPr/>
        </p:nvSpPr>
        <p:spPr>
          <a:xfrm>
            <a:off x="8995096"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59" name="Shape 57"/>
          <p:cNvSpPr/>
          <p:nvPr/>
        </p:nvSpPr>
        <p:spPr>
          <a:xfrm flipH="1">
            <a:off x="9192688"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0" name="Text 58"/>
          <p:cNvSpPr/>
          <p:nvPr/>
        </p:nvSpPr>
        <p:spPr>
          <a:xfrm>
            <a:off x="9192688"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1" name="Shape 59"/>
          <p:cNvSpPr/>
          <p:nvPr/>
        </p:nvSpPr>
        <p:spPr>
          <a:xfrm flipH="1">
            <a:off x="9390280"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2" name="Text 60"/>
          <p:cNvSpPr/>
          <p:nvPr/>
        </p:nvSpPr>
        <p:spPr>
          <a:xfrm>
            <a:off x="9390280"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3" name="Shape 61"/>
          <p:cNvSpPr/>
          <p:nvPr/>
        </p:nvSpPr>
        <p:spPr>
          <a:xfrm flipH="1">
            <a:off x="9587872"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4" name="Text 62"/>
          <p:cNvSpPr/>
          <p:nvPr/>
        </p:nvSpPr>
        <p:spPr>
          <a:xfrm>
            <a:off x="9587872"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5" name="Shape 63"/>
          <p:cNvSpPr/>
          <p:nvPr/>
        </p:nvSpPr>
        <p:spPr>
          <a:xfrm flipH="1">
            <a:off x="9785461" y="4963160"/>
            <a:ext cx="185309" cy="280670"/>
          </a:xfrm>
          <a:custGeom>
            <a:avLst/>
            <a:gdLst/>
            <a:ahLst/>
            <a:cxnLst/>
            <a:rect l="l" t="t" r="r" b="b"/>
            <a:pathLst>
              <a:path w="185309" h="280670">
                <a:moveTo>
                  <a:pt x="151177" y="212934"/>
                </a:moveTo>
                <a:cubicBezTo>
                  <a:pt x="170027" y="212934"/>
                  <a:pt x="185309" y="228097"/>
                  <a:pt x="185309" y="246802"/>
                </a:cubicBezTo>
                <a:cubicBezTo>
                  <a:pt x="185309" y="265507"/>
                  <a:pt x="170027" y="280670"/>
                  <a:pt x="151177" y="280670"/>
                </a:cubicBezTo>
                <a:cubicBezTo>
                  <a:pt x="132327" y="280670"/>
                  <a:pt x="117045" y="265507"/>
                  <a:pt x="117045" y="246802"/>
                </a:cubicBezTo>
                <a:cubicBezTo>
                  <a:pt x="117045" y="228097"/>
                  <a:pt x="132327" y="212934"/>
                  <a:pt x="151177" y="212934"/>
                </a:cubicBezTo>
                <a:close/>
                <a:moveTo>
                  <a:pt x="92621" y="159692"/>
                </a:moveTo>
                <a:cubicBezTo>
                  <a:pt x="111481" y="159692"/>
                  <a:pt x="126769" y="174855"/>
                  <a:pt x="126769" y="193560"/>
                </a:cubicBezTo>
                <a:cubicBezTo>
                  <a:pt x="126769" y="212265"/>
                  <a:pt x="111481" y="227428"/>
                  <a:pt x="92621" y="227428"/>
                </a:cubicBezTo>
                <a:cubicBezTo>
                  <a:pt x="73762" y="227428"/>
                  <a:pt x="58473" y="212265"/>
                  <a:pt x="58473" y="193560"/>
                </a:cubicBezTo>
                <a:cubicBezTo>
                  <a:pt x="58473" y="174855"/>
                  <a:pt x="73762" y="159692"/>
                  <a:pt x="92621" y="159692"/>
                </a:cubicBezTo>
                <a:close/>
                <a:moveTo>
                  <a:pt x="34132" y="106451"/>
                </a:moveTo>
                <a:cubicBezTo>
                  <a:pt x="52982" y="106451"/>
                  <a:pt x="68263" y="121614"/>
                  <a:pt x="68263" y="140319"/>
                </a:cubicBezTo>
                <a:cubicBezTo>
                  <a:pt x="68263" y="159023"/>
                  <a:pt x="52982" y="174186"/>
                  <a:pt x="34132" y="174186"/>
                </a:cubicBezTo>
                <a:cubicBezTo>
                  <a:pt x="15281" y="174186"/>
                  <a:pt x="0" y="159023"/>
                  <a:pt x="0" y="140319"/>
                </a:cubicBezTo>
                <a:cubicBezTo>
                  <a:pt x="0" y="121614"/>
                  <a:pt x="15281" y="106451"/>
                  <a:pt x="34132" y="106451"/>
                </a:cubicBezTo>
                <a:close/>
                <a:moveTo>
                  <a:pt x="92621" y="53242"/>
                </a:moveTo>
                <a:cubicBezTo>
                  <a:pt x="111481" y="53242"/>
                  <a:pt x="126769" y="68412"/>
                  <a:pt x="126769" y="87126"/>
                </a:cubicBezTo>
                <a:cubicBezTo>
                  <a:pt x="126769" y="105839"/>
                  <a:pt x="111481" y="121010"/>
                  <a:pt x="92621" y="121010"/>
                </a:cubicBezTo>
                <a:cubicBezTo>
                  <a:pt x="73762" y="121010"/>
                  <a:pt x="58473" y="105839"/>
                  <a:pt x="58473" y="87126"/>
                </a:cubicBezTo>
                <a:cubicBezTo>
                  <a:pt x="58473" y="68412"/>
                  <a:pt x="73762" y="53242"/>
                  <a:pt x="92621" y="53242"/>
                </a:cubicBezTo>
                <a:close/>
                <a:moveTo>
                  <a:pt x="151177" y="0"/>
                </a:moveTo>
                <a:cubicBezTo>
                  <a:pt x="170027" y="0"/>
                  <a:pt x="185309" y="15171"/>
                  <a:pt x="185309" y="33884"/>
                </a:cubicBezTo>
                <a:cubicBezTo>
                  <a:pt x="185309" y="52598"/>
                  <a:pt x="170027" y="67768"/>
                  <a:pt x="151177" y="67768"/>
                </a:cubicBezTo>
                <a:cubicBezTo>
                  <a:pt x="132327" y="67768"/>
                  <a:pt x="117045" y="52598"/>
                  <a:pt x="117045" y="33884"/>
                </a:cubicBezTo>
                <a:cubicBezTo>
                  <a:pt x="117045" y="15171"/>
                  <a:pt x="132327" y="0"/>
                  <a:pt x="151177" y="0"/>
                </a:cubicBezTo>
                <a:close/>
              </a:path>
            </a:pathLst>
          </a:custGeom>
          <a:gradFill flip="none" rotWithShape="1">
            <a:gsLst>
              <a:gs pos="0">
                <a:srgbClr val="8E9E7E"/>
              </a:gs>
              <a:gs pos="25000">
                <a:srgbClr val="8E9E7E"/>
              </a:gs>
              <a:gs pos="76000">
                <a:srgbClr val="3A5A60"/>
              </a:gs>
              <a:gs pos="100000">
                <a:srgbClr val="3A5A60"/>
              </a:gs>
            </a:gsLst>
            <a:lin ang="0" scaled="1"/>
          </a:gradFill>
          <a:ln/>
        </p:spPr>
        <p:txBody>
          <a:bodyPr/>
          <a:lstStyle/>
          <a:p>
            <a:endParaRPr lang="en-GB"/>
          </a:p>
        </p:txBody>
      </p:sp>
      <p:sp>
        <p:nvSpPr>
          <p:cNvPr id="66" name="Text 64"/>
          <p:cNvSpPr/>
          <p:nvPr/>
        </p:nvSpPr>
        <p:spPr>
          <a:xfrm>
            <a:off x="9785461" y="4963160"/>
            <a:ext cx="185309" cy="280670"/>
          </a:xfrm>
          <a:prstGeom prst="rect">
            <a:avLst/>
          </a:prstGeom>
          <a:noFill/>
          <a:ln/>
        </p:spPr>
        <p:txBody>
          <a:bodyPr wrap="square" lIns="45720" tIns="91440" rIns="91440" bIns="45720" rtlCol="0" anchor="ctr"/>
          <a:lstStyle/>
          <a:p>
            <a:pPr>
              <a:lnSpc>
                <a:spcPct val="100000"/>
              </a:lnSpc>
            </a:pPr>
            <a:endParaRPr lang="en-US" sz="1600" dirty="0"/>
          </a:p>
        </p:txBody>
      </p:sp>
      <p:sp>
        <p:nvSpPr>
          <p:cNvPr id="67" name="Shape 65"/>
          <p:cNvSpPr/>
          <p:nvPr/>
        </p:nvSpPr>
        <p:spPr>
          <a:xfrm>
            <a:off x="4180840" y="4848225"/>
            <a:ext cx="631190" cy="626745"/>
          </a:xfrm>
          <a:prstGeom prst="ellipse">
            <a:avLst/>
          </a:prstGeom>
          <a:solidFill>
            <a:srgbClr val="017ED5">
              <a:alpha val="5098"/>
            </a:srgbClr>
          </a:solidFill>
          <a:ln/>
        </p:spPr>
        <p:txBody>
          <a:bodyPr/>
          <a:lstStyle/>
          <a:p>
            <a:endParaRPr lang="en-GB"/>
          </a:p>
        </p:txBody>
      </p:sp>
      <p:sp>
        <p:nvSpPr>
          <p:cNvPr id="68" name="Text 66"/>
          <p:cNvSpPr/>
          <p:nvPr/>
        </p:nvSpPr>
        <p:spPr>
          <a:xfrm>
            <a:off x="4180840" y="4848225"/>
            <a:ext cx="631190" cy="626745"/>
          </a:xfrm>
          <a:prstGeom prst="rect">
            <a:avLst/>
          </a:prstGeom>
          <a:noFill/>
          <a:ln/>
        </p:spPr>
        <p:txBody>
          <a:bodyPr wrap="square" lIns="45720" tIns="91440" rIns="91440" bIns="45720" rtlCol="0" anchor="ctr"/>
          <a:lstStyle/>
          <a:p>
            <a:pPr>
              <a:lnSpc>
                <a:spcPct val="100000"/>
              </a:lnSpc>
            </a:pPr>
            <a:endParaRPr lang="en-US" sz="1600" dirty="0"/>
          </a:p>
        </p:txBody>
      </p:sp>
      <p:sp>
        <p:nvSpPr>
          <p:cNvPr id="69" name="Shape 67"/>
          <p:cNvSpPr/>
          <p:nvPr/>
        </p:nvSpPr>
        <p:spPr>
          <a:xfrm>
            <a:off x="4261432" y="4928249"/>
            <a:ext cx="470007" cy="466697"/>
          </a:xfrm>
          <a:prstGeom prst="ellipse">
            <a:avLst/>
          </a:prstGeom>
          <a:solidFill>
            <a:srgbClr val="F6F4ED">
              <a:alpha val="18039"/>
            </a:srgbClr>
          </a:solidFill>
          <a:ln/>
        </p:spPr>
        <p:txBody>
          <a:bodyPr/>
          <a:lstStyle/>
          <a:p>
            <a:endParaRPr lang="en-GB"/>
          </a:p>
        </p:txBody>
      </p:sp>
      <p:sp>
        <p:nvSpPr>
          <p:cNvPr id="70" name="Text 68"/>
          <p:cNvSpPr/>
          <p:nvPr/>
        </p:nvSpPr>
        <p:spPr>
          <a:xfrm>
            <a:off x="4261432" y="4928249"/>
            <a:ext cx="470007" cy="466697"/>
          </a:xfrm>
          <a:prstGeom prst="rect">
            <a:avLst/>
          </a:prstGeom>
          <a:noFill/>
          <a:ln/>
        </p:spPr>
        <p:txBody>
          <a:bodyPr wrap="square" lIns="45720" tIns="91440" rIns="91440" bIns="45720" rtlCol="0" anchor="ctr"/>
          <a:lstStyle/>
          <a:p>
            <a:pPr>
              <a:lnSpc>
                <a:spcPct val="100000"/>
              </a:lnSpc>
            </a:pPr>
            <a:endParaRPr lang="en-US" sz="1600" dirty="0"/>
          </a:p>
        </p:txBody>
      </p:sp>
      <p:sp>
        <p:nvSpPr>
          <p:cNvPr id="71" name="Shape 69"/>
          <p:cNvSpPr/>
          <p:nvPr/>
        </p:nvSpPr>
        <p:spPr>
          <a:xfrm>
            <a:off x="4336531" y="5002819"/>
            <a:ext cx="319808" cy="317556"/>
          </a:xfrm>
          <a:prstGeom prst="ellipse">
            <a:avLst/>
          </a:prstGeom>
          <a:solidFill>
            <a:srgbClr val="FFFFFF"/>
          </a:solidFill>
          <a:ln/>
          <a:effectLst>
            <a:outerShdw blurRad="63500" dist="63500" dir="2700000" algn="bl" rotWithShape="0">
              <a:srgbClr val="017ED5">
                <a:alpha val="40000"/>
              </a:srgbClr>
            </a:outerShdw>
          </a:effectLst>
        </p:spPr>
        <p:txBody>
          <a:bodyPr/>
          <a:lstStyle/>
          <a:p>
            <a:endParaRPr lang="en-GB"/>
          </a:p>
        </p:txBody>
      </p:sp>
      <p:sp>
        <p:nvSpPr>
          <p:cNvPr id="72" name="Text 70"/>
          <p:cNvSpPr/>
          <p:nvPr/>
        </p:nvSpPr>
        <p:spPr>
          <a:xfrm>
            <a:off x="4336531" y="5002819"/>
            <a:ext cx="319808" cy="317556"/>
          </a:xfrm>
          <a:prstGeom prst="rect">
            <a:avLst/>
          </a:prstGeom>
          <a:noFill/>
          <a:ln/>
        </p:spPr>
        <p:txBody>
          <a:bodyPr wrap="square" lIns="45720" tIns="91440" rIns="91440" bIns="45720" rtlCol="0" anchor="ctr"/>
          <a:lstStyle/>
          <a:p>
            <a:pPr>
              <a:lnSpc>
                <a:spcPct val="100000"/>
              </a:lnSpc>
            </a:pPr>
            <a:endParaRPr lang="en-US" sz="1600" dirty="0"/>
          </a:p>
        </p:txBody>
      </p:sp>
      <p:sp>
        <p:nvSpPr>
          <p:cNvPr id="73" name="Shape 71"/>
          <p:cNvSpPr/>
          <p:nvPr/>
        </p:nvSpPr>
        <p:spPr>
          <a:xfrm>
            <a:off x="7498080" y="4838065"/>
            <a:ext cx="631190" cy="626745"/>
          </a:xfrm>
          <a:prstGeom prst="ellipse">
            <a:avLst/>
          </a:prstGeom>
          <a:solidFill>
            <a:srgbClr val="017ED5">
              <a:alpha val="5098"/>
            </a:srgbClr>
          </a:solidFill>
          <a:ln/>
        </p:spPr>
        <p:txBody>
          <a:bodyPr/>
          <a:lstStyle/>
          <a:p>
            <a:endParaRPr lang="en-GB"/>
          </a:p>
        </p:txBody>
      </p:sp>
      <p:sp>
        <p:nvSpPr>
          <p:cNvPr id="74" name="Text 72"/>
          <p:cNvSpPr/>
          <p:nvPr/>
        </p:nvSpPr>
        <p:spPr>
          <a:xfrm>
            <a:off x="7498080" y="4838065"/>
            <a:ext cx="631190" cy="626745"/>
          </a:xfrm>
          <a:prstGeom prst="rect">
            <a:avLst/>
          </a:prstGeom>
          <a:noFill/>
          <a:ln/>
        </p:spPr>
        <p:txBody>
          <a:bodyPr wrap="square" lIns="45720" tIns="91440" rIns="91440" bIns="45720" rtlCol="0" anchor="ctr"/>
          <a:lstStyle/>
          <a:p>
            <a:pPr>
              <a:lnSpc>
                <a:spcPct val="100000"/>
              </a:lnSpc>
            </a:pPr>
            <a:endParaRPr lang="en-US" sz="1600" dirty="0"/>
          </a:p>
        </p:txBody>
      </p:sp>
      <p:sp>
        <p:nvSpPr>
          <p:cNvPr id="75" name="Shape 73"/>
          <p:cNvSpPr/>
          <p:nvPr/>
        </p:nvSpPr>
        <p:spPr>
          <a:xfrm>
            <a:off x="7578672" y="4918089"/>
            <a:ext cx="470007" cy="466697"/>
          </a:xfrm>
          <a:prstGeom prst="ellipse">
            <a:avLst/>
          </a:prstGeom>
          <a:solidFill>
            <a:srgbClr val="F6F4ED">
              <a:alpha val="18039"/>
            </a:srgbClr>
          </a:solidFill>
          <a:ln/>
        </p:spPr>
        <p:txBody>
          <a:bodyPr/>
          <a:lstStyle/>
          <a:p>
            <a:endParaRPr lang="en-GB"/>
          </a:p>
        </p:txBody>
      </p:sp>
      <p:sp>
        <p:nvSpPr>
          <p:cNvPr id="76" name="Text 74"/>
          <p:cNvSpPr/>
          <p:nvPr/>
        </p:nvSpPr>
        <p:spPr>
          <a:xfrm>
            <a:off x="7578672" y="4918089"/>
            <a:ext cx="470007" cy="466697"/>
          </a:xfrm>
          <a:prstGeom prst="rect">
            <a:avLst/>
          </a:prstGeom>
          <a:noFill/>
          <a:ln/>
        </p:spPr>
        <p:txBody>
          <a:bodyPr wrap="square" lIns="45720" tIns="91440" rIns="91440" bIns="45720" rtlCol="0" anchor="ctr"/>
          <a:lstStyle/>
          <a:p>
            <a:pPr>
              <a:lnSpc>
                <a:spcPct val="100000"/>
              </a:lnSpc>
            </a:pPr>
            <a:endParaRPr lang="en-US" sz="1600" dirty="0"/>
          </a:p>
        </p:txBody>
      </p:sp>
      <p:sp>
        <p:nvSpPr>
          <p:cNvPr id="77" name="Shape 75"/>
          <p:cNvSpPr/>
          <p:nvPr/>
        </p:nvSpPr>
        <p:spPr>
          <a:xfrm>
            <a:off x="7653771" y="4992659"/>
            <a:ext cx="319808" cy="317556"/>
          </a:xfrm>
          <a:prstGeom prst="ellipse">
            <a:avLst/>
          </a:prstGeom>
          <a:solidFill>
            <a:srgbClr val="FFFFFF"/>
          </a:solidFill>
          <a:ln/>
          <a:effectLst>
            <a:outerShdw blurRad="63500" dist="63500" dir="2700000" algn="bl" rotWithShape="0">
              <a:srgbClr val="017ED5">
                <a:alpha val="40000"/>
              </a:srgbClr>
            </a:outerShdw>
          </a:effectLst>
        </p:spPr>
        <p:txBody>
          <a:bodyPr/>
          <a:lstStyle/>
          <a:p>
            <a:endParaRPr lang="en-GB"/>
          </a:p>
        </p:txBody>
      </p:sp>
      <p:sp>
        <p:nvSpPr>
          <p:cNvPr id="78" name="Text 76"/>
          <p:cNvSpPr/>
          <p:nvPr/>
        </p:nvSpPr>
        <p:spPr>
          <a:xfrm>
            <a:off x="7653771" y="4992659"/>
            <a:ext cx="319808" cy="317556"/>
          </a:xfrm>
          <a:prstGeom prst="rect">
            <a:avLst/>
          </a:prstGeom>
          <a:noFill/>
          <a:ln/>
        </p:spPr>
        <p:txBody>
          <a:bodyPr wrap="square" lIns="45720" tIns="91440" rIns="91440" bIns="45720" rtlCol="0" anchor="ctr"/>
          <a:lstStyle/>
          <a:p>
            <a:pPr>
              <a:lnSpc>
                <a:spcPct val="100000"/>
              </a:lnSpc>
            </a:pPr>
            <a:endParaRPr lang="en-US" sz="1600" dirty="0"/>
          </a:p>
        </p:txBody>
      </p:sp>
      <p:pic>
        <p:nvPicPr>
          <p:cNvPr id="79" name="Image 0" descr="https://kimi-img.moonshot.cn/pub/slides/slides_tmpl/image/25-08-27-20:07:19-d2nf9tp8bjvh7rlj0emg.png"/>
          <p:cNvPicPr>
            <a:picLocks noChangeAspect="1"/>
          </p:cNvPicPr>
          <p:nvPr/>
        </p:nvPicPr>
        <p:blipFill>
          <a:blip r:embed="rId3"/>
          <a:stretch>
            <a:fillRect/>
          </a:stretch>
        </p:blipFill>
        <p:spPr>
          <a:xfrm>
            <a:off x="1302385" y="2070735"/>
            <a:ext cx="18415" cy="2688590"/>
          </a:xfrm>
          <a:prstGeom prst="rect">
            <a:avLst/>
          </a:prstGeom>
        </p:spPr>
      </p:pic>
      <p:pic>
        <p:nvPicPr>
          <p:cNvPr id="80" name="Image 1" descr="https://kimi-img.moonshot.cn/pub/slides/slides_tmpl/image/25-08-27-20:07:19-d2nf9tp8bjvh7rlj0emg.png"/>
          <p:cNvPicPr>
            <a:picLocks noChangeAspect="1"/>
          </p:cNvPicPr>
          <p:nvPr/>
        </p:nvPicPr>
        <p:blipFill>
          <a:blip r:embed="rId3"/>
          <a:stretch>
            <a:fillRect/>
          </a:stretch>
        </p:blipFill>
        <p:spPr>
          <a:xfrm>
            <a:off x="4491355" y="2070735"/>
            <a:ext cx="18415" cy="2688590"/>
          </a:xfrm>
          <a:prstGeom prst="rect">
            <a:avLst/>
          </a:prstGeom>
        </p:spPr>
      </p:pic>
      <p:pic>
        <p:nvPicPr>
          <p:cNvPr id="81" name="Image 2" descr="https://kimi-img.moonshot.cn/pub/slides/slides_tmpl/image/25-08-27-20:07:19-d2nf9tp8bjvh7rlj0emg.png"/>
          <p:cNvPicPr>
            <a:picLocks noChangeAspect="1"/>
          </p:cNvPicPr>
          <p:nvPr/>
        </p:nvPicPr>
        <p:blipFill>
          <a:blip r:embed="rId3"/>
          <a:stretch>
            <a:fillRect/>
          </a:stretch>
        </p:blipFill>
        <p:spPr>
          <a:xfrm>
            <a:off x="7863205" y="2070735"/>
            <a:ext cx="18415" cy="2688590"/>
          </a:xfrm>
          <a:prstGeom prst="rect">
            <a:avLst/>
          </a:prstGeom>
        </p:spPr>
      </p:pic>
      <p:sp>
        <p:nvSpPr>
          <p:cNvPr id="82" name="Shape 77"/>
          <p:cNvSpPr/>
          <p:nvPr/>
        </p:nvSpPr>
        <p:spPr>
          <a:xfrm>
            <a:off x="1196975" y="1911985"/>
            <a:ext cx="227330" cy="215265"/>
          </a:xfrm>
          <a:prstGeom prst="ellipse">
            <a:avLst/>
          </a:prstGeom>
          <a:solidFill>
            <a:srgbClr val="8E9E7E"/>
          </a:solidFill>
          <a:ln w="19050">
            <a:gradFill flip="none" rotWithShape="1">
              <a:gsLst>
                <a:gs pos="0">
                  <a:srgbClr val="F6F4ED">
                    <a:alpha val="0"/>
                  </a:srgbClr>
                </a:gs>
                <a:gs pos="15000">
                  <a:srgbClr val="F6F4ED">
                    <a:alpha val="0"/>
                  </a:srgbClr>
                </a:gs>
                <a:gs pos="100000">
                  <a:srgbClr val="A18F50"/>
                </a:gs>
              </a:gsLst>
              <a:lin ang="10740000" scaled="1"/>
            </a:gradFill>
            <a:prstDash val="solid"/>
          </a:ln>
        </p:spPr>
        <p:txBody>
          <a:bodyPr/>
          <a:lstStyle/>
          <a:p>
            <a:endParaRPr lang="en-GB"/>
          </a:p>
        </p:txBody>
      </p:sp>
      <p:sp>
        <p:nvSpPr>
          <p:cNvPr id="83" name="Text 78"/>
          <p:cNvSpPr/>
          <p:nvPr/>
        </p:nvSpPr>
        <p:spPr>
          <a:xfrm>
            <a:off x="1196975" y="1911985"/>
            <a:ext cx="227330" cy="215265"/>
          </a:xfrm>
          <a:prstGeom prst="rect">
            <a:avLst/>
          </a:prstGeom>
          <a:noFill/>
          <a:ln/>
        </p:spPr>
        <p:txBody>
          <a:bodyPr wrap="square" lIns="45720" tIns="91440" rIns="91440" bIns="45720" rtlCol="0" anchor="ctr"/>
          <a:lstStyle/>
          <a:p>
            <a:pPr>
              <a:lnSpc>
                <a:spcPct val="100000"/>
              </a:lnSpc>
            </a:pPr>
            <a:endParaRPr lang="en-US" sz="1600" dirty="0"/>
          </a:p>
        </p:txBody>
      </p:sp>
      <p:sp>
        <p:nvSpPr>
          <p:cNvPr id="84" name="Shape 79"/>
          <p:cNvSpPr/>
          <p:nvPr/>
        </p:nvSpPr>
        <p:spPr>
          <a:xfrm>
            <a:off x="4398645" y="1885315"/>
            <a:ext cx="227330" cy="215265"/>
          </a:xfrm>
          <a:prstGeom prst="ellipse">
            <a:avLst/>
          </a:prstGeom>
          <a:solidFill>
            <a:srgbClr val="8E9E7E"/>
          </a:solidFill>
          <a:ln w="19050">
            <a:gradFill flip="none" rotWithShape="1">
              <a:gsLst>
                <a:gs pos="0">
                  <a:srgbClr val="F6F4ED">
                    <a:alpha val="0"/>
                  </a:srgbClr>
                </a:gs>
                <a:gs pos="15000">
                  <a:srgbClr val="F6F4ED">
                    <a:alpha val="0"/>
                  </a:srgbClr>
                </a:gs>
                <a:gs pos="100000">
                  <a:srgbClr val="A18F50"/>
                </a:gs>
              </a:gsLst>
              <a:lin ang="10740000" scaled="1"/>
            </a:gradFill>
            <a:prstDash val="solid"/>
          </a:ln>
        </p:spPr>
        <p:txBody>
          <a:bodyPr/>
          <a:lstStyle/>
          <a:p>
            <a:endParaRPr lang="en-GB"/>
          </a:p>
        </p:txBody>
      </p:sp>
      <p:sp>
        <p:nvSpPr>
          <p:cNvPr id="85" name="Text 80"/>
          <p:cNvSpPr/>
          <p:nvPr/>
        </p:nvSpPr>
        <p:spPr>
          <a:xfrm>
            <a:off x="4398645" y="1885315"/>
            <a:ext cx="227330" cy="215265"/>
          </a:xfrm>
          <a:prstGeom prst="rect">
            <a:avLst/>
          </a:prstGeom>
          <a:noFill/>
          <a:ln/>
        </p:spPr>
        <p:txBody>
          <a:bodyPr wrap="square" lIns="45720" tIns="91440" rIns="91440" bIns="45720" rtlCol="0" anchor="ctr"/>
          <a:lstStyle/>
          <a:p>
            <a:pPr>
              <a:lnSpc>
                <a:spcPct val="100000"/>
              </a:lnSpc>
            </a:pPr>
            <a:endParaRPr lang="en-US" sz="1600" dirty="0"/>
          </a:p>
        </p:txBody>
      </p:sp>
      <p:sp>
        <p:nvSpPr>
          <p:cNvPr id="86" name="Shape 81"/>
          <p:cNvSpPr/>
          <p:nvPr/>
        </p:nvSpPr>
        <p:spPr>
          <a:xfrm>
            <a:off x="7746365" y="1845945"/>
            <a:ext cx="227330" cy="215265"/>
          </a:xfrm>
          <a:prstGeom prst="ellipse">
            <a:avLst/>
          </a:prstGeom>
          <a:solidFill>
            <a:srgbClr val="8E9E7E"/>
          </a:solidFill>
          <a:ln w="19050">
            <a:gradFill flip="none" rotWithShape="1">
              <a:gsLst>
                <a:gs pos="0">
                  <a:srgbClr val="F6F4ED">
                    <a:alpha val="0"/>
                  </a:srgbClr>
                </a:gs>
                <a:gs pos="15000">
                  <a:srgbClr val="F6F4ED">
                    <a:alpha val="0"/>
                  </a:srgbClr>
                </a:gs>
                <a:gs pos="100000">
                  <a:srgbClr val="A18F50"/>
                </a:gs>
              </a:gsLst>
              <a:lin ang="10740000" scaled="1"/>
            </a:gradFill>
            <a:prstDash val="solid"/>
          </a:ln>
        </p:spPr>
        <p:txBody>
          <a:bodyPr/>
          <a:lstStyle/>
          <a:p>
            <a:endParaRPr lang="en-GB"/>
          </a:p>
        </p:txBody>
      </p:sp>
      <p:sp>
        <p:nvSpPr>
          <p:cNvPr id="87" name="Text 82"/>
          <p:cNvSpPr/>
          <p:nvPr/>
        </p:nvSpPr>
        <p:spPr>
          <a:xfrm>
            <a:off x="7746365" y="1845945"/>
            <a:ext cx="227330" cy="215265"/>
          </a:xfrm>
          <a:prstGeom prst="rect">
            <a:avLst/>
          </a:prstGeom>
          <a:noFill/>
          <a:ln/>
        </p:spPr>
        <p:txBody>
          <a:bodyPr wrap="square" lIns="45720" tIns="91440" rIns="91440" bIns="45720" rtlCol="0" anchor="ctr"/>
          <a:lstStyle/>
          <a:p>
            <a:pPr>
              <a:lnSpc>
                <a:spcPct val="100000"/>
              </a:lnSpc>
            </a:pPr>
            <a:endParaRPr lang="en-US" sz="1600" dirty="0"/>
          </a:p>
        </p:txBody>
      </p:sp>
      <p:sp>
        <p:nvSpPr>
          <p:cNvPr id="88" name="Text 83"/>
          <p:cNvSpPr/>
          <p:nvPr/>
        </p:nvSpPr>
        <p:spPr>
          <a:xfrm>
            <a:off x="1512570" y="1911985"/>
            <a:ext cx="3122930" cy="281305"/>
          </a:xfrm>
          <a:prstGeom prst="rect">
            <a:avLst/>
          </a:prstGeom>
          <a:noFill/>
          <a:ln/>
        </p:spPr>
        <p:txBody>
          <a:bodyPr wrap="square" lIns="0" tIns="0" rIns="0" bIns="35941" rtlCol="0" anchor="b">
            <a:spAutoFit/>
          </a:bodyPr>
          <a:lstStyle/>
          <a:p>
            <a:pPr algn="just">
              <a:lnSpc>
                <a:spcPct val="100000"/>
              </a:lnSpc>
            </a:pPr>
            <a:r>
              <a:rPr lang="en-US" sz="1600" b="1" dirty="0">
                <a:solidFill>
                  <a:srgbClr val="A18F50"/>
                </a:solidFill>
                <a:latin typeface="Arial" panose="020B0604020202020204" pitchFamily="34" charset="0"/>
                <a:ea typeface="MiSans" pitchFamily="34" charset="-122"/>
                <a:cs typeface="Arial" panose="020B0604020202020204" pitchFamily="34" charset="0"/>
              </a:rPr>
              <a:t>Personalised Reminders</a:t>
            </a:r>
            <a:endParaRPr lang="en-US" sz="1600" dirty="0"/>
          </a:p>
        </p:txBody>
      </p:sp>
      <p:sp>
        <p:nvSpPr>
          <p:cNvPr id="89" name="Text 84"/>
          <p:cNvSpPr/>
          <p:nvPr/>
        </p:nvSpPr>
        <p:spPr>
          <a:xfrm>
            <a:off x="1515110" y="2399665"/>
            <a:ext cx="2301875" cy="1656415"/>
          </a:xfrm>
          <a:prstGeom prst="rect">
            <a:avLst/>
          </a:prstGeom>
          <a:noFill/>
          <a:ln/>
        </p:spPr>
        <p:txBody>
          <a:bodyPr wrap="square" lIns="0" tIns="0" rIns="0" bIns="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Calm uses personalised reminders to encourage consistent use of its tools, helping students build daily relaxation routines that foster emotional resilience.</a:t>
            </a:r>
            <a:endParaRPr lang="en-US" sz="1600" dirty="0"/>
          </a:p>
        </p:txBody>
      </p:sp>
      <p:sp>
        <p:nvSpPr>
          <p:cNvPr id="90" name="Text 85"/>
          <p:cNvSpPr/>
          <p:nvPr/>
        </p:nvSpPr>
        <p:spPr>
          <a:xfrm>
            <a:off x="4693920" y="1885315"/>
            <a:ext cx="3122930" cy="281305"/>
          </a:xfrm>
          <a:prstGeom prst="rect">
            <a:avLst/>
          </a:prstGeom>
          <a:noFill/>
          <a:ln/>
        </p:spPr>
        <p:txBody>
          <a:bodyPr wrap="square" lIns="0" tIns="0" rIns="0" bIns="35941" rtlCol="0" anchor="b">
            <a:spAutoFit/>
          </a:bodyPr>
          <a:lstStyle/>
          <a:p>
            <a:pPr algn="just">
              <a:lnSpc>
                <a:spcPct val="100000"/>
              </a:lnSpc>
            </a:pPr>
            <a:r>
              <a:rPr lang="en-US" sz="1600" b="1" dirty="0">
                <a:solidFill>
                  <a:srgbClr val="A18F50"/>
                </a:solidFill>
                <a:latin typeface="Arial" panose="020B0604020202020204" pitchFamily="34" charset="0"/>
                <a:ea typeface="MiSans" pitchFamily="34" charset="-122"/>
                <a:cs typeface="Arial" panose="020B0604020202020204" pitchFamily="34" charset="0"/>
              </a:rPr>
              <a:t>Daily Meditation Streaks</a:t>
            </a:r>
            <a:endParaRPr lang="en-US" sz="1600" dirty="0"/>
          </a:p>
        </p:txBody>
      </p:sp>
      <p:sp>
        <p:nvSpPr>
          <p:cNvPr id="91" name="Text 86"/>
          <p:cNvSpPr/>
          <p:nvPr/>
        </p:nvSpPr>
        <p:spPr>
          <a:xfrm>
            <a:off x="4747260" y="2372995"/>
            <a:ext cx="2301875" cy="1376339"/>
          </a:xfrm>
          <a:prstGeom prst="rect">
            <a:avLst/>
          </a:prstGeom>
          <a:noFill/>
          <a:ln/>
        </p:spPr>
        <p:txBody>
          <a:bodyPr wrap="square" lIns="0" tIns="0" rIns="0" bIns="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The app’s daily meditation streaks motivate students to maintain regular practice, reinforcing healthy habits and behaviour change.</a:t>
            </a:r>
            <a:endParaRPr lang="en-US" sz="1600" dirty="0"/>
          </a:p>
        </p:txBody>
      </p:sp>
      <p:sp>
        <p:nvSpPr>
          <p:cNvPr id="92" name="Text 87"/>
          <p:cNvSpPr/>
          <p:nvPr/>
        </p:nvSpPr>
        <p:spPr>
          <a:xfrm>
            <a:off x="8061960" y="1845945"/>
            <a:ext cx="3122930" cy="281305"/>
          </a:xfrm>
          <a:prstGeom prst="rect">
            <a:avLst/>
          </a:prstGeom>
          <a:noFill/>
          <a:ln/>
        </p:spPr>
        <p:txBody>
          <a:bodyPr wrap="square" lIns="0" tIns="0" rIns="0" bIns="35941" rtlCol="0" anchor="b">
            <a:spAutoFit/>
          </a:bodyPr>
          <a:lstStyle/>
          <a:p>
            <a:pPr algn="just">
              <a:lnSpc>
                <a:spcPct val="100000"/>
              </a:lnSpc>
            </a:pPr>
            <a:r>
              <a:rPr lang="en-US" sz="1600" b="1" dirty="0">
                <a:solidFill>
                  <a:srgbClr val="A18F50"/>
                </a:solidFill>
                <a:latin typeface="Arial" panose="020B0604020202020204" pitchFamily="34" charset="0"/>
                <a:ea typeface="MiSans" pitchFamily="34" charset="-122"/>
                <a:cs typeface="Arial" panose="020B0604020202020204" pitchFamily="34" charset="0"/>
              </a:rPr>
              <a:t>Evidence-Based Strategies</a:t>
            </a:r>
            <a:endParaRPr lang="en-US" sz="1600" dirty="0"/>
          </a:p>
        </p:txBody>
      </p:sp>
      <p:sp>
        <p:nvSpPr>
          <p:cNvPr id="93" name="Text 88"/>
          <p:cNvSpPr/>
          <p:nvPr/>
        </p:nvSpPr>
        <p:spPr>
          <a:xfrm>
            <a:off x="8064500" y="2333625"/>
            <a:ext cx="2301875" cy="2491516"/>
          </a:xfrm>
          <a:prstGeom prst="rect">
            <a:avLst/>
          </a:prstGeom>
          <a:noFill/>
          <a:ln/>
        </p:spPr>
        <p:txBody>
          <a:bodyPr wrap="square" lIns="0" tIns="0" rIns="0" bIns="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Calm’s features are grounded in behaviour-change principles from the Transtheoretical Model and CBT, ensuring that its interventions are both effective and sustainable </a:t>
            </a:r>
            <a:r>
              <a:rPr lang="en-GB" sz="1400" dirty="0">
                <a:latin typeface="Arial" panose="020B0604020202020204" pitchFamily="34" charset="0"/>
                <a:cs typeface="Arial" panose="020B0604020202020204" pitchFamily="34" charset="0"/>
              </a:rPr>
              <a:t>(Prochaska &amp; </a:t>
            </a:r>
            <a:r>
              <a:rPr lang="en-GB" sz="1400" dirty="0" err="1">
                <a:latin typeface="Arial" panose="020B0604020202020204" pitchFamily="34" charset="0"/>
                <a:cs typeface="Arial" panose="020B0604020202020204" pitchFamily="34" charset="0"/>
              </a:rPr>
              <a:t>Velicer</a:t>
            </a:r>
            <a:r>
              <a:rPr lang="en-GB" sz="1400" dirty="0">
                <a:latin typeface="Arial" panose="020B0604020202020204" pitchFamily="34" charset="0"/>
                <a:cs typeface="Arial" panose="020B0604020202020204" pitchFamily="34" charset="0"/>
              </a:rPr>
              <a:t>, 1997; Beck, 2011).</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2834619"/>
      </p:ext>
    </p:extLst>
  </p:cSld>
  <p:clrMapOvr>
    <a:masterClrMapping/>
  </p:clrMapOvr>
  <p:transition>
    <p:fad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7433310" y="4733925"/>
            <a:ext cx="4088765" cy="1198880"/>
          </a:xfrm>
          <a:prstGeom prst="rect">
            <a:avLst/>
          </a:prstGeom>
          <a:noFill/>
          <a:ln/>
        </p:spPr>
        <p:txBody>
          <a:bodyPr wrap="square" lIns="91440" tIns="45720" rIns="91440" bIns="45720" rtlCol="0" anchor="t">
            <a:spAutoFit/>
          </a:bodyPr>
          <a:lstStyle/>
          <a:p>
            <a:pPr algn="r">
              <a:lnSpc>
                <a:spcPct val="100000"/>
              </a:lnSpc>
            </a:pPr>
            <a:r>
              <a:rPr lang="en-US" sz="7200" b="1" dirty="0">
                <a:solidFill>
                  <a:schemeClr val="accent6"/>
                </a:solidFill>
                <a:latin typeface="Arial" panose="020B0604020202020204" pitchFamily="34" charset="0"/>
                <a:ea typeface="MiSans" pitchFamily="34" charset="-122"/>
                <a:cs typeface="Arial" panose="020B0604020202020204" pitchFamily="34" charset="0"/>
              </a:rPr>
              <a:t>02</a:t>
            </a:r>
            <a:endParaRPr lang="en-US" sz="1600" dirty="0">
              <a:solidFill>
                <a:schemeClr val="accent6"/>
              </a:solidFill>
            </a:endParaRPr>
          </a:p>
        </p:txBody>
      </p:sp>
      <p:sp>
        <p:nvSpPr>
          <p:cNvPr id="4" name="Text 1"/>
          <p:cNvSpPr/>
          <p:nvPr/>
        </p:nvSpPr>
        <p:spPr>
          <a:xfrm>
            <a:off x="4348480" y="5826760"/>
            <a:ext cx="7173595" cy="645160"/>
          </a:xfrm>
          <a:prstGeom prst="rect">
            <a:avLst/>
          </a:prstGeom>
          <a:noFill/>
          <a:ln/>
        </p:spPr>
        <p:txBody>
          <a:bodyPr wrap="square" lIns="91440" tIns="45720" rIns="91440" bIns="45720" rtlCol="0" anchor="t">
            <a:spAutoFit/>
          </a:bodyPr>
          <a:lstStyle/>
          <a:p>
            <a:pPr algn="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Wider Impact</a:t>
            </a:r>
            <a:endParaRPr lang="en-US" sz="1600" dirty="0"/>
          </a:p>
        </p:txBody>
      </p:sp>
      <p:pic>
        <p:nvPicPr>
          <p:cNvPr id="6" name="Picture 5" descr="A lake with mountains and trees&#10;&#10;AI-generated content may be incorrect.">
            <a:extLst>
              <a:ext uri="{FF2B5EF4-FFF2-40B4-BE49-F238E27FC236}">
                <a16:creationId xmlns:a16="http://schemas.microsoft.com/office/drawing/2014/main" id="{197D6D6B-1691-929E-08B8-F96ED20D4292}"/>
              </a:ext>
            </a:extLst>
          </p:cNvPr>
          <p:cNvPicPr>
            <a:picLocks noChangeAspect="1"/>
          </p:cNvPicPr>
          <p:nvPr/>
        </p:nvPicPr>
        <p:blipFill>
          <a:blip r:embed="rId3"/>
          <a:stretch>
            <a:fillRect/>
          </a:stretch>
        </p:blipFill>
        <p:spPr>
          <a:xfrm>
            <a:off x="817109" y="529114"/>
            <a:ext cx="8689748" cy="4627105"/>
          </a:xfrm>
          <a:prstGeom prst="rect">
            <a:avLst/>
          </a:prstGeom>
        </p:spPr>
      </p:pic>
    </p:spTree>
    <p:extLst>
      <p:ext uri="{BB962C8B-B14F-4D97-AF65-F5344CB8AC3E}">
        <p14:creationId xmlns:p14="http://schemas.microsoft.com/office/powerpoint/2010/main" val="1482772357"/>
      </p:ext>
    </p:extLst>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p:cNvSpPr/>
          <p:nvPr/>
        </p:nvSpPr>
        <p:spPr>
          <a:xfrm>
            <a:off x="152401" y="1404621"/>
            <a:ext cx="11872686" cy="2667000"/>
          </a:xfrm>
          <a:prstGeom prst="rect">
            <a:avLst/>
          </a:prstGeom>
          <a:solidFill>
            <a:srgbClr val="FFFFFF"/>
          </a:solidFill>
          <a:ln/>
        </p:spPr>
        <p:txBody>
          <a:bodyPr/>
          <a:lstStyle/>
          <a:p>
            <a:endParaRPr lang="en-GB" dirty="0"/>
          </a:p>
        </p:txBody>
      </p:sp>
      <p:sp>
        <p:nvSpPr>
          <p:cNvPr id="4" name="Text 1"/>
          <p:cNvSpPr/>
          <p:nvPr/>
        </p:nvSpPr>
        <p:spPr>
          <a:xfrm>
            <a:off x="-6985" y="4210685"/>
            <a:ext cx="12206605" cy="2667000"/>
          </a:xfrm>
          <a:prstGeom prst="rect">
            <a:avLst/>
          </a:prstGeom>
          <a:noFill/>
          <a:ln/>
        </p:spPr>
        <p:txBody>
          <a:bodyPr wrap="square" lIns="45720" tIns="91440" rIns="91440" bIns="45720" rtlCol="0" anchor="ctr"/>
          <a:lstStyle/>
          <a:p>
            <a:pPr>
              <a:lnSpc>
                <a:spcPct val="100000"/>
              </a:lnSpc>
            </a:pPr>
            <a:endParaRPr lang="en-US" sz="1600" dirty="0"/>
          </a:p>
        </p:txBody>
      </p:sp>
      <p:sp>
        <p:nvSpPr>
          <p:cNvPr id="5" name="Shape 2"/>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6"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7" name="Shape 4"/>
          <p:cNvSpPr/>
          <p:nvPr/>
        </p:nvSpPr>
        <p:spPr>
          <a:xfrm rot="5400000">
            <a:off x="594360" y="537210"/>
            <a:ext cx="330200" cy="330200"/>
          </a:xfrm>
          <a:prstGeom prst="triangle">
            <a:avLst>
              <a:gd name="adj" fmla="val 50000"/>
            </a:avLst>
          </a:prstGeom>
          <a:solidFill>
            <a:srgbClr val="F6F4ED"/>
          </a:solidFill>
          <a:ln w="12700">
            <a:solidFill>
              <a:srgbClr val="FFFFFF"/>
            </a:solidFill>
            <a:prstDash val="solid"/>
          </a:ln>
        </p:spPr>
        <p:txBody>
          <a:bodyPr/>
          <a:lstStyle/>
          <a:p>
            <a:endParaRPr lang="en-GB"/>
          </a:p>
        </p:txBody>
      </p:sp>
      <p:sp>
        <p:nvSpPr>
          <p:cNvPr id="8"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9" name="Text 6"/>
          <p:cNvSpPr/>
          <p:nvPr/>
        </p:nvSpPr>
        <p:spPr>
          <a:xfrm>
            <a:off x="1090930" y="40894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latin typeface="Arial" panose="020B0604020202020204" pitchFamily="34" charset="0"/>
                <a:ea typeface="MiSans" pitchFamily="34" charset="-122"/>
                <a:cs typeface="Arial" panose="020B0604020202020204" pitchFamily="34" charset="0"/>
              </a:rPr>
              <a:t>Policy Alignment &amp; Digital-First Care</a:t>
            </a:r>
            <a:endParaRPr lang="en-US" sz="1600" dirty="0"/>
          </a:p>
        </p:txBody>
      </p:sp>
      <p:sp>
        <p:nvSpPr>
          <p:cNvPr id="10" name="Shape 7"/>
          <p:cNvSpPr/>
          <p:nvPr/>
        </p:nvSpPr>
        <p:spPr>
          <a:xfrm>
            <a:off x="467360" y="6349365"/>
            <a:ext cx="215900" cy="215900"/>
          </a:xfrm>
          <a:prstGeom prst="roundRect">
            <a:avLst>
              <a:gd name="adj" fmla="val 50000"/>
            </a:avLst>
          </a:prstGeom>
          <a:solidFill>
            <a:schemeClr val="accent6"/>
          </a:solidFill>
          <a:ln/>
        </p:spPr>
        <p:txBody>
          <a:bodyPr/>
          <a:lstStyle/>
          <a:p>
            <a:endParaRPr lang="en-GB"/>
          </a:p>
        </p:txBody>
      </p:sp>
      <p:sp>
        <p:nvSpPr>
          <p:cNvPr id="11" name="Text 8"/>
          <p:cNvSpPr/>
          <p:nvPr/>
        </p:nvSpPr>
        <p:spPr>
          <a:xfrm>
            <a:off x="467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9"/>
          <p:cNvSpPr/>
          <p:nvPr/>
        </p:nvSpPr>
        <p:spPr>
          <a:xfrm>
            <a:off x="594360" y="6349365"/>
            <a:ext cx="215900" cy="215900"/>
          </a:xfrm>
          <a:prstGeom prst="roundRect">
            <a:avLst>
              <a:gd name="adj" fmla="val 50000"/>
            </a:avLst>
          </a:prstGeom>
          <a:solidFill>
            <a:srgbClr val="000000">
              <a:alpha val="0"/>
            </a:srgbClr>
          </a:solidFill>
          <a:ln w="19050">
            <a:solidFill>
              <a:schemeClr val="accent6"/>
            </a:solidFill>
            <a:prstDash val="solid"/>
          </a:ln>
        </p:spPr>
        <p:txBody>
          <a:bodyPr/>
          <a:lstStyle/>
          <a:p>
            <a:endParaRPr lang="en-GB"/>
          </a:p>
        </p:txBody>
      </p:sp>
      <p:sp>
        <p:nvSpPr>
          <p:cNvPr id="13" name="Text 10"/>
          <p:cNvSpPr/>
          <p:nvPr/>
        </p:nvSpPr>
        <p:spPr>
          <a:xfrm>
            <a:off x="594360" y="63493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1"/>
          <p:cNvSpPr/>
          <p:nvPr/>
        </p:nvSpPr>
        <p:spPr>
          <a:xfrm>
            <a:off x="924559" y="1530220"/>
            <a:ext cx="7697470" cy="460375"/>
          </a:xfrm>
          <a:prstGeom prst="rect">
            <a:avLst/>
          </a:prstGeom>
          <a:noFill/>
          <a:ln/>
        </p:spPr>
        <p:txBody>
          <a:bodyPr wrap="square" lIns="91440" tIns="45720" rIns="91440" bIns="45720" rtlCol="0" anchor="t">
            <a:spAutoFit/>
          </a:bodyPr>
          <a:lstStyle/>
          <a:p>
            <a:pPr algn="just">
              <a:lnSpc>
                <a:spcPct val="100000"/>
              </a:lnSpc>
            </a:pPr>
            <a:r>
              <a:rPr lang="en-US" sz="2400" b="1" dirty="0">
                <a:solidFill>
                  <a:schemeClr val="accent3">
                    <a:lumMod val="75000"/>
                  </a:schemeClr>
                </a:solidFill>
                <a:latin typeface="Arial" panose="020B0604020202020204" pitchFamily="34" charset="0"/>
                <a:ea typeface="MiSans" pitchFamily="34" charset="-122"/>
                <a:cs typeface="Arial" panose="020B0604020202020204" pitchFamily="34" charset="0"/>
              </a:rPr>
              <a:t>Alignment with National Policy</a:t>
            </a:r>
            <a:endParaRPr lang="en-US" sz="1600" dirty="0">
              <a:solidFill>
                <a:schemeClr val="accent3">
                  <a:lumMod val="75000"/>
                </a:schemeClr>
              </a:solidFill>
            </a:endParaRPr>
          </a:p>
        </p:txBody>
      </p:sp>
      <p:sp>
        <p:nvSpPr>
          <p:cNvPr id="15" name="Text 12"/>
          <p:cNvSpPr/>
          <p:nvPr/>
        </p:nvSpPr>
        <p:spPr>
          <a:xfrm>
            <a:off x="924559" y="2080879"/>
            <a:ext cx="10280469" cy="1019253"/>
          </a:xfrm>
          <a:prstGeom prst="rect">
            <a:avLst/>
          </a:prstGeom>
          <a:noFill/>
          <a:ln/>
        </p:spPr>
        <p:txBody>
          <a:bodyPr wrap="square" lIns="91440" tIns="45720" rIns="91440" bIns="45720" rtlCol="0" anchor="t">
            <a:spAutoFit/>
          </a:bodyPr>
          <a:lstStyle/>
          <a:p>
            <a:pPr algn="just">
              <a:lnSpc>
                <a:spcPct val="130000"/>
              </a:lnSpc>
            </a:pPr>
            <a:r>
              <a:rPr lang="en-US" sz="1600" dirty="0">
                <a:latin typeface="Arial" panose="020B0604020202020204" pitchFamily="34" charset="0"/>
                <a:ea typeface="MiSans" pitchFamily="34" charset="-122"/>
                <a:cs typeface="Arial" panose="020B0604020202020204" pitchFamily="34" charset="0"/>
              </a:rPr>
              <a:t>Using Calm aligns with major UK policy directions, including the NHS Long Term Plan, NICE guidelines for digital CBT, and the UK Digital Health Strategy, positioning universities as leaders in technology-enabled mental health support </a:t>
            </a:r>
            <a:r>
              <a:rPr lang="en-US" sz="1600" dirty="0">
                <a:latin typeface="Arial" panose="020B0604020202020204" pitchFamily="34" charset="0"/>
                <a:cs typeface="Arial" panose="020B0604020202020204" pitchFamily="34" charset="0"/>
              </a:rPr>
              <a:t>(NHS, 2019; NICE, 2020; Department of Health &amp; Social Care, 2021)</a:t>
            </a:r>
          </a:p>
        </p:txBody>
      </p:sp>
      <p:pic>
        <p:nvPicPr>
          <p:cNvPr id="17" name="Picture 16" descr="A person touching a button&#10;&#10;AI-generated content may be incorrect.">
            <a:extLst>
              <a:ext uri="{FF2B5EF4-FFF2-40B4-BE49-F238E27FC236}">
                <a16:creationId xmlns:a16="http://schemas.microsoft.com/office/drawing/2014/main" id="{6C09DC67-C12D-8E70-9687-E3CA3990A11C}"/>
              </a:ext>
            </a:extLst>
          </p:cNvPr>
          <p:cNvPicPr>
            <a:picLocks noChangeAspect="1"/>
          </p:cNvPicPr>
          <p:nvPr/>
        </p:nvPicPr>
        <p:blipFill>
          <a:blip r:embed="rId3"/>
          <a:stretch>
            <a:fillRect/>
          </a:stretch>
        </p:blipFill>
        <p:spPr>
          <a:xfrm>
            <a:off x="3486546" y="3429000"/>
            <a:ext cx="5045938" cy="3122444"/>
          </a:xfrm>
          <a:prstGeom prst="rect">
            <a:avLst/>
          </a:prstGeom>
        </p:spPr>
      </p:pic>
    </p:spTree>
    <p:extLst>
      <p:ext uri="{BB962C8B-B14F-4D97-AF65-F5344CB8AC3E}">
        <p14:creationId xmlns:p14="http://schemas.microsoft.com/office/powerpoint/2010/main" val="3887010875"/>
      </p:ext>
    </p:extLst>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0" y="6325235"/>
            <a:ext cx="12190730" cy="534035"/>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223645" y="41021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Research Frontiers with App Data</a:t>
            </a:r>
            <a:endParaRPr lang="en-US" sz="1600" dirty="0"/>
          </a:p>
        </p:txBody>
      </p:sp>
      <p:sp>
        <p:nvSpPr>
          <p:cNvPr id="10" name="Shape 7"/>
          <p:cNvSpPr/>
          <p:nvPr/>
        </p:nvSpPr>
        <p:spPr>
          <a:xfrm>
            <a:off x="2153829" y="1426482"/>
            <a:ext cx="8031480" cy="4602480"/>
          </a:xfrm>
          <a:prstGeom prst="rect">
            <a:avLst/>
          </a:prstGeom>
          <a:solidFill>
            <a:srgbClr val="000000">
              <a:alpha val="0"/>
            </a:srgbClr>
          </a:solidFill>
          <a:ln w="19050">
            <a:solidFill>
              <a:schemeClr val="accent6"/>
            </a:solidFill>
            <a:prstDash val="solid"/>
          </a:ln>
        </p:spPr>
        <p:txBody>
          <a:bodyPr/>
          <a:lstStyle/>
          <a:p>
            <a:endParaRPr lang="en-GB"/>
          </a:p>
        </p:txBody>
      </p:sp>
      <p:sp>
        <p:nvSpPr>
          <p:cNvPr id="11" name="Text 8"/>
          <p:cNvSpPr/>
          <p:nvPr/>
        </p:nvSpPr>
        <p:spPr>
          <a:xfrm>
            <a:off x="3796030" y="1413510"/>
            <a:ext cx="8031480" cy="4602480"/>
          </a:xfrm>
          <a:prstGeom prst="rect">
            <a:avLst/>
          </a:prstGeom>
          <a:noFill/>
          <a:ln/>
        </p:spPr>
        <p:txBody>
          <a:bodyPr wrap="square" lIns="45720" tIns="91440" rIns="91440" bIns="45720" rtlCol="0" anchor="ctr"/>
          <a:lstStyle/>
          <a:p>
            <a:pPr>
              <a:lnSpc>
                <a:spcPct val="100000"/>
              </a:lnSpc>
            </a:pPr>
            <a:endParaRPr lang="en-US" sz="1600" dirty="0"/>
          </a:p>
        </p:txBody>
      </p:sp>
      <p:sp>
        <p:nvSpPr>
          <p:cNvPr id="12" name="Shape 9"/>
          <p:cNvSpPr/>
          <p:nvPr/>
        </p:nvSpPr>
        <p:spPr>
          <a:xfrm>
            <a:off x="2477861" y="2952115"/>
            <a:ext cx="7560310" cy="0"/>
          </a:xfrm>
          <a:prstGeom prst="line">
            <a:avLst/>
          </a:prstGeom>
          <a:noFill/>
          <a:ln w="12700">
            <a:solidFill>
              <a:srgbClr val="3A5A60"/>
            </a:solidFill>
            <a:prstDash val="dash"/>
            <a:headEnd type="none"/>
            <a:tailEnd type="none"/>
          </a:ln>
        </p:spPr>
        <p:txBody>
          <a:bodyPr/>
          <a:lstStyle/>
          <a:p>
            <a:endParaRPr lang="en-GB" dirty="0"/>
          </a:p>
        </p:txBody>
      </p:sp>
      <p:sp>
        <p:nvSpPr>
          <p:cNvPr id="13" name="Shape 10"/>
          <p:cNvSpPr/>
          <p:nvPr/>
        </p:nvSpPr>
        <p:spPr>
          <a:xfrm>
            <a:off x="2477861" y="4481830"/>
            <a:ext cx="7560310" cy="0"/>
          </a:xfrm>
          <a:prstGeom prst="line">
            <a:avLst/>
          </a:prstGeom>
          <a:noFill/>
          <a:ln w="12700">
            <a:solidFill>
              <a:srgbClr val="3A5A60"/>
            </a:solidFill>
            <a:prstDash val="dash"/>
            <a:headEnd type="none"/>
            <a:tailEnd type="none"/>
          </a:ln>
        </p:spPr>
        <p:txBody>
          <a:bodyPr/>
          <a:lstStyle/>
          <a:p>
            <a:endParaRPr lang="en-GB"/>
          </a:p>
        </p:txBody>
      </p:sp>
      <p:sp>
        <p:nvSpPr>
          <p:cNvPr id="14" name="Text 11"/>
          <p:cNvSpPr/>
          <p:nvPr/>
        </p:nvSpPr>
        <p:spPr>
          <a:xfrm>
            <a:off x="2593158" y="1615791"/>
            <a:ext cx="7617460" cy="39878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Engagement Patterns</a:t>
            </a:r>
            <a:endParaRPr lang="en-US" sz="1600" dirty="0"/>
          </a:p>
        </p:txBody>
      </p:sp>
      <p:sp>
        <p:nvSpPr>
          <p:cNvPr id="15" name="Text 12"/>
          <p:cNvSpPr/>
          <p:nvPr/>
        </p:nvSpPr>
        <p:spPr>
          <a:xfrm>
            <a:off x="2594428" y="1982276"/>
            <a:ext cx="7616190" cy="939231"/>
          </a:xfrm>
          <a:prstGeom prst="rect">
            <a:avLst/>
          </a:prstGeom>
          <a:noFill/>
          <a:ln/>
        </p:spPr>
        <p:txBody>
          <a:bodyPr wrap="square" lIns="91440" tIns="45720" rIns="91440" bIns="4572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Introducing Calm into student populations enables research into engagement patterns, including frequency, duration, and preferred features, providing insights into how students use digital mental health tools </a:t>
            </a:r>
            <a:r>
              <a:rPr lang="en-GB" sz="1400" dirty="0">
                <a:latin typeface="Arial" panose="020B0604020202020204" pitchFamily="34" charset="0"/>
                <a:cs typeface="Arial" panose="020B0604020202020204" pitchFamily="34" charset="0"/>
              </a:rPr>
              <a:t>(Lattie et al., 2019).</a:t>
            </a:r>
            <a:endParaRPr lang="en-US" sz="1400" dirty="0">
              <a:latin typeface="Arial" panose="020B0604020202020204" pitchFamily="34" charset="0"/>
              <a:cs typeface="Arial" panose="020B0604020202020204" pitchFamily="34" charset="0"/>
            </a:endParaRPr>
          </a:p>
        </p:txBody>
      </p:sp>
      <p:sp>
        <p:nvSpPr>
          <p:cNvPr id="16" name="Text 13"/>
          <p:cNvSpPr/>
          <p:nvPr/>
        </p:nvSpPr>
        <p:spPr>
          <a:xfrm>
            <a:off x="2672987" y="3121025"/>
            <a:ext cx="7617460" cy="39878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Digital Inequalities</a:t>
            </a:r>
            <a:endParaRPr lang="en-US" sz="1600" dirty="0"/>
          </a:p>
        </p:txBody>
      </p:sp>
      <p:sp>
        <p:nvSpPr>
          <p:cNvPr id="17" name="Text 14"/>
          <p:cNvSpPr/>
          <p:nvPr/>
        </p:nvSpPr>
        <p:spPr>
          <a:xfrm>
            <a:off x="2674257" y="3455216"/>
            <a:ext cx="7616190" cy="939231"/>
          </a:xfrm>
          <a:prstGeom prst="rect">
            <a:avLst/>
          </a:prstGeom>
          <a:noFill/>
          <a:ln/>
        </p:spPr>
        <p:txBody>
          <a:bodyPr wrap="square" lIns="91440" tIns="45720" rIns="91440" bIns="4572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The app facilitates studies on digital inequalities, identifying which students benefit most and which may be excluded, helping to address disparities in access to mental health support </a:t>
            </a:r>
            <a:r>
              <a:rPr lang="en-GB" sz="1400" dirty="0">
                <a:latin typeface="Arial" panose="020B0604020202020204" pitchFamily="34" charset="0"/>
                <a:cs typeface="Arial" panose="020B0604020202020204" pitchFamily="34" charset="0"/>
              </a:rPr>
              <a:t>(Auerbach et al., 2018).</a:t>
            </a:r>
            <a:endParaRPr lang="en-US" sz="1400" dirty="0">
              <a:latin typeface="Arial" panose="020B0604020202020204" pitchFamily="34" charset="0"/>
              <a:cs typeface="Arial" panose="020B0604020202020204" pitchFamily="34" charset="0"/>
            </a:endParaRPr>
          </a:p>
        </p:txBody>
      </p:sp>
      <p:sp>
        <p:nvSpPr>
          <p:cNvPr id="18" name="Text 15"/>
          <p:cNvSpPr/>
          <p:nvPr/>
        </p:nvSpPr>
        <p:spPr>
          <a:xfrm>
            <a:off x="2632528" y="4616317"/>
            <a:ext cx="7617460" cy="39878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Long-Term Outcomes</a:t>
            </a:r>
            <a:endParaRPr lang="en-US" sz="1600" dirty="0"/>
          </a:p>
        </p:txBody>
      </p:sp>
      <p:sp>
        <p:nvSpPr>
          <p:cNvPr id="19" name="Text 16"/>
          <p:cNvSpPr/>
          <p:nvPr/>
        </p:nvSpPr>
        <p:spPr>
          <a:xfrm>
            <a:off x="2633798" y="4946233"/>
            <a:ext cx="7616190" cy="939231"/>
          </a:xfrm>
          <a:prstGeom prst="rect">
            <a:avLst/>
          </a:prstGeom>
          <a:noFill/>
          <a:ln/>
        </p:spPr>
        <p:txBody>
          <a:bodyPr wrap="square" lIns="91440" tIns="45720" rIns="91440" bIns="45720" rtlCol="0" anchor="t">
            <a:spAutoFit/>
          </a:bodyPr>
          <a:lstStyle/>
          <a:p>
            <a:pPr>
              <a:lnSpc>
                <a:spcPct val="130000"/>
              </a:lnSpc>
            </a:pPr>
            <a:r>
              <a:rPr lang="en-US" sz="1400" dirty="0">
                <a:latin typeface="Arial" panose="020B0604020202020204" pitchFamily="34" charset="0"/>
                <a:ea typeface="MiSans" pitchFamily="34" charset="-122"/>
                <a:cs typeface="Arial" panose="020B0604020202020204" pitchFamily="34" charset="0"/>
              </a:rPr>
              <a:t>Continuous mood tracking data from Calm can be used to study long-term mental health outcomes, comparing the effects of digital interventions with traditional counselling methods </a:t>
            </a:r>
            <a:r>
              <a:rPr lang="en-GB" sz="1400" dirty="0">
                <a:latin typeface="Arial" panose="020B0604020202020204" pitchFamily="34" charset="0"/>
                <a:cs typeface="Arial" panose="020B0604020202020204" pitchFamily="34" charset="0"/>
              </a:rPr>
              <a:t>(Norman &amp; Skinner, 2006).</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7598801"/>
      </p:ext>
    </p:extLst>
  </p:cSld>
  <p:clrMapOvr>
    <a:masterClrMapping/>
  </p:clrMapOvr>
  <p:transition>
    <p:fad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3" name="Text 1"/>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5" name="Text 3"/>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Text 4"/>
          <p:cNvSpPr/>
          <p:nvPr/>
        </p:nvSpPr>
        <p:spPr>
          <a:xfrm>
            <a:off x="1090930" y="408940"/>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Curriculum &amp; Campus Integration</a:t>
            </a:r>
            <a:endParaRPr lang="en-US" sz="1600" dirty="0"/>
          </a:p>
        </p:txBody>
      </p:sp>
      <p:sp>
        <p:nvSpPr>
          <p:cNvPr id="7" name="Shape 5"/>
          <p:cNvSpPr/>
          <p:nvPr/>
        </p:nvSpPr>
        <p:spPr>
          <a:xfrm>
            <a:off x="638810" y="6362065"/>
            <a:ext cx="215900" cy="215900"/>
          </a:xfrm>
          <a:prstGeom prst="roundRect">
            <a:avLst>
              <a:gd name="adj" fmla="val 50000"/>
            </a:avLst>
          </a:prstGeom>
          <a:solidFill>
            <a:schemeClr val="accent6"/>
          </a:solidFill>
          <a:ln/>
        </p:spPr>
        <p:txBody>
          <a:bodyPr/>
          <a:lstStyle/>
          <a:p>
            <a:endParaRPr lang="en-GB"/>
          </a:p>
        </p:txBody>
      </p:sp>
      <p:sp>
        <p:nvSpPr>
          <p:cNvPr id="8" name="Text 6"/>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7"/>
          <p:cNvSpPr/>
          <p:nvPr/>
        </p:nvSpPr>
        <p:spPr>
          <a:xfrm>
            <a:off x="765810" y="6362065"/>
            <a:ext cx="215900" cy="215900"/>
          </a:xfrm>
          <a:prstGeom prst="roundRect">
            <a:avLst>
              <a:gd name="adj" fmla="val 50000"/>
            </a:avLst>
          </a:prstGeom>
          <a:solidFill>
            <a:srgbClr val="000000">
              <a:alpha val="0"/>
            </a:srgbClr>
          </a:solidFill>
          <a:ln w="19050">
            <a:solidFill>
              <a:schemeClr val="accent6"/>
            </a:solidFill>
            <a:prstDash val="solid"/>
          </a:ln>
        </p:spPr>
        <p:txBody>
          <a:bodyPr/>
          <a:lstStyle/>
          <a:p>
            <a:endParaRPr lang="en-GB"/>
          </a:p>
        </p:txBody>
      </p:sp>
      <p:sp>
        <p:nvSpPr>
          <p:cNvPr id="10" name="Text 8"/>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9"/>
          <p:cNvSpPr/>
          <p:nvPr/>
        </p:nvSpPr>
        <p:spPr>
          <a:xfrm>
            <a:off x="1059180" y="3534410"/>
            <a:ext cx="10080000" cy="0"/>
          </a:xfrm>
          <a:prstGeom prst="line">
            <a:avLst/>
          </a:prstGeom>
          <a:noFill/>
          <a:ln w="19050">
            <a:solidFill>
              <a:srgbClr val="3A5A60"/>
            </a:solidFill>
            <a:prstDash val="solid"/>
            <a:headEnd type="none"/>
            <a:tailEnd type="none"/>
          </a:ln>
        </p:spPr>
        <p:txBody>
          <a:bodyPr/>
          <a:lstStyle/>
          <a:p>
            <a:endParaRPr lang="en-GB"/>
          </a:p>
        </p:txBody>
      </p:sp>
      <p:sp>
        <p:nvSpPr>
          <p:cNvPr id="14" name="Text 10"/>
          <p:cNvSpPr/>
          <p:nvPr/>
        </p:nvSpPr>
        <p:spPr>
          <a:xfrm>
            <a:off x="4719955" y="1379220"/>
            <a:ext cx="6373495" cy="39878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Proactive Mental Health Approach</a:t>
            </a:r>
            <a:endParaRPr lang="en-US" sz="1600" dirty="0"/>
          </a:p>
        </p:txBody>
      </p:sp>
      <p:sp>
        <p:nvSpPr>
          <p:cNvPr id="15" name="Text 11"/>
          <p:cNvSpPr/>
          <p:nvPr/>
        </p:nvSpPr>
        <p:spPr>
          <a:xfrm>
            <a:off x="4719955" y="1791335"/>
            <a:ext cx="6382385" cy="1370965"/>
          </a:xfrm>
          <a:prstGeom prst="rect">
            <a:avLst/>
          </a:prstGeom>
          <a:noFill/>
          <a:ln/>
        </p:spPr>
        <p:txBody>
          <a:bodyPr wrap="square" lIns="91440" tIns="45720" rIns="91440" bIns="45720" rtlCol="0" anchor="t">
            <a:spAutoFit/>
          </a:bodyPr>
          <a:lstStyle/>
          <a:p>
            <a:pPr>
              <a:lnSpc>
                <a:spcPct val="130000"/>
              </a:lnSpc>
            </a:pPr>
            <a:r>
              <a:rPr lang="en-US" sz="1600" dirty="0">
                <a:latin typeface="Arial" panose="020B0604020202020204" pitchFamily="34" charset="0"/>
                <a:ea typeface="MiSans" pitchFamily="34" charset="-122"/>
                <a:cs typeface="Arial" panose="020B0604020202020204" pitchFamily="34" charset="0"/>
              </a:rPr>
              <a:t>Integrating Calm into educational settings promotes a proactive approach to mental health, creating a more supportive academic environment that recognises the connection between wellbeing and academic success </a:t>
            </a:r>
            <a:r>
              <a:rPr lang="en-GB" sz="1600" dirty="0">
                <a:latin typeface="Arial" panose="020B0604020202020204" pitchFamily="34" charset="0"/>
                <a:cs typeface="Arial" panose="020B0604020202020204" pitchFamily="34" charset="0"/>
              </a:rPr>
              <a:t>(Auerbach et al., 2018).</a:t>
            </a:r>
            <a:endParaRPr lang="en-US" sz="1600" dirty="0">
              <a:latin typeface="Arial" panose="020B0604020202020204" pitchFamily="34" charset="0"/>
              <a:cs typeface="Arial" panose="020B0604020202020204" pitchFamily="34" charset="0"/>
            </a:endParaRPr>
          </a:p>
        </p:txBody>
      </p:sp>
      <p:sp>
        <p:nvSpPr>
          <p:cNvPr id="16" name="Text 12"/>
          <p:cNvSpPr/>
          <p:nvPr/>
        </p:nvSpPr>
        <p:spPr>
          <a:xfrm>
            <a:off x="4719954" y="3693795"/>
            <a:ext cx="6373495" cy="398780"/>
          </a:xfrm>
          <a:prstGeom prst="rect">
            <a:avLst/>
          </a:prstGeom>
          <a:noFill/>
          <a:ln/>
        </p:spPr>
        <p:txBody>
          <a:bodyPr wrap="square" lIns="91440" tIns="45720" rIns="91440" bIns="45720" rtlCol="0" anchor="t">
            <a:spAutoFit/>
          </a:bodyPr>
          <a:lstStyle/>
          <a:p>
            <a:pPr algn="just">
              <a:lnSpc>
                <a:spcPct val="100000"/>
              </a:lnSpc>
            </a:pPr>
            <a:r>
              <a:rPr lang="en-US" sz="2000" b="1" dirty="0">
                <a:solidFill>
                  <a:srgbClr val="3A5A60"/>
                </a:solidFill>
                <a:latin typeface="Arial" panose="020B0604020202020204" pitchFamily="34" charset="0"/>
                <a:ea typeface="MiSans" pitchFamily="34" charset="-122"/>
                <a:cs typeface="Arial" panose="020B0604020202020204" pitchFamily="34" charset="0"/>
              </a:rPr>
              <a:t>Improved Digital Health Literacy</a:t>
            </a:r>
            <a:endParaRPr lang="en-US" sz="1600" dirty="0"/>
          </a:p>
        </p:txBody>
      </p:sp>
      <p:sp>
        <p:nvSpPr>
          <p:cNvPr id="17" name="Text 13"/>
          <p:cNvSpPr/>
          <p:nvPr/>
        </p:nvSpPr>
        <p:spPr>
          <a:xfrm>
            <a:off x="4756795" y="4167096"/>
            <a:ext cx="6382385" cy="1339341"/>
          </a:xfrm>
          <a:prstGeom prst="rect">
            <a:avLst/>
          </a:prstGeom>
          <a:noFill/>
          <a:ln/>
        </p:spPr>
        <p:txBody>
          <a:bodyPr wrap="square" lIns="91440" tIns="45720" rIns="91440" bIns="45720" rtlCol="0" anchor="t">
            <a:spAutoFit/>
          </a:bodyPr>
          <a:lstStyle/>
          <a:p>
            <a:pPr>
              <a:lnSpc>
                <a:spcPct val="130000"/>
              </a:lnSpc>
            </a:pPr>
            <a:r>
              <a:rPr lang="en-US" sz="1600" dirty="0">
                <a:latin typeface="Arial" panose="020B0604020202020204" pitchFamily="34" charset="0"/>
                <a:ea typeface="MiSans" pitchFamily="34" charset="-122"/>
                <a:cs typeface="Arial" panose="020B0604020202020204" pitchFamily="34" charset="0"/>
              </a:rPr>
              <a:t>Embedding Calm into student induction, study-skills workshops, and academic advising sessions improves students’ digital health literacy and contributes to a culture where stress management is normalised and openly supported </a:t>
            </a:r>
            <a:r>
              <a:rPr lang="en-GB" sz="1600" dirty="0">
                <a:latin typeface="Arial" panose="020B0604020202020204" pitchFamily="34" charset="0"/>
                <a:cs typeface="Arial" panose="020B0604020202020204" pitchFamily="34" charset="0"/>
              </a:rPr>
              <a:t>(Busse et al., 2022).</a:t>
            </a:r>
            <a:endParaRPr lang="en-US" sz="1600" dirty="0">
              <a:latin typeface="Arial" panose="020B0604020202020204" pitchFamily="34" charset="0"/>
              <a:cs typeface="Arial" panose="020B0604020202020204" pitchFamily="34" charset="0"/>
            </a:endParaRPr>
          </a:p>
        </p:txBody>
      </p:sp>
      <p:pic>
        <p:nvPicPr>
          <p:cNvPr id="19" name="Picture 18" descr="A tree with various icons&#10;&#10;AI-generated content may be incorrect.">
            <a:extLst>
              <a:ext uri="{FF2B5EF4-FFF2-40B4-BE49-F238E27FC236}">
                <a16:creationId xmlns:a16="http://schemas.microsoft.com/office/drawing/2014/main" id="{E156AD54-848C-757A-E2A3-BEB057AA9CC8}"/>
              </a:ext>
            </a:extLst>
          </p:cNvPr>
          <p:cNvPicPr>
            <a:picLocks noChangeAspect="1"/>
          </p:cNvPicPr>
          <p:nvPr/>
        </p:nvPicPr>
        <p:blipFill>
          <a:blip r:embed="rId3"/>
          <a:stretch>
            <a:fillRect/>
          </a:stretch>
        </p:blipFill>
        <p:spPr>
          <a:xfrm>
            <a:off x="193699" y="1854292"/>
            <a:ext cx="4253633" cy="3360236"/>
          </a:xfrm>
          <a:prstGeom prst="rect">
            <a:avLst/>
          </a:prstGeom>
        </p:spPr>
      </p:pic>
    </p:spTree>
    <p:extLst>
      <p:ext uri="{BB962C8B-B14F-4D97-AF65-F5344CB8AC3E}">
        <p14:creationId xmlns:p14="http://schemas.microsoft.com/office/powerpoint/2010/main" val="4050113697"/>
      </p:ext>
    </p:extLst>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635" y="5073650"/>
            <a:ext cx="12170410" cy="178435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5" name="Text 3"/>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1090930" y="408940"/>
            <a:ext cx="10782935" cy="523220"/>
          </a:xfrm>
          <a:prstGeom prst="rect">
            <a:avLst/>
          </a:prstGeom>
          <a:noFill/>
          <a:ln/>
        </p:spPr>
        <p:txBody>
          <a:bodyPr wrap="square" lIns="91440" tIns="45720" rIns="91440" bIns="45720" rtlCol="0" anchor="t">
            <a:spAutoFit/>
          </a:bodyPr>
          <a:lstStyle/>
          <a:p>
            <a:pPr algn="just">
              <a:lnSpc>
                <a:spcPct val="100000"/>
              </a:lnSpc>
            </a:pPr>
            <a:r>
              <a:rPr lang="en-US" sz="2800" b="1" dirty="0"/>
              <a:t>Conclusion</a:t>
            </a:r>
          </a:p>
        </p:txBody>
      </p:sp>
      <p:sp>
        <p:nvSpPr>
          <p:cNvPr id="9" name="Shape 7"/>
          <p:cNvSpPr/>
          <p:nvPr/>
        </p:nvSpPr>
        <p:spPr>
          <a:xfrm>
            <a:off x="638810" y="6362065"/>
            <a:ext cx="215900" cy="215900"/>
          </a:xfrm>
          <a:prstGeom prst="roundRect">
            <a:avLst>
              <a:gd name="adj" fmla="val 50000"/>
            </a:avLst>
          </a:prstGeom>
          <a:solidFill>
            <a:schemeClr val="accent6"/>
          </a:solidFill>
          <a:ln/>
        </p:spPr>
        <p:txBody>
          <a:bodyPr/>
          <a:lstStyle/>
          <a:p>
            <a:endParaRPr lang="en-GB"/>
          </a:p>
        </p:txBody>
      </p:sp>
      <p:sp>
        <p:nvSpPr>
          <p:cNvPr id="10" name="Text 8"/>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9"/>
          <p:cNvSpPr/>
          <p:nvPr/>
        </p:nvSpPr>
        <p:spPr>
          <a:xfrm>
            <a:off x="765810" y="6362065"/>
            <a:ext cx="215900" cy="215900"/>
          </a:xfrm>
          <a:prstGeom prst="roundRect">
            <a:avLst>
              <a:gd name="adj" fmla="val 50000"/>
            </a:avLst>
          </a:prstGeom>
          <a:solidFill>
            <a:srgbClr val="000000">
              <a:alpha val="0"/>
            </a:srgbClr>
          </a:solidFill>
          <a:ln w="19050">
            <a:solidFill>
              <a:schemeClr val="accent6"/>
            </a:solidFill>
            <a:prstDash val="solid"/>
          </a:ln>
        </p:spPr>
        <p:txBody>
          <a:bodyPr/>
          <a:lstStyle/>
          <a:p>
            <a:endParaRPr lang="en-GB"/>
          </a:p>
        </p:txBody>
      </p:sp>
      <p:sp>
        <p:nvSpPr>
          <p:cNvPr id="12" name="Text 10"/>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2"/>
          <p:cNvSpPr/>
          <p:nvPr/>
        </p:nvSpPr>
        <p:spPr>
          <a:xfrm>
            <a:off x="1128395" y="1508760"/>
            <a:ext cx="9935845" cy="4114800"/>
          </a:xfrm>
          <a:prstGeom prst="rect">
            <a:avLst/>
          </a:prstGeom>
          <a:noFill/>
          <a:ln/>
        </p:spPr>
        <p:txBody>
          <a:bodyPr wrap="square" lIns="45720" tIns="91440" rIns="91440" bIns="45720" rtlCol="0" anchor="ctr"/>
          <a:lstStyle/>
          <a:p>
            <a:pPr>
              <a:lnSpc>
                <a:spcPct val="100000"/>
              </a:lnSpc>
            </a:pPr>
            <a:endParaRPr lang="en-US" sz="1600" dirty="0"/>
          </a:p>
        </p:txBody>
      </p:sp>
      <p:sp>
        <p:nvSpPr>
          <p:cNvPr id="17" name="Text 15"/>
          <p:cNvSpPr/>
          <p:nvPr/>
        </p:nvSpPr>
        <p:spPr>
          <a:xfrm>
            <a:off x="1448435" y="2273300"/>
            <a:ext cx="9295130" cy="343235"/>
          </a:xfrm>
          <a:prstGeom prst="rect">
            <a:avLst/>
          </a:prstGeom>
          <a:noFill/>
          <a:ln/>
        </p:spPr>
        <p:txBody>
          <a:bodyPr wrap="square" lIns="91440" tIns="45720" rIns="91440" bIns="45720" rtlCol="0" anchor="t">
            <a:spAutoFit/>
          </a:bodyPr>
          <a:lstStyle/>
          <a:p>
            <a:pPr>
              <a:lnSpc>
                <a:spcPct val="130000"/>
              </a:lnSpc>
            </a:pPr>
            <a:endParaRPr lang="en-US" sz="1400" dirty="0">
              <a:solidFill>
                <a:srgbClr val="2B2F36"/>
              </a:solidFill>
              <a:latin typeface="Arial" panose="020B0604020202020204" pitchFamily="34" charset="0"/>
              <a:ea typeface="MiSans" pitchFamily="34" charset="-122"/>
              <a:cs typeface="Arial" panose="020B0604020202020204" pitchFamily="34" charset="0"/>
            </a:endParaRPr>
          </a:p>
        </p:txBody>
      </p:sp>
      <p:sp>
        <p:nvSpPr>
          <p:cNvPr id="20" name="Shape 11">
            <a:extLst>
              <a:ext uri="{FF2B5EF4-FFF2-40B4-BE49-F238E27FC236}">
                <a16:creationId xmlns:a16="http://schemas.microsoft.com/office/drawing/2014/main" id="{25A59257-361A-2477-4A41-16D2B08A397B}"/>
              </a:ext>
            </a:extLst>
          </p:cNvPr>
          <p:cNvSpPr/>
          <p:nvPr/>
        </p:nvSpPr>
        <p:spPr>
          <a:xfrm>
            <a:off x="1117917" y="1422401"/>
            <a:ext cx="9935845" cy="3461656"/>
          </a:xfrm>
          <a:prstGeom prst="roundRect">
            <a:avLst>
              <a:gd name="adj" fmla="val 0"/>
            </a:avLst>
          </a:prstGeom>
          <a:solidFill>
            <a:srgbClr val="FFFFFF"/>
          </a:solidFill>
          <a:ln w="19050">
            <a:solidFill>
              <a:schemeClr val="accent6"/>
            </a:solidFill>
            <a:prstDash val="solid"/>
          </a:ln>
        </p:spPr>
        <p:txBody>
          <a:bodyPr/>
          <a:lstStyle/>
          <a:p>
            <a:pPr algn="just"/>
            <a:endParaRPr lang="en-US" sz="1600" dirty="0">
              <a:solidFill>
                <a:srgbClr val="4F5155"/>
              </a:solidFill>
              <a:latin typeface="Arial" panose="020B0604020202020204" pitchFamily="34" charset="0"/>
              <a:cs typeface="Arial" panose="020B0604020202020204" pitchFamily="34" charset="0"/>
            </a:endParaRPr>
          </a:p>
          <a:p>
            <a:pPr algn="just"/>
            <a:endParaRPr lang="en-US" sz="1600" dirty="0">
              <a:solidFill>
                <a:srgbClr val="4F5155"/>
              </a:solidFill>
              <a:latin typeface="Arial" panose="020B0604020202020204" pitchFamily="34" charset="0"/>
              <a:cs typeface="Arial" panose="020B0604020202020204" pitchFamily="34" charset="0"/>
            </a:endParaRPr>
          </a:p>
          <a:p>
            <a:pPr algn="just"/>
            <a:endParaRPr lang="en-US" sz="1600" dirty="0">
              <a:solidFill>
                <a:srgbClr val="4F5155"/>
              </a:solidFill>
              <a:latin typeface="Arial" panose="020B0604020202020204" pitchFamily="34" charset="0"/>
              <a:cs typeface="Arial" panose="020B0604020202020204" pitchFamily="34" charset="0"/>
            </a:endParaRPr>
          </a:p>
          <a:p>
            <a:pPr algn="just"/>
            <a:endParaRPr lang="en-US" sz="1600" dirty="0">
              <a:solidFill>
                <a:srgbClr val="4F5155"/>
              </a:solidFill>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Calm provides students with accessible, evidence-based support that reduces anxiety, improves emotional wellbeing, and enhances academic performance. Its digital tools offer immediate help, reduce pressure on counselling services, and promote long-term healthy habits. By integrating calm into campus systems, universities can create a more proactive, scalable, and cost-effective approach to student mental health.</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3894271"/>
      </p:ext>
    </p:extLst>
  </p:cSld>
  <p:clrMapOvr>
    <a:masterClrMapping/>
  </p:clrMapOvr>
  <p:transition>
    <p:fad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F04DBD-6BBF-90B8-C57F-10668775C505}"/>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A034C9C-3EE5-8455-A8B2-929D5B906D90}"/>
              </a:ext>
            </a:extLst>
          </p:cNvPr>
          <p:cNvSpPr/>
          <p:nvPr/>
        </p:nvSpPr>
        <p:spPr>
          <a:xfrm>
            <a:off x="634" y="6201410"/>
            <a:ext cx="12191365" cy="656590"/>
          </a:xfrm>
          <a:prstGeom prst="rect">
            <a:avLst/>
          </a:prstGeom>
          <a:solidFill>
            <a:schemeClr val="accent6">
              <a:lumMod val="60000"/>
              <a:lumOff val="40000"/>
            </a:schemeClr>
          </a:solidFill>
          <a:ln/>
        </p:spPr>
        <p:txBody>
          <a:bodyPr/>
          <a:lstStyle/>
          <a:p>
            <a:endParaRPr lang="en-GB"/>
          </a:p>
        </p:txBody>
      </p:sp>
      <p:sp>
        <p:nvSpPr>
          <p:cNvPr id="3" name="Text 1">
            <a:extLst>
              <a:ext uri="{FF2B5EF4-FFF2-40B4-BE49-F238E27FC236}">
                <a16:creationId xmlns:a16="http://schemas.microsoft.com/office/drawing/2014/main" id="{66776268-959F-D470-B4D6-E4A49428126F}"/>
              </a:ext>
            </a:extLst>
          </p:cNvPr>
          <p:cNvSpPr/>
          <p:nvPr/>
        </p:nvSpPr>
        <p:spPr>
          <a:xfrm>
            <a:off x="635" y="5073650"/>
            <a:ext cx="12170410" cy="1784350"/>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a:extLst>
              <a:ext uri="{FF2B5EF4-FFF2-40B4-BE49-F238E27FC236}">
                <a16:creationId xmlns:a16="http://schemas.microsoft.com/office/drawing/2014/main" id="{1472DE2E-3E89-C57C-8F82-76A4ED9C2237}"/>
              </a:ext>
            </a:extLst>
          </p:cNvPr>
          <p:cNvSpPr/>
          <p:nvPr/>
        </p:nvSpPr>
        <p:spPr>
          <a:xfrm rot="5400000">
            <a:off x="467360" y="410210"/>
            <a:ext cx="330200" cy="330200"/>
          </a:xfrm>
          <a:prstGeom prst="triangle">
            <a:avLst>
              <a:gd name="adj" fmla="val 50000"/>
            </a:avLst>
          </a:prstGeom>
          <a:solidFill>
            <a:schemeClr val="accent6"/>
          </a:solidFill>
          <a:ln/>
        </p:spPr>
        <p:txBody>
          <a:bodyPr/>
          <a:lstStyle/>
          <a:p>
            <a:endParaRPr lang="en-GB"/>
          </a:p>
        </p:txBody>
      </p:sp>
      <p:sp>
        <p:nvSpPr>
          <p:cNvPr id="5" name="Text 3">
            <a:extLst>
              <a:ext uri="{FF2B5EF4-FFF2-40B4-BE49-F238E27FC236}">
                <a16:creationId xmlns:a16="http://schemas.microsoft.com/office/drawing/2014/main" id="{05D8740E-0BAB-3166-C510-BF4870E0AEDD}"/>
              </a:ext>
            </a:extLst>
          </p:cNvPr>
          <p:cNvSpPr/>
          <p:nvPr/>
        </p:nvSpPr>
        <p:spPr>
          <a:xfrm rot="5400000">
            <a:off x="467360" y="410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6" name="Shape 4">
            <a:extLst>
              <a:ext uri="{FF2B5EF4-FFF2-40B4-BE49-F238E27FC236}">
                <a16:creationId xmlns:a16="http://schemas.microsoft.com/office/drawing/2014/main" id="{FCD1368E-C04F-57F3-DE96-FCFB2E106090}"/>
              </a:ext>
            </a:extLst>
          </p:cNvPr>
          <p:cNvSpPr/>
          <p:nvPr/>
        </p:nvSpPr>
        <p:spPr>
          <a:xfrm rot="5400000">
            <a:off x="594360" y="537210"/>
            <a:ext cx="330200" cy="330200"/>
          </a:xfrm>
          <a:prstGeom prst="triangle">
            <a:avLst>
              <a:gd name="adj" fmla="val 50000"/>
            </a:avLst>
          </a:prstGeom>
          <a:solidFill>
            <a:srgbClr val="F6F4ED"/>
          </a:solidFill>
          <a:ln/>
        </p:spPr>
        <p:txBody>
          <a:bodyPr/>
          <a:lstStyle/>
          <a:p>
            <a:endParaRPr lang="en-GB"/>
          </a:p>
        </p:txBody>
      </p:sp>
      <p:sp>
        <p:nvSpPr>
          <p:cNvPr id="7" name="Text 5">
            <a:extLst>
              <a:ext uri="{FF2B5EF4-FFF2-40B4-BE49-F238E27FC236}">
                <a16:creationId xmlns:a16="http://schemas.microsoft.com/office/drawing/2014/main" id="{F105B071-EAA2-BF25-646B-6ADC090384A8}"/>
              </a:ext>
            </a:extLst>
          </p:cNvPr>
          <p:cNvSpPr/>
          <p:nvPr/>
        </p:nvSpPr>
        <p:spPr>
          <a:xfrm rot="5400000">
            <a:off x="594360" y="537210"/>
            <a:ext cx="330200" cy="33020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a:extLst>
              <a:ext uri="{FF2B5EF4-FFF2-40B4-BE49-F238E27FC236}">
                <a16:creationId xmlns:a16="http://schemas.microsoft.com/office/drawing/2014/main" id="{A3C81FA3-7828-5754-3F82-89008F0C02F2}"/>
              </a:ext>
            </a:extLst>
          </p:cNvPr>
          <p:cNvSpPr/>
          <p:nvPr/>
        </p:nvSpPr>
        <p:spPr>
          <a:xfrm>
            <a:off x="1128395" y="344643"/>
            <a:ext cx="10782935" cy="521970"/>
          </a:xfrm>
          <a:prstGeom prst="rect">
            <a:avLst/>
          </a:prstGeom>
          <a:noFill/>
          <a:ln/>
        </p:spPr>
        <p:txBody>
          <a:bodyPr wrap="square" lIns="91440" tIns="45720" rIns="91440" bIns="45720" rtlCol="0" anchor="t">
            <a:spAutoFit/>
          </a:bodyPr>
          <a:lstStyle/>
          <a:p>
            <a:pPr algn="just">
              <a:lnSpc>
                <a:spcPct val="100000"/>
              </a:lnSpc>
            </a:pPr>
            <a:r>
              <a:rPr lang="en-US" sz="2800" b="1" dirty="0">
                <a:solidFill>
                  <a:srgbClr val="000000"/>
                </a:solidFill>
                <a:latin typeface="Arial" panose="020B0604020202020204" pitchFamily="34" charset="0"/>
                <a:ea typeface="MiSans" pitchFamily="34" charset="-122"/>
                <a:cs typeface="Arial" panose="020B0604020202020204" pitchFamily="34" charset="0"/>
              </a:rPr>
              <a:t>Reference</a:t>
            </a:r>
            <a:endParaRPr lang="en-US" sz="1600" dirty="0"/>
          </a:p>
        </p:txBody>
      </p:sp>
      <p:sp>
        <p:nvSpPr>
          <p:cNvPr id="9" name="Shape 7">
            <a:extLst>
              <a:ext uri="{FF2B5EF4-FFF2-40B4-BE49-F238E27FC236}">
                <a16:creationId xmlns:a16="http://schemas.microsoft.com/office/drawing/2014/main" id="{16EF1C84-B742-39DE-30C1-8DD5E42B9665}"/>
              </a:ext>
            </a:extLst>
          </p:cNvPr>
          <p:cNvSpPr/>
          <p:nvPr/>
        </p:nvSpPr>
        <p:spPr>
          <a:xfrm>
            <a:off x="638810" y="6362065"/>
            <a:ext cx="215900" cy="215900"/>
          </a:xfrm>
          <a:prstGeom prst="roundRect">
            <a:avLst>
              <a:gd name="adj" fmla="val 50000"/>
            </a:avLst>
          </a:prstGeom>
          <a:solidFill>
            <a:srgbClr val="F6F4ED"/>
          </a:solidFill>
          <a:ln/>
        </p:spPr>
        <p:txBody>
          <a:bodyPr/>
          <a:lstStyle/>
          <a:p>
            <a:endParaRPr lang="en-GB"/>
          </a:p>
        </p:txBody>
      </p:sp>
      <p:sp>
        <p:nvSpPr>
          <p:cNvPr id="10" name="Text 8">
            <a:extLst>
              <a:ext uri="{FF2B5EF4-FFF2-40B4-BE49-F238E27FC236}">
                <a16:creationId xmlns:a16="http://schemas.microsoft.com/office/drawing/2014/main" id="{DA11B2B9-E4ED-8C08-2FA8-BE561A401835}"/>
              </a:ext>
            </a:extLst>
          </p:cNvPr>
          <p:cNvSpPr/>
          <p:nvPr/>
        </p:nvSpPr>
        <p:spPr>
          <a:xfrm>
            <a:off x="638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9">
            <a:extLst>
              <a:ext uri="{FF2B5EF4-FFF2-40B4-BE49-F238E27FC236}">
                <a16:creationId xmlns:a16="http://schemas.microsoft.com/office/drawing/2014/main" id="{5D9379E9-2D8E-9D2D-DF8A-E922B6CE8EDF}"/>
              </a:ext>
            </a:extLst>
          </p:cNvPr>
          <p:cNvSpPr/>
          <p:nvPr/>
        </p:nvSpPr>
        <p:spPr>
          <a:xfrm>
            <a:off x="765810" y="6362065"/>
            <a:ext cx="215900" cy="215900"/>
          </a:xfrm>
          <a:prstGeom prst="roundRect">
            <a:avLst>
              <a:gd name="adj" fmla="val 50000"/>
            </a:avLst>
          </a:prstGeom>
          <a:solidFill>
            <a:srgbClr val="000000">
              <a:alpha val="0"/>
            </a:srgbClr>
          </a:solidFill>
          <a:ln w="19050">
            <a:solidFill>
              <a:srgbClr val="F6F4ED"/>
            </a:solidFill>
            <a:prstDash val="solid"/>
          </a:ln>
        </p:spPr>
        <p:txBody>
          <a:bodyPr/>
          <a:lstStyle/>
          <a:p>
            <a:endParaRPr lang="en-GB"/>
          </a:p>
        </p:txBody>
      </p:sp>
      <p:sp>
        <p:nvSpPr>
          <p:cNvPr id="12" name="Text 10">
            <a:extLst>
              <a:ext uri="{FF2B5EF4-FFF2-40B4-BE49-F238E27FC236}">
                <a16:creationId xmlns:a16="http://schemas.microsoft.com/office/drawing/2014/main" id="{55FE7BB0-463E-C9DC-6971-397F80FE66D7}"/>
              </a:ext>
            </a:extLst>
          </p:cNvPr>
          <p:cNvSpPr/>
          <p:nvPr/>
        </p:nvSpPr>
        <p:spPr>
          <a:xfrm>
            <a:off x="765810" y="6362065"/>
            <a:ext cx="215900" cy="215900"/>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2">
            <a:extLst>
              <a:ext uri="{FF2B5EF4-FFF2-40B4-BE49-F238E27FC236}">
                <a16:creationId xmlns:a16="http://schemas.microsoft.com/office/drawing/2014/main" id="{56B3555F-2983-CD1C-60DD-E0FAB32142C3}"/>
              </a:ext>
            </a:extLst>
          </p:cNvPr>
          <p:cNvSpPr/>
          <p:nvPr/>
        </p:nvSpPr>
        <p:spPr>
          <a:xfrm>
            <a:off x="1128395" y="1508760"/>
            <a:ext cx="9935845" cy="4114800"/>
          </a:xfrm>
          <a:prstGeom prst="rect">
            <a:avLst/>
          </a:prstGeom>
          <a:noFill/>
          <a:ln/>
        </p:spPr>
        <p:txBody>
          <a:bodyPr wrap="square" lIns="45720" tIns="91440" rIns="91440" bIns="45720" rtlCol="0" anchor="ctr"/>
          <a:lstStyle/>
          <a:p>
            <a:pPr>
              <a:lnSpc>
                <a:spcPct val="100000"/>
              </a:lnSpc>
            </a:pPr>
            <a:endParaRPr lang="en-US" sz="1600" dirty="0"/>
          </a:p>
        </p:txBody>
      </p:sp>
      <p:sp>
        <p:nvSpPr>
          <p:cNvPr id="20" name="TextBox 19">
            <a:extLst>
              <a:ext uri="{FF2B5EF4-FFF2-40B4-BE49-F238E27FC236}">
                <a16:creationId xmlns:a16="http://schemas.microsoft.com/office/drawing/2014/main" id="{A1A347CD-47D1-AAED-6517-390D13EB5D29}"/>
              </a:ext>
            </a:extLst>
          </p:cNvPr>
          <p:cNvSpPr txBox="1"/>
          <p:nvPr/>
        </p:nvSpPr>
        <p:spPr>
          <a:xfrm>
            <a:off x="467360" y="930910"/>
            <a:ext cx="11406505" cy="5478423"/>
          </a:xfrm>
          <a:prstGeom prst="rect">
            <a:avLst/>
          </a:prstGeom>
          <a:noFill/>
        </p:spPr>
        <p:txBody>
          <a:bodyPr wrap="square" rtlCol="0">
            <a:spAutoFit/>
          </a:bodyPr>
          <a:lstStyle/>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Auerbach, R.P., Mortier, P., </a:t>
            </a:r>
            <a:r>
              <a:rPr lang="en-GB" sz="1250" dirty="0" err="1">
                <a:latin typeface="Arial" panose="020B0604020202020204" pitchFamily="34" charset="0"/>
                <a:cs typeface="Arial" panose="020B0604020202020204" pitchFamily="34" charset="0"/>
              </a:rPr>
              <a:t>Bruffaerts</a:t>
            </a:r>
            <a:r>
              <a:rPr lang="en-GB" sz="1250" dirty="0">
                <a:latin typeface="Arial" panose="020B0604020202020204" pitchFamily="34" charset="0"/>
                <a:cs typeface="Arial" panose="020B0604020202020204" pitchFamily="34" charset="0"/>
              </a:rPr>
              <a:t>, R., Alonso, J., </a:t>
            </a:r>
            <a:r>
              <a:rPr lang="en-GB" sz="1250" dirty="0" err="1">
                <a:latin typeface="Arial" panose="020B0604020202020204" pitchFamily="34" charset="0"/>
                <a:cs typeface="Arial" panose="020B0604020202020204" pitchFamily="34" charset="0"/>
              </a:rPr>
              <a:t>Benjet</a:t>
            </a:r>
            <a:r>
              <a:rPr lang="en-GB" sz="1250" dirty="0">
                <a:latin typeface="Arial" panose="020B0604020202020204" pitchFamily="34" charset="0"/>
                <a:cs typeface="Arial" panose="020B0604020202020204" pitchFamily="34" charset="0"/>
              </a:rPr>
              <a:t>, C., Cuijpers, P., </a:t>
            </a:r>
            <a:r>
              <a:rPr lang="en-GB" sz="1250" dirty="0" err="1">
                <a:latin typeface="Arial" panose="020B0604020202020204" pitchFamily="34" charset="0"/>
                <a:cs typeface="Arial" panose="020B0604020202020204" pitchFamily="34" charset="0"/>
              </a:rPr>
              <a:t>Demyttenaere</a:t>
            </a:r>
            <a:r>
              <a:rPr lang="en-GB" sz="1250" dirty="0">
                <a:latin typeface="Arial" panose="020B0604020202020204" pitchFamily="34" charset="0"/>
                <a:cs typeface="Arial" panose="020B0604020202020204" pitchFamily="34" charset="0"/>
              </a:rPr>
              <a:t>, K., Ebert, D.D., Green, J.G., </a:t>
            </a:r>
            <a:r>
              <a:rPr lang="en-GB" sz="1250" dirty="0" err="1">
                <a:latin typeface="Arial" panose="020B0604020202020204" pitchFamily="34" charset="0"/>
                <a:cs typeface="Arial" panose="020B0604020202020204" pitchFamily="34" charset="0"/>
              </a:rPr>
              <a:t>Hasking</a:t>
            </a:r>
            <a:r>
              <a:rPr lang="en-GB" sz="1250" dirty="0">
                <a:latin typeface="Arial" panose="020B0604020202020204" pitchFamily="34" charset="0"/>
                <a:cs typeface="Arial" panose="020B0604020202020204" pitchFamily="34" charset="0"/>
              </a:rPr>
              <a:t>, P., Murray, E., Nock, M.K., Pinder-Amaker, S., Sampson, N.A., Stein, D.J., </a:t>
            </a:r>
            <a:r>
              <a:rPr lang="en-GB" sz="1250" dirty="0" err="1">
                <a:latin typeface="Arial" panose="020B0604020202020204" pitchFamily="34" charset="0"/>
                <a:cs typeface="Arial" panose="020B0604020202020204" pitchFamily="34" charset="0"/>
              </a:rPr>
              <a:t>Vilagut</a:t>
            </a:r>
            <a:r>
              <a:rPr lang="en-GB" sz="1250" dirty="0">
                <a:latin typeface="Arial" panose="020B0604020202020204" pitchFamily="34" charset="0"/>
                <a:cs typeface="Arial" panose="020B0604020202020204" pitchFamily="34" charset="0"/>
              </a:rPr>
              <a:t>, G., Zaslavsky, A.M. &amp; Kessler, R.C. (2018) ‘WHO World Mental Health Surveys International College Student Project: Prevalence and distribution of mental disorders’, </a:t>
            </a:r>
            <a:r>
              <a:rPr lang="en-GB" sz="1250" i="1" dirty="0">
                <a:latin typeface="Arial" panose="020B0604020202020204" pitchFamily="34" charset="0"/>
                <a:cs typeface="Arial" panose="020B0604020202020204" pitchFamily="34" charset="0"/>
              </a:rPr>
              <a:t>Journal of Abnormal Psychology</a:t>
            </a:r>
            <a:r>
              <a:rPr lang="en-GB" sz="1250" dirty="0">
                <a:latin typeface="Arial" panose="020B0604020202020204" pitchFamily="34" charset="0"/>
                <a:cs typeface="Arial" panose="020B0604020202020204" pitchFamily="34" charset="0"/>
              </a:rPr>
              <a:t>, 127(7), pp. 623–638.</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Beck, J.S. (2011) </a:t>
            </a:r>
            <a:r>
              <a:rPr lang="en-GB" sz="1250" i="1" dirty="0">
                <a:latin typeface="Arial" panose="020B0604020202020204" pitchFamily="34" charset="0"/>
                <a:cs typeface="Arial" panose="020B0604020202020204" pitchFamily="34" charset="0"/>
              </a:rPr>
              <a:t>Cognitive </a:t>
            </a:r>
            <a:r>
              <a:rPr lang="en-GB" sz="1250" i="1" dirty="0" err="1">
                <a:latin typeface="Arial" panose="020B0604020202020204" pitchFamily="34" charset="0"/>
                <a:cs typeface="Arial" panose="020B0604020202020204" pitchFamily="34" charset="0"/>
              </a:rPr>
              <a:t>Behavior</a:t>
            </a:r>
            <a:r>
              <a:rPr lang="en-GB" sz="1250" i="1" dirty="0">
                <a:latin typeface="Arial" panose="020B0604020202020204" pitchFamily="34" charset="0"/>
                <a:cs typeface="Arial" panose="020B0604020202020204" pitchFamily="34" charset="0"/>
              </a:rPr>
              <a:t> Therapy: Basics and Beyond</a:t>
            </a:r>
            <a:r>
              <a:rPr lang="en-GB" sz="1250" dirty="0">
                <a:latin typeface="Arial" panose="020B0604020202020204" pitchFamily="34" charset="0"/>
                <a:cs typeface="Arial" panose="020B0604020202020204" pitchFamily="34" charset="0"/>
              </a:rPr>
              <a:t>. 2nd ed. New York: Guilford Press.</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Brown, J., Evans-Lacko, S., Aschan, L., Henderson, M.J., Hatch, S.L. &amp; </a:t>
            </a:r>
            <a:r>
              <a:rPr lang="en-GB" sz="1250" dirty="0" err="1">
                <a:latin typeface="Arial" panose="020B0604020202020204" pitchFamily="34" charset="0"/>
                <a:cs typeface="Arial" panose="020B0604020202020204" pitchFamily="34" charset="0"/>
              </a:rPr>
              <a:t>Hotopf</a:t>
            </a:r>
            <a:r>
              <a:rPr lang="en-GB" sz="1250" dirty="0">
                <a:latin typeface="Arial" panose="020B0604020202020204" pitchFamily="34" charset="0"/>
                <a:cs typeface="Arial" panose="020B0604020202020204" pitchFamily="34" charset="0"/>
              </a:rPr>
              <a:t>, M. (2014) ‘Seeking informal and formal help for mental health problems in the community: A secondary analysis from a psychiatric morbidity survey in South London’, </a:t>
            </a:r>
            <a:r>
              <a:rPr lang="en-GB" sz="1250" i="1" dirty="0">
                <a:latin typeface="Arial" panose="020B0604020202020204" pitchFamily="34" charset="0"/>
                <a:cs typeface="Arial" panose="020B0604020202020204" pitchFamily="34" charset="0"/>
              </a:rPr>
              <a:t>BMC Psychiatry</a:t>
            </a:r>
            <a:r>
              <a:rPr lang="en-GB" sz="1250" dirty="0">
                <a:latin typeface="Arial" panose="020B0604020202020204" pitchFamily="34" charset="0"/>
                <a:cs typeface="Arial" panose="020B0604020202020204" pitchFamily="34" charset="0"/>
              </a:rPr>
              <a:t>, 14(1), p.275. </a:t>
            </a:r>
            <a:r>
              <a:rPr lang="en-GB" sz="1250" dirty="0" err="1">
                <a:latin typeface="Arial" panose="020B0604020202020204" pitchFamily="34" charset="0"/>
                <a:cs typeface="Arial" panose="020B0604020202020204" pitchFamily="34" charset="0"/>
              </a:rPr>
              <a:t>doi</a:t>
            </a:r>
            <a:r>
              <a:rPr lang="en-GB" sz="1250" dirty="0">
                <a:latin typeface="Arial" panose="020B0604020202020204" pitchFamily="34" charset="0"/>
                <a:cs typeface="Arial" panose="020B0604020202020204" pitchFamily="34" charset="0"/>
              </a:rPr>
              <a:t>: 10.1186/s12888-014-0275-y.</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Busse, T.S., Nitsche, J., </a:t>
            </a:r>
            <a:r>
              <a:rPr lang="en-GB" sz="1250" dirty="0" err="1">
                <a:latin typeface="Arial" panose="020B0604020202020204" pitchFamily="34" charset="0"/>
                <a:cs typeface="Arial" panose="020B0604020202020204" pitchFamily="34" charset="0"/>
              </a:rPr>
              <a:t>Kernebeck</a:t>
            </a:r>
            <a:r>
              <a:rPr lang="en-GB" sz="1250" dirty="0">
                <a:latin typeface="Arial" panose="020B0604020202020204" pitchFamily="34" charset="0"/>
                <a:cs typeface="Arial" panose="020B0604020202020204" pitchFamily="34" charset="0"/>
              </a:rPr>
              <a:t>, S., Jux, C., Weitz, J., Ehlers, J.P. &amp; Bork, U. (2022) ‘Approaches to improvement of digital health literacy (</a:t>
            </a:r>
            <a:r>
              <a:rPr lang="en-GB" sz="1250" dirty="0" err="1">
                <a:latin typeface="Arial" panose="020B0604020202020204" pitchFamily="34" charset="0"/>
                <a:cs typeface="Arial" panose="020B0604020202020204" pitchFamily="34" charset="0"/>
              </a:rPr>
              <a:t>eHL</a:t>
            </a:r>
            <a:r>
              <a:rPr lang="en-GB" sz="1250" dirty="0">
                <a:latin typeface="Arial" panose="020B0604020202020204" pitchFamily="34" charset="0"/>
                <a:cs typeface="Arial" panose="020B0604020202020204" pitchFamily="34" charset="0"/>
              </a:rPr>
              <a:t>) in the context of person-</a:t>
            </a:r>
            <a:r>
              <a:rPr lang="en-GB" sz="1250" dirty="0" err="1">
                <a:latin typeface="Arial" panose="020B0604020202020204" pitchFamily="34" charset="0"/>
                <a:cs typeface="Arial" panose="020B0604020202020204" pitchFamily="34" charset="0"/>
              </a:rPr>
              <a:t>centered</a:t>
            </a:r>
            <a:r>
              <a:rPr lang="en-GB" sz="1250" dirty="0">
                <a:latin typeface="Arial" panose="020B0604020202020204" pitchFamily="34" charset="0"/>
                <a:cs typeface="Arial" panose="020B0604020202020204" pitchFamily="34" charset="0"/>
              </a:rPr>
              <a:t> care’, </a:t>
            </a:r>
            <a:r>
              <a:rPr lang="en-GB" sz="1250" i="1" dirty="0">
                <a:latin typeface="Arial" panose="020B0604020202020204" pitchFamily="34" charset="0"/>
                <a:cs typeface="Arial" panose="020B0604020202020204" pitchFamily="34" charset="0"/>
              </a:rPr>
              <a:t>International Journal of Environmental Research and Public Health</a:t>
            </a:r>
            <a:r>
              <a:rPr lang="en-GB" sz="1250" dirty="0">
                <a:latin typeface="Arial" panose="020B0604020202020204" pitchFamily="34" charset="0"/>
                <a:cs typeface="Arial" panose="020B0604020202020204" pitchFamily="34" charset="0"/>
              </a:rPr>
              <a:t>, 19(14), p.8309. </a:t>
            </a:r>
            <a:r>
              <a:rPr lang="en-GB" sz="1250" dirty="0" err="1">
                <a:latin typeface="Arial" panose="020B0604020202020204" pitchFamily="34" charset="0"/>
                <a:cs typeface="Arial" panose="020B0604020202020204" pitchFamily="34" charset="0"/>
              </a:rPr>
              <a:t>doi</a:t>
            </a:r>
            <a:r>
              <a:rPr lang="en-GB" sz="1250" dirty="0">
                <a:latin typeface="Arial" panose="020B0604020202020204" pitchFamily="34" charset="0"/>
                <a:cs typeface="Arial" panose="020B0604020202020204" pitchFamily="34" charset="0"/>
              </a:rPr>
              <a:t>: 10.3390/ijerph19148309.</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Department of Health &amp; Social Care (2021) </a:t>
            </a:r>
            <a:r>
              <a:rPr lang="en-GB" sz="1250" i="1" dirty="0">
                <a:latin typeface="Arial" panose="020B0604020202020204" pitchFamily="34" charset="0"/>
                <a:cs typeface="Arial" panose="020B0604020202020204" pitchFamily="34" charset="0"/>
              </a:rPr>
              <a:t>Data Saves Lives: Reshaping Health and Social Care with Data</a:t>
            </a:r>
            <a:r>
              <a:rPr lang="en-GB" sz="1250" dirty="0">
                <a:latin typeface="Arial" panose="020B0604020202020204" pitchFamily="34" charset="0"/>
                <a:cs typeface="Arial" panose="020B0604020202020204" pitchFamily="34" charset="0"/>
              </a:rPr>
              <a:t>. London: UK Government.</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Firth, J., </a:t>
            </a:r>
            <a:r>
              <a:rPr lang="en-GB" sz="1250" dirty="0" err="1">
                <a:latin typeface="Arial" panose="020B0604020202020204" pitchFamily="34" charset="0"/>
                <a:cs typeface="Arial" panose="020B0604020202020204" pitchFamily="34" charset="0"/>
              </a:rPr>
              <a:t>Torous</a:t>
            </a:r>
            <a:r>
              <a:rPr lang="en-GB" sz="1250" dirty="0">
                <a:latin typeface="Arial" panose="020B0604020202020204" pitchFamily="34" charset="0"/>
                <a:cs typeface="Arial" panose="020B0604020202020204" pitchFamily="34" charset="0"/>
              </a:rPr>
              <a:t>, J., Nicholas, J., Carney, R., Pratap, A., Rosenbaum, S. &amp; Sarris, J. (2017) ‘The efficacy of smartphone-based mental health interventions for depressive symptoms: A meta-analysis of randomized controlled trials’, </a:t>
            </a:r>
            <a:r>
              <a:rPr lang="en-GB" sz="1250" i="1" dirty="0">
                <a:latin typeface="Arial" panose="020B0604020202020204" pitchFamily="34" charset="0"/>
                <a:cs typeface="Arial" panose="020B0604020202020204" pitchFamily="34" charset="0"/>
              </a:rPr>
              <a:t>World Psychiatry</a:t>
            </a:r>
            <a:r>
              <a:rPr lang="en-GB" sz="1250" dirty="0">
                <a:latin typeface="Arial" panose="020B0604020202020204" pitchFamily="34" charset="0"/>
                <a:cs typeface="Arial" panose="020B0604020202020204" pitchFamily="34" charset="0"/>
              </a:rPr>
              <a:t>, 16(3), pp. 287–298. </a:t>
            </a:r>
            <a:r>
              <a:rPr lang="en-GB" sz="1250" dirty="0" err="1">
                <a:latin typeface="Arial" panose="020B0604020202020204" pitchFamily="34" charset="0"/>
                <a:cs typeface="Arial" panose="020B0604020202020204" pitchFamily="34" charset="0"/>
              </a:rPr>
              <a:t>doi</a:t>
            </a:r>
            <a:r>
              <a:rPr lang="en-GB" sz="1250" dirty="0">
                <a:latin typeface="Arial" panose="020B0604020202020204" pitchFamily="34" charset="0"/>
                <a:cs typeface="Arial" panose="020B0604020202020204" pitchFamily="34" charset="0"/>
              </a:rPr>
              <a:t>: 10.1002/wps.20472.</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Harrer, M., Adam, S.H., Fleischmann, R.J., Baumeister, H., Auerbach, R., </a:t>
            </a:r>
            <a:r>
              <a:rPr lang="en-GB" sz="1250" dirty="0" err="1">
                <a:latin typeface="Arial" panose="020B0604020202020204" pitchFamily="34" charset="0"/>
                <a:cs typeface="Arial" panose="020B0604020202020204" pitchFamily="34" charset="0"/>
              </a:rPr>
              <a:t>Bruffaerts</a:t>
            </a:r>
            <a:r>
              <a:rPr lang="en-GB" sz="1250" dirty="0">
                <a:latin typeface="Arial" panose="020B0604020202020204" pitchFamily="34" charset="0"/>
                <a:cs typeface="Arial" panose="020B0604020202020204" pitchFamily="34" charset="0"/>
              </a:rPr>
              <a:t>, R., Cuijpers, P., Kessler, R.C., </a:t>
            </a:r>
            <a:r>
              <a:rPr lang="en-GB" sz="1250" dirty="0" err="1">
                <a:latin typeface="Arial" panose="020B0604020202020204" pitchFamily="34" charset="0"/>
                <a:cs typeface="Arial" panose="020B0604020202020204" pitchFamily="34" charset="0"/>
              </a:rPr>
              <a:t>Berking</a:t>
            </a:r>
            <a:r>
              <a:rPr lang="en-GB" sz="1250" dirty="0">
                <a:latin typeface="Arial" panose="020B0604020202020204" pitchFamily="34" charset="0"/>
                <a:cs typeface="Arial" panose="020B0604020202020204" pitchFamily="34" charset="0"/>
              </a:rPr>
              <a:t>, M., Lehr, D. &amp; Ebert, D.D. (2018) ‘Effectiveness of an Internet- and App-Based Intervention for College Students with Elevated Stress: Randomized Controlled Trial’, </a:t>
            </a:r>
            <a:r>
              <a:rPr lang="en-GB" sz="1250" i="1" dirty="0">
                <a:latin typeface="Arial" panose="020B0604020202020204" pitchFamily="34" charset="0"/>
                <a:cs typeface="Arial" panose="020B0604020202020204" pitchFamily="34" charset="0"/>
              </a:rPr>
              <a:t>Journal of Medical Internet Research</a:t>
            </a:r>
            <a:r>
              <a:rPr lang="en-GB" sz="1250" dirty="0">
                <a:latin typeface="Arial" panose="020B0604020202020204" pitchFamily="34" charset="0"/>
                <a:cs typeface="Arial" panose="020B0604020202020204" pitchFamily="34" charset="0"/>
              </a:rPr>
              <a:t>, 20(4), p.e136. </a:t>
            </a:r>
            <a:r>
              <a:rPr lang="en-GB" sz="1250" dirty="0" err="1">
                <a:latin typeface="Arial" panose="020B0604020202020204" pitchFamily="34" charset="0"/>
                <a:cs typeface="Arial" panose="020B0604020202020204" pitchFamily="34" charset="0"/>
              </a:rPr>
              <a:t>doi</a:t>
            </a:r>
            <a:r>
              <a:rPr lang="en-GB" sz="1250" dirty="0">
                <a:latin typeface="Arial" panose="020B0604020202020204" pitchFamily="34" charset="0"/>
                <a:cs typeface="Arial" panose="020B0604020202020204" pitchFamily="34" charset="0"/>
              </a:rPr>
              <a:t>: 10.2196/jmir.9293.</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Huberty, J., Puzia, M.E., Green, J., </a:t>
            </a:r>
            <a:r>
              <a:rPr lang="en-GB" sz="1250" dirty="0" err="1">
                <a:latin typeface="Arial" panose="020B0604020202020204" pitchFamily="34" charset="0"/>
                <a:cs typeface="Arial" panose="020B0604020202020204" pitchFamily="34" charset="0"/>
              </a:rPr>
              <a:t>Vlisides</a:t>
            </a:r>
            <a:r>
              <a:rPr lang="en-GB" sz="1250" dirty="0">
                <a:latin typeface="Arial" panose="020B0604020202020204" pitchFamily="34" charset="0"/>
                <a:cs typeface="Arial" panose="020B0604020202020204" pitchFamily="34" charset="0"/>
              </a:rPr>
              <a:t>-Henry, R.D., Larkey, L., Irwin, M.R. &amp; </a:t>
            </a:r>
            <a:r>
              <a:rPr lang="en-GB" sz="1250" dirty="0" err="1">
                <a:latin typeface="Arial" panose="020B0604020202020204" pitchFamily="34" charset="0"/>
                <a:cs typeface="Arial" panose="020B0604020202020204" pitchFamily="34" charset="0"/>
              </a:rPr>
              <a:t>Vranceanu</a:t>
            </a:r>
            <a:r>
              <a:rPr lang="en-GB" sz="1250" dirty="0">
                <a:latin typeface="Arial" panose="020B0604020202020204" pitchFamily="34" charset="0"/>
                <a:cs typeface="Arial" panose="020B0604020202020204" pitchFamily="34" charset="0"/>
              </a:rPr>
              <a:t>, A.M. (2021) ‘A mindfulness meditation mobile app improves depression and anxiety in adults with sleep disturbance: Analysis from a randomized controlled trial’, </a:t>
            </a:r>
            <a:r>
              <a:rPr lang="en-GB" sz="1250" i="1" dirty="0">
                <a:latin typeface="Arial" panose="020B0604020202020204" pitchFamily="34" charset="0"/>
                <a:cs typeface="Arial" panose="020B0604020202020204" pitchFamily="34" charset="0"/>
              </a:rPr>
              <a:t>General Hospital Psychiatry</a:t>
            </a:r>
            <a:r>
              <a:rPr lang="en-GB" sz="1250" dirty="0">
                <a:latin typeface="Arial" panose="020B0604020202020204" pitchFamily="34" charset="0"/>
                <a:cs typeface="Arial" panose="020B0604020202020204" pitchFamily="34" charset="0"/>
              </a:rPr>
              <a:t>, 73, pp. 30–37. </a:t>
            </a:r>
            <a:r>
              <a:rPr lang="en-GB" sz="1250" dirty="0" err="1">
                <a:latin typeface="Arial" panose="020B0604020202020204" pitchFamily="34" charset="0"/>
                <a:cs typeface="Arial" panose="020B0604020202020204" pitchFamily="34" charset="0"/>
              </a:rPr>
              <a:t>doi</a:t>
            </a:r>
            <a:r>
              <a:rPr lang="en-GB" sz="1250" dirty="0">
                <a:latin typeface="Arial" panose="020B0604020202020204" pitchFamily="34" charset="0"/>
                <a:cs typeface="Arial" panose="020B0604020202020204" pitchFamily="34" charset="0"/>
              </a:rPr>
              <a:t>: 10.1016/j.genhosppsych.2021.09.004.</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Lattie, E.G., Adkins, E.C., Winquist, N., Stiles-Shields, C., Walford, Q.E. &amp; Graham, A.K. (2019) ‘Digital mental health interventions for depression, anxiety, and enhancement of psychological well-being among college students: Systematic review’, </a:t>
            </a:r>
            <a:r>
              <a:rPr lang="en-GB" sz="1250" i="1" dirty="0">
                <a:latin typeface="Arial" panose="020B0604020202020204" pitchFamily="34" charset="0"/>
                <a:cs typeface="Arial" panose="020B0604020202020204" pitchFamily="34" charset="0"/>
              </a:rPr>
              <a:t>Journal of Medical Internet Research</a:t>
            </a:r>
            <a:r>
              <a:rPr lang="en-GB" sz="1250" dirty="0">
                <a:latin typeface="Arial" panose="020B0604020202020204" pitchFamily="34" charset="0"/>
                <a:cs typeface="Arial" panose="020B0604020202020204" pitchFamily="34" charset="0"/>
              </a:rPr>
              <a:t>, 21(7), p. e12869. </a:t>
            </a:r>
            <a:r>
              <a:rPr lang="en-GB" sz="1250" dirty="0" err="1">
                <a:latin typeface="Arial" panose="020B0604020202020204" pitchFamily="34" charset="0"/>
                <a:cs typeface="Arial" panose="020B0604020202020204" pitchFamily="34" charset="0"/>
              </a:rPr>
              <a:t>doi</a:t>
            </a:r>
            <a:r>
              <a:rPr lang="en-GB" sz="1250" dirty="0">
                <a:latin typeface="Arial" panose="020B0604020202020204" pitchFamily="34" charset="0"/>
                <a:cs typeface="Arial" panose="020B0604020202020204" pitchFamily="34" charset="0"/>
              </a:rPr>
              <a:t>: 10.2196/12869.</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National Health Service (NHS) (2019) </a:t>
            </a:r>
            <a:r>
              <a:rPr lang="en-GB" sz="1250" i="1" dirty="0">
                <a:latin typeface="Arial" panose="020B0604020202020204" pitchFamily="34" charset="0"/>
                <a:cs typeface="Arial" panose="020B0604020202020204" pitchFamily="34" charset="0"/>
              </a:rPr>
              <a:t>The NHS Long Term Plan</a:t>
            </a:r>
            <a:r>
              <a:rPr lang="en-GB" sz="1250" dirty="0">
                <a:latin typeface="Arial" panose="020B0604020202020204" pitchFamily="34" charset="0"/>
                <a:cs typeface="Arial" panose="020B0604020202020204" pitchFamily="34" charset="0"/>
              </a:rPr>
              <a:t>. Available at</a:t>
            </a:r>
            <a:r>
              <a:rPr lang="en-GB" sz="1250" dirty="0">
                <a:solidFill>
                  <a:srgbClr val="0070C0"/>
                </a:solidFill>
                <a:latin typeface="Arial" panose="020B0604020202020204" pitchFamily="34" charset="0"/>
                <a:cs typeface="Arial" panose="020B0604020202020204" pitchFamily="34" charset="0"/>
              </a:rPr>
              <a:t>: </a:t>
            </a:r>
            <a:r>
              <a:rPr lang="en-GB" sz="1250"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https://www.longtermplan.nhs.uk/ </a:t>
            </a:r>
            <a:r>
              <a:rPr lang="en-GB" sz="1250" dirty="0">
                <a:latin typeface="Arial" panose="020B0604020202020204" pitchFamily="34" charset="0"/>
                <a:cs typeface="Arial" panose="020B0604020202020204" pitchFamily="34" charset="0"/>
              </a:rPr>
              <a:t>(Accessed: 5 December 2025)</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National Institute for Health and Care Excellence (NICE) (2020) </a:t>
            </a:r>
            <a:r>
              <a:rPr lang="en-GB" sz="1250" i="1" dirty="0">
                <a:latin typeface="Arial" panose="020B0604020202020204" pitchFamily="34" charset="0"/>
                <a:cs typeface="Arial" panose="020B0604020202020204" pitchFamily="34" charset="0"/>
              </a:rPr>
              <a:t>Generalised anxiety disorder and panic disorder in adults: management</a:t>
            </a:r>
            <a:r>
              <a:rPr lang="en-GB" sz="1250" dirty="0">
                <a:latin typeface="Arial" panose="020B0604020202020204" pitchFamily="34" charset="0"/>
                <a:cs typeface="Arial" panose="020B0604020202020204" pitchFamily="34" charset="0"/>
              </a:rPr>
              <a:t>. NICE guideline [CG113]. London: NICE.</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Norman, C.D. &amp; Skinner, H.A. (2006) ‘eHealth literacy: Essential skills for consumer health in a networked world’, </a:t>
            </a:r>
            <a:r>
              <a:rPr lang="en-GB" sz="1250" i="1" dirty="0">
                <a:latin typeface="Arial" panose="020B0604020202020204" pitchFamily="34" charset="0"/>
                <a:cs typeface="Arial" panose="020B0604020202020204" pitchFamily="34" charset="0"/>
              </a:rPr>
              <a:t>Journal of Medical Internet Research</a:t>
            </a:r>
            <a:r>
              <a:rPr lang="en-GB" sz="1250" dirty="0">
                <a:latin typeface="Arial" panose="020B0604020202020204" pitchFamily="34" charset="0"/>
                <a:cs typeface="Arial" panose="020B0604020202020204" pitchFamily="34" charset="0"/>
              </a:rPr>
              <a:t>, 8(2), p. e9.</a:t>
            </a:r>
          </a:p>
          <a:p>
            <a:pPr marL="285750" indent="-285750">
              <a:buFont typeface="Arial" panose="020B0604020202020204" pitchFamily="34" charset="0"/>
              <a:buChar char="•"/>
            </a:pPr>
            <a:r>
              <a:rPr lang="en-GB" sz="1250" dirty="0">
                <a:latin typeface="Arial" panose="020B0604020202020204" pitchFamily="34" charset="0"/>
                <a:cs typeface="Arial" panose="020B0604020202020204" pitchFamily="34" charset="0"/>
              </a:rPr>
              <a:t>Prochaska, J.O. &amp; </a:t>
            </a:r>
            <a:r>
              <a:rPr lang="en-GB" sz="1250" dirty="0" err="1">
                <a:latin typeface="Arial" panose="020B0604020202020204" pitchFamily="34" charset="0"/>
                <a:cs typeface="Arial" panose="020B0604020202020204" pitchFamily="34" charset="0"/>
              </a:rPr>
              <a:t>Velicer</a:t>
            </a:r>
            <a:r>
              <a:rPr lang="en-GB" sz="1250" dirty="0">
                <a:latin typeface="Arial" panose="020B0604020202020204" pitchFamily="34" charset="0"/>
                <a:cs typeface="Arial" panose="020B0604020202020204" pitchFamily="34" charset="0"/>
              </a:rPr>
              <a:t>, W.F. (1997) ‘The transtheoretical model of health </a:t>
            </a:r>
            <a:r>
              <a:rPr lang="en-GB" sz="1250" dirty="0" err="1">
                <a:latin typeface="Arial" panose="020B0604020202020204" pitchFamily="34" charset="0"/>
                <a:cs typeface="Arial" panose="020B0604020202020204" pitchFamily="34" charset="0"/>
              </a:rPr>
              <a:t>behavior</a:t>
            </a:r>
            <a:r>
              <a:rPr lang="en-GB" sz="1250" dirty="0">
                <a:latin typeface="Arial" panose="020B0604020202020204" pitchFamily="34" charset="0"/>
                <a:cs typeface="Arial" panose="020B0604020202020204" pitchFamily="34" charset="0"/>
              </a:rPr>
              <a:t> change’, </a:t>
            </a:r>
            <a:r>
              <a:rPr lang="en-GB" sz="1250" i="1" dirty="0">
                <a:latin typeface="Arial" panose="020B0604020202020204" pitchFamily="34" charset="0"/>
                <a:cs typeface="Arial" panose="020B0604020202020204" pitchFamily="34" charset="0"/>
              </a:rPr>
              <a:t>American Journal of Health Promotion</a:t>
            </a:r>
            <a:r>
              <a:rPr lang="en-GB" sz="1250" dirty="0">
                <a:latin typeface="Arial" panose="020B0604020202020204" pitchFamily="34" charset="0"/>
                <a:cs typeface="Arial" panose="020B0604020202020204" pitchFamily="34" charset="0"/>
              </a:rPr>
              <a:t>, 12(1), pp. 38–48.</a:t>
            </a:r>
          </a:p>
          <a:p>
            <a:pPr marL="285750" indent="-285750">
              <a:buFont typeface="Arial" panose="020B0604020202020204" pitchFamily="34" charset="0"/>
              <a:buChar char="•"/>
            </a:pPr>
            <a:endParaRPr lang="en-GB" sz="12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4065943"/>
      </p:ext>
    </p:extLst>
  </p:cSld>
  <p:clrMapOvr>
    <a:masterClrMapping/>
  </p:clrMapOvr>
  <p:transition>
    <p:fade/>
  </p:transition>
</p:sld>
</file>

<file path=ppt/slides/slide72.xml><?xml version="1.0" encoding="utf-8"?>
<p:sld xmlns:a="http://schemas.openxmlformats.org/drawingml/2006/main" xmlns:r="http://schemas.openxmlformats.org/officeDocument/2006/relationships" xmlns:p="http://schemas.openxmlformats.org/presentationml/2006/main">
  <p:cSld name="Slide 23">
    <p:bg>
      <p:bgPr>
        <a:solidFill>
          <a:srgbClr val="FFFFFE"/>
        </a:solidFill>
        <a:effectLst/>
      </p:bgPr>
    </p:bg>
    <p:spTree>
      <p:nvGrpSpPr>
        <p:cNvPr id="1" name=""/>
        <p:cNvGrpSpPr/>
        <p:nvPr/>
      </p:nvGrpSpPr>
      <p:grpSpPr>
        <a:xfrm>
          <a:off x="0" y="0"/>
          <a:ext cx="0" cy="0"/>
          <a:chOff x="0" y="0"/>
          <a:chExt cx="0" cy="0"/>
        </a:xfrm>
      </p:grpSpPr>
      <p:sp>
        <p:nvSpPr>
          <p:cNvPr id="3" name="Shape 0"/>
          <p:cNvSpPr/>
          <p:nvPr/>
        </p:nvSpPr>
        <p:spPr>
          <a:xfrm>
            <a:off x="-635" y="0"/>
            <a:ext cx="12191365" cy="3780430"/>
          </a:xfrm>
          <a:prstGeom prst="rect">
            <a:avLst/>
          </a:prstGeom>
          <a:gradFill flip="none" rotWithShape="1">
            <a:gsLst>
              <a:gs pos="0">
                <a:srgbClr val="F6F4ED">
                  <a:alpha val="0"/>
                </a:srgbClr>
              </a:gs>
              <a:gs pos="34000">
                <a:srgbClr val="F6F4ED">
                  <a:alpha val="0"/>
                </a:srgbClr>
              </a:gs>
              <a:gs pos="65000">
                <a:srgbClr val="F6F4ED"/>
              </a:gs>
              <a:gs pos="95000">
                <a:srgbClr val="F6F4ED"/>
              </a:gs>
              <a:gs pos="100000">
                <a:srgbClr val="F6F4ED"/>
              </a:gs>
            </a:gsLst>
            <a:lin ang="16200000" scaled="1"/>
          </a:gradFill>
          <a:ln/>
        </p:spPr>
        <p:txBody>
          <a:bodyPr/>
          <a:lstStyle/>
          <a:p>
            <a:endParaRPr lang="en-GB"/>
          </a:p>
        </p:txBody>
      </p:sp>
      <p:sp>
        <p:nvSpPr>
          <p:cNvPr id="4" name="Text 1"/>
          <p:cNvSpPr/>
          <p:nvPr/>
        </p:nvSpPr>
        <p:spPr>
          <a:xfrm>
            <a:off x="0" y="0"/>
            <a:ext cx="12191365" cy="6396990"/>
          </a:xfrm>
          <a:prstGeom prst="rect">
            <a:avLst/>
          </a:prstGeom>
          <a:noFill/>
          <a:ln/>
        </p:spPr>
        <p:txBody>
          <a:bodyPr wrap="square" lIns="45720" tIns="91440" rIns="91440" bIns="45720" rtlCol="0" anchor="ctr"/>
          <a:lstStyle/>
          <a:p>
            <a:pPr>
              <a:lnSpc>
                <a:spcPct val="100000"/>
              </a:lnSpc>
            </a:pPr>
            <a:endParaRPr lang="en-US" sz="1600" dirty="0"/>
          </a:p>
        </p:txBody>
      </p:sp>
      <p:sp>
        <p:nvSpPr>
          <p:cNvPr id="5" name="Text 2"/>
          <p:cNvSpPr/>
          <p:nvPr/>
        </p:nvSpPr>
        <p:spPr>
          <a:xfrm>
            <a:off x="657092" y="2705147"/>
            <a:ext cx="9812020" cy="1862048"/>
          </a:xfrm>
          <a:prstGeom prst="rect">
            <a:avLst/>
          </a:prstGeom>
          <a:noFill/>
          <a:ln/>
        </p:spPr>
        <p:txBody>
          <a:bodyPr wrap="square" lIns="91440" tIns="45720" rIns="91440" bIns="45720" rtlCol="0" anchor="t">
            <a:spAutoFit/>
          </a:bodyPr>
          <a:lstStyle/>
          <a:p>
            <a:pPr algn="ctr">
              <a:lnSpc>
                <a:spcPct val="100000"/>
              </a:lnSpc>
            </a:pPr>
            <a:r>
              <a:rPr lang="en-US" sz="11500" b="1" dirty="0">
                <a:solidFill>
                  <a:schemeClr val="accent6">
                    <a:lumMod val="75000"/>
                  </a:schemeClr>
                </a:solidFill>
                <a:latin typeface="Freestyle Script" panose="030804020302050B0404" pitchFamily="66" charset="0"/>
                <a:ea typeface="MiSans" pitchFamily="34" charset="-122"/>
                <a:cs typeface="Arial" panose="020B0604020202020204" pitchFamily="34" charset="0"/>
              </a:rPr>
              <a:t>THANK YOU</a:t>
            </a:r>
            <a:endParaRPr lang="en-US" sz="1600" dirty="0">
              <a:solidFill>
                <a:schemeClr val="accent6">
                  <a:lumMod val="75000"/>
                </a:schemeClr>
              </a:solidFill>
              <a:latin typeface="Freestyle Script" panose="030804020302050B0404" pitchFamily="66" charset="0"/>
              <a:cs typeface="Arial" panose="020B0604020202020204" pitchFamily="34" charset="0"/>
            </a:endParaRPr>
          </a:p>
        </p:txBody>
      </p:sp>
      <p:sp>
        <p:nvSpPr>
          <p:cNvPr id="7" name="Text 4"/>
          <p:cNvSpPr/>
          <p:nvPr/>
        </p:nvSpPr>
        <p:spPr>
          <a:xfrm>
            <a:off x="3697605" y="4408170"/>
            <a:ext cx="2078990" cy="41529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Text 7"/>
          <p:cNvSpPr/>
          <p:nvPr/>
        </p:nvSpPr>
        <p:spPr>
          <a:xfrm>
            <a:off x="6415405" y="4408170"/>
            <a:ext cx="2078990" cy="415290"/>
          </a:xfrm>
          <a:prstGeom prst="rect">
            <a:avLst/>
          </a:prstGeom>
          <a:noFill/>
          <a:ln/>
        </p:spPr>
        <p:txBody>
          <a:bodyPr wrap="square" lIns="45720" tIns="91440" rIns="91440" bIns="45720" rtlCol="0" anchor="ctr"/>
          <a:lstStyle/>
          <a:p>
            <a:pPr>
              <a:lnSpc>
                <a:spcPct val="100000"/>
              </a:lnSpc>
            </a:pPr>
            <a:endParaRPr lang="en-US" sz="1600" dirty="0"/>
          </a:p>
        </p:txBody>
      </p:sp>
    </p:spTree>
  </p:cSld>
  <p:clrMapOvr>
    <a:masterClrMapping/>
  </p:clrMapOvr>
  <p:transition>
    <p:fade/>
  </p:transition>
</p:sld>
</file>

<file path=ppt/theme/theme1.xml><?xml version="1.0" encoding="utf-8"?>
<a:theme xmlns:a="http://schemas.openxmlformats.org/drawingml/2006/main" name="Custom Theme">
  <a:themeElements>
    <a:clrScheme name="Custom">
      <a:dk1>
        <a:srgbClr val="000000"/>
      </a:dk1>
      <a:lt1>
        <a:srgbClr val="FFFFFF"/>
      </a:lt1>
      <a:dk2>
        <a:srgbClr val="44546A"/>
      </a:dk2>
      <a:lt2>
        <a:srgbClr val="E7E6E6"/>
      </a:lt2>
      <a:accent1>
        <a:srgbClr val="F6F4ED"/>
      </a:accent1>
      <a:accent2>
        <a:srgbClr val="8E9E7E"/>
      </a:accent2>
      <a:accent3>
        <a:srgbClr val="3A5A60"/>
      </a:accent3>
      <a:accent4>
        <a:srgbClr val="6B7A5B"/>
      </a:accent4>
      <a:accent5>
        <a:srgbClr val="2C3739"/>
      </a:accent5>
      <a:accent6>
        <a:srgbClr val="9AD6FD"/>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226</TotalTime>
  <Words>7105</Words>
  <Application>Microsoft Office PowerPoint</Application>
  <PresentationFormat>Widescreen</PresentationFormat>
  <Paragraphs>514</Paragraphs>
  <Slides>72</Slides>
  <Notes>43</Notes>
  <HiddenSlides>0</HiddenSlides>
  <MMClips>0</MMClips>
  <ScaleCrop>false</ScaleCrop>
  <HeadingPairs>
    <vt:vector size="4" baseType="variant">
      <vt:variant>
        <vt:lpstr>Theme</vt:lpstr>
      </vt:variant>
      <vt:variant>
        <vt:i4>1</vt:i4>
      </vt:variant>
      <vt:variant>
        <vt:lpstr>Slide Titles</vt:lpstr>
      </vt:variant>
      <vt:variant>
        <vt:i4>72</vt:i4>
      </vt:variant>
    </vt:vector>
  </HeadingPairs>
  <TitlesOfParts>
    <vt:vector size="73" baseType="lpstr">
      <vt:lpstr>Custom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APPLICATION</vt:lpstr>
      <vt:lpstr>The Transtheoretical Model (TTM)</vt:lpstr>
      <vt:lpstr>1. Precontemplation Stage</vt:lpstr>
      <vt:lpstr>2. Contemplation Stage</vt:lpstr>
      <vt:lpstr>3. Preparation Stage</vt:lpstr>
      <vt:lpstr>4. Action Stage</vt:lpstr>
      <vt:lpstr>5. Maintenance Stage</vt:lpstr>
      <vt:lpstr>6. Termination</vt:lpstr>
      <vt:lpstr>Why We Chose the Transtheoretical Model for the Calm App</vt:lpstr>
      <vt:lpstr>PowerPoint Presentation</vt:lpstr>
      <vt:lpstr>Name: Sawon Farazi ID: 2431587 </vt:lpstr>
      <vt:lpstr>Identification of Potential Stakeholders</vt:lpstr>
      <vt:lpstr>Identification of Potential Stakeholders</vt:lpstr>
      <vt:lpstr>Identification of Potential Stakeholders</vt:lpstr>
      <vt:lpstr>Identification of Potential Stakeholders</vt:lpstr>
      <vt:lpstr>Identification of Potential Barriers to Successful Implementation</vt:lpstr>
      <vt:lpstr>Identification of Potential Barriers to Successful Implementation</vt:lpstr>
      <vt:lpstr>Identification of Potential Barriers to Successful Implementation</vt:lpstr>
      <vt:lpstr>Identification of Potential Barriers to Successful Implementation</vt:lpstr>
      <vt:lpstr>Legal and Ethical Issues in Implementation and Delivery</vt:lpstr>
      <vt:lpstr>Legal and Ethical Issues in Implementation and Delivery</vt:lpstr>
      <vt:lpstr>Legal and Ethical Issues in Implementation and Delivery</vt:lpstr>
      <vt:lpstr>Legal and Ethical Issues in Implementation and Delivery</vt:lpstr>
      <vt:lpstr>Legal and Ethical Issues in Implementation and Delivery</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Moonshot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Calm Connect: Easing Student Anxiety</dc:title>
  <dc:subject>Calm Connect: Easing Student Anxiety</dc:subject>
  <dc:creator>Kimi</dc:creator>
  <cp:lastModifiedBy>jhanvi chaudhary</cp:lastModifiedBy>
  <cp:revision>31</cp:revision>
  <dcterms:created xsi:type="dcterms:W3CDTF">2025-12-05T09:21:38Z</dcterms:created>
  <dcterms:modified xsi:type="dcterms:W3CDTF">2025-12-10T22:25:11Z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IGC">
    <vt:lpwstr>{"Label":"Calm Connect: Easing Student Anxiety","ContentProducer":"001191110108MACG2KBH8F10000","ProduceID":"d4pa7g57vds1horop24g","ReservedCode1":"","ContentPropagator":"001191110108MACG2KBH8F20000","PropagateID":"d4pa7g57vds1horop24g","ReservedCode2":""}</vt:lpwstr>
  </property>
</Properties>
</file>