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9" r:id="rId3"/>
    <p:sldId id="261" r:id="rId4"/>
    <p:sldId id="262" r:id="rId5"/>
    <p:sldId id="263" r:id="rId6"/>
    <p:sldId id="264" r:id="rId7"/>
    <p:sldId id="265" r:id="rId8"/>
    <p:sldId id="266" r:id="rId9"/>
    <p:sldId id="267" r:id="rId10"/>
    <p:sldId id="268" r:id="rId11"/>
    <p:sldId id="260" r:id="rId12"/>
    <p:sldId id="258"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538" autoAdjust="0"/>
  </p:normalViewPr>
  <p:slideViewPr>
    <p:cSldViewPr>
      <p:cViewPr varScale="1">
        <p:scale>
          <a:sx n="70" d="100"/>
          <a:sy n="70" d="100"/>
        </p:scale>
        <p:origin x="1386" y="6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1AE68E-2D5A-4E1E-A8EE-C3BC5EC5AD37}" type="doc">
      <dgm:prSet loTypeId="urn:microsoft.com/office/officeart/2008/layout/LinedList" loCatId="list" qsTypeId="urn:microsoft.com/office/officeart/2005/8/quickstyle/simple5" qsCatId="simple" csTypeId="urn:microsoft.com/office/officeart/2005/8/colors/accent1_2" csCatId="accent1" phldr="1"/>
      <dgm:spPr/>
      <dgm:t>
        <a:bodyPr/>
        <a:lstStyle/>
        <a:p>
          <a:endParaRPr lang="en-GB"/>
        </a:p>
      </dgm:t>
    </dgm:pt>
    <dgm:pt modelId="{B9A7E36F-7048-4336-AE2D-017CC0E6F7DB}">
      <dgm:prSet custT="1"/>
      <dgm:spPr/>
      <dgm:t>
        <a:bodyPr anchor="ctr"/>
        <a:lstStyle/>
        <a:p>
          <a:pPr algn="ctr"/>
          <a:r>
            <a:rPr lang="en-US" sz="2200" dirty="0" err="1">
              <a:latin typeface="Times New Roman" panose="02020603050405020304" pitchFamily="18" charset="0"/>
              <a:cs typeface="Times New Roman" panose="02020603050405020304" pitchFamily="18" charset="0"/>
            </a:rPr>
            <a:t>Organisational</a:t>
          </a:r>
          <a:r>
            <a:rPr lang="en-US" sz="2200" dirty="0">
              <a:latin typeface="Times New Roman" panose="02020603050405020304" pitchFamily="18" charset="0"/>
              <a:cs typeface="Times New Roman" panose="02020603050405020304" pitchFamily="18" charset="0"/>
            </a:rPr>
            <a:t> culture refers to the collection of practices, expectations, and values that direct the actions that are important to team members. </a:t>
          </a:r>
          <a:endParaRPr lang="en-GB" sz="2200" dirty="0">
            <a:latin typeface="Times New Roman" panose="02020603050405020304" pitchFamily="18" charset="0"/>
            <a:cs typeface="Times New Roman" panose="02020603050405020304" pitchFamily="18" charset="0"/>
          </a:endParaRPr>
        </a:p>
      </dgm:t>
    </dgm:pt>
    <dgm:pt modelId="{C886AC4D-19B9-4C41-91C3-5A3A38FF9A94}" type="parTrans" cxnId="{772481E7-EE4F-4ADA-9FF2-761BB0EBFB51}">
      <dgm:prSet/>
      <dgm:spPr/>
      <dgm:t>
        <a:bodyPr/>
        <a:lstStyle/>
        <a:p>
          <a:endParaRPr lang="en-GB"/>
        </a:p>
      </dgm:t>
    </dgm:pt>
    <dgm:pt modelId="{2290A15C-7D38-4973-9CDD-6D8182DAB45F}" type="sibTrans" cxnId="{772481E7-EE4F-4ADA-9FF2-761BB0EBFB51}">
      <dgm:prSet/>
      <dgm:spPr/>
      <dgm:t>
        <a:bodyPr/>
        <a:lstStyle/>
        <a:p>
          <a:endParaRPr lang="en-GB"/>
        </a:p>
      </dgm:t>
    </dgm:pt>
    <dgm:pt modelId="{2F82D12C-8D18-4398-A6AC-A5BC3ABA1B1F}">
      <dgm:prSet custT="1"/>
      <dgm:spPr/>
      <dgm:t>
        <a:bodyPr anchor="ctr"/>
        <a:lstStyle/>
        <a:p>
          <a:pPr algn="ctr"/>
          <a:r>
            <a:rPr lang="en-US" sz="2200" dirty="0">
              <a:latin typeface="Times New Roman" panose="02020603050405020304" pitchFamily="18" charset="0"/>
              <a:cs typeface="Times New Roman" panose="02020603050405020304" pitchFamily="18" charset="0"/>
            </a:rPr>
            <a:t>Marks and Spencer operates as oldest and best-known retailer of homeware, foods and clothing in Britain (Panayi et al. 206). </a:t>
          </a:r>
          <a:endParaRPr lang="en-GB" sz="2200" dirty="0">
            <a:latin typeface="Times New Roman" panose="02020603050405020304" pitchFamily="18" charset="0"/>
            <a:cs typeface="Times New Roman" panose="02020603050405020304" pitchFamily="18" charset="0"/>
          </a:endParaRPr>
        </a:p>
      </dgm:t>
    </dgm:pt>
    <dgm:pt modelId="{4B39AC51-7F36-4D6C-ABD1-D52E90B1503D}" type="parTrans" cxnId="{89FBFAD3-1681-4752-B3E7-FB63371E4E25}">
      <dgm:prSet/>
      <dgm:spPr/>
      <dgm:t>
        <a:bodyPr/>
        <a:lstStyle/>
        <a:p>
          <a:endParaRPr lang="en-GB"/>
        </a:p>
      </dgm:t>
    </dgm:pt>
    <dgm:pt modelId="{60B14790-CD79-44C1-947D-C88B82481170}" type="sibTrans" cxnId="{89FBFAD3-1681-4752-B3E7-FB63371E4E25}">
      <dgm:prSet/>
      <dgm:spPr/>
      <dgm:t>
        <a:bodyPr/>
        <a:lstStyle/>
        <a:p>
          <a:endParaRPr lang="en-GB"/>
        </a:p>
      </dgm:t>
    </dgm:pt>
    <dgm:pt modelId="{9F074E17-5205-4D4D-8DF8-A04B24E6B266}">
      <dgm:prSet custT="1"/>
      <dgm:spPr/>
      <dgm:t>
        <a:bodyPr anchor="ctr"/>
        <a:lstStyle/>
        <a:p>
          <a:pPr algn="ctr"/>
          <a:r>
            <a:rPr lang="en-US" sz="2200" dirty="0">
              <a:latin typeface="Times New Roman" panose="02020603050405020304" pitchFamily="18" charset="0"/>
              <a:cs typeface="Times New Roman" panose="02020603050405020304" pitchFamily="18" charset="0"/>
            </a:rPr>
            <a:t>Marks and Spencer directs a lot of priority to its customer-driven culture. </a:t>
          </a:r>
          <a:endParaRPr lang="en-GB" sz="2200" dirty="0">
            <a:latin typeface="Times New Roman" panose="02020603050405020304" pitchFamily="18" charset="0"/>
            <a:cs typeface="Times New Roman" panose="02020603050405020304" pitchFamily="18" charset="0"/>
          </a:endParaRPr>
        </a:p>
      </dgm:t>
    </dgm:pt>
    <dgm:pt modelId="{1AC8CED9-C91D-4EB5-B845-6A55FAAFF605}" type="parTrans" cxnId="{0D7E7BE6-FD4B-454D-B059-F9BC37F47C6D}">
      <dgm:prSet/>
      <dgm:spPr/>
      <dgm:t>
        <a:bodyPr/>
        <a:lstStyle/>
        <a:p>
          <a:endParaRPr lang="en-GB"/>
        </a:p>
      </dgm:t>
    </dgm:pt>
    <dgm:pt modelId="{EDBB8747-7423-4C91-9593-C49D27828FAD}" type="sibTrans" cxnId="{0D7E7BE6-FD4B-454D-B059-F9BC37F47C6D}">
      <dgm:prSet/>
      <dgm:spPr/>
      <dgm:t>
        <a:bodyPr/>
        <a:lstStyle/>
        <a:p>
          <a:endParaRPr lang="en-GB"/>
        </a:p>
      </dgm:t>
    </dgm:pt>
    <dgm:pt modelId="{FF710A07-3507-4E63-830E-8580351A3406}">
      <dgm:prSet custT="1"/>
      <dgm:spPr/>
      <dgm:t>
        <a:bodyPr anchor="ctr"/>
        <a:lstStyle/>
        <a:p>
          <a:pPr algn="ctr"/>
          <a:r>
            <a:rPr lang="en-US" sz="2200" dirty="0">
              <a:latin typeface="Times New Roman" panose="02020603050405020304" pitchFamily="18" charset="0"/>
              <a:cs typeface="Times New Roman" panose="02020603050405020304" pitchFamily="18" charset="0"/>
            </a:rPr>
            <a:t>Thus, Marks and Spencer has a unique </a:t>
          </a:r>
          <a:r>
            <a:rPr lang="en-US" sz="2200" dirty="0" err="1">
              <a:latin typeface="Times New Roman" panose="02020603050405020304" pitchFamily="18" charset="0"/>
              <a:cs typeface="Times New Roman" panose="02020603050405020304" pitchFamily="18" charset="0"/>
            </a:rPr>
            <a:t>organisational</a:t>
          </a:r>
          <a:r>
            <a:rPr lang="en-US" sz="2200" dirty="0">
              <a:latin typeface="Times New Roman" panose="02020603050405020304" pitchFamily="18" charset="0"/>
              <a:cs typeface="Times New Roman" panose="02020603050405020304" pitchFamily="18" charset="0"/>
            </a:rPr>
            <a:t> culture. </a:t>
          </a:r>
          <a:endParaRPr lang="en-GB" sz="2200" dirty="0">
            <a:latin typeface="Times New Roman" panose="02020603050405020304" pitchFamily="18" charset="0"/>
            <a:cs typeface="Times New Roman" panose="02020603050405020304" pitchFamily="18" charset="0"/>
          </a:endParaRPr>
        </a:p>
      </dgm:t>
    </dgm:pt>
    <dgm:pt modelId="{8A4D3B5A-3F1E-449D-A344-7D4E24A3818D}" type="parTrans" cxnId="{00D93B4B-573E-437F-A4E3-343BF58D0FEC}">
      <dgm:prSet/>
      <dgm:spPr/>
      <dgm:t>
        <a:bodyPr/>
        <a:lstStyle/>
        <a:p>
          <a:endParaRPr lang="en-GB"/>
        </a:p>
      </dgm:t>
    </dgm:pt>
    <dgm:pt modelId="{20C2D559-39B1-432E-8AE3-5CFD883E3F67}" type="sibTrans" cxnId="{00D93B4B-573E-437F-A4E3-343BF58D0FEC}">
      <dgm:prSet/>
      <dgm:spPr/>
      <dgm:t>
        <a:bodyPr/>
        <a:lstStyle/>
        <a:p>
          <a:endParaRPr lang="en-GB"/>
        </a:p>
      </dgm:t>
    </dgm:pt>
    <dgm:pt modelId="{0078F3B2-3732-4704-A50B-3A59F4D6271F}" type="pres">
      <dgm:prSet presAssocID="{3A1AE68E-2D5A-4E1E-A8EE-C3BC5EC5AD37}" presName="vert0" presStyleCnt="0">
        <dgm:presLayoutVars>
          <dgm:dir/>
          <dgm:animOne val="branch"/>
          <dgm:animLvl val="lvl"/>
        </dgm:presLayoutVars>
      </dgm:prSet>
      <dgm:spPr/>
    </dgm:pt>
    <dgm:pt modelId="{DDEC5B53-8F4A-4FF4-AE39-897D8C4C5FF3}" type="pres">
      <dgm:prSet presAssocID="{B9A7E36F-7048-4336-AE2D-017CC0E6F7DB}" presName="thickLine" presStyleLbl="alignNode1" presStyleIdx="0" presStyleCnt="4"/>
      <dgm:spPr/>
    </dgm:pt>
    <dgm:pt modelId="{1F0A4D36-1741-4330-B6E9-149370CD3EAE}" type="pres">
      <dgm:prSet presAssocID="{B9A7E36F-7048-4336-AE2D-017CC0E6F7DB}" presName="horz1" presStyleCnt="0"/>
      <dgm:spPr/>
    </dgm:pt>
    <dgm:pt modelId="{E70A26AE-6220-4DAC-AC54-9FE83D531228}" type="pres">
      <dgm:prSet presAssocID="{B9A7E36F-7048-4336-AE2D-017CC0E6F7DB}" presName="tx1" presStyleLbl="revTx" presStyleIdx="0" presStyleCnt="4"/>
      <dgm:spPr/>
    </dgm:pt>
    <dgm:pt modelId="{635AAAB0-5881-4676-BA50-BE8B3FEB28E2}" type="pres">
      <dgm:prSet presAssocID="{B9A7E36F-7048-4336-AE2D-017CC0E6F7DB}" presName="vert1" presStyleCnt="0"/>
      <dgm:spPr/>
    </dgm:pt>
    <dgm:pt modelId="{9D1B01F9-8E35-4219-B489-0BF983525C7E}" type="pres">
      <dgm:prSet presAssocID="{2F82D12C-8D18-4398-A6AC-A5BC3ABA1B1F}" presName="thickLine" presStyleLbl="alignNode1" presStyleIdx="1" presStyleCnt="4"/>
      <dgm:spPr/>
    </dgm:pt>
    <dgm:pt modelId="{1C11F542-2EBC-44EB-BE98-265BA3A7F814}" type="pres">
      <dgm:prSet presAssocID="{2F82D12C-8D18-4398-A6AC-A5BC3ABA1B1F}" presName="horz1" presStyleCnt="0"/>
      <dgm:spPr/>
    </dgm:pt>
    <dgm:pt modelId="{CD797610-B60D-4198-80F0-694E31EB2405}" type="pres">
      <dgm:prSet presAssocID="{2F82D12C-8D18-4398-A6AC-A5BC3ABA1B1F}" presName="tx1" presStyleLbl="revTx" presStyleIdx="1" presStyleCnt="4"/>
      <dgm:spPr/>
    </dgm:pt>
    <dgm:pt modelId="{393C5683-B0A4-4E46-BCA6-88A568FFBB51}" type="pres">
      <dgm:prSet presAssocID="{2F82D12C-8D18-4398-A6AC-A5BC3ABA1B1F}" presName="vert1" presStyleCnt="0"/>
      <dgm:spPr/>
    </dgm:pt>
    <dgm:pt modelId="{A60FE995-5F10-487D-836E-CFC0E7158A42}" type="pres">
      <dgm:prSet presAssocID="{9F074E17-5205-4D4D-8DF8-A04B24E6B266}" presName="thickLine" presStyleLbl="alignNode1" presStyleIdx="2" presStyleCnt="4"/>
      <dgm:spPr/>
    </dgm:pt>
    <dgm:pt modelId="{4C1D7E6D-3B45-4742-9C72-1658919AF25D}" type="pres">
      <dgm:prSet presAssocID="{9F074E17-5205-4D4D-8DF8-A04B24E6B266}" presName="horz1" presStyleCnt="0"/>
      <dgm:spPr/>
    </dgm:pt>
    <dgm:pt modelId="{ED2CBDE7-C9DE-4FC5-8FFA-1EC5F5EC93DE}" type="pres">
      <dgm:prSet presAssocID="{9F074E17-5205-4D4D-8DF8-A04B24E6B266}" presName="tx1" presStyleLbl="revTx" presStyleIdx="2" presStyleCnt="4"/>
      <dgm:spPr/>
    </dgm:pt>
    <dgm:pt modelId="{6D1A3467-0D05-4B64-8C27-275670233F03}" type="pres">
      <dgm:prSet presAssocID="{9F074E17-5205-4D4D-8DF8-A04B24E6B266}" presName="vert1" presStyleCnt="0"/>
      <dgm:spPr/>
    </dgm:pt>
    <dgm:pt modelId="{2D302D2C-390C-4C1D-8818-99C52838F43C}" type="pres">
      <dgm:prSet presAssocID="{FF710A07-3507-4E63-830E-8580351A3406}" presName="thickLine" presStyleLbl="alignNode1" presStyleIdx="3" presStyleCnt="4"/>
      <dgm:spPr/>
    </dgm:pt>
    <dgm:pt modelId="{2E6A8FA8-A2E1-43B6-A789-A3209563BA08}" type="pres">
      <dgm:prSet presAssocID="{FF710A07-3507-4E63-830E-8580351A3406}" presName="horz1" presStyleCnt="0"/>
      <dgm:spPr/>
    </dgm:pt>
    <dgm:pt modelId="{D0D8F9CD-0148-43FB-BCBC-BF66CC6CE87A}" type="pres">
      <dgm:prSet presAssocID="{FF710A07-3507-4E63-830E-8580351A3406}" presName="tx1" presStyleLbl="revTx" presStyleIdx="3" presStyleCnt="4"/>
      <dgm:spPr/>
    </dgm:pt>
    <dgm:pt modelId="{0540501B-843B-4624-895F-95DD0001FB4C}" type="pres">
      <dgm:prSet presAssocID="{FF710A07-3507-4E63-830E-8580351A3406}" presName="vert1" presStyleCnt="0"/>
      <dgm:spPr/>
    </dgm:pt>
  </dgm:ptLst>
  <dgm:cxnLst>
    <dgm:cxn modelId="{D404B830-A429-421D-BEB4-4D48EB3B00A1}" type="presOf" srcId="{3A1AE68E-2D5A-4E1E-A8EE-C3BC5EC5AD37}" destId="{0078F3B2-3732-4704-A50B-3A59F4D6271F}" srcOrd="0" destOrd="0" presId="urn:microsoft.com/office/officeart/2008/layout/LinedList"/>
    <dgm:cxn modelId="{7BCF5F36-0D23-43DE-AD2C-157F7BF68EB6}" type="presOf" srcId="{2F82D12C-8D18-4398-A6AC-A5BC3ABA1B1F}" destId="{CD797610-B60D-4198-80F0-694E31EB2405}" srcOrd="0" destOrd="0" presId="urn:microsoft.com/office/officeart/2008/layout/LinedList"/>
    <dgm:cxn modelId="{00D93B4B-573E-437F-A4E3-343BF58D0FEC}" srcId="{3A1AE68E-2D5A-4E1E-A8EE-C3BC5EC5AD37}" destId="{FF710A07-3507-4E63-830E-8580351A3406}" srcOrd="3" destOrd="0" parTransId="{8A4D3B5A-3F1E-449D-A344-7D4E24A3818D}" sibTransId="{20C2D559-39B1-432E-8AE3-5CFD883E3F67}"/>
    <dgm:cxn modelId="{E16BD486-8C8B-428C-B095-4AD0D52E8542}" type="presOf" srcId="{9F074E17-5205-4D4D-8DF8-A04B24E6B266}" destId="{ED2CBDE7-C9DE-4FC5-8FFA-1EC5F5EC93DE}" srcOrd="0" destOrd="0" presId="urn:microsoft.com/office/officeart/2008/layout/LinedList"/>
    <dgm:cxn modelId="{C5C3A8C5-8F4C-40BD-9596-0BA03D4219B5}" type="presOf" srcId="{FF710A07-3507-4E63-830E-8580351A3406}" destId="{D0D8F9CD-0148-43FB-BCBC-BF66CC6CE87A}" srcOrd="0" destOrd="0" presId="urn:microsoft.com/office/officeart/2008/layout/LinedList"/>
    <dgm:cxn modelId="{FF6088C7-5F60-4C56-BF7F-118B1EA1382F}" type="presOf" srcId="{B9A7E36F-7048-4336-AE2D-017CC0E6F7DB}" destId="{E70A26AE-6220-4DAC-AC54-9FE83D531228}" srcOrd="0" destOrd="0" presId="urn:microsoft.com/office/officeart/2008/layout/LinedList"/>
    <dgm:cxn modelId="{89FBFAD3-1681-4752-B3E7-FB63371E4E25}" srcId="{3A1AE68E-2D5A-4E1E-A8EE-C3BC5EC5AD37}" destId="{2F82D12C-8D18-4398-A6AC-A5BC3ABA1B1F}" srcOrd="1" destOrd="0" parTransId="{4B39AC51-7F36-4D6C-ABD1-D52E90B1503D}" sibTransId="{60B14790-CD79-44C1-947D-C88B82481170}"/>
    <dgm:cxn modelId="{0D7E7BE6-FD4B-454D-B059-F9BC37F47C6D}" srcId="{3A1AE68E-2D5A-4E1E-A8EE-C3BC5EC5AD37}" destId="{9F074E17-5205-4D4D-8DF8-A04B24E6B266}" srcOrd="2" destOrd="0" parTransId="{1AC8CED9-C91D-4EB5-B845-6A55FAAFF605}" sibTransId="{EDBB8747-7423-4C91-9593-C49D27828FAD}"/>
    <dgm:cxn modelId="{772481E7-EE4F-4ADA-9FF2-761BB0EBFB51}" srcId="{3A1AE68E-2D5A-4E1E-A8EE-C3BC5EC5AD37}" destId="{B9A7E36F-7048-4336-AE2D-017CC0E6F7DB}" srcOrd="0" destOrd="0" parTransId="{C886AC4D-19B9-4C41-91C3-5A3A38FF9A94}" sibTransId="{2290A15C-7D38-4973-9CDD-6D8182DAB45F}"/>
    <dgm:cxn modelId="{E7515667-8A4E-426F-BB97-5EA8B200B3B4}" type="presParOf" srcId="{0078F3B2-3732-4704-A50B-3A59F4D6271F}" destId="{DDEC5B53-8F4A-4FF4-AE39-897D8C4C5FF3}" srcOrd="0" destOrd="0" presId="urn:microsoft.com/office/officeart/2008/layout/LinedList"/>
    <dgm:cxn modelId="{76CEB240-4D6C-4712-B9BC-4036FE502BA2}" type="presParOf" srcId="{0078F3B2-3732-4704-A50B-3A59F4D6271F}" destId="{1F0A4D36-1741-4330-B6E9-149370CD3EAE}" srcOrd="1" destOrd="0" presId="urn:microsoft.com/office/officeart/2008/layout/LinedList"/>
    <dgm:cxn modelId="{C2E51607-71B5-4465-923D-65DA5D18C0DA}" type="presParOf" srcId="{1F0A4D36-1741-4330-B6E9-149370CD3EAE}" destId="{E70A26AE-6220-4DAC-AC54-9FE83D531228}" srcOrd="0" destOrd="0" presId="urn:microsoft.com/office/officeart/2008/layout/LinedList"/>
    <dgm:cxn modelId="{CD8FBDE3-E07A-4729-A59E-8A7F4751C775}" type="presParOf" srcId="{1F0A4D36-1741-4330-B6E9-149370CD3EAE}" destId="{635AAAB0-5881-4676-BA50-BE8B3FEB28E2}" srcOrd="1" destOrd="0" presId="urn:microsoft.com/office/officeart/2008/layout/LinedList"/>
    <dgm:cxn modelId="{CB7682ED-D890-428C-8B6A-0A30DEF2EAC7}" type="presParOf" srcId="{0078F3B2-3732-4704-A50B-3A59F4D6271F}" destId="{9D1B01F9-8E35-4219-B489-0BF983525C7E}" srcOrd="2" destOrd="0" presId="urn:microsoft.com/office/officeart/2008/layout/LinedList"/>
    <dgm:cxn modelId="{10393212-50B9-4788-95F7-EE912E65E229}" type="presParOf" srcId="{0078F3B2-3732-4704-A50B-3A59F4D6271F}" destId="{1C11F542-2EBC-44EB-BE98-265BA3A7F814}" srcOrd="3" destOrd="0" presId="urn:microsoft.com/office/officeart/2008/layout/LinedList"/>
    <dgm:cxn modelId="{2C83959B-3FC9-4DCC-A8CC-55916D6860C0}" type="presParOf" srcId="{1C11F542-2EBC-44EB-BE98-265BA3A7F814}" destId="{CD797610-B60D-4198-80F0-694E31EB2405}" srcOrd="0" destOrd="0" presId="urn:microsoft.com/office/officeart/2008/layout/LinedList"/>
    <dgm:cxn modelId="{C9DBD648-BE2F-427F-91C4-78ACB027A2BF}" type="presParOf" srcId="{1C11F542-2EBC-44EB-BE98-265BA3A7F814}" destId="{393C5683-B0A4-4E46-BCA6-88A568FFBB51}" srcOrd="1" destOrd="0" presId="urn:microsoft.com/office/officeart/2008/layout/LinedList"/>
    <dgm:cxn modelId="{0E7E7301-7646-4F00-A280-F9A46414F13F}" type="presParOf" srcId="{0078F3B2-3732-4704-A50B-3A59F4D6271F}" destId="{A60FE995-5F10-487D-836E-CFC0E7158A42}" srcOrd="4" destOrd="0" presId="urn:microsoft.com/office/officeart/2008/layout/LinedList"/>
    <dgm:cxn modelId="{C65028D5-66E3-47D7-AA42-E763EB000040}" type="presParOf" srcId="{0078F3B2-3732-4704-A50B-3A59F4D6271F}" destId="{4C1D7E6D-3B45-4742-9C72-1658919AF25D}" srcOrd="5" destOrd="0" presId="urn:microsoft.com/office/officeart/2008/layout/LinedList"/>
    <dgm:cxn modelId="{FCF1ABCF-04B3-4304-92B4-172BBF8B1E48}" type="presParOf" srcId="{4C1D7E6D-3B45-4742-9C72-1658919AF25D}" destId="{ED2CBDE7-C9DE-4FC5-8FFA-1EC5F5EC93DE}" srcOrd="0" destOrd="0" presId="urn:microsoft.com/office/officeart/2008/layout/LinedList"/>
    <dgm:cxn modelId="{E5758D34-BAA1-406A-9845-B868C29F8827}" type="presParOf" srcId="{4C1D7E6D-3B45-4742-9C72-1658919AF25D}" destId="{6D1A3467-0D05-4B64-8C27-275670233F03}" srcOrd="1" destOrd="0" presId="urn:microsoft.com/office/officeart/2008/layout/LinedList"/>
    <dgm:cxn modelId="{8FCAE1B8-DCC9-4A86-B2CA-386B35CB5244}" type="presParOf" srcId="{0078F3B2-3732-4704-A50B-3A59F4D6271F}" destId="{2D302D2C-390C-4C1D-8818-99C52838F43C}" srcOrd="6" destOrd="0" presId="urn:microsoft.com/office/officeart/2008/layout/LinedList"/>
    <dgm:cxn modelId="{BDAE351D-A86A-43A7-A87C-5E4EAF88BD9F}" type="presParOf" srcId="{0078F3B2-3732-4704-A50B-3A59F4D6271F}" destId="{2E6A8FA8-A2E1-43B6-A789-A3209563BA08}" srcOrd="7" destOrd="0" presId="urn:microsoft.com/office/officeart/2008/layout/LinedList"/>
    <dgm:cxn modelId="{E9EA206C-2F69-4CC2-BC3A-FD037D25F30D}" type="presParOf" srcId="{2E6A8FA8-A2E1-43B6-A789-A3209563BA08}" destId="{D0D8F9CD-0148-43FB-BCBC-BF66CC6CE87A}" srcOrd="0" destOrd="0" presId="urn:microsoft.com/office/officeart/2008/layout/LinedList"/>
    <dgm:cxn modelId="{B906D810-7EDF-4D77-B7D7-1E66CA380410}" type="presParOf" srcId="{2E6A8FA8-A2E1-43B6-A789-A3209563BA08}" destId="{0540501B-843B-4624-895F-95DD0001FB4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842E7A-F819-4388-B101-DACB7FD14A3D}" type="doc">
      <dgm:prSet loTypeId="urn:microsoft.com/office/officeart/2005/8/layout/vList2" loCatId="list" qsTypeId="urn:microsoft.com/office/officeart/2005/8/quickstyle/3d1" qsCatId="3D" csTypeId="urn:microsoft.com/office/officeart/2005/8/colors/accent1_1" csCatId="accent1" phldr="1"/>
      <dgm:spPr/>
      <dgm:t>
        <a:bodyPr/>
        <a:lstStyle/>
        <a:p>
          <a:endParaRPr lang="en-GB"/>
        </a:p>
      </dgm:t>
    </dgm:pt>
    <dgm:pt modelId="{13342FB6-78E7-41DD-9D03-E8FE8577B47E}">
      <dgm:prSet/>
      <dgm:spPr/>
      <dgm:t>
        <a:bodyPr/>
        <a:lstStyle/>
        <a:p>
          <a:r>
            <a:rPr lang="en-GB" dirty="0">
              <a:latin typeface="Times New Roman" panose="02020603050405020304" pitchFamily="18" charset="0"/>
              <a:cs typeface="Times New Roman" panose="02020603050405020304" pitchFamily="18" charset="0"/>
            </a:rPr>
            <a:t>External context refers to the outside factors that affect the objectives of an organisation. </a:t>
          </a:r>
        </a:p>
      </dgm:t>
    </dgm:pt>
    <dgm:pt modelId="{4719F35F-1BEF-40A7-AC94-449F96F49538}" type="parTrans" cxnId="{FA869618-E953-41F0-AE2D-4F64AF35B1F1}">
      <dgm:prSet/>
      <dgm:spPr/>
      <dgm:t>
        <a:bodyPr/>
        <a:lstStyle/>
        <a:p>
          <a:endParaRPr lang="en-GB"/>
        </a:p>
      </dgm:t>
    </dgm:pt>
    <dgm:pt modelId="{151E8BC2-02AE-4283-9DA0-19C4441FB39E}" type="sibTrans" cxnId="{FA869618-E953-41F0-AE2D-4F64AF35B1F1}">
      <dgm:prSet/>
      <dgm:spPr/>
      <dgm:t>
        <a:bodyPr/>
        <a:lstStyle/>
        <a:p>
          <a:endParaRPr lang="en-GB"/>
        </a:p>
      </dgm:t>
    </dgm:pt>
    <dgm:pt modelId="{0F24758D-8892-4586-AA93-676021BE6AE3}">
      <dgm:prSet/>
      <dgm:spPr/>
      <dgm:t>
        <a:bodyPr/>
        <a:lstStyle/>
        <a:p>
          <a:r>
            <a:rPr lang="en-GB">
              <a:latin typeface="Times New Roman" panose="02020603050405020304" pitchFamily="18" charset="0"/>
              <a:cs typeface="Times New Roman" panose="02020603050405020304" pitchFamily="18" charset="0"/>
            </a:rPr>
            <a:t>The external context of an organisation is determined by dependencies, drivers or trends, or market forces (</a:t>
          </a:r>
          <a:r>
            <a:rPr lang="en-US">
              <a:latin typeface="Times New Roman" panose="02020603050405020304" pitchFamily="18" charset="0"/>
              <a:cs typeface="Times New Roman" panose="02020603050405020304" pitchFamily="18" charset="0"/>
            </a:rPr>
            <a:t>Mellahi et al. 15). </a:t>
          </a:r>
          <a:r>
            <a:rPr lang="en-GB">
              <a:latin typeface="Times New Roman" panose="02020603050405020304" pitchFamily="18" charset="0"/>
              <a:cs typeface="Times New Roman" panose="02020603050405020304" pitchFamily="18" charset="0"/>
            </a:rPr>
            <a:t> </a:t>
          </a:r>
        </a:p>
      </dgm:t>
    </dgm:pt>
    <dgm:pt modelId="{16E39754-4B8B-4CA7-8498-EE3BA76AADE7}" type="parTrans" cxnId="{0BE02F09-113B-470C-AD39-467C6F4EB30B}">
      <dgm:prSet/>
      <dgm:spPr/>
      <dgm:t>
        <a:bodyPr/>
        <a:lstStyle/>
        <a:p>
          <a:endParaRPr lang="en-GB"/>
        </a:p>
      </dgm:t>
    </dgm:pt>
    <dgm:pt modelId="{323699E5-7D1D-4F4D-9843-146B209B2937}" type="sibTrans" cxnId="{0BE02F09-113B-470C-AD39-467C6F4EB30B}">
      <dgm:prSet/>
      <dgm:spPr/>
      <dgm:t>
        <a:bodyPr/>
        <a:lstStyle/>
        <a:p>
          <a:endParaRPr lang="en-GB"/>
        </a:p>
      </dgm:t>
    </dgm:pt>
    <dgm:pt modelId="{9058EF3D-85EF-4E9D-BBA9-C963D2337761}">
      <dgm:prSet/>
      <dgm:spPr/>
      <dgm:t>
        <a:bodyPr/>
        <a:lstStyle/>
        <a:p>
          <a:r>
            <a:rPr lang="en-GB" dirty="0">
              <a:latin typeface="Times New Roman" panose="02020603050405020304" pitchFamily="18" charset="0"/>
              <a:cs typeface="Times New Roman" panose="02020603050405020304" pitchFamily="18" charset="0"/>
            </a:rPr>
            <a:t>The organisational culture of Marks and Spencer draws insights from forces that arise from the external context.</a:t>
          </a:r>
        </a:p>
      </dgm:t>
    </dgm:pt>
    <dgm:pt modelId="{875C26F4-880A-4857-A006-087F30DC80C8}" type="parTrans" cxnId="{A5D51BFD-550B-486C-957D-9568ADF324DD}">
      <dgm:prSet/>
      <dgm:spPr/>
      <dgm:t>
        <a:bodyPr/>
        <a:lstStyle/>
        <a:p>
          <a:endParaRPr lang="en-GB"/>
        </a:p>
      </dgm:t>
    </dgm:pt>
    <dgm:pt modelId="{F98E2240-E7D2-4DD2-8D9F-B0F4B031A436}" type="sibTrans" cxnId="{A5D51BFD-550B-486C-957D-9568ADF324DD}">
      <dgm:prSet/>
      <dgm:spPr/>
      <dgm:t>
        <a:bodyPr/>
        <a:lstStyle/>
        <a:p>
          <a:endParaRPr lang="en-GB"/>
        </a:p>
      </dgm:t>
    </dgm:pt>
    <dgm:pt modelId="{0DDFA8C5-B474-401B-B2E6-2292CB4D9429}" type="pres">
      <dgm:prSet presAssocID="{B9842E7A-F819-4388-B101-DACB7FD14A3D}" presName="linear" presStyleCnt="0">
        <dgm:presLayoutVars>
          <dgm:animLvl val="lvl"/>
          <dgm:resizeHandles val="exact"/>
        </dgm:presLayoutVars>
      </dgm:prSet>
      <dgm:spPr/>
    </dgm:pt>
    <dgm:pt modelId="{D703D333-57C2-4E8A-A9AD-DB05F43B98C9}" type="pres">
      <dgm:prSet presAssocID="{13342FB6-78E7-41DD-9D03-E8FE8577B47E}" presName="parentText" presStyleLbl="node1" presStyleIdx="0" presStyleCnt="3">
        <dgm:presLayoutVars>
          <dgm:chMax val="0"/>
          <dgm:bulletEnabled val="1"/>
        </dgm:presLayoutVars>
      </dgm:prSet>
      <dgm:spPr/>
    </dgm:pt>
    <dgm:pt modelId="{944AC476-B152-4579-8254-E39CC37D4044}" type="pres">
      <dgm:prSet presAssocID="{151E8BC2-02AE-4283-9DA0-19C4441FB39E}" presName="spacer" presStyleCnt="0"/>
      <dgm:spPr/>
    </dgm:pt>
    <dgm:pt modelId="{5D1FAA20-526D-43B6-AC0C-FB8A3656AEE7}" type="pres">
      <dgm:prSet presAssocID="{0F24758D-8892-4586-AA93-676021BE6AE3}" presName="parentText" presStyleLbl="node1" presStyleIdx="1" presStyleCnt="3">
        <dgm:presLayoutVars>
          <dgm:chMax val="0"/>
          <dgm:bulletEnabled val="1"/>
        </dgm:presLayoutVars>
      </dgm:prSet>
      <dgm:spPr/>
    </dgm:pt>
    <dgm:pt modelId="{AA8079C9-1F80-4C89-9BD5-9E1E02241723}" type="pres">
      <dgm:prSet presAssocID="{323699E5-7D1D-4F4D-9843-146B209B2937}" presName="spacer" presStyleCnt="0"/>
      <dgm:spPr/>
    </dgm:pt>
    <dgm:pt modelId="{C6361A01-1D86-4C64-BFC9-34CC23C58DB9}" type="pres">
      <dgm:prSet presAssocID="{9058EF3D-85EF-4E9D-BBA9-C963D2337761}" presName="parentText" presStyleLbl="node1" presStyleIdx="2" presStyleCnt="3">
        <dgm:presLayoutVars>
          <dgm:chMax val="0"/>
          <dgm:bulletEnabled val="1"/>
        </dgm:presLayoutVars>
      </dgm:prSet>
      <dgm:spPr/>
    </dgm:pt>
  </dgm:ptLst>
  <dgm:cxnLst>
    <dgm:cxn modelId="{0BE02F09-113B-470C-AD39-467C6F4EB30B}" srcId="{B9842E7A-F819-4388-B101-DACB7FD14A3D}" destId="{0F24758D-8892-4586-AA93-676021BE6AE3}" srcOrd="1" destOrd="0" parTransId="{16E39754-4B8B-4CA7-8498-EE3BA76AADE7}" sibTransId="{323699E5-7D1D-4F4D-9843-146B209B2937}"/>
    <dgm:cxn modelId="{FA869618-E953-41F0-AE2D-4F64AF35B1F1}" srcId="{B9842E7A-F819-4388-B101-DACB7FD14A3D}" destId="{13342FB6-78E7-41DD-9D03-E8FE8577B47E}" srcOrd="0" destOrd="0" parTransId="{4719F35F-1BEF-40A7-AC94-449F96F49538}" sibTransId="{151E8BC2-02AE-4283-9DA0-19C4441FB39E}"/>
    <dgm:cxn modelId="{3412B55B-A781-433D-BB6C-969C4452EBE3}" type="presOf" srcId="{9058EF3D-85EF-4E9D-BBA9-C963D2337761}" destId="{C6361A01-1D86-4C64-BFC9-34CC23C58DB9}" srcOrd="0" destOrd="0" presId="urn:microsoft.com/office/officeart/2005/8/layout/vList2"/>
    <dgm:cxn modelId="{723F3A77-342E-43F3-ADF8-0B5303B9E265}" type="presOf" srcId="{13342FB6-78E7-41DD-9D03-E8FE8577B47E}" destId="{D703D333-57C2-4E8A-A9AD-DB05F43B98C9}" srcOrd="0" destOrd="0" presId="urn:microsoft.com/office/officeart/2005/8/layout/vList2"/>
    <dgm:cxn modelId="{B14B3879-A7F3-452F-88C4-12A96EA459A9}" type="presOf" srcId="{B9842E7A-F819-4388-B101-DACB7FD14A3D}" destId="{0DDFA8C5-B474-401B-B2E6-2292CB4D9429}" srcOrd="0" destOrd="0" presId="urn:microsoft.com/office/officeart/2005/8/layout/vList2"/>
    <dgm:cxn modelId="{A14FA57C-7BB8-4228-9964-5B6E54659E93}" type="presOf" srcId="{0F24758D-8892-4586-AA93-676021BE6AE3}" destId="{5D1FAA20-526D-43B6-AC0C-FB8A3656AEE7}" srcOrd="0" destOrd="0" presId="urn:microsoft.com/office/officeart/2005/8/layout/vList2"/>
    <dgm:cxn modelId="{A5D51BFD-550B-486C-957D-9568ADF324DD}" srcId="{B9842E7A-F819-4388-B101-DACB7FD14A3D}" destId="{9058EF3D-85EF-4E9D-BBA9-C963D2337761}" srcOrd="2" destOrd="0" parTransId="{875C26F4-880A-4857-A006-087F30DC80C8}" sibTransId="{F98E2240-E7D2-4DD2-8D9F-B0F4B031A436}"/>
    <dgm:cxn modelId="{82CE4750-C322-4CEB-B6FF-0D44A0A17034}" type="presParOf" srcId="{0DDFA8C5-B474-401B-B2E6-2292CB4D9429}" destId="{D703D333-57C2-4E8A-A9AD-DB05F43B98C9}" srcOrd="0" destOrd="0" presId="urn:microsoft.com/office/officeart/2005/8/layout/vList2"/>
    <dgm:cxn modelId="{C1B12DB0-71EE-48B7-9201-1CD920F0287A}" type="presParOf" srcId="{0DDFA8C5-B474-401B-B2E6-2292CB4D9429}" destId="{944AC476-B152-4579-8254-E39CC37D4044}" srcOrd="1" destOrd="0" presId="urn:microsoft.com/office/officeart/2005/8/layout/vList2"/>
    <dgm:cxn modelId="{72A3AB61-40A5-48E2-B84C-D94817C96A8F}" type="presParOf" srcId="{0DDFA8C5-B474-401B-B2E6-2292CB4D9429}" destId="{5D1FAA20-526D-43B6-AC0C-FB8A3656AEE7}" srcOrd="2" destOrd="0" presId="urn:microsoft.com/office/officeart/2005/8/layout/vList2"/>
    <dgm:cxn modelId="{32FE9AB1-20F3-4EC0-890C-30AE678F060E}" type="presParOf" srcId="{0DDFA8C5-B474-401B-B2E6-2292CB4D9429}" destId="{AA8079C9-1F80-4C89-9BD5-9E1E02241723}" srcOrd="3" destOrd="0" presId="urn:microsoft.com/office/officeart/2005/8/layout/vList2"/>
    <dgm:cxn modelId="{2D4F8F7E-9C47-4CFF-9E7D-1EFDBA093FF5}" type="presParOf" srcId="{0DDFA8C5-B474-401B-B2E6-2292CB4D9429}" destId="{C6361A01-1D86-4C64-BFC9-34CC23C58DB9}"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3B01BC8-7104-4F4A-91A7-B4D8E625D6AF}" type="doc">
      <dgm:prSet loTypeId="urn:microsoft.com/office/officeart/2008/layout/LinedList" loCatId="list" qsTypeId="urn:microsoft.com/office/officeart/2005/8/quickstyle/3d1" qsCatId="3D" csTypeId="urn:microsoft.com/office/officeart/2005/8/colors/accent1_1" csCatId="accent1" phldr="1"/>
      <dgm:spPr/>
      <dgm:t>
        <a:bodyPr/>
        <a:lstStyle/>
        <a:p>
          <a:endParaRPr lang="en-GB"/>
        </a:p>
      </dgm:t>
    </dgm:pt>
    <dgm:pt modelId="{DF1EEBD2-D431-4C2E-AED2-A845E9468C7E}">
      <dgm:prSet custT="1"/>
      <dgm:spPr/>
      <dgm:t>
        <a:bodyPr anchor="ctr"/>
        <a:lstStyle/>
        <a:p>
          <a:pPr algn="ctr"/>
          <a:r>
            <a:rPr lang="en-GB" sz="2000" dirty="0">
              <a:latin typeface="Times New Roman" panose="02020603050405020304" pitchFamily="18" charset="0"/>
              <a:cs typeface="Times New Roman" panose="02020603050405020304" pitchFamily="18" charset="0"/>
            </a:rPr>
            <a:t>Concerns that are addressed by the ethical stance that is prioritised by Marks and Spencer promote employees’ welfare (</a:t>
          </a:r>
          <a:r>
            <a:rPr lang="en-US" sz="2000" dirty="0">
              <a:latin typeface="Times New Roman" panose="02020603050405020304" pitchFamily="18" charset="0"/>
              <a:cs typeface="Times New Roman" panose="02020603050405020304" pitchFamily="18" charset="0"/>
            </a:rPr>
            <a:t>Corporate.marksandspencer.com)</a:t>
          </a:r>
          <a:r>
            <a:rPr lang="en-GB" sz="2000" dirty="0">
              <a:latin typeface="Times New Roman" panose="02020603050405020304" pitchFamily="18" charset="0"/>
              <a:cs typeface="Times New Roman" panose="02020603050405020304" pitchFamily="18" charset="0"/>
            </a:rPr>
            <a:t>. </a:t>
          </a:r>
        </a:p>
      </dgm:t>
    </dgm:pt>
    <dgm:pt modelId="{15C89044-06FA-4A0E-A181-A88B56DDC180}" type="parTrans" cxnId="{1251EB75-7EBC-4BB1-9E1E-647E25D292DD}">
      <dgm:prSet/>
      <dgm:spPr/>
      <dgm:t>
        <a:bodyPr/>
        <a:lstStyle/>
        <a:p>
          <a:endParaRPr lang="en-GB"/>
        </a:p>
      </dgm:t>
    </dgm:pt>
    <dgm:pt modelId="{254148D7-E54C-4A85-9350-6F576024E7EC}" type="sibTrans" cxnId="{1251EB75-7EBC-4BB1-9E1E-647E25D292DD}">
      <dgm:prSet/>
      <dgm:spPr/>
      <dgm:t>
        <a:bodyPr/>
        <a:lstStyle/>
        <a:p>
          <a:endParaRPr lang="en-GB"/>
        </a:p>
      </dgm:t>
    </dgm:pt>
    <dgm:pt modelId="{CCE1FD6D-64FB-4846-AB59-B7115382AD4C}">
      <dgm:prSet custT="1"/>
      <dgm:spPr/>
      <dgm:t>
        <a:bodyPr anchor="ctr"/>
        <a:lstStyle/>
        <a:p>
          <a:pPr algn="ctr"/>
          <a:r>
            <a:rPr lang="en-GB" sz="2000" dirty="0">
              <a:latin typeface="Times New Roman" panose="02020603050405020304" pitchFamily="18" charset="0"/>
              <a:cs typeface="Times New Roman" panose="02020603050405020304" pitchFamily="18" charset="0"/>
            </a:rPr>
            <a:t>Without ethics, employees would find it difficult to work at Marks and Spencer. </a:t>
          </a:r>
        </a:p>
      </dgm:t>
    </dgm:pt>
    <dgm:pt modelId="{D5E4B143-3400-48CA-96AF-2BEEFFD4C85F}" type="parTrans" cxnId="{D4E38065-F35D-40E8-B1C0-C146B7AF4E87}">
      <dgm:prSet/>
      <dgm:spPr/>
      <dgm:t>
        <a:bodyPr/>
        <a:lstStyle/>
        <a:p>
          <a:endParaRPr lang="en-GB"/>
        </a:p>
      </dgm:t>
    </dgm:pt>
    <dgm:pt modelId="{091DECAD-820F-4DE2-BF93-C7FEA5D72BAB}" type="sibTrans" cxnId="{D4E38065-F35D-40E8-B1C0-C146B7AF4E87}">
      <dgm:prSet/>
      <dgm:spPr/>
      <dgm:t>
        <a:bodyPr/>
        <a:lstStyle/>
        <a:p>
          <a:endParaRPr lang="en-GB"/>
        </a:p>
      </dgm:t>
    </dgm:pt>
    <dgm:pt modelId="{6B83C741-EE22-42FF-824B-445F9D306F8E}">
      <dgm:prSet custT="1"/>
      <dgm:spPr/>
      <dgm:t>
        <a:bodyPr anchor="ctr"/>
        <a:lstStyle/>
        <a:p>
          <a:pPr algn="ctr"/>
          <a:r>
            <a:rPr lang="en-GB" sz="2000" dirty="0">
              <a:latin typeface="Times New Roman" panose="02020603050405020304" pitchFamily="18" charset="0"/>
              <a:cs typeface="Times New Roman" panose="02020603050405020304" pitchFamily="18" charset="0"/>
            </a:rPr>
            <a:t>Marks and Spencer does not tolerate harassment, discrimination, child labour and modern slavery. </a:t>
          </a:r>
        </a:p>
      </dgm:t>
    </dgm:pt>
    <dgm:pt modelId="{3177D747-2581-445F-81C3-1E8ACEA514F6}" type="parTrans" cxnId="{72F520DD-1290-4F44-85B5-48AFC9660B66}">
      <dgm:prSet/>
      <dgm:spPr/>
      <dgm:t>
        <a:bodyPr/>
        <a:lstStyle/>
        <a:p>
          <a:endParaRPr lang="en-GB"/>
        </a:p>
      </dgm:t>
    </dgm:pt>
    <dgm:pt modelId="{07C1648F-6D97-4E2C-9ACC-2CF17FB12664}" type="sibTrans" cxnId="{72F520DD-1290-4F44-85B5-48AFC9660B66}">
      <dgm:prSet/>
      <dgm:spPr/>
      <dgm:t>
        <a:bodyPr/>
        <a:lstStyle/>
        <a:p>
          <a:endParaRPr lang="en-GB"/>
        </a:p>
      </dgm:t>
    </dgm:pt>
    <dgm:pt modelId="{D8AFD05D-7613-4669-8EFD-FB8B33B82AB4}">
      <dgm:prSet custT="1"/>
      <dgm:spPr/>
      <dgm:t>
        <a:bodyPr anchor="ctr"/>
        <a:lstStyle/>
        <a:p>
          <a:pPr algn="ctr"/>
          <a:r>
            <a:rPr lang="en-GB" sz="2000" dirty="0">
              <a:latin typeface="Times New Roman" panose="02020603050405020304" pitchFamily="18" charset="0"/>
              <a:cs typeface="Times New Roman" panose="02020603050405020304" pitchFamily="18" charset="0"/>
            </a:rPr>
            <a:t>Employees are against bribery and corruption (</a:t>
          </a:r>
          <a:r>
            <a:rPr lang="en-US" sz="2000" dirty="0">
              <a:latin typeface="Times New Roman" panose="02020603050405020304" pitchFamily="18" charset="0"/>
              <a:cs typeface="Times New Roman" panose="02020603050405020304" pitchFamily="18" charset="0"/>
            </a:rPr>
            <a:t>Corporate.marksandspencer.com)</a:t>
          </a:r>
          <a:r>
            <a:rPr lang="en-GB" sz="2000" dirty="0">
              <a:latin typeface="Times New Roman" panose="02020603050405020304" pitchFamily="18" charset="0"/>
              <a:cs typeface="Times New Roman" panose="02020603050405020304" pitchFamily="18" charset="0"/>
            </a:rPr>
            <a:t>. </a:t>
          </a:r>
        </a:p>
      </dgm:t>
    </dgm:pt>
    <dgm:pt modelId="{2DAC7485-5259-4CBA-8D74-2DC7A7D33A4D}" type="parTrans" cxnId="{74438A12-20CA-45FC-9F5F-DF3E4521A7AC}">
      <dgm:prSet/>
      <dgm:spPr/>
      <dgm:t>
        <a:bodyPr/>
        <a:lstStyle/>
        <a:p>
          <a:endParaRPr lang="en-GB"/>
        </a:p>
      </dgm:t>
    </dgm:pt>
    <dgm:pt modelId="{F0569592-EC32-4445-8A47-4042B2D2CEC7}" type="sibTrans" cxnId="{74438A12-20CA-45FC-9F5F-DF3E4521A7AC}">
      <dgm:prSet/>
      <dgm:spPr/>
      <dgm:t>
        <a:bodyPr/>
        <a:lstStyle/>
        <a:p>
          <a:endParaRPr lang="en-GB"/>
        </a:p>
      </dgm:t>
    </dgm:pt>
    <dgm:pt modelId="{759E286C-D3F3-4CFE-A703-B93EDA8A115A}" type="pres">
      <dgm:prSet presAssocID="{13B01BC8-7104-4F4A-91A7-B4D8E625D6AF}" presName="vert0" presStyleCnt="0">
        <dgm:presLayoutVars>
          <dgm:dir/>
          <dgm:animOne val="branch"/>
          <dgm:animLvl val="lvl"/>
        </dgm:presLayoutVars>
      </dgm:prSet>
      <dgm:spPr/>
    </dgm:pt>
    <dgm:pt modelId="{C1AB8F12-FB95-423B-9ED6-C5567AE000D4}" type="pres">
      <dgm:prSet presAssocID="{DF1EEBD2-D431-4C2E-AED2-A845E9468C7E}" presName="thickLine" presStyleLbl="alignNode1" presStyleIdx="0" presStyleCnt="4"/>
      <dgm:spPr/>
    </dgm:pt>
    <dgm:pt modelId="{9F7AC085-2AFD-4286-810C-4F46DCA4ACAB}" type="pres">
      <dgm:prSet presAssocID="{DF1EEBD2-D431-4C2E-AED2-A845E9468C7E}" presName="horz1" presStyleCnt="0"/>
      <dgm:spPr/>
    </dgm:pt>
    <dgm:pt modelId="{60A60F86-5ACE-4F57-800B-653328493D90}" type="pres">
      <dgm:prSet presAssocID="{DF1EEBD2-D431-4C2E-AED2-A845E9468C7E}" presName="tx1" presStyleLbl="revTx" presStyleIdx="0" presStyleCnt="4"/>
      <dgm:spPr/>
    </dgm:pt>
    <dgm:pt modelId="{ECF93E2D-8D9B-4410-B4AE-D033585EE72C}" type="pres">
      <dgm:prSet presAssocID="{DF1EEBD2-D431-4C2E-AED2-A845E9468C7E}" presName="vert1" presStyleCnt="0"/>
      <dgm:spPr/>
    </dgm:pt>
    <dgm:pt modelId="{8CA66EFD-7F31-4965-8479-01B161CF0A2F}" type="pres">
      <dgm:prSet presAssocID="{CCE1FD6D-64FB-4846-AB59-B7115382AD4C}" presName="thickLine" presStyleLbl="alignNode1" presStyleIdx="1" presStyleCnt="4"/>
      <dgm:spPr/>
    </dgm:pt>
    <dgm:pt modelId="{2D293428-7F04-4612-B609-4712965DCAFE}" type="pres">
      <dgm:prSet presAssocID="{CCE1FD6D-64FB-4846-AB59-B7115382AD4C}" presName="horz1" presStyleCnt="0"/>
      <dgm:spPr/>
    </dgm:pt>
    <dgm:pt modelId="{4A6ECE95-99F5-48F2-9903-BC11E67ECAE6}" type="pres">
      <dgm:prSet presAssocID="{CCE1FD6D-64FB-4846-AB59-B7115382AD4C}" presName="tx1" presStyleLbl="revTx" presStyleIdx="1" presStyleCnt="4"/>
      <dgm:spPr/>
    </dgm:pt>
    <dgm:pt modelId="{C6F90C86-871F-44AF-8A89-38BD0519DDD1}" type="pres">
      <dgm:prSet presAssocID="{CCE1FD6D-64FB-4846-AB59-B7115382AD4C}" presName="vert1" presStyleCnt="0"/>
      <dgm:spPr/>
    </dgm:pt>
    <dgm:pt modelId="{D2E20710-A376-4485-98D1-C94158F03E0A}" type="pres">
      <dgm:prSet presAssocID="{6B83C741-EE22-42FF-824B-445F9D306F8E}" presName="thickLine" presStyleLbl="alignNode1" presStyleIdx="2" presStyleCnt="4"/>
      <dgm:spPr/>
    </dgm:pt>
    <dgm:pt modelId="{5BE5FC13-504B-4EC2-B7B1-C1339920238A}" type="pres">
      <dgm:prSet presAssocID="{6B83C741-EE22-42FF-824B-445F9D306F8E}" presName="horz1" presStyleCnt="0"/>
      <dgm:spPr/>
    </dgm:pt>
    <dgm:pt modelId="{527A288F-3D8E-456B-8C38-14EFC9A01819}" type="pres">
      <dgm:prSet presAssocID="{6B83C741-EE22-42FF-824B-445F9D306F8E}" presName="tx1" presStyleLbl="revTx" presStyleIdx="2" presStyleCnt="4"/>
      <dgm:spPr/>
    </dgm:pt>
    <dgm:pt modelId="{C0C6705E-27FF-4502-93F3-0F780727497A}" type="pres">
      <dgm:prSet presAssocID="{6B83C741-EE22-42FF-824B-445F9D306F8E}" presName="vert1" presStyleCnt="0"/>
      <dgm:spPr/>
    </dgm:pt>
    <dgm:pt modelId="{7CD20AA0-F216-4984-BD76-0C9B506CF09C}" type="pres">
      <dgm:prSet presAssocID="{D8AFD05D-7613-4669-8EFD-FB8B33B82AB4}" presName="thickLine" presStyleLbl="alignNode1" presStyleIdx="3" presStyleCnt="4"/>
      <dgm:spPr/>
    </dgm:pt>
    <dgm:pt modelId="{DFB4ED6F-9342-4DA9-93B9-B22CE9C2FCEA}" type="pres">
      <dgm:prSet presAssocID="{D8AFD05D-7613-4669-8EFD-FB8B33B82AB4}" presName="horz1" presStyleCnt="0"/>
      <dgm:spPr/>
    </dgm:pt>
    <dgm:pt modelId="{64E5F5F9-F491-4AE0-8F3A-C6DB53F33D17}" type="pres">
      <dgm:prSet presAssocID="{D8AFD05D-7613-4669-8EFD-FB8B33B82AB4}" presName="tx1" presStyleLbl="revTx" presStyleIdx="3" presStyleCnt="4"/>
      <dgm:spPr/>
    </dgm:pt>
    <dgm:pt modelId="{011CEF55-AB5F-4A4A-B1D8-7757FA241FF9}" type="pres">
      <dgm:prSet presAssocID="{D8AFD05D-7613-4669-8EFD-FB8B33B82AB4}" presName="vert1" presStyleCnt="0"/>
      <dgm:spPr/>
    </dgm:pt>
  </dgm:ptLst>
  <dgm:cxnLst>
    <dgm:cxn modelId="{74438A12-20CA-45FC-9F5F-DF3E4521A7AC}" srcId="{13B01BC8-7104-4F4A-91A7-B4D8E625D6AF}" destId="{D8AFD05D-7613-4669-8EFD-FB8B33B82AB4}" srcOrd="3" destOrd="0" parTransId="{2DAC7485-5259-4CBA-8D74-2DC7A7D33A4D}" sibTransId="{F0569592-EC32-4445-8A47-4042B2D2CEC7}"/>
    <dgm:cxn modelId="{D4E38065-F35D-40E8-B1C0-C146B7AF4E87}" srcId="{13B01BC8-7104-4F4A-91A7-B4D8E625D6AF}" destId="{CCE1FD6D-64FB-4846-AB59-B7115382AD4C}" srcOrd="1" destOrd="0" parTransId="{D5E4B143-3400-48CA-96AF-2BEEFFD4C85F}" sibTransId="{091DECAD-820F-4DE2-BF93-C7FEA5D72BAB}"/>
    <dgm:cxn modelId="{B8C31A4C-26C4-49BA-85A1-5849F7F22588}" type="presOf" srcId="{D8AFD05D-7613-4669-8EFD-FB8B33B82AB4}" destId="{64E5F5F9-F491-4AE0-8F3A-C6DB53F33D17}" srcOrd="0" destOrd="0" presId="urn:microsoft.com/office/officeart/2008/layout/LinedList"/>
    <dgm:cxn modelId="{4133B56D-6622-440F-9D64-8787BE0C6712}" type="presOf" srcId="{13B01BC8-7104-4F4A-91A7-B4D8E625D6AF}" destId="{759E286C-D3F3-4CFE-A703-B93EDA8A115A}" srcOrd="0" destOrd="0" presId="urn:microsoft.com/office/officeart/2008/layout/LinedList"/>
    <dgm:cxn modelId="{1251EB75-7EBC-4BB1-9E1E-647E25D292DD}" srcId="{13B01BC8-7104-4F4A-91A7-B4D8E625D6AF}" destId="{DF1EEBD2-D431-4C2E-AED2-A845E9468C7E}" srcOrd="0" destOrd="0" parTransId="{15C89044-06FA-4A0E-A181-A88B56DDC180}" sibTransId="{254148D7-E54C-4A85-9350-6F576024E7EC}"/>
    <dgm:cxn modelId="{1C6FA37B-A1A5-4234-9CA1-0A5EF1B4BF04}" type="presOf" srcId="{DF1EEBD2-D431-4C2E-AED2-A845E9468C7E}" destId="{60A60F86-5ACE-4F57-800B-653328493D90}" srcOrd="0" destOrd="0" presId="urn:microsoft.com/office/officeart/2008/layout/LinedList"/>
    <dgm:cxn modelId="{7582A0BF-1D32-45D5-96BD-C32F97FFCC5F}" type="presOf" srcId="{CCE1FD6D-64FB-4846-AB59-B7115382AD4C}" destId="{4A6ECE95-99F5-48F2-9903-BC11E67ECAE6}" srcOrd="0" destOrd="0" presId="urn:microsoft.com/office/officeart/2008/layout/LinedList"/>
    <dgm:cxn modelId="{72F520DD-1290-4F44-85B5-48AFC9660B66}" srcId="{13B01BC8-7104-4F4A-91A7-B4D8E625D6AF}" destId="{6B83C741-EE22-42FF-824B-445F9D306F8E}" srcOrd="2" destOrd="0" parTransId="{3177D747-2581-445F-81C3-1E8ACEA514F6}" sibTransId="{07C1648F-6D97-4E2C-9ACC-2CF17FB12664}"/>
    <dgm:cxn modelId="{B28AD3F9-DC42-4F2C-8A77-63512992C58F}" type="presOf" srcId="{6B83C741-EE22-42FF-824B-445F9D306F8E}" destId="{527A288F-3D8E-456B-8C38-14EFC9A01819}" srcOrd="0" destOrd="0" presId="urn:microsoft.com/office/officeart/2008/layout/LinedList"/>
    <dgm:cxn modelId="{FAEAE0B4-7712-42A8-868E-AE01F055BCC9}" type="presParOf" srcId="{759E286C-D3F3-4CFE-A703-B93EDA8A115A}" destId="{C1AB8F12-FB95-423B-9ED6-C5567AE000D4}" srcOrd="0" destOrd="0" presId="urn:microsoft.com/office/officeart/2008/layout/LinedList"/>
    <dgm:cxn modelId="{B3070E12-647F-4259-8039-228B2D247D1E}" type="presParOf" srcId="{759E286C-D3F3-4CFE-A703-B93EDA8A115A}" destId="{9F7AC085-2AFD-4286-810C-4F46DCA4ACAB}" srcOrd="1" destOrd="0" presId="urn:microsoft.com/office/officeart/2008/layout/LinedList"/>
    <dgm:cxn modelId="{9AB752F6-104B-458A-BCCC-75DAAD6CD061}" type="presParOf" srcId="{9F7AC085-2AFD-4286-810C-4F46DCA4ACAB}" destId="{60A60F86-5ACE-4F57-800B-653328493D90}" srcOrd="0" destOrd="0" presId="urn:microsoft.com/office/officeart/2008/layout/LinedList"/>
    <dgm:cxn modelId="{7F6E2015-EBC9-43BF-A2AD-6916BB5F7D06}" type="presParOf" srcId="{9F7AC085-2AFD-4286-810C-4F46DCA4ACAB}" destId="{ECF93E2D-8D9B-4410-B4AE-D033585EE72C}" srcOrd="1" destOrd="0" presId="urn:microsoft.com/office/officeart/2008/layout/LinedList"/>
    <dgm:cxn modelId="{0DEAE7D9-CFB4-446A-BC71-2983B5CE19B3}" type="presParOf" srcId="{759E286C-D3F3-4CFE-A703-B93EDA8A115A}" destId="{8CA66EFD-7F31-4965-8479-01B161CF0A2F}" srcOrd="2" destOrd="0" presId="urn:microsoft.com/office/officeart/2008/layout/LinedList"/>
    <dgm:cxn modelId="{5AD92842-E74A-4CFC-9853-A4721757EA2A}" type="presParOf" srcId="{759E286C-D3F3-4CFE-A703-B93EDA8A115A}" destId="{2D293428-7F04-4612-B609-4712965DCAFE}" srcOrd="3" destOrd="0" presId="urn:microsoft.com/office/officeart/2008/layout/LinedList"/>
    <dgm:cxn modelId="{881150AE-F937-4246-9601-D1B510729401}" type="presParOf" srcId="{2D293428-7F04-4612-B609-4712965DCAFE}" destId="{4A6ECE95-99F5-48F2-9903-BC11E67ECAE6}" srcOrd="0" destOrd="0" presId="urn:microsoft.com/office/officeart/2008/layout/LinedList"/>
    <dgm:cxn modelId="{0AA02401-2992-4C88-96FA-77F01D707FD6}" type="presParOf" srcId="{2D293428-7F04-4612-B609-4712965DCAFE}" destId="{C6F90C86-871F-44AF-8A89-38BD0519DDD1}" srcOrd="1" destOrd="0" presId="urn:microsoft.com/office/officeart/2008/layout/LinedList"/>
    <dgm:cxn modelId="{E7CD464A-50F7-4D20-9D04-E23161D7477F}" type="presParOf" srcId="{759E286C-D3F3-4CFE-A703-B93EDA8A115A}" destId="{D2E20710-A376-4485-98D1-C94158F03E0A}" srcOrd="4" destOrd="0" presId="urn:microsoft.com/office/officeart/2008/layout/LinedList"/>
    <dgm:cxn modelId="{37EC3DFB-204D-4E98-9B2B-9911B8E7F221}" type="presParOf" srcId="{759E286C-D3F3-4CFE-A703-B93EDA8A115A}" destId="{5BE5FC13-504B-4EC2-B7B1-C1339920238A}" srcOrd="5" destOrd="0" presId="urn:microsoft.com/office/officeart/2008/layout/LinedList"/>
    <dgm:cxn modelId="{DFC0D543-02C0-444B-8327-B8429E627DA3}" type="presParOf" srcId="{5BE5FC13-504B-4EC2-B7B1-C1339920238A}" destId="{527A288F-3D8E-456B-8C38-14EFC9A01819}" srcOrd="0" destOrd="0" presId="urn:microsoft.com/office/officeart/2008/layout/LinedList"/>
    <dgm:cxn modelId="{60984D82-B7B7-48F7-A418-9805FA488A57}" type="presParOf" srcId="{5BE5FC13-504B-4EC2-B7B1-C1339920238A}" destId="{C0C6705E-27FF-4502-93F3-0F780727497A}" srcOrd="1" destOrd="0" presId="urn:microsoft.com/office/officeart/2008/layout/LinedList"/>
    <dgm:cxn modelId="{56C47D4B-41D6-42DC-A576-7E53E34DF302}" type="presParOf" srcId="{759E286C-D3F3-4CFE-A703-B93EDA8A115A}" destId="{7CD20AA0-F216-4984-BD76-0C9B506CF09C}" srcOrd="6" destOrd="0" presId="urn:microsoft.com/office/officeart/2008/layout/LinedList"/>
    <dgm:cxn modelId="{A862FD7C-711B-4247-A925-209956B4E0B7}" type="presParOf" srcId="{759E286C-D3F3-4CFE-A703-B93EDA8A115A}" destId="{DFB4ED6F-9342-4DA9-93B9-B22CE9C2FCEA}" srcOrd="7" destOrd="0" presId="urn:microsoft.com/office/officeart/2008/layout/LinedList"/>
    <dgm:cxn modelId="{575957DE-A9B4-4A01-8F4B-3EC7E48EB287}" type="presParOf" srcId="{DFB4ED6F-9342-4DA9-93B9-B22CE9C2FCEA}" destId="{64E5F5F9-F491-4AE0-8F3A-C6DB53F33D17}" srcOrd="0" destOrd="0" presId="urn:microsoft.com/office/officeart/2008/layout/LinedList"/>
    <dgm:cxn modelId="{4F5864BC-890B-4498-86F5-216679F70B59}" type="presParOf" srcId="{DFB4ED6F-9342-4DA9-93B9-B22CE9C2FCEA}" destId="{011CEF55-AB5F-4A4A-B1D8-7757FA241FF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5A6FA31-8EF4-48DA-892E-9E607567E979}" type="doc">
      <dgm:prSet loTypeId="urn:microsoft.com/office/officeart/2005/8/layout/venn1" loCatId="relationship" qsTypeId="urn:microsoft.com/office/officeart/2005/8/quickstyle/simple2" qsCatId="simple" csTypeId="urn:microsoft.com/office/officeart/2005/8/colors/accent1_2" csCatId="accent1" phldr="1"/>
      <dgm:spPr/>
      <dgm:t>
        <a:bodyPr/>
        <a:lstStyle/>
        <a:p>
          <a:endParaRPr lang="en-GB"/>
        </a:p>
      </dgm:t>
    </dgm:pt>
    <dgm:pt modelId="{30651572-8EF2-49AD-B8A7-9645FF183E39}">
      <dgm:prSet custT="1"/>
      <dgm:spPr/>
      <dgm:t>
        <a:bodyPr/>
        <a:lstStyle/>
        <a:p>
          <a:r>
            <a:rPr lang="en-GB" sz="2000" dirty="0">
              <a:latin typeface="Times New Roman" panose="02020603050405020304" pitchFamily="18" charset="0"/>
              <a:cs typeface="Times New Roman" panose="02020603050405020304" pitchFamily="18" charset="0"/>
            </a:rPr>
            <a:t>Is Marks and Spencer ethical?</a:t>
          </a:r>
        </a:p>
      </dgm:t>
    </dgm:pt>
    <dgm:pt modelId="{297B9056-7ADB-48EE-89FB-01C55B8969C0}" type="parTrans" cxnId="{86EC4718-3699-4481-93D5-DE5DBB956939}">
      <dgm:prSet/>
      <dgm:spPr/>
      <dgm:t>
        <a:bodyPr/>
        <a:lstStyle/>
        <a:p>
          <a:endParaRPr lang="en-GB"/>
        </a:p>
      </dgm:t>
    </dgm:pt>
    <dgm:pt modelId="{436BB052-3FCF-47EF-86D9-B4A01FA5E6FF}" type="sibTrans" cxnId="{86EC4718-3699-4481-93D5-DE5DBB956939}">
      <dgm:prSet/>
      <dgm:spPr/>
      <dgm:t>
        <a:bodyPr/>
        <a:lstStyle/>
        <a:p>
          <a:endParaRPr lang="en-GB"/>
        </a:p>
      </dgm:t>
    </dgm:pt>
    <dgm:pt modelId="{815120D4-5D3B-4D02-A808-089D13876EC1}">
      <dgm:prSet custT="1"/>
      <dgm:spPr/>
      <dgm:t>
        <a:bodyPr/>
        <a:lstStyle/>
        <a:p>
          <a:r>
            <a:rPr lang="en-GB" sz="2000" dirty="0">
              <a:latin typeface="Times New Roman" panose="02020603050405020304" pitchFamily="18" charset="0"/>
              <a:cs typeface="Times New Roman" panose="02020603050405020304" pitchFamily="18" charset="0"/>
            </a:rPr>
            <a:t>Although Marks and Spencer operates ethically, there are certain issues that expose unethical behaviour in the organisation. </a:t>
          </a:r>
        </a:p>
      </dgm:t>
    </dgm:pt>
    <dgm:pt modelId="{F2E4CCB4-5395-4939-9471-6444D5AA92B1}" type="parTrans" cxnId="{D80D9A58-D870-475D-9731-FB352C183107}">
      <dgm:prSet/>
      <dgm:spPr/>
      <dgm:t>
        <a:bodyPr/>
        <a:lstStyle/>
        <a:p>
          <a:endParaRPr lang="en-GB"/>
        </a:p>
      </dgm:t>
    </dgm:pt>
    <dgm:pt modelId="{90001C25-0306-4289-B9D4-F17308F71A8E}" type="sibTrans" cxnId="{D80D9A58-D870-475D-9731-FB352C183107}">
      <dgm:prSet/>
      <dgm:spPr/>
      <dgm:t>
        <a:bodyPr/>
        <a:lstStyle/>
        <a:p>
          <a:endParaRPr lang="en-GB"/>
        </a:p>
      </dgm:t>
    </dgm:pt>
    <dgm:pt modelId="{54FC4A4B-D042-4E7F-BD3D-9B051E05297A}">
      <dgm:prSet custT="1"/>
      <dgm:spPr/>
      <dgm:t>
        <a:bodyPr/>
        <a:lstStyle/>
        <a:p>
          <a:r>
            <a:rPr lang="en-GB" sz="2000" dirty="0">
              <a:latin typeface="Times New Roman" panose="02020603050405020304" pitchFamily="18" charset="0"/>
              <a:cs typeface="Times New Roman" panose="02020603050405020304" pitchFamily="18" charset="0"/>
            </a:rPr>
            <a:t>These issues are not limited to political activities, controversial technologies, and anti-social finance (</a:t>
          </a:r>
          <a:r>
            <a:rPr lang="en-US" sz="2000" dirty="0">
              <a:latin typeface="Times New Roman" panose="02020603050405020304" pitchFamily="18" charset="0"/>
              <a:cs typeface="Times New Roman" panose="02020603050405020304" pitchFamily="18" charset="0"/>
            </a:rPr>
            <a:t>Ethicalconsumer.org)</a:t>
          </a:r>
          <a:r>
            <a:rPr lang="en-GB" sz="2000" dirty="0">
              <a:latin typeface="Times New Roman" panose="02020603050405020304" pitchFamily="18" charset="0"/>
              <a:cs typeface="Times New Roman" panose="02020603050405020304" pitchFamily="18" charset="0"/>
            </a:rPr>
            <a:t>. </a:t>
          </a:r>
        </a:p>
      </dgm:t>
    </dgm:pt>
    <dgm:pt modelId="{B4EBD84F-A0C7-49B8-837A-5FC6A94AD2B0}" type="parTrans" cxnId="{30A49685-95C8-413C-8A7B-55177DF5730E}">
      <dgm:prSet/>
      <dgm:spPr/>
      <dgm:t>
        <a:bodyPr/>
        <a:lstStyle/>
        <a:p>
          <a:endParaRPr lang="en-GB"/>
        </a:p>
      </dgm:t>
    </dgm:pt>
    <dgm:pt modelId="{9227E76B-113A-47F8-BEBB-4013D61D8EBB}" type="sibTrans" cxnId="{30A49685-95C8-413C-8A7B-55177DF5730E}">
      <dgm:prSet/>
      <dgm:spPr/>
      <dgm:t>
        <a:bodyPr/>
        <a:lstStyle/>
        <a:p>
          <a:endParaRPr lang="en-GB"/>
        </a:p>
      </dgm:t>
    </dgm:pt>
    <dgm:pt modelId="{A0953CBA-3895-4443-83C5-F6B9C59C3F4C}">
      <dgm:prSet custT="1"/>
      <dgm:spPr/>
      <dgm:t>
        <a:bodyPr/>
        <a:lstStyle/>
        <a:p>
          <a:r>
            <a:rPr lang="en-GB" sz="2000" dirty="0">
              <a:latin typeface="Times New Roman" panose="02020603050405020304" pitchFamily="18" charset="0"/>
              <a:cs typeface="Times New Roman" panose="02020603050405020304" pitchFamily="18" charset="0"/>
            </a:rPr>
            <a:t>Unethical behaviour affects employees in organisations (</a:t>
          </a:r>
          <a:r>
            <a:rPr lang="en-US" sz="2000" dirty="0">
              <a:latin typeface="Times New Roman" panose="02020603050405020304" pitchFamily="18" charset="0"/>
              <a:cs typeface="Times New Roman" panose="02020603050405020304" pitchFamily="18" charset="0"/>
            </a:rPr>
            <a:t>CIPD)</a:t>
          </a:r>
          <a:r>
            <a:rPr lang="en-GB" sz="2000" dirty="0">
              <a:latin typeface="Times New Roman" panose="02020603050405020304" pitchFamily="18" charset="0"/>
              <a:cs typeface="Times New Roman" panose="02020603050405020304" pitchFamily="18" charset="0"/>
            </a:rPr>
            <a:t>. </a:t>
          </a:r>
        </a:p>
      </dgm:t>
    </dgm:pt>
    <dgm:pt modelId="{0038758C-28E6-4956-B648-64A4A29FEC2A}" type="parTrans" cxnId="{70662734-A49A-40C7-ACF7-4F1720CEB418}">
      <dgm:prSet/>
      <dgm:spPr/>
      <dgm:t>
        <a:bodyPr/>
        <a:lstStyle/>
        <a:p>
          <a:endParaRPr lang="en-GB"/>
        </a:p>
      </dgm:t>
    </dgm:pt>
    <dgm:pt modelId="{FB4C91A5-277B-4BA9-A1C3-CF9F6AC61C2E}" type="sibTrans" cxnId="{70662734-A49A-40C7-ACF7-4F1720CEB418}">
      <dgm:prSet/>
      <dgm:spPr/>
      <dgm:t>
        <a:bodyPr/>
        <a:lstStyle/>
        <a:p>
          <a:endParaRPr lang="en-GB"/>
        </a:p>
      </dgm:t>
    </dgm:pt>
    <dgm:pt modelId="{CEE37BA2-9FDE-4FFC-878C-09277804BF70}">
      <dgm:prSet custT="1"/>
      <dgm:spPr/>
      <dgm:t>
        <a:bodyPr/>
        <a:lstStyle/>
        <a:p>
          <a:r>
            <a:rPr lang="en-GB" sz="2000" dirty="0">
              <a:latin typeface="Times New Roman" panose="02020603050405020304" pitchFamily="18" charset="0"/>
              <a:cs typeface="Times New Roman" panose="02020603050405020304" pitchFamily="18" charset="0"/>
            </a:rPr>
            <a:t>Unethical behaviour that affect employees can be observed at Marks and Spencer. </a:t>
          </a:r>
        </a:p>
      </dgm:t>
    </dgm:pt>
    <dgm:pt modelId="{C435E935-5B04-437A-A3C1-0A8306E125E3}" type="parTrans" cxnId="{39A30C96-20DF-4A3E-AA82-97794EAFFF7D}">
      <dgm:prSet/>
      <dgm:spPr/>
      <dgm:t>
        <a:bodyPr/>
        <a:lstStyle/>
        <a:p>
          <a:endParaRPr lang="en-GB"/>
        </a:p>
      </dgm:t>
    </dgm:pt>
    <dgm:pt modelId="{1E6F2AD7-E41C-4A2C-B1C0-F787B7507398}" type="sibTrans" cxnId="{39A30C96-20DF-4A3E-AA82-97794EAFFF7D}">
      <dgm:prSet/>
      <dgm:spPr/>
      <dgm:t>
        <a:bodyPr/>
        <a:lstStyle/>
        <a:p>
          <a:endParaRPr lang="en-GB"/>
        </a:p>
      </dgm:t>
    </dgm:pt>
    <dgm:pt modelId="{CB86C211-63B3-417F-B6BF-AB8990E68A49}" type="pres">
      <dgm:prSet presAssocID="{85A6FA31-8EF4-48DA-892E-9E607567E979}" presName="compositeShape" presStyleCnt="0">
        <dgm:presLayoutVars>
          <dgm:chMax val="7"/>
          <dgm:dir/>
          <dgm:resizeHandles val="exact"/>
        </dgm:presLayoutVars>
      </dgm:prSet>
      <dgm:spPr/>
    </dgm:pt>
    <dgm:pt modelId="{2EA03BA3-F242-400B-B301-8B447A11BA91}" type="pres">
      <dgm:prSet presAssocID="{30651572-8EF2-49AD-B8A7-9645FF183E39}" presName="circ1" presStyleLbl="vennNode1" presStyleIdx="0" presStyleCnt="5"/>
      <dgm:spPr/>
    </dgm:pt>
    <dgm:pt modelId="{E1EA5C35-3AB8-40A2-B9D8-3E35DD264CA6}" type="pres">
      <dgm:prSet presAssocID="{30651572-8EF2-49AD-B8A7-9645FF183E39}" presName="circ1Tx" presStyleLbl="revTx" presStyleIdx="0" presStyleCnt="0" custScaleX="154125">
        <dgm:presLayoutVars>
          <dgm:chMax val="0"/>
          <dgm:chPref val="0"/>
          <dgm:bulletEnabled val="1"/>
        </dgm:presLayoutVars>
      </dgm:prSet>
      <dgm:spPr/>
    </dgm:pt>
    <dgm:pt modelId="{F58880FB-56F3-4FF0-B39E-F0E3DEDB6B91}" type="pres">
      <dgm:prSet presAssocID="{815120D4-5D3B-4D02-A808-089D13876EC1}" presName="circ2" presStyleLbl="vennNode1" presStyleIdx="1" presStyleCnt="5"/>
      <dgm:spPr/>
    </dgm:pt>
    <dgm:pt modelId="{BE7F0E13-DFBA-44C7-B832-7126AE52D00E}" type="pres">
      <dgm:prSet presAssocID="{815120D4-5D3B-4D02-A808-089D13876EC1}" presName="circ2Tx" presStyleLbl="revTx" presStyleIdx="0" presStyleCnt="0" custScaleX="154125" custLinFactNeighborX="8365" custLinFactNeighborY="-10360">
        <dgm:presLayoutVars>
          <dgm:chMax val="0"/>
          <dgm:chPref val="0"/>
          <dgm:bulletEnabled val="1"/>
        </dgm:presLayoutVars>
      </dgm:prSet>
      <dgm:spPr/>
    </dgm:pt>
    <dgm:pt modelId="{93EB5F13-693C-40FB-A4E4-E40F28DDC663}" type="pres">
      <dgm:prSet presAssocID="{54FC4A4B-D042-4E7F-BD3D-9B051E05297A}" presName="circ3" presStyleLbl="vennNode1" presStyleIdx="2" presStyleCnt="5"/>
      <dgm:spPr/>
    </dgm:pt>
    <dgm:pt modelId="{B23F6149-844D-46A0-A7C5-730FDDF24E74}" type="pres">
      <dgm:prSet presAssocID="{54FC4A4B-D042-4E7F-BD3D-9B051E05297A}" presName="circ3Tx" presStyleLbl="revTx" presStyleIdx="0" presStyleCnt="0" custScaleX="154125" custLinFactNeighborX="23749" custLinFactNeighborY="-5853">
        <dgm:presLayoutVars>
          <dgm:chMax val="0"/>
          <dgm:chPref val="0"/>
          <dgm:bulletEnabled val="1"/>
        </dgm:presLayoutVars>
      </dgm:prSet>
      <dgm:spPr/>
    </dgm:pt>
    <dgm:pt modelId="{D21A4154-B7BA-4C0C-A2ED-67D5CBFEFBD4}" type="pres">
      <dgm:prSet presAssocID="{A0953CBA-3895-4443-83C5-F6B9C59C3F4C}" presName="circ4" presStyleLbl="vennNode1" presStyleIdx="3" presStyleCnt="5"/>
      <dgm:spPr/>
    </dgm:pt>
    <dgm:pt modelId="{0CB28A20-7EDA-4115-A51B-BEA5FE883FE7}" type="pres">
      <dgm:prSet presAssocID="{A0953CBA-3895-4443-83C5-F6B9C59C3F4C}" presName="circ4Tx" presStyleLbl="revTx" presStyleIdx="0" presStyleCnt="0" custScaleX="154125" custLinFactNeighborX="-19485" custLinFactNeighborY="-4476">
        <dgm:presLayoutVars>
          <dgm:chMax val="0"/>
          <dgm:chPref val="0"/>
          <dgm:bulletEnabled val="1"/>
        </dgm:presLayoutVars>
      </dgm:prSet>
      <dgm:spPr/>
    </dgm:pt>
    <dgm:pt modelId="{F9C5355F-0491-42E0-9605-9B563704DA83}" type="pres">
      <dgm:prSet presAssocID="{CEE37BA2-9FDE-4FFC-878C-09277804BF70}" presName="circ5" presStyleLbl="vennNode1" presStyleIdx="4" presStyleCnt="5"/>
      <dgm:spPr/>
    </dgm:pt>
    <dgm:pt modelId="{D8DF4EC1-5D81-4133-97FF-91F00B72EBB3}" type="pres">
      <dgm:prSet presAssocID="{CEE37BA2-9FDE-4FFC-878C-09277804BF70}" presName="circ5Tx" presStyleLbl="revTx" presStyleIdx="0" presStyleCnt="0" custScaleX="154125">
        <dgm:presLayoutVars>
          <dgm:chMax val="0"/>
          <dgm:chPref val="0"/>
          <dgm:bulletEnabled val="1"/>
        </dgm:presLayoutVars>
      </dgm:prSet>
      <dgm:spPr/>
    </dgm:pt>
  </dgm:ptLst>
  <dgm:cxnLst>
    <dgm:cxn modelId="{2380580C-4BE7-4B43-A742-449EE666927F}" type="presOf" srcId="{30651572-8EF2-49AD-B8A7-9645FF183E39}" destId="{E1EA5C35-3AB8-40A2-B9D8-3E35DD264CA6}" srcOrd="0" destOrd="0" presId="urn:microsoft.com/office/officeart/2005/8/layout/venn1"/>
    <dgm:cxn modelId="{86EC4718-3699-4481-93D5-DE5DBB956939}" srcId="{85A6FA31-8EF4-48DA-892E-9E607567E979}" destId="{30651572-8EF2-49AD-B8A7-9645FF183E39}" srcOrd="0" destOrd="0" parTransId="{297B9056-7ADB-48EE-89FB-01C55B8969C0}" sibTransId="{436BB052-3FCF-47EF-86D9-B4A01FA5E6FF}"/>
    <dgm:cxn modelId="{70662734-A49A-40C7-ACF7-4F1720CEB418}" srcId="{85A6FA31-8EF4-48DA-892E-9E607567E979}" destId="{A0953CBA-3895-4443-83C5-F6B9C59C3F4C}" srcOrd="3" destOrd="0" parTransId="{0038758C-28E6-4956-B648-64A4A29FEC2A}" sibTransId="{FB4C91A5-277B-4BA9-A1C3-CF9F6AC61C2E}"/>
    <dgm:cxn modelId="{CEAB6946-01F7-4A20-8B29-711DFD74AEA7}" type="presOf" srcId="{54FC4A4B-D042-4E7F-BD3D-9B051E05297A}" destId="{B23F6149-844D-46A0-A7C5-730FDDF24E74}" srcOrd="0" destOrd="0" presId="urn:microsoft.com/office/officeart/2005/8/layout/venn1"/>
    <dgm:cxn modelId="{D6AA8669-95FD-48D7-BCFE-96C3A66373D1}" type="presOf" srcId="{CEE37BA2-9FDE-4FFC-878C-09277804BF70}" destId="{D8DF4EC1-5D81-4133-97FF-91F00B72EBB3}" srcOrd="0" destOrd="0" presId="urn:microsoft.com/office/officeart/2005/8/layout/venn1"/>
    <dgm:cxn modelId="{F2DB8E49-3DAB-43DE-A2BB-606E4B23CC7E}" type="presOf" srcId="{815120D4-5D3B-4D02-A808-089D13876EC1}" destId="{BE7F0E13-DFBA-44C7-B832-7126AE52D00E}" srcOrd="0" destOrd="0" presId="urn:microsoft.com/office/officeart/2005/8/layout/venn1"/>
    <dgm:cxn modelId="{CAA3F26A-B2AB-4EDF-A224-294EEF80E63E}" type="presOf" srcId="{A0953CBA-3895-4443-83C5-F6B9C59C3F4C}" destId="{0CB28A20-7EDA-4115-A51B-BEA5FE883FE7}" srcOrd="0" destOrd="0" presId="urn:microsoft.com/office/officeart/2005/8/layout/venn1"/>
    <dgm:cxn modelId="{D80D9A58-D870-475D-9731-FB352C183107}" srcId="{85A6FA31-8EF4-48DA-892E-9E607567E979}" destId="{815120D4-5D3B-4D02-A808-089D13876EC1}" srcOrd="1" destOrd="0" parTransId="{F2E4CCB4-5395-4939-9471-6444D5AA92B1}" sibTransId="{90001C25-0306-4289-B9D4-F17308F71A8E}"/>
    <dgm:cxn modelId="{30A49685-95C8-413C-8A7B-55177DF5730E}" srcId="{85A6FA31-8EF4-48DA-892E-9E607567E979}" destId="{54FC4A4B-D042-4E7F-BD3D-9B051E05297A}" srcOrd="2" destOrd="0" parTransId="{B4EBD84F-A0C7-49B8-837A-5FC6A94AD2B0}" sibTransId="{9227E76B-113A-47F8-BEBB-4013D61D8EBB}"/>
    <dgm:cxn modelId="{39A30C96-20DF-4A3E-AA82-97794EAFFF7D}" srcId="{85A6FA31-8EF4-48DA-892E-9E607567E979}" destId="{CEE37BA2-9FDE-4FFC-878C-09277804BF70}" srcOrd="4" destOrd="0" parTransId="{C435E935-5B04-437A-A3C1-0A8306E125E3}" sibTransId="{1E6F2AD7-E41C-4A2C-B1C0-F787B7507398}"/>
    <dgm:cxn modelId="{F88AAEAF-1461-468B-B448-66847D601977}" type="presOf" srcId="{85A6FA31-8EF4-48DA-892E-9E607567E979}" destId="{CB86C211-63B3-417F-B6BF-AB8990E68A49}" srcOrd="0" destOrd="0" presId="urn:microsoft.com/office/officeart/2005/8/layout/venn1"/>
    <dgm:cxn modelId="{6E1A491E-2263-47C1-A047-65C93914C858}" type="presParOf" srcId="{CB86C211-63B3-417F-B6BF-AB8990E68A49}" destId="{2EA03BA3-F242-400B-B301-8B447A11BA91}" srcOrd="0" destOrd="0" presId="urn:microsoft.com/office/officeart/2005/8/layout/venn1"/>
    <dgm:cxn modelId="{FFB3DDB0-AFE7-43C5-84DA-16D4B5C64707}" type="presParOf" srcId="{CB86C211-63B3-417F-B6BF-AB8990E68A49}" destId="{E1EA5C35-3AB8-40A2-B9D8-3E35DD264CA6}" srcOrd="1" destOrd="0" presId="urn:microsoft.com/office/officeart/2005/8/layout/venn1"/>
    <dgm:cxn modelId="{1E91F239-46CF-4EE6-AE57-2FA53FB08109}" type="presParOf" srcId="{CB86C211-63B3-417F-B6BF-AB8990E68A49}" destId="{F58880FB-56F3-4FF0-B39E-F0E3DEDB6B91}" srcOrd="2" destOrd="0" presId="urn:microsoft.com/office/officeart/2005/8/layout/venn1"/>
    <dgm:cxn modelId="{6A7EE5BA-DEFC-46FD-B28A-3C4C1480B907}" type="presParOf" srcId="{CB86C211-63B3-417F-B6BF-AB8990E68A49}" destId="{BE7F0E13-DFBA-44C7-B832-7126AE52D00E}" srcOrd="3" destOrd="0" presId="urn:microsoft.com/office/officeart/2005/8/layout/venn1"/>
    <dgm:cxn modelId="{5328B330-77EB-4F90-B23D-46B090B2E2D5}" type="presParOf" srcId="{CB86C211-63B3-417F-B6BF-AB8990E68A49}" destId="{93EB5F13-693C-40FB-A4E4-E40F28DDC663}" srcOrd="4" destOrd="0" presId="urn:microsoft.com/office/officeart/2005/8/layout/venn1"/>
    <dgm:cxn modelId="{D297E4D9-9BBF-4D41-96CB-66C37A64F235}" type="presParOf" srcId="{CB86C211-63B3-417F-B6BF-AB8990E68A49}" destId="{B23F6149-844D-46A0-A7C5-730FDDF24E74}" srcOrd="5" destOrd="0" presId="urn:microsoft.com/office/officeart/2005/8/layout/venn1"/>
    <dgm:cxn modelId="{DA60CFF7-7CE5-421D-9253-75543ABB6E23}" type="presParOf" srcId="{CB86C211-63B3-417F-B6BF-AB8990E68A49}" destId="{D21A4154-B7BA-4C0C-A2ED-67D5CBFEFBD4}" srcOrd="6" destOrd="0" presId="urn:microsoft.com/office/officeart/2005/8/layout/venn1"/>
    <dgm:cxn modelId="{45D4DD03-A108-4443-B94F-AA43FD5CDB96}" type="presParOf" srcId="{CB86C211-63B3-417F-B6BF-AB8990E68A49}" destId="{0CB28A20-7EDA-4115-A51B-BEA5FE883FE7}" srcOrd="7" destOrd="0" presId="urn:microsoft.com/office/officeart/2005/8/layout/venn1"/>
    <dgm:cxn modelId="{263E6AA8-354C-4733-BEBD-1504D4C7EDD0}" type="presParOf" srcId="{CB86C211-63B3-417F-B6BF-AB8990E68A49}" destId="{F9C5355F-0491-42E0-9605-9B563704DA83}" srcOrd="8" destOrd="0" presId="urn:microsoft.com/office/officeart/2005/8/layout/venn1"/>
    <dgm:cxn modelId="{B4F12EC3-E032-438A-BC3C-6FEBDDB89FBC}" type="presParOf" srcId="{CB86C211-63B3-417F-B6BF-AB8990E68A49}" destId="{D8DF4EC1-5D81-4133-97FF-91F00B72EBB3}" srcOrd="9"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908195A-1694-427E-AC92-04CBAB725316}" type="doc">
      <dgm:prSet loTypeId="urn:microsoft.com/office/officeart/2005/8/layout/vList2" loCatId="list" qsTypeId="urn:microsoft.com/office/officeart/2005/8/quickstyle/simple5" qsCatId="simple" csTypeId="urn:microsoft.com/office/officeart/2005/8/colors/accent1_3" csCatId="accent1"/>
      <dgm:spPr/>
      <dgm:t>
        <a:bodyPr/>
        <a:lstStyle/>
        <a:p>
          <a:endParaRPr lang="en-GB"/>
        </a:p>
      </dgm:t>
    </dgm:pt>
    <dgm:pt modelId="{6E617973-BC40-4A42-9A02-DA61BDBC8BB8}">
      <dgm:prSet custT="1"/>
      <dgm:spPr/>
      <dgm:t>
        <a:bodyPr/>
        <a:lstStyle/>
        <a:p>
          <a:pPr algn="ctr"/>
          <a:r>
            <a:rPr lang="en-GB" sz="2400" dirty="0">
              <a:latin typeface="Times New Roman" panose="02020603050405020304" pitchFamily="18" charset="0"/>
              <a:cs typeface="Times New Roman" panose="02020603050405020304" pitchFamily="18" charset="0"/>
            </a:rPr>
            <a:t>Marks and Spencer has operations that are dependent on organisational culture. </a:t>
          </a:r>
        </a:p>
      </dgm:t>
    </dgm:pt>
    <dgm:pt modelId="{30E32D42-D59A-4B58-9131-E5F342926838}" type="parTrans" cxnId="{DB6B5F43-C8CC-4425-B5A3-6E090A27FD3F}">
      <dgm:prSet/>
      <dgm:spPr/>
      <dgm:t>
        <a:bodyPr/>
        <a:lstStyle/>
        <a:p>
          <a:endParaRPr lang="en-GB"/>
        </a:p>
      </dgm:t>
    </dgm:pt>
    <dgm:pt modelId="{91E720FE-AB58-4356-854B-94B025FDF370}" type="sibTrans" cxnId="{DB6B5F43-C8CC-4425-B5A3-6E090A27FD3F}">
      <dgm:prSet/>
      <dgm:spPr/>
      <dgm:t>
        <a:bodyPr/>
        <a:lstStyle/>
        <a:p>
          <a:endParaRPr lang="en-GB"/>
        </a:p>
      </dgm:t>
    </dgm:pt>
    <dgm:pt modelId="{453B1B0A-BE4A-4096-BA87-FE551A9B0C00}">
      <dgm:prSet custT="1"/>
      <dgm:spPr/>
      <dgm:t>
        <a:bodyPr/>
        <a:lstStyle/>
        <a:p>
          <a:pPr algn="ctr"/>
          <a:r>
            <a:rPr lang="en-US" sz="2400" dirty="0">
              <a:latin typeface="Times New Roman" panose="02020603050405020304" pitchFamily="18" charset="0"/>
              <a:cs typeface="Times New Roman" panose="02020603050405020304" pitchFamily="18" charset="0"/>
            </a:rPr>
            <a:t>The cultural web model could help to </a:t>
          </a:r>
          <a:r>
            <a:rPr lang="en-US" sz="2400" dirty="0" err="1">
              <a:latin typeface="Times New Roman" panose="02020603050405020304" pitchFamily="18" charset="0"/>
              <a:cs typeface="Times New Roman" panose="02020603050405020304" pitchFamily="18" charset="0"/>
            </a:rPr>
            <a:t>analyse</a:t>
          </a:r>
          <a:r>
            <a:rPr lang="en-US" sz="2400" dirty="0">
              <a:latin typeface="Times New Roman" panose="02020603050405020304" pitchFamily="18" charset="0"/>
              <a:cs typeface="Times New Roman" panose="02020603050405020304" pitchFamily="18" charset="0"/>
            </a:rPr>
            <a:t> the </a:t>
          </a:r>
          <a:r>
            <a:rPr lang="en-US" sz="2400" dirty="0" err="1">
              <a:latin typeface="Times New Roman" panose="02020603050405020304" pitchFamily="18" charset="0"/>
              <a:cs typeface="Times New Roman" panose="02020603050405020304" pitchFamily="18" charset="0"/>
            </a:rPr>
            <a:t>organisational</a:t>
          </a:r>
          <a:r>
            <a:rPr lang="en-US" sz="2400" dirty="0">
              <a:latin typeface="Times New Roman" panose="02020603050405020304" pitchFamily="18" charset="0"/>
              <a:cs typeface="Times New Roman" panose="02020603050405020304" pitchFamily="18" charset="0"/>
            </a:rPr>
            <a:t> culture of </a:t>
          </a:r>
          <a:r>
            <a:rPr lang="en-GB" sz="2400" dirty="0">
              <a:latin typeface="Times New Roman" panose="02020603050405020304" pitchFamily="18" charset="0"/>
              <a:cs typeface="Times New Roman" panose="02020603050405020304" pitchFamily="18" charset="0"/>
            </a:rPr>
            <a:t>Marks and Spencer.</a:t>
          </a:r>
        </a:p>
      </dgm:t>
    </dgm:pt>
    <dgm:pt modelId="{3E07E942-CF9D-4037-94C4-CA1A5DA4F886}" type="parTrans" cxnId="{48D89E0A-FF42-49A4-A172-904F3F225E95}">
      <dgm:prSet/>
      <dgm:spPr/>
      <dgm:t>
        <a:bodyPr/>
        <a:lstStyle/>
        <a:p>
          <a:endParaRPr lang="en-GB"/>
        </a:p>
      </dgm:t>
    </dgm:pt>
    <dgm:pt modelId="{F3A470CD-432D-4BC9-BBAC-E4AF1103743C}" type="sibTrans" cxnId="{48D89E0A-FF42-49A4-A172-904F3F225E95}">
      <dgm:prSet/>
      <dgm:spPr/>
      <dgm:t>
        <a:bodyPr/>
        <a:lstStyle/>
        <a:p>
          <a:endParaRPr lang="en-GB"/>
        </a:p>
      </dgm:t>
    </dgm:pt>
    <dgm:pt modelId="{D39F8E57-F4EB-46BF-843A-285A0FEB887F}">
      <dgm:prSet custT="1"/>
      <dgm:spPr/>
      <dgm:t>
        <a:bodyPr/>
        <a:lstStyle/>
        <a:p>
          <a:pPr algn="ctr"/>
          <a:r>
            <a:rPr lang="en-GB" sz="2400" dirty="0">
              <a:latin typeface="Times New Roman" panose="02020603050405020304" pitchFamily="18" charset="0"/>
              <a:cs typeface="Times New Roman" panose="02020603050405020304" pitchFamily="18" charset="0"/>
            </a:rPr>
            <a:t>Without the organisational culture, the success of Marks and Spenser will not be guaranteed.</a:t>
          </a:r>
        </a:p>
      </dgm:t>
    </dgm:pt>
    <dgm:pt modelId="{8E9599C6-B8C2-4B08-B4EF-B6B3B1FEE34C}" type="parTrans" cxnId="{92B47A81-3544-4DA8-B162-737AA1B941E8}">
      <dgm:prSet/>
      <dgm:spPr/>
      <dgm:t>
        <a:bodyPr/>
        <a:lstStyle/>
        <a:p>
          <a:endParaRPr lang="en-GB"/>
        </a:p>
      </dgm:t>
    </dgm:pt>
    <dgm:pt modelId="{3A525D1A-547A-4C2B-B303-C551C2F2EF34}" type="sibTrans" cxnId="{92B47A81-3544-4DA8-B162-737AA1B941E8}">
      <dgm:prSet/>
      <dgm:spPr/>
      <dgm:t>
        <a:bodyPr/>
        <a:lstStyle/>
        <a:p>
          <a:endParaRPr lang="en-GB"/>
        </a:p>
      </dgm:t>
    </dgm:pt>
    <dgm:pt modelId="{041AD968-5EEF-473A-A111-4A8522F7D139}">
      <dgm:prSet custT="1"/>
      <dgm:spPr/>
      <dgm:t>
        <a:bodyPr/>
        <a:lstStyle/>
        <a:p>
          <a:pPr algn="ctr"/>
          <a:r>
            <a:rPr lang="en-GB" sz="2400" dirty="0">
              <a:latin typeface="Times New Roman" panose="02020603050405020304" pitchFamily="18" charset="0"/>
              <a:cs typeface="Times New Roman" panose="02020603050405020304" pitchFamily="18" charset="0"/>
            </a:rPr>
            <a:t>Above all, the organisational culture of Marks and Spencer has to be guided by ethical standards.  </a:t>
          </a:r>
        </a:p>
      </dgm:t>
    </dgm:pt>
    <dgm:pt modelId="{59026C1B-BDCF-474C-B53D-5201B71D5637}" type="parTrans" cxnId="{9DB55D03-17C8-4A75-8666-C76B6865F0F3}">
      <dgm:prSet/>
      <dgm:spPr/>
      <dgm:t>
        <a:bodyPr/>
        <a:lstStyle/>
        <a:p>
          <a:endParaRPr lang="en-GB"/>
        </a:p>
      </dgm:t>
    </dgm:pt>
    <dgm:pt modelId="{7C8F1EE8-A1F2-4958-B975-5C0D617DB632}" type="sibTrans" cxnId="{9DB55D03-17C8-4A75-8666-C76B6865F0F3}">
      <dgm:prSet/>
      <dgm:spPr/>
      <dgm:t>
        <a:bodyPr/>
        <a:lstStyle/>
        <a:p>
          <a:endParaRPr lang="en-GB"/>
        </a:p>
      </dgm:t>
    </dgm:pt>
    <dgm:pt modelId="{79C4FD7C-B35B-42D5-B169-A34D84489BAC}" type="pres">
      <dgm:prSet presAssocID="{D908195A-1694-427E-AC92-04CBAB725316}" presName="linear" presStyleCnt="0">
        <dgm:presLayoutVars>
          <dgm:animLvl val="lvl"/>
          <dgm:resizeHandles val="exact"/>
        </dgm:presLayoutVars>
      </dgm:prSet>
      <dgm:spPr/>
    </dgm:pt>
    <dgm:pt modelId="{76D1BBF4-970C-47C3-AE71-73BC8AA14EF8}" type="pres">
      <dgm:prSet presAssocID="{6E617973-BC40-4A42-9A02-DA61BDBC8BB8}" presName="parentText" presStyleLbl="node1" presStyleIdx="0" presStyleCnt="4">
        <dgm:presLayoutVars>
          <dgm:chMax val="0"/>
          <dgm:bulletEnabled val="1"/>
        </dgm:presLayoutVars>
      </dgm:prSet>
      <dgm:spPr/>
    </dgm:pt>
    <dgm:pt modelId="{3FCAA3E3-1A93-4188-8703-D817F91667C0}" type="pres">
      <dgm:prSet presAssocID="{91E720FE-AB58-4356-854B-94B025FDF370}" presName="spacer" presStyleCnt="0"/>
      <dgm:spPr/>
    </dgm:pt>
    <dgm:pt modelId="{3DFFCB03-B01F-465E-908C-D4B7699D38CB}" type="pres">
      <dgm:prSet presAssocID="{453B1B0A-BE4A-4096-BA87-FE551A9B0C00}" presName="parentText" presStyleLbl="node1" presStyleIdx="1" presStyleCnt="4">
        <dgm:presLayoutVars>
          <dgm:chMax val="0"/>
          <dgm:bulletEnabled val="1"/>
        </dgm:presLayoutVars>
      </dgm:prSet>
      <dgm:spPr/>
    </dgm:pt>
    <dgm:pt modelId="{6AD74AC2-D6A0-4A3F-8EC4-E7041C61D477}" type="pres">
      <dgm:prSet presAssocID="{F3A470CD-432D-4BC9-BBAC-E4AF1103743C}" presName="spacer" presStyleCnt="0"/>
      <dgm:spPr/>
    </dgm:pt>
    <dgm:pt modelId="{1B74A8F8-9FD7-42BD-873F-92F5F3A87860}" type="pres">
      <dgm:prSet presAssocID="{D39F8E57-F4EB-46BF-843A-285A0FEB887F}" presName="parentText" presStyleLbl="node1" presStyleIdx="2" presStyleCnt="4">
        <dgm:presLayoutVars>
          <dgm:chMax val="0"/>
          <dgm:bulletEnabled val="1"/>
        </dgm:presLayoutVars>
      </dgm:prSet>
      <dgm:spPr/>
    </dgm:pt>
    <dgm:pt modelId="{C7A61A88-D334-477E-838F-61EB766F1A0D}" type="pres">
      <dgm:prSet presAssocID="{3A525D1A-547A-4C2B-B303-C551C2F2EF34}" presName="spacer" presStyleCnt="0"/>
      <dgm:spPr/>
    </dgm:pt>
    <dgm:pt modelId="{4E77D2A4-6111-4F9A-90B8-73E771099DBC}" type="pres">
      <dgm:prSet presAssocID="{041AD968-5EEF-473A-A111-4A8522F7D139}" presName="parentText" presStyleLbl="node1" presStyleIdx="3" presStyleCnt="4">
        <dgm:presLayoutVars>
          <dgm:chMax val="0"/>
          <dgm:bulletEnabled val="1"/>
        </dgm:presLayoutVars>
      </dgm:prSet>
      <dgm:spPr/>
    </dgm:pt>
  </dgm:ptLst>
  <dgm:cxnLst>
    <dgm:cxn modelId="{9DB55D03-17C8-4A75-8666-C76B6865F0F3}" srcId="{D908195A-1694-427E-AC92-04CBAB725316}" destId="{041AD968-5EEF-473A-A111-4A8522F7D139}" srcOrd="3" destOrd="0" parTransId="{59026C1B-BDCF-474C-B53D-5201B71D5637}" sibTransId="{7C8F1EE8-A1F2-4958-B975-5C0D617DB632}"/>
    <dgm:cxn modelId="{48D89E0A-FF42-49A4-A172-904F3F225E95}" srcId="{D908195A-1694-427E-AC92-04CBAB725316}" destId="{453B1B0A-BE4A-4096-BA87-FE551A9B0C00}" srcOrd="1" destOrd="0" parTransId="{3E07E942-CF9D-4037-94C4-CA1A5DA4F886}" sibTransId="{F3A470CD-432D-4BC9-BBAC-E4AF1103743C}"/>
    <dgm:cxn modelId="{DB6B5F43-C8CC-4425-B5A3-6E090A27FD3F}" srcId="{D908195A-1694-427E-AC92-04CBAB725316}" destId="{6E617973-BC40-4A42-9A02-DA61BDBC8BB8}" srcOrd="0" destOrd="0" parTransId="{30E32D42-D59A-4B58-9131-E5F342926838}" sibTransId="{91E720FE-AB58-4356-854B-94B025FDF370}"/>
    <dgm:cxn modelId="{EBBCFC79-1D40-48D6-81E2-FE259B7980F9}" type="presOf" srcId="{453B1B0A-BE4A-4096-BA87-FE551A9B0C00}" destId="{3DFFCB03-B01F-465E-908C-D4B7699D38CB}" srcOrd="0" destOrd="0" presId="urn:microsoft.com/office/officeart/2005/8/layout/vList2"/>
    <dgm:cxn modelId="{92B47A81-3544-4DA8-B162-737AA1B941E8}" srcId="{D908195A-1694-427E-AC92-04CBAB725316}" destId="{D39F8E57-F4EB-46BF-843A-285A0FEB887F}" srcOrd="2" destOrd="0" parTransId="{8E9599C6-B8C2-4B08-B4EF-B6B3B1FEE34C}" sibTransId="{3A525D1A-547A-4C2B-B303-C551C2F2EF34}"/>
    <dgm:cxn modelId="{E4181CA1-6C57-4823-A57E-6C7991FE509B}" type="presOf" srcId="{D39F8E57-F4EB-46BF-843A-285A0FEB887F}" destId="{1B74A8F8-9FD7-42BD-873F-92F5F3A87860}" srcOrd="0" destOrd="0" presId="urn:microsoft.com/office/officeart/2005/8/layout/vList2"/>
    <dgm:cxn modelId="{938CF2B3-6967-4851-A7BD-16F896954FC4}" type="presOf" srcId="{6E617973-BC40-4A42-9A02-DA61BDBC8BB8}" destId="{76D1BBF4-970C-47C3-AE71-73BC8AA14EF8}" srcOrd="0" destOrd="0" presId="urn:microsoft.com/office/officeart/2005/8/layout/vList2"/>
    <dgm:cxn modelId="{13A29BBB-DCD4-4EFE-A764-84494BC006F6}" type="presOf" srcId="{041AD968-5EEF-473A-A111-4A8522F7D139}" destId="{4E77D2A4-6111-4F9A-90B8-73E771099DBC}" srcOrd="0" destOrd="0" presId="urn:microsoft.com/office/officeart/2005/8/layout/vList2"/>
    <dgm:cxn modelId="{110739FD-63AA-4C86-BADF-E23B1A21E587}" type="presOf" srcId="{D908195A-1694-427E-AC92-04CBAB725316}" destId="{79C4FD7C-B35B-42D5-B169-A34D84489BAC}" srcOrd="0" destOrd="0" presId="urn:microsoft.com/office/officeart/2005/8/layout/vList2"/>
    <dgm:cxn modelId="{8BE834E7-44B5-49ED-9156-0971A3283D6D}" type="presParOf" srcId="{79C4FD7C-B35B-42D5-B169-A34D84489BAC}" destId="{76D1BBF4-970C-47C3-AE71-73BC8AA14EF8}" srcOrd="0" destOrd="0" presId="urn:microsoft.com/office/officeart/2005/8/layout/vList2"/>
    <dgm:cxn modelId="{FBF4A0E0-04D1-41B9-BC3D-055DB044C8BE}" type="presParOf" srcId="{79C4FD7C-B35B-42D5-B169-A34D84489BAC}" destId="{3FCAA3E3-1A93-4188-8703-D817F91667C0}" srcOrd="1" destOrd="0" presId="urn:microsoft.com/office/officeart/2005/8/layout/vList2"/>
    <dgm:cxn modelId="{A80E3537-9948-45A2-840A-FB3361312AA1}" type="presParOf" srcId="{79C4FD7C-B35B-42D5-B169-A34D84489BAC}" destId="{3DFFCB03-B01F-465E-908C-D4B7699D38CB}" srcOrd="2" destOrd="0" presId="urn:microsoft.com/office/officeart/2005/8/layout/vList2"/>
    <dgm:cxn modelId="{C1B83440-B9A1-446F-B7F3-A02EB5C0DB86}" type="presParOf" srcId="{79C4FD7C-B35B-42D5-B169-A34D84489BAC}" destId="{6AD74AC2-D6A0-4A3F-8EC4-E7041C61D477}" srcOrd="3" destOrd="0" presId="urn:microsoft.com/office/officeart/2005/8/layout/vList2"/>
    <dgm:cxn modelId="{BD07F8A5-51A3-4966-91F3-0D8C49D192FC}" type="presParOf" srcId="{79C4FD7C-B35B-42D5-B169-A34D84489BAC}" destId="{1B74A8F8-9FD7-42BD-873F-92F5F3A87860}" srcOrd="4" destOrd="0" presId="urn:microsoft.com/office/officeart/2005/8/layout/vList2"/>
    <dgm:cxn modelId="{D8149789-A7E0-4E63-8392-328027061D70}" type="presParOf" srcId="{79C4FD7C-B35B-42D5-B169-A34D84489BAC}" destId="{C7A61A88-D334-477E-838F-61EB766F1A0D}" srcOrd="5" destOrd="0" presId="urn:microsoft.com/office/officeart/2005/8/layout/vList2"/>
    <dgm:cxn modelId="{760E6031-9E9F-40AE-8579-7A2E0A518F1C}" type="presParOf" srcId="{79C4FD7C-B35B-42D5-B169-A34D84489BAC}" destId="{4E77D2A4-6111-4F9A-90B8-73E771099DBC}"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EC5B53-8F4A-4FF4-AE39-897D8C4C5FF3}">
      <dsp:nvSpPr>
        <dsp:cNvPr id="0" name=""/>
        <dsp:cNvSpPr/>
      </dsp:nvSpPr>
      <dsp:spPr>
        <a:xfrm>
          <a:off x="0" y="0"/>
          <a:ext cx="4724399" cy="0"/>
        </a:xfrm>
        <a:prstGeom prst="line">
          <a:avLst/>
        </a:prstGeom>
        <a:solidFill>
          <a:schemeClr val="accent1">
            <a:hueOff val="0"/>
            <a:satOff val="0"/>
            <a:lumOff val="0"/>
            <a:alphaOff val="0"/>
          </a:schemeClr>
        </a:solidFill>
        <a:ln w="10000" cap="flat" cmpd="sng" algn="ctr">
          <a:solidFill>
            <a:schemeClr val="accent1">
              <a:hueOff val="0"/>
              <a:satOff val="0"/>
              <a:lumOff val="0"/>
              <a:alphaOff val="0"/>
            </a:schemeClr>
          </a:solidFill>
          <a:prstDash val="solid"/>
        </a:ln>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accent1">
              <a:hueOff val="0"/>
              <a:satOff val="0"/>
              <a:lumOff val="0"/>
              <a:alphaOff val="0"/>
            </a:schemeClr>
          </a:contourClr>
        </a:sp3d>
      </dsp:spPr>
      <dsp:style>
        <a:lnRef idx="1">
          <a:scrgbClr r="0" g="0" b="0"/>
        </a:lnRef>
        <a:fillRef idx="3">
          <a:scrgbClr r="0" g="0" b="0"/>
        </a:fillRef>
        <a:effectRef idx="3">
          <a:scrgbClr r="0" g="0" b="0"/>
        </a:effectRef>
        <a:fontRef idx="minor">
          <a:schemeClr val="lt1"/>
        </a:fontRef>
      </dsp:style>
    </dsp:sp>
    <dsp:sp modelId="{E70A26AE-6220-4DAC-AC54-9FE83D531228}">
      <dsp:nvSpPr>
        <dsp:cNvPr id="0" name=""/>
        <dsp:cNvSpPr/>
      </dsp:nvSpPr>
      <dsp:spPr>
        <a:xfrm>
          <a:off x="0" y="0"/>
          <a:ext cx="4724399"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err="1">
              <a:latin typeface="Times New Roman" panose="02020603050405020304" pitchFamily="18" charset="0"/>
              <a:cs typeface="Times New Roman" panose="02020603050405020304" pitchFamily="18" charset="0"/>
            </a:rPr>
            <a:t>Organisational</a:t>
          </a:r>
          <a:r>
            <a:rPr lang="en-US" sz="2200" kern="1200" dirty="0">
              <a:latin typeface="Times New Roman" panose="02020603050405020304" pitchFamily="18" charset="0"/>
              <a:cs typeface="Times New Roman" panose="02020603050405020304" pitchFamily="18" charset="0"/>
            </a:rPr>
            <a:t> culture refers to the collection of practices, expectations, and values that direct the actions that are important to team members. </a:t>
          </a:r>
          <a:endParaRPr lang="en-GB" sz="2200" kern="1200" dirty="0">
            <a:latin typeface="Times New Roman" panose="02020603050405020304" pitchFamily="18" charset="0"/>
            <a:cs typeface="Times New Roman" panose="02020603050405020304" pitchFamily="18" charset="0"/>
          </a:endParaRPr>
        </a:p>
      </dsp:txBody>
      <dsp:txXfrm>
        <a:off x="0" y="0"/>
        <a:ext cx="4724399" cy="1276350"/>
      </dsp:txXfrm>
    </dsp:sp>
    <dsp:sp modelId="{9D1B01F9-8E35-4219-B489-0BF983525C7E}">
      <dsp:nvSpPr>
        <dsp:cNvPr id="0" name=""/>
        <dsp:cNvSpPr/>
      </dsp:nvSpPr>
      <dsp:spPr>
        <a:xfrm>
          <a:off x="0" y="1276350"/>
          <a:ext cx="4724399" cy="0"/>
        </a:xfrm>
        <a:prstGeom prst="line">
          <a:avLst/>
        </a:prstGeom>
        <a:solidFill>
          <a:schemeClr val="accent1">
            <a:hueOff val="0"/>
            <a:satOff val="0"/>
            <a:lumOff val="0"/>
            <a:alphaOff val="0"/>
          </a:schemeClr>
        </a:solidFill>
        <a:ln w="10000" cap="flat" cmpd="sng" algn="ctr">
          <a:solidFill>
            <a:schemeClr val="accent1">
              <a:hueOff val="0"/>
              <a:satOff val="0"/>
              <a:lumOff val="0"/>
              <a:alphaOff val="0"/>
            </a:schemeClr>
          </a:solidFill>
          <a:prstDash val="solid"/>
        </a:ln>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accent1">
              <a:hueOff val="0"/>
              <a:satOff val="0"/>
              <a:lumOff val="0"/>
              <a:alphaOff val="0"/>
            </a:schemeClr>
          </a:contourClr>
        </a:sp3d>
      </dsp:spPr>
      <dsp:style>
        <a:lnRef idx="1">
          <a:scrgbClr r="0" g="0" b="0"/>
        </a:lnRef>
        <a:fillRef idx="3">
          <a:scrgbClr r="0" g="0" b="0"/>
        </a:fillRef>
        <a:effectRef idx="3">
          <a:scrgbClr r="0" g="0" b="0"/>
        </a:effectRef>
        <a:fontRef idx="minor">
          <a:schemeClr val="lt1"/>
        </a:fontRef>
      </dsp:style>
    </dsp:sp>
    <dsp:sp modelId="{CD797610-B60D-4198-80F0-694E31EB2405}">
      <dsp:nvSpPr>
        <dsp:cNvPr id="0" name=""/>
        <dsp:cNvSpPr/>
      </dsp:nvSpPr>
      <dsp:spPr>
        <a:xfrm>
          <a:off x="0" y="1276350"/>
          <a:ext cx="4724399"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latin typeface="Times New Roman" panose="02020603050405020304" pitchFamily="18" charset="0"/>
              <a:cs typeface="Times New Roman" panose="02020603050405020304" pitchFamily="18" charset="0"/>
            </a:rPr>
            <a:t>Marks and Spencer operates as oldest and best-known retailer of homeware, foods and clothing in Britain (Panayi et al. 206). </a:t>
          </a:r>
          <a:endParaRPr lang="en-GB" sz="2200" kern="1200" dirty="0">
            <a:latin typeface="Times New Roman" panose="02020603050405020304" pitchFamily="18" charset="0"/>
            <a:cs typeface="Times New Roman" panose="02020603050405020304" pitchFamily="18" charset="0"/>
          </a:endParaRPr>
        </a:p>
      </dsp:txBody>
      <dsp:txXfrm>
        <a:off x="0" y="1276350"/>
        <a:ext cx="4724399" cy="1276350"/>
      </dsp:txXfrm>
    </dsp:sp>
    <dsp:sp modelId="{A60FE995-5F10-487D-836E-CFC0E7158A42}">
      <dsp:nvSpPr>
        <dsp:cNvPr id="0" name=""/>
        <dsp:cNvSpPr/>
      </dsp:nvSpPr>
      <dsp:spPr>
        <a:xfrm>
          <a:off x="0" y="2552700"/>
          <a:ext cx="4724399" cy="0"/>
        </a:xfrm>
        <a:prstGeom prst="line">
          <a:avLst/>
        </a:prstGeom>
        <a:solidFill>
          <a:schemeClr val="accent1">
            <a:hueOff val="0"/>
            <a:satOff val="0"/>
            <a:lumOff val="0"/>
            <a:alphaOff val="0"/>
          </a:schemeClr>
        </a:solidFill>
        <a:ln w="10000" cap="flat" cmpd="sng" algn="ctr">
          <a:solidFill>
            <a:schemeClr val="accent1">
              <a:hueOff val="0"/>
              <a:satOff val="0"/>
              <a:lumOff val="0"/>
              <a:alphaOff val="0"/>
            </a:schemeClr>
          </a:solidFill>
          <a:prstDash val="solid"/>
        </a:ln>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accent1">
              <a:hueOff val="0"/>
              <a:satOff val="0"/>
              <a:lumOff val="0"/>
              <a:alphaOff val="0"/>
            </a:schemeClr>
          </a:contourClr>
        </a:sp3d>
      </dsp:spPr>
      <dsp:style>
        <a:lnRef idx="1">
          <a:scrgbClr r="0" g="0" b="0"/>
        </a:lnRef>
        <a:fillRef idx="3">
          <a:scrgbClr r="0" g="0" b="0"/>
        </a:fillRef>
        <a:effectRef idx="3">
          <a:scrgbClr r="0" g="0" b="0"/>
        </a:effectRef>
        <a:fontRef idx="minor">
          <a:schemeClr val="lt1"/>
        </a:fontRef>
      </dsp:style>
    </dsp:sp>
    <dsp:sp modelId="{ED2CBDE7-C9DE-4FC5-8FFA-1EC5F5EC93DE}">
      <dsp:nvSpPr>
        <dsp:cNvPr id="0" name=""/>
        <dsp:cNvSpPr/>
      </dsp:nvSpPr>
      <dsp:spPr>
        <a:xfrm>
          <a:off x="0" y="2552700"/>
          <a:ext cx="4724399"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latin typeface="Times New Roman" panose="02020603050405020304" pitchFamily="18" charset="0"/>
              <a:cs typeface="Times New Roman" panose="02020603050405020304" pitchFamily="18" charset="0"/>
            </a:rPr>
            <a:t>Marks and Spencer directs a lot of priority to its customer-driven culture. </a:t>
          </a:r>
          <a:endParaRPr lang="en-GB" sz="2200" kern="1200" dirty="0">
            <a:latin typeface="Times New Roman" panose="02020603050405020304" pitchFamily="18" charset="0"/>
            <a:cs typeface="Times New Roman" panose="02020603050405020304" pitchFamily="18" charset="0"/>
          </a:endParaRPr>
        </a:p>
      </dsp:txBody>
      <dsp:txXfrm>
        <a:off x="0" y="2552700"/>
        <a:ext cx="4724399" cy="1276350"/>
      </dsp:txXfrm>
    </dsp:sp>
    <dsp:sp modelId="{2D302D2C-390C-4C1D-8818-99C52838F43C}">
      <dsp:nvSpPr>
        <dsp:cNvPr id="0" name=""/>
        <dsp:cNvSpPr/>
      </dsp:nvSpPr>
      <dsp:spPr>
        <a:xfrm>
          <a:off x="0" y="3829050"/>
          <a:ext cx="4724399" cy="0"/>
        </a:xfrm>
        <a:prstGeom prst="line">
          <a:avLst/>
        </a:prstGeom>
        <a:solidFill>
          <a:schemeClr val="accent1">
            <a:hueOff val="0"/>
            <a:satOff val="0"/>
            <a:lumOff val="0"/>
            <a:alphaOff val="0"/>
          </a:schemeClr>
        </a:solidFill>
        <a:ln w="10000" cap="flat" cmpd="sng" algn="ctr">
          <a:solidFill>
            <a:schemeClr val="accent1">
              <a:hueOff val="0"/>
              <a:satOff val="0"/>
              <a:lumOff val="0"/>
              <a:alphaOff val="0"/>
            </a:schemeClr>
          </a:solidFill>
          <a:prstDash val="solid"/>
        </a:ln>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accent1">
              <a:hueOff val="0"/>
              <a:satOff val="0"/>
              <a:lumOff val="0"/>
              <a:alphaOff val="0"/>
            </a:schemeClr>
          </a:contourClr>
        </a:sp3d>
      </dsp:spPr>
      <dsp:style>
        <a:lnRef idx="1">
          <a:scrgbClr r="0" g="0" b="0"/>
        </a:lnRef>
        <a:fillRef idx="3">
          <a:scrgbClr r="0" g="0" b="0"/>
        </a:fillRef>
        <a:effectRef idx="3">
          <a:scrgbClr r="0" g="0" b="0"/>
        </a:effectRef>
        <a:fontRef idx="minor">
          <a:schemeClr val="lt1"/>
        </a:fontRef>
      </dsp:style>
    </dsp:sp>
    <dsp:sp modelId="{D0D8F9CD-0148-43FB-BCBC-BF66CC6CE87A}">
      <dsp:nvSpPr>
        <dsp:cNvPr id="0" name=""/>
        <dsp:cNvSpPr/>
      </dsp:nvSpPr>
      <dsp:spPr>
        <a:xfrm>
          <a:off x="0" y="3829050"/>
          <a:ext cx="4724399"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latin typeface="Times New Roman" panose="02020603050405020304" pitchFamily="18" charset="0"/>
              <a:cs typeface="Times New Roman" panose="02020603050405020304" pitchFamily="18" charset="0"/>
            </a:rPr>
            <a:t>Thus, Marks and Spencer has a unique </a:t>
          </a:r>
          <a:r>
            <a:rPr lang="en-US" sz="2200" kern="1200" dirty="0" err="1">
              <a:latin typeface="Times New Roman" panose="02020603050405020304" pitchFamily="18" charset="0"/>
              <a:cs typeface="Times New Roman" panose="02020603050405020304" pitchFamily="18" charset="0"/>
            </a:rPr>
            <a:t>organisational</a:t>
          </a:r>
          <a:r>
            <a:rPr lang="en-US" sz="2200" kern="1200" dirty="0">
              <a:latin typeface="Times New Roman" panose="02020603050405020304" pitchFamily="18" charset="0"/>
              <a:cs typeface="Times New Roman" panose="02020603050405020304" pitchFamily="18" charset="0"/>
            </a:rPr>
            <a:t> culture. </a:t>
          </a:r>
          <a:endParaRPr lang="en-GB" sz="2200" kern="1200" dirty="0">
            <a:latin typeface="Times New Roman" panose="02020603050405020304" pitchFamily="18" charset="0"/>
            <a:cs typeface="Times New Roman" panose="02020603050405020304" pitchFamily="18" charset="0"/>
          </a:endParaRPr>
        </a:p>
      </dsp:txBody>
      <dsp:txXfrm>
        <a:off x="0" y="3829050"/>
        <a:ext cx="4724399" cy="12763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03D333-57C2-4E8A-A9AD-DB05F43B98C9}">
      <dsp:nvSpPr>
        <dsp:cNvPr id="0" name=""/>
        <dsp:cNvSpPr/>
      </dsp:nvSpPr>
      <dsp:spPr>
        <a:xfrm>
          <a:off x="0" y="16998"/>
          <a:ext cx="4572000" cy="1618987"/>
        </a:xfrm>
        <a:prstGeom prst="roundRect">
          <a:avLst/>
        </a:prstGeom>
        <a:solidFill>
          <a:schemeClr val="lt1">
            <a:hueOff val="0"/>
            <a:satOff val="0"/>
            <a:lumOff val="0"/>
            <a:alphaOff val="0"/>
          </a:schemeClr>
        </a:solidFill>
        <a:ln>
          <a:noFill/>
        </a:ln>
        <a:effectLst>
          <a:outerShdw blurRad="38100" dist="300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External context refers to the outside factors that affect the objectives of an organisation. </a:t>
          </a:r>
        </a:p>
      </dsp:txBody>
      <dsp:txXfrm>
        <a:off x="79032" y="96030"/>
        <a:ext cx="4413936" cy="1460923"/>
      </dsp:txXfrm>
    </dsp:sp>
    <dsp:sp modelId="{5D1FAA20-526D-43B6-AC0C-FB8A3656AEE7}">
      <dsp:nvSpPr>
        <dsp:cNvPr id="0" name=""/>
        <dsp:cNvSpPr/>
      </dsp:nvSpPr>
      <dsp:spPr>
        <a:xfrm>
          <a:off x="0" y="1705106"/>
          <a:ext cx="4572000" cy="1618987"/>
        </a:xfrm>
        <a:prstGeom prst="roundRect">
          <a:avLst/>
        </a:prstGeom>
        <a:solidFill>
          <a:schemeClr val="lt1">
            <a:hueOff val="0"/>
            <a:satOff val="0"/>
            <a:lumOff val="0"/>
            <a:alphaOff val="0"/>
          </a:schemeClr>
        </a:solidFill>
        <a:ln>
          <a:noFill/>
        </a:ln>
        <a:effectLst>
          <a:outerShdw blurRad="38100" dist="300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latin typeface="Times New Roman" panose="02020603050405020304" pitchFamily="18" charset="0"/>
              <a:cs typeface="Times New Roman" panose="02020603050405020304" pitchFamily="18" charset="0"/>
            </a:rPr>
            <a:t>The external context of an organisation is determined by dependencies, drivers or trends, or market forces (</a:t>
          </a:r>
          <a:r>
            <a:rPr lang="en-US" sz="2400" kern="1200">
              <a:latin typeface="Times New Roman" panose="02020603050405020304" pitchFamily="18" charset="0"/>
              <a:cs typeface="Times New Roman" panose="02020603050405020304" pitchFamily="18" charset="0"/>
            </a:rPr>
            <a:t>Mellahi et al. 15). </a:t>
          </a:r>
          <a:r>
            <a:rPr lang="en-GB" sz="2400" kern="1200">
              <a:latin typeface="Times New Roman" panose="02020603050405020304" pitchFamily="18" charset="0"/>
              <a:cs typeface="Times New Roman" panose="02020603050405020304" pitchFamily="18" charset="0"/>
            </a:rPr>
            <a:t> </a:t>
          </a:r>
        </a:p>
      </dsp:txBody>
      <dsp:txXfrm>
        <a:off x="79032" y="1784138"/>
        <a:ext cx="4413936" cy="1460923"/>
      </dsp:txXfrm>
    </dsp:sp>
    <dsp:sp modelId="{C6361A01-1D86-4C64-BFC9-34CC23C58DB9}">
      <dsp:nvSpPr>
        <dsp:cNvPr id="0" name=""/>
        <dsp:cNvSpPr/>
      </dsp:nvSpPr>
      <dsp:spPr>
        <a:xfrm>
          <a:off x="0" y="3393213"/>
          <a:ext cx="4572000" cy="1618987"/>
        </a:xfrm>
        <a:prstGeom prst="roundRect">
          <a:avLst/>
        </a:prstGeom>
        <a:solidFill>
          <a:schemeClr val="lt1">
            <a:hueOff val="0"/>
            <a:satOff val="0"/>
            <a:lumOff val="0"/>
            <a:alphaOff val="0"/>
          </a:schemeClr>
        </a:solidFill>
        <a:ln>
          <a:noFill/>
        </a:ln>
        <a:effectLst>
          <a:outerShdw blurRad="38100" dist="300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The organisational culture of Marks and Spencer draws insights from forces that arise from the external context.</a:t>
          </a:r>
        </a:p>
      </dsp:txBody>
      <dsp:txXfrm>
        <a:off x="79032" y="3472245"/>
        <a:ext cx="4413936" cy="14609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AB8F12-FB95-423B-9ED6-C5567AE000D4}">
      <dsp:nvSpPr>
        <dsp:cNvPr id="0" name=""/>
        <dsp:cNvSpPr/>
      </dsp:nvSpPr>
      <dsp:spPr>
        <a:xfrm>
          <a:off x="0" y="0"/>
          <a:ext cx="4876800" cy="0"/>
        </a:xfrm>
        <a:prstGeom prst="line">
          <a:avLst/>
        </a:prstGeom>
        <a:solidFill>
          <a:schemeClr val="lt1">
            <a:hueOff val="0"/>
            <a:satOff val="0"/>
            <a:lumOff val="0"/>
            <a:alphaOff val="0"/>
          </a:schemeClr>
        </a:solidFill>
        <a:ln w="10000" cap="flat" cmpd="sng" algn="ctr">
          <a:solidFill>
            <a:schemeClr val="accent1">
              <a:shade val="80000"/>
              <a:hueOff val="0"/>
              <a:satOff val="0"/>
              <a:lumOff val="0"/>
              <a:alphaOff val="0"/>
            </a:schemeClr>
          </a:solidFill>
          <a:prstDash val="solid"/>
        </a:ln>
        <a:effectLst>
          <a:outerShdw blurRad="38100" dist="30000" dir="5400000" rotWithShape="0">
            <a:srgbClr val="000000">
              <a:alpha val="4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sp>
    <dsp:sp modelId="{60A60F86-5ACE-4F57-800B-653328493D90}">
      <dsp:nvSpPr>
        <dsp:cNvPr id="0" name=""/>
        <dsp:cNvSpPr/>
      </dsp:nvSpPr>
      <dsp:spPr>
        <a:xfrm>
          <a:off x="0" y="0"/>
          <a:ext cx="4876800" cy="1257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Concerns that are addressed by the ethical stance that is prioritised by Marks and Spencer promote employees’ welfare (</a:t>
          </a:r>
          <a:r>
            <a:rPr lang="en-US" sz="2000" kern="1200" dirty="0">
              <a:latin typeface="Times New Roman" panose="02020603050405020304" pitchFamily="18" charset="0"/>
              <a:cs typeface="Times New Roman" panose="02020603050405020304" pitchFamily="18" charset="0"/>
            </a:rPr>
            <a:t>Corporate.marksandspencer.com)</a:t>
          </a:r>
          <a:r>
            <a:rPr lang="en-GB" sz="2000" kern="1200" dirty="0">
              <a:latin typeface="Times New Roman" panose="02020603050405020304" pitchFamily="18" charset="0"/>
              <a:cs typeface="Times New Roman" panose="02020603050405020304" pitchFamily="18" charset="0"/>
            </a:rPr>
            <a:t>. </a:t>
          </a:r>
        </a:p>
      </dsp:txBody>
      <dsp:txXfrm>
        <a:off x="0" y="0"/>
        <a:ext cx="4876800" cy="1257300"/>
      </dsp:txXfrm>
    </dsp:sp>
    <dsp:sp modelId="{8CA66EFD-7F31-4965-8479-01B161CF0A2F}">
      <dsp:nvSpPr>
        <dsp:cNvPr id="0" name=""/>
        <dsp:cNvSpPr/>
      </dsp:nvSpPr>
      <dsp:spPr>
        <a:xfrm>
          <a:off x="0" y="1257300"/>
          <a:ext cx="4876800" cy="0"/>
        </a:xfrm>
        <a:prstGeom prst="line">
          <a:avLst/>
        </a:prstGeom>
        <a:solidFill>
          <a:schemeClr val="lt1">
            <a:hueOff val="0"/>
            <a:satOff val="0"/>
            <a:lumOff val="0"/>
            <a:alphaOff val="0"/>
          </a:schemeClr>
        </a:solidFill>
        <a:ln w="10000" cap="flat" cmpd="sng" algn="ctr">
          <a:solidFill>
            <a:schemeClr val="accent1">
              <a:shade val="80000"/>
              <a:hueOff val="0"/>
              <a:satOff val="0"/>
              <a:lumOff val="0"/>
              <a:alphaOff val="0"/>
            </a:schemeClr>
          </a:solidFill>
          <a:prstDash val="solid"/>
        </a:ln>
        <a:effectLst>
          <a:outerShdw blurRad="38100" dist="30000" dir="5400000" rotWithShape="0">
            <a:srgbClr val="000000">
              <a:alpha val="4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sp>
    <dsp:sp modelId="{4A6ECE95-99F5-48F2-9903-BC11E67ECAE6}">
      <dsp:nvSpPr>
        <dsp:cNvPr id="0" name=""/>
        <dsp:cNvSpPr/>
      </dsp:nvSpPr>
      <dsp:spPr>
        <a:xfrm>
          <a:off x="0" y="1257300"/>
          <a:ext cx="4876800" cy="1257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Without ethics, employees would find it difficult to work at Marks and Spencer. </a:t>
          </a:r>
        </a:p>
      </dsp:txBody>
      <dsp:txXfrm>
        <a:off x="0" y="1257300"/>
        <a:ext cx="4876800" cy="1257300"/>
      </dsp:txXfrm>
    </dsp:sp>
    <dsp:sp modelId="{D2E20710-A376-4485-98D1-C94158F03E0A}">
      <dsp:nvSpPr>
        <dsp:cNvPr id="0" name=""/>
        <dsp:cNvSpPr/>
      </dsp:nvSpPr>
      <dsp:spPr>
        <a:xfrm>
          <a:off x="0" y="2514600"/>
          <a:ext cx="4876800" cy="0"/>
        </a:xfrm>
        <a:prstGeom prst="line">
          <a:avLst/>
        </a:prstGeom>
        <a:solidFill>
          <a:schemeClr val="lt1">
            <a:hueOff val="0"/>
            <a:satOff val="0"/>
            <a:lumOff val="0"/>
            <a:alphaOff val="0"/>
          </a:schemeClr>
        </a:solidFill>
        <a:ln w="10000" cap="flat" cmpd="sng" algn="ctr">
          <a:solidFill>
            <a:schemeClr val="accent1">
              <a:shade val="80000"/>
              <a:hueOff val="0"/>
              <a:satOff val="0"/>
              <a:lumOff val="0"/>
              <a:alphaOff val="0"/>
            </a:schemeClr>
          </a:solidFill>
          <a:prstDash val="solid"/>
        </a:ln>
        <a:effectLst>
          <a:outerShdw blurRad="38100" dist="30000" dir="5400000" rotWithShape="0">
            <a:srgbClr val="000000">
              <a:alpha val="4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sp>
    <dsp:sp modelId="{527A288F-3D8E-456B-8C38-14EFC9A01819}">
      <dsp:nvSpPr>
        <dsp:cNvPr id="0" name=""/>
        <dsp:cNvSpPr/>
      </dsp:nvSpPr>
      <dsp:spPr>
        <a:xfrm>
          <a:off x="0" y="2514600"/>
          <a:ext cx="4876800" cy="1257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Marks and Spencer does not tolerate harassment, discrimination, child labour and modern slavery. </a:t>
          </a:r>
        </a:p>
      </dsp:txBody>
      <dsp:txXfrm>
        <a:off x="0" y="2514600"/>
        <a:ext cx="4876800" cy="1257300"/>
      </dsp:txXfrm>
    </dsp:sp>
    <dsp:sp modelId="{7CD20AA0-F216-4984-BD76-0C9B506CF09C}">
      <dsp:nvSpPr>
        <dsp:cNvPr id="0" name=""/>
        <dsp:cNvSpPr/>
      </dsp:nvSpPr>
      <dsp:spPr>
        <a:xfrm>
          <a:off x="0" y="3771900"/>
          <a:ext cx="4876800" cy="0"/>
        </a:xfrm>
        <a:prstGeom prst="line">
          <a:avLst/>
        </a:prstGeom>
        <a:solidFill>
          <a:schemeClr val="lt1">
            <a:hueOff val="0"/>
            <a:satOff val="0"/>
            <a:lumOff val="0"/>
            <a:alphaOff val="0"/>
          </a:schemeClr>
        </a:solidFill>
        <a:ln w="10000" cap="flat" cmpd="sng" algn="ctr">
          <a:solidFill>
            <a:schemeClr val="accent1">
              <a:shade val="80000"/>
              <a:hueOff val="0"/>
              <a:satOff val="0"/>
              <a:lumOff val="0"/>
              <a:alphaOff val="0"/>
            </a:schemeClr>
          </a:solidFill>
          <a:prstDash val="solid"/>
        </a:ln>
        <a:effectLst>
          <a:outerShdw blurRad="38100" dist="30000" dir="5400000" rotWithShape="0">
            <a:srgbClr val="000000">
              <a:alpha val="4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sp>
    <dsp:sp modelId="{64E5F5F9-F491-4AE0-8F3A-C6DB53F33D17}">
      <dsp:nvSpPr>
        <dsp:cNvPr id="0" name=""/>
        <dsp:cNvSpPr/>
      </dsp:nvSpPr>
      <dsp:spPr>
        <a:xfrm>
          <a:off x="0" y="3771900"/>
          <a:ext cx="4876800" cy="1257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Employees are against bribery and corruption (</a:t>
          </a:r>
          <a:r>
            <a:rPr lang="en-US" sz="2000" kern="1200" dirty="0">
              <a:latin typeface="Times New Roman" panose="02020603050405020304" pitchFamily="18" charset="0"/>
              <a:cs typeface="Times New Roman" panose="02020603050405020304" pitchFamily="18" charset="0"/>
            </a:rPr>
            <a:t>Corporate.marksandspencer.com)</a:t>
          </a:r>
          <a:r>
            <a:rPr lang="en-GB" sz="2000" kern="1200" dirty="0">
              <a:latin typeface="Times New Roman" panose="02020603050405020304" pitchFamily="18" charset="0"/>
              <a:cs typeface="Times New Roman" panose="02020603050405020304" pitchFamily="18" charset="0"/>
            </a:rPr>
            <a:t>. </a:t>
          </a:r>
        </a:p>
      </dsp:txBody>
      <dsp:txXfrm>
        <a:off x="0" y="3771900"/>
        <a:ext cx="4876800" cy="12573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A03BA3-F242-400B-B301-8B447A11BA91}">
      <dsp:nvSpPr>
        <dsp:cNvPr id="0" name=""/>
        <dsp:cNvSpPr/>
      </dsp:nvSpPr>
      <dsp:spPr>
        <a:xfrm>
          <a:off x="3488055" y="1455039"/>
          <a:ext cx="1786890" cy="1786890"/>
        </a:xfrm>
        <a:prstGeom prst="ellipse">
          <a:avLst/>
        </a:prstGeom>
        <a:solidFill>
          <a:schemeClr val="accent1">
            <a:alpha val="50000"/>
            <a:hueOff val="0"/>
            <a:satOff val="0"/>
            <a:lumOff val="0"/>
            <a:alphaOff val="0"/>
          </a:schemeClr>
        </a:solidFill>
        <a:ln w="47625" cap="flat" cmpd="dbl" algn="ctr">
          <a:solidFill>
            <a:schemeClr val="lt1">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sp>
    <dsp:sp modelId="{E1EA5C35-3AB8-40A2-B9D8-3E35DD264CA6}">
      <dsp:nvSpPr>
        <dsp:cNvPr id="0" name=""/>
        <dsp:cNvSpPr/>
      </dsp:nvSpPr>
      <dsp:spPr>
        <a:xfrm>
          <a:off x="2784154" y="0"/>
          <a:ext cx="3194691" cy="119976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Is Marks and Spencer ethical?</a:t>
          </a:r>
        </a:p>
      </dsp:txBody>
      <dsp:txXfrm>
        <a:off x="2784154" y="0"/>
        <a:ext cx="3194691" cy="1199769"/>
      </dsp:txXfrm>
    </dsp:sp>
    <dsp:sp modelId="{F58880FB-56F3-4FF0-B39E-F0E3DEDB6B91}">
      <dsp:nvSpPr>
        <dsp:cNvPr id="0" name=""/>
        <dsp:cNvSpPr/>
      </dsp:nvSpPr>
      <dsp:spPr>
        <a:xfrm>
          <a:off x="4167787" y="1948731"/>
          <a:ext cx="1786890" cy="1786890"/>
        </a:xfrm>
        <a:prstGeom prst="ellipse">
          <a:avLst/>
        </a:prstGeom>
        <a:solidFill>
          <a:schemeClr val="accent1">
            <a:alpha val="50000"/>
            <a:hueOff val="0"/>
            <a:satOff val="0"/>
            <a:lumOff val="0"/>
            <a:alphaOff val="0"/>
          </a:schemeClr>
        </a:solidFill>
        <a:ln w="47625" cap="flat" cmpd="dbl" algn="ctr">
          <a:solidFill>
            <a:schemeClr val="lt1">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sp>
    <dsp:sp modelId="{BE7F0E13-DFBA-44C7-B832-7126AE52D00E}">
      <dsp:nvSpPr>
        <dsp:cNvPr id="0" name=""/>
        <dsp:cNvSpPr/>
      </dsp:nvSpPr>
      <dsp:spPr>
        <a:xfrm>
          <a:off x="5749446" y="1447799"/>
          <a:ext cx="2864205" cy="1301877"/>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Although Marks and Spencer operates ethically, there are certain issues that expose unethical behaviour in the organisation. </a:t>
          </a:r>
        </a:p>
      </dsp:txBody>
      <dsp:txXfrm>
        <a:off x="5749446" y="1447799"/>
        <a:ext cx="2864205" cy="1301877"/>
      </dsp:txXfrm>
    </dsp:sp>
    <dsp:sp modelId="{93EB5F13-693C-40FB-A4E4-E40F28DDC663}">
      <dsp:nvSpPr>
        <dsp:cNvPr id="0" name=""/>
        <dsp:cNvSpPr/>
      </dsp:nvSpPr>
      <dsp:spPr>
        <a:xfrm>
          <a:off x="3908331" y="2748236"/>
          <a:ext cx="1786890" cy="1786890"/>
        </a:xfrm>
        <a:prstGeom prst="ellipse">
          <a:avLst/>
        </a:prstGeom>
        <a:solidFill>
          <a:schemeClr val="accent1">
            <a:alpha val="50000"/>
            <a:hueOff val="0"/>
            <a:satOff val="0"/>
            <a:lumOff val="0"/>
            <a:alphaOff val="0"/>
          </a:schemeClr>
        </a:solidFill>
        <a:ln w="47625" cap="flat" cmpd="dbl" algn="ctr">
          <a:solidFill>
            <a:schemeClr val="lt1">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sp>
    <dsp:sp modelId="{B23F6149-844D-46A0-A7C5-730FDDF24E74}">
      <dsp:nvSpPr>
        <dsp:cNvPr id="0" name=""/>
        <dsp:cNvSpPr/>
      </dsp:nvSpPr>
      <dsp:spPr>
        <a:xfrm>
          <a:off x="5749435" y="3727324"/>
          <a:ext cx="2864205" cy="1301877"/>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These issues are not limited to political activities, controversial technologies, and anti-social finance (</a:t>
          </a:r>
          <a:r>
            <a:rPr lang="en-US" sz="2000" kern="1200" dirty="0">
              <a:latin typeface="Times New Roman" panose="02020603050405020304" pitchFamily="18" charset="0"/>
              <a:cs typeface="Times New Roman" panose="02020603050405020304" pitchFamily="18" charset="0"/>
            </a:rPr>
            <a:t>Ethicalconsumer.org)</a:t>
          </a:r>
          <a:r>
            <a:rPr lang="en-GB" sz="2000" kern="1200" dirty="0">
              <a:latin typeface="Times New Roman" panose="02020603050405020304" pitchFamily="18" charset="0"/>
              <a:cs typeface="Times New Roman" panose="02020603050405020304" pitchFamily="18" charset="0"/>
            </a:rPr>
            <a:t>. </a:t>
          </a:r>
        </a:p>
      </dsp:txBody>
      <dsp:txXfrm>
        <a:off x="5749435" y="3727324"/>
        <a:ext cx="2864205" cy="1301877"/>
      </dsp:txXfrm>
    </dsp:sp>
    <dsp:sp modelId="{D21A4154-B7BA-4C0C-A2ED-67D5CBFEFBD4}">
      <dsp:nvSpPr>
        <dsp:cNvPr id="0" name=""/>
        <dsp:cNvSpPr/>
      </dsp:nvSpPr>
      <dsp:spPr>
        <a:xfrm>
          <a:off x="3067778" y="2748236"/>
          <a:ext cx="1786890" cy="1786890"/>
        </a:xfrm>
        <a:prstGeom prst="ellipse">
          <a:avLst/>
        </a:prstGeom>
        <a:solidFill>
          <a:schemeClr val="accent1">
            <a:alpha val="50000"/>
            <a:hueOff val="0"/>
            <a:satOff val="0"/>
            <a:lumOff val="0"/>
            <a:alphaOff val="0"/>
          </a:schemeClr>
        </a:solidFill>
        <a:ln w="47625" cap="flat" cmpd="dbl" algn="ctr">
          <a:solidFill>
            <a:schemeClr val="lt1">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sp>
    <dsp:sp modelId="{0CB28A20-7EDA-4115-A51B-BEA5FE883FE7}">
      <dsp:nvSpPr>
        <dsp:cNvPr id="0" name=""/>
        <dsp:cNvSpPr/>
      </dsp:nvSpPr>
      <dsp:spPr>
        <a:xfrm>
          <a:off x="228599" y="3745250"/>
          <a:ext cx="2864205" cy="1301877"/>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Unethical behaviour affects employees in organisations (</a:t>
          </a:r>
          <a:r>
            <a:rPr lang="en-US" sz="2000" kern="1200" dirty="0">
              <a:latin typeface="Times New Roman" panose="02020603050405020304" pitchFamily="18" charset="0"/>
              <a:cs typeface="Times New Roman" panose="02020603050405020304" pitchFamily="18" charset="0"/>
            </a:rPr>
            <a:t>CIPD)</a:t>
          </a:r>
          <a:r>
            <a:rPr lang="en-GB" sz="2000" kern="1200" dirty="0">
              <a:latin typeface="Times New Roman" panose="02020603050405020304" pitchFamily="18" charset="0"/>
              <a:cs typeface="Times New Roman" panose="02020603050405020304" pitchFamily="18" charset="0"/>
            </a:rPr>
            <a:t>. </a:t>
          </a:r>
        </a:p>
      </dsp:txBody>
      <dsp:txXfrm>
        <a:off x="228599" y="3745250"/>
        <a:ext cx="2864205" cy="1301877"/>
      </dsp:txXfrm>
    </dsp:sp>
    <dsp:sp modelId="{F9C5355F-0491-42E0-9605-9B563704DA83}">
      <dsp:nvSpPr>
        <dsp:cNvPr id="0" name=""/>
        <dsp:cNvSpPr/>
      </dsp:nvSpPr>
      <dsp:spPr>
        <a:xfrm>
          <a:off x="2808322" y="1948731"/>
          <a:ext cx="1786890" cy="1786890"/>
        </a:xfrm>
        <a:prstGeom prst="ellipse">
          <a:avLst/>
        </a:prstGeom>
        <a:solidFill>
          <a:schemeClr val="accent1">
            <a:alpha val="50000"/>
            <a:hueOff val="0"/>
            <a:satOff val="0"/>
            <a:lumOff val="0"/>
            <a:alphaOff val="0"/>
          </a:schemeClr>
        </a:solidFill>
        <a:ln w="47625" cap="flat" cmpd="dbl" algn="ctr">
          <a:solidFill>
            <a:schemeClr val="lt1">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sp>
    <dsp:sp modelId="{D8DF4EC1-5D81-4133-97FF-91F00B72EBB3}">
      <dsp:nvSpPr>
        <dsp:cNvPr id="0" name=""/>
        <dsp:cNvSpPr/>
      </dsp:nvSpPr>
      <dsp:spPr>
        <a:xfrm>
          <a:off x="304799" y="1582674"/>
          <a:ext cx="2864205" cy="1301877"/>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Unethical behaviour that affect employees can be observed at Marks and Spencer. </a:t>
          </a:r>
        </a:p>
      </dsp:txBody>
      <dsp:txXfrm>
        <a:off x="304799" y="1582674"/>
        <a:ext cx="2864205" cy="130187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D1BBF4-970C-47C3-AE71-73BC8AA14EF8}">
      <dsp:nvSpPr>
        <dsp:cNvPr id="0" name=""/>
        <dsp:cNvSpPr/>
      </dsp:nvSpPr>
      <dsp:spPr>
        <a:xfrm>
          <a:off x="0" y="61"/>
          <a:ext cx="5410200" cy="1189878"/>
        </a:xfrm>
        <a:prstGeom prst="roundRect">
          <a:avLst/>
        </a:prstGeom>
        <a:solidFill>
          <a:schemeClr val="accent1">
            <a:shade val="80000"/>
            <a:hueOff val="0"/>
            <a:satOff val="0"/>
            <a:lumOff val="0"/>
            <a:alphaOff val="0"/>
          </a:schemeClr>
        </a:solidFill>
        <a:ln>
          <a:noFill/>
        </a:ln>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accent1">
              <a:shade val="80000"/>
              <a:hueOff val="0"/>
              <a:satOff val="0"/>
              <a:lumOff val="0"/>
              <a:alphaOff val="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Marks and Spencer has operations that are dependent on organisational culture. </a:t>
          </a:r>
        </a:p>
      </dsp:txBody>
      <dsp:txXfrm>
        <a:off x="58085" y="58146"/>
        <a:ext cx="5294030" cy="1073708"/>
      </dsp:txXfrm>
    </dsp:sp>
    <dsp:sp modelId="{3DFFCB03-B01F-465E-908C-D4B7699D38CB}">
      <dsp:nvSpPr>
        <dsp:cNvPr id="0" name=""/>
        <dsp:cNvSpPr/>
      </dsp:nvSpPr>
      <dsp:spPr>
        <a:xfrm>
          <a:off x="0" y="1203594"/>
          <a:ext cx="5410200" cy="1189878"/>
        </a:xfrm>
        <a:prstGeom prst="roundRect">
          <a:avLst/>
        </a:prstGeom>
        <a:solidFill>
          <a:schemeClr val="accent1">
            <a:shade val="80000"/>
            <a:hueOff val="32560"/>
            <a:satOff val="2334"/>
            <a:lumOff val="5868"/>
            <a:alphaOff val="0"/>
          </a:schemeClr>
        </a:solidFill>
        <a:ln>
          <a:noFill/>
        </a:ln>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accent1">
              <a:shade val="80000"/>
              <a:hueOff val="32560"/>
              <a:satOff val="2334"/>
              <a:lumOff val="5868"/>
              <a:alphaOff val="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The cultural web model could help to </a:t>
          </a:r>
          <a:r>
            <a:rPr lang="en-US" sz="2400" kern="1200" dirty="0" err="1">
              <a:latin typeface="Times New Roman" panose="02020603050405020304" pitchFamily="18" charset="0"/>
              <a:cs typeface="Times New Roman" panose="02020603050405020304" pitchFamily="18" charset="0"/>
            </a:rPr>
            <a:t>analyse</a:t>
          </a:r>
          <a:r>
            <a:rPr lang="en-US" sz="2400" kern="1200" dirty="0">
              <a:latin typeface="Times New Roman" panose="02020603050405020304" pitchFamily="18" charset="0"/>
              <a:cs typeface="Times New Roman" panose="02020603050405020304" pitchFamily="18" charset="0"/>
            </a:rPr>
            <a:t> the </a:t>
          </a:r>
          <a:r>
            <a:rPr lang="en-US" sz="2400" kern="1200" dirty="0" err="1">
              <a:latin typeface="Times New Roman" panose="02020603050405020304" pitchFamily="18" charset="0"/>
              <a:cs typeface="Times New Roman" panose="02020603050405020304" pitchFamily="18" charset="0"/>
            </a:rPr>
            <a:t>organisational</a:t>
          </a:r>
          <a:r>
            <a:rPr lang="en-US" sz="2400" kern="1200" dirty="0">
              <a:latin typeface="Times New Roman" panose="02020603050405020304" pitchFamily="18" charset="0"/>
              <a:cs typeface="Times New Roman" panose="02020603050405020304" pitchFamily="18" charset="0"/>
            </a:rPr>
            <a:t> culture of </a:t>
          </a:r>
          <a:r>
            <a:rPr lang="en-GB" sz="2400" kern="1200" dirty="0">
              <a:latin typeface="Times New Roman" panose="02020603050405020304" pitchFamily="18" charset="0"/>
              <a:cs typeface="Times New Roman" panose="02020603050405020304" pitchFamily="18" charset="0"/>
            </a:rPr>
            <a:t>Marks and Spencer.</a:t>
          </a:r>
        </a:p>
      </dsp:txBody>
      <dsp:txXfrm>
        <a:off x="58085" y="1261679"/>
        <a:ext cx="5294030" cy="1073708"/>
      </dsp:txXfrm>
    </dsp:sp>
    <dsp:sp modelId="{1B74A8F8-9FD7-42BD-873F-92F5F3A87860}">
      <dsp:nvSpPr>
        <dsp:cNvPr id="0" name=""/>
        <dsp:cNvSpPr/>
      </dsp:nvSpPr>
      <dsp:spPr>
        <a:xfrm>
          <a:off x="0" y="2407127"/>
          <a:ext cx="5410200" cy="1189878"/>
        </a:xfrm>
        <a:prstGeom prst="roundRect">
          <a:avLst/>
        </a:prstGeom>
        <a:solidFill>
          <a:schemeClr val="accent1">
            <a:shade val="80000"/>
            <a:hueOff val="65120"/>
            <a:satOff val="4667"/>
            <a:lumOff val="11735"/>
            <a:alphaOff val="0"/>
          </a:schemeClr>
        </a:solidFill>
        <a:ln>
          <a:noFill/>
        </a:ln>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accent1">
              <a:shade val="80000"/>
              <a:hueOff val="65120"/>
              <a:satOff val="4667"/>
              <a:lumOff val="11735"/>
              <a:alphaOff val="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Without the organisational culture, the success of Marks and Spenser will not be guaranteed.</a:t>
          </a:r>
        </a:p>
      </dsp:txBody>
      <dsp:txXfrm>
        <a:off x="58085" y="2465212"/>
        <a:ext cx="5294030" cy="1073708"/>
      </dsp:txXfrm>
    </dsp:sp>
    <dsp:sp modelId="{4E77D2A4-6111-4F9A-90B8-73E771099DBC}">
      <dsp:nvSpPr>
        <dsp:cNvPr id="0" name=""/>
        <dsp:cNvSpPr/>
      </dsp:nvSpPr>
      <dsp:spPr>
        <a:xfrm>
          <a:off x="0" y="3610660"/>
          <a:ext cx="5410200" cy="1189878"/>
        </a:xfrm>
        <a:prstGeom prst="roundRect">
          <a:avLst/>
        </a:prstGeom>
        <a:solidFill>
          <a:schemeClr val="accent1">
            <a:shade val="80000"/>
            <a:hueOff val="97679"/>
            <a:satOff val="7001"/>
            <a:lumOff val="17603"/>
            <a:alphaOff val="0"/>
          </a:schemeClr>
        </a:solidFill>
        <a:ln>
          <a:noFill/>
        </a:ln>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accent1">
              <a:shade val="80000"/>
              <a:hueOff val="97679"/>
              <a:satOff val="7001"/>
              <a:lumOff val="17603"/>
              <a:alphaOff val="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Above all, the organisational culture of Marks and Spencer has to be guided by ethical standards.  </a:t>
          </a:r>
        </a:p>
      </dsp:txBody>
      <dsp:txXfrm>
        <a:off x="58085" y="3668745"/>
        <a:ext cx="5294030" cy="107370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578A925-E3F5-472F-B76D-1397C0A21345}" type="datetimeFigureOut">
              <a:rPr lang="en-US" smtClean="0"/>
              <a:pPr/>
              <a:t>12/1/2022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3F27A3F-3F69-4432-851E-B23A2334EE77}"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F27A3F-3F69-4432-851E-B23A2334EE77}" type="slidenum">
              <a:rPr lang="en-GB" smtClean="0"/>
              <a:pPr/>
              <a:t>1</a:t>
            </a:fld>
            <a:endParaRPr lang="en-GB"/>
          </a:p>
        </p:txBody>
      </p:sp>
    </p:spTree>
    <p:extLst>
      <p:ext uri="{BB962C8B-B14F-4D97-AF65-F5344CB8AC3E}">
        <p14:creationId xmlns:p14="http://schemas.microsoft.com/office/powerpoint/2010/main" val="10642937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Cultural stereotypes in any given organisation could be kept in check if a perfect analysis of the three broad models of culture is completed in good order. The three models of culture for every organisation include personal culture, organisational culture, and national culture. Out of the three models of culture which have been identified, attention will be directed to organisational culture. In this presentation, attention will be directed to the </a:t>
            </a:r>
            <a:r>
              <a:rPr lang="en-GB" sz="1200" kern="1200" dirty="0" err="1">
                <a:solidFill>
                  <a:schemeClr val="tx1"/>
                </a:solidFill>
                <a:latin typeface="+mn-lt"/>
                <a:ea typeface="+mn-ea"/>
                <a:cs typeface="+mn-cs"/>
              </a:rPr>
              <a:t>organsational</a:t>
            </a:r>
            <a:r>
              <a:rPr lang="en-GB" sz="1200" kern="1200" dirty="0">
                <a:solidFill>
                  <a:schemeClr val="tx1"/>
                </a:solidFill>
                <a:latin typeface="+mn-lt"/>
                <a:ea typeface="+mn-ea"/>
                <a:cs typeface="+mn-cs"/>
              </a:rPr>
              <a:t> culture of Marks and Spencer because the goal is to determine the future strategy and plan for culture change. </a:t>
            </a:r>
          </a:p>
          <a:p>
            <a:r>
              <a:rPr lang="en-GB" sz="1200" kern="1200" dirty="0">
                <a:solidFill>
                  <a:schemeClr val="tx1"/>
                </a:solidFill>
                <a:latin typeface="+mn-lt"/>
                <a:ea typeface="+mn-ea"/>
                <a:cs typeface="+mn-cs"/>
              </a:rPr>
              <a:t>Since organisational culture has been identified as the desirable model of culture, the analysis of the workplace culture that exists at Marks and Spencer will be completed. The organisational culture and external context will be analysed by directing the right focus not only on the concept of strategy and ethical stance but also on the operations that matter to Marks and Spencer. Examples of ethical/unethical behaviour affecting employees in Marks and Spencer will be identified in the process.</a:t>
            </a:r>
          </a:p>
          <a:p>
            <a:r>
              <a:rPr lang="en-GB" sz="1200" kern="1200" dirty="0">
                <a:solidFill>
                  <a:schemeClr val="tx1"/>
                </a:solidFill>
                <a:latin typeface="+mn-lt"/>
                <a:ea typeface="+mn-ea"/>
                <a:cs typeface="+mn-cs"/>
              </a:rPr>
              <a:t>Above all, the purpose of this presentation is to recommend appropriate ways of analysing culture and external context of the organisation in order to determine future strategies and plans for culture change. </a:t>
            </a:r>
            <a:endParaRPr lang="en-GB" dirty="0"/>
          </a:p>
        </p:txBody>
      </p:sp>
      <p:sp>
        <p:nvSpPr>
          <p:cNvPr id="4" name="Slide Number Placeholder 3"/>
          <p:cNvSpPr>
            <a:spLocks noGrp="1"/>
          </p:cNvSpPr>
          <p:nvPr>
            <p:ph type="sldNum" sz="quarter" idx="10"/>
          </p:nvPr>
        </p:nvSpPr>
        <p:spPr/>
        <p:txBody>
          <a:bodyPr/>
          <a:lstStyle/>
          <a:p>
            <a:fld id="{33F27A3F-3F69-4432-851E-B23A2334EE77}"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Organisational culture refers to the collection of practices, expectations, and values that direct the actions that are important to team members. Organisational culture could also be defined by the approaches, values, assumptions, and beliefs that support the psychological and social environment of an organisation. At Marks and Spenser, a unique organisational culture can be identified.</a:t>
            </a:r>
          </a:p>
          <a:p>
            <a:r>
              <a:rPr lang="en-GB" sz="1200" kern="1200" dirty="0">
                <a:solidFill>
                  <a:schemeClr val="tx1"/>
                </a:solidFill>
                <a:latin typeface="+mn-lt"/>
                <a:ea typeface="+mn-ea"/>
                <a:cs typeface="+mn-cs"/>
              </a:rPr>
              <a:t>The organisational culture that is prioritised by Mark and Spencer directs a lot of priority to customer-driven culture. This alone confirms that Marks and Spencer has a unique organisational culture (Panayi et al. 206). The association that exists between an organisation and stakeholders who interact with the organisation could help analysts to evaluate the suitable strategy. At Marks and Spencer, customers are the most important stakeholders. Since this is the case, the managers who control Marks and Spencer are always keen to create a culture that will ensure customers are able to access the recommended products and services.</a:t>
            </a:r>
            <a:endParaRPr lang="en-GB" dirty="0"/>
          </a:p>
        </p:txBody>
      </p:sp>
      <p:sp>
        <p:nvSpPr>
          <p:cNvPr id="4" name="Slide Number Placeholder 3"/>
          <p:cNvSpPr>
            <a:spLocks noGrp="1"/>
          </p:cNvSpPr>
          <p:nvPr>
            <p:ph type="sldNum" sz="quarter" idx="10"/>
          </p:nvPr>
        </p:nvSpPr>
        <p:spPr/>
        <p:txBody>
          <a:bodyPr/>
          <a:lstStyle/>
          <a:p>
            <a:fld id="{33F27A3F-3F69-4432-851E-B23A2334EE77}"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external context of an organisation is essential. Since this is the case, it would be appropriate if the managers of organisations direct proper attention to the external context of an organisation (</a:t>
            </a:r>
            <a:r>
              <a:rPr lang="en-GB" sz="1200" kern="1200" dirty="0" err="1">
                <a:solidFill>
                  <a:schemeClr val="tx1"/>
                </a:solidFill>
                <a:latin typeface="+mn-lt"/>
                <a:ea typeface="+mn-ea"/>
                <a:cs typeface="+mn-cs"/>
              </a:rPr>
              <a:t>Mellahi</a:t>
            </a:r>
            <a:r>
              <a:rPr lang="en-GB" sz="1200" kern="1200" dirty="0">
                <a:solidFill>
                  <a:schemeClr val="tx1"/>
                </a:solidFill>
                <a:latin typeface="+mn-lt"/>
                <a:ea typeface="+mn-ea"/>
                <a:cs typeface="+mn-cs"/>
              </a:rPr>
              <a:t> et al. 15). Thus, the external context of an organisation does not deserve to be regarded as one of the vaguest nations in the world of business.</a:t>
            </a:r>
          </a:p>
          <a:p>
            <a:r>
              <a:rPr lang="en-GB" sz="1200" kern="1200" dirty="0">
                <a:solidFill>
                  <a:schemeClr val="tx1"/>
                </a:solidFill>
                <a:latin typeface="+mn-lt"/>
                <a:ea typeface="+mn-ea"/>
                <a:cs typeface="+mn-cs"/>
              </a:rPr>
              <a:t>External context refers to the outside factors that affect the objectives that matter to an organisation. If an organisation is keen to shape its external context, attention has to be directed to the dependencies, drivers or trends, or market forces that are responsible for shaping the organisational culture of organisations. </a:t>
            </a:r>
          </a:p>
          <a:p>
            <a:r>
              <a:rPr lang="en-GB" sz="1200" kern="1200" dirty="0">
                <a:solidFill>
                  <a:schemeClr val="tx1"/>
                </a:solidFill>
                <a:latin typeface="+mn-lt"/>
                <a:ea typeface="+mn-ea"/>
                <a:cs typeface="+mn-cs"/>
              </a:rPr>
              <a:t>The organisational culture of Marks and Spencer is shaped by forces that emanate from the external context. Six forces that could be studied when the external context of Marks and Spencer is subjected to analysis are the political, economic, sociological, technological, legal and environmental factors. The products and services sold to customers by Marks and Spencer are affected by these external factors.</a:t>
            </a:r>
            <a:endParaRPr lang="en-GB" dirty="0"/>
          </a:p>
        </p:txBody>
      </p:sp>
      <p:sp>
        <p:nvSpPr>
          <p:cNvPr id="4" name="Slide Number Placeholder 3"/>
          <p:cNvSpPr>
            <a:spLocks noGrp="1"/>
          </p:cNvSpPr>
          <p:nvPr>
            <p:ph type="sldNum" sz="quarter" idx="10"/>
          </p:nvPr>
        </p:nvSpPr>
        <p:spPr/>
        <p:txBody>
          <a:bodyPr/>
          <a:lstStyle/>
          <a:p>
            <a:fld id="{33F27A3F-3F69-4432-851E-B23A2334EE77}"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err="1"/>
              <a:t>Organisational</a:t>
            </a:r>
            <a:r>
              <a:rPr lang="en-US" dirty="0"/>
              <a:t> culture models are responsible for determining the success as well as the failure that will be recorded by any company. Individual </a:t>
            </a:r>
            <a:r>
              <a:rPr lang="en-US" dirty="0" err="1"/>
              <a:t>organisations</a:t>
            </a:r>
            <a:r>
              <a:rPr lang="en-US" dirty="0"/>
              <a:t> such as Marks and Spencer manage to forecast whether success or failure will be recorded from the operations which are undertaken via specific models that support the analysis of </a:t>
            </a:r>
            <a:r>
              <a:rPr lang="en-US" dirty="0" err="1"/>
              <a:t>organisational</a:t>
            </a:r>
            <a:r>
              <a:rPr lang="en-US" dirty="0"/>
              <a:t> culture. Thus, it is now evident that the future success of Marks and Spencer could be understood if the operations of the company are evaluated using </a:t>
            </a:r>
            <a:r>
              <a:rPr lang="en-US" dirty="0" err="1"/>
              <a:t>organisational</a:t>
            </a:r>
            <a:r>
              <a:rPr lang="en-US" dirty="0"/>
              <a:t> culture models. </a:t>
            </a:r>
          </a:p>
          <a:p>
            <a:r>
              <a:rPr lang="en-US" dirty="0"/>
              <a:t>There are different models which Marks and Spencer could use to </a:t>
            </a:r>
            <a:r>
              <a:rPr lang="en-US" dirty="0" err="1"/>
              <a:t>analyse</a:t>
            </a:r>
            <a:r>
              <a:rPr lang="en-US" dirty="0"/>
              <a:t> its </a:t>
            </a:r>
            <a:r>
              <a:rPr lang="en-US" dirty="0" err="1"/>
              <a:t>organisational</a:t>
            </a:r>
            <a:r>
              <a:rPr lang="en-US" dirty="0"/>
              <a:t> culture. </a:t>
            </a:r>
            <a:r>
              <a:rPr lang="en-US" sz="1200" kern="1200" dirty="0">
                <a:solidFill>
                  <a:schemeClr val="tx1"/>
                </a:solidFill>
                <a:latin typeface="+mn-lt"/>
                <a:ea typeface="+mn-ea"/>
                <a:cs typeface="+mn-cs"/>
              </a:rPr>
              <a:t>Bremer mentions that a</a:t>
            </a:r>
            <a:r>
              <a:rPr lang="en-US" dirty="0"/>
              <a:t> few of the common models that will be used to </a:t>
            </a:r>
            <a:r>
              <a:rPr lang="en-US" dirty="0" err="1"/>
              <a:t>analyse</a:t>
            </a:r>
            <a:r>
              <a:rPr lang="en-US" dirty="0"/>
              <a:t> </a:t>
            </a:r>
            <a:r>
              <a:rPr lang="en-US" dirty="0" err="1"/>
              <a:t>organisational</a:t>
            </a:r>
            <a:r>
              <a:rPr lang="en-US" dirty="0"/>
              <a:t> culture include:</a:t>
            </a:r>
          </a:p>
          <a:p>
            <a:r>
              <a:rPr lang="en-US" dirty="0"/>
              <a:t>(</a:t>
            </a:r>
            <a:r>
              <a:rPr lang="en-US" dirty="0" err="1"/>
              <a:t>i</a:t>
            </a:r>
            <a:r>
              <a:rPr lang="en-US" dirty="0"/>
              <a:t>). </a:t>
            </a:r>
            <a:r>
              <a:rPr lang="en-US" dirty="0" err="1"/>
              <a:t>Trompenaars</a:t>
            </a:r>
            <a:r>
              <a:rPr lang="en-US" dirty="0"/>
              <a:t> culture model – This model helps </a:t>
            </a:r>
            <a:r>
              <a:rPr lang="en-US" dirty="0" err="1"/>
              <a:t>organisations</a:t>
            </a:r>
            <a:r>
              <a:rPr lang="en-US" dirty="0"/>
              <a:t> to control employees from different cultures. </a:t>
            </a:r>
          </a:p>
          <a:p>
            <a:r>
              <a:rPr lang="en-US" dirty="0"/>
              <a:t>(ii). Denison culture model – This model evaluates specific traits of leadership and culture within an </a:t>
            </a:r>
            <a:r>
              <a:rPr lang="en-US" dirty="0" err="1"/>
              <a:t>organisation</a:t>
            </a:r>
            <a:r>
              <a:rPr lang="en-US" dirty="0"/>
              <a:t>. The traits include consistency, adaptability, involvement, and mission. </a:t>
            </a:r>
          </a:p>
          <a:p>
            <a:r>
              <a:rPr lang="en-US" dirty="0"/>
              <a:t>(iii). Deal &amp; Kennedy culture model – This model points out that one culture is not better than another.  </a:t>
            </a:r>
          </a:p>
          <a:p>
            <a:r>
              <a:rPr lang="en-US" dirty="0"/>
              <a:t>(iv). Human </a:t>
            </a:r>
            <a:r>
              <a:rPr lang="en-US" dirty="0" err="1"/>
              <a:t>synergistics</a:t>
            </a:r>
            <a:r>
              <a:rPr lang="en-US" dirty="0"/>
              <a:t> culture model – This model supports the development of constructive styles needed by the stakeholders of the </a:t>
            </a:r>
            <a:r>
              <a:rPr lang="en-US" dirty="0" err="1"/>
              <a:t>organisation</a:t>
            </a:r>
            <a:r>
              <a:rPr lang="en-US" dirty="0"/>
              <a:t>. </a:t>
            </a:r>
          </a:p>
          <a:p>
            <a:r>
              <a:rPr lang="en-US" dirty="0"/>
              <a:t>(v). Cultural web model  - This model defines the lived reality or the paradigm of handling work within an </a:t>
            </a:r>
            <a:r>
              <a:rPr lang="en-US" dirty="0" err="1"/>
              <a:t>organisation</a:t>
            </a:r>
            <a:r>
              <a:rPr lang="en-US" dirty="0"/>
              <a:t>. Attention will be directed to the cultural web model. </a:t>
            </a:r>
            <a:endParaRPr lang="en-GB" dirty="0"/>
          </a:p>
        </p:txBody>
      </p:sp>
      <p:sp>
        <p:nvSpPr>
          <p:cNvPr id="4" name="Slide Number Placeholder 3"/>
          <p:cNvSpPr>
            <a:spLocks noGrp="1"/>
          </p:cNvSpPr>
          <p:nvPr>
            <p:ph type="sldNum" sz="quarter" idx="10"/>
          </p:nvPr>
        </p:nvSpPr>
        <p:spPr/>
        <p:txBody>
          <a:bodyPr/>
          <a:lstStyle/>
          <a:p>
            <a:fld id="{33F27A3F-3F69-4432-851E-B23A2334EE77}"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cultural web model was demand in 1992 by two scholars who focused on developing a model that could be used to </a:t>
            </a:r>
            <a:r>
              <a:rPr lang="en-US" sz="1200" kern="1200" dirty="0" err="1">
                <a:solidFill>
                  <a:schemeClr val="tx1"/>
                </a:solidFill>
                <a:latin typeface="+mn-lt"/>
                <a:ea typeface="+mn-ea"/>
                <a:cs typeface="+mn-cs"/>
              </a:rPr>
              <a:t>analyse</a:t>
            </a:r>
            <a:r>
              <a:rPr lang="en-US" sz="1200" kern="1200" dirty="0">
                <a:solidFill>
                  <a:schemeClr val="tx1"/>
                </a:solidFill>
                <a:latin typeface="+mn-lt"/>
                <a:ea typeface="+mn-ea"/>
                <a:cs typeface="+mn-cs"/>
              </a:rPr>
              <a:t> the culture of an </a:t>
            </a:r>
            <a:r>
              <a:rPr lang="en-US" sz="1200" kern="1200" dirty="0" err="1">
                <a:solidFill>
                  <a:schemeClr val="tx1"/>
                </a:solidFill>
                <a:latin typeface="+mn-lt"/>
                <a:ea typeface="+mn-ea"/>
                <a:cs typeface="+mn-cs"/>
              </a:rPr>
              <a:t>organisation</a:t>
            </a:r>
            <a:r>
              <a:rPr lang="en-US" sz="1200" kern="1200" dirty="0">
                <a:solidFill>
                  <a:schemeClr val="tx1"/>
                </a:solidFill>
                <a:latin typeface="+mn-lt"/>
                <a:ea typeface="+mn-ea"/>
                <a:cs typeface="+mn-cs"/>
              </a:rPr>
              <a:t>. The two scholars were Gerry Johnson and </a:t>
            </a:r>
            <a:r>
              <a:rPr lang="en-US" sz="1200" kern="1200" dirty="0" err="1">
                <a:solidFill>
                  <a:schemeClr val="tx1"/>
                </a:solidFill>
                <a:latin typeface="+mn-lt"/>
                <a:ea typeface="+mn-ea"/>
                <a:cs typeface="+mn-cs"/>
              </a:rPr>
              <a:t>Kevan</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Scholes</a:t>
            </a:r>
            <a:r>
              <a:rPr lang="en-US" sz="1200" kern="1200" dirty="0">
                <a:solidFill>
                  <a:schemeClr val="tx1"/>
                </a:solidFill>
                <a:latin typeface="+mn-lt"/>
                <a:ea typeface="+mn-ea"/>
                <a:cs typeface="+mn-cs"/>
              </a:rPr>
              <a:t>. In their definition, Gerry Johnson and </a:t>
            </a:r>
            <a:r>
              <a:rPr lang="en-US" sz="1200" kern="1200" dirty="0" err="1">
                <a:solidFill>
                  <a:schemeClr val="tx1"/>
                </a:solidFill>
                <a:latin typeface="+mn-lt"/>
                <a:ea typeface="+mn-ea"/>
                <a:cs typeface="+mn-cs"/>
              </a:rPr>
              <a:t>Kevan</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Scholes</a:t>
            </a:r>
            <a:r>
              <a:rPr lang="en-US" sz="1200" kern="1200" dirty="0">
                <a:solidFill>
                  <a:schemeClr val="tx1"/>
                </a:solidFill>
                <a:latin typeface="+mn-lt"/>
                <a:ea typeface="+mn-ea"/>
                <a:cs typeface="+mn-cs"/>
              </a:rPr>
              <a:t> mentioned that the cultural web model is a model of culture that defines not only the 'paradigm' but also the lived reality of working within the environment of a given </a:t>
            </a:r>
            <a:r>
              <a:rPr lang="en-US" sz="1200" kern="1200" dirty="0" err="1">
                <a:solidFill>
                  <a:schemeClr val="tx1"/>
                </a:solidFill>
                <a:latin typeface="+mn-lt"/>
                <a:ea typeface="+mn-ea"/>
                <a:cs typeface="+mn-cs"/>
              </a:rPr>
              <a:t>organisation</a:t>
            </a:r>
            <a:r>
              <a:rPr lang="en-US" sz="1200" kern="1200" dirty="0">
                <a:solidFill>
                  <a:schemeClr val="tx1"/>
                </a:solidFill>
                <a:latin typeface="+mn-lt"/>
                <a:ea typeface="+mn-ea"/>
                <a:cs typeface="+mn-cs"/>
              </a:rPr>
              <a:t>. The two authors added that the cultural web model qualifies to be identified as a model that explores the various elements of an </a:t>
            </a:r>
            <a:r>
              <a:rPr lang="en-US" sz="1200" kern="1200" dirty="0" err="1">
                <a:solidFill>
                  <a:schemeClr val="tx1"/>
                </a:solidFill>
                <a:latin typeface="+mn-lt"/>
                <a:ea typeface="+mn-ea"/>
                <a:cs typeface="+mn-cs"/>
              </a:rPr>
              <a:t>organisation</a:t>
            </a:r>
            <a:r>
              <a:rPr lang="en-US" sz="1200" kern="1200" dirty="0">
                <a:solidFill>
                  <a:schemeClr val="tx1"/>
                </a:solidFill>
                <a:latin typeface="+mn-lt"/>
                <a:ea typeface="+mn-ea"/>
                <a:cs typeface="+mn-cs"/>
              </a:rPr>
              <a:t> and how these </a:t>
            </a:r>
            <a:r>
              <a:rPr lang="en-US" sz="1200" kern="1200" dirty="0" err="1">
                <a:solidFill>
                  <a:schemeClr val="tx1"/>
                </a:solidFill>
                <a:latin typeface="+mn-lt"/>
                <a:ea typeface="+mn-ea"/>
                <a:cs typeface="+mn-cs"/>
              </a:rPr>
              <a:t>organisational</a:t>
            </a:r>
            <a:r>
              <a:rPr lang="en-US" sz="1200" kern="1200" dirty="0">
                <a:solidFill>
                  <a:schemeClr val="tx1"/>
                </a:solidFill>
                <a:latin typeface="+mn-lt"/>
                <a:ea typeface="+mn-ea"/>
                <a:cs typeface="+mn-cs"/>
              </a:rPr>
              <a:t> elements can influence the experience levels of the people who operate as workers or as customers. Reynolds mention that the model offers a way to explore:</a:t>
            </a:r>
          </a:p>
          <a:p>
            <a:r>
              <a:rPr lang="en-US" sz="1200" kern="1200" dirty="0">
                <a:solidFill>
                  <a:schemeClr val="tx1"/>
                </a:solidFill>
                <a:latin typeface="+mn-lt"/>
                <a:ea typeface="+mn-ea"/>
                <a:cs typeface="+mn-cs"/>
              </a:rPr>
              <a:t>(</a:t>
            </a:r>
            <a:r>
              <a:rPr lang="en-US" sz="1200" kern="1200" dirty="0" err="1">
                <a:solidFill>
                  <a:schemeClr val="tx1"/>
                </a:solidFill>
                <a:latin typeface="+mn-lt"/>
                <a:ea typeface="+mn-ea"/>
                <a:cs typeface="+mn-cs"/>
              </a:rPr>
              <a:t>i</a:t>
            </a:r>
            <a:r>
              <a:rPr lang="en-US" sz="1200" kern="1200" dirty="0">
                <a:solidFill>
                  <a:schemeClr val="tx1"/>
                </a:solidFill>
                <a:latin typeface="+mn-lt"/>
                <a:ea typeface="+mn-ea"/>
                <a:cs typeface="+mn-cs"/>
              </a:rPr>
              <a:t>). Power structures within an </a:t>
            </a:r>
            <a:r>
              <a:rPr lang="en-US" sz="1200" kern="1200" dirty="0" err="1">
                <a:solidFill>
                  <a:schemeClr val="tx1"/>
                </a:solidFill>
                <a:latin typeface="+mn-lt"/>
                <a:ea typeface="+mn-ea"/>
                <a:cs typeface="+mn-cs"/>
              </a:rPr>
              <a:t>organisation</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(ii). Collective ‘history’ of an </a:t>
            </a:r>
            <a:r>
              <a:rPr lang="en-US" sz="1200" kern="1200" dirty="0" err="1">
                <a:solidFill>
                  <a:schemeClr val="tx1"/>
                </a:solidFill>
                <a:latin typeface="+mn-lt"/>
                <a:ea typeface="+mn-ea"/>
                <a:cs typeface="+mn-cs"/>
              </a:rPr>
              <a:t>organisation</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(iii). How ‘rituals’ or </a:t>
            </a:r>
            <a:r>
              <a:rPr lang="en-US" sz="1200" kern="1200" dirty="0" err="1">
                <a:solidFill>
                  <a:schemeClr val="tx1"/>
                </a:solidFill>
                <a:latin typeface="+mn-lt"/>
                <a:ea typeface="+mn-ea"/>
                <a:cs typeface="+mn-cs"/>
              </a:rPr>
              <a:t>behaviours</a:t>
            </a:r>
            <a:r>
              <a:rPr lang="en-US" sz="1200" kern="1200" dirty="0">
                <a:solidFill>
                  <a:schemeClr val="tx1"/>
                </a:solidFill>
                <a:latin typeface="+mn-lt"/>
                <a:ea typeface="+mn-ea"/>
                <a:cs typeface="+mn-cs"/>
              </a:rPr>
              <a:t> are formed</a:t>
            </a:r>
          </a:p>
          <a:p>
            <a:r>
              <a:rPr lang="en-US" sz="1200" kern="1200" dirty="0">
                <a:solidFill>
                  <a:schemeClr val="tx1"/>
                </a:solidFill>
                <a:latin typeface="+mn-lt"/>
                <a:ea typeface="+mn-ea"/>
                <a:cs typeface="+mn-cs"/>
              </a:rPr>
              <a:t>The cultural web model could be applied on Marks and Spencer.</a:t>
            </a:r>
          </a:p>
          <a:p>
            <a:endParaRPr lang="en-GB" dirty="0"/>
          </a:p>
        </p:txBody>
      </p:sp>
      <p:sp>
        <p:nvSpPr>
          <p:cNvPr id="4" name="Slide Number Placeholder 3"/>
          <p:cNvSpPr>
            <a:spLocks noGrp="1"/>
          </p:cNvSpPr>
          <p:nvPr>
            <p:ph type="sldNum" sz="quarter" idx="10"/>
          </p:nvPr>
        </p:nvSpPr>
        <p:spPr/>
        <p:txBody>
          <a:bodyPr/>
          <a:lstStyle/>
          <a:p>
            <a:fld id="{33F27A3F-3F69-4432-851E-B23A2334EE77}"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cultural web model could be applied on Marks and Spencer once the effects it has to an </a:t>
            </a:r>
            <a:r>
              <a:rPr lang="en-US" sz="1200" kern="1200" dirty="0" err="1">
                <a:solidFill>
                  <a:schemeClr val="tx1"/>
                </a:solidFill>
                <a:latin typeface="+mn-lt"/>
                <a:ea typeface="+mn-ea"/>
                <a:cs typeface="+mn-cs"/>
              </a:rPr>
              <a:t>organisation</a:t>
            </a:r>
            <a:r>
              <a:rPr lang="en-US" sz="1200" kern="1200" dirty="0">
                <a:solidFill>
                  <a:schemeClr val="tx1"/>
                </a:solidFill>
                <a:latin typeface="+mn-lt"/>
                <a:ea typeface="+mn-ea"/>
                <a:cs typeface="+mn-cs"/>
              </a:rPr>
              <a:t> have been considered. The cultural web model could be applied at Marks and Spencer after the managers of the </a:t>
            </a:r>
            <a:r>
              <a:rPr lang="en-US" sz="1200" kern="1200" dirty="0" err="1">
                <a:solidFill>
                  <a:schemeClr val="tx1"/>
                </a:solidFill>
                <a:latin typeface="+mn-lt"/>
                <a:ea typeface="+mn-ea"/>
                <a:cs typeface="+mn-cs"/>
              </a:rPr>
              <a:t>organisation</a:t>
            </a:r>
            <a:r>
              <a:rPr lang="en-US" sz="1200" kern="1200" dirty="0">
                <a:solidFill>
                  <a:schemeClr val="tx1"/>
                </a:solidFill>
                <a:latin typeface="+mn-lt"/>
                <a:ea typeface="+mn-ea"/>
                <a:cs typeface="+mn-cs"/>
              </a:rPr>
              <a:t> have evaluated the culture of the </a:t>
            </a:r>
            <a:r>
              <a:rPr lang="en-US" sz="1200" kern="1200" dirty="0" err="1">
                <a:solidFill>
                  <a:schemeClr val="tx1"/>
                </a:solidFill>
                <a:latin typeface="+mn-lt"/>
                <a:ea typeface="+mn-ea"/>
                <a:cs typeface="+mn-cs"/>
              </a:rPr>
              <a:t>organisation</a:t>
            </a:r>
            <a:r>
              <a:rPr lang="en-US" sz="1200" kern="1200" dirty="0">
                <a:solidFill>
                  <a:schemeClr val="tx1"/>
                </a:solidFill>
                <a:latin typeface="+mn-lt"/>
                <a:ea typeface="+mn-ea"/>
                <a:cs typeface="+mn-cs"/>
              </a:rPr>
              <a:t>. Before the culture web model is applied, managers who are in charge of managing Marks and Spencer are supposed to direct a high priority to the six key elements that are part and parcel of the culture web model. The six key elements have to be aligned with the processes that define how Marks and Spencer conducts its current operations. Thereafter, the managers have to think about what is expected of the culture that would be the most appropriate for Marks and Spencer. The six elements that fall under the cultural web model are supposed to lead to the creation of the desired corporate culture (Personio.com). The six elements have to determine where Marks and Spencer is succeeding or failing/lacking.</a:t>
            </a:r>
          </a:p>
          <a:p>
            <a:endParaRPr lang="en-GB" dirty="0"/>
          </a:p>
        </p:txBody>
      </p:sp>
      <p:sp>
        <p:nvSpPr>
          <p:cNvPr id="4" name="Slide Number Placeholder 3"/>
          <p:cNvSpPr>
            <a:spLocks noGrp="1"/>
          </p:cNvSpPr>
          <p:nvPr>
            <p:ph type="sldNum" sz="quarter" idx="10"/>
          </p:nvPr>
        </p:nvSpPr>
        <p:spPr/>
        <p:txBody>
          <a:bodyPr/>
          <a:lstStyle/>
          <a:p>
            <a:fld id="{33F27A3F-3F69-4432-851E-B23A2334EE77}"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Marks and Spencer has an ethical stance that defines the operations that matter to the organisation. To expose a good image to the world, Marks and Spencer directs much attention to ensuring that every supplier is in a position to pay all workers a fair wage. Marks and Spencer is keen to embrace zero tolerance to issues that might affect the welfare of workers, too. The issues which Marks and Spencer do not tolerate include harassment, discrimination, child labour, and modern slavery. </a:t>
            </a:r>
          </a:p>
          <a:p>
            <a:r>
              <a:rPr lang="en-GB" sz="1200" kern="1200" dirty="0">
                <a:solidFill>
                  <a:schemeClr val="tx1"/>
                </a:solidFill>
                <a:latin typeface="+mn-lt"/>
                <a:ea typeface="+mn-ea"/>
                <a:cs typeface="+mn-cs"/>
              </a:rPr>
              <a:t>Marks and Spencer has been directing a lot of priority to its ethical stance for more than twenty years of operation. The Global Sourcing Principles which Marks and Spencer developed act as the foundation that defines how the organisation collaborates with its suppliers all over the world. Marks and Spencer believes in supporting decent working conditions as well as human rights. The organisation cares about the operations that are considered by every business partner. Apart from focusing on supporting fair treatment for employees, Marks and Spencer care about what customers would expect.</a:t>
            </a:r>
            <a:endParaRPr lang="en-GB" dirty="0"/>
          </a:p>
        </p:txBody>
      </p:sp>
      <p:sp>
        <p:nvSpPr>
          <p:cNvPr id="4" name="Slide Number Placeholder 3"/>
          <p:cNvSpPr>
            <a:spLocks noGrp="1"/>
          </p:cNvSpPr>
          <p:nvPr>
            <p:ph type="sldNum" sz="quarter" idx="10"/>
          </p:nvPr>
        </p:nvSpPr>
        <p:spPr/>
        <p:txBody>
          <a:bodyPr/>
          <a:lstStyle/>
          <a:p>
            <a:fld id="{33F27A3F-3F69-4432-851E-B23A2334EE77}"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Marks and Spencer is committed to supporting its employees; the </a:t>
            </a:r>
            <a:r>
              <a:rPr lang="en-US" sz="1200" kern="1200" dirty="0" err="1">
                <a:solidFill>
                  <a:schemeClr val="tx1"/>
                </a:solidFill>
                <a:latin typeface="+mn-lt"/>
                <a:ea typeface="+mn-ea"/>
                <a:cs typeface="+mn-cs"/>
              </a:rPr>
              <a:t>organisation</a:t>
            </a:r>
            <a:r>
              <a:rPr lang="en-US" sz="1200" kern="1200" dirty="0">
                <a:solidFill>
                  <a:schemeClr val="tx1"/>
                </a:solidFill>
                <a:latin typeface="+mn-lt"/>
                <a:ea typeface="+mn-ea"/>
                <a:cs typeface="+mn-cs"/>
              </a:rPr>
              <a:t> achieves this through the power of the ethical stance that has been working for more than twenty years. The ethical stance that guides the </a:t>
            </a:r>
            <a:r>
              <a:rPr lang="en-US" sz="1200" kern="1200" dirty="0" err="1">
                <a:solidFill>
                  <a:schemeClr val="tx1"/>
                </a:solidFill>
                <a:latin typeface="+mn-lt"/>
                <a:ea typeface="+mn-ea"/>
                <a:cs typeface="+mn-cs"/>
              </a:rPr>
              <a:t>behaviour</a:t>
            </a:r>
            <a:r>
              <a:rPr lang="en-US" sz="1200" kern="1200" dirty="0">
                <a:solidFill>
                  <a:schemeClr val="tx1"/>
                </a:solidFill>
                <a:latin typeface="+mn-lt"/>
                <a:ea typeface="+mn-ea"/>
                <a:cs typeface="+mn-cs"/>
              </a:rPr>
              <a:t>, conduct, operations, and welfare of employees at Marks and Spencer is in line with stakeholder expectations, industry standards, and relevant laws &amp; regulations.</a:t>
            </a:r>
          </a:p>
          <a:p>
            <a:r>
              <a:rPr lang="en-US" sz="1200" kern="1200" dirty="0">
                <a:solidFill>
                  <a:schemeClr val="tx1"/>
                </a:solidFill>
                <a:latin typeface="+mn-lt"/>
                <a:ea typeface="+mn-ea"/>
                <a:cs typeface="+mn-cs"/>
              </a:rPr>
              <a:t> </a:t>
            </a:r>
          </a:p>
          <a:p>
            <a:r>
              <a:rPr lang="en-US" sz="1200" kern="1200" dirty="0">
                <a:solidFill>
                  <a:schemeClr val="tx1"/>
                </a:solidFill>
                <a:latin typeface="+mn-lt"/>
                <a:ea typeface="+mn-ea"/>
                <a:cs typeface="+mn-cs"/>
              </a:rPr>
              <a:t>Without ethics, employees would find it difficult to operate properly at Marks and Spencer. Besides, there is no way employees will work accordingly if Marks and Spencer failed to enforce the right ethical conduct so that the activities of employees could be handled. Marks and Spencer does not tolerate harassment, discrimination, child </a:t>
            </a:r>
            <a:r>
              <a:rPr lang="en-US" sz="1200" kern="1200" dirty="0" err="1">
                <a:solidFill>
                  <a:schemeClr val="tx1"/>
                </a:solidFill>
                <a:latin typeface="+mn-lt"/>
                <a:ea typeface="+mn-ea"/>
                <a:cs typeface="+mn-cs"/>
              </a:rPr>
              <a:t>labour</a:t>
            </a:r>
            <a:r>
              <a:rPr lang="en-US" sz="1200" kern="1200" dirty="0">
                <a:solidFill>
                  <a:schemeClr val="tx1"/>
                </a:solidFill>
                <a:latin typeface="+mn-lt"/>
                <a:ea typeface="+mn-ea"/>
                <a:cs typeface="+mn-cs"/>
              </a:rPr>
              <a:t>, and modern slavery. </a:t>
            </a:r>
          </a:p>
          <a:p>
            <a:r>
              <a:rPr lang="en-US" sz="1200" kern="1200" dirty="0">
                <a:solidFill>
                  <a:schemeClr val="tx1"/>
                </a:solidFill>
                <a:latin typeface="+mn-lt"/>
                <a:ea typeface="+mn-ea"/>
                <a:cs typeface="+mn-cs"/>
              </a:rPr>
              <a:t> </a:t>
            </a:r>
          </a:p>
          <a:p>
            <a:r>
              <a:rPr lang="en-US" sz="1200" kern="1200" dirty="0">
                <a:solidFill>
                  <a:schemeClr val="tx1"/>
                </a:solidFill>
                <a:latin typeface="+mn-lt"/>
                <a:ea typeface="+mn-ea"/>
                <a:cs typeface="+mn-cs"/>
              </a:rPr>
              <a:t>Employees understand that bribery and corruption is not tolerated at Marks and Spencer. Since this is the case, employees are always keen to embrace honesty as well as the highest standards of ethics. Information</a:t>
            </a:r>
            <a:r>
              <a:rPr lang="en-US" sz="1200" kern="1200" baseline="0" dirty="0">
                <a:solidFill>
                  <a:schemeClr val="tx1"/>
                </a:solidFill>
                <a:latin typeface="+mn-lt"/>
                <a:ea typeface="+mn-ea"/>
                <a:cs typeface="+mn-cs"/>
              </a:rPr>
              <a:t> posted at </a:t>
            </a:r>
            <a:r>
              <a:rPr lang="en-US" dirty="0"/>
              <a:t>Corporate.marksandspencer.com</a:t>
            </a:r>
            <a:r>
              <a:rPr lang="en-US" baseline="0" dirty="0"/>
              <a:t> confirms that e</a:t>
            </a:r>
            <a:r>
              <a:rPr lang="en-US" sz="1200" kern="1200" dirty="0">
                <a:solidFill>
                  <a:schemeClr val="tx1"/>
                </a:solidFill>
                <a:latin typeface="+mn-lt"/>
                <a:ea typeface="+mn-ea"/>
                <a:cs typeface="+mn-cs"/>
              </a:rPr>
              <a:t>mployees are able to approach the issue of bribery and corruption with zero tolerance.</a:t>
            </a:r>
          </a:p>
          <a:p>
            <a:endParaRPr lang="en-GB" dirty="0"/>
          </a:p>
        </p:txBody>
      </p:sp>
      <p:sp>
        <p:nvSpPr>
          <p:cNvPr id="4" name="Slide Number Placeholder 3"/>
          <p:cNvSpPr>
            <a:spLocks noGrp="1"/>
          </p:cNvSpPr>
          <p:nvPr>
            <p:ph type="sldNum" sz="quarter" idx="10"/>
          </p:nvPr>
        </p:nvSpPr>
        <p:spPr/>
        <p:txBody>
          <a:bodyPr/>
          <a:lstStyle/>
          <a:p>
            <a:fld id="{33F27A3F-3F69-4432-851E-B23A2334EE77}"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Marks and Spencer is regarded as one organisation keen to promote ethical standards for its stakeholders, including employees and customers. Although Marks and Spencer operate ethically within its target markets, there are certain issues that expose unethical behaviour in the organisation. Since this is the case, it would be appropriate if the ethical standards of Marks and Spencer are subjected to analysis. Doing so will help to identify key examples of unethical behaviour affecting employees in the organisation.</a:t>
            </a:r>
          </a:p>
          <a:p>
            <a:r>
              <a:rPr lang="en-GB" sz="1200" kern="1200" dirty="0">
                <a:solidFill>
                  <a:schemeClr val="tx1"/>
                </a:solidFill>
                <a:latin typeface="+mn-lt"/>
                <a:ea typeface="+mn-ea"/>
                <a:cs typeface="+mn-cs"/>
              </a:rPr>
              <a:t>There are several ethical issues that are regarded to be highly unethical. These unethical issues are responsible for contributing to the negative marks which Marks and Spencer score. Key examples of unethical behaviour affecting employees in the organisation include political activities, controversial technologies, anti-social finance, irresponsible marketing, factory farming, animal rights, workers' rights, human rights, and climate change (Ethicalconsumer.org). </a:t>
            </a:r>
          </a:p>
          <a:p>
            <a:r>
              <a:rPr lang="en-GB" sz="1200" kern="1200" dirty="0">
                <a:solidFill>
                  <a:schemeClr val="tx1"/>
                </a:solidFill>
                <a:latin typeface="+mn-lt"/>
                <a:ea typeface="+mn-ea"/>
                <a:cs typeface="+mn-cs"/>
              </a:rPr>
              <a:t>To provide a response to unethical behaviour affecting employees in the organisation, Marks and Spencer, chose to concentrate on some of the positive categories. A few of the categories that would improve the rating of Marks and Spencer include the proper management of supply chain management, pollution &amp; toxics, habitats &amp; resources, and palm oil policy.</a:t>
            </a:r>
            <a:endParaRPr lang="en-GB" dirty="0"/>
          </a:p>
        </p:txBody>
      </p:sp>
      <p:sp>
        <p:nvSpPr>
          <p:cNvPr id="4" name="Slide Number Placeholder 3"/>
          <p:cNvSpPr>
            <a:spLocks noGrp="1"/>
          </p:cNvSpPr>
          <p:nvPr>
            <p:ph type="sldNum" sz="quarter" idx="10"/>
          </p:nvPr>
        </p:nvSpPr>
        <p:spPr/>
        <p:txBody>
          <a:bodyPr/>
          <a:lstStyle/>
          <a:p>
            <a:fld id="{33F27A3F-3F69-4432-851E-B23A2334EE77}"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Since attention was directed to organisational culture, the analysis of the workplace culture at Marks and Spencer had to be considered. Marks and Spencer operates as the oldest and best-known retailer of homeware, foods, and clothing in Britain. Marks and Spencer has a unique organisational culture because its operations are based on a customer-driven culture. </a:t>
            </a:r>
          </a:p>
          <a:p>
            <a:r>
              <a:rPr lang="en-GB" sz="1200" kern="1200" dirty="0">
                <a:solidFill>
                  <a:schemeClr val="tx1"/>
                </a:solidFill>
                <a:latin typeface="+mn-lt"/>
                <a:ea typeface="+mn-ea"/>
                <a:cs typeface="+mn-cs"/>
              </a:rPr>
              <a:t>The organisational culture of Marks and Spencer draws insights from forces that emanate from the external context. Even when this is the case, the success of Marks and Spencer could be understood if the operations of the company are evaluated using organisational culture models. Different models to analyse culture include the Trompenaars culture model, Denison culture model, Deal &amp; Kennedy culture model, Human </a:t>
            </a:r>
            <a:r>
              <a:rPr lang="en-GB" sz="1200" kern="1200" dirty="0" err="1">
                <a:solidFill>
                  <a:schemeClr val="tx1"/>
                </a:solidFill>
                <a:latin typeface="+mn-lt"/>
                <a:ea typeface="+mn-ea"/>
                <a:cs typeface="+mn-cs"/>
              </a:rPr>
              <a:t>synergistics</a:t>
            </a:r>
            <a:r>
              <a:rPr lang="en-GB" sz="1200" kern="1200" dirty="0">
                <a:solidFill>
                  <a:schemeClr val="tx1"/>
                </a:solidFill>
                <a:latin typeface="+mn-lt"/>
                <a:ea typeface="+mn-ea"/>
                <a:cs typeface="+mn-cs"/>
              </a:rPr>
              <a:t> culture model, and Cultural web model. Out of the many models of culture that exist, the cultural web model qualifies to be identified as one of the models of culture that could be applied on Marks and Spencer. Besides, Marks and Spencer’s operations are based on ethics.</a:t>
            </a:r>
            <a:endParaRPr lang="en-GB" dirty="0"/>
          </a:p>
        </p:txBody>
      </p:sp>
      <p:sp>
        <p:nvSpPr>
          <p:cNvPr id="4" name="Slide Number Placeholder 3"/>
          <p:cNvSpPr>
            <a:spLocks noGrp="1"/>
          </p:cNvSpPr>
          <p:nvPr>
            <p:ph type="sldNum" sz="quarter" idx="10"/>
          </p:nvPr>
        </p:nvSpPr>
        <p:spPr/>
        <p:txBody>
          <a:bodyPr/>
          <a:lstStyle/>
          <a:p>
            <a:fld id="{33F27A3F-3F69-4432-851E-B23A2334EE77}" type="slidenum">
              <a:rPr lang="en-GB" smtClean="0"/>
              <a:pPr/>
              <a:t>11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1D8BD707-D9CF-40AE-B4C6-C98DA3205C09}" type="datetimeFigureOut">
              <a:rPr lang="en-US" smtClean="0"/>
              <a:pPr/>
              <a:t>12/1/2022</a:t>
            </a:fld>
            <a:endParaRPr lang="en-US"/>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US"/>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1D8BD707-D9CF-40AE-B4C6-C98DA3205C09}" type="datetimeFigureOut">
              <a:rPr lang="en-US" smtClean="0"/>
              <a:pPr/>
              <a:t>12/1/2022</a:t>
            </a:fld>
            <a:endParaRPr lang="en-US"/>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B6F15528-21DE-4FAA-801E-634DDDAF4B2B}" type="slidenum">
              <a:rPr lang="en-US" smtClean="0"/>
              <a:pPr/>
              <a:t>‹#›</a:t>
            </a:fld>
            <a:endParaRPr lang="en-US"/>
          </a:p>
        </p:txBody>
      </p:sp>
      <p:sp>
        <p:nvSpPr>
          <p:cNvPr id="14" name="Footer Placeholder 13"/>
          <p:cNvSpPr>
            <a:spLocks noGrp="1"/>
          </p:cNvSpPr>
          <p:nvPr>
            <p:ph type="ftr" sz="quarter" idx="12"/>
          </p:nvPr>
        </p:nvSpPr>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1D8BD707-D9CF-40AE-B4C6-C98DA3205C09}" type="datetimeFigureOut">
              <a:rPr lang="en-US" smtClean="0"/>
              <a:pPr/>
              <a:t>12/1/2022</a:t>
            </a:fld>
            <a:endParaRPr lang="en-US"/>
          </a:p>
        </p:txBody>
      </p:sp>
      <p:sp>
        <p:nvSpPr>
          <p:cNvPr id="10" name="Slide Number Placeholder 9"/>
          <p:cNvSpPr>
            <a:spLocks noGrp="1"/>
          </p:cNvSpPr>
          <p:nvPr>
            <p:ph type="sldNum" sz="quarter" idx="16"/>
          </p:nvPr>
        </p:nvSpPr>
        <p:spPr/>
        <p:txBody>
          <a:bodyPr rtlCol="0"/>
          <a:lstStyle/>
          <a:p>
            <a:fld id="{B6F15528-21DE-4FAA-801E-634DDDAF4B2B}" type="slidenum">
              <a:rPr lang="en-US" smtClean="0"/>
              <a:pPr/>
              <a:t>‹#›</a:t>
            </a:fld>
            <a:endParaRPr lang="en-US"/>
          </a:p>
        </p:txBody>
      </p:sp>
      <p:sp>
        <p:nvSpPr>
          <p:cNvPr id="12" name="Footer Placeholder 11"/>
          <p:cNvSpPr>
            <a:spLocks noGrp="1"/>
          </p:cNvSpPr>
          <p:nvPr>
            <p:ph type="ftr" sz="quarter" idx="17"/>
          </p:nvPr>
        </p:nvSpPr>
        <p:spPr/>
        <p:txBody>
          <a:bodyPr rtlCol="0"/>
          <a:lstStyle/>
          <a:p>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1D8BD707-D9CF-40AE-B4C6-C98DA3205C09}" type="datetimeFigureOut">
              <a:rPr lang="en-US" smtClean="0"/>
              <a:pPr/>
              <a:t>12/1/2022</a:t>
            </a:fld>
            <a:endParaRPr lang="en-US"/>
          </a:p>
        </p:txBody>
      </p:sp>
      <p:sp>
        <p:nvSpPr>
          <p:cNvPr id="12" name="Slide Number Placeholder 11"/>
          <p:cNvSpPr>
            <a:spLocks noGrp="1"/>
          </p:cNvSpPr>
          <p:nvPr>
            <p:ph type="sldNum" sz="quarter" idx="16"/>
          </p:nvPr>
        </p:nvSpPr>
        <p:spPr/>
        <p:txBody>
          <a:bodyPr rtlCol="0"/>
          <a:lstStyle/>
          <a:p>
            <a:fld id="{B6F15528-21DE-4FAA-801E-634DDDAF4B2B}" type="slidenum">
              <a:rPr lang="en-US" smtClean="0"/>
              <a:pPr/>
              <a:t>‹#›</a:t>
            </a:fld>
            <a:endParaRPr lang="en-US"/>
          </a:p>
        </p:txBody>
      </p:sp>
      <p:sp>
        <p:nvSpPr>
          <p:cNvPr id="14" name="Footer Placeholder 13"/>
          <p:cNvSpPr>
            <a:spLocks noGrp="1"/>
          </p:cNvSpPr>
          <p:nvPr>
            <p:ph type="ftr" sz="quarter" idx="17"/>
          </p:nvPr>
        </p:nvSpPr>
        <p:spPr/>
        <p:txBody>
          <a:bodyPr rtlCol="0"/>
          <a:lstStyle/>
          <a:p>
            <a:endParaRPr lang="en-US"/>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1D8BD707-D9CF-40AE-B4C6-C98DA3205C09}" type="datetimeFigureOut">
              <a:rPr lang="en-US" smtClean="0"/>
              <a:pPr/>
              <a:t>12/1/2022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1D8BD707-D9CF-40AE-B4C6-C98DA3205C09}" type="datetimeFigureOut">
              <a:rPr lang="en-US" smtClean="0"/>
              <a:pPr/>
              <a:t>12/1/2022</a:t>
            </a:fld>
            <a:endParaRPr lang="en-US"/>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B6F15528-21DE-4FAA-801E-634DDDAF4B2B}" type="slidenum">
              <a:rPr lang="en-US" smtClean="0"/>
              <a:pPr/>
              <a:t>‹#›</a:t>
            </a:fld>
            <a:endParaRPr lang="en-US"/>
          </a:p>
        </p:txBody>
      </p:sp>
      <p:sp>
        <p:nvSpPr>
          <p:cNvPr id="14" name="Footer Placeholder 13"/>
          <p:cNvSpPr>
            <a:spLocks noGrp="1"/>
          </p:cNvSpPr>
          <p:nvPr>
            <p:ph type="ftr" sz="quarter" idx="12"/>
          </p:nvPr>
        </p:nvSpPr>
        <p:spPr>
          <a:xfrm>
            <a:off x="1600200" y="6248206"/>
            <a:ext cx="4572000" cy="365125"/>
          </a:xfrm>
        </p:spPr>
        <p:txBody>
          <a:bodyPr rtlCol="0"/>
          <a:lstStyle/>
          <a:p>
            <a:endParaRPr lang="en-US"/>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1D8BD707-D9CF-40AE-B4C6-C98DA3205C09}" type="datetimeFigureOut">
              <a:rPr lang="en-US" smtClean="0"/>
              <a:pPr/>
              <a:t>12/1/2022</a:t>
            </a:fld>
            <a:endParaRPr lang="en-US"/>
          </a:p>
        </p:txBody>
      </p:sp>
      <p:sp>
        <p:nvSpPr>
          <p:cNvPr id="5" name="Footer Placeholder 4"/>
          <p:cNvSpPr>
            <a:spLocks noGrp="1"/>
          </p:cNvSpPr>
          <p:nvPr>
            <p:ph type="ftr" sz="quarter" idx="11"/>
          </p:nvPr>
        </p:nvSpPr>
        <p:spPr>
          <a:xfrm>
            <a:off x="457201" y="6248207"/>
            <a:ext cx="5573483" cy="365125"/>
          </a:xfrm>
        </p:spPr>
        <p:txBody>
          <a:bodyPr/>
          <a:lstStyle/>
          <a:p>
            <a:endParaRPr lang="en-US"/>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1D8BD707-D9CF-40AE-B4C6-C98DA3205C09}" type="datetimeFigureOut">
              <a:rPr lang="en-US" smtClean="0"/>
              <a:pPr/>
              <a:t>12/1/2022</a:t>
            </a:fld>
            <a:endParaRPr lang="en-US"/>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US"/>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8" Type="http://schemas.openxmlformats.org/officeDocument/2006/relationships/hyperlink" Target="https://www.personio.com/hr-lexicon/cultural-web-model/" TargetMode="External"/><Relationship Id="rId3" Type="http://schemas.openxmlformats.org/officeDocument/2006/relationships/hyperlink" Target="https://www.cipd.co.uk/Images/7919-ethics-guide_tcm18-66759.pdf" TargetMode="External"/><Relationship Id="rId7" Type="http://schemas.openxmlformats.org/officeDocument/2006/relationships/hyperlink" Target="https://www.bbvaopenmind.com/en/articles/national-cultures-organizational-cultures-and-the-role-of-management/" TargetMode="External"/><Relationship Id="rId2" Type="http://schemas.openxmlformats.org/officeDocument/2006/relationships/hyperlink" Target="https://www.ocai-online.com/blog/culture-models-overview" TargetMode="External"/><Relationship Id="rId1" Type="http://schemas.openxmlformats.org/officeDocument/2006/relationships/slideLayout" Target="../slideLayouts/slideLayout2.xml"/><Relationship Id="rId6" Type="http://schemas.openxmlformats.org/officeDocument/2006/relationships/hyperlink" Target="https://www.ethicalconsumer.org/company-profile/marks-spencer-group-plc" TargetMode="External"/><Relationship Id="rId5" Type="http://schemas.openxmlformats.org/officeDocument/2006/relationships/hyperlink" Target="https://corporate.marksandspencer.com/about-us/corporate-governance/policies" TargetMode="External"/><Relationship Id="rId4" Type="http://schemas.openxmlformats.org/officeDocument/2006/relationships/hyperlink" Target="https://corporate.marksandspencer.com/sustainability/reports-quick-reads/ethically-made-trusted-value" TargetMode="External"/><Relationship Id="rId9" Type="http://schemas.openxmlformats.org/officeDocument/2006/relationships/hyperlink" Target="https://www.tinypulse.com/blog/organizational-culture-mode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7200" y="762000"/>
            <a:ext cx="8077200" cy="1447800"/>
          </a:xfrm>
        </p:spPr>
        <p:txBody>
          <a:bodyPr>
            <a:normAutofit fontScale="90000"/>
          </a:bodyPr>
          <a:lstStyle/>
          <a:p>
            <a:pPr algn="ctr"/>
            <a:br>
              <a:rPr lang="en-GB" dirty="0"/>
            </a:br>
            <a:r>
              <a:rPr lang="en-GB" dirty="0"/>
              <a:t>PRESENTATION</a:t>
            </a:r>
            <a:br>
              <a:rPr lang="en-GB" dirty="0"/>
            </a:br>
            <a:r>
              <a:rPr lang="en-GB" dirty="0"/>
              <a:t>MARKS AND SPENCER</a:t>
            </a:r>
          </a:p>
        </p:txBody>
      </p:sp>
      <p:sp>
        <p:nvSpPr>
          <p:cNvPr id="3" name="Subtitle 2"/>
          <p:cNvSpPr>
            <a:spLocks noGrp="1"/>
          </p:cNvSpPr>
          <p:nvPr>
            <p:ph type="subTitle" idx="1"/>
          </p:nvPr>
        </p:nvSpPr>
        <p:spPr>
          <a:xfrm>
            <a:off x="457200" y="2438400"/>
            <a:ext cx="8382000" cy="3352801"/>
          </a:xfrm>
        </p:spPr>
        <p:txBody>
          <a:bodyPr/>
          <a:lstStyle/>
          <a:p>
            <a:pPr algn="ctr"/>
            <a:r>
              <a:rPr lang="en-GB" dirty="0"/>
              <a:t>Student Name : Mihaela Irina Costache</a:t>
            </a:r>
          </a:p>
          <a:p>
            <a:pPr algn="ctr"/>
            <a:r>
              <a:rPr lang="en-GB" dirty="0"/>
              <a:t>Student number : 2027281</a:t>
            </a:r>
          </a:p>
          <a:p>
            <a:pPr algn="ctr"/>
            <a:r>
              <a:rPr lang="en-GB" dirty="0"/>
              <a:t>Module : People Management</a:t>
            </a:r>
          </a:p>
          <a:p>
            <a:pPr algn="ct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5300" y="228600"/>
            <a:ext cx="8153400" cy="990600"/>
          </a:xfrm>
        </p:spPr>
        <p:txBody>
          <a:bodyPr>
            <a:normAutofit/>
          </a:bodyPr>
          <a:lstStyle/>
          <a:p>
            <a:pPr algn="ctr"/>
            <a:r>
              <a:rPr lang="en-GB" sz="4000" b="1" dirty="0">
                <a:effectLst>
                  <a:outerShdw blurRad="38100" dist="38100" dir="2700000" algn="tl">
                    <a:srgbClr val="000000">
                      <a:alpha val="43137"/>
                    </a:srgbClr>
                  </a:outerShdw>
                </a:effectLst>
                <a:latin typeface="Times New Roman" pitchFamily="18" charset="0"/>
                <a:cs typeface="Times New Roman" pitchFamily="18" charset="0"/>
              </a:rPr>
              <a:t>Introduction</a:t>
            </a:r>
          </a:p>
        </p:txBody>
      </p:sp>
      <p:sp>
        <p:nvSpPr>
          <p:cNvPr id="3" name="Content Placeholder 2"/>
          <p:cNvSpPr>
            <a:spLocks noGrp="1"/>
          </p:cNvSpPr>
          <p:nvPr>
            <p:ph sz="quarter" idx="1"/>
          </p:nvPr>
        </p:nvSpPr>
        <p:spPr>
          <a:xfrm>
            <a:off x="152400" y="1600200"/>
            <a:ext cx="5105400" cy="5105400"/>
          </a:xfrm>
        </p:spPr>
        <p:txBody>
          <a:bodyPr>
            <a:normAutofit fontScale="77500" lnSpcReduction="20000"/>
          </a:bodyPr>
          <a:lstStyle/>
          <a:p>
            <a:r>
              <a:rPr lang="en-GB" dirty="0">
                <a:latin typeface="Times New Roman" pitchFamily="18" charset="0"/>
                <a:cs typeface="Times New Roman" pitchFamily="18" charset="0"/>
              </a:rPr>
              <a:t>There are three broad models of culture: </a:t>
            </a:r>
            <a:r>
              <a:rPr lang="en-US" b="1" dirty="0">
                <a:latin typeface="Times New Roman" pitchFamily="18" charset="0"/>
                <a:cs typeface="Times New Roman" pitchFamily="18" charset="0"/>
              </a:rPr>
              <a:t>personal</a:t>
            </a:r>
            <a:r>
              <a:rPr lang="en-US" dirty="0">
                <a:latin typeface="Times New Roman" pitchFamily="18" charset="0"/>
                <a:cs typeface="Times New Roman" pitchFamily="18" charset="0"/>
              </a:rPr>
              <a:t> culture, </a:t>
            </a:r>
            <a:r>
              <a:rPr lang="en-US" b="1" dirty="0" err="1">
                <a:latin typeface="Times New Roman" pitchFamily="18" charset="0"/>
                <a:cs typeface="Times New Roman" pitchFamily="18" charset="0"/>
              </a:rPr>
              <a:t>organisational</a:t>
            </a:r>
            <a:r>
              <a:rPr lang="en-US">
                <a:latin typeface="Times New Roman" pitchFamily="18" charset="0"/>
                <a:cs typeface="Times New Roman" pitchFamily="18" charset="0"/>
              </a:rPr>
              <a:t> culture </a:t>
            </a:r>
            <a:r>
              <a:rPr lang="en-US" dirty="0">
                <a:latin typeface="Times New Roman" pitchFamily="18" charset="0"/>
                <a:cs typeface="Times New Roman" pitchFamily="18" charset="0"/>
              </a:rPr>
              <a:t>and </a:t>
            </a:r>
            <a:r>
              <a:rPr lang="en-US" b="1" dirty="0">
                <a:latin typeface="Times New Roman" pitchFamily="18" charset="0"/>
                <a:cs typeface="Times New Roman" pitchFamily="18" charset="0"/>
              </a:rPr>
              <a:t>national</a:t>
            </a:r>
            <a:r>
              <a:rPr lang="en-US" dirty="0">
                <a:latin typeface="Times New Roman" pitchFamily="18" charset="0"/>
                <a:cs typeface="Times New Roman" pitchFamily="18" charset="0"/>
              </a:rPr>
              <a:t> culture (</a:t>
            </a:r>
            <a:r>
              <a:rPr lang="en-US" dirty="0" err="1">
                <a:latin typeface="Times New Roman" pitchFamily="18" charset="0"/>
                <a:cs typeface="Times New Roman" pitchFamily="18" charset="0"/>
              </a:rPr>
              <a:t>Hofstede</a:t>
            </a:r>
            <a:r>
              <a:rPr lang="en-US" dirty="0">
                <a:latin typeface="Times New Roman" pitchFamily="18" charset="0"/>
                <a:cs typeface="Times New Roman" pitchFamily="18" charset="0"/>
              </a:rPr>
              <a:t>)</a:t>
            </a:r>
            <a:r>
              <a:rPr lang="en-GB" dirty="0">
                <a:latin typeface="Times New Roman" pitchFamily="18" charset="0"/>
                <a:cs typeface="Times New Roman" pitchFamily="18" charset="0"/>
              </a:rPr>
              <a:t>.</a:t>
            </a:r>
          </a:p>
          <a:p>
            <a:pPr>
              <a:buNone/>
            </a:pPr>
            <a:endParaRPr lang="en-GB" dirty="0">
              <a:latin typeface="Times New Roman" pitchFamily="18" charset="0"/>
              <a:cs typeface="Times New Roman" pitchFamily="18" charset="0"/>
            </a:endParaRPr>
          </a:p>
          <a:p>
            <a:r>
              <a:rPr lang="en-GB" dirty="0">
                <a:latin typeface="Times New Roman" pitchFamily="18" charset="0"/>
                <a:cs typeface="Times New Roman" pitchFamily="18" charset="0"/>
              </a:rPr>
              <a:t>Since attention will be directed to organisational culture, the analysis of the workplace culture at will be completed.</a:t>
            </a:r>
          </a:p>
          <a:p>
            <a:pPr>
              <a:buNone/>
            </a:pPr>
            <a:endParaRPr lang="en-GB" dirty="0">
              <a:latin typeface="Times New Roman" pitchFamily="18" charset="0"/>
              <a:cs typeface="Times New Roman" pitchFamily="18" charset="0"/>
            </a:endParaRPr>
          </a:p>
          <a:p>
            <a:r>
              <a:rPr lang="en-GB" dirty="0">
                <a:latin typeface="Times New Roman" pitchFamily="18" charset="0"/>
                <a:cs typeface="Times New Roman" pitchFamily="18" charset="0"/>
              </a:rPr>
              <a:t>The purpose of this presentation is to recommend appropriate ways of analysing culture and external context for Marks and Spencer. </a:t>
            </a:r>
          </a:p>
          <a:p>
            <a:endParaRPr lang="en-GB" dirty="0">
              <a:latin typeface="Times New Roman" pitchFamily="18" charset="0"/>
              <a:cs typeface="Times New Roman" pitchFamily="18" charset="0"/>
            </a:endParaRPr>
          </a:p>
          <a:p>
            <a:r>
              <a:rPr lang="en-GB" dirty="0">
                <a:latin typeface="Times New Roman" pitchFamily="18" charset="0"/>
                <a:cs typeface="Times New Roman" pitchFamily="18" charset="0"/>
              </a:rPr>
              <a:t>A future strategy and plan for culture change will be determined. </a:t>
            </a:r>
          </a:p>
          <a:p>
            <a:endParaRPr lang="en-GB" dirty="0">
              <a:latin typeface="Times New Roman" pitchFamily="18" charset="0"/>
              <a:cs typeface="Times New Roman" pitchFamily="18" charset="0"/>
            </a:endParaRPr>
          </a:p>
        </p:txBody>
      </p:sp>
      <p:pic>
        <p:nvPicPr>
          <p:cNvPr id="1026" name="Picture 2" descr="C:\Users\USER\Desktop\Power Point\My files\Capture1.PNG"/>
          <p:cNvPicPr>
            <a:picLocks noChangeAspect="1" noChangeArrowheads="1"/>
          </p:cNvPicPr>
          <p:nvPr/>
        </p:nvPicPr>
        <p:blipFill>
          <a:blip r:embed="rId3"/>
          <a:srcRect/>
          <a:stretch>
            <a:fillRect/>
          </a:stretch>
        </p:blipFill>
        <p:spPr bwMode="auto">
          <a:xfrm>
            <a:off x="5257800" y="2362200"/>
            <a:ext cx="3505200" cy="30480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0352" cy="990600"/>
          </a:xfrm>
        </p:spPr>
        <p:txBody>
          <a:bodyPr>
            <a:noAutofit/>
          </a:bodyPr>
          <a:lstStyle/>
          <a:p>
            <a:pPr algn="ctr"/>
            <a:r>
              <a:rPr lang="en-GB" sz="3200" b="1" dirty="0">
                <a:effectLst>
                  <a:outerShdw blurRad="38100" dist="38100" dir="2700000" algn="tl">
                    <a:srgbClr val="000000">
                      <a:alpha val="43137"/>
                    </a:srgbClr>
                  </a:outerShdw>
                </a:effectLst>
                <a:latin typeface="Times New Roman" pitchFamily="18" charset="0"/>
                <a:cs typeface="Times New Roman" pitchFamily="18" charset="0"/>
              </a:rPr>
              <a:t>Organisational Culture – Marks and Spencer</a:t>
            </a:r>
          </a:p>
        </p:txBody>
      </p:sp>
      <p:graphicFrame>
        <p:nvGraphicFramePr>
          <p:cNvPr id="4" name="Объект 3">
            <a:extLst>
              <a:ext uri="{FF2B5EF4-FFF2-40B4-BE49-F238E27FC236}">
                <a16:creationId xmlns:a16="http://schemas.microsoft.com/office/drawing/2014/main" id="{218873E2-FFE7-4568-9D3A-0E8A54FDFE06}"/>
              </a:ext>
            </a:extLst>
          </p:cNvPr>
          <p:cNvGraphicFramePr>
            <a:graphicFrameLocks noGrp="1"/>
          </p:cNvGraphicFramePr>
          <p:nvPr>
            <p:ph sz="quarter" idx="1"/>
            <p:extLst>
              <p:ext uri="{D42A27DB-BD31-4B8C-83A1-F6EECF244321}">
                <p14:modId xmlns:p14="http://schemas.microsoft.com/office/powerpoint/2010/main" val="2601040611"/>
              </p:ext>
            </p:extLst>
          </p:nvPr>
        </p:nvGraphicFramePr>
        <p:xfrm>
          <a:off x="152400" y="1600200"/>
          <a:ext cx="4724400"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C:\Users\USER\Desktop\Power Point\My files\Capture2.PNG"/>
          <p:cNvPicPr>
            <a:picLocks noChangeAspect="1" noChangeArrowheads="1"/>
          </p:cNvPicPr>
          <p:nvPr/>
        </p:nvPicPr>
        <p:blipFill>
          <a:blip r:embed="rId8"/>
          <a:srcRect/>
          <a:stretch>
            <a:fillRect/>
          </a:stretch>
        </p:blipFill>
        <p:spPr bwMode="auto">
          <a:xfrm>
            <a:off x="4876800" y="2667000"/>
            <a:ext cx="4114800" cy="2590801"/>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effectLst>
                  <a:outerShdw blurRad="38100" dist="38100" dir="2700000" algn="tl">
                    <a:srgbClr val="000000">
                      <a:alpha val="43137"/>
                    </a:srgbClr>
                  </a:outerShdw>
                </a:effectLst>
                <a:latin typeface="Times New Roman" pitchFamily="18" charset="0"/>
                <a:cs typeface="Times New Roman" pitchFamily="18" charset="0"/>
              </a:rPr>
              <a:t>External Context - Marks and Spencer</a:t>
            </a:r>
          </a:p>
        </p:txBody>
      </p:sp>
      <p:graphicFrame>
        <p:nvGraphicFramePr>
          <p:cNvPr id="4" name="Объект 3">
            <a:extLst>
              <a:ext uri="{FF2B5EF4-FFF2-40B4-BE49-F238E27FC236}">
                <a16:creationId xmlns:a16="http://schemas.microsoft.com/office/drawing/2014/main" id="{3CE97C6C-A14D-4FC2-BD50-7DD7BE218412}"/>
              </a:ext>
            </a:extLst>
          </p:cNvPr>
          <p:cNvGraphicFramePr>
            <a:graphicFrameLocks noGrp="1"/>
          </p:cNvGraphicFramePr>
          <p:nvPr>
            <p:ph sz="quarter" idx="1"/>
            <p:extLst>
              <p:ext uri="{D42A27DB-BD31-4B8C-83A1-F6EECF244321}">
                <p14:modId xmlns:p14="http://schemas.microsoft.com/office/powerpoint/2010/main" val="393975906"/>
              </p:ext>
            </p:extLst>
          </p:nvPr>
        </p:nvGraphicFramePr>
        <p:xfrm>
          <a:off x="228600" y="1600200"/>
          <a:ext cx="4572000" cy="5029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C:\Users\USER\Desktop\Power Point\My files\Capture3.PNG"/>
          <p:cNvPicPr>
            <a:picLocks noChangeAspect="1" noChangeArrowheads="1"/>
          </p:cNvPicPr>
          <p:nvPr/>
        </p:nvPicPr>
        <p:blipFill>
          <a:blip r:embed="rId8"/>
          <a:srcRect/>
          <a:stretch>
            <a:fillRect/>
          </a:stretch>
        </p:blipFill>
        <p:spPr bwMode="auto">
          <a:xfrm>
            <a:off x="5032248" y="2514600"/>
            <a:ext cx="3883152" cy="28956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5300" y="228600"/>
            <a:ext cx="8153400" cy="990600"/>
          </a:xfrm>
        </p:spPr>
        <p:txBody>
          <a:bodyPr>
            <a:normAutofit/>
          </a:bodyPr>
          <a:lstStyle/>
          <a:p>
            <a:pPr algn="ctr"/>
            <a:r>
              <a:rPr lang="en-GB" sz="3600" b="1" dirty="0">
                <a:effectLst>
                  <a:outerShdw blurRad="38100" dist="38100" dir="2700000" algn="tl">
                    <a:srgbClr val="000000">
                      <a:alpha val="43137"/>
                    </a:srgbClr>
                  </a:outerShdw>
                </a:effectLst>
                <a:latin typeface="Times New Roman" pitchFamily="18" charset="0"/>
                <a:cs typeface="Times New Roman" pitchFamily="18" charset="0"/>
              </a:rPr>
              <a:t>Organisational Culture Models</a:t>
            </a:r>
          </a:p>
        </p:txBody>
      </p:sp>
      <p:sp>
        <p:nvSpPr>
          <p:cNvPr id="3" name="Content Placeholder 2"/>
          <p:cNvSpPr>
            <a:spLocks noGrp="1"/>
          </p:cNvSpPr>
          <p:nvPr>
            <p:ph sz="quarter" idx="1"/>
          </p:nvPr>
        </p:nvSpPr>
        <p:spPr>
          <a:xfrm>
            <a:off x="228600" y="1600200"/>
            <a:ext cx="5455024" cy="5029200"/>
          </a:xfrm>
        </p:spPr>
        <p:txBody>
          <a:bodyPr>
            <a:noAutofit/>
          </a:bodyPr>
          <a:lstStyle/>
          <a:p>
            <a:r>
              <a:rPr lang="en-GB" sz="1900" dirty="0">
                <a:latin typeface="Times New Roman" panose="02020603050405020304" pitchFamily="18" charset="0"/>
                <a:cs typeface="Times New Roman" panose="02020603050405020304" pitchFamily="18" charset="0"/>
              </a:rPr>
              <a:t>Organisational culture models determine the success or failure of any company. </a:t>
            </a:r>
          </a:p>
          <a:p>
            <a:r>
              <a:rPr lang="en-GB" sz="1900" dirty="0">
                <a:latin typeface="Times New Roman" panose="02020603050405020304" pitchFamily="18" charset="0"/>
                <a:cs typeface="Times New Roman" panose="02020603050405020304" pitchFamily="18" charset="0"/>
              </a:rPr>
              <a:t>The success of Marks and Spencer could be understood if the operations of the company are evaluated using organisational culture models (</a:t>
            </a:r>
            <a:r>
              <a:rPr lang="en-US" sz="1900" dirty="0" err="1">
                <a:latin typeface="Times New Roman" panose="02020603050405020304" pitchFamily="18" charset="0"/>
                <a:cs typeface="Times New Roman" panose="02020603050405020304" pitchFamily="18" charset="0"/>
              </a:rPr>
              <a:t>Laasch</a:t>
            </a:r>
            <a:r>
              <a:rPr lang="en-US" sz="1900" dirty="0">
                <a:latin typeface="Times New Roman" panose="02020603050405020304" pitchFamily="18" charset="0"/>
                <a:cs typeface="Times New Roman" panose="02020603050405020304" pitchFamily="18" charset="0"/>
              </a:rPr>
              <a:t> 207). </a:t>
            </a:r>
            <a:endParaRPr lang="en-GB" sz="1900" dirty="0">
              <a:latin typeface="Times New Roman" panose="02020603050405020304" pitchFamily="18" charset="0"/>
              <a:cs typeface="Times New Roman" panose="02020603050405020304" pitchFamily="18" charset="0"/>
            </a:endParaRPr>
          </a:p>
          <a:p>
            <a:r>
              <a:rPr lang="en-US" sz="1900" dirty="0">
                <a:latin typeface="Times New Roman" panose="02020603050405020304" pitchFamily="18" charset="0"/>
                <a:cs typeface="Times New Roman" panose="02020603050405020304" pitchFamily="18" charset="0"/>
              </a:rPr>
              <a:t>Bremer  reveals that the </a:t>
            </a:r>
            <a:r>
              <a:rPr lang="en-GB" sz="1900" dirty="0">
                <a:latin typeface="Times New Roman" panose="02020603050405020304" pitchFamily="18" charset="0"/>
                <a:cs typeface="Times New Roman" panose="02020603050405020304" pitchFamily="18" charset="0"/>
              </a:rPr>
              <a:t>different models to analyse culture include:</a:t>
            </a:r>
          </a:p>
          <a:p>
            <a:pPr>
              <a:buNone/>
            </a:pPr>
            <a:r>
              <a:rPr lang="en-GB" sz="1900" dirty="0">
                <a:latin typeface="Times New Roman" panose="02020603050405020304" pitchFamily="18" charset="0"/>
                <a:cs typeface="Times New Roman" panose="02020603050405020304" pitchFamily="18" charset="0"/>
              </a:rPr>
              <a:t>(</a:t>
            </a:r>
            <a:r>
              <a:rPr lang="en-GB" sz="1900" dirty="0" err="1">
                <a:latin typeface="Times New Roman" panose="02020603050405020304" pitchFamily="18" charset="0"/>
                <a:cs typeface="Times New Roman" panose="02020603050405020304" pitchFamily="18" charset="0"/>
              </a:rPr>
              <a:t>i</a:t>
            </a:r>
            <a:r>
              <a:rPr lang="en-GB" sz="1900" dirty="0">
                <a:latin typeface="Times New Roman" panose="02020603050405020304" pitchFamily="18" charset="0"/>
                <a:cs typeface="Times New Roman" panose="02020603050405020304" pitchFamily="18" charset="0"/>
              </a:rPr>
              <a:t>). </a:t>
            </a:r>
            <a:r>
              <a:rPr lang="en-GB" sz="1900" dirty="0" err="1">
                <a:latin typeface="Times New Roman" panose="02020603050405020304" pitchFamily="18" charset="0"/>
                <a:cs typeface="Times New Roman" panose="02020603050405020304" pitchFamily="18" charset="0"/>
              </a:rPr>
              <a:t>Trompenaars</a:t>
            </a:r>
            <a:r>
              <a:rPr lang="en-GB" sz="1900" dirty="0">
                <a:latin typeface="Times New Roman" panose="02020603050405020304" pitchFamily="18" charset="0"/>
                <a:cs typeface="Times New Roman" panose="02020603050405020304" pitchFamily="18" charset="0"/>
              </a:rPr>
              <a:t> culture model</a:t>
            </a:r>
          </a:p>
          <a:p>
            <a:pPr>
              <a:buNone/>
            </a:pPr>
            <a:r>
              <a:rPr lang="en-GB" sz="1900" dirty="0">
                <a:latin typeface="Times New Roman" panose="02020603050405020304" pitchFamily="18" charset="0"/>
                <a:cs typeface="Times New Roman" panose="02020603050405020304" pitchFamily="18" charset="0"/>
              </a:rPr>
              <a:t>(ii). Denison culture model</a:t>
            </a:r>
          </a:p>
          <a:p>
            <a:pPr>
              <a:buNone/>
            </a:pPr>
            <a:r>
              <a:rPr lang="en-GB" sz="1900" dirty="0">
                <a:latin typeface="Times New Roman" panose="02020603050405020304" pitchFamily="18" charset="0"/>
                <a:cs typeface="Times New Roman" panose="02020603050405020304" pitchFamily="18" charset="0"/>
              </a:rPr>
              <a:t>(iii). Deal &amp; Kennedy culture model</a:t>
            </a:r>
          </a:p>
          <a:p>
            <a:pPr>
              <a:buNone/>
            </a:pPr>
            <a:r>
              <a:rPr lang="en-GB" sz="1900" dirty="0">
                <a:latin typeface="Times New Roman" panose="02020603050405020304" pitchFamily="18" charset="0"/>
                <a:cs typeface="Times New Roman" panose="02020603050405020304" pitchFamily="18" charset="0"/>
              </a:rPr>
              <a:t>(iv). Human </a:t>
            </a:r>
            <a:r>
              <a:rPr lang="en-GB" sz="1900" dirty="0" err="1">
                <a:latin typeface="Times New Roman" panose="02020603050405020304" pitchFamily="18" charset="0"/>
                <a:cs typeface="Times New Roman" panose="02020603050405020304" pitchFamily="18" charset="0"/>
              </a:rPr>
              <a:t>synergistics</a:t>
            </a:r>
            <a:r>
              <a:rPr lang="en-GB" sz="1900" dirty="0">
                <a:latin typeface="Times New Roman" panose="02020603050405020304" pitchFamily="18" charset="0"/>
                <a:cs typeface="Times New Roman" panose="02020603050405020304" pitchFamily="18" charset="0"/>
              </a:rPr>
              <a:t> culture model</a:t>
            </a:r>
          </a:p>
          <a:p>
            <a:pPr>
              <a:buNone/>
            </a:pPr>
            <a:r>
              <a:rPr lang="en-GB" sz="1900" dirty="0">
                <a:latin typeface="Times New Roman" panose="02020603050405020304" pitchFamily="18" charset="0"/>
                <a:cs typeface="Times New Roman" panose="02020603050405020304" pitchFamily="18" charset="0"/>
              </a:rPr>
              <a:t>(v). Cultural web model</a:t>
            </a:r>
          </a:p>
          <a:p>
            <a:r>
              <a:rPr lang="en-GB" sz="1900" dirty="0">
                <a:latin typeface="Times New Roman" panose="02020603050405020304" pitchFamily="18" charset="0"/>
                <a:cs typeface="Times New Roman" panose="02020603050405020304" pitchFamily="18" charset="0"/>
              </a:rPr>
              <a:t>Attention will be directed to the cultural web model.  </a:t>
            </a:r>
          </a:p>
        </p:txBody>
      </p:sp>
      <p:pic>
        <p:nvPicPr>
          <p:cNvPr id="4098" name="Picture 2" descr="C:\Users\USER\Desktop\Power Point\My files\Capture4.PNG"/>
          <p:cNvPicPr>
            <a:picLocks noChangeAspect="1" noChangeArrowheads="1"/>
          </p:cNvPicPr>
          <p:nvPr/>
        </p:nvPicPr>
        <p:blipFill>
          <a:blip r:embed="rId3"/>
          <a:srcRect/>
          <a:stretch>
            <a:fillRect/>
          </a:stretch>
        </p:blipFill>
        <p:spPr bwMode="auto">
          <a:xfrm>
            <a:off x="5683624" y="2729753"/>
            <a:ext cx="3352800" cy="25146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b="1" dirty="0">
                <a:effectLst>
                  <a:outerShdw blurRad="38100" dist="38100" dir="2700000" algn="tl">
                    <a:srgbClr val="000000">
                      <a:alpha val="43137"/>
                    </a:srgbClr>
                  </a:outerShdw>
                </a:effectLst>
                <a:latin typeface="Times New Roman" pitchFamily="18" charset="0"/>
                <a:cs typeface="Times New Roman" pitchFamily="18" charset="0"/>
              </a:rPr>
              <a:t>The Cultural Web Model  </a:t>
            </a:r>
          </a:p>
        </p:txBody>
      </p:sp>
      <p:sp>
        <p:nvSpPr>
          <p:cNvPr id="3" name="Content Placeholder 2"/>
          <p:cNvSpPr>
            <a:spLocks noGrp="1"/>
          </p:cNvSpPr>
          <p:nvPr>
            <p:ph sz="quarter" idx="1"/>
          </p:nvPr>
        </p:nvSpPr>
        <p:spPr>
          <a:xfrm>
            <a:off x="228600" y="1600200"/>
            <a:ext cx="5181600" cy="5029200"/>
          </a:xfrm>
        </p:spPr>
        <p:txBody>
          <a:bodyPr>
            <a:normAutofit fontScale="92500" lnSpcReduction="10000"/>
          </a:bodyPr>
          <a:lstStyle/>
          <a:p>
            <a:r>
              <a:rPr lang="en-GB" sz="2400" dirty="0">
                <a:latin typeface="Times New Roman" panose="02020603050405020304" pitchFamily="18" charset="0"/>
                <a:cs typeface="Times New Roman" panose="02020603050405020304" pitchFamily="18" charset="0"/>
              </a:rPr>
              <a:t>This model was demand in 1992 by two scholars: </a:t>
            </a:r>
            <a:r>
              <a:rPr lang="en-US" sz="2400" dirty="0">
                <a:latin typeface="Times New Roman" panose="02020603050405020304" pitchFamily="18" charset="0"/>
                <a:cs typeface="Times New Roman" panose="02020603050405020304" pitchFamily="18" charset="0"/>
              </a:rPr>
              <a:t>Gerry Johnson and </a:t>
            </a:r>
            <a:r>
              <a:rPr lang="en-US" sz="2400" dirty="0" err="1">
                <a:latin typeface="Times New Roman" panose="02020603050405020304" pitchFamily="18" charset="0"/>
                <a:cs typeface="Times New Roman" panose="02020603050405020304" pitchFamily="18" charset="0"/>
              </a:rPr>
              <a:t>Kevan</a:t>
            </a:r>
            <a:r>
              <a:rPr lang="en-US" sz="2400" dirty="0">
                <a:latin typeface="Times New Roman" panose="02020603050405020304" pitchFamily="18" charset="0"/>
                <a:cs typeface="Times New Roman" panose="02020603050405020304" pitchFamily="18" charset="0"/>
              </a:rPr>
              <a:t> </a:t>
            </a:r>
            <a:r>
              <a:rPr lang="en-US" sz="2400" dirty="0" err="1">
                <a:latin typeface="Times New Roman" panose="02020603050405020304" pitchFamily="18" charset="0"/>
                <a:cs typeface="Times New Roman" panose="02020603050405020304" pitchFamily="18" charset="0"/>
              </a:rPr>
              <a:t>Scholes</a:t>
            </a:r>
            <a:r>
              <a:rPr lang="en-GB" sz="2400" dirty="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Personio.com). </a:t>
            </a:r>
            <a:r>
              <a:rPr lang="en-GB" sz="2400" dirty="0">
                <a:latin typeface="Times New Roman" panose="02020603050405020304" pitchFamily="18" charset="0"/>
                <a:cs typeface="Times New Roman" panose="02020603050405020304" pitchFamily="18" charset="0"/>
              </a:rPr>
              <a:t> </a:t>
            </a:r>
          </a:p>
          <a:p>
            <a:r>
              <a:rPr lang="en-US" sz="2400" dirty="0">
                <a:latin typeface="Times New Roman" panose="02020603050405020304" pitchFamily="18" charset="0"/>
                <a:cs typeface="Times New Roman" panose="02020603050405020304" pitchFamily="18" charset="0"/>
              </a:rPr>
              <a:t>The cultural web model focuses on defining not only the 'paradigm' but also the lived reality of working within the environment of a given </a:t>
            </a:r>
            <a:r>
              <a:rPr lang="en-US" sz="2400" dirty="0" err="1">
                <a:latin typeface="Times New Roman" panose="02020603050405020304" pitchFamily="18" charset="0"/>
                <a:cs typeface="Times New Roman" panose="02020603050405020304" pitchFamily="18" charset="0"/>
              </a:rPr>
              <a:t>organisation</a:t>
            </a:r>
            <a:r>
              <a:rPr lang="en-US" sz="2400" dirty="0">
                <a:latin typeface="Times New Roman" panose="02020603050405020304" pitchFamily="18" charset="0"/>
                <a:cs typeface="Times New Roman" panose="02020603050405020304" pitchFamily="18" charset="0"/>
              </a:rPr>
              <a:t>. </a:t>
            </a:r>
          </a:p>
          <a:p>
            <a:r>
              <a:rPr lang="en-US" sz="2400" dirty="0">
                <a:latin typeface="Times New Roman" panose="02020603050405020304" pitchFamily="18" charset="0"/>
                <a:cs typeface="Times New Roman" panose="02020603050405020304" pitchFamily="18" charset="0"/>
              </a:rPr>
              <a:t>Reynolds  mentions that the model offers a way to explore:</a:t>
            </a:r>
          </a:p>
          <a:p>
            <a:pPr>
              <a:buNone/>
            </a:pPr>
            <a:r>
              <a:rPr lang="en-US" sz="2400" dirty="0">
                <a:latin typeface="Times New Roman" panose="02020603050405020304" pitchFamily="18" charset="0"/>
                <a:cs typeface="Times New Roman" panose="02020603050405020304" pitchFamily="18" charset="0"/>
              </a:rPr>
              <a:t>(</a:t>
            </a:r>
            <a:r>
              <a:rPr lang="en-US" sz="2400" dirty="0" err="1">
                <a:latin typeface="Times New Roman" panose="02020603050405020304" pitchFamily="18" charset="0"/>
                <a:cs typeface="Times New Roman" panose="02020603050405020304" pitchFamily="18" charset="0"/>
              </a:rPr>
              <a:t>i</a:t>
            </a:r>
            <a:r>
              <a:rPr lang="en-US" sz="2400" dirty="0">
                <a:latin typeface="Times New Roman" panose="02020603050405020304" pitchFamily="18" charset="0"/>
                <a:cs typeface="Times New Roman" panose="02020603050405020304" pitchFamily="18" charset="0"/>
              </a:rPr>
              <a:t>). Power structures within an </a:t>
            </a:r>
            <a:r>
              <a:rPr lang="en-US" sz="2400" dirty="0" err="1">
                <a:latin typeface="Times New Roman" panose="02020603050405020304" pitchFamily="18" charset="0"/>
                <a:cs typeface="Times New Roman" panose="02020603050405020304" pitchFamily="18" charset="0"/>
              </a:rPr>
              <a:t>organisation</a:t>
            </a:r>
            <a:endParaRPr lang="en-US" sz="2400" dirty="0">
              <a:latin typeface="Times New Roman" panose="02020603050405020304" pitchFamily="18" charset="0"/>
              <a:cs typeface="Times New Roman" panose="02020603050405020304" pitchFamily="18" charset="0"/>
            </a:endParaRPr>
          </a:p>
          <a:p>
            <a:pPr>
              <a:buNone/>
            </a:pPr>
            <a:r>
              <a:rPr lang="en-US" sz="2400" dirty="0">
                <a:latin typeface="Times New Roman" panose="02020603050405020304" pitchFamily="18" charset="0"/>
                <a:cs typeface="Times New Roman" panose="02020603050405020304" pitchFamily="18" charset="0"/>
              </a:rPr>
              <a:t>(ii). Collective ‘history’ of an </a:t>
            </a:r>
            <a:r>
              <a:rPr lang="en-US" sz="2400" dirty="0" err="1">
                <a:latin typeface="Times New Roman" panose="02020603050405020304" pitchFamily="18" charset="0"/>
                <a:cs typeface="Times New Roman" panose="02020603050405020304" pitchFamily="18" charset="0"/>
              </a:rPr>
              <a:t>organisation</a:t>
            </a:r>
            <a:r>
              <a:rPr lang="en-US" sz="2400" dirty="0">
                <a:latin typeface="Times New Roman" panose="02020603050405020304" pitchFamily="18" charset="0"/>
                <a:cs typeface="Times New Roman" panose="02020603050405020304" pitchFamily="18" charset="0"/>
              </a:rPr>
              <a:t> </a:t>
            </a:r>
          </a:p>
          <a:p>
            <a:pPr>
              <a:buNone/>
            </a:pPr>
            <a:r>
              <a:rPr lang="en-US" sz="2400" dirty="0">
                <a:latin typeface="Times New Roman" panose="02020603050405020304" pitchFamily="18" charset="0"/>
                <a:cs typeface="Times New Roman" panose="02020603050405020304" pitchFamily="18" charset="0"/>
              </a:rPr>
              <a:t>(iii). How ‘rituals’ or </a:t>
            </a:r>
            <a:r>
              <a:rPr lang="en-US" sz="2400" dirty="0" err="1">
                <a:latin typeface="Times New Roman" panose="02020603050405020304" pitchFamily="18" charset="0"/>
                <a:cs typeface="Times New Roman" panose="02020603050405020304" pitchFamily="18" charset="0"/>
              </a:rPr>
              <a:t>behaviours</a:t>
            </a:r>
            <a:r>
              <a:rPr lang="en-US" sz="2400" dirty="0">
                <a:latin typeface="Times New Roman" panose="02020603050405020304" pitchFamily="18" charset="0"/>
                <a:cs typeface="Times New Roman" panose="02020603050405020304" pitchFamily="18" charset="0"/>
              </a:rPr>
              <a:t> are formed</a:t>
            </a:r>
          </a:p>
          <a:p>
            <a:r>
              <a:rPr lang="en-US" sz="2400" dirty="0">
                <a:latin typeface="Times New Roman" panose="02020603050405020304" pitchFamily="18" charset="0"/>
                <a:cs typeface="Times New Roman" panose="02020603050405020304" pitchFamily="18" charset="0"/>
              </a:rPr>
              <a:t>The cultural web model could be applied on Marks and Spencer. </a:t>
            </a:r>
            <a:endParaRPr lang="en-GB" sz="2400" dirty="0">
              <a:latin typeface="Times New Roman" panose="02020603050405020304" pitchFamily="18" charset="0"/>
              <a:cs typeface="Times New Roman" panose="02020603050405020304" pitchFamily="18" charset="0"/>
            </a:endParaRPr>
          </a:p>
        </p:txBody>
      </p:sp>
      <p:pic>
        <p:nvPicPr>
          <p:cNvPr id="1026" name="Picture 2" descr="C:\Users\USER\Desktop\Power Point\My files\Capture5.PNG"/>
          <p:cNvPicPr>
            <a:picLocks noChangeAspect="1" noChangeArrowheads="1"/>
          </p:cNvPicPr>
          <p:nvPr/>
        </p:nvPicPr>
        <p:blipFill>
          <a:blip r:embed="rId3"/>
          <a:srcRect/>
          <a:stretch>
            <a:fillRect/>
          </a:stretch>
        </p:blipFill>
        <p:spPr bwMode="auto">
          <a:xfrm>
            <a:off x="5562600" y="2667000"/>
            <a:ext cx="3429000" cy="2514600"/>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200" b="1" dirty="0">
                <a:effectLst>
                  <a:outerShdw blurRad="38100" dist="38100" dir="2700000" algn="tl">
                    <a:srgbClr val="000000">
                      <a:alpha val="43137"/>
                    </a:srgbClr>
                  </a:outerShdw>
                </a:effectLst>
                <a:latin typeface="Times New Roman" pitchFamily="18" charset="0"/>
                <a:cs typeface="Times New Roman" pitchFamily="18" charset="0"/>
              </a:rPr>
              <a:t>Application of the Cultural Web Model at</a:t>
            </a:r>
            <a:br>
              <a:rPr lang="en-GB" sz="3200" b="1" dirty="0">
                <a:effectLst>
                  <a:outerShdw blurRad="38100" dist="38100" dir="2700000" algn="tl">
                    <a:srgbClr val="000000">
                      <a:alpha val="43137"/>
                    </a:srgbClr>
                  </a:outerShdw>
                </a:effectLst>
                <a:latin typeface="Times New Roman" pitchFamily="18" charset="0"/>
                <a:cs typeface="Times New Roman" pitchFamily="18" charset="0"/>
              </a:rPr>
            </a:br>
            <a:r>
              <a:rPr lang="en-GB" sz="3200" b="1" dirty="0">
                <a:effectLst>
                  <a:outerShdw blurRad="38100" dist="38100" dir="2700000" algn="tl">
                    <a:srgbClr val="000000">
                      <a:alpha val="43137"/>
                    </a:srgbClr>
                  </a:outerShdw>
                </a:effectLst>
                <a:latin typeface="Times New Roman" pitchFamily="18" charset="0"/>
                <a:cs typeface="Times New Roman" pitchFamily="18" charset="0"/>
              </a:rPr>
              <a:t>Marks and Spencer</a:t>
            </a:r>
          </a:p>
        </p:txBody>
      </p:sp>
      <p:sp>
        <p:nvSpPr>
          <p:cNvPr id="3" name="Content Placeholder 2"/>
          <p:cNvSpPr>
            <a:spLocks noGrp="1"/>
          </p:cNvSpPr>
          <p:nvPr>
            <p:ph sz="quarter" idx="1"/>
          </p:nvPr>
        </p:nvSpPr>
        <p:spPr>
          <a:xfrm>
            <a:off x="228600" y="1600200"/>
            <a:ext cx="4343400" cy="5257800"/>
          </a:xfrm>
        </p:spPr>
        <p:txBody>
          <a:bodyPr>
            <a:normAutofit fontScale="70000" lnSpcReduction="20000"/>
          </a:bodyPr>
          <a:lstStyle/>
          <a:p>
            <a:r>
              <a:rPr lang="en-US" sz="3200" dirty="0">
                <a:latin typeface="Times New Roman" panose="02020603050405020304" pitchFamily="18" charset="0"/>
                <a:cs typeface="Times New Roman" panose="02020603050405020304" pitchFamily="18" charset="0"/>
              </a:rPr>
              <a:t>The cultural web model is of great importance. </a:t>
            </a:r>
          </a:p>
          <a:p>
            <a:r>
              <a:rPr lang="en-US" sz="3200" dirty="0">
                <a:latin typeface="Times New Roman" panose="02020603050405020304" pitchFamily="18" charset="0"/>
                <a:cs typeface="Times New Roman" panose="02020603050405020304" pitchFamily="18" charset="0"/>
              </a:rPr>
              <a:t>According to Personio.com, the model can be applied if attention is directed to: </a:t>
            </a:r>
          </a:p>
          <a:p>
            <a:pPr>
              <a:buNone/>
            </a:pPr>
            <a:r>
              <a:rPr lang="en-US" sz="3200" dirty="0">
                <a:latin typeface="Times New Roman" panose="02020603050405020304" pitchFamily="18" charset="0"/>
                <a:cs typeface="Times New Roman" panose="02020603050405020304" pitchFamily="18" charset="0"/>
              </a:rPr>
              <a:t>(</a:t>
            </a:r>
            <a:r>
              <a:rPr lang="en-US" sz="3200" dirty="0" err="1">
                <a:latin typeface="Times New Roman" panose="02020603050405020304" pitchFamily="18" charset="0"/>
                <a:cs typeface="Times New Roman" panose="02020603050405020304" pitchFamily="18" charset="0"/>
              </a:rPr>
              <a:t>i</a:t>
            </a:r>
            <a:r>
              <a:rPr lang="en-US" sz="3200" dirty="0">
                <a:latin typeface="Times New Roman" panose="02020603050405020304" pitchFamily="18" charset="0"/>
                <a:cs typeface="Times New Roman" panose="02020603050405020304" pitchFamily="18" charset="0"/>
              </a:rPr>
              <a:t>). Stories of the </a:t>
            </a:r>
            <a:r>
              <a:rPr lang="en-US" sz="3200" dirty="0" err="1">
                <a:latin typeface="Times New Roman" panose="02020603050405020304" pitchFamily="18" charset="0"/>
                <a:cs typeface="Times New Roman" panose="02020603050405020304" pitchFamily="18" charset="0"/>
              </a:rPr>
              <a:t>organisation</a:t>
            </a:r>
            <a:endParaRPr lang="en-US" sz="3200" dirty="0">
              <a:latin typeface="Times New Roman" panose="02020603050405020304" pitchFamily="18" charset="0"/>
              <a:cs typeface="Times New Roman" panose="02020603050405020304" pitchFamily="18" charset="0"/>
            </a:endParaRPr>
          </a:p>
          <a:p>
            <a:pPr>
              <a:buNone/>
            </a:pPr>
            <a:r>
              <a:rPr lang="en-US" sz="3200" dirty="0">
                <a:latin typeface="Times New Roman" panose="02020603050405020304" pitchFamily="18" charset="0"/>
                <a:cs typeface="Times New Roman" panose="02020603050405020304" pitchFamily="18" charset="0"/>
              </a:rPr>
              <a:t>(ii). Ritual and routines</a:t>
            </a:r>
          </a:p>
          <a:p>
            <a:pPr>
              <a:buNone/>
            </a:pPr>
            <a:r>
              <a:rPr lang="en-US" sz="3200" dirty="0">
                <a:latin typeface="Times New Roman" panose="02020603050405020304" pitchFamily="18" charset="0"/>
                <a:cs typeface="Times New Roman" panose="02020603050405020304" pitchFamily="18" charset="0"/>
              </a:rPr>
              <a:t>(iii). Symbols</a:t>
            </a:r>
          </a:p>
          <a:p>
            <a:pPr>
              <a:buNone/>
            </a:pPr>
            <a:r>
              <a:rPr lang="en-US" sz="3200" dirty="0">
                <a:latin typeface="Times New Roman" panose="02020603050405020304" pitchFamily="18" charset="0"/>
                <a:cs typeface="Times New Roman" panose="02020603050405020304" pitchFamily="18" charset="0"/>
              </a:rPr>
              <a:t>(iv). </a:t>
            </a:r>
            <a:r>
              <a:rPr lang="en-US" sz="3200" dirty="0" err="1">
                <a:latin typeface="Times New Roman" panose="02020603050405020304" pitchFamily="18" charset="0"/>
                <a:cs typeface="Times New Roman" panose="02020603050405020304" pitchFamily="18" charset="0"/>
              </a:rPr>
              <a:t>Organisation</a:t>
            </a:r>
            <a:r>
              <a:rPr lang="en-US" sz="3200" dirty="0">
                <a:latin typeface="Times New Roman" panose="02020603050405020304" pitchFamily="18" charset="0"/>
                <a:cs typeface="Times New Roman" panose="02020603050405020304" pitchFamily="18" charset="0"/>
              </a:rPr>
              <a:t> structures </a:t>
            </a:r>
          </a:p>
          <a:p>
            <a:pPr>
              <a:buNone/>
            </a:pPr>
            <a:r>
              <a:rPr lang="en-US" sz="3200" dirty="0">
                <a:latin typeface="Times New Roman" panose="02020603050405020304" pitchFamily="18" charset="0"/>
                <a:cs typeface="Times New Roman" panose="02020603050405020304" pitchFamily="18" charset="0"/>
              </a:rPr>
              <a:t>(v). Control systems</a:t>
            </a:r>
          </a:p>
          <a:p>
            <a:pPr>
              <a:buNone/>
            </a:pPr>
            <a:r>
              <a:rPr lang="en-US" sz="3200" dirty="0">
                <a:latin typeface="Times New Roman" panose="02020603050405020304" pitchFamily="18" charset="0"/>
                <a:cs typeface="Times New Roman" panose="02020603050405020304" pitchFamily="18" charset="0"/>
              </a:rPr>
              <a:t>(vi). Power structures </a:t>
            </a:r>
          </a:p>
          <a:p>
            <a:r>
              <a:rPr lang="en-US" sz="3200" dirty="0">
                <a:latin typeface="Times New Roman" panose="02020603050405020304" pitchFamily="18" charset="0"/>
                <a:cs typeface="Times New Roman" panose="02020603050405020304" pitchFamily="18" charset="0"/>
              </a:rPr>
              <a:t>The above six cultural elements concentrate on where Marks and Spencer has been, where it wants to go and how far it should go. </a:t>
            </a:r>
          </a:p>
          <a:p>
            <a:endParaRPr lang="en-GB" dirty="0"/>
          </a:p>
        </p:txBody>
      </p:sp>
      <p:pic>
        <p:nvPicPr>
          <p:cNvPr id="2050" name="Picture 2" descr="C:\Users\USER\Desktop\Power Point\My files\Capture6.PNG"/>
          <p:cNvPicPr>
            <a:picLocks noChangeAspect="1" noChangeArrowheads="1"/>
          </p:cNvPicPr>
          <p:nvPr/>
        </p:nvPicPr>
        <p:blipFill>
          <a:blip r:embed="rId3"/>
          <a:srcRect/>
          <a:stretch>
            <a:fillRect/>
          </a:stretch>
        </p:blipFill>
        <p:spPr bwMode="auto">
          <a:xfrm>
            <a:off x="4419600" y="1981199"/>
            <a:ext cx="4668982" cy="3962401"/>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effectLst>
                  <a:outerShdw blurRad="38100" dist="38100" dir="2700000" algn="tl">
                    <a:srgbClr val="000000">
                      <a:alpha val="43137"/>
                    </a:srgbClr>
                  </a:outerShdw>
                </a:effectLst>
                <a:latin typeface="Times New Roman" pitchFamily="18" charset="0"/>
                <a:cs typeface="Times New Roman" pitchFamily="18" charset="0"/>
              </a:rPr>
              <a:t>The Marks and Spencer Ethical Stance </a:t>
            </a:r>
          </a:p>
        </p:txBody>
      </p:sp>
      <p:sp>
        <p:nvSpPr>
          <p:cNvPr id="3" name="Content Placeholder 2"/>
          <p:cNvSpPr>
            <a:spLocks noGrp="1"/>
          </p:cNvSpPr>
          <p:nvPr>
            <p:ph sz="quarter" idx="1"/>
          </p:nvPr>
        </p:nvSpPr>
        <p:spPr>
          <a:xfrm>
            <a:off x="228600" y="1600200"/>
            <a:ext cx="6096000" cy="5257800"/>
          </a:xfrm>
        </p:spPr>
        <p:txBody>
          <a:bodyPr>
            <a:normAutofit fontScale="92500" lnSpcReduction="10000"/>
          </a:bodyPr>
          <a:lstStyle/>
          <a:p>
            <a:r>
              <a:rPr lang="en-GB" sz="2400" dirty="0">
                <a:latin typeface="Times New Roman" panose="02020603050405020304" pitchFamily="18" charset="0"/>
                <a:cs typeface="Times New Roman" panose="02020603050405020304" pitchFamily="18" charset="0"/>
              </a:rPr>
              <a:t>Marks and Spencer’s operations are based on ethics (</a:t>
            </a:r>
            <a:r>
              <a:rPr lang="en-US" sz="2400" dirty="0">
                <a:latin typeface="Times New Roman" panose="02020603050405020304" pitchFamily="18" charset="0"/>
                <a:cs typeface="Times New Roman" panose="02020603050405020304" pitchFamily="18" charset="0"/>
              </a:rPr>
              <a:t>Corporate.marksandspencer.com)</a:t>
            </a:r>
            <a:r>
              <a:rPr lang="en-GB" sz="2400" dirty="0">
                <a:latin typeface="Times New Roman" panose="02020603050405020304" pitchFamily="18" charset="0"/>
                <a:cs typeface="Times New Roman" panose="02020603050405020304" pitchFamily="18" charset="0"/>
              </a:rPr>
              <a:t>.</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Marks and Spencer ensures its suppliers pay their workers a fair wage. </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Marks and Spencer have zero tolerance on various issues.</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These issues include:</a:t>
            </a:r>
          </a:p>
          <a:p>
            <a:pPr>
              <a:buNone/>
            </a:pPr>
            <a:r>
              <a:rPr lang="en-GB" sz="2400" dirty="0">
                <a:latin typeface="Times New Roman" panose="02020603050405020304" pitchFamily="18" charset="0"/>
                <a:cs typeface="Times New Roman" panose="02020603050405020304" pitchFamily="18" charset="0"/>
              </a:rPr>
              <a:t>(</a:t>
            </a:r>
            <a:r>
              <a:rPr lang="en-GB" sz="2400" dirty="0" err="1">
                <a:latin typeface="Times New Roman" panose="02020603050405020304" pitchFamily="18" charset="0"/>
                <a:cs typeface="Times New Roman" panose="02020603050405020304" pitchFamily="18" charset="0"/>
              </a:rPr>
              <a:t>i</a:t>
            </a:r>
            <a:r>
              <a:rPr lang="en-GB" sz="2400" dirty="0">
                <a:latin typeface="Times New Roman" panose="02020603050405020304" pitchFamily="18" charset="0"/>
                <a:cs typeface="Times New Roman" panose="02020603050405020304" pitchFamily="18" charset="0"/>
              </a:rPr>
              <a:t>). Modern slavery</a:t>
            </a:r>
          </a:p>
          <a:p>
            <a:pPr>
              <a:buNone/>
            </a:pPr>
            <a:r>
              <a:rPr lang="en-GB" sz="2400" dirty="0">
                <a:latin typeface="Times New Roman" panose="02020603050405020304" pitchFamily="18" charset="0"/>
                <a:cs typeface="Times New Roman" panose="02020603050405020304" pitchFamily="18" charset="0"/>
              </a:rPr>
              <a:t>(ii). Child labour</a:t>
            </a:r>
          </a:p>
          <a:p>
            <a:pPr>
              <a:buNone/>
            </a:pPr>
            <a:r>
              <a:rPr lang="en-GB" sz="2400" dirty="0">
                <a:latin typeface="Times New Roman" panose="02020603050405020304" pitchFamily="18" charset="0"/>
                <a:cs typeface="Times New Roman" panose="02020603050405020304" pitchFamily="18" charset="0"/>
              </a:rPr>
              <a:t>(iii). Discrimination </a:t>
            </a:r>
          </a:p>
          <a:p>
            <a:pPr>
              <a:buNone/>
            </a:pPr>
            <a:r>
              <a:rPr lang="en-GB" sz="2400" dirty="0">
                <a:latin typeface="Times New Roman" panose="02020603050405020304" pitchFamily="18" charset="0"/>
                <a:cs typeface="Times New Roman" panose="02020603050405020304" pitchFamily="18" charset="0"/>
              </a:rPr>
              <a:t>(iv). Harassment </a:t>
            </a:r>
          </a:p>
        </p:txBody>
      </p:sp>
      <p:pic>
        <p:nvPicPr>
          <p:cNvPr id="3074" name="Picture 2" descr="C:\Users\USER\Desktop\Power Point\My files\Capture7.PNG"/>
          <p:cNvPicPr>
            <a:picLocks noChangeAspect="1" noChangeArrowheads="1"/>
          </p:cNvPicPr>
          <p:nvPr/>
        </p:nvPicPr>
        <p:blipFill>
          <a:blip r:embed="rId3"/>
          <a:srcRect/>
          <a:stretch>
            <a:fillRect/>
          </a:stretch>
        </p:blipFill>
        <p:spPr bwMode="auto">
          <a:xfrm>
            <a:off x="6449825" y="2971800"/>
            <a:ext cx="2671763" cy="2590800"/>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effectLst>
                  <a:outerShdw blurRad="38100" dist="38100" dir="2700000" algn="tl">
                    <a:srgbClr val="000000">
                      <a:alpha val="43137"/>
                    </a:srgbClr>
                  </a:outerShdw>
                </a:effectLst>
                <a:latin typeface="Times New Roman" pitchFamily="18" charset="0"/>
                <a:cs typeface="Times New Roman" pitchFamily="18" charset="0"/>
              </a:rPr>
              <a:t>Ethical Behaviour Affecting Employees</a:t>
            </a:r>
          </a:p>
        </p:txBody>
      </p:sp>
      <p:graphicFrame>
        <p:nvGraphicFramePr>
          <p:cNvPr id="4" name="Объект 3">
            <a:extLst>
              <a:ext uri="{FF2B5EF4-FFF2-40B4-BE49-F238E27FC236}">
                <a16:creationId xmlns:a16="http://schemas.microsoft.com/office/drawing/2014/main" id="{11728D0C-42E0-45FE-B0C4-F9DA463C3B2B}"/>
              </a:ext>
            </a:extLst>
          </p:cNvPr>
          <p:cNvGraphicFramePr>
            <a:graphicFrameLocks noGrp="1"/>
          </p:cNvGraphicFramePr>
          <p:nvPr>
            <p:ph sz="quarter" idx="1"/>
            <p:extLst>
              <p:ext uri="{D42A27DB-BD31-4B8C-83A1-F6EECF244321}">
                <p14:modId xmlns:p14="http://schemas.microsoft.com/office/powerpoint/2010/main" val="3991426296"/>
              </p:ext>
            </p:extLst>
          </p:nvPr>
        </p:nvGraphicFramePr>
        <p:xfrm>
          <a:off x="228600" y="1752600"/>
          <a:ext cx="4876800" cy="5029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C:\Users\USER\Desktop\Power Point\My files\Capture8.PNG"/>
          <p:cNvPicPr>
            <a:picLocks noChangeAspect="1" noChangeArrowheads="1"/>
          </p:cNvPicPr>
          <p:nvPr/>
        </p:nvPicPr>
        <p:blipFill>
          <a:blip r:embed="rId8"/>
          <a:srcRect/>
          <a:stretch>
            <a:fillRect/>
          </a:stretch>
        </p:blipFill>
        <p:spPr bwMode="auto">
          <a:xfrm>
            <a:off x="5298142" y="2590800"/>
            <a:ext cx="3810000" cy="282416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effectLst>
                  <a:outerShdw blurRad="38100" dist="38100" dir="2700000" algn="tl">
                    <a:srgbClr val="000000">
                      <a:alpha val="43137"/>
                    </a:srgbClr>
                  </a:outerShdw>
                </a:effectLst>
                <a:latin typeface="Times New Roman" pitchFamily="18" charset="0"/>
                <a:cs typeface="Times New Roman" pitchFamily="18" charset="0"/>
              </a:rPr>
              <a:t>Unethical Behaviour Affecting Employees</a:t>
            </a:r>
            <a:endParaRPr lang="en-GB" sz="3200" dirty="0">
              <a:effectLst>
                <a:outerShdw blurRad="38100" dist="38100" dir="2700000" algn="tl">
                  <a:srgbClr val="000000">
                    <a:alpha val="43137"/>
                  </a:srgbClr>
                </a:outerShdw>
              </a:effectLst>
            </a:endParaRPr>
          </a:p>
        </p:txBody>
      </p:sp>
      <p:graphicFrame>
        <p:nvGraphicFramePr>
          <p:cNvPr id="4" name="Объект 3">
            <a:extLst>
              <a:ext uri="{FF2B5EF4-FFF2-40B4-BE49-F238E27FC236}">
                <a16:creationId xmlns:a16="http://schemas.microsoft.com/office/drawing/2014/main" id="{487438E5-4893-4A7E-85D6-8010CA27DE79}"/>
              </a:ext>
            </a:extLst>
          </p:cNvPr>
          <p:cNvGraphicFramePr>
            <a:graphicFrameLocks noGrp="1"/>
          </p:cNvGraphicFramePr>
          <p:nvPr>
            <p:ph sz="quarter" idx="1"/>
            <p:extLst>
              <p:ext uri="{D42A27DB-BD31-4B8C-83A1-F6EECF244321}">
                <p14:modId xmlns:p14="http://schemas.microsoft.com/office/powerpoint/2010/main" val="514689008"/>
              </p:ext>
            </p:extLst>
          </p:nvPr>
        </p:nvGraphicFramePr>
        <p:xfrm>
          <a:off x="152400" y="1600200"/>
          <a:ext cx="8763000"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effectLst>
                  <a:outerShdw blurRad="38100" dist="38100" dir="2700000" algn="tl">
                    <a:srgbClr val="000000">
                      <a:alpha val="43137"/>
                    </a:srgbClr>
                  </a:outerShdw>
                </a:effectLst>
                <a:latin typeface="Times New Roman" pitchFamily="18" charset="0"/>
                <a:cs typeface="Times New Roman" pitchFamily="18" charset="0"/>
              </a:rPr>
              <a:t>Conclusion</a:t>
            </a:r>
            <a:r>
              <a:rPr lang="en-GB" sz="3200" b="1" dirty="0">
                <a:latin typeface="Times New Roman" pitchFamily="18" charset="0"/>
                <a:cs typeface="Times New Roman" pitchFamily="18" charset="0"/>
              </a:rPr>
              <a:t> </a:t>
            </a:r>
          </a:p>
        </p:txBody>
      </p:sp>
      <p:graphicFrame>
        <p:nvGraphicFramePr>
          <p:cNvPr id="5" name="Объект 4">
            <a:extLst>
              <a:ext uri="{FF2B5EF4-FFF2-40B4-BE49-F238E27FC236}">
                <a16:creationId xmlns:a16="http://schemas.microsoft.com/office/drawing/2014/main" id="{A5BFBB8A-0A35-40BC-92DF-9FD49ABBBA33}"/>
              </a:ext>
            </a:extLst>
          </p:cNvPr>
          <p:cNvGraphicFramePr>
            <a:graphicFrameLocks noGrp="1"/>
          </p:cNvGraphicFramePr>
          <p:nvPr>
            <p:ph sz="quarter" idx="1"/>
            <p:extLst>
              <p:ext uri="{D42A27DB-BD31-4B8C-83A1-F6EECF244321}">
                <p14:modId xmlns:p14="http://schemas.microsoft.com/office/powerpoint/2010/main" val="3678419772"/>
              </p:ext>
            </p:extLst>
          </p:nvPr>
        </p:nvGraphicFramePr>
        <p:xfrm>
          <a:off x="139610" y="1792941"/>
          <a:ext cx="5410200" cy="4800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2" descr="C:\Users\USER\Desktop\Power Point\My files\Capture9.PNG"/>
          <p:cNvPicPr>
            <a:picLocks noChangeAspect="1" noChangeArrowheads="1"/>
          </p:cNvPicPr>
          <p:nvPr/>
        </p:nvPicPr>
        <p:blipFill>
          <a:blip r:embed="rId8"/>
          <a:srcRect/>
          <a:stretch>
            <a:fillRect/>
          </a:stretch>
        </p:blipFill>
        <p:spPr bwMode="auto">
          <a:xfrm>
            <a:off x="5670176" y="2590800"/>
            <a:ext cx="3334214" cy="289784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b="1" dirty="0">
                <a:effectLst>
                  <a:outerShdw blurRad="38100" dist="38100" dir="2700000" algn="tl">
                    <a:srgbClr val="000000">
                      <a:alpha val="43137"/>
                    </a:srgbClr>
                  </a:outerShdw>
                </a:effectLst>
                <a:latin typeface="Times New Roman" pitchFamily="18" charset="0"/>
                <a:cs typeface="Times New Roman" pitchFamily="18" charset="0"/>
              </a:rPr>
              <a:t>References</a:t>
            </a:r>
          </a:p>
        </p:txBody>
      </p:sp>
      <p:sp>
        <p:nvSpPr>
          <p:cNvPr id="3" name="Content Placeholder 2"/>
          <p:cNvSpPr>
            <a:spLocks noGrp="1"/>
          </p:cNvSpPr>
          <p:nvPr>
            <p:ph sz="quarter" idx="1"/>
          </p:nvPr>
        </p:nvSpPr>
        <p:spPr>
          <a:xfrm>
            <a:off x="228600" y="1600200"/>
            <a:ext cx="8763000" cy="5105400"/>
          </a:xfrm>
        </p:spPr>
        <p:txBody>
          <a:bodyPr>
            <a:normAutofit fontScale="40000" lnSpcReduction="20000"/>
          </a:bodyPr>
          <a:lstStyle/>
          <a:p>
            <a:pPr>
              <a:buNone/>
            </a:pPr>
            <a:r>
              <a:rPr lang="en-US" dirty="0"/>
              <a:t>Bremer, Marcella. "Culture Models Overview." </a:t>
            </a:r>
            <a:r>
              <a:rPr lang="en-US" i="1" dirty="0"/>
              <a:t>OCAI online</a:t>
            </a:r>
            <a:r>
              <a:rPr lang="en-US" dirty="0"/>
              <a:t>, 10 Aug. 2017, </a:t>
            </a:r>
            <a:r>
              <a:rPr lang="en-US" u="sng" dirty="0">
                <a:hlinkClick r:id="rId2"/>
              </a:rPr>
              <a:t>https://www.ocai-online.com/blog/culture-models-overview</a:t>
            </a:r>
            <a:r>
              <a:rPr lang="en-US" dirty="0"/>
              <a:t> Accessed 30 November 2022.</a:t>
            </a:r>
          </a:p>
          <a:p>
            <a:pPr>
              <a:buNone/>
            </a:pPr>
            <a:r>
              <a:rPr lang="en-US" dirty="0"/>
              <a:t>CIPD. "Ethics at Work: An employer’s guide." </a:t>
            </a:r>
            <a:r>
              <a:rPr lang="en-US" i="1" dirty="0"/>
              <a:t>CIPD The Professional Body for Human Resources and People Development</a:t>
            </a:r>
            <a:r>
              <a:rPr lang="en-US" dirty="0"/>
              <a:t>, Dec. 2019, </a:t>
            </a:r>
            <a:r>
              <a:rPr lang="en-US" u="sng" dirty="0">
                <a:hlinkClick r:id="rId3"/>
              </a:rPr>
              <a:t>https://www.cipd.co.uk/Images/7919-ethics-guide_tcm18-66759.pdf</a:t>
            </a:r>
            <a:r>
              <a:rPr lang="en-US" dirty="0"/>
              <a:t> Accessed 30 November 2022.</a:t>
            </a:r>
          </a:p>
          <a:p>
            <a:pPr>
              <a:buNone/>
            </a:pPr>
            <a:r>
              <a:rPr lang="en-US" dirty="0"/>
              <a:t>Corporate.marksandspencer.com. "Ethically Made, Trusted Value." </a:t>
            </a:r>
            <a:r>
              <a:rPr lang="en-US" i="1" dirty="0"/>
              <a:t>Marks &amp; Spencer, </a:t>
            </a:r>
            <a:r>
              <a:rPr lang="en-US" dirty="0"/>
              <a:t>2022, 2022, </a:t>
            </a:r>
            <a:r>
              <a:rPr lang="en-US" u="sng" dirty="0">
                <a:hlinkClick r:id="rId4"/>
              </a:rPr>
              <a:t>https://corporate.marksandspencer.com/sustainability/reports-quick-reads/ethically-made-trusted-value</a:t>
            </a:r>
            <a:r>
              <a:rPr lang="en-US" dirty="0"/>
              <a:t> Accessed 30 November 2022.</a:t>
            </a:r>
          </a:p>
          <a:p>
            <a:pPr>
              <a:buNone/>
            </a:pPr>
            <a:r>
              <a:rPr lang="en-US" dirty="0"/>
              <a:t>Corporate.marksandspencer.com. "Policies." </a:t>
            </a:r>
            <a:r>
              <a:rPr lang="en-US" i="1" dirty="0"/>
              <a:t>Marks &amp; Spencer, 2022, </a:t>
            </a:r>
            <a:r>
              <a:rPr lang="en-US" u="sng" dirty="0">
                <a:hlinkClick r:id="rId5"/>
              </a:rPr>
              <a:t>https://corporate.marksandspencer.com/about-us/corporate-governance/policies</a:t>
            </a:r>
            <a:r>
              <a:rPr lang="en-US" dirty="0"/>
              <a:t> Accessed 30 November 2022.</a:t>
            </a:r>
          </a:p>
          <a:p>
            <a:pPr>
              <a:buNone/>
            </a:pPr>
            <a:r>
              <a:rPr lang="en-US" dirty="0"/>
              <a:t>Ethicalconsumer.org. "How Ethical is Marks &amp; Spencer Group Plc?" </a:t>
            </a:r>
            <a:r>
              <a:rPr lang="en-US" i="1" dirty="0"/>
              <a:t>Ethical Consumer</a:t>
            </a:r>
            <a:r>
              <a:rPr lang="en-US" dirty="0"/>
              <a:t>, 11 Mar. 2020, </a:t>
            </a:r>
            <a:r>
              <a:rPr lang="en-US" u="sng" dirty="0">
                <a:hlinkClick r:id="rId6"/>
              </a:rPr>
              <a:t>https://www.ethicalconsumer.org/company-profile/marks-spencer-group-plc</a:t>
            </a:r>
            <a:r>
              <a:rPr lang="en-US" u="sng" dirty="0"/>
              <a:t> </a:t>
            </a:r>
            <a:r>
              <a:rPr lang="en-US" dirty="0"/>
              <a:t>Accessed 30 November 2022.</a:t>
            </a:r>
            <a:endParaRPr lang="en-US" u="sng" dirty="0"/>
          </a:p>
          <a:p>
            <a:pPr>
              <a:buNone/>
            </a:pPr>
            <a:r>
              <a:rPr lang="en-US" dirty="0" err="1"/>
              <a:t>Hofstede</a:t>
            </a:r>
            <a:r>
              <a:rPr lang="en-US" dirty="0"/>
              <a:t>, </a:t>
            </a:r>
            <a:r>
              <a:rPr lang="en-US" dirty="0" err="1"/>
              <a:t>Geert</a:t>
            </a:r>
            <a:r>
              <a:rPr lang="en-US" dirty="0"/>
              <a:t>. "National Cultures, Organizational Cultures, and the Role of Management." </a:t>
            </a:r>
            <a:r>
              <a:rPr lang="en-US" i="1" dirty="0" err="1"/>
              <a:t>OpenMind</a:t>
            </a:r>
            <a:r>
              <a:rPr lang="en-US" dirty="0"/>
              <a:t>, 12 2017, </a:t>
            </a:r>
            <a:r>
              <a:rPr lang="en-US" u="sng" dirty="0">
                <a:hlinkClick r:id="rId7"/>
              </a:rPr>
              <a:t>https://www.bbvaopenmind.com/en/articles/national-cultures-organizational-cultures-and-the-role-of-management/ </a:t>
            </a:r>
            <a:r>
              <a:rPr lang="en-US" dirty="0"/>
              <a:t> Accessed 30 November 2022.</a:t>
            </a:r>
          </a:p>
          <a:p>
            <a:pPr>
              <a:buNone/>
            </a:pPr>
            <a:r>
              <a:rPr lang="en-US" dirty="0" err="1"/>
              <a:t>Laasch</a:t>
            </a:r>
            <a:r>
              <a:rPr lang="en-US" dirty="0"/>
              <a:t>, O. (2021). Principles of Management: Practicing Ethics, Responsibility, Sustainability. </a:t>
            </a:r>
            <a:r>
              <a:rPr lang="en-US" i="1" dirty="0"/>
              <a:t>Principles of Management</a:t>
            </a:r>
            <a:r>
              <a:rPr lang="en-US" dirty="0"/>
              <a:t>, 1-700.</a:t>
            </a:r>
          </a:p>
          <a:p>
            <a:pPr>
              <a:buNone/>
            </a:pPr>
            <a:r>
              <a:rPr lang="en-US" dirty="0" err="1"/>
              <a:t>Mellahi</a:t>
            </a:r>
            <a:r>
              <a:rPr lang="en-US" dirty="0"/>
              <a:t>, </a:t>
            </a:r>
            <a:r>
              <a:rPr lang="en-US" dirty="0" err="1"/>
              <a:t>Kamel</a:t>
            </a:r>
            <a:r>
              <a:rPr lang="en-US" dirty="0"/>
              <a:t>, Paul Jackson, and Leigh Sparks. "An exploratory study into failure in successful organizations: The case of Marks &amp; Spencer." </a:t>
            </a:r>
            <a:r>
              <a:rPr lang="en-US" i="1" dirty="0"/>
              <a:t>British Journal of Management, vol.</a:t>
            </a:r>
            <a:r>
              <a:rPr lang="en-US" dirty="0"/>
              <a:t> 13, no. 1, 2002, pp. 15-29.</a:t>
            </a:r>
          </a:p>
          <a:p>
            <a:pPr>
              <a:buNone/>
            </a:pPr>
            <a:r>
              <a:rPr lang="en-US" dirty="0" err="1"/>
              <a:t>Panayi</a:t>
            </a:r>
            <a:r>
              <a:rPr lang="en-US" dirty="0"/>
              <a:t>, Christiana HJI, Werner </a:t>
            </a:r>
            <a:r>
              <a:rPr lang="en-US" dirty="0" err="1"/>
              <a:t>Haslehner</a:t>
            </a:r>
            <a:r>
              <a:rPr lang="en-US" dirty="0"/>
              <a:t>, and </a:t>
            </a:r>
            <a:r>
              <a:rPr lang="en-US" dirty="0" err="1"/>
              <a:t>Edoardo</a:t>
            </a:r>
            <a:r>
              <a:rPr lang="en-US" dirty="0"/>
              <a:t> </a:t>
            </a:r>
            <a:r>
              <a:rPr lang="en-US" dirty="0" err="1"/>
              <a:t>Traversa</a:t>
            </a:r>
            <a:r>
              <a:rPr lang="en-US" dirty="0"/>
              <a:t>, eds. </a:t>
            </a:r>
            <a:r>
              <a:rPr lang="en-US" i="1" dirty="0"/>
              <a:t>Research Handbook on European Union Taxation Law</a:t>
            </a:r>
            <a:r>
              <a:rPr lang="en-US" dirty="0"/>
              <a:t>. Edward Elgar Publishing, 2020.</a:t>
            </a:r>
          </a:p>
          <a:p>
            <a:pPr>
              <a:buNone/>
            </a:pPr>
            <a:r>
              <a:rPr lang="en-US" dirty="0"/>
              <a:t>Personio.com. "How Do You Use The Cultural Web Model For Corporate Culture?" </a:t>
            </a:r>
            <a:r>
              <a:rPr lang="en-US" i="1" dirty="0" err="1"/>
              <a:t>Personio</a:t>
            </a:r>
            <a:r>
              <a:rPr lang="en-US" i="1" dirty="0"/>
              <a:t>. The People Operating System</a:t>
            </a:r>
            <a:r>
              <a:rPr lang="en-US" dirty="0"/>
              <a:t>, 2022, </a:t>
            </a:r>
            <a:r>
              <a:rPr lang="en-US" u="sng" dirty="0">
                <a:hlinkClick r:id="rId8"/>
              </a:rPr>
              <a:t>https://www.personio.com/hr-lexicon/cultural-web-model/</a:t>
            </a:r>
            <a:r>
              <a:rPr lang="en-US" dirty="0"/>
              <a:t> Accessed 30 November 2022.</a:t>
            </a:r>
          </a:p>
          <a:p>
            <a:pPr>
              <a:buNone/>
            </a:pPr>
            <a:r>
              <a:rPr lang="en-US" dirty="0"/>
              <a:t>Reynolds, Justine. "A Primer on the 5 Most Popular </a:t>
            </a:r>
            <a:r>
              <a:rPr lang="en-US" dirty="0" err="1"/>
              <a:t>Organisational</a:t>
            </a:r>
            <a:r>
              <a:rPr lang="en-US" dirty="0"/>
              <a:t> Culture Models." </a:t>
            </a:r>
            <a:r>
              <a:rPr lang="en-US" i="1" dirty="0" err="1"/>
              <a:t>TINYpulse</a:t>
            </a:r>
            <a:r>
              <a:rPr lang="en-US" dirty="0"/>
              <a:t>, 10 May 2016, </a:t>
            </a:r>
            <a:r>
              <a:rPr lang="en-US" u="sng" dirty="0">
                <a:hlinkClick r:id="rId9"/>
              </a:rPr>
              <a:t>https://www.tinypulse.com/blog/organizational-culture-models</a:t>
            </a:r>
            <a:r>
              <a:rPr lang="en-US" dirty="0"/>
              <a:t> Accessed 30 November 2022.</a:t>
            </a:r>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692</TotalTime>
  <Words>3206</Words>
  <Application>Microsoft Office PowerPoint</Application>
  <PresentationFormat>On-screen Show (4:3)</PresentationFormat>
  <Paragraphs>133</Paragraphs>
  <Slides>12</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Calibri</vt:lpstr>
      <vt:lpstr>Times New Roman</vt:lpstr>
      <vt:lpstr>Tw Cen MT</vt:lpstr>
      <vt:lpstr>Wingdings</vt:lpstr>
      <vt:lpstr>Wingdings 2</vt:lpstr>
      <vt:lpstr>Median</vt:lpstr>
      <vt:lpstr> PRESENTATION MARKS AND SPENCER</vt:lpstr>
      <vt:lpstr>Introduction</vt:lpstr>
      <vt:lpstr>Organisational Culture – Marks and Spencer</vt:lpstr>
      <vt:lpstr>External Context - Marks and Spencer</vt:lpstr>
      <vt:lpstr>Organisational Culture Models</vt:lpstr>
      <vt:lpstr>The Cultural Web Model  </vt:lpstr>
      <vt:lpstr>Application of the Cultural Web Model at Marks and Spencer</vt:lpstr>
      <vt:lpstr>The Marks and Spencer Ethical Stance </vt:lpstr>
      <vt:lpstr>Ethical Behaviour Affecting Employees</vt:lpstr>
      <vt:lpstr>Unethical Behaviour Affecting Employees</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MARKS AND SPENCER</dc:title>
  <dc:creator>mihaela</dc:creator>
  <cp:lastModifiedBy>mihaela costache</cp:lastModifiedBy>
  <cp:revision>2</cp:revision>
  <dcterms:created xsi:type="dcterms:W3CDTF">2006-08-16T00:00:00Z</dcterms:created>
  <dcterms:modified xsi:type="dcterms:W3CDTF">2022-12-01T11:45:53Z</dcterms:modified>
</cp:coreProperties>
</file>