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90" r:id="rId5"/>
    <p:sldId id="259" r:id="rId6"/>
    <p:sldId id="281" r:id="rId7"/>
    <p:sldId id="289" r:id="rId8"/>
    <p:sldId id="282" r:id="rId9"/>
    <p:sldId id="283" r:id="rId10"/>
    <p:sldId id="284" r:id="rId11"/>
    <p:sldId id="285" r:id="rId12"/>
    <p:sldId id="286" r:id="rId13"/>
    <p:sldId id="287" r:id="rId14"/>
    <p:sldId id="260" r:id="rId15"/>
    <p:sldId id="261" r:id="rId16"/>
    <p:sldId id="308" r:id="rId17"/>
    <p:sldId id="291" r:id="rId18"/>
    <p:sldId id="309" r:id="rId19"/>
    <p:sldId id="292" r:id="rId20"/>
    <p:sldId id="310" r:id="rId21"/>
    <p:sldId id="293" r:id="rId22"/>
    <p:sldId id="311" r:id="rId23"/>
    <p:sldId id="294" r:id="rId24"/>
    <p:sldId id="312" r:id="rId25"/>
    <p:sldId id="313" r:id="rId26"/>
    <p:sldId id="296" r:id="rId27"/>
    <p:sldId id="314" r:id="rId28"/>
    <p:sldId id="297" r:id="rId29"/>
    <p:sldId id="315" r:id="rId30"/>
    <p:sldId id="298" r:id="rId31"/>
    <p:sldId id="299" r:id="rId32"/>
    <p:sldId id="300" r:id="rId33"/>
    <p:sldId id="301" r:id="rId34"/>
    <p:sldId id="302" r:id="rId35"/>
    <p:sldId id="304" r:id="rId36"/>
    <p:sldId id="303" r:id="rId37"/>
    <p:sldId id="305" r:id="rId38"/>
    <p:sldId id="306" r:id="rId39"/>
    <p:sldId id="307" r:id="rId40"/>
    <p:sldId id="280"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24DA2C4-B097-4166-9920-F6D9BB6D37DC}" v="1049" dt="2023-03-23T10:52:26.3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3" d="100"/>
          <a:sy n="103" d="100"/>
        </p:scale>
        <p:origin x="144" y="162"/>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ke" userId="0c974ed1-fc60-4471-bc87-793b58cadcc1" providerId="ADAL" clId="{A24DA2C4-B097-4166-9920-F6D9BB6D37DC}"/>
    <pc:docChg chg="undo custSel addSld delSld modSld">
      <pc:chgData name="Mike" userId="0c974ed1-fc60-4471-bc87-793b58cadcc1" providerId="ADAL" clId="{A24DA2C4-B097-4166-9920-F6D9BB6D37DC}" dt="2023-03-23T10:52:55.013" v="1097" actId="2890"/>
      <pc:docMkLst>
        <pc:docMk/>
      </pc:docMkLst>
      <pc:sldChg chg="addSp delSp modSp mod delAnim modAnim">
        <pc:chgData name="Mike" userId="0c974ed1-fc60-4471-bc87-793b58cadcc1" providerId="ADAL" clId="{A24DA2C4-B097-4166-9920-F6D9BB6D37DC}" dt="2023-03-23T10:36:39.169" v="258" actId="26606"/>
        <pc:sldMkLst>
          <pc:docMk/>
          <pc:sldMk cId="1577194226" sldId="261"/>
        </pc:sldMkLst>
        <pc:spChg chg="mod">
          <ac:chgData name="Mike" userId="0c974ed1-fc60-4471-bc87-793b58cadcc1" providerId="ADAL" clId="{A24DA2C4-B097-4166-9920-F6D9BB6D37DC}" dt="2023-03-23T10:36:39.169" v="258" actId="26606"/>
          <ac:spMkLst>
            <pc:docMk/>
            <pc:sldMk cId="1577194226" sldId="261"/>
            <ac:spMk id="2" creationId="{61322F11-145D-4FD9-ABCB-AA1E4BD44036}"/>
          </ac:spMkLst>
        </pc:spChg>
        <pc:spChg chg="mod">
          <ac:chgData name="Mike" userId="0c974ed1-fc60-4471-bc87-793b58cadcc1" providerId="ADAL" clId="{A24DA2C4-B097-4166-9920-F6D9BB6D37DC}" dt="2023-03-23T10:36:39.169" v="258" actId="26606"/>
          <ac:spMkLst>
            <pc:docMk/>
            <pc:sldMk cId="1577194226" sldId="261"/>
            <ac:spMk id="3" creationId="{3DC2B6DD-1108-4551-AA09-156BFC42A55D}"/>
          </ac:spMkLst>
        </pc:spChg>
        <pc:spChg chg="del">
          <ac:chgData name="Mike" userId="0c974ed1-fc60-4471-bc87-793b58cadcc1" providerId="ADAL" clId="{A24DA2C4-B097-4166-9920-F6D9BB6D37DC}" dt="2023-03-23T10:35:58.498" v="254" actId="478"/>
          <ac:spMkLst>
            <pc:docMk/>
            <pc:sldMk cId="1577194226" sldId="261"/>
            <ac:spMk id="6" creationId="{F3E9A91F-DF20-4513-81E9-027C18EF48E4}"/>
          </ac:spMkLst>
        </pc:spChg>
        <pc:spChg chg="del">
          <ac:chgData name="Mike" userId="0c974ed1-fc60-4471-bc87-793b58cadcc1" providerId="ADAL" clId="{A24DA2C4-B097-4166-9920-F6D9BB6D37DC}" dt="2023-03-23T10:36:39.169" v="258" actId="26606"/>
          <ac:spMkLst>
            <pc:docMk/>
            <pc:sldMk cId="1577194226" sldId="261"/>
            <ac:spMk id="11" creationId="{E35A04CF-97D4-4FF7-B359-C546B1F62E54}"/>
          </ac:spMkLst>
        </pc:spChg>
        <pc:spChg chg="del">
          <ac:chgData name="Mike" userId="0c974ed1-fc60-4471-bc87-793b58cadcc1" providerId="ADAL" clId="{A24DA2C4-B097-4166-9920-F6D9BB6D37DC}" dt="2023-03-23T10:36:39.169" v="258" actId="26606"/>
          <ac:spMkLst>
            <pc:docMk/>
            <pc:sldMk cId="1577194226" sldId="261"/>
            <ac:spMk id="13" creationId="{1DE7243B-5109-444B-8FAF-7437C66BC0E9}"/>
          </ac:spMkLst>
        </pc:spChg>
        <pc:spChg chg="del">
          <ac:chgData name="Mike" userId="0c974ed1-fc60-4471-bc87-793b58cadcc1" providerId="ADAL" clId="{A24DA2C4-B097-4166-9920-F6D9BB6D37DC}" dt="2023-03-23T10:36:39.169" v="258" actId="26606"/>
          <ac:spMkLst>
            <pc:docMk/>
            <pc:sldMk cId="1577194226" sldId="261"/>
            <ac:spMk id="15" creationId="{4C5D6221-DA7B-4611-AA26-7D8E349FDE96}"/>
          </ac:spMkLst>
        </pc:spChg>
        <pc:spChg chg="add">
          <ac:chgData name="Mike" userId="0c974ed1-fc60-4471-bc87-793b58cadcc1" providerId="ADAL" clId="{A24DA2C4-B097-4166-9920-F6D9BB6D37DC}" dt="2023-03-23T10:36:39.169" v="258" actId="26606"/>
          <ac:spMkLst>
            <pc:docMk/>
            <pc:sldMk cId="1577194226" sldId="261"/>
            <ac:spMk id="20" creationId="{C4285719-470E-454C-AF62-8323075F1F5B}"/>
          </ac:spMkLst>
        </pc:spChg>
        <pc:spChg chg="add">
          <ac:chgData name="Mike" userId="0c974ed1-fc60-4471-bc87-793b58cadcc1" providerId="ADAL" clId="{A24DA2C4-B097-4166-9920-F6D9BB6D37DC}" dt="2023-03-23T10:36:39.169" v="258" actId="26606"/>
          <ac:spMkLst>
            <pc:docMk/>
            <pc:sldMk cId="1577194226" sldId="261"/>
            <ac:spMk id="22" creationId="{CD9FE4EF-C4D8-49A0-B2FF-81D8DB7D8A24}"/>
          </ac:spMkLst>
        </pc:spChg>
        <pc:spChg chg="add">
          <ac:chgData name="Mike" userId="0c974ed1-fc60-4471-bc87-793b58cadcc1" providerId="ADAL" clId="{A24DA2C4-B097-4166-9920-F6D9BB6D37DC}" dt="2023-03-23T10:36:39.169" v="258" actId="26606"/>
          <ac:spMkLst>
            <pc:docMk/>
            <pc:sldMk cId="1577194226" sldId="261"/>
            <ac:spMk id="24" creationId="{4300840D-0A0B-4512-BACA-B439D5B9C57C}"/>
          </ac:spMkLst>
        </pc:spChg>
        <pc:spChg chg="add">
          <ac:chgData name="Mike" userId="0c974ed1-fc60-4471-bc87-793b58cadcc1" providerId="ADAL" clId="{A24DA2C4-B097-4166-9920-F6D9BB6D37DC}" dt="2023-03-23T10:36:39.169" v="258" actId="26606"/>
          <ac:spMkLst>
            <pc:docMk/>
            <pc:sldMk cId="1577194226" sldId="261"/>
            <ac:spMk id="26" creationId="{D2B78728-A580-49A7-84F9-6EF6F583ADE0}"/>
          </ac:spMkLst>
        </pc:spChg>
        <pc:spChg chg="add">
          <ac:chgData name="Mike" userId="0c974ed1-fc60-4471-bc87-793b58cadcc1" providerId="ADAL" clId="{A24DA2C4-B097-4166-9920-F6D9BB6D37DC}" dt="2023-03-23T10:36:39.169" v="258" actId="26606"/>
          <ac:spMkLst>
            <pc:docMk/>
            <pc:sldMk cId="1577194226" sldId="261"/>
            <ac:spMk id="28" creationId="{38FAA1A1-D861-433F-88FA-1E9D6FD31D11}"/>
          </ac:spMkLst>
        </pc:spChg>
        <pc:spChg chg="add">
          <ac:chgData name="Mike" userId="0c974ed1-fc60-4471-bc87-793b58cadcc1" providerId="ADAL" clId="{A24DA2C4-B097-4166-9920-F6D9BB6D37DC}" dt="2023-03-23T10:36:39.169" v="258" actId="26606"/>
          <ac:spMkLst>
            <pc:docMk/>
            <pc:sldMk cId="1577194226" sldId="261"/>
            <ac:spMk id="30" creationId="{8D71EDA1-87BF-4D5D-AB79-F346FD19278A}"/>
          </ac:spMkLst>
        </pc:spChg>
        <pc:picChg chg="add mod">
          <ac:chgData name="Mike" userId="0c974ed1-fc60-4471-bc87-793b58cadcc1" providerId="ADAL" clId="{A24DA2C4-B097-4166-9920-F6D9BB6D37DC}" dt="2023-03-23T10:36:39.169" v="258" actId="26606"/>
          <ac:picMkLst>
            <pc:docMk/>
            <pc:sldMk cId="1577194226" sldId="261"/>
            <ac:picMk id="4" creationId="{94807CA0-CB96-CF15-A45A-AB41FA566729}"/>
          </ac:picMkLst>
        </pc:picChg>
      </pc:sldChg>
      <pc:sldChg chg="addSp delSp modSp mod delAnim modAnim">
        <pc:chgData name="Mike" userId="0c974ed1-fc60-4471-bc87-793b58cadcc1" providerId="ADAL" clId="{A24DA2C4-B097-4166-9920-F6D9BB6D37DC}" dt="2023-03-23T10:42:17.066" v="639" actId="14100"/>
        <pc:sldMkLst>
          <pc:docMk/>
          <pc:sldMk cId="2405576223" sldId="291"/>
        </pc:sldMkLst>
        <pc:spChg chg="mod">
          <ac:chgData name="Mike" userId="0c974ed1-fc60-4471-bc87-793b58cadcc1" providerId="ADAL" clId="{A24DA2C4-B097-4166-9920-F6D9BB6D37DC}" dt="2023-03-23T10:37:20.952" v="263" actId="26606"/>
          <ac:spMkLst>
            <pc:docMk/>
            <pc:sldMk cId="2405576223" sldId="291"/>
            <ac:spMk id="2" creationId="{61322F11-145D-4FD9-ABCB-AA1E4BD44036}"/>
          </ac:spMkLst>
        </pc:spChg>
        <pc:spChg chg="mod">
          <ac:chgData name="Mike" userId="0c974ed1-fc60-4471-bc87-793b58cadcc1" providerId="ADAL" clId="{A24DA2C4-B097-4166-9920-F6D9BB6D37DC}" dt="2023-03-23T10:42:17.066" v="639" actId="14100"/>
          <ac:spMkLst>
            <pc:docMk/>
            <pc:sldMk cId="2405576223" sldId="291"/>
            <ac:spMk id="3" creationId="{3DC2B6DD-1108-4551-AA09-156BFC42A55D}"/>
          </ac:spMkLst>
        </pc:spChg>
        <pc:spChg chg="del">
          <ac:chgData name="Mike" userId="0c974ed1-fc60-4471-bc87-793b58cadcc1" providerId="ADAL" clId="{A24DA2C4-B097-4166-9920-F6D9BB6D37DC}" dt="2023-03-23T10:37:14.907" v="260" actId="478"/>
          <ac:spMkLst>
            <pc:docMk/>
            <pc:sldMk cId="2405576223" sldId="291"/>
            <ac:spMk id="6" creationId="{F3E9A91F-DF20-4513-81E9-027C18EF48E4}"/>
          </ac:spMkLst>
        </pc:spChg>
        <pc:spChg chg="del">
          <ac:chgData name="Mike" userId="0c974ed1-fc60-4471-bc87-793b58cadcc1" providerId="ADAL" clId="{A24DA2C4-B097-4166-9920-F6D9BB6D37DC}" dt="2023-03-23T10:37:20.952" v="263" actId="26606"/>
          <ac:spMkLst>
            <pc:docMk/>
            <pc:sldMk cId="2405576223" sldId="291"/>
            <ac:spMk id="11" creationId="{E35A04CF-97D4-4FF7-B359-C546B1F62E54}"/>
          </ac:spMkLst>
        </pc:spChg>
        <pc:spChg chg="del">
          <ac:chgData name="Mike" userId="0c974ed1-fc60-4471-bc87-793b58cadcc1" providerId="ADAL" clId="{A24DA2C4-B097-4166-9920-F6D9BB6D37DC}" dt="2023-03-23T10:37:20.952" v="263" actId="26606"/>
          <ac:spMkLst>
            <pc:docMk/>
            <pc:sldMk cId="2405576223" sldId="291"/>
            <ac:spMk id="13" creationId="{1DE7243B-5109-444B-8FAF-7437C66BC0E9}"/>
          </ac:spMkLst>
        </pc:spChg>
        <pc:spChg chg="del">
          <ac:chgData name="Mike" userId="0c974ed1-fc60-4471-bc87-793b58cadcc1" providerId="ADAL" clId="{A24DA2C4-B097-4166-9920-F6D9BB6D37DC}" dt="2023-03-23T10:37:20.952" v="263" actId="26606"/>
          <ac:spMkLst>
            <pc:docMk/>
            <pc:sldMk cId="2405576223" sldId="291"/>
            <ac:spMk id="15" creationId="{4C5D6221-DA7B-4611-AA26-7D8E349FDE96}"/>
          </ac:spMkLst>
        </pc:spChg>
        <pc:spChg chg="add">
          <ac:chgData name="Mike" userId="0c974ed1-fc60-4471-bc87-793b58cadcc1" providerId="ADAL" clId="{A24DA2C4-B097-4166-9920-F6D9BB6D37DC}" dt="2023-03-23T10:37:20.952" v="263" actId="26606"/>
          <ac:spMkLst>
            <pc:docMk/>
            <pc:sldMk cId="2405576223" sldId="291"/>
            <ac:spMk id="20" creationId="{C4285719-470E-454C-AF62-8323075F1F5B}"/>
          </ac:spMkLst>
        </pc:spChg>
        <pc:spChg chg="add">
          <ac:chgData name="Mike" userId="0c974ed1-fc60-4471-bc87-793b58cadcc1" providerId="ADAL" clId="{A24DA2C4-B097-4166-9920-F6D9BB6D37DC}" dt="2023-03-23T10:37:20.952" v="263" actId="26606"/>
          <ac:spMkLst>
            <pc:docMk/>
            <pc:sldMk cId="2405576223" sldId="291"/>
            <ac:spMk id="22" creationId="{CD9FE4EF-C4D8-49A0-B2FF-81D8DB7D8A24}"/>
          </ac:spMkLst>
        </pc:spChg>
        <pc:spChg chg="add">
          <ac:chgData name="Mike" userId="0c974ed1-fc60-4471-bc87-793b58cadcc1" providerId="ADAL" clId="{A24DA2C4-B097-4166-9920-F6D9BB6D37DC}" dt="2023-03-23T10:37:20.952" v="263" actId="26606"/>
          <ac:spMkLst>
            <pc:docMk/>
            <pc:sldMk cId="2405576223" sldId="291"/>
            <ac:spMk id="24" creationId="{4300840D-0A0B-4512-BACA-B439D5B9C57C}"/>
          </ac:spMkLst>
        </pc:spChg>
        <pc:spChg chg="add">
          <ac:chgData name="Mike" userId="0c974ed1-fc60-4471-bc87-793b58cadcc1" providerId="ADAL" clId="{A24DA2C4-B097-4166-9920-F6D9BB6D37DC}" dt="2023-03-23T10:37:20.952" v="263" actId="26606"/>
          <ac:spMkLst>
            <pc:docMk/>
            <pc:sldMk cId="2405576223" sldId="291"/>
            <ac:spMk id="26" creationId="{D2B78728-A580-49A7-84F9-6EF6F583ADE0}"/>
          </ac:spMkLst>
        </pc:spChg>
        <pc:spChg chg="add">
          <ac:chgData name="Mike" userId="0c974ed1-fc60-4471-bc87-793b58cadcc1" providerId="ADAL" clId="{A24DA2C4-B097-4166-9920-F6D9BB6D37DC}" dt="2023-03-23T10:37:20.952" v="263" actId="26606"/>
          <ac:spMkLst>
            <pc:docMk/>
            <pc:sldMk cId="2405576223" sldId="291"/>
            <ac:spMk id="28" creationId="{38FAA1A1-D861-433F-88FA-1E9D6FD31D11}"/>
          </ac:spMkLst>
        </pc:spChg>
        <pc:spChg chg="add">
          <ac:chgData name="Mike" userId="0c974ed1-fc60-4471-bc87-793b58cadcc1" providerId="ADAL" clId="{A24DA2C4-B097-4166-9920-F6D9BB6D37DC}" dt="2023-03-23T10:37:20.952" v="263" actId="26606"/>
          <ac:spMkLst>
            <pc:docMk/>
            <pc:sldMk cId="2405576223" sldId="291"/>
            <ac:spMk id="30" creationId="{8D71EDA1-87BF-4D5D-AB79-F346FD19278A}"/>
          </ac:spMkLst>
        </pc:spChg>
        <pc:picChg chg="add mod ord">
          <ac:chgData name="Mike" userId="0c974ed1-fc60-4471-bc87-793b58cadcc1" providerId="ADAL" clId="{A24DA2C4-B097-4166-9920-F6D9BB6D37DC}" dt="2023-03-23T10:42:13.289" v="638" actId="167"/>
          <ac:picMkLst>
            <pc:docMk/>
            <pc:sldMk cId="2405576223" sldId="291"/>
            <ac:picMk id="4" creationId="{29EF6CE0-6852-AEB7-51CB-06C74C353A9E}"/>
          </ac:picMkLst>
        </pc:picChg>
      </pc:sldChg>
      <pc:sldChg chg="addSp delSp modSp mod delAnim modAnim">
        <pc:chgData name="Mike" userId="0c974ed1-fc60-4471-bc87-793b58cadcc1" providerId="ADAL" clId="{A24DA2C4-B097-4166-9920-F6D9BB6D37DC}" dt="2023-03-23T10:41:56.814" v="634" actId="14100"/>
        <pc:sldMkLst>
          <pc:docMk/>
          <pc:sldMk cId="3651993233" sldId="292"/>
        </pc:sldMkLst>
        <pc:spChg chg="mod">
          <ac:chgData name="Mike" userId="0c974ed1-fc60-4471-bc87-793b58cadcc1" providerId="ADAL" clId="{A24DA2C4-B097-4166-9920-F6D9BB6D37DC}" dt="2023-03-23T10:41:36.777" v="632" actId="26606"/>
          <ac:spMkLst>
            <pc:docMk/>
            <pc:sldMk cId="3651993233" sldId="292"/>
            <ac:spMk id="2" creationId="{61322F11-145D-4FD9-ABCB-AA1E4BD44036}"/>
          </ac:spMkLst>
        </pc:spChg>
        <pc:spChg chg="mod">
          <ac:chgData name="Mike" userId="0c974ed1-fc60-4471-bc87-793b58cadcc1" providerId="ADAL" clId="{A24DA2C4-B097-4166-9920-F6D9BB6D37DC}" dt="2023-03-23T10:41:56.814" v="634" actId="14100"/>
          <ac:spMkLst>
            <pc:docMk/>
            <pc:sldMk cId="3651993233" sldId="292"/>
            <ac:spMk id="3" creationId="{3DC2B6DD-1108-4551-AA09-156BFC42A55D}"/>
          </ac:spMkLst>
        </pc:spChg>
        <pc:spChg chg="del">
          <ac:chgData name="Mike" userId="0c974ed1-fc60-4471-bc87-793b58cadcc1" providerId="ADAL" clId="{A24DA2C4-B097-4166-9920-F6D9BB6D37DC}" dt="2023-03-23T10:41:30.248" v="630" actId="478"/>
          <ac:spMkLst>
            <pc:docMk/>
            <pc:sldMk cId="3651993233" sldId="292"/>
            <ac:spMk id="6" creationId="{F3E9A91F-DF20-4513-81E9-027C18EF48E4}"/>
          </ac:spMkLst>
        </pc:spChg>
        <pc:spChg chg="del">
          <ac:chgData name="Mike" userId="0c974ed1-fc60-4471-bc87-793b58cadcc1" providerId="ADAL" clId="{A24DA2C4-B097-4166-9920-F6D9BB6D37DC}" dt="2023-03-23T10:41:36.777" v="632" actId="26606"/>
          <ac:spMkLst>
            <pc:docMk/>
            <pc:sldMk cId="3651993233" sldId="292"/>
            <ac:spMk id="11" creationId="{E35A04CF-97D4-4FF7-B359-C546B1F62E54}"/>
          </ac:spMkLst>
        </pc:spChg>
        <pc:spChg chg="del">
          <ac:chgData name="Mike" userId="0c974ed1-fc60-4471-bc87-793b58cadcc1" providerId="ADAL" clId="{A24DA2C4-B097-4166-9920-F6D9BB6D37DC}" dt="2023-03-23T10:41:36.777" v="632" actId="26606"/>
          <ac:spMkLst>
            <pc:docMk/>
            <pc:sldMk cId="3651993233" sldId="292"/>
            <ac:spMk id="13" creationId="{1DE7243B-5109-444B-8FAF-7437C66BC0E9}"/>
          </ac:spMkLst>
        </pc:spChg>
        <pc:spChg chg="del">
          <ac:chgData name="Mike" userId="0c974ed1-fc60-4471-bc87-793b58cadcc1" providerId="ADAL" clId="{A24DA2C4-B097-4166-9920-F6D9BB6D37DC}" dt="2023-03-23T10:41:36.777" v="632" actId="26606"/>
          <ac:spMkLst>
            <pc:docMk/>
            <pc:sldMk cId="3651993233" sldId="292"/>
            <ac:spMk id="15" creationId="{4C5D6221-DA7B-4611-AA26-7D8E349FDE96}"/>
          </ac:spMkLst>
        </pc:spChg>
        <pc:spChg chg="add">
          <ac:chgData name="Mike" userId="0c974ed1-fc60-4471-bc87-793b58cadcc1" providerId="ADAL" clId="{A24DA2C4-B097-4166-9920-F6D9BB6D37DC}" dt="2023-03-23T10:41:36.777" v="632" actId="26606"/>
          <ac:spMkLst>
            <pc:docMk/>
            <pc:sldMk cId="3651993233" sldId="292"/>
            <ac:spMk id="20" creationId="{C4285719-470E-454C-AF62-8323075F1F5B}"/>
          </ac:spMkLst>
        </pc:spChg>
        <pc:spChg chg="add">
          <ac:chgData name="Mike" userId="0c974ed1-fc60-4471-bc87-793b58cadcc1" providerId="ADAL" clId="{A24DA2C4-B097-4166-9920-F6D9BB6D37DC}" dt="2023-03-23T10:41:36.777" v="632" actId="26606"/>
          <ac:spMkLst>
            <pc:docMk/>
            <pc:sldMk cId="3651993233" sldId="292"/>
            <ac:spMk id="22" creationId="{CD9FE4EF-C4D8-49A0-B2FF-81D8DB7D8A24}"/>
          </ac:spMkLst>
        </pc:spChg>
        <pc:spChg chg="add">
          <ac:chgData name="Mike" userId="0c974ed1-fc60-4471-bc87-793b58cadcc1" providerId="ADAL" clId="{A24DA2C4-B097-4166-9920-F6D9BB6D37DC}" dt="2023-03-23T10:41:36.777" v="632" actId="26606"/>
          <ac:spMkLst>
            <pc:docMk/>
            <pc:sldMk cId="3651993233" sldId="292"/>
            <ac:spMk id="24" creationId="{4300840D-0A0B-4512-BACA-B439D5B9C57C}"/>
          </ac:spMkLst>
        </pc:spChg>
        <pc:spChg chg="add">
          <ac:chgData name="Mike" userId="0c974ed1-fc60-4471-bc87-793b58cadcc1" providerId="ADAL" clId="{A24DA2C4-B097-4166-9920-F6D9BB6D37DC}" dt="2023-03-23T10:41:36.777" v="632" actId="26606"/>
          <ac:spMkLst>
            <pc:docMk/>
            <pc:sldMk cId="3651993233" sldId="292"/>
            <ac:spMk id="26" creationId="{D2B78728-A580-49A7-84F9-6EF6F583ADE0}"/>
          </ac:spMkLst>
        </pc:spChg>
        <pc:spChg chg="add">
          <ac:chgData name="Mike" userId="0c974ed1-fc60-4471-bc87-793b58cadcc1" providerId="ADAL" clId="{A24DA2C4-B097-4166-9920-F6D9BB6D37DC}" dt="2023-03-23T10:41:36.777" v="632" actId="26606"/>
          <ac:spMkLst>
            <pc:docMk/>
            <pc:sldMk cId="3651993233" sldId="292"/>
            <ac:spMk id="28" creationId="{38FAA1A1-D861-433F-88FA-1E9D6FD31D11}"/>
          </ac:spMkLst>
        </pc:spChg>
        <pc:spChg chg="add">
          <ac:chgData name="Mike" userId="0c974ed1-fc60-4471-bc87-793b58cadcc1" providerId="ADAL" clId="{A24DA2C4-B097-4166-9920-F6D9BB6D37DC}" dt="2023-03-23T10:41:36.777" v="632" actId="26606"/>
          <ac:spMkLst>
            <pc:docMk/>
            <pc:sldMk cId="3651993233" sldId="292"/>
            <ac:spMk id="30" creationId="{8D71EDA1-87BF-4D5D-AB79-F346FD19278A}"/>
          </ac:spMkLst>
        </pc:spChg>
        <pc:picChg chg="add mod">
          <ac:chgData name="Mike" userId="0c974ed1-fc60-4471-bc87-793b58cadcc1" providerId="ADAL" clId="{A24DA2C4-B097-4166-9920-F6D9BB6D37DC}" dt="2023-03-23T10:41:36.777" v="632" actId="26606"/>
          <ac:picMkLst>
            <pc:docMk/>
            <pc:sldMk cId="3651993233" sldId="292"/>
            <ac:picMk id="4" creationId="{6D66A00E-D841-6515-A76A-316E3AB992A5}"/>
          </ac:picMkLst>
        </pc:picChg>
      </pc:sldChg>
      <pc:sldChg chg="addSp delSp modSp mod delAnim modAnim">
        <pc:chgData name="Mike" userId="0c974ed1-fc60-4471-bc87-793b58cadcc1" providerId="ADAL" clId="{A24DA2C4-B097-4166-9920-F6D9BB6D37DC}" dt="2023-03-23T10:44:35.208" v="805" actId="14100"/>
        <pc:sldMkLst>
          <pc:docMk/>
          <pc:sldMk cId="1381605194" sldId="293"/>
        </pc:sldMkLst>
        <pc:spChg chg="mod">
          <ac:chgData name="Mike" userId="0c974ed1-fc60-4471-bc87-793b58cadcc1" providerId="ADAL" clId="{A24DA2C4-B097-4166-9920-F6D9BB6D37DC}" dt="2023-03-23T10:44:27.094" v="803" actId="26606"/>
          <ac:spMkLst>
            <pc:docMk/>
            <pc:sldMk cId="1381605194" sldId="293"/>
            <ac:spMk id="2" creationId="{61322F11-145D-4FD9-ABCB-AA1E4BD44036}"/>
          </ac:spMkLst>
        </pc:spChg>
        <pc:spChg chg="mod">
          <ac:chgData name="Mike" userId="0c974ed1-fc60-4471-bc87-793b58cadcc1" providerId="ADAL" clId="{A24DA2C4-B097-4166-9920-F6D9BB6D37DC}" dt="2023-03-23T10:44:35.208" v="805" actId="14100"/>
          <ac:spMkLst>
            <pc:docMk/>
            <pc:sldMk cId="1381605194" sldId="293"/>
            <ac:spMk id="3" creationId="{3DC2B6DD-1108-4551-AA09-156BFC42A55D}"/>
          </ac:spMkLst>
        </pc:spChg>
        <pc:spChg chg="del">
          <ac:chgData name="Mike" userId="0c974ed1-fc60-4471-bc87-793b58cadcc1" providerId="ADAL" clId="{A24DA2C4-B097-4166-9920-F6D9BB6D37DC}" dt="2023-03-23T10:44:17.650" v="800" actId="478"/>
          <ac:spMkLst>
            <pc:docMk/>
            <pc:sldMk cId="1381605194" sldId="293"/>
            <ac:spMk id="6" creationId="{F3E9A91F-DF20-4513-81E9-027C18EF48E4}"/>
          </ac:spMkLst>
        </pc:spChg>
        <pc:spChg chg="del">
          <ac:chgData name="Mike" userId="0c974ed1-fc60-4471-bc87-793b58cadcc1" providerId="ADAL" clId="{A24DA2C4-B097-4166-9920-F6D9BB6D37DC}" dt="2023-03-23T10:44:27.094" v="803" actId="26606"/>
          <ac:spMkLst>
            <pc:docMk/>
            <pc:sldMk cId="1381605194" sldId="293"/>
            <ac:spMk id="11" creationId="{E35A04CF-97D4-4FF7-B359-C546B1F62E54}"/>
          </ac:spMkLst>
        </pc:spChg>
        <pc:spChg chg="del">
          <ac:chgData name="Mike" userId="0c974ed1-fc60-4471-bc87-793b58cadcc1" providerId="ADAL" clId="{A24DA2C4-B097-4166-9920-F6D9BB6D37DC}" dt="2023-03-23T10:44:27.094" v="803" actId="26606"/>
          <ac:spMkLst>
            <pc:docMk/>
            <pc:sldMk cId="1381605194" sldId="293"/>
            <ac:spMk id="13" creationId="{1DE7243B-5109-444B-8FAF-7437C66BC0E9}"/>
          </ac:spMkLst>
        </pc:spChg>
        <pc:spChg chg="del">
          <ac:chgData name="Mike" userId="0c974ed1-fc60-4471-bc87-793b58cadcc1" providerId="ADAL" clId="{A24DA2C4-B097-4166-9920-F6D9BB6D37DC}" dt="2023-03-23T10:44:27.094" v="803" actId="26606"/>
          <ac:spMkLst>
            <pc:docMk/>
            <pc:sldMk cId="1381605194" sldId="293"/>
            <ac:spMk id="15" creationId="{4C5D6221-DA7B-4611-AA26-7D8E349FDE96}"/>
          </ac:spMkLst>
        </pc:spChg>
        <pc:spChg chg="add">
          <ac:chgData name="Mike" userId="0c974ed1-fc60-4471-bc87-793b58cadcc1" providerId="ADAL" clId="{A24DA2C4-B097-4166-9920-F6D9BB6D37DC}" dt="2023-03-23T10:44:27.094" v="803" actId="26606"/>
          <ac:spMkLst>
            <pc:docMk/>
            <pc:sldMk cId="1381605194" sldId="293"/>
            <ac:spMk id="20" creationId="{C4285719-470E-454C-AF62-8323075F1F5B}"/>
          </ac:spMkLst>
        </pc:spChg>
        <pc:spChg chg="add">
          <ac:chgData name="Mike" userId="0c974ed1-fc60-4471-bc87-793b58cadcc1" providerId="ADAL" clId="{A24DA2C4-B097-4166-9920-F6D9BB6D37DC}" dt="2023-03-23T10:44:27.094" v="803" actId="26606"/>
          <ac:spMkLst>
            <pc:docMk/>
            <pc:sldMk cId="1381605194" sldId="293"/>
            <ac:spMk id="22" creationId="{CD9FE4EF-C4D8-49A0-B2FF-81D8DB7D8A24}"/>
          </ac:spMkLst>
        </pc:spChg>
        <pc:spChg chg="add">
          <ac:chgData name="Mike" userId="0c974ed1-fc60-4471-bc87-793b58cadcc1" providerId="ADAL" clId="{A24DA2C4-B097-4166-9920-F6D9BB6D37DC}" dt="2023-03-23T10:44:27.094" v="803" actId="26606"/>
          <ac:spMkLst>
            <pc:docMk/>
            <pc:sldMk cId="1381605194" sldId="293"/>
            <ac:spMk id="24" creationId="{4300840D-0A0B-4512-BACA-B439D5B9C57C}"/>
          </ac:spMkLst>
        </pc:spChg>
        <pc:spChg chg="add">
          <ac:chgData name="Mike" userId="0c974ed1-fc60-4471-bc87-793b58cadcc1" providerId="ADAL" clId="{A24DA2C4-B097-4166-9920-F6D9BB6D37DC}" dt="2023-03-23T10:44:27.094" v="803" actId="26606"/>
          <ac:spMkLst>
            <pc:docMk/>
            <pc:sldMk cId="1381605194" sldId="293"/>
            <ac:spMk id="26" creationId="{D2B78728-A580-49A7-84F9-6EF6F583ADE0}"/>
          </ac:spMkLst>
        </pc:spChg>
        <pc:spChg chg="add">
          <ac:chgData name="Mike" userId="0c974ed1-fc60-4471-bc87-793b58cadcc1" providerId="ADAL" clId="{A24DA2C4-B097-4166-9920-F6D9BB6D37DC}" dt="2023-03-23T10:44:27.094" v="803" actId="26606"/>
          <ac:spMkLst>
            <pc:docMk/>
            <pc:sldMk cId="1381605194" sldId="293"/>
            <ac:spMk id="28" creationId="{38FAA1A1-D861-433F-88FA-1E9D6FD31D11}"/>
          </ac:spMkLst>
        </pc:spChg>
        <pc:spChg chg="add">
          <ac:chgData name="Mike" userId="0c974ed1-fc60-4471-bc87-793b58cadcc1" providerId="ADAL" clId="{A24DA2C4-B097-4166-9920-F6D9BB6D37DC}" dt="2023-03-23T10:44:27.094" v="803" actId="26606"/>
          <ac:spMkLst>
            <pc:docMk/>
            <pc:sldMk cId="1381605194" sldId="293"/>
            <ac:spMk id="30" creationId="{8D71EDA1-87BF-4D5D-AB79-F346FD19278A}"/>
          </ac:spMkLst>
        </pc:spChg>
        <pc:picChg chg="add mod">
          <ac:chgData name="Mike" userId="0c974ed1-fc60-4471-bc87-793b58cadcc1" providerId="ADAL" clId="{A24DA2C4-B097-4166-9920-F6D9BB6D37DC}" dt="2023-03-23T10:44:27.094" v="803" actId="26606"/>
          <ac:picMkLst>
            <pc:docMk/>
            <pc:sldMk cId="1381605194" sldId="293"/>
            <ac:picMk id="4" creationId="{CCC46A50-939D-907E-8F30-9D4DBEDC3A9D}"/>
          </ac:picMkLst>
        </pc:picChg>
      </pc:sldChg>
      <pc:sldChg chg="addSp delSp modSp mod delAnim modAnim">
        <pc:chgData name="Mike" userId="0c974ed1-fc60-4471-bc87-793b58cadcc1" providerId="ADAL" clId="{A24DA2C4-B097-4166-9920-F6D9BB6D37DC}" dt="2023-03-23T10:46:30.893" v="927" actId="20577"/>
        <pc:sldMkLst>
          <pc:docMk/>
          <pc:sldMk cId="3158319933" sldId="294"/>
        </pc:sldMkLst>
        <pc:spChg chg="mod">
          <ac:chgData name="Mike" userId="0c974ed1-fc60-4471-bc87-793b58cadcc1" providerId="ADAL" clId="{A24DA2C4-B097-4166-9920-F6D9BB6D37DC}" dt="2023-03-23T10:46:11.559" v="903" actId="26606"/>
          <ac:spMkLst>
            <pc:docMk/>
            <pc:sldMk cId="3158319933" sldId="294"/>
            <ac:spMk id="2" creationId="{61322F11-145D-4FD9-ABCB-AA1E4BD44036}"/>
          </ac:spMkLst>
        </pc:spChg>
        <pc:spChg chg="del">
          <ac:chgData name="Mike" userId="0c974ed1-fc60-4471-bc87-793b58cadcc1" providerId="ADAL" clId="{A24DA2C4-B097-4166-9920-F6D9BB6D37DC}" dt="2023-03-23T10:46:02.323" v="900" actId="478"/>
          <ac:spMkLst>
            <pc:docMk/>
            <pc:sldMk cId="3158319933" sldId="294"/>
            <ac:spMk id="3" creationId="{3DC2B6DD-1108-4551-AA09-156BFC42A55D}"/>
          </ac:spMkLst>
        </pc:spChg>
        <pc:spChg chg="mod">
          <ac:chgData name="Mike" userId="0c974ed1-fc60-4471-bc87-793b58cadcc1" providerId="ADAL" clId="{A24DA2C4-B097-4166-9920-F6D9BB6D37DC}" dt="2023-03-23T10:46:30.893" v="927" actId="20577"/>
          <ac:spMkLst>
            <pc:docMk/>
            <pc:sldMk cId="3158319933" sldId="294"/>
            <ac:spMk id="5" creationId="{1DB496EC-A75D-3AC7-AF20-6CF996488519}"/>
          </ac:spMkLst>
        </pc:spChg>
        <pc:spChg chg="ord">
          <ac:chgData name="Mike" userId="0c974ed1-fc60-4471-bc87-793b58cadcc1" providerId="ADAL" clId="{A24DA2C4-B097-4166-9920-F6D9BB6D37DC}" dt="2023-03-23T10:46:11.559" v="903" actId="26606"/>
          <ac:spMkLst>
            <pc:docMk/>
            <pc:sldMk cId="3158319933" sldId="294"/>
            <ac:spMk id="6" creationId="{F3E9A91F-DF20-4513-81E9-027C18EF48E4}"/>
          </ac:spMkLst>
        </pc:spChg>
        <pc:spChg chg="add del mod">
          <ac:chgData name="Mike" userId="0c974ed1-fc60-4471-bc87-793b58cadcc1" providerId="ADAL" clId="{A24DA2C4-B097-4166-9920-F6D9BB6D37DC}" dt="2023-03-23T10:46:05.486" v="901" actId="478"/>
          <ac:spMkLst>
            <pc:docMk/>
            <pc:sldMk cId="3158319933" sldId="294"/>
            <ac:spMk id="7" creationId="{EB90F780-0FC0-0C4B-B7FD-F13500E18AB2}"/>
          </ac:spMkLst>
        </pc:spChg>
        <pc:spChg chg="del">
          <ac:chgData name="Mike" userId="0c974ed1-fc60-4471-bc87-793b58cadcc1" providerId="ADAL" clId="{A24DA2C4-B097-4166-9920-F6D9BB6D37DC}" dt="2023-03-23T10:46:11.559" v="903" actId="26606"/>
          <ac:spMkLst>
            <pc:docMk/>
            <pc:sldMk cId="3158319933" sldId="294"/>
            <ac:spMk id="11" creationId="{E35A04CF-97D4-4FF7-B359-C546B1F62E54}"/>
          </ac:spMkLst>
        </pc:spChg>
        <pc:spChg chg="del">
          <ac:chgData name="Mike" userId="0c974ed1-fc60-4471-bc87-793b58cadcc1" providerId="ADAL" clId="{A24DA2C4-B097-4166-9920-F6D9BB6D37DC}" dt="2023-03-23T10:46:11.559" v="903" actId="26606"/>
          <ac:spMkLst>
            <pc:docMk/>
            <pc:sldMk cId="3158319933" sldId="294"/>
            <ac:spMk id="13" creationId="{1DE7243B-5109-444B-8FAF-7437C66BC0E9}"/>
          </ac:spMkLst>
        </pc:spChg>
        <pc:spChg chg="del">
          <ac:chgData name="Mike" userId="0c974ed1-fc60-4471-bc87-793b58cadcc1" providerId="ADAL" clId="{A24DA2C4-B097-4166-9920-F6D9BB6D37DC}" dt="2023-03-23T10:46:11.559" v="903" actId="26606"/>
          <ac:spMkLst>
            <pc:docMk/>
            <pc:sldMk cId="3158319933" sldId="294"/>
            <ac:spMk id="15" creationId="{4C5D6221-DA7B-4611-AA26-7D8E349FDE96}"/>
          </ac:spMkLst>
        </pc:spChg>
        <pc:spChg chg="add">
          <ac:chgData name="Mike" userId="0c974ed1-fc60-4471-bc87-793b58cadcc1" providerId="ADAL" clId="{A24DA2C4-B097-4166-9920-F6D9BB6D37DC}" dt="2023-03-23T10:46:11.559" v="903" actId="26606"/>
          <ac:spMkLst>
            <pc:docMk/>
            <pc:sldMk cId="3158319933" sldId="294"/>
            <ac:spMk id="20" creationId="{C4285719-470E-454C-AF62-8323075F1F5B}"/>
          </ac:spMkLst>
        </pc:spChg>
        <pc:spChg chg="add">
          <ac:chgData name="Mike" userId="0c974ed1-fc60-4471-bc87-793b58cadcc1" providerId="ADAL" clId="{A24DA2C4-B097-4166-9920-F6D9BB6D37DC}" dt="2023-03-23T10:46:11.559" v="903" actId="26606"/>
          <ac:spMkLst>
            <pc:docMk/>
            <pc:sldMk cId="3158319933" sldId="294"/>
            <ac:spMk id="22" creationId="{CD9FE4EF-C4D8-49A0-B2FF-81D8DB7D8A24}"/>
          </ac:spMkLst>
        </pc:spChg>
        <pc:spChg chg="add">
          <ac:chgData name="Mike" userId="0c974ed1-fc60-4471-bc87-793b58cadcc1" providerId="ADAL" clId="{A24DA2C4-B097-4166-9920-F6D9BB6D37DC}" dt="2023-03-23T10:46:11.559" v="903" actId="26606"/>
          <ac:spMkLst>
            <pc:docMk/>
            <pc:sldMk cId="3158319933" sldId="294"/>
            <ac:spMk id="24" creationId="{4300840D-0A0B-4512-BACA-B439D5B9C57C}"/>
          </ac:spMkLst>
        </pc:spChg>
        <pc:spChg chg="add">
          <ac:chgData name="Mike" userId="0c974ed1-fc60-4471-bc87-793b58cadcc1" providerId="ADAL" clId="{A24DA2C4-B097-4166-9920-F6D9BB6D37DC}" dt="2023-03-23T10:46:11.559" v="903" actId="26606"/>
          <ac:spMkLst>
            <pc:docMk/>
            <pc:sldMk cId="3158319933" sldId="294"/>
            <ac:spMk id="26" creationId="{D2B78728-A580-49A7-84F9-6EF6F583ADE0}"/>
          </ac:spMkLst>
        </pc:spChg>
        <pc:spChg chg="add">
          <ac:chgData name="Mike" userId="0c974ed1-fc60-4471-bc87-793b58cadcc1" providerId="ADAL" clId="{A24DA2C4-B097-4166-9920-F6D9BB6D37DC}" dt="2023-03-23T10:46:11.559" v="903" actId="26606"/>
          <ac:spMkLst>
            <pc:docMk/>
            <pc:sldMk cId="3158319933" sldId="294"/>
            <ac:spMk id="28" creationId="{38FAA1A1-D861-433F-88FA-1E9D6FD31D11}"/>
          </ac:spMkLst>
        </pc:spChg>
        <pc:spChg chg="add">
          <ac:chgData name="Mike" userId="0c974ed1-fc60-4471-bc87-793b58cadcc1" providerId="ADAL" clId="{A24DA2C4-B097-4166-9920-F6D9BB6D37DC}" dt="2023-03-23T10:46:11.559" v="903" actId="26606"/>
          <ac:spMkLst>
            <pc:docMk/>
            <pc:sldMk cId="3158319933" sldId="294"/>
            <ac:spMk id="30" creationId="{8D71EDA1-87BF-4D5D-AB79-F346FD19278A}"/>
          </ac:spMkLst>
        </pc:spChg>
        <pc:picChg chg="add mod">
          <ac:chgData name="Mike" userId="0c974ed1-fc60-4471-bc87-793b58cadcc1" providerId="ADAL" clId="{A24DA2C4-B097-4166-9920-F6D9BB6D37DC}" dt="2023-03-23T10:46:11.559" v="903" actId="26606"/>
          <ac:picMkLst>
            <pc:docMk/>
            <pc:sldMk cId="3158319933" sldId="294"/>
            <ac:picMk id="8" creationId="{72143589-4213-2E63-F08F-1C86D32D1DAA}"/>
          </ac:picMkLst>
        </pc:picChg>
      </pc:sldChg>
      <pc:sldChg chg="addSp delSp modSp mod delAnim modAnim">
        <pc:chgData name="Mike" userId="0c974ed1-fc60-4471-bc87-793b58cadcc1" providerId="ADAL" clId="{A24DA2C4-B097-4166-9920-F6D9BB6D37DC}" dt="2023-03-23T10:52:44.115" v="1096" actId="26606"/>
        <pc:sldMkLst>
          <pc:docMk/>
          <pc:sldMk cId="1474762522" sldId="296"/>
        </pc:sldMkLst>
        <pc:spChg chg="mod">
          <ac:chgData name="Mike" userId="0c974ed1-fc60-4471-bc87-793b58cadcc1" providerId="ADAL" clId="{A24DA2C4-B097-4166-9920-F6D9BB6D37DC}" dt="2023-03-23T10:52:44.115" v="1096" actId="26606"/>
          <ac:spMkLst>
            <pc:docMk/>
            <pc:sldMk cId="1474762522" sldId="296"/>
            <ac:spMk id="2" creationId="{61322F11-145D-4FD9-ABCB-AA1E4BD44036}"/>
          </ac:spMkLst>
        </pc:spChg>
        <pc:spChg chg="mod">
          <ac:chgData name="Mike" userId="0c974ed1-fc60-4471-bc87-793b58cadcc1" providerId="ADAL" clId="{A24DA2C4-B097-4166-9920-F6D9BB6D37DC}" dt="2023-03-23T10:52:44.115" v="1096" actId="26606"/>
          <ac:spMkLst>
            <pc:docMk/>
            <pc:sldMk cId="1474762522" sldId="296"/>
            <ac:spMk id="3" creationId="{3DC2B6DD-1108-4551-AA09-156BFC42A55D}"/>
          </ac:spMkLst>
        </pc:spChg>
        <pc:spChg chg="del">
          <ac:chgData name="Mike" userId="0c974ed1-fc60-4471-bc87-793b58cadcc1" providerId="ADAL" clId="{A24DA2C4-B097-4166-9920-F6D9BB6D37DC}" dt="2023-03-23T10:52:13.695" v="1092" actId="478"/>
          <ac:spMkLst>
            <pc:docMk/>
            <pc:sldMk cId="1474762522" sldId="296"/>
            <ac:spMk id="6" creationId="{F3E9A91F-DF20-4513-81E9-027C18EF48E4}"/>
          </ac:spMkLst>
        </pc:spChg>
        <pc:spChg chg="del">
          <ac:chgData name="Mike" userId="0c974ed1-fc60-4471-bc87-793b58cadcc1" providerId="ADAL" clId="{A24DA2C4-B097-4166-9920-F6D9BB6D37DC}" dt="2023-03-23T10:52:44.115" v="1096" actId="26606"/>
          <ac:spMkLst>
            <pc:docMk/>
            <pc:sldMk cId="1474762522" sldId="296"/>
            <ac:spMk id="11" creationId="{E35A04CF-97D4-4FF7-B359-C546B1F62E54}"/>
          </ac:spMkLst>
        </pc:spChg>
        <pc:spChg chg="del">
          <ac:chgData name="Mike" userId="0c974ed1-fc60-4471-bc87-793b58cadcc1" providerId="ADAL" clId="{A24DA2C4-B097-4166-9920-F6D9BB6D37DC}" dt="2023-03-23T10:52:44.115" v="1096" actId="26606"/>
          <ac:spMkLst>
            <pc:docMk/>
            <pc:sldMk cId="1474762522" sldId="296"/>
            <ac:spMk id="13" creationId="{1DE7243B-5109-444B-8FAF-7437C66BC0E9}"/>
          </ac:spMkLst>
        </pc:spChg>
        <pc:spChg chg="del">
          <ac:chgData name="Mike" userId="0c974ed1-fc60-4471-bc87-793b58cadcc1" providerId="ADAL" clId="{A24DA2C4-B097-4166-9920-F6D9BB6D37DC}" dt="2023-03-23T10:52:44.115" v="1096" actId="26606"/>
          <ac:spMkLst>
            <pc:docMk/>
            <pc:sldMk cId="1474762522" sldId="296"/>
            <ac:spMk id="15" creationId="{4C5D6221-DA7B-4611-AA26-7D8E349FDE96}"/>
          </ac:spMkLst>
        </pc:spChg>
        <pc:spChg chg="add">
          <ac:chgData name="Mike" userId="0c974ed1-fc60-4471-bc87-793b58cadcc1" providerId="ADAL" clId="{A24DA2C4-B097-4166-9920-F6D9BB6D37DC}" dt="2023-03-23T10:52:44.115" v="1096" actId="26606"/>
          <ac:spMkLst>
            <pc:docMk/>
            <pc:sldMk cId="1474762522" sldId="296"/>
            <ac:spMk id="20" creationId="{A4E37431-20F0-4DD6-84A9-ED2B644943A2}"/>
          </ac:spMkLst>
        </pc:spChg>
        <pc:spChg chg="add">
          <ac:chgData name="Mike" userId="0c974ed1-fc60-4471-bc87-793b58cadcc1" providerId="ADAL" clId="{A24DA2C4-B097-4166-9920-F6D9BB6D37DC}" dt="2023-03-23T10:52:44.115" v="1096" actId="26606"/>
          <ac:spMkLst>
            <pc:docMk/>
            <pc:sldMk cId="1474762522" sldId="296"/>
            <ac:spMk id="22" creationId="{0AE98B72-66C6-4AB4-AF0D-BA830DE86393}"/>
          </ac:spMkLst>
        </pc:spChg>
        <pc:spChg chg="add">
          <ac:chgData name="Mike" userId="0c974ed1-fc60-4471-bc87-793b58cadcc1" providerId="ADAL" clId="{A24DA2C4-B097-4166-9920-F6D9BB6D37DC}" dt="2023-03-23T10:52:44.115" v="1096" actId="26606"/>
          <ac:spMkLst>
            <pc:docMk/>
            <pc:sldMk cId="1474762522" sldId="296"/>
            <ac:spMk id="24" creationId="{407EAFC6-733F-403D-BB4D-05A3A28742F1}"/>
          </ac:spMkLst>
        </pc:spChg>
        <pc:spChg chg="add">
          <ac:chgData name="Mike" userId="0c974ed1-fc60-4471-bc87-793b58cadcc1" providerId="ADAL" clId="{A24DA2C4-B097-4166-9920-F6D9BB6D37DC}" dt="2023-03-23T10:52:44.115" v="1096" actId="26606"/>
          <ac:spMkLst>
            <pc:docMk/>
            <pc:sldMk cId="1474762522" sldId="296"/>
            <ac:spMk id="26" creationId="{17A36730-4CB0-4F61-AD11-A44C9765833F}"/>
          </ac:spMkLst>
        </pc:spChg>
        <pc:spChg chg="add">
          <ac:chgData name="Mike" userId="0c974ed1-fc60-4471-bc87-793b58cadcc1" providerId="ADAL" clId="{A24DA2C4-B097-4166-9920-F6D9BB6D37DC}" dt="2023-03-23T10:52:44.115" v="1096" actId="26606"/>
          <ac:spMkLst>
            <pc:docMk/>
            <pc:sldMk cId="1474762522" sldId="296"/>
            <ac:spMk id="28" creationId="{C69C79E1-F916-4929-A4F3-DE763D4BFA57}"/>
          </ac:spMkLst>
        </pc:spChg>
        <pc:spChg chg="add">
          <ac:chgData name="Mike" userId="0c974ed1-fc60-4471-bc87-793b58cadcc1" providerId="ADAL" clId="{A24DA2C4-B097-4166-9920-F6D9BB6D37DC}" dt="2023-03-23T10:52:44.115" v="1096" actId="26606"/>
          <ac:spMkLst>
            <pc:docMk/>
            <pc:sldMk cId="1474762522" sldId="296"/>
            <ac:spMk id="30" creationId="{767334AB-16BD-4EC7-8C6B-4B5171600933}"/>
          </ac:spMkLst>
        </pc:spChg>
        <pc:picChg chg="add mod">
          <ac:chgData name="Mike" userId="0c974ed1-fc60-4471-bc87-793b58cadcc1" providerId="ADAL" clId="{A24DA2C4-B097-4166-9920-F6D9BB6D37DC}" dt="2023-03-23T10:52:44.115" v="1096" actId="26606"/>
          <ac:picMkLst>
            <pc:docMk/>
            <pc:sldMk cId="1474762522" sldId="296"/>
            <ac:picMk id="4" creationId="{83CA4C56-AD17-B070-DE39-4E362D2CAECF}"/>
          </ac:picMkLst>
        </pc:picChg>
      </pc:sldChg>
      <pc:sldChg chg="add">
        <pc:chgData name="Mike" userId="0c974ed1-fc60-4471-bc87-793b58cadcc1" providerId="ADAL" clId="{A24DA2C4-B097-4166-9920-F6D9BB6D37DC}" dt="2023-03-23T10:33:15.423" v="17" actId="2890"/>
        <pc:sldMkLst>
          <pc:docMk/>
          <pc:sldMk cId="150923618" sldId="308"/>
        </pc:sldMkLst>
      </pc:sldChg>
      <pc:sldChg chg="modSp add mod">
        <pc:chgData name="Mike" userId="0c974ed1-fc60-4471-bc87-793b58cadcc1" providerId="ADAL" clId="{A24DA2C4-B097-4166-9920-F6D9BB6D37DC}" dt="2023-03-23T10:39:21.474" v="517" actId="1076"/>
        <pc:sldMkLst>
          <pc:docMk/>
          <pc:sldMk cId="979968806" sldId="309"/>
        </pc:sldMkLst>
        <pc:spChg chg="mod">
          <ac:chgData name="Mike" userId="0c974ed1-fc60-4471-bc87-793b58cadcc1" providerId="ADAL" clId="{A24DA2C4-B097-4166-9920-F6D9BB6D37DC}" dt="2023-03-23T10:39:21.474" v="517" actId="1076"/>
          <ac:spMkLst>
            <pc:docMk/>
            <pc:sldMk cId="979968806" sldId="309"/>
            <ac:spMk id="6" creationId="{F3E9A91F-DF20-4513-81E9-027C18EF48E4}"/>
          </ac:spMkLst>
        </pc:spChg>
      </pc:sldChg>
      <pc:sldChg chg="add">
        <pc:chgData name="Mike" userId="0c974ed1-fc60-4471-bc87-793b58cadcc1" providerId="ADAL" clId="{A24DA2C4-B097-4166-9920-F6D9BB6D37DC}" dt="2023-03-23T10:39:28.474" v="518" actId="2890"/>
        <pc:sldMkLst>
          <pc:docMk/>
          <pc:sldMk cId="3681449090" sldId="310"/>
        </pc:sldMkLst>
      </pc:sldChg>
      <pc:sldChg chg="add del">
        <pc:chgData name="Mike" userId="0c974ed1-fc60-4471-bc87-793b58cadcc1" providerId="ADAL" clId="{A24DA2C4-B097-4166-9920-F6D9BB6D37DC}" dt="2023-03-23T10:39:44.965" v="520" actId="47"/>
        <pc:sldMkLst>
          <pc:docMk/>
          <pc:sldMk cId="1368535393" sldId="311"/>
        </pc:sldMkLst>
      </pc:sldChg>
      <pc:sldChg chg="add">
        <pc:chgData name="Mike" userId="0c974ed1-fc60-4471-bc87-793b58cadcc1" providerId="ADAL" clId="{A24DA2C4-B097-4166-9920-F6D9BB6D37DC}" dt="2023-03-23T10:42:30.093" v="640" actId="2890"/>
        <pc:sldMkLst>
          <pc:docMk/>
          <pc:sldMk cId="4066404892" sldId="311"/>
        </pc:sldMkLst>
      </pc:sldChg>
      <pc:sldChg chg="add">
        <pc:chgData name="Mike" userId="0c974ed1-fc60-4471-bc87-793b58cadcc1" providerId="ADAL" clId="{A24DA2C4-B097-4166-9920-F6D9BB6D37DC}" dt="2023-03-23T10:44:48.791" v="806" actId="2890"/>
        <pc:sldMkLst>
          <pc:docMk/>
          <pc:sldMk cId="2716756408" sldId="312"/>
        </pc:sldMkLst>
      </pc:sldChg>
      <pc:sldChg chg="addSp delSp modSp new mod setBg modClrScheme chgLayout">
        <pc:chgData name="Mike" userId="0c974ed1-fc60-4471-bc87-793b58cadcc1" providerId="ADAL" clId="{A24DA2C4-B097-4166-9920-F6D9BB6D37DC}" dt="2023-03-23T10:50:31.337" v="936" actId="26606"/>
        <pc:sldMkLst>
          <pc:docMk/>
          <pc:sldMk cId="2689565712" sldId="313"/>
        </pc:sldMkLst>
        <pc:spChg chg="del">
          <ac:chgData name="Mike" userId="0c974ed1-fc60-4471-bc87-793b58cadcc1" providerId="ADAL" clId="{A24DA2C4-B097-4166-9920-F6D9BB6D37DC}" dt="2023-03-23T10:50:26.625" v="935" actId="700"/>
          <ac:spMkLst>
            <pc:docMk/>
            <pc:sldMk cId="2689565712" sldId="313"/>
            <ac:spMk id="2" creationId="{F6ED2DB6-E5FE-236B-8C92-36EAB5FB286B}"/>
          </ac:spMkLst>
        </pc:spChg>
        <pc:spChg chg="del">
          <ac:chgData name="Mike" userId="0c974ed1-fc60-4471-bc87-793b58cadcc1" providerId="ADAL" clId="{A24DA2C4-B097-4166-9920-F6D9BB6D37DC}" dt="2023-03-23T10:50:26.625" v="935" actId="700"/>
          <ac:spMkLst>
            <pc:docMk/>
            <pc:sldMk cId="2689565712" sldId="313"/>
            <ac:spMk id="3" creationId="{3E4B0ABD-B464-D1CA-71A8-0733DDDF15D0}"/>
          </ac:spMkLst>
        </pc:spChg>
        <pc:spChg chg="add">
          <ac:chgData name="Mike" userId="0c974ed1-fc60-4471-bc87-793b58cadcc1" providerId="ADAL" clId="{A24DA2C4-B097-4166-9920-F6D9BB6D37DC}" dt="2023-03-23T10:50:31.337" v="936" actId="26606"/>
          <ac:spMkLst>
            <pc:docMk/>
            <pc:sldMk cId="2689565712" sldId="313"/>
            <ac:spMk id="11" creationId="{A169D286-F4D7-4C8B-A6BD-D05384C7F1D8}"/>
          </ac:spMkLst>
        </pc:spChg>
        <pc:spChg chg="add">
          <ac:chgData name="Mike" userId="0c974ed1-fc60-4471-bc87-793b58cadcc1" providerId="ADAL" clId="{A24DA2C4-B097-4166-9920-F6D9BB6D37DC}" dt="2023-03-23T10:50:31.337" v="936" actId="26606"/>
          <ac:spMkLst>
            <pc:docMk/>
            <pc:sldMk cId="2689565712" sldId="313"/>
            <ac:spMk id="13" creationId="{39E8235E-135E-4261-8F54-2B316E493C42}"/>
          </ac:spMkLst>
        </pc:spChg>
        <pc:spChg chg="add">
          <ac:chgData name="Mike" userId="0c974ed1-fc60-4471-bc87-793b58cadcc1" providerId="ADAL" clId="{A24DA2C4-B097-4166-9920-F6D9BB6D37DC}" dt="2023-03-23T10:50:31.337" v="936" actId="26606"/>
          <ac:spMkLst>
            <pc:docMk/>
            <pc:sldMk cId="2689565712" sldId="313"/>
            <ac:spMk id="15" creationId="{D4ED8EC3-4D57-4620-93CE-4E6661F09A3E}"/>
          </ac:spMkLst>
        </pc:spChg>
        <pc:spChg chg="add">
          <ac:chgData name="Mike" userId="0c974ed1-fc60-4471-bc87-793b58cadcc1" providerId="ADAL" clId="{A24DA2C4-B097-4166-9920-F6D9BB6D37DC}" dt="2023-03-23T10:50:31.337" v="936" actId="26606"/>
          <ac:spMkLst>
            <pc:docMk/>
            <pc:sldMk cId="2689565712" sldId="313"/>
            <ac:spMk id="17" creationId="{83BCB34A-2F40-4F41-8488-A134C1C155B7}"/>
          </ac:spMkLst>
        </pc:spChg>
        <pc:spChg chg="add">
          <ac:chgData name="Mike" userId="0c974ed1-fc60-4471-bc87-793b58cadcc1" providerId="ADAL" clId="{A24DA2C4-B097-4166-9920-F6D9BB6D37DC}" dt="2023-03-23T10:50:31.337" v="936" actId="26606"/>
          <ac:spMkLst>
            <pc:docMk/>
            <pc:sldMk cId="2689565712" sldId="313"/>
            <ac:spMk id="19" creationId="{F78382DC-4207-465E-B379-1E16448AA222}"/>
          </ac:spMkLst>
        </pc:spChg>
        <pc:picChg chg="add mod">
          <ac:chgData name="Mike" userId="0c974ed1-fc60-4471-bc87-793b58cadcc1" providerId="ADAL" clId="{A24DA2C4-B097-4166-9920-F6D9BB6D37DC}" dt="2023-03-23T10:50:31.337" v="936" actId="26606"/>
          <ac:picMkLst>
            <pc:docMk/>
            <pc:sldMk cId="2689565712" sldId="313"/>
            <ac:picMk id="5" creationId="{668DFB7A-3C92-114F-41BB-1293E1FAEEDF}"/>
          </ac:picMkLst>
        </pc:picChg>
        <pc:picChg chg="add mod">
          <ac:chgData name="Mike" userId="0c974ed1-fc60-4471-bc87-793b58cadcc1" providerId="ADAL" clId="{A24DA2C4-B097-4166-9920-F6D9BB6D37DC}" dt="2023-03-23T10:50:31.337" v="936" actId="26606"/>
          <ac:picMkLst>
            <pc:docMk/>
            <pc:sldMk cId="2689565712" sldId="313"/>
            <ac:picMk id="6" creationId="{AC49C614-E869-7304-DE55-169FB3BC63DA}"/>
          </ac:picMkLst>
        </pc:picChg>
      </pc:sldChg>
      <pc:sldChg chg="add">
        <pc:chgData name="Mike" userId="0c974ed1-fc60-4471-bc87-793b58cadcc1" providerId="ADAL" clId="{A24DA2C4-B097-4166-9920-F6D9BB6D37DC}" dt="2023-03-23T10:51:12.900" v="937" actId="2890"/>
        <pc:sldMkLst>
          <pc:docMk/>
          <pc:sldMk cId="1588357254" sldId="314"/>
        </pc:sldMkLst>
      </pc:sldChg>
      <pc:sldChg chg="add">
        <pc:chgData name="Mike" userId="0c974ed1-fc60-4471-bc87-793b58cadcc1" providerId="ADAL" clId="{A24DA2C4-B097-4166-9920-F6D9BB6D37DC}" dt="2023-03-23T10:52:55.013" v="1097" actId="2890"/>
        <pc:sldMkLst>
          <pc:docMk/>
          <pc:sldMk cId="3695082097" sldId="315"/>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78C9F-ACDF-45CA-8ABF-59408E3D2FC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6C7347C-0C4C-4A04-A393-B860140F314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F8B863F-D4BE-4AE9-9F24-E355A98B25BD}"/>
              </a:ext>
            </a:extLst>
          </p:cNvPr>
          <p:cNvSpPr>
            <a:spLocks noGrp="1"/>
          </p:cNvSpPr>
          <p:nvPr>
            <p:ph type="dt" sz="half" idx="10"/>
          </p:nvPr>
        </p:nvSpPr>
        <p:spPr/>
        <p:txBody>
          <a:bodyPr/>
          <a:lstStyle/>
          <a:p>
            <a:fld id="{413DC030-B4AD-4A18-9C14-2881976345EC}" type="datetimeFigureOut">
              <a:rPr lang="en-GB" smtClean="0"/>
              <a:t>23/03/2023</a:t>
            </a:fld>
            <a:endParaRPr lang="en-GB"/>
          </a:p>
        </p:txBody>
      </p:sp>
      <p:sp>
        <p:nvSpPr>
          <p:cNvPr id="5" name="Footer Placeholder 4">
            <a:extLst>
              <a:ext uri="{FF2B5EF4-FFF2-40B4-BE49-F238E27FC236}">
                <a16:creationId xmlns:a16="http://schemas.microsoft.com/office/drawing/2014/main" id="{A709FB2B-D3F0-40DD-A883-695987E506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E5FE6F-C8F1-4664-A3B7-87515AF1F3D8}"/>
              </a:ext>
            </a:extLst>
          </p:cNvPr>
          <p:cNvSpPr>
            <a:spLocks noGrp="1"/>
          </p:cNvSpPr>
          <p:nvPr>
            <p:ph type="sldNum" sz="quarter" idx="12"/>
          </p:nvPr>
        </p:nvSpPr>
        <p:spPr/>
        <p:txBody>
          <a:bodyPr/>
          <a:lstStyle/>
          <a:p>
            <a:fld id="{8D80DFE2-4BAD-470C-9127-F47A40139688}" type="slidenum">
              <a:rPr lang="en-GB" smtClean="0"/>
              <a:t>‹#›</a:t>
            </a:fld>
            <a:endParaRPr lang="en-GB"/>
          </a:p>
        </p:txBody>
      </p:sp>
    </p:spTree>
    <p:extLst>
      <p:ext uri="{BB962C8B-B14F-4D97-AF65-F5344CB8AC3E}">
        <p14:creationId xmlns:p14="http://schemas.microsoft.com/office/powerpoint/2010/main" val="41562463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3E9B6-3187-49B8-A338-C7A0B15BEF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BFE445F-6677-4169-ABCC-4201F8F084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F68BEE-4654-4FF9-88ED-E4392D2AA921}"/>
              </a:ext>
            </a:extLst>
          </p:cNvPr>
          <p:cNvSpPr>
            <a:spLocks noGrp="1"/>
          </p:cNvSpPr>
          <p:nvPr>
            <p:ph type="dt" sz="half" idx="10"/>
          </p:nvPr>
        </p:nvSpPr>
        <p:spPr/>
        <p:txBody>
          <a:bodyPr/>
          <a:lstStyle/>
          <a:p>
            <a:fld id="{413DC030-B4AD-4A18-9C14-2881976345EC}" type="datetimeFigureOut">
              <a:rPr lang="en-GB" smtClean="0"/>
              <a:t>23/03/2023</a:t>
            </a:fld>
            <a:endParaRPr lang="en-GB"/>
          </a:p>
        </p:txBody>
      </p:sp>
      <p:sp>
        <p:nvSpPr>
          <p:cNvPr id="5" name="Footer Placeholder 4">
            <a:extLst>
              <a:ext uri="{FF2B5EF4-FFF2-40B4-BE49-F238E27FC236}">
                <a16:creationId xmlns:a16="http://schemas.microsoft.com/office/drawing/2014/main" id="{5412D222-28B1-41DC-A4BB-F5DBD16900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D133A5-5E36-42A1-9238-B34B8CA5B070}"/>
              </a:ext>
            </a:extLst>
          </p:cNvPr>
          <p:cNvSpPr>
            <a:spLocks noGrp="1"/>
          </p:cNvSpPr>
          <p:nvPr>
            <p:ph type="sldNum" sz="quarter" idx="12"/>
          </p:nvPr>
        </p:nvSpPr>
        <p:spPr/>
        <p:txBody>
          <a:bodyPr/>
          <a:lstStyle/>
          <a:p>
            <a:fld id="{8D80DFE2-4BAD-470C-9127-F47A40139688}" type="slidenum">
              <a:rPr lang="en-GB" smtClean="0"/>
              <a:t>‹#›</a:t>
            </a:fld>
            <a:endParaRPr lang="en-GB"/>
          </a:p>
        </p:txBody>
      </p:sp>
    </p:spTree>
    <p:extLst>
      <p:ext uri="{BB962C8B-B14F-4D97-AF65-F5344CB8AC3E}">
        <p14:creationId xmlns:p14="http://schemas.microsoft.com/office/powerpoint/2010/main" val="29330097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06A1C-B086-4904-B8CB-96EFC029E22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6E74107-87C3-4F69-B297-9539296197E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51EDBBD-9E82-40CD-801D-C9B691C14A3F}"/>
              </a:ext>
            </a:extLst>
          </p:cNvPr>
          <p:cNvSpPr>
            <a:spLocks noGrp="1"/>
          </p:cNvSpPr>
          <p:nvPr>
            <p:ph type="dt" sz="half" idx="10"/>
          </p:nvPr>
        </p:nvSpPr>
        <p:spPr/>
        <p:txBody>
          <a:bodyPr/>
          <a:lstStyle/>
          <a:p>
            <a:fld id="{413DC030-B4AD-4A18-9C14-2881976345EC}" type="datetimeFigureOut">
              <a:rPr lang="en-GB" smtClean="0"/>
              <a:t>23/03/2023</a:t>
            </a:fld>
            <a:endParaRPr lang="en-GB"/>
          </a:p>
        </p:txBody>
      </p:sp>
      <p:sp>
        <p:nvSpPr>
          <p:cNvPr id="5" name="Footer Placeholder 4">
            <a:extLst>
              <a:ext uri="{FF2B5EF4-FFF2-40B4-BE49-F238E27FC236}">
                <a16:creationId xmlns:a16="http://schemas.microsoft.com/office/drawing/2014/main" id="{D82E3417-4F57-4784-A13F-DC3338CEC6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2168F6-6B8F-4FE9-9D62-BFABA6CA3577}"/>
              </a:ext>
            </a:extLst>
          </p:cNvPr>
          <p:cNvSpPr>
            <a:spLocks noGrp="1"/>
          </p:cNvSpPr>
          <p:nvPr>
            <p:ph type="sldNum" sz="quarter" idx="12"/>
          </p:nvPr>
        </p:nvSpPr>
        <p:spPr/>
        <p:txBody>
          <a:bodyPr/>
          <a:lstStyle/>
          <a:p>
            <a:fld id="{8D80DFE2-4BAD-470C-9127-F47A40139688}" type="slidenum">
              <a:rPr lang="en-GB" smtClean="0"/>
              <a:t>‹#›</a:t>
            </a:fld>
            <a:endParaRPr lang="en-GB"/>
          </a:p>
        </p:txBody>
      </p:sp>
    </p:spTree>
    <p:extLst>
      <p:ext uri="{BB962C8B-B14F-4D97-AF65-F5344CB8AC3E}">
        <p14:creationId xmlns:p14="http://schemas.microsoft.com/office/powerpoint/2010/main" val="1622437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FF5D9-2649-42E6-AB5E-6483EE9B090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0E4DA61-F50D-47F6-A3ED-8DA377838DE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EFDCBE8-497C-4AED-8D06-76E21EC1EF9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CDAEB4B-088F-4635-9CCB-62988F1A43C1}"/>
              </a:ext>
            </a:extLst>
          </p:cNvPr>
          <p:cNvSpPr>
            <a:spLocks noGrp="1"/>
          </p:cNvSpPr>
          <p:nvPr>
            <p:ph type="dt" sz="half" idx="10"/>
          </p:nvPr>
        </p:nvSpPr>
        <p:spPr/>
        <p:txBody>
          <a:bodyPr/>
          <a:lstStyle/>
          <a:p>
            <a:fld id="{413DC030-B4AD-4A18-9C14-2881976345EC}" type="datetimeFigureOut">
              <a:rPr lang="en-GB" smtClean="0"/>
              <a:t>23/03/2023</a:t>
            </a:fld>
            <a:endParaRPr lang="en-GB"/>
          </a:p>
        </p:txBody>
      </p:sp>
      <p:sp>
        <p:nvSpPr>
          <p:cNvPr id="6" name="Footer Placeholder 5">
            <a:extLst>
              <a:ext uri="{FF2B5EF4-FFF2-40B4-BE49-F238E27FC236}">
                <a16:creationId xmlns:a16="http://schemas.microsoft.com/office/drawing/2014/main" id="{A607F50F-AA7D-4E17-9F97-CCD429C9F9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17D79C-660A-4BBE-A011-F8184EC9D641}"/>
              </a:ext>
            </a:extLst>
          </p:cNvPr>
          <p:cNvSpPr>
            <a:spLocks noGrp="1"/>
          </p:cNvSpPr>
          <p:nvPr>
            <p:ph type="sldNum" sz="quarter" idx="12"/>
          </p:nvPr>
        </p:nvSpPr>
        <p:spPr/>
        <p:txBody>
          <a:bodyPr/>
          <a:lstStyle/>
          <a:p>
            <a:fld id="{8D80DFE2-4BAD-470C-9127-F47A40139688}" type="slidenum">
              <a:rPr lang="en-GB" smtClean="0"/>
              <a:t>‹#›</a:t>
            </a:fld>
            <a:endParaRPr lang="en-GB"/>
          </a:p>
        </p:txBody>
      </p:sp>
    </p:spTree>
    <p:extLst>
      <p:ext uri="{BB962C8B-B14F-4D97-AF65-F5344CB8AC3E}">
        <p14:creationId xmlns:p14="http://schemas.microsoft.com/office/powerpoint/2010/main" val="19161099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032F3-DEF6-4D41-BB6A-4C5AABBC913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4398D1E-8778-47B7-BBF9-D90ED06C983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59AB354-3433-4D83-AC95-EC83A23027D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2D069EA-9332-4DFF-810E-B8058D9A2DA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A067F91-59FC-4DE7-8923-A99AA1D82DC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2904A15-811D-4426-A1CA-C74C484F3F0B}"/>
              </a:ext>
            </a:extLst>
          </p:cNvPr>
          <p:cNvSpPr>
            <a:spLocks noGrp="1"/>
          </p:cNvSpPr>
          <p:nvPr>
            <p:ph type="dt" sz="half" idx="10"/>
          </p:nvPr>
        </p:nvSpPr>
        <p:spPr/>
        <p:txBody>
          <a:bodyPr/>
          <a:lstStyle/>
          <a:p>
            <a:fld id="{413DC030-B4AD-4A18-9C14-2881976345EC}" type="datetimeFigureOut">
              <a:rPr lang="en-GB" smtClean="0"/>
              <a:t>23/03/2023</a:t>
            </a:fld>
            <a:endParaRPr lang="en-GB"/>
          </a:p>
        </p:txBody>
      </p:sp>
      <p:sp>
        <p:nvSpPr>
          <p:cNvPr id="8" name="Footer Placeholder 7">
            <a:extLst>
              <a:ext uri="{FF2B5EF4-FFF2-40B4-BE49-F238E27FC236}">
                <a16:creationId xmlns:a16="http://schemas.microsoft.com/office/drawing/2014/main" id="{4FD8C8C6-0FA8-48E1-9F63-D57BB843E5E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C4B0117-C981-4B7D-992C-14602123F2D0}"/>
              </a:ext>
            </a:extLst>
          </p:cNvPr>
          <p:cNvSpPr>
            <a:spLocks noGrp="1"/>
          </p:cNvSpPr>
          <p:nvPr>
            <p:ph type="sldNum" sz="quarter" idx="12"/>
          </p:nvPr>
        </p:nvSpPr>
        <p:spPr/>
        <p:txBody>
          <a:bodyPr/>
          <a:lstStyle/>
          <a:p>
            <a:fld id="{8D80DFE2-4BAD-470C-9127-F47A40139688}" type="slidenum">
              <a:rPr lang="en-GB" smtClean="0"/>
              <a:t>‹#›</a:t>
            </a:fld>
            <a:endParaRPr lang="en-GB"/>
          </a:p>
        </p:txBody>
      </p:sp>
    </p:spTree>
    <p:extLst>
      <p:ext uri="{BB962C8B-B14F-4D97-AF65-F5344CB8AC3E}">
        <p14:creationId xmlns:p14="http://schemas.microsoft.com/office/powerpoint/2010/main" val="425653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C9FFD-04DD-4626-8AF3-F03893BA161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00FB5D1-1327-45E4-B955-24A86481B370}"/>
              </a:ext>
            </a:extLst>
          </p:cNvPr>
          <p:cNvSpPr>
            <a:spLocks noGrp="1"/>
          </p:cNvSpPr>
          <p:nvPr>
            <p:ph type="dt" sz="half" idx="10"/>
          </p:nvPr>
        </p:nvSpPr>
        <p:spPr/>
        <p:txBody>
          <a:bodyPr/>
          <a:lstStyle/>
          <a:p>
            <a:fld id="{413DC030-B4AD-4A18-9C14-2881976345EC}" type="datetimeFigureOut">
              <a:rPr lang="en-GB" smtClean="0"/>
              <a:t>23/03/2023</a:t>
            </a:fld>
            <a:endParaRPr lang="en-GB"/>
          </a:p>
        </p:txBody>
      </p:sp>
      <p:sp>
        <p:nvSpPr>
          <p:cNvPr id="4" name="Footer Placeholder 3">
            <a:extLst>
              <a:ext uri="{FF2B5EF4-FFF2-40B4-BE49-F238E27FC236}">
                <a16:creationId xmlns:a16="http://schemas.microsoft.com/office/drawing/2014/main" id="{B68B6EAC-F429-46F5-B660-8C6ED4F6643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96E847B-81F5-4CB4-83C8-C7005DE9F452}"/>
              </a:ext>
            </a:extLst>
          </p:cNvPr>
          <p:cNvSpPr>
            <a:spLocks noGrp="1"/>
          </p:cNvSpPr>
          <p:nvPr>
            <p:ph type="sldNum" sz="quarter" idx="12"/>
          </p:nvPr>
        </p:nvSpPr>
        <p:spPr/>
        <p:txBody>
          <a:bodyPr/>
          <a:lstStyle/>
          <a:p>
            <a:fld id="{8D80DFE2-4BAD-470C-9127-F47A40139688}" type="slidenum">
              <a:rPr lang="en-GB" smtClean="0"/>
              <a:t>‹#›</a:t>
            </a:fld>
            <a:endParaRPr lang="en-GB"/>
          </a:p>
        </p:txBody>
      </p:sp>
    </p:spTree>
    <p:extLst>
      <p:ext uri="{BB962C8B-B14F-4D97-AF65-F5344CB8AC3E}">
        <p14:creationId xmlns:p14="http://schemas.microsoft.com/office/powerpoint/2010/main" val="34322876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C878A-120A-41BF-9C83-886FAC0A6710}"/>
              </a:ext>
            </a:extLst>
          </p:cNvPr>
          <p:cNvSpPr>
            <a:spLocks noGrp="1"/>
          </p:cNvSpPr>
          <p:nvPr>
            <p:ph type="dt" sz="half" idx="10"/>
          </p:nvPr>
        </p:nvSpPr>
        <p:spPr/>
        <p:txBody>
          <a:bodyPr/>
          <a:lstStyle/>
          <a:p>
            <a:fld id="{413DC030-B4AD-4A18-9C14-2881976345EC}" type="datetimeFigureOut">
              <a:rPr lang="en-GB" smtClean="0"/>
              <a:t>23/03/2023</a:t>
            </a:fld>
            <a:endParaRPr lang="en-GB"/>
          </a:p>
        </p:txBody>
      </p:sp>
      <p:sp>
        <p:nvSpPr>
          <p:cNvPr id="3" name="Footer Placeholder 2">
            <a:extLst>
              <a:ext uri="{FF2B5EF4-FFF2-40B4-BE49-F238E27FC236}">
                <a16:creationId xmlns:a16="http://schemas.microsoft.com/office/drawing/2014/main" id="{66B317A4-269D-4674-BA28-521E91D610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7239817-EC2D-48D0-8556-A2DBB757829D}"/>
              </a:ext>
            </a:extLst>
          </p:cNvPr>
          <p:cNvSpPr>
            <a:spLocks noGrp="1"/>
          </p:cNvSpPr>
          <p:nvPr>
            <p:ph type="sldNum" sz="quarter" idx="12"/>
          </p:nvPr>
        </p:nvSpPr>
        <p:spPr/>
        <p:txBody>
          <a:bodyPr/>
          <a:lstStyle/>
          <a:p>
            <a:fld id="{8D80DFE2-4BAD-470C-9127-F47A40139688}" type="slidenum">
              <a:rPr lang="en-GB" smtClean="0"/>
              <a:t>‹#›</a:t>
            </a:fld>
            <a:endParaRPr lang="en-GB"/>
          </a:p>
        </p:txBody>
      </p:sp>
    </p:spTree>
    <p:extLst>
      <p:ext uri="{BB962C8B-B14F-4D97-AF65-F5344CB8AC3E}">
        <p14:creationId xmlns:p14="http://schemas.microsoft.com/office/powerpoint/2010/main" val="3211324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BFAC7-D1F0-43A1-B2BD-9A7C8C4B9E7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08CC3F4-4115-416B-BB91-5A46D8DDFEA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350E4E8-1D4D-4B3D-9FF1-53CC374427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E8119B3-5482-40DB-9063-7FFFF05692EF}"/>
              </a:ext>
            </a:extLst>
          </p:cNvPr>
          <p:cNvSpPr>
            <a:spLocks noGrp="1"/>
          </p:cNvSpPr>
          <p:nvPr>
            <p:ph type="dt" sz="half" idx="10"/>
          </p:nvPr>
        </p:nvSpPr>
        <p:spPr/>
        <p:txBody>
          <a:bodyPr/>
          <a:lstStyle/>
          <a:p>
            <a:fld id="{413DC030-B4AD-4A18-9C14-2881976345EC}" type="datetimeFigureOut">
              <a:rPr lang="en-GB" smtClean="0"/>
              <a:t>23/03/2023</a:t>
            </a:fld>
            <a:endParaRPr lang="en-GB"/>
          </a:p>
        </p:txBody>
      </p:sp>
      <p:sp>
        <p:nvSpPr>
          <p:cNvPr id="6" name="Footer Placeholder 5">
            <a:extLst>
              <a:ext uri="{FF2B5EF4-FFF2-40B4-BE49-F238E27FC236}">
                <a16:creationId xmlns:a16="http://schemas.microsoft.com/office/drawing/2014/main" id="{CE422D6B-DF67-411F-B016-A36D0E2F4A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1E191A-E260-4950-A6BC-34794695BADE}"/>
              </a:ext>
            </a:extLst>
          </p:cNvPr>
          <p:cNvSpPr>
            <a:spLocks noGrp="1"/>
          </p:cNvSpPr>
          <p:nvPr>
            <p:ph type="sldNum" sz="quarter" idx="12"/>
          </p:nvPr>
        </p:nvSpPr>
        <p:spPr/>
        <p:txBody>
          <a:bodyPr/>
          <a:lstStyle/>
          <a:p>
            <a:fld id="{8D80DFE2-4BAD-470C-9127-F47A40139688}" type="slidenum">
              <a:rPr lang="en-GB" smtClean="0"/>
              <a:t>‹#›</a:t>
            </a:fld>
            <a:endParaRPr lang="en-GB"/>
          </a:p>
        </p:txBody>
      </p:sp>
    </p:spTree>
    <p:extLst>
      <p:ext uri="{BB962C8B-B14F-4D97-AF65-F5344CB8AC3E}">
        <p14:creationId xmlns:p14="http://schemas.microsoft.com/office/powerpoint/2010/main" val="31178699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0BF97-0C79-4BE9-983D-6B5FBFDBEE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62A066A-7817-4253-BD2F-98EA4F18A71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46FEC9F-B092-430C-AA98-426BB96E04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FB3FAC7-70B5-45F1-8FD7-C33875C1624E}"/>
              </a:ext>
            </a:extLst>
          </p:cNvPr>
          <p:cNvSpPr>
            <a:spLocks noGrp="1"/>
          </p:cNvSpPr>
          <p:nvPr>
            <p:ph type="dt" sz="half" idx="10"/>
          </p:nvPr>
        </p:nvSpPr>
        <p:spPr/>
        <p:txBody>
          <a:bodyPr/>
          <a:lstStyle/>
          <a:p>
            <a:fld id="{413DC030-B4AD-4A18-9C14-2881976345EC}" type="datetimeFigureOut">
              <a:rPr lang="en-GB" smtClean="0"/>
              <a:t>23/03/2023</a:t>
            </a:fld>
            <a:endParaRPr lang="en-GB"/>
          </a:p>
        </p:txBody>
      </p:sp>
      <p:sp>
        <p:nvSpPr>
          <p:cNvPr id="6" name="Footer Placeholder 5">
            <a:extLst>
              <a:ext uri="{FF2B5EF4-FFF2-40B4-BE49-F238E27FC236}">
                <a16:creationId xmlns:a16="http://schemas.microsoft.com/office/drawing/2014/main" id="{9301DEB6-0422-4BF9-8711-B94472A3C0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265081-0589-4C7B-8D98-727F7A1D79F1}"/>
              </a:ext>
            </a:extLst>
          </p:cNvPr>
          <p:cNvSpPr>
            <a:spLocks noGrp="1"/>
          </p:cNvSpPr>
          <p:nvPr>
            <p:ph type="sldNum" sz="quarter" idx="12"/>
          </p:nvPr>
        </p:nvSpPr>
        <p:spPr/>
        <p:txBody>
          <a:bodyPr/>
          <a:lstStyle/>
          <a:p>
            <a:fld id="{8D80DFE2-4BAD-470C-9127-F47A40139688}" type="slidenum">
              <a:rPr lang="en-GB" smtClean="0"/>
              <a:t>‹#›</a:t>
            </a:fld>
            <a:endParaRPr lang="en-GB"/>
          </a:p>
        </p:txBody>
      </p:sp>
    </p:spTree>
    <p:extLst>
      <p:ext uri="{BB962C8B-B14F-4D97-AF65-F5344CB8AC3E}">
        <p14:creationId xmlns:p14="http://schemas.microsoft.com/office/powerpoint/2010/main" val="3210514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ACA25-1203-4E06-8C74-6512B107A2C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1B32540-43CD-45EA-8A7F-7555A790481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92AA49-94C4-4B0E-B0ED-45005FBFB7B9}"/>
              </a:ext>
            </a:extLst>
          </p:cNvPr>
          <p:cNvSpPr>
            <a:spLocks noGrp="1"/>
          </p:cNvSpPr>
          <p:nvPr>
            <p:ph type="dt" sz="half" idx="10"/>
          </p:nvPr>
        </p:nvSpPr>
        <p:spPr/>
        <p:txBody>
          <a:bodyPr/>
          <a:lstStyle/>
          <a:p>
            <a:fld id="{413DC030-B4AD-4A18-9C14-2881976345EC}" type="datetimeFigureOut">
              <a:rPr lang="en-GB" smtClean="0"/>
              <a:t>23/03/2023</a:t>
            </a:fld>
            <a:endParaRPr lang="en-GB"/>
          </a:p>
        </p:txBody>
      </p:sp>
      <p:sp>
        <p:nvSpPr>
          <p:cNvPr id="5" name="Footer Placeholder 4">
            <a:extLst>
              <a:ext uri="{FF2B5EF4-FFF2-40B4-BE49-F238E27FC236}">
                <a16:creationId xmlns:a16="http://schemas.microsoft.com/office/drawing/2014/main" id="{A47623F1-0330-4A77-BB1B-6064FB82E0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29EE7B-A00D-4669-AA81-498AE039E205}"/>
              </a:ext>
            </a:extLst>
          </p:cNvPr>
          <p:cNvSpPr>
            <a:spLocks noGrp="1"/>
          </p:cNvSpPr>
          <p:nvPr>
            <p:ph type="sldNum" sz="quarter" idx="12"/>
          </p:nvPr>
        </p:nvSpPr>
        <p:spPr/>
        <p:txBody>
          <a:bodyPr/>
          <a:lstStyle/>
          <a:p>
            <a:fld id="{8D80DFE2-4BAD-470C-9127-F47A40139688}" type="slidenum">
              <a:rPr lang="en-GB" smtClean="0"/>
              <a:t>‹#›</a:t>
            </a:fld>
            <a:endParaRPr lang="en-GB"/>
          </a:p>
        </p:txBody>
      </p:sp>
    </p:spTree>
    <p:extLst>
      <p:ext uri="{BB962C8B-B14F-4D97-AF65-F5344CB8AC3E}">
        <p14:creationId xmlns:p14="http://schemas.microsoft.com/office/powerpoint/2010/main" val="3778535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D9660E9-A03D-41D7-8BDF-E33D0625571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ED891D-2DF1-45D6-A647-F76E5C1DA6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C02B8F-6329-4B86-A55E-D59ABCA0FD4C}"/>
              </a:ext>
            </a:extLst>
          </p:cNvPr>
          <p:cNvSpPr>
            <a:spLocks noGrp="1"/>
          </p:cNvSpPr>
          <p:nvPr>
            <p:ph type="dt" sz="half" idx="10"/>
          </p:nvPr>
        </p:nvSpPr>
        <p:spPr/>
        <p:txBody>
          <a:bodyPr/>
          <a:lstStyle/>
          <a:p>
            <a:fld id="{413DC030-B4AD-4A18-9C14-2881976345EC}" type="datetimeFigureOut">
              <a:rPr lang="en-GB" smtClean="0"/>
              <a:t>23/03/2023</a:t>
            </a:fld>
            <a:endParaRPr lang="en-GB"/>
          </a:p>
        </p:txBody>
      </p:sp>
      <p:sp>
        <p:nvSpPr>
          <p:cNvPr id="5" name="Footer Placeholder 4">
            <a:extLst>
              <a:ext uri="{FF2B5EF4-FFF2-40B4-BE49-F238E27FC236}">
                <a16:creationId xmlns:a16="http://schemas.microsoft.com/office/drawing/2014/main" id="{63F56D81-0742-4A3F-9E84-A0F74031BA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CBA78E-96A8-4057-863D-791FA04AC81F}"/>
              </a:ext>
            </a:extLst>
          </p:cNvPr>
          <p:cNvSpPr>
            <a:spLocks noGrp="1"/>
          </p:cNvSpPr>
          <p:nvPr>
            <p:ph type="sldNum" sz="quarter" idx="12"/>
          </p:nvPr>
        </p:nvSpPr>
        <p:spPr/>
        <p:txBody>
          <a:bodyPr/>
          <a:lstStyle/>
          <a:p>
            <a:fld id="{8D80DFE2-4BAD-470C-9127-F47A40139688}" type="slidenum">
              <a:rPr lang="en-GB" smtClean="0"/>
              <a:t>‹#›</a:t>
            </a:fld>
            <a:endParaRPr lang="en-GB"/>
          </a:p>
        </p:txBody>
      </p:sp>
    </p:spTree>
    <p:extLst>
      <p:ext uri="{BB962C8B-B14F-4D97-AF65-F5344CB8AC3E}">
        <p14:creationId xmlns:p14="http://schemas.microsoft.com/office/powerpoint/2010/main" val="37565278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4621908-13ED-4EA9-BCE4-0043224CB09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FF09944-0DFE-4AA4-B9E2-85F43BC3C09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EEDE30-13F6-4356-B0C7-FF67C301E05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13DC030-B4AD-4A18-9C14-2881976345EC}" type="datetimeFigureOut">
              <a:rPr lang="en-GB" smtClean="0"/>
              <a:t>23/03/2023</a:t>
            </a:fld>
            <a:endParaRPr lang="en-GB"/>
          </a:p>
        </p:txBody>
      </p:sp>
      <p:sp>
        <p:nvSpPr>
          <p:cNvPr id="5" name="Footer Placeholder 4">
            <a:extLst>
              <a:ext uri="{FF2B5EF4-FFF2-40B4-BE49-F238E27FC236}">
                <a16:creationId xmlns:a16="http://schemas.microsoft.com/office/drawing/2014/main" id="{6FCF9AE7-F27B-45BF-BCDF-D52EA71F297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183E8BB-477B-4299-BE80-9C114D80397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D80DFE2-4BAD-470C-9127-F47A40139688}" type="slidenum">
              <a:rPr lang="en-GB" smtClean="0"/>
              <a:t>‹#›</a:t>
            </a:fld>
            <a:endParaRPr lang="en-GB"/>
          </a:p>
        </p:txBody>
      </p:sp>
    </p:spTree>
    <p:extLst>
      <p:ext uri="{BB962C8B-B14F-4D97-AF65-F5344CB8AC3E}">
        <p14:creationId xmlns:p14="http://schemas.microsoft.com/office/powerpoint/2010/main" val="32877492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w.college.police.uk/app/public-order/core-principles-and-legislation/core-principles-and-legislation" TargetMode="Externa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51D48E-B614-4F9D-B170-5459D421F4BF}"/>
              </a:ext>
            </a:extLst>
          </p:cNvPr>
          <p:cNvSpPr>
            <a:spLocks noGrp="1"/>
          </p:cNvSpPr>
          <p:nvPr>
            <p:ph type="ctrTitle"/>
          </p:nvPr>
        </p:nvSpPr>
        <p:spPr>
          <a:xfrm>
            <a:off x="5297762" y="640080"/>
            <a:ext cx="6251110" cy="3566160"/>
          </a:xfrm>
        </p:spPr>
        <p:txBody>
          <a:bodyPr anchor="b">
            <a:normAutofit/>
          </a:bodyPr>
          <a:lstStyle/>
          <a:p>
            <a:pPr algn="l"/>
            <a:r>
              <a:rPr lang="en-GB" sz="5400" dirty="0"/>
              <a:t>Strategic Review of Policing in England and Wales</a:t>
            </a:r>
          </a:p>
        </p:txBody>
      </p:sp>
      <p:sp>
        <p:nvSpPr>
          <p:cNvPr id="3" name="Subtitle 2">
            <a:extLst>
              <a:ext uri="{FF2B5EF4-FFF2-40B4-BE49-F238E27FC236}">
                <a16:creationId xmlns:a16="http://schemas.microsoft.com/office/drawing/2014/main" id="{F946C0B9-04CA-4193-935B-A731C44C43A0}"/>
              </a:ext>
            </a:extLst>
          </p:cNvPr>
          <p:cNvSpPr>
            <a:spLocks noGrp="1"/>
          </p:cNvSpPr>
          <p:nvPr>
            <p:ph type="subTitle" idx="1"/>
          </p:nvPr>
        </p:nvSpPr>
        <p:spPr>
          <a:xfrm>
            <a:off x="5297760" y="4636008"/>
            <a:ext cx="6564040" cy="1906016"/>
          </a:xfrm>
        </p:spPr>
        <p:txBody>
          <a:bodyPr>
            <a:normAutofit/>
          </a:bodyPr>
          <a:lstStyle/>
          <a:p>
            <a:pPr algn="l"/>
            <a:r>
              <a:rPr lang="en-GB" dirty="0"/>
              <a:t>Barber (2022)</a:t>
            </a:r>
          </a:p>
          <a:p>
            <a:pPr algn="l"/>
            <a:r>
              <a:rPr lang="en-GB" dirty="0"/>
              <a:t>Barber, M. (2022) A New Mode of Protection: Redesigning Policing and Public Safety for the 21st Century. Final report of the Police Foundation, March 2022.</a:t>
            </a:r>
          </a:p>
          <a:p>
            <a:pPr algn="l"/>
            <a:endParaRPr lang="en-GB" dirty="0"/>
          </a:p>
          <a:p>
            <a:pPr algn="l"/>
            <a:endParaRPr lang="en-GB" dirty="0"/>
          </a:p>
        </p:txBody>
      </p:sp>
      <p:pic>
        <p:nvPicPr>
          <p:cNvPr id="5" name="Picture 4">
            <a:extLst>
              <a:ext uri="{FF2B5EF4-FFF2-40B4-BE49-F238E27FC236}">
                <a16:creationId xmlns:a16="http://schemas.microsoft.com/office/drawing/2014/main" id="{68A41E82-EA82-4B1F-B64B-8FD6490B77DA}"/>
              </a:ext>
            </a:extLst>
          </p:cNvPr>
          <p:cNvPicPr>
            <a:picLocks noChangeAspect="1"/>
          </p:cNvPicPr>
          <p:nvPr/>
        </p:nvPicPr>
        <p:blipFill rotWithShape="1">
          <a:blip r:embed="rId2"/>
          <a:srcRect r="4686"/>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873439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9">
            <a:extLst>
              <a:ext uri="{FF2B5EF4-FFF2-40B4-BE49-F238E27FC236}">
                <a16:creationId xmlns:a16="http://schemas.microsoft.com/office/drawing/2014/main" id="{35639FDD-892A-4510-BF09-CA2D9C14CB76}"/>
              </a:ext>
            </a:extLst>
          </p:cNvPr>
          <p:cNvSpPr>
            <a:spLocks noGrp="1"/>
          </p:cNvSpPr>
          <p:nvPr>
            <p:ph type="title"/>
          </p:nvPr>
        </p:nvSpPr>
        <p:spPr>
          <a:xfrm>
            <a:off x="6739128" y="638089"/>
            <a:ext cx="4818888" cy="1476801"/>
          </a:xfrm>
        </p:spPr>
        <p:txBody>
          <a:bodyPr vert="horz" lIns="91440" tIns="45720" rIns="91440" bIns="45720" rtlCol="0" anchor="b">
            <a:normAutofit/>
          </a:bodyPr>
          <a:lstStyle/>
          <a:p>
            <a:r>
              <a:rPr lang="en-US" sz="5400" kern="1200">
                <a:solidFill>
                  <a:schemeClr val="tx1"/>
                </a:solidFill>
                <a:latin typeface="+mj-lt"/>
                <a:ea typeface="+mj-ea"/>
                <a:cs typeface="+mj-cs"/>
              </a:rPr>
              <a:t>Contents</a:t>
            </a:r>
          </a:p>
        </p:txBody>
      </p:sp>
      <p:sp>
        <p:nvSpPr>
          <p:cNvPr id="24"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ntent Placeholder 10">
            <a:extLst>
              <a:ext uri="{FF2B5EF4-FFF2-40B4-BE49-F238E27FC236}">
                <a16:creationId xmlns:a16="http://schemas.microsoft.com/office/drawing/2014/main" id="{CAAEFF07-CF82-49FA-9980-7A49C2E45987}"/>
              </a:ext>
            </a:extLst>
          </p:cNvPr>
          <p:cNvSpPr>
            <a:spLocks noGrp="1"/>
          </p:cNvSpPr>
          <p:nvPr>
            <p:ph sz="half" idx="1"/>
          </p:nvPr>
        </p:nvSpPr>
        <p:spPr>
          <a:xfrm>
            <a:off x="6739128" y="2664886"/>
            <a:ext cx="4818888" cy="3550789"/>
          </a:xfrm>
        </p:spPr>
        <p:txBody>
          <a:bodyPr vert="horz" lIns="91440" tIns="45720" rIns="91440" bIns="45720" rtlCol="0" anchor="t">
            <a:normAutofit/>
          </a:bodyPr>
          <a:lstStyle/>
          <a:p>
            <a:pPr marL="0"/>
            <a:r>
              <a:rPr lang="en-US" dirty="0"/>
              <a:t>Foreword, Summary &amp; Intro</a:t>
            </a:r>
          </a:p>
          <a:p>
            <a:pPr marL="0"/>
            <a:endParaRPr lang="en-US" dirty="0"/>
          </a:p>
          <a:p>
            <a:pPr marL="0"/>
            <a:r>
              <a:rPr lang="en-US" dirty="0"/>
              <a:t>Part 1: The Challenge</a:t>
            </a:r>
          </a:p>
          <a:p>
            <a:pPr marL="0"/>
            <a:r>
              <a:rPr lang="en-US" dirty="0"/>
              <a:t>Part 2: Policing in a System</a:t>
            </a:r>
          </a:p>
          <a:p>
            <a:pPr marL="0"/>
            <a:r>
              <a:rPr lang="en-US" dirty="0"/>
              <a:t>Part 3: Capabilities</a:t>
            </a:r>
          </a:p>
          <a:p>
            <a:pPr marL="0"/>
            <a:r>
              <a:rPr lang="en-US" dirty="0"/>
              <a:t>Part 4: </a:t>
            </a:r>
            <a:r>
              <a:rPr lang="en-US" dirty="0" err="1"/>
              <a:t>Organisation</a:t>
            </a:r>
            <a:endParaRPr lang="en-US" dirty="0"/>
          </a:p>
        </p:txBody>
      </p:sp>
      <p:sp>
        <p:nvSpPr>
          <p:cNvPr id="20" name="TextBox 19">
            <a:extLst>
              <a:ext uri="{FF2B5EF4-FFF2-40B4-BE49-F238E27FC236}">
                <a16:creationId xmlns:a16="http://schemas.microsoft.com/office/drawing/2014/main" id="{F331AA62-066E-405E-A927-18348C05D034}"/>
              </a:ext>
            </a:extLst>
          </p:cNvPr>
          <p:cNvSpPr txBox="1"/>
          <p:nvPr/>
        </p:nvSpPr>
        <p:spPr>
          <a:xfrm>
            <a:off x="1292409" y="2257778"/>
            <a:ext cx="4154311" cy="1815882"/>
          </a:xfrm>
          <a:prstGeom prst="rect">
            <a:avLst/>
          </a:prstGeom>
          <a:solidFill>
            <a:schemeClr val="accent1">
              <a:lumMod val="20000"/>
              <a:lumOff val="80000"/>
            </a:schemeClr>
          </a:solidFill>
        </p:spPr>
        <p:txBody>
          <a:bodyPr wrap="square" rtlCol="0">
            <a:spAutoFit/>
          </a:bodyPr>
          <a:lstStyle/>
          <a:p>
            <a:r>
              <a:rPr lang="en-GB" sz="2800" dirty="0"/>
              <a:t>“The time has come we may fairly pronounce that the country has outgrown her police institutions”</a:t>
            </a:r>
          </a:p>
        </p:txBody>
      </p:sp>
      <p:pic>
        <p:nvPicPr>
          <p:cNvPr id="17" name="Picture 16">
            <a:extLst>
              <a:ext uri="{FF2B5EF4-FFF2-40B4-BE49-F238E27FC236}">
                <a16:creationId xmlns:a16="http://schemas.microsoft.com/office/drawing/2014/main" id="{2515ACA9-48EF-43D5-8EA3-6F4F8215E8C9}"/>
              </a:ext>
            </a:extLst>
          </p:cNvPr>
          <p:cNvPicPr>
            <a:picLocks noChangeAspect="1"/>
          </p:cNvPicPr>
          <p:nvPr/>
        </p:nvPicPr>
        <p:blipFill>
          <a:blip r:embed="rId2"/>
          <a:stretch>
            <a:fillRect/>
          </a:stretch>
        </p:blipFill>
        <p:spPr>
          <a:xfrm>
            <a:off x="867373" y="929099"/>
            <a:ext cx="5458968" cy="4999802"/>
          </a:xfrm>
          <a:prstGeom prst="rect">
            <a:avLst/>
          </a:prstGeom>
        </p:spPr>
      </p:pic>
    </p:spTree>
    <p:extLst>
      <p:ext uri="{BB962C8B-B14F-4D97-AF65-F5344CB8AC3E}">
        <p14:creationId xmlns:p14="http://schemas.microsoft.com/office/powerpoint/2010/main" val="894701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1000"/>
                                        <p:tgtEl>
                                          <p:spTgt spid="20"/>
                                        </p:tgtEl>
                                      </p:cBhvr>
                                    </p:animEffect>
                                    <p:anim calcmode="lin" valueType="num">
                                      <p:cBhvr>
                                        <p:cTn id="8" dur="1000" fill="hold"/>
                                        <p:tgtEl>
                                          <p:spTgt spid="20"/>
                                        </p:tgtEl>
                                        <p:attrNameLst>
                                          <p:attrName>ppt_x</p:attrName>
                                        </p:attrNameLst>
                                      </p:cBhvr>
                                      <p:tavLst>
                                        <p:tav tm="0">
                                          <p:val>
                                            <p:strVal val="#ppt_x"/>
                                          </p:val>
                                        </p:tav>
                                        <p:tav tm="100000">
                                          <p:val>
                                            <p:strVal val="#ppt_x"/>
                                          </p:val>
                                        </p:tav>
                                      </p:tavLst>
                                    </p:anim>
                                    <p:anim calcmode="lin" valueType="num">
                                      <p:cBhvr>
                                        <p:cTn id="9"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7"/>
                                        </p:tgtEl>
                                        <p:attrNameLst>
                                          <p:attrName>style.visibility</p:attrName>
                                        </p:attrNameLst>
                                      </p:cBhvr>
                                      <p:to>
                                        <p:strVal val="visible"/>
                                      </p:to>
                                    </p:set>
                                    <p:animEffect transition="in" filter="fade">
                                      <p:cBhvr>
                                        <p:cTn id="14" dur="1000"/>
                                        <p:tgtEl>
                                          <p:spTgt spid="17"/>
                                        </p:tgtEl>
                                      </p:cBhvr>
                                    </p:animEffect>
                                    <p:anim calcmode="lin" valueType="num">
                                      <p:cBhvr>
                                        <p:cTn id="15" dur="1000" fill="hold"/>
                                        <p:tgtEl>
                                          <p:spTgt spid="17"/>
                                        </p:tgtEl>
                                        <p:attrNameLst>
                                          <p:attrName>ppt_x</p:attrName>
                                        </p:attrNameLst>
                                      </p:cBhvr>
                                      <p:tavLst>
                                        <p:tav tm="0">
                                          <p:val>
                                            <p:strVal val="#ppt_x"/>
                                          </p:val>
                                        </p:tav>
                                        <p:tav tm="100000">
                                          <p:val>
                                            <p:strVal val="#ppt_x"/>
                                          </p:val>
                                        </p:tav>
                                      </p:tavLst>
                                    </p:anim>
                                    <p:anim calcmode="lin" valueType="num">
                                      <p:cBhvr>
                                        <p:cTn id="16"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D3869-AF14-4C5D-94E3-C11E841B06A3}"/>
              </a:ext>
            </a:extLst>
          </p:cNvPr>
          <p:cNvSpPr>
            <a:spLocks noGrp="1"/>
          </p:cNvSpPr>
          <p:nvPr>
            <p:ph type="title"/>
          </p:nvPr>
        </p:nvSpPr>
        <p:spPr/>
        <p:txBody>
          <a:bodyPr/>
          <a:lstStyle/>
          <a:p>
            <a:r>
              <a:rPr lang="en-GB" dirty="0"/>
              <a:t>Impact of austerity</a:t>
            </a:r>
          </a:p>
        </p:txBody>
      </p:sp>
      <p:sp>
        <p:nvSpPr>
          <p:cNvPr id="3" name="Content Placeholder 2">
            <a:extLst>
              <a:ext uri="{FF2B5EF4-FFF2-40B4-BE49-F238E27FC236}">
                <a16:creationId xmlns:a16="http://schemas.microsoft.com/office/drawing/2014/main" id="{91596CF3-F3BB-4521-A682-0D9A9AD56264}"/>
              </a:ext>
            </a:extLst>
          </p:cNvPr>
          <p:cNvSpPr>
            <a:spLocks noGrp="1"/>
          </p:cNvSpPr>
          <p:nvPr>
            <p:ph idx="1"/>
          </p:nvPr>
        </p:nvSpPr>
        <p:spPr>
          <a:xfrm>
            <a:off x="838200" y="1825625"/>
            <a:ext cx="6010469" cy="4351338"/>
          </a:xfrm>
        </p:spPr>
        <p:txBody>
          <a:bodyPr/>
          <a:lstStyle/>
          <a:p>
            <a:r>
              <a:rPr lang="en-GB" dirty="0"/>
              <a:t>Reduction of 23% in funding from Central Government</a:t>
            </a:r>
          </a:p>
          <a:p>
            <a:r>
              <a:rPr lang="en-GB" dirty="0"/>
              <a:t>Increased pressure on the police precept – Council tax increases</a:t>
            </a:r>
          </a:p>
          <a:p>
            <a:r>
              <a:rPr lang="en-GB" dirty="0"/>
              <a:t>Police officer numbers fell 143,000 to 123,000</a:t>
            </a:r>
          </a:p>
          <a:p>
            <a:r>
              <a:rPr lang="en-GB" dirty="0"/>
              <a:t>Fewer bobbies on the beat</a:t>
            </a:r>
          </a:p>
          <a:p>
            <a:r>
              <a:rPr lang="en-GB" dirty="0"/>
              <a:t>Lower community safety</a:t>
            </a:r>
          </a:p>
          <a:p>
            <a:r>
              <a:rPr lang="en-GB" dirty="0"/>
              <a:t>Impact on crime and the fear of crime</a:t>
            </a:r>
          </a:p>
        </p:txBody>
      </p:sp>
      <p:sp>
        <p:nvSpPr>
          <p:cNvPr id="8" name="TextBox 7">
            <a:extLst>
              <a:ext uri="{FF2B5EF4-FFF2-40B4-BE49-F238E27FC236}">
                <a16:creationId xmlns:a16="http://schemas.microsoft.com/office/drawing/2014/main" id="{BDDDBB3A-EE22-4D45-9FDF-EF26C0BF514C}"/>
              </a:ext>
            </a:extLst>
          </p:cNvPr>
          <p:cNvSpPr txBox="1"/>
          <p:nvPr/>
        </p:nvSpPr>
        <p:spPr>
          <a:xfrm>
            <a:off x="7184571" y="2090172"/>
            <a:ext cx="4683968" cy="2677656"/>
          </a:xfrm>
          <a:prstGeom prst="rect">
            <a:avLst/>
          </a:prstGeom>
          <a:solidFill>
            <a:schemeClr val="accent1">
              <a:lumMod val="20000"/>
              <a:lumOff val="80000"/>
            </a:schemeClr>
          </a:solidFill>
        </p:spPr>
        <p:txBody>
          <a:bodyPr wrap="square" rtlCol="0">
            <a:spAutoFit/>
          </a:bodyPr>
          <a:lstStyle/>
          <a:p>
            <a:endParaRPr lang="en-GB" sz="2400" dirty="0"/>
          </a:p>
          <a:p>
            <a:pPr marL="342900" indent="-342900">
              <a:buFont typeface="Arial" panose="020B0604020202020204" pitchFamily="34" charset="0"/>
              <a:buChar char="•"/>
            </a:pPr>
            <a:r>
              <a:rPr lang="en-GB" sz="2400" dirty="0"/>
              <a:t>A public service of last resort</a:t>
            </a:r>
          </a:p>
          <a:p>
            <a:pPr marL="342900" indent="-342900">
              <a:buFont typeface="Arial" panose="020B0604020202020204" pitchFamily="34" charset="0"/>
              <a:buChar char="•"/>
            </a:pPr>
            <a:r>
              <a:rPr lang="en-GB" sz="2400" dirty="0"/>
              <a:t>Picking up the pieces where other social services have failed</a:t>
            </a:r>
          </a:p>
          <a:p>
            <a:pPr marL="342900" indent="-342900">
              <a:buFont typeface="Arial" panose="020B0604020202020204" pitchFamily="34" charset="0"/>
              <a:buChar char="•"/>
            </a:pPr>
            <a:r>
              <a:rPr lang="en-GB" sz="2400" dirty="0"/>
              <a:t>Mental health issues</a:t>
            </a:r>
          </a:p>
          <a:p>
            <a:pPr marL="342900" indent="-342900">
              <a:buFont typeface="Arial" panose="020B0604020202020204" pitchFamily="34" charset="0"/>
              <a:buChar char="•"/>
            </a:pPr>
            <a:r>
              <a:rPr lang="en-GB" sz="2400" dirty="0"/>
              <a:t>Vulnerability not crime</a:t>
            </a:r>
          </a:p>
          <a:p>
            <a:endParaRPr lang="en-GB" sz="2400" dirty="0"/>
          </a:p>
        </p:txBody>
      </p:sp>
    </p:spTree>
    <p:extLst>
      <p:ext uri="{BB962C8B-B14F-4D97-AF65-F5344CB8AC3E}">
        <p14:creationId xmlns:p14="http://schemas.microsoft.com/office/powerpoint/2010/main" val="1299851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8"/>
                                        </p:tgtEl>
                                        <p:attrNameLst>
                                          <p:attrName>style.visibility</p:attrName>
                                        </p:attrNameLst>
                                      </p:cBhvr>
                                      <p:to>
                                        <p:strVal val="visible"/>
                                      </p:to>
                                    </p:set>
                                    <p:animEffect transition="in" filter="fade">
                                      <p:cBhvr>
                                        <p:cTn id="43" dur="1000"/>
                                        <p:tgtEl>
                                          <p:spTgt spid="8"/>
                                        </p:tgtEl>
                                      </p:cBhvr>
                                    </p:animEffect>
                                    <p:anim calcmode="lin" valueType="num">
                                      <p:cBhvr>
                                        <p:cTn id="44" dur="1000" fill="hold"/>
                                        <p:tgtEl>
                                          <p:spTgt spid="8"/>
                                        </p:tgtEl>
                                        <p:attrNameLst>
                                          <p:attrName>ppt_x</p:attrName>
                                        </p:attrNameLst>
                                      </p:cBhvr>
                                      <p:tavLst>
                                        <p:tav tm="0">
                                          <p:val>
                                            <p:strVal val="#ppt_x"/>
                                          </p:val>
                                        </p:tav>
                                        <p:tav tm="100000">
                                          <p:val>
                                            <p:strVal val="#ppt_x"/>
                                          </p:val>
                                        </p:tav>
                                      </p:tavLst>
                                    </p:anim>
                                    <p:anim calcmode="lin" valueType="num">
                                      <p:cBhvr>
                                        <p:cTn id="45"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58BA7-7302-45F4-9E49-FAD3D77294F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2DD55AC-FD36-4993-9DB9-AEEB79912673}"/>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D093007D-EBD9-4069-9753-CBDC1C4BCD1D}"/>
              </a:ext>
            </a:extLst>
          </p:cNvPr>
          <p:cNvPicPr>
            <a:picLocks noChangeAspect="1"/>
          </p:cNvPicPr>
          <p:nvPr/>
        </p:nvPicPr>
        <p:blipFill>
          <a:blip r:embed="rId2"/>
          <a:stretch>
            <a:fillRect/>
          </a:stretch>
        </p:blipFill>
        <p:spPr>
          <a:xfrm>
            <a:off x="58335" y="0"/>
            <a:ext cx="12075330" cy="6858000"/>
          </a:xfrm>
          <a:prstGeom prst="rect">
            <a:avLst/>
          </a:prstGeom>
        </p:spPr>
      </p:pic>
      <p:pic>
        <p:nvPicPr>
          <p:cNvPr id="7" name="Picture 6">
            <a:extLst>
              <a:ext uri="{FF2B5EF4-FFF2-40B4-BE49-F238E27FC236}">
                <a16:creationId xmlns:a16="http://schemas.microsoft.com/office/drawing/2014/main" id="{2A352169-B773-402F-BFFB-9815F2405F82}"/>
              </a:ext>
            </a:extLst>
          </p:cNvPr>
          <p:cNvPicPr>
            <a:picLocks noChangeAspect="1"/>
          </p:cNvPicPr>
          <p:nvPr/>
        </p:nvPicPr>
        <p:blipFill>
          <a:blip r:embed="rId3"/>
          <a:stretch>
            <a:fillRect/>
          </a:stretch>
        </p:blipFill>
        <p:spPr>
          <a:xfrm>
            <a:off x="6096000" y="1235011"/>
            <a:ext cx="5835660" cy="4982547"/>
          </a:xfrm>
          <a:prstGeom prst="rect">
            <a:avLst/>
          </a:prstGeom>
        </p:spPr>
      </p:pic>
    </p:spTree>
    <p:extLst>
      <p:ext uri="{BB962C8B-B14F-4D97-AF65-F5344CB8AC3E}">
        <p14:creationId xmlns:p14="http://schemas.microsoft.com/office/powerpoint/2010/main" val="1466912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C287F-5DDE-4A21-B1C7-28432587229A}"/>
              </a:ext>
            </a:extLst>
          </p:cNvPr>
          <p:cNvSpPr>
            <a:spLocks noGrp="1"/>
          </p:cNvSpPr>
          <p:nvPr>
            <p:ph type="title"/>
          </p:nvPr>
        </p:nvSpPr>
        <p:spPr/>
        <p:txBody>
          <a:bodyPr/>
          <a:lstStyle/>
          <a:p>
            <a:r>
              <a:rPr lang="en-GB" dirty="0"/>
              <a:t>A Plan to Improve Public Safety and Modernise Policing</a:t>
            </a:r>
          </a:p>
        </p:txBody>
      </p:sp>
      <p:sp>
        <p:nvSpPr>
          <p:cNvPr id="3" name="Content Placeholder 2">
            <a:extLst>
              <a:ext uri="{FF2B5EF4-FFF2-40B4-BE49-F238E27FC236}">
                <a16:creationId xmlns:a16="http://schemas.microsoft.com/office/drawing/2014/main" id="{E9CD43CC-DED3-4492-B7B4-877FAB3C45A6}"/>
              </a:ext>
            </a:extLst>
          </p:cNvPr>
          <p:cNvSpPr>
            <a:spLocks noGrp="1"/>
          </p:cNvSpPr>
          <p:nvPr>
            <p:ph idx="1"/>
          </p:nvPr>
        </p:nvSpPr>
        <p:spPr>
          <a:xfrm>
            <a:off x="838200" y="2094441"/>
            <a:ext cx="5706533" cy="4351338"/>
          </a:xfrm>
        </p:spPr>
        <p:txBody>
          <a:bodyPr/>
          <a:lstStyle/>
          <a:p>
            <a:pPr marL="514350" indent="-514350">
              <a:buFont typeface="+mj-lt"/>
              <a:buAutoNum type="arabicPeriod"/>
            </a:pPr>
            <a:r>
              <a:rPr lang="en-GB" b="1" dirty="0"/>
              <a:t>Public safety does not depend solely on the police</a:t>
            </a:r>
          </a:p>
          <a:p>
            <a:pPr marL="0" indent="0">
              <a:buNone/>
            </a:pPr>
            <a:endParaRPr lang="en-GB" dirty="0"/>
          </a:p>
          <a:p>
            <a:pPr lvl="1"/>
            <a:r>
              <a:rPr lang="en-GB" dirty="0"/>
              <a:t>Economically and socially prevention is better than dealing with the issues after they arise</a:t>
            </a:r>
          </a:p>
          <a:p>
            <a:pPr lvl="1"/>
            <a:r>
              <a:rPr lang="en-GB" dirty="0"/>
              <a:t>But the system is designed in reverse: focusing on the cure rather than the cause is a strange way to design services</a:t>
            </a:r>
          </a:p>
        </p:txBody>
      </p:sp>
      <p:pic>
        <p:nvPicPr>
          <p:cNvPr id="7" name="Picture 6">
            <a:extLst>
              <a:ext uri="{FF2B5EF4-FFF2-40B4-BE49-F238E27FC236}">
                <a16:creationId xmlns:a16="http://schemas.microsoft.com/office/drawing/2014/main" id="{D0EC727E-7EAC-45ED-9DE2-711DA8384FEC}"/>
              </a:ext>
            </a:extLst>
          </p:cNvPr>
          <p:cNvPicPr>
            <a:picLocks noChangeAspect="1"/>
          </p:cNvPicPr>
          <p:nvPr/>
        </p:nvPicPr>
        <p:blipFill>
          <a:blip r:embed="rId2"/>
          <a:stretch>
            <a:fillRect/>
          </a:stretch>
        </p:blipFill>
        <p:spPr>
          <a:xfrm>
            <a:off x="6544733" y="1287624"/>
            <a:ext cx="5137194" cy="5137194"/>
          </a:xfrm>
          <a:prstGeom prst="rect">
            <a:avLst/>
          </a:prstGeom>
        </p:spPr>
      </p:pic>
      <p:sp>
        <p:nvSpPr>
          <p:cNvPr id="4" name="TextBox 3">
            <a:extLst>
              <a:ext uri="{FF2B5EF4-FFF2-40B4-BE49-F238E27FC236}">
                <a16:creationId xmlns:a16="http://schemas.microsoft.com/office/drawing/2014/main" id="{407E93D8-A545-40A7-AA20-954324D28E16}"/>
              </a:ext>
            </a:extLst>
          </p:cNvPr>
          <p:cNvSpPr txBox="1"/>
          <p:nvPr/>
        </p:nvSpPr>
        <p:spPr>
          <a:xfrm>
            <a:off x="389467" y="6214533"/>
            <a:ext cx="3513666" cy="369332"/>
          </a:xfrm>
          <a:prstGeom prst="rect">
            <a:avLst/>
          </a:prstGeom>
          <a:noFill/>
        </p:spPr>
        <p:txBody>
          <a:bodyPr wrap="square" rtlCol="0">
            <a:spAutoFit/>
          </a:bodyPr>
          <a:lstStyle/>
          <a:p>
            <a:r>
              <a:rPr lang="en-GB" dirty="0"/>
              <a:t>Foreword pages 5-7</a:t>
            </a:r>
          </a:p>
        </p:txBody>
      </p:sp>
    </p:spTree>
    <p:extLst>
      <p:ext uri="{BB962C8B-B14F-4D97-AF65-F5344CB8AC3E}">
        <p14:creationId xmlns:p14="http://schemas.microsoft.com/office/powerpoint/2010/main" val="3685774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C287F-5DDE-4A21-B1C7-28432587229A}"/>
              </a:ext>
            </a:extLst>
          </p:cNvPr>
          <p:cNvSpPr>
            <a:spLocks noGrp="1"/>
          </p:cNvSpPr>
          <p:nvPr>
            <p:ph type="title"/>
          </p:nvPr>
        </p:nvSpPr>
        <p:spPr>
          <a:xfrm>
            <a:off x="838200" y="365125"/>
            <a:ext cx="6112933" cy="1887008"/>
          </a:xfrm>
        </p:spPr>
        <p:txBody>
          <a:bodyPr>
            <a:normAutofit fontScale="90000"/>
          </a:bodyPr>
          <a:lstStyle/>
          <a:p>
            <a:r>
              <a:rPr lang="en-GB" dirty="0"/>
              <a:t>A Plan to Improve Public Safety and Modernise Policing</a:t>
            </a:r>
          </a:p>
        </p:txBody>
      </p:sp>
      <p:sp>
        <p:nvSpPr>
          <p:cNvPr id="3" name="Content Placeholder 2">
            <a:extLst>
              <a:ext uri="{FF2B5EF4-FFF2-40B4-BE49-F238E27FC236}">
                <a16:creationId xmlns:a16="http://schemas.microsoft.com/office/drawing/2014/main" id="{E9CD43CC-DED3-4492-B7B4-877FAB3C45A6}"/>
              </a:ext>
            </a:extLst>
          </p:cNvPr>
          <p:cNvSpPr>
            <a:spLocks noGrp="1"/>
          </p:cNvSpPr>
          <p:nvPr>
            <p:ph idx="1"/>
          </p:nvPr>
        </p:nvSpPr>
        <p:spPr>
          <a:xfrm>
            <a:off x="838200" y="2700867"/>
            <a:ext cx="5706533" cy="3476096"/>
          </a:xfrm>
        </p:spPr>
        <p:txBody>
          <a:bodyPr/>
          <a:lstStyle/>
          <a:p>
            <a:r>
              <a:rPr lang="en-GB" dirty="0"/>
              <a:t>We need a radical shift to a more systemic preventative approach</a:t>
            </a:r>
          </a:p>
          <a:p>
            <a:r>
              <a:rPr lang="en-GB" dirty="0"/>
              <a:t>Create a new Crime Prevention Agency with duties on companies, fraud prevention being a central aim</a:t>
            </a:r>
          </a:p>
        </p:txBody>
      </p:sp>
      <p:pic>
        <p:nvPicPr>
          <p:cNvPr id="6" name="Picture 5">
            <a:extLst>
              <a:ext uri="{FF2B5EF4-FFF2-40B4-BE49-F238E27FC236}">
                <a16:creationId xmlns:a16="http://schemas.microsoft.com/office/drawing/2014/main" id="{087B38D9-B43A-4EB8-B5F6-BD6DDA8BC200}"/>
              </a:ext>
            </a:extLst>
          </p:cNvPr>
          <p:cNvPicPr>
            <a:picLocks noChangeAspect="1"/>
          </p:cNvPicPr>
          <p:nvPr/>
        </p:nvPicPr>
        <p:blipFill>
          <a:blip r:embed="rId2"/>
          <a:stretch>
            <a:fillRect/>
          </a:stretch>
        </p:blipFill>
        <p:spPr>
          <a:xfrm>
            <a:off x="6951133" y="100564"/>
            <a:ext cx="4851399" cy="6561923"/>
          </a:xfrm>
          <a:prstGeom prst="rect">
            <a:avLst/>
          </a:prstGeom>
          <a:ln w="25400">
            <a:solidFill>
              <a:schemeClr val="accent1"/>
            </a:solidFill>
          </a:ln>
        </p:spPr>
      </p:pic>
    </p:spTree>
    <p:extLst>
      <p:ext uri="{BB962C8B-B14F-4D97-AF65-F5344CB8AC3E}">
        <p14:creationId xmlns:p14="http://schemas.microsoft.com/office/powerpoint/2010/main" val="1911530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5823D-4E84-4473-B7D5-A7A9EE7767FF}"/>
              </a:ext>
            </a:extLst>
          </p:cNvPr>
          <p:cNvSpPr>
            <a:spLocks noGrp="1"/>
          </p:cNvSpPr>
          <p:nvPr>
            <p:ph type="title"/>
          </p:nvPr>
        </p:nvSpPr>
        <p:spPr/>
        <p:txBody>
          <a:bodyPr/>
          <a:lstStyle/>
          <a:p>
            <a:r>
              <a:rPr lang="en-GB" dirty="0"/>
              <a:t>Auditor General for Wales</a:t>
            </a:r>
          </a:p>
        </p:txBody>
      </p:sp>
      <p:sp>
        <p:nvSpPr>
          <p:cNvPr id="5" name="TextBox 4">
            <a:extLst>
              <a:ext uri="{FF2B5EF4-FFF2-40B4-BE49-F238E27FC236}">
                <a16:creationId xmlns:a16="http://schemas.microsoft.com/office/drawing/2014/main" id="{1415BF8E-22FC-45CA-8744-AE000107ED30}"/>
              </a:ext>
            </a:extLst>
          </p:cNvPr>
          <p:cNvSpPr txBox="1"/>
          <p:nvPr/>
        </p:nvSpPr>
        <p:spPr>
          <a:xfrm>
            <a:off x="838200" y="1860800"/>
            <a:ext cx="4984879" cy="3970318"/>
          </a:xfrm>
          <a:prstGeom prst="rect">
            <a:avLst/>
          </a:prstGeom>
          <a:noFill/>
          <a:ln w="25400">
            <a:solidFill>
              <a:schemeClr val="accent1"/>
            </a:solidFill>
          </a:ln>
        </p:spPr>
        <p:txBody>
          <a:bodyPr wrap="square">
            <a:spAutoFit/>
          </a:bodyPr>
          <a:lstStyle/>
          <a:p>
            <a:r>
              <a:rPr lang="en-GB" dirty="0"/>
              <a:t>Public bodies need to think radically about how their services are delivered, Wales' spending watchdog has said.</a:t>
            </a:r>
          </a:p>
          <a:p>
            <a:endParaRPr lang="en-GB" dirty="0"/>
          </a:p>
          <a:p>
            <a:r>
              <a:rPr lang="en-GB" dirty="0"/>
              <a:t>Auditor general Huw Vaughan Thomas said Welsh public services could be reforming for the better but have not responded to austerity beyond cutting costs.</a:t>
            </a:r>
          </a:p>
          <a:p>
            <a:endParaRPr lang="en-GB" dirty="0"/>
          </a:p>
          <a:p>
            <a:r>
              <a:rPr lang="en-GB" dirty="0"/>
              <a:t>Funding for public services has been cut by 10.5% in real-terms since 2010.</a:t>
            </a:r>
          </a:p>
          <a:p>
            <a:endParaRPr lang="en-GB" dirty="0"/>
          </a:p>
          <a:p>
            <a:r>
              <a:rPr lang="en-GB" dirty="0"/>
              <a:t>Mr Vaughan Thomas said he was "frustrated" that devolution had not led to a fundamental rethink.</a:t>
            </a:r>
          </a:p>
        </p:txBody>
      </p:sp>
      <p:sp>
        <p:nvSpPr>
          <p:cNvPr id="7" name="TextBox 6">
            <a:extLst>
              <a:ext uri="{FF2B5EF4-FFF2-40B4-BE49-F238E27FC236}">
                <a16:creationId xmlns:a16="http://schemas.microsoft.com/office/drawing/2014/main" id="{3025B864-85F3-46E8-9AEE-C8BB824EE063}"/>
              </a:ext>
            </a:extLst>
          </p:cNvPr>
          <p:cNvSpPr txBox="1"/>
          <p:nvPr/>
        </p:nvSpPr>
        <p:spPr>
          <a:xfrm>
            <a:off x="5963038" y="1860800"/>
            <a:ext cx="6097554" cy="923330"/>
          </a:xfrm>
          <a:prstGeom prst="rect">
            <a:avLst/>
          </a:prstGeom>
          <a:noFill/>
          <a:ln w="25400">
            <a:solidFill>
              <a:schemeClr val="accent1"/>
            </a:solidFill>
          </a:ln>
        </p:spPr>
        <p:txBody>
          <a:bodyPr wrap="square">
            <a:spAutoFit/>
          </a:bodyPr>
          <a:lstStyle/>
          <a:p>
            <a:r>
              <a:rPr lang="en-GB" dirty="0"/>
              <a:t>The Williams Commission proposed a raft of reforms for the public sector - although its key recommendations for fewer local councils have not come to fruition.</a:t>
            </a:r>
          </a:p>
        </p:txBody>
      </p:sp>
      <p:sp>
        <p:nvSpPr>
          <p:cNvPr id="9" name="TextBox 8">
            <a:extLst>
              <a:ext uri="{FF2B5EF4-FFF2-40B4-BE49-F238E27FC236}">
                <a16:creationId xmlns:a16="http://schemas.microsoft.com/office/drawing/2014/main" id="{D560D11E-1BA9-44E6-B9B7-9F509DCF4EF2}"/>
              </a:ext>
            </a:extLst>
          </p:cNvPr>
          <p:cNvSpPr txBox="1"/>
          <p:nvPr/>
        </p:nvSpPr>
        <p:spPr>
          <a:xfrm>
            <a:off x="5963038" y="3799793"/>
            <a:ext cx="6097554" cy="2031325"/>
          </a:xfrm>
          <a:prstGeom prst="rect">
            <a:avLst/>
          </a:prstGeom>
          <a:noFill/>
          <a:ln w="25400">
            <a:solidFill>
              <a:schemeClr val="accent1"/>
            </a:solidFill>
          </a:ln>
        </p:spPr>
        <p:txBody>
          <a:bodyPr wrap="square">
            <a:spAutoFit/>
          </a:bodyPr>
          <a:lstStyle/>
          <a:p>
            <a:r>
              <a:rPr lang="en-GB" dirty="0"/>
              <a:t>Education – regional consortia but:</a:t>
            </a:r>
          </a:p>
          <a:p>
            <a:endParaRPr lang="en-GB" dirty="0"/>
          </a:p>
          <a:p>
            <a:r>
              <a:rPr lang="en-GB" dirty="0"/>
              <a:t>"I would add that I find it remarkable that our education services are delivered separately by 22 unitary authorities serving a population of 3.1m people whereas, for example Kent County Council delivers those same services to a population of 1.5m people.</a:t>
            </a:r>
          </a:p>
        </p:txBody>
      </p:sp>
    </p:spTree>
    <p:extLst>
      <p:ext uri="{BB962C8B-B14F-4D97-AF65-F5344CB8AC3E}">
        <p14:creationId xmlns:p14="http://schemas.microsoft.com/office/powerpoint/2010/main" val="4061110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C287F-5DDE-4A21-B1C7-28432587229A}"/>
              </a:ext>
            </a:extLst>
          </p:cNvPr>
          <p:cNvSpPr>
            <a:spLocks noGrp="1"/>
          </p:cNvSpPr>
          <p:nvPr>
            <p:ph type="title"/>
          </p:nvPr>
        </p:nvSpPr>
        <p:spPr>
          <a:xfrm>
            <a:off x="838200" y="365125"/>
            <a:ext cx="10515600" cy="1497542"/>
          </a:xfrm>
        </p:spPr>
        <p:txBody>
          <a:bodyPr/>
          <a:lstStyle/>
          <a:p>
            <a:r>
              <a:rPr lang="en-GB" dirty="0"/>
              <a:t>A Plan to Improve Public Safety and Modernise Policing</a:t>
            </a:r>
          </a:p>
        </p:txBody>
      </p:sp>
      <p:sp>
        <p:nvSpPr>
          <p:cNvPr id="3" name="Content Placeholder 2">
            <a:extLst>
              <a:ext uri="{FF2B5EF4-FFF2-40B4-BE49-F238E27FC236}">
                <a16:creationId xmlns:a16="http://schemas.microsoft.com/office/drawing/2014/main" id="{E9CD43CC-DED3-4492-B7B4-877FAB3C45A6}"/>
              </a:ext>
            </a:extLst>
          </p:cNvPr>
          <p:cNvSpPr>
            <a:spLocks noGrp="1"/>
          </p:cNvSpPr>
          <p:nvPr>
            <p:ph idx="1"/>
          </p:nvPr>
        </p:nvSpPr>
        <p:spPr>
          <a:xfrm>
            <a:off x="838200" y="2353734"/>
            <a:ext cx="5706533" cy="3476096"/>
          </a:xfrm>
        </p:spPr>
        <p:txBody>
          <a:bodyPr/>
          <a:lstStyle/>
          <a:p>
            <a:pPr marL="514350" indent="-514350">
              <a:buFont typeface="+mj-lt"/>
              <a:buAutoNum type="arabicPeriod" startAt="2"/>
            </a:pPr>
            <a:r>
              <a:rPr lang="en-GB" b="1" dirty="0"/>
              <a:t>Enhance the capability to tackle cross border serious and organised crime (SOC)</a:t>
            </a:r>
          </a:p>
          <a:p>
            <a:pPr marL="0" indent="0">
              <a:buNone/>
            </a:pPr>
            <a:endParaRPr lang="en-GB" dirty="0"/>
          </a:p>
          <a:p>
            <a:r>
              <a:rPr lang="en-GB" dirty="0"/>
              <a:t>Major strengthening of the National Crime Agency (NCA)</a:t>
            </a:r>
          </a:p>
          <a:p>
            <a:r>
              <a:rPr lang="en-GB" dirty="0"/>
              <a:t>Regional SOC under the NCA</a:t>
            </a:r>
          </a:p>
        </p:txBody>
      </p:sp>
      <p:pic>
        <p:nvPicPr>
          <p:cNvPr id="6" name="Picture 5">
            <a:extLst>
              <a:ext uri="{FF2B5EF4-FFF2-40B4-BE49-F238E27FC236}">
                <a16:creationId xmlns:a16="http://schemas.microsoft.com/office/drawing/2014/main" id="{9908A3E4-9DFA-4AB7-9DF5-E70C32353D3B}"/>
              </a:ext>
            </a:extLst>
          </p:cNvPr>
          <p:cNvPicPr>
            <a:picLocks noChangeAspect="1"/>
          </p:cNvPicPr>
          <p:nvPr/>
        </p:nvPicPr>
        <p:blipFill>
          <a:blip r:embed="rId2"/>
          <a:stretch>
            <a:fillRect/>
          </a:stretch>
        </p:blipFill>
        <p:spPr>
          <a:xfrm>
            <a:off x="6822437" y="1275644"/>
            <a:ext cx="4319695" cy="5055467"/>
          </a:xfrm>
          <a:prstGeom prst="rect">
            <a:avLst/>
          </a:prstGeom>
          <a:ln w="25400">
            <a:solidFill>
              <a:schemeClr val="accent1"/>
            </a:solidFill>
          </a:ln>
        </p:spPr>
      </p:pic>
    </p:spTree>
    <p:extLst>
      <p:ext uri="{BB962C8B-B14F-4D97-AF65-F5344CB8AC3E}">
        <p14:creationId xmlns:p14="http://schemas.microsoft.com/office/powerpoint/2010/main" val="3620561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C287F-5DDE-4A21-B1C7-28432587229A}"/>
              </a:ext>
            </a:extLst>
          </p:cNvPr>
          <p:cNvSpPr>
            <a:spLocks noGrp="1"/>
          </p:cNvSpPr>
          <p:nvPr>
            <p:ph type="title"/>
          </p:nvPr>
        </p:nvSpPr>
        <p:spPr>
          <a:xfrm>
            <a:off x="838200" y="365125"/>
            <a:ext cx="10515600" cy="1531408"/>
          </a:xfrm>
        </p:spPr>
        <p:txBody>
          <a:bodyPr/>
          <a:lstStyle/>
          <a:p>
            <a:r>
              <a:rPr lang="en-GB" dirty="0"/>
              <a:t>A Plan to Improve Public Safety and Modernise Policing</a:t>
            </a:r>
          </a:p>
        </p:txBody>
      </p:sp>
      <p:sp>
        <p:nvSpPr>
          <p:cNvPr id="3" name="Content Placeholder 2">
            <a:extLst>
              <a:ext uri="{FF2B5EF4-FFF2-40B4-BE49-F238E27FC236}">
                <a16:creationId xmlns:a16="http://schemas.microsoft.com/office/drawing/2014/main" id="{E9CD43CC-DED3-4492-B7B4-877FAB3C45A6}"/>
              </a:ext>
            </a:extLst>
          </p:cNvPr>
          <p:cNvSpPr>
            <a:spLocks noGrp="1"/>
          </p:cNvSpPr>
          <p:nvPr>
            <p:ph idx="1"/>
          </p:nvPr>
        </p:nvSpPr>
        <p:spPr>
          <a:xfrm>
            <a:off x="838200" y="2353734"/>
            <a:ext cx="5706533" cy="3476096"/>
          </a:xfrm>
        </p:spPr>
        <p:txBody>
          <a:bodyPr/>
          <a:lstStyle/>
          <a:p>
            <a:pPr marL="514350" indent="-514350">
              <a:buFont typeface="+mj-lt"/>
              <a:buAutoNum type="arabicPeriod" startAt="3"/>
            </a:pPr>
            <a:r>
              <a:rPr lang="en-GB" b="1" dirty="0"/>
              <a:t>Strengthen local policing</a:t>
            </a:r>
          </a:p>
          <a:p>
            <a:pPr marL="514350" indent="-514350">
              <a:buFont typeface="+mj-lt"/>
              <a:buAutoNum type="arabicPeriod" startAt="3"/>
            </a:pPr>
            <a:endParaRPr lang="en-GB" b="1" dirty="0"/>
          </a:p>
          <a:p>
            <a:r>
              <a:rPr lang="en-GB" dirty="0"/>
              <a:t>Improve public confidence</a:t>
            </a:r>
          </a:p>
          <a:p>
            <a:r>
              <a:rPr lang="en-GB" dirty="0"/>
              <a:t>More neighbourhood policing roles</a:t>
            </a:r>
          </a:p>
          <a:p>
            <a:r>
              <a:rPr lang="en-GB" dirty="0"/>
              <a:t>Areas where trust and confidence are lowest</a:t>
            </a:r>
          </a:p>
        </p:txBody>
      </p:sp>
      <p:pic>
        <p:nvPicPr>
          <p:cNvPr id="6" name="Picture 5">
            <a:extLst>
              <a:ext uri="{FF2B5EF4-FFF2-40B4-BE49-F238E27FC236}">
                <a16:creationId xmlns:a16="http://schemas.microsoft.com/office/drawing/2014/main" id="{487451CA-BBA4-421D-9162-661442AB7750}"/>
              </a:ext>
            </a:extLst>
          </p:cNvPr>
          <p:cNvPicPr>
            <a:picLocks noChangeAspect="1"/>
          </p:cNvPicPr>
          <p:nvPr/>
        </p:nvPicPr>
        <p:blipFill>
          <a:blip r:embed="rId2"/>
          <a:stretch>
            <a:fillRect/>
          </a:stretch>
        </p:blipFill>
        <p:spPr>
          <a:xfrm>
            <a:off x="6623772" y="2252134"/>
            <a:ext cx="5183052" cy="4051830"/>
          </a:xfrm>
          <a:prstGeom prst="rect">
            <a:avLst/>
          </a:prstGeom>
        </p:spPr>
      </p:pic>
      <p:pic>
        <p:nvPicPr>
          <p:cNvPr id="8" name="Picture 7">
            <a:extLst>
              <a:ext uri="{FF2B5EF4-FFF2-40B4-BE49-F238E27FC236}">
                <a16:creationId xmlns:a16="http://schemas.microsoft.com/office/drawing/2014/main" id="{75E27607-5493-4222-8454-DF60F8B360ED}"/>
              </a:ext>
            </a:extLst>
          </p:cNvPr>
          <p:cNvPicPr>
            <a:picLocks noChangeAspect="1"/>
          </p:cNvPicPr>
          <p:nvPr/>
        </p:nvPicPr>
        <p:blipFill>
          <a:blip r:embed="rId3"/>
          <a:stretch>
            <a:fillRect/>
          </a:stretch>
        </p:blipFill>
        <p:spPr>
          <a:xfrm>
            <a:off x="6544733" y="1309680"/>
            <a:ext cx="5363986" cy="762015"/>
          </a:xfrm>
          <a:prstGeom prst="rect">
            <a:avLst/>
          </a:prstGeom>
        </p:spPr>
      </p:pic>
    </p:spTree>
    <p:extLst>
      <p:ext uri="{BB962C8B-B14F-4D97-AF65-F5344CB8AC3E}">
        <p14:creationId xmlns:p14="http://schemas.microsoft.com/office/powerpoint/2010/main" val="2971364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C287F-5DDE-4A21-B1C7-28432587229A}"/>
              </a:ext>
            </a:extLst>
          </p:cNvPr>
          <p:cNvSpPr>
            <a:spLocks noGrp="1"/>
          </p:cNvSpPr>
          <p:nvPr>
            <p:ph type="title"/>
          </p:nvPr>
        </p:nvSpPr>
        <p:spPr>
          <a:xfrm>
            <a:off x="838200" y="365125"/>
            <a:ext cx="5991808" cy="1734264"/>
          </a:xfrm>
        </p:spPr>
        <p:txBody>
          <a:bodyPr>
            <a:normAutofit fontScale="90000"/>
          </a:bodyPr>
          <a:lstStyle/>
          <a:p>
            <a:r>
              <a:rPr lang="en-GB" dirty="0"/>
              <a:t>A Plan to Improve Public Safety and Modernise Policing</a:t>
            </a:r>
          </a:p>
        </p:txBody>
      </p:sp>
      <p:sp>
        <p:nvSpPr>
          <p:cNvPr id="3" name="Content Placeholder 2">
            <a:extLst>
              <a:ext uri="{FF2B5EF4-FFF2-40B4-BE49-F238E27FC236}">
                <a16:creationId xmlns:a16="http://schemas.microsoft.com/office/drawing/2014/main" id="{E9CD43CC-DED3-4492-B7B4-877FAB3C45A6}"/>
              </a:ext>
            </a:extLst>
          </p:cNvPr>
          <p:cNvSpPr>
            <a:spLocks noGrp="1"/>
          </p:cNvSpPr>
          <p:nvPr>
            <p:ph idx="1"/>
          </p:nvPr>
        </p:nvSpPr>
        <p:spPr>
          <a:xfrm>
            <a:off x="838200" y="2099389"/>
            <a:ext cx="5991808" cy="4393486"/>
          </a:xfrm>
        </p:spPr>
        <p:txBody>
          <a:bodyPr>
            <a:normAutofit lnSpcReduction="10000"/>
          </a:bodyPr>
          <a:lstStyle/>
          <a:p>
            <a:pPr marL="514350" indent="-514350">
              <a:buFont typeface="+mj-lt"/>
              <a:buAutoNum type="arabicPeriod" startAt="4"/>
            </a:pPr>
            <a:r>
              <a:rPr lang="en-GB" sz="3000" b="1" dirty="0"/>
              <a:t>Equip officers and staff with the tools to do the job</a:t>
            </a:r>
          </a:p>
          <a:p>
            <a:pPr marL="0" indent="0">
              <a:buNone/>
            </a:pPr>
            <a:endParaRPr lang="en-GB" dirty="0"/>
          </a:p>
          <a:p>
            <a:pPr lvl="1"/>
            <a:r>
              <a:rPr lang="en-GB" sz="2600" dirty="0"/>
              <a:t>20,000 officers has not come too soon</a:t>
            </a:r>
          </a:p>
          <a:p>
            <a:pPr lvl="1"/>
            <a:r>
              <a:rPr lang="en-GB" sz="2600" dirty="0"/>
              <a:t>Officers are being recruited and deployed</a:t>
            </a:r>
          </a:p>
          <a:p>
            <a:pPr lvl="1"/>
            <a:r>
              <a:rPr lang="en-GB" sz="2600" dirty="0"/>
              <a:t>Major skills gaps</a:t>
            </a:r>
          </a:p>
          <a:p>
            <a:pPr lvl="1"/>
            <a:r>
              <a:rPr lang="en-GB" sz="2600" dirty="0"/>
              <a:t>7,000 detectives short so pay supplement</a:t>
            </a:r>
          </a:p>
          <a:p>
            <a:pPr lvl="1"/>
            <a:r>
              <a:rPr lang="en-GB" sz="2600" dirty="0"/>
              <a:t>Need for high quality skilled professionals from other sectors</a:t>
            </a:r>
          </a:p>
        </p:txBody>
      </p:sp>
      <p:pic>
        <p:nvPicPr>
          <p:cNvPr id="6" name="Picture 5">
            <a:extLst>
              <a:ext uri="{FF2B5EF4-FFF2-40B4-BE49-F238E27FC236}">
                <a16:creationId xmlns:a16="http://schemas.microsoft.com/office/drawing/2014/main" id="{19EAC0CF-F727-411C-AAB8-F80ACBC40AFB}"/>
              </a:ext>
            </a:extLst>
          </p:cNvPr>
          <p:cNvPicPr>
            <a:picLocks noChangeAspect="1"/>
          </p:cNvPicPr>
          <p:nvPr/>
        </p:nvPicPr>
        <p:blipFill>
          <a:blip r:embed="rId2"/>
          <a:stretch>
            <a:fillRect/>
          </a:stretch>
        </p:blipFill>
        <p:spPr>
          <a:xfrm>
            <a:off x="7463127" y="73377"/>
            <a:ext cx="3890673" cy="3493825"/>
          </a:xfrm>
          <a:prstGeom prst="rect">
            <a:avLst/>
          </a:prstGeom>
        </p:spPr>
      </p:pic>
      <p:pic>
        <p:nvPicPr>
          <p:cNvPr id="7" name="Picture 6">
            <a:extLst>
              <a:ext uri="{FF2B5EF4-FFF2-40B4-BE49-F238E27FC236}">
                <a16:creationId xmlns:a16="http://schemas.microsoft.com/office/drawing/2014/main" id="{121A957D-D1BD-4AFF-BAC6-83E0690E9E87}"/>
              </a:ext>
            </a:extLst>
          </p:cNvPr>
          <p:cNvPicPr>
            <a:picLocks noChangeAspect="1"/>
          </p:cNvPicPr>
          <p:nvPr/>
        </p:nvPicPr>
        <p:blipFill>
          <a:blip r:embed="rId3"/>
          <a:stretch>
            <a:fillRect/>
          </a:stretch>
        </p:blipFill>
        <p:spPr>
          <a:xfrm>
            <a:off x="6684078" y="3714755"/>
            <a:ext cx="5448770" cy="3064933"/>
          </a:xfrm>
          <a:prstGeom prst="rect">
            <a:avLst/>
          </a:prstGeom>
        </p:spPr>
      </p:pic>
    </p:spTree>
    <p:extLst>
      <p:ext uri="{BB962C8B-B14F-4D97-AF65-F5344CB8AC3E}">
        <p14:creationId xmlns:p14="http://schemas.microsoft.com/office/powerpoint/2010/main" val="3580425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 calcmode="lin" valueType="num">
                                      <p:cBhvr additive="base">
                                        <p:cTn id="2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C287F-5DDE-4A21-B1C7-28432587229A}"/>
              </a:ext>
            </a:extLst>
          </p:cNvPr>
          <p:cNvSpPr>
            <a:spLocks noGrp="1"/>
          </p:cNvSpPr>
          <p:nvPr>
            <p:ph type="title"/>
          </p:nvPr>
        </p:nvSpPr>
        <p:spPr>
          <a:xfrm>
            <a:off x="838200" y="365125"/>
            <a:ext cx="10515600" cy="1474964"/>
          </a:xfrm>
        </p:spPr>
        <p:txBody>
          <a:bodyPr/>
          <a:lstStyle/>
          <a:p>
            <a:r>
              <a:rPr lang="en-GB" dirty="0"/>
              <a:t>A Plan to Improve Public Safety and Modernise Policing</a:t>
            </a:r>
          </a:p>
        </p:txBody>
      </p:sp>
      <p:sp>
        <p:nvSpPr>
          <p:cNvPr id="3" name="Content Placeholder 2">
            <a:extLst>
              <a:ext uri="{FF2B5EF4-FFF2-40B4-BE49-F238E27FC236}">
                <a16:creationId xmlns:a16="http://schemas.microsoft.com/office/drawing/2014/main" id="{E9CD43CC-DED3-4492-B7B4-877FAB3C45A6}"/>
              </a:ext>
            </a:extLst>
          </p:cNvPr>
          <p:cNvSpPr>
            <a:spLocks noGrp="1"/>
          </p:cNvSpPr>
          <p:nvPr>
            <p:ph idx="1"/>
          </p:nvPr>
        </p:nvSpPr>
        <p:spPr>
          <a:xfrm>
            <a:off x="838201" y="2743200"/>
            <a:ext cx="3372556" cy="3086630"/>
          </a:xfrm>
        </p:spPr>
        <p:txBody>
          <a:bodyPr>
            <a:normAutofit/>
          </a:bodyPr>
          <a:lstStyle/>
          <a:p>
            <a:r>
              <a:rPr lang="en-GB" dirty="0"/>
              <a:t>Technology is woefully inadequate</a:t>
            </a:r>
          </a:p>
          <a:p>
            <a:r>
              <a:rPr lang="en-GB" dirty="0"/>
              <a:t>Police National Computer is 48 years-old!</a:t>
            </a:r>
          </a:p>
          <a:p>
            <a:endParaRPr lang="en-GB" dirty="0"/>
          </a:p>
          <a:p>
            <a:endParaRPr lang="en-GB" dirty="0"/>
          </a:p>
        </p:txBody>
      </p:sp>
      <p:pic>
        <p:nvPicPr>
          <p:cNvPr id="4" name="Picture 3">
            <a:extLst>
              <a:ext uri="{FF2B5EF4-FFF2-40B4-BE49-F238E27FC236}">
                <a16:creationId xmlns:a16="http://schemas.microsoft.com/office/drawing/2014/main" id="{AB773592-A9B3-48B5-9059-37BA0BE88C37}"/>
              </a:ext>
            </a:extLst>
          </p:cNvPr>
          <p:cNvPicPr>
            <a:picLocks noChangeAspect="1"/>
          </p:cNvPicPr>
          <p:nvPr/>
        </p:nvPicPr>
        <p:blipFill>
          <a:blip r:embed="rId2"/>
          <a:stretch>
            <a:fillRect/>
          </a:stretch>
        </p:blipFill>
        <p:spPr>
          <a:xfrm>
            <a:off x="4210757" y="1840089"/>
            <a:ext cx="7709684" cy="4336697"/>
          </a:xfrm>
          <a:prstGeom prst="rect">
            <a:avLst/>
          </a:prstGeom>
        </p:spPr>
      </p:pic>
    </p:spTree>
    <p:extLst>
      <p:ext uri="{BB962C8B-B14F-4D97-AF65-F5344CB8AC3E}">
        <p14:creationId xmlns:p14="http://schemas.microsoft.com/office/powerpoint/2010/main" val="621224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C287F-5DDE-4A21-B1C7-28432587229A}"/>
              </a:ext>
            </a:extLst>
          </p:cNvPr>
          <p:cNvSpPr>
            <a:spLocks noGrp="1"/>
          </p:cNvSpPr>
          <p:nvPr>
            <p:ph type="title"/>
          </p:nvPr>
        </p:nvSpPr>
        <p:spPr>
          <a:xfrm>
            <a:off x="838200" y="365125"/>
            <a:ext cx="5879841" cy="1760008"/>
          </a:xfrm>
        </p:spPr>
        <p:txBody>
          <a:bodyPr>
            <a:normAutofit fontScale="90000"/>
          </a:bodyPr>
          <a:lstStyle/>
          <a:p>
            <a:r>
              <a:rPr lang="en-GB" dirty="0"/>
              <a:t>A Plan to Improve Public Safety and Modernise Policing</a:t>
            </a:r>
          </a:p>
        </p:txBody>
      </p:sp>
      <p:sp>
        <p:nvSpPr>
          <p:cNvPr id="3" name="Content Placeholder 2">
            <a:extLst>
              <a:ext uri="{FF2B5EF4-FFF2-40B4-BE49-F238E27FC236}">
                <a16:creationId xmlns:a16="http://schemas.microsoft.com/office/drawing/2014/main" id="{E9CD43CC-DED3-4492-B7B4-877FAB3C45A6}"/>
              </a:ext>
            </a:extLst>
          </p:cNvPr>
          <p:cNvSpPr>
            <a:spLocks noGrp="1"/>
          </p:cNvSpPr>
          <p:nvPr>
            <p:ph idx="1"/>
          </p:nvPr>
        </p:nvSpPr>
        <p:spPr>
          <a:xfrm>
            <a:off x="579228" y="2356500"/>
            <a:ext cx="4321628" cy="3633054"/>
          </a:xfrm>
        </p:spPr>
        <p:txBody>
          <a:bodyPr>
            <a:normAutofit fontScale="92500" lnSpcReduction="20000"/>
          </a:bodyPr>
          <a:lstStyle/>
          <a:p>
            <a:pPr marL="514350" indent="-514350">
              <a:buFont typeface="+mj-lt"/>
              <a:buAutoNum type="arabicPeriod" startAt="5"/>
            </a:pPr>
            <a:r>
              <a:rPr lang="en-GB" sz="3000" b="1" dirty="0"/>
              <a:t>Strengthen the strategic centre in the policing system</a:t>
            </a:r>
          </a:p>
          <a:p>
            <a:endParaRPr lang="en-GB" dirty="0"/>
          </a:p>
          <a:p>
            <a:r>
              <a:rPr lang="en-GB" dirty="0"/>
              <a:t>New Crime and Policing Strategy Unit in the Home Office</a:t>
            </a:r>
          </a:p>
          <a:p>
            <a:r>
              <a:rPr lang="en-GB" dirty="0"/>
              <a:t>Anticipate trends, patterns and focus on prevention</a:t>
            </a:r>
          </a:p>
          <a:p>
            <a:r>
              <a:rPr lang="en-GB" dirty="0"/>
              <a:t>Proactive not reactive</a:t>
            </a:r>
          </a:p>
          <a:p>
            <a:endParaRPr lang="en-GB" dirty="0"/>
          </a:p>
          <a:p>
            <a:endParaRPr lang="en-GB" dirty="0"/>
          </a:p>
        </p:txBody>
      </p:sp>
      <p:sp>
        <p:nvSpPr>
          <p:cNvPr id="4" name="Rectangle: Rounded Corners 3">
            <a:extLst>
              <a:ext uri="{FF2B5EF4-FFF2-40B4-BE49-F238E27FC236}">
                <a16:creationId xmlns:a16="http://schemas.microsoft.com/office/drawing/2014/main" id="{E1C9B173-5678-4AAE-AD3B-F7625FEFC718}"/>
              </a:ext>
            </a:extLst>
          </p:cNvPr>
          <p:cNvSpPr/>
          <p:nvPr/>
        </p:nvSpPr>
        <p:spPr>
          <a:xfrm>
            <a:off x="7849456" y="633800"/>
            <a:ext cx="4219640" cy="259191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Political values, beliefs</a:t>
            </a:r>
          </a:p>
          <a:p>
            <a:pPr algn="ctr"/>
            <a:endParaRPr lang="en-GB" sz="2400" dirty="0"/>
          </a:p>
          <a:p>
            <a:pPr algn="ctr"/>
            <a:r>
              <a:rPr lang="en-GB" sz="2400" dirty="0"/>
              <a:t>Law, Policy, Strategy &amp; Action</a:t>
            </a:r>
          </a:p>
          <a:p>
            <a:pPr algn="ctr"/>
            <a:endParaRPr lang="en-GB" sz="2400" dirty="0"/>
          </a:p>
          <a:p>
            <a:pPr algn="ctr"/>
            <a:r>
              <a:rPr lang="en-GB" sz="2400" dirty="0"/>
              <a:t>£10 billion</a:t>
            </a:r>
          </a:p>
          <a:p>
            <a:pPr algn="ctr"/>
            <a:r>
              <a:rPr lang="en-GB" sz="2400" dirty="0"/>
              <a:t>32,000 staff</a:t>
            </a:r>
          </a:p>
        </p:txBody>
      </p:sp>
      <p:pic>
        <p:nvPicPr>
          <p:cNvPr id="6" name="Picture 5">
            <a:extLst>
              <a:ext uri="{FF2B5EF4-FFF2-40B4-BE49-F238E27FC236}">
                <a16:creationId xmlns:a16="http://schemas.microsoft.com/office/drawing/2014/main" id="{6CB84F8D-B5DB-4DCA-A23B-DBCB5EC2A48F}"/>
              </a:ext>
            </a:extLst>
          </p:cNvPr>
          <p:cNvPicPr>
            <a:picLocks noChangeAspect="1"/>
          </p:cNvPicPr>
          <p:nvPr/>
        </p:nvPicPr>
        <p:blipFill>
          <a:blip r:embed="rId2"/>
          <a:stretch>
            <a:fillRect/>
          </a:stretch>
        </p:blipFill>
        <p:spPr>
          <a:xfrm>
            <a:off x="4900856" y="3737251"/>
            <a:ext cx="4946781" cy="2968069"/>
          </a:xfrm>
          <a:prstGeom prst="rect">
            <a:avLst/>
          </a:prstGeom>
        </p:spPr>
      </p:pic>
      <p:pic>
        <p:nvPicPr>
          <p:cNvPr id="5" name="Picture 4">
            <a:extLst>
              <a:ext uri="{FF2B5EF4-FFF2-40B4-BE49-F238E27FC236}">
                <a16:creationId xmlns:a16="http://schemas.microsoft.com/office/drawing/2014/main" id="{EC71675A-92DA-49DC-8E2A-A298FA613872}"/>
              </a:ext>
            </a:extLst>
          </p:cNvPr>
          <p:cNvPicPr>
            <a:picLocks noChangeAspect="1"/>
          </p:cNvPicPr>
          <p:nvPr/>
        </p:nvPicPr>
        <p:blipFill>
          <a:blip r:embed="rId3"/>
          <a:stretch>
            <a:fillRect/>
          </a:stretch>
        </p:blipFill>
        <p:spPr>
          <a:xfrm>
            <a:off x="4900856" y="1567424"/>
            <a:ext cx="2833471" cy="2125103"/>
          </a:xfrm>
          <a:prstGeom prst="rect">
            <a:avLst/>
          </a:prstGeom>
        </p:spPr>
      </p:pic>
      <p:pic>
        <p:nvPicPr>
          <p:cNvPr id="7" name="Picture 6">
            <a:extLst>
              <a:ext uri="{FF2B5EF4-FFF2-40B4-BE49-F238E27FC236}">
                <a16:creationId xmlns:a16="http://schemas.microsoft.com/office/drawing/2014/main" id="{4A5955BE-8256-40C4-95DA-DB481202215A}"/>
              </a:ext>
            </a:extLst>
          </p:cNvPr>
          <p:cNvPicPr>
            <a:picLocks noChangeAspect="1"/>
          </p:cNvPicPr>
          <p:nvPr/>
        </p:nvPicPr>
        <p:blipFill>
          <a:blip r:embed="rId4"/>
          <a:stretch>
            <a:fillRect/>
          </a:stretch>
        </p:blipFill>
        <p:spPr>
          <a:xfrm>
            <a:off x="7634799" y="3632286"/>
            <a:ext cx="4537316" cy="3034331"/>
          </a:xfrm>
          <a:prstGeom prst="rect">
            <a:avLst/>
          </a:prstGeom>
        </p:spPr>
      </p:pic>
      <p:pic>
        <p:nvPicPr>
          <p:cNvPr id="9" name="Picture 8">
            <a:extLst>
              <a:ext uri="{FF2B5EF4-FFF2-40B4-BE49-F238E27FC236}">
                <a16:creationId xmlns:a16="http://schemas.microsoft.com/office/drawing/2014/main" id="{1C679F0C-5ABE-D059-211F-1AC5F34442E4}"/>
              </a:ext>
            </a:extLst>
          </p:cNvPr>
          <p:cNvPicPr>
            <a:picLocks noChangeAspect="1"/>
          </p:cNvPicPr>
          <p:nvPr/>
        </p:nvPicPr>
        <p:blipFill>
          <a:blip r:embed="rId5"/>
          <a:stretch>
            <a:fillRect/>
          </a:stretch>
        </p:blipFill>
        <p:spPr>
          <a:xfrm>
            <a:off x="4746660" y="3692527"/>
            <a:ext cx="4048019" cy="3034641"/>
          </a:xfrm>
          <a:prstGeom prst="rect">
            <a:avLst/>
          </a:prstGeom>
        </p:spPr>
      </p:pic>
    </p:spTree>
    <p:extLst>
      <p:ext uri="{BB962C8B-B14F-4D97-AF65-F5344CB8AC3E}">
        <p14:creationId xmlns:p14="http://schemas.microsoft.com/office/powerpoint/2010/main" val="400304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additive="base">
                                        <p:cTn id="31" dur="500" fill="hold"/>
                                        <p:tgtEl>
                                          <p:spTgt spid="4"/>
                                        </p:tgtEl>
                                        <p:attrNameLst>
                                          <p:attrName>ppt_x</p:attrName>
                                        </p:attrNameLst>
                                      </p:cBhvr>
                                      <p:tavLst>
                                        <p:tav tm="0">
                                          <p:val>
                                            <p:strVal val="#ppt_x"/>
                                          </p:val>
                                        </p:tav>
                                        <p:tav tm="100000">
                                          <p:val>
                                            <p:strVal val="#ppt_x"/>
                                          </p:val>
                                        </p:tav>
                                      </p:tavLst>
                                    </p:anim>
                                    <p:anim calcmode="lin" valueType="num">
                                      <p:cBhvr additive="base">
                                        <p:cTn id="3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5"/>
                                        </p:tgtEl>
                                        <p:attrNameLst>
                                          <p:attrName>style.visibility</p:attrName>
                                        </p:attrNameLst>
                                      </p:cBhvr>
                                      <p:to>
                                        <p:strVal val="visible"/>
                                      </p:to>
                                    </p:set>
                                    <p:anim calcmode="lin" valueType="num">
                                      <p:cBhvr additive="base">
                                        <p:cTn id="43" dur="500" fill="hold"/>
                                        <p:tgtEl>
                                          <p:spTgt spid="5"/>
                                        </p:tgtEl>
                                        <p:attrNameLst>
                                          <p:attrName>ppt_x</p:attrName>
                                        </p:attrNameLst>
                                      </p:cBhvr>
                                      <p:tavLst>
                                        <p:tav tm="0">
                                          <p:val>
                                            <p:strVal val="#ppt_x"/>
                                          </p:val>
                                        </p:tav>
                                        <p:tav tm="100000">
                                          <p:val>
                                            <p:strVal val="#ppt_x"/>
                                          </p:val>
                                        </p:tav>
                                      </p:tavLst>
                                    </p:anim>
                                    <p:anim calcmode="lin" valueType="num">
                                      <p:cBhvr additive="base">
                                        <p:cTn id="4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7"/>
                                        </p:tgtEl>
                                        <p:attrNameLst>
                                          <p:attrName>style.visibility</p:attrName>
                                        </p:attrNameLst>
                                      </p:cBhvr>
                                      <p:to>
                                        <p:strVal val="visible"/>
                                      </p:to>
                                    </p:set>
                                    <p:anim calcmode="lin" valueType="num">
                                      <p:cBhvr additive="base">
                                        <p:cTn id="49" dur="500" fill="hold"/>
                                        <p:tgtEl>
                                          <p:spTgt spid="7"/>
                                        </p:tgtEl>
                                        <p:attrNameLst>
                                          <p:attrName>ppt_x</p:attrName>
                                        </p:attrNameLst>
                                      </p:cBhvr>
                                      <p:tavLst>
                                        <p:tav tm="0">
                                          <p:val>
                                            <p:strVal val="#ppt_x"/>
                                          </p:val>
                                        </p:tav>
                                        <p:tav tm="100000">
                                          <p:val>
                                            <p:strVal val="#ppt_x"/>
                                          </p:val>
                                        </p:tav>
                                      </p:tavLst>
                                    </p:anim>
                                    <p:anim calcmode="lin" valueType="num">
                                      <p:cBhvr additive="base">
                                        <p:cTn id="5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9"/>
                                        </p:tgtEl>
                                        <p:attrNameLst>
                                          <p:attrName>style.visibility</p:attrName>
                                        </p:attrNameLst>
                                      </p:cBhvr>
                                      <p:to>
                                        <p:strVal val="visible"/>
                                      </p:to>
                                    </p:set>
                                    <p:anim calcmode="lin" valueType="num">
                                      <p:cBhvr additive="base">
                                        <p:cTn id="55" dur="500" fill="hold"/>
                                        <p:tgtEl>
                                          <p:spTgt spid="9"/>
                                        </p:tgtEl>
                                        <p:attrNameLst>
                                          <p:attrName>ppt_x</p:attrName>
                                        </p:attrNameLst>
                                      </p:cBhvr>
                                      <p:tavLst>
                                        <p:tav tm="0">
                                          <p:val>
                                            <p:strVal val="#ppt_x"/>
                                          </p:val>
                                        </p:tav>
                                        <p:tav tm="100000">
                                          <p:val>
                                            <p:strVal val="#ppt_x"/>
                                          </p:val>
                                        </p:tav>
                                      </p:tavLst>
                                    </p:anim>
                                    <p:anim calcmode="lin" valueType="num">
                                      <p:cBhvr additive="base">
                                        <p:cTn id="5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3C287F-5DDE-4A21-B1C7-28432587229A}"/>
              </a:ext>
            </a:extLst>
          </p:cNvPr>
          <p:cNvSpPr>
            <a:spLocks noGrp="1"/>
          </p:cNvSpPr>
          <p:nvPr>
            <p:ph type="title"/>
          </p:nvPr>
        </p:nvSpPr>
        <p:spPr>
          <a:xfrm>
            <a:off x="640080" y="325369"/>
            <a:ext cx="4368602" cy="2129964"/>
          </a:xfrm>
        </p:spPr>
        <p:txBody>
          <a:bodyPr anchor="b">
            <a:normAutofit/>
          </a:bodyPr>
          <a:lstStyle/>
          <a:p>
            <a:r>
              <a:rPr lang="en-GB" sz="3800" dirty="0"/>
              <a:t>A Plan to Improve Public Safety and Modernise Policing</a:t>
            </a:r>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9CD43CC-DED3-4492-B7B4-877FAB3C45A6}"/>
              </a:ext>
            </a:extLst>
          </p:cNvPr>
          <p:cNvSpPr>
            <a:spLocks noGrp="1"/>
          </p:cNvSpPr>
          <p:nvPr>
            <p:ph idx="1"/>
          </p:nvPr>
        </p:nvSpPr>
        <p:spPr>
          <a:xfrm>
            <a:off x="640080" y="2872899"/>
            <a:ext cx="4243589" cy="3320668"/>
          </a:xfrm>
        </p:spPr>
        <p:txBody>
          <a:bodyPr>
            <a:normAutofit/>
          </a:bodyPr>
          <a:lstStyle/>
          <a:p>
            <a:r>
              <a:rPr lang="en-GB" sz="2200" b="1" dirty="0"/>
              <a:t>College of Policing </a:t>
            </a:r>
            <a:r>
              <a:rPr lang="en-GB" sz="2200" dirty="0"/>
              <a:t>to be given the task of revolutionising police education to ensure it is dramatically more effective</a:t>
            </a:r>
          </a:p>
          <a:p>
            <a:r>
              <a:rPr lang="en-GB" sz="2200" dirty="0"/>
              <a:t>Minimum professionals standards must be followed</a:t>
            </a:r>
          </a:p>
          <a:p>
            <a:r>
              <a:rPr lang="en-GB" sz="2200" dirty="0"/>
              <a:t>IT systems are interoperable</a:t>
            </a:r>
          </a:p>
          <a:p>
            <a:r>
              <a:rPr lang="en-GB" sz="2200" dirty="0"/>
              <a:t>Data properly shared</a:t>
            </a:r>
          </a:p>
          <a:p>
            <a:r>
              <a:rPr lang="en-GB" sz="2200" dirty="0"/>
              <a:t>Skills gaps are plugged</a:t>
            </a:r>
          </a:p>
          <a:p>
            <a:endParaRPr lang="en-GB" sz="2200" dirty="0"/>
          </a:p>
          <a:p>
            <a:endParaRPr lang="en-GB" sz="2200" dirty="0"/>
          </a:p>
        </p:txBody>
      </p:sp>
      <p:pic>
        <p:nvPicPr>
          <p:cNvPr id="4" name="Picture 3">
            <a:extLst>
              <a:ext uri="{FF2B5EF4-FFF2-40B4-BE49-F238E27FC236}">
                <a16:creationId xmlns:a16="http://schemas.microsoft.com/office/drawing/2014/main" id="{396CDF4A-69FB-41E3-ABAC-F399718B7682}"/>
              </a:ext>
            </a:extLst>
          </p:cNvPr>
          <p:cNvPicPr>
            <a:picLocks noChangeAspect="1"/>
          </p:cNvPicPr>
          <p:nvPr/>
        </p:nvPicPr>
        <p:blipFill rotWithShape="1">
          <a:blip r:embed="rId2"/>
          <a:srcRect l="9624" r="15149"/>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60625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Pen placed on top of a signature line">
            <a:extLst>
              <a:ext uri="{FF2B5EF4-FFF2-40B4-BE49-F238E27FC236}">
                <a16:creationId xmlns:a16="http://schemas.microsoft.com/office/drawing/2014/main" id="{D5647B96-1B6B-0A57-04A4-CCEEB91639BF}"/>
              </a:ext>
            </a:extLst>
          </p:cNvPr>
          <p:cNvPicPr>
            <a:picLocks noChangeAspect="1"/>
          </p:cNvPicPr>
          <p:nvPr/>
        </p:nvPicPr>
        <p:blipFill rotWithShape="1">
          <a:blip r:embed="rId2"/>
          <a:srcRect l="15628" r="-1" b="-1"/>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E46995A8-981F-4012-A143-CE67668EF14E}"/>
              </a:ext>
            </a:extLst>
          </p:cNvPr>
          <p:cNvSpPr>
            <a:spLocks noGrp="1"/>
          </p:cNvSpPr>
          <p:nvPr>
            <p:ph type="title"/>
          </p:nvPr>
        </p:nvSpPr>
        <p:spPr>
          <a:xfrm>
            <a:off x="477980" y="1122363"/>
            <a:ext cx="5428297" cy="3204134"/>
          </a:xfrm>
        </p:spPr>
        <p:txBody>
          <a:bodyPr vert="horz" lIns="91440" tIns="45720" rIns="91440" bIns="45720" rtlCol="0" anchor="b">
            <a:normAutofit/>
          </a:bodyPr>
          <a:lstStyle/>
          <a:p>
            <a:r>
              <a:rPr lang="en-US" sz="6000" dirty="0"/>
              <a:t>Summary [9-23]</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1771585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Freeform: Shape 2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Rectangle 2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3400" kern="1200">
                <a:solidFill>
                  <a:srgbClr val="FFFFFF"/>
                </a:solidFill>
                <a:latin typeface="+mj-lt"/>
                <a:ea typeface="+mj-ea"/>
                <a:cs typeface="+mj-cs"/>
              </a:rPr>
              <a:t>PART 1. THE CHALLENGE:</a:t>
            </a:r>
            <a:br>
              <a:rPr lang="en-US" sz="3400" kern="1200">
                <a:solidFill>
                  <a:srgbClr val="FFFFFF"/>
                </a:solidFill>
                <a:latin typeface="+mj-lt"/>
                <a:ea typeface="+mj-ea"/>
                <a:cs typeface="+mj-cs"/>
              </a:rPr>
            </a:br>
            <a:br>
              <a:rPr lang="en-US" sz="3400">
                <a:solidFill>
                  <a:srgbClr val="FFFFFF"/>
                </a:solidFill>
              </a:rPr>
            </a:br>
            <a:r>
              <a:rPr lang="en-US" sz="3400">
                <a:solidFill>
                  <a:srgbClr val="FFFFFF"/>
                </a:solidFill>
              </a:rPr>
              <a:t>Public Safety and Security in the 2020s and 2030s</a:t>
            </a:r>
            <a:endParaRPr lang="en-US" sz="3400" kern="120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581727" y="649480"/>
            <a:ext cx="3025303" cy="5546047"/>
          </a:xfrm>
        </p:spPr>
        <p:txBody>
          <a:bodyPr vert="horz" lIns="91440" tIns="45720" rIns="91440" bIns="45720" rtlCol="0" anchor="ctr">
            <a:normAutofit/>
          </a:bodyPr>
          <a:lstStyle/>
          <a:p>
            <a:r>
              <a:rPr lang="en-US" sz="2000"/>
              <a:t>Has crime risen or fallen since 1995?</a:t>
            </a:r>
          </a:p>
          <a:p>
            <a:endParaRPr lang="en-US" sz="2000"/>
          </a:p>
          <a:p>
            <a:r>
              <a:rPr lang="en-US" sz="2000"/>
              <a:t>Is the crime the same now as it was then?</a:t>
            </a:r>
          </a:p>
          <a:p>
            <a:endParaRPr lang="en-US" sz="2000"/>
          </a:p>
          <a:p>
            <a:r>
              <a:rPr lang="en-US" sz="2000"/>
              <a:t>What if anything has changed?</a:t>
            </a:r>
          </a:p>
          <a:p>
            <a:endParaRPr lang="en-US" sz="2000"/>
          </a:p>
          <a:p>
            <a:pPr lvl="0"/>
            <a:r>
              <a:rPr lang="en-US" sz="2000"/>
              <a:t>Has society changed?</a:t>
            </a:r>
          </a:p>
          <a:p>
            <a:r>
              <a:rPr lang="en-US" sz="2000"/>
              <a:t>How?</a:t>
            </a:r>
          </a:p>
          <a:p>
            <a:pPr marL="0" indent="0">
              <a:buNone/>
            </a:pPr>
            <a:endParaRPr lang="en-US" sz="2000"/>
          </a:p>
        </p:txBody>
      </p:sp>
      <p:pic>
        <p:nvPicPr>
          <p:cNvPr id="4" name="Picture 3">
            <a:extLst>
              <a:ext uri="{FF2B5EF4-FFF2-40B4-BE49-F238E27FC236}">
                <a16:creationId xmlns:a16="http://schemas.microsoft.com/office/drawing/2014/main" id="{94807CA0-CB96-CF15-A45A-AB41FA566729}"/>
              </a:ext>
            </a:extLst>
          </p:cNvPr>
          <p:cNvPicPr>
            <a:picLocks noChangeAspect="1"/>
          </p:cNvPicPr>
          <p:nvPr/>
        </p:nvPicPr>
        <p:blipFill>
          <a:blip r:embed="rId2"/>
          <a:stretch>
            <a:fillRect/>
          </a:stretch>
        </p:blipFill>
        <p:spPr>
          <a:xfrm>
            <a:off x="8109502" y="795687"/>
            <a:ext cx="3615776" cy="5278505"/>
          </a:xfrm>
          <a:prstGeom prst="rect">
            <a:avLst/>
          </a:prstGeom>
        </p:spPr>
      </p:pic>
    </p:spTree>
    <p:extLst>
      <p:ext uri="{BB962C8B-B14F-4D97-AF65-F5344CB8AC3E}">
        <p14:creationId xmlns:p14="http://schemas.microsoft.com/office/powerpoint/2010/main" val="1577194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804672" y="1412489"/>
            <a:ext cx="2793661" cy="3515111"/>
          </a:xfrm>
        </p:spPr>
        <p:txBody>
          <a:bodyPr vert="horz" lIns="91440" tIns="45720" rIns="91440" bIns="45720" rtlCol="0" anchor="t">
            <a:normAutofit fontScale="90000"/>
          </a:bodyPr>
          <a:lstStyle/>
          <a:p>
            <a:r>
              <a:rPr lang="en-US" sz="3600" kern="1200" dirty="0">
                <a:solidFill>
                  <a:srgbClr val="FFFFFF"/>
                </a:solidFill>
                <a:latin typeface="+mj-lt"/>
                <a:ea typeface="+mj-ea"/>
                <a:cs typeface="+mj-cs"/>
              </a:rPr>
              <a:t>PART 1. THE CHALLENGE:</a:t>
            </a:r>
            <a:br>
              <a:rPr lang="en-US" sz="3600" kern="1200" dirty="0">
                <a:solidFill>
                  <a:srgbClr val="FFFFFF"/>
                </a:solidFill>
                <a:latin typeface="+mj-lt"/>
                <a:ea typeface="+mj-ea"/>
                <a:cs typeface="+mj-cs"/>
              </a:rPr>
            </a:br>
            <a:br>
              <a:rPr lang="en-US" sz="3600" dirty="0">
                <a:solidFill>
                  <a:srgbClr val="FFFFFF"/>
                </a:solidFill>
              </a:rPr>
            </a:br>
            <a:r>
              <a:rPr lang="en-US" sz="3600" dirty="0">
                <a:solidFill>
                  <a:srgbClr val="FFFFFF"/>
                </a:solidFill>
              </a:rPr>
              <a:t>Public Safety and Security in the 2020s and 2030s</a:t>
            </a:r>
            <a:endParaRPr lang="en-US" sz="36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604926" y="847421"/>
            <a:ext cx="3425753" cy="5257045"/>
          </a:xfrm>
        </p:spPr>
        <p:txBody>
          <a:bodyPr vert="horz" lIns="91440" tIns="45720" rIns="91440" bIns="45720" rtlCol="0">
            <a:noAutofit/>
          </a:bodyPr>
          <a:lstStyle/>
          <a:p>
            <a:r>
              <a:rPr lang="en-US" sz="2400" dirty="0"/>
              <a:t>Traditional crime has fallen by 75% since 1995</a:t>
            </a:r>
          </a:p>
          <a:p>
            <a:r>
              <a:rPr lang="en-US" sz="2400" dirty="0"/>
              <a:t>All crime except fraud and cyber crime.</a:t>
            </a:r>
          </a:p>
          <a:p>
            <a:r>
              <a:rPr lang="en-US" sz="2400" dirty="0"/>
              <a:t>Society has been transformed:</a:t>
            </a:r>
          </a:p>
          <a:p>
            <a:pPr marL="0"/>
            <a:endParaRPr lang="en-US" sz="2400" dirty="0"/>
          </a:p>
          <a:p>
            <a:pPr lvl="1"/>
            <a:r>
              <a:rPr lang="en-US" dirty="0"/>
              <a:t>Technological revolution</a:t>
            </a:r>
          </a:p>
          <a:p>
            <a:pPr lvl="1"/>
            <a:r>
              <a:rPr lang="en-US" dirty="0"/>
              <a:t>Environmental crisis</a:t>
            </a:r>
          </a:p>
          <a:p>
            <a:pPr lvl="1"/>
            <a:r>
              <a:rPr lang="en-US" dirty="0"/>
              <a:t>Social change</a:t>
            </a:r>
          </a:p>
          <a:p>
            <a:pPr lvl="1"/>
            <a:r>
              <a:rPr lang="en-US" dirty="0" err="1"/>
              <a:t>Organised</a:t>
            </a:r>
            <a:r>
              <a:rPr lang="en-US" dirty="0"/>
              <a:t> crime</a:t>
            </a:r>
          </a:p>
          <a:p>
            <a:pPr lvl="1"/>
            <a:r>
              <a:rPr lang="en-US" dirty="0"/>
              <a:t>Public security</a:t>
            </a:r>
          </a:p>
          <a:p>
            <a:pPr lvl="1"/>
            <a:endParaRPr lang="en-US" dirty="0"/>
          </a:p>
        </p:txBody>
      </p:sp>
      <p:sp>
        <p:nvSpPr>
          <p:cNvPr id="6" name="TextBox 5">
            <a:extLst>
              <a:ext uri="{FF2B5EF4-FFF2-40B4-BE49-F238E27FC236}">
                <a16:creationId xmlns:a16="http://schemas.microsoft.com/office/drawing/2014/main" id="{F3E9A91F-DF20-4513-81E9-027C18EF48E4}"/>
              </a:ext>
            </a:extLst>
          </p:cNvPr>
          <p:cNvSpPr txBox="1"/>
          <p:nvPr/>
        </p:nvSpPr>
        <p:spPr>
          <a:xfrm>
            <a:off x="8213230" y="410968"/>
            <a:ext cx="3796217" cy="6339154"/>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2400" dirty="0"/>
              <a:t>28% increase in mental health related incidents 2014-2018 [26 forces]</a:t>
            </a:r>
          </a:p>
          <a:p>
            <a:pPr indent="-228600">
              <a:lnSpc>
                <a:spcPct val="90000"/>
              </a:lnSpc>
              <a:spcAft>
                <a:spcPts val="600"/>
              </a:spcAft>
              <a:buFont typeface="Arial" panose="020B0604020202020204" pitchFamily="34" charset="0"/>
              <a:buChar char="•"/>
            </a:pPr>
            <a:r>
              <a:rPr lang="en-US" sz="2400" dirty="0"/>
              <a:t>3 million missing person hours</a:t>
            </a:r>
          </a:p>
          <a:p>
            <a:pPr indent="-228600">
              <a:lnSpc>
                <a:spcPct val="90000"/>
              </a:lnSpc>
              <a:spcAft>
                <a:spcPts val="600"/>
              </a:spcAft>
              <a:buFont typeface="Arial" panose="020B0604020202020204" pitchFamily="34" charset="0"/>
              <a:buChar char="•"/>
            </a:pPr>
            <a:r>
              <a:rPr lang="en-US" sz="2400" dirty="0"/>
              <a:t>Equivalent to 1562 full-time officers</a:t>
            </a:r>
          </a:p>
          <a:p>
            <a:pPr indent="-228600">
              <a:lnSpc>
                <a:spcPct val="90000"/>
              </a:lnSpc>
              <a:spcAft>
                <a:spcPts val="600"/>
              </a:spcAft>
              <a:buFont typeface="Arial" panose="020B0604020202020204" pitchFamily="34" charset="0"/>
              <a:buChar char="•"/>
            </a:pPr>
            <a:r>
              <a:rPr lang="en-US" sz="2400" dirty="0"/>
              <a:t>Growing demand to tackle previously </a:t>
            </a:r>
            <a:r>
              <a:rPr lang="en-GB" sz="2400" dirty="0"/>
              <a:t>marginalised</a:t>
            </a:r>
            <a:r>
              <a:rPr lang="en-US" sz="2400" dirty="0"/>
              <a:t> forms of violence and abuse</a:t>
            </a:r>
          </a:p>
          <a:p>
            <a:pPr indent="-228600">
              <a:lnSpc>
                <a:spcPct val="90000"/>
              </a:lnSpc>
              <a:spcAft>
                <a:spcPts val="600"/>
              </a:spcAft>
              <a:buFont typeface="Arial" panose="020B0604020202020204" pitchFamily="34" charset="0"/>
              <a:buChar char="•"/>
            </a:pPr>
            <a:r>
              <a:rPr lang="en-US" sz="2400" dirty="0"/>
              <a:t>2016-2021 50% increase in domestic abuse crime</a:t>
            </a:r>
          </a:p>
          <a:p>
            <a:pPr indent="-228600">
              <a:lnSpc>
                <a:spcPct val="90000"/>
              </a:lnSpc>
              <a:spcAft>
                <a:spcPts val="600"/>
              </a:spcAft>
              <a:buFont typeface="Arial" panose="020B0604020202020204" pitchFamily="34" charset="0"/>
              <a:buChar char="•"/>
            </a:pPr>
            <a:r>
              <a:rPr lang="en-US" sz="2400" dirty="0"/>
              <a:t>2013-2021 240% increase in rape reports</a:t>
            </a:r>
          </a:p>
          <a:p>
            <a:pPr indent="-228600">
              <a:lnSpc>
                <a:spcPct val="90000"/>
              </a:lnSpc>
              <a:spcAft>
                <a:spcPts val="600"/>
              </a:spcAft>
              <a:buFont typeface="Arial" panose="020B0604020202020204" pitchFamily="34" charset="0"/>
              <a:buChar char="•"/>
            </a:pPr>
            <a:r>
              <a:rPr lang="en-US" sz="2400" dirty="0"/>
              <a:t>Protests are increasing from 83 in 2007 to 280 in 2016 </a:t>
            </a:r>
          </a:p>
        </p:txBody>
      </p:sp>
    </p:spTree>
    <p:extLst>
      <p:ext uri="{BB962C8B-B14F-4D97-AF65-F5344CB8AC3E}">
        <p14:creationId xmlns:p14="http://schemas.microsoft.com/office/powerpoint/2010/main" val="150923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3">
                                            <p:txEl>
                                              <p:pRg st="8" end="8"/>
                                            </p:txEl>
                                          </p:spTgt>
                                        </p:tgtEl>
                                        <p:attrNameLst>
                                          <p:attrName>style.visibility</p:attrName>
                                        </p:attrNameLst>
                                      </p:cBhvr>
                                      <p:to>
                                        <p:strVal val="visible"/>
                                      </p:to>
                                    </p:set>
                                    <p:anim calcmode="lin" valueType="num">
                                      <p:cBhvr additive="base">
                                        <p:cTn id="4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6"/>
                                        </p:tgtEl>
                                        <p:attrNameLst>
                                          <p:attrName>style.visibility</p:attrName>
                                        </p:attrNameLst>
                                      </p:cBhvr>
                                      <p:to>
                                        <p:strVal val="visible"/>
                                      </p:to>
                                    </p:set>
                                    <p:anim calcmode="lin" valueType="num">
                                      <p:cBhvr additive="base">
                                        <p:cTn id="47" dur="500" fill="hold"/>
                                        <p:tgtEl>
                                          <p:spTgt spid="6"/>
                                        </p:tgtEl>
                                        <p:attrNameLst>
                                          <p:attrName>ppt_x</p:attrName>
                                        </p:attrNameLst>
                                      </p:cBhvr>
                                      <p:tavLst>
                                        <p:tav tm="0">
                                          <p:val>
                                            <p:strVal val="#ppt_x"/>
                                          </p:val>
                                        </p:tav>
                                        <p:tav tm="100000">
                                          <p:val>
                                            <p:strVal val="#ppt_x"/>
                                          </p:val>
                                        </p:tav>
                                      </p:tavLst>
                                    </p:anim>
                                    <p:anim calcmode="lin" valueType="num">
                                      <p:cBhvr additive="base">
                                        <p:cTn id="4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nodeType="clickEffect">
                                  <p:stCondLst>
                                    <p:cond delay="0"/>
                                  </p:stCondLst>
                                  <p:childTnLst>
                                    <p:set>
                                      <p:cBhvr>
                                        <p:cTn id="52" dur="1" fill="hold">
                                          <p:stCondLst>
                                            <p:cond delay="0"/>
                                          </p:stCondLst>
                                        </p:cTn>
                                        <p:tgtEl>
                                          <p:spTgt spid="6">
                                            <p:txEl>
                                              <p:pRg st="0" end="0"/>
                                            </p:txEl>
                                          </p:spTgt>
                                        </p:tgtEl>
                                        <p:attrNameLst>
                                          <p:attrName>style.visibility</p:attrName>
                                        </p:attrNameLst>
                                      </p:cBhvr>
                                      <p:to>
                                        <p:strVal val="visible"/>
                                      </p:to>
                                    </p:set>
                                    <p:anim calcmode="lin" valueType="num">
                                      <p:cBhvr additive="base">
                                        <p:cTn id="53"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nodeType="clickEffect">
                                  <p:stCondLst>
                                    <p:cond delay="0"/>
                                  </p:stCondLst>
                                  <p:childTnLst>
                                    <p:set>
                                      <p:cBhvr>
                                        <p:cTn id="58" dur="1" fill="hold">
                                          <p:stCondLst>
                                            <p:cond delay="0"/>
                                          </p:stCondLst>
                                        </p:cTn>
                                        <p:tgtEl>
                                          <p:spTgt spid="6">
                                            <p:txEl>
                                              <p:pRg st="1" end="1"/>
                                            </p:txEl>
                                          </p:spTgt>
                                        </p:tgtEl>
                                        <p:attrNameLst>
                                          <p:attrName>style.visibility</p:attrName>
                                        </p:attrNameLst>
                                      </p:cBhvr>
                                      <p:to>
                                        <p:strVal val="visible"/>
                                      </p:to>
                                    </p:set>
                                    <p:anim calcmode="lin" valueType="num">
                                      <p:cBhvr additive="base">
                                        <p:cTn id="59"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nodeType="clickEffect">
                                  <p:stCondLst>
                                    <p:cond delay="0"/>
                                  </p:stCondLst>
                                  <p:childTnLst>
                                    <p:set>
                                      <p:cBhvr>
                                        <p:cTn id="64" dur="1" fill="hold">
                                          <p:stCondLst>
                                            <p:cond delay="0"/>
                                          </p:stCondLst>
                                        </p:cTn>
                                        <p:tgtEl>
                                          <p:spTgt spid="6">
                                            <p:txEl>
                                              <p:pRg st="2" end="2"/>
                                            </p:txEl>
                                          </p:spTgt>
                                        </p:tgtEl>
                                        <p:attrNameLst>
                                          <p:attrName>style.visibility</p:attrName>
                                        </p:attrNameLst>
                                      </p:cBhvr>
                                      <p:to>
                                        <p:strVal val="visible"/>
                                      </p:to>
                                    </p:set>
                                    <p:anim calcmode="lin" valueType="num">
                                      <p:cBhvr additive="base">
                                        <p:cTn id="65"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nodeType="clickEffect">
                                  <p:stCondLst>
                                    <p:cond delay="0"/>
                                  </p:stCondLst>
                                  <p:childTnLst>
                                    <p:set>
                                      <p:cBhvr>
                                        <p:cTn id="70" dur="1" fill="hold">
                                          <p:stCondLst>
                                            <p:cond delay="0"/>
                                          </p:stCondLst>
                                        </p:cTn>
                                        <p:tgtEl>
                                          <p:spTgt spid="6">
                                            <p:txEl>
                                              <p:pRg st="3" end="3"/>
                                            </p:txEl>
                                          </p:spTgt>
                                        </p:tgtEl>
                                        <p:attrNameLst>
                                          <p:attrName>style.visibility</p:attrName>
                                        </p:attrNameLst>
                                      </p:cBhvr>
                                      <p:to>
                                        <p:strVal val="visible"/>
                                      </p:to>
                                    </p:set>
                                    <p:anim calcmode="lin" valueType="num">
                                      <p:cBhvr additive="base">
                                        <p:cTn id="71"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4" fill="hold" nodeType="clickEffect">
                                  <p:stCondLst>
                                    <p:cond delay="0"/>
                                  </p:stCondLst>
                                  <p:childTnLst>
                                    <p:set>
                                      <p:cBhvr>
                                        <p:cTn id="76" dur="1" fill="hold">
                                          <p:stCondLst>
                                            <p:cond delay="0"/>
                                          </p:stCondLst>
                                        </p:cTn>
                                        <p:tgtEl>
                                          <p:spTgt spid="6">
                                            <p:txEl>
                                              <p:pRg st="4" end="4"/>
                                            </p:txEl>
                                          </p:spTgt>
                                        </p:tgtEl>
                                        <p:attrNameLst>
                                          <p:attrName>style.visibility</p:attrName>
                                        </p:attrNameLst>
                                      </p:cBhvr>
                                      <p:to>
                                        <p:strVal val="visible"/>
                                      </p:to>
                                    </p:set>
                                    <p:anim calcmode="lin" valueType="num">
                                      <p:cBhvr additive="base">
                                        <p:cTn id="77"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78"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2" presetClass="entr" presetSubtype="4" fill="hold" nodeType="clickEffect">
                                  <p:stCondLst>
                                    <p:cond delay="0"/>
                                  </p:stCondLst>
                                  <p:childTnLst>
                                    <p:set>
                                      <p:cBhvr>
                                        <p:cTn id="82" dur="1" fill="hold">
                                          <p:stCondLst>
                                            <p:cond delay="0"/>
                                          </p:stCondLst>
                                        </p:cTn>
                                        <p:tgtEl>
                                          <p:spTgt spid="6">
                                            <p:txEl>
                                              <p:pRg st="5" end="5"/>
                                            </p:txEl>
                                          </p:spTgt>
                                        </p:tgtEl>
                                        <p:attrNameLst>
                                          <p:attrName>style.visibility</p:attrName>
                                        </p:attrNameLst>
                                      </p:cBhvr>
                                      <p:to>
                                        <p:strVal val="visible"/>
                                      </p:to>
                                    </p:set>
                                    <p:anim calcmode="lin" valueType="num">
                                      <p:cBhvr additive="base">
                                        <p:cTn id="83"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84"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85" fill="hold">
                      <p:stCondLst>
                        <p:cond delay="indefinite"/>
                      </p:stCondLst>
                      <p:childTnLst>
                        <p:par>
                          <p:cTn id="86" fill="hold">
                            <p:stCondLst>
                              <p:cond delay="0"/>
                            </p:stCondLst>
                            <p:childTnLst>
                              <p:par>
                                <p:cTn id="87" presetID="2" presetClass="entr" presetSubtype="4" fill="hold" nodeType="clickEffect">
                                  <p:stCondLst>
                                    <p:cond delay="0"/>
                                  </p:stCondLst>
                                  <p:childTnLst>
                                    <p:set>
                                      <p:cBhvr>
                                        <p:cTn id="88" dur="1" fill="hold">
                                          <p:stCondLst>
                                            <p:cond delay="0"/>
                                          </p:stCondLst>
                                        </p:cTn>
                                        <p:tgtEl>
                                          <p:spTgt spid="6">
                                            <p:txEl>
                                              <p:pRg st="6" end="6"/>
                                            </p:txEl>
                                          </p:spTgt>
                                        </p:tgtEl>
                                        <p:attrNameLst>
                                          <p:attrName>style.visibility</p:attrName>
                                        </p:attrNameLst>
                                      </p:cBhvr>
                                      <p:to>
                                        <p:strVal val="visible"/>
                                      </p:to>
                                    </p:set>
                                    <p:anim calcmode="lin" valueType="num">
                                      <p:cBhvr additive="base">
                                        <p:cTn id="89"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90"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Freeform: Shape 2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Rectangle 2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PART 1. THE CHALLENGE:</a:t>
            </a:r>
            <a:br>
              <a:rPr lang="en-US" sz="4000" kern="1200">
                <a:solidFill>
                  <a:srgbClr val="FFFFFF"/>
                </a:solidFill>
                <a:latin typeface="+mj-lt"/>
                <a:ea typeface="+mj-ea"/>
                <a:cs typeface="+mj-cs"/>
              </a:rPr>
            </a:br>
            <a:br>
              <a:rPr lang="en-US" sz="4000" kern="1200">
                <a:solidFill>
                  <a:srgbClr val="FFFFFF"/>
                </a:solidFill>
                <a:latin typeface="+mj-lt"/>
                <a:ea typeface="+mj-ea"/>
                <a:cs typeface="+mj-cs"/>
              </a:rPr>
            </a:br>
            <a:r>
              <a:rPr lang="en-US" sz="4000" kern="1200">
                <a:solidFill>
                  <a:srgbClr val="FFFFFF"/>
                </a:solidFill>
                <a:latin typeface="+mj-lt"/>
                <a:ea typeface="+mj-ea"/>
                <a:cs typeface="+mj-cs"/>
              </a:rPr>
              <a:t>Police Performance</a:t>
            </a: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581727" y="649480"/>
            <a:ext cx="3806493" cy="5546047"/>
          </a:xfrm>
        </p:spPr>
        <p:txBody>
          <a:bodyPr vert="horz" lIns="91440" tIns="45720" rIns="91440" bIns="45720" rtlCol="0" anchor="ctr">
            <a:noAutofit/>
          </a:bodyPr>
          <a:lstStyle/>
          <a:p>
            <a:r>
              <a:rPr lang="en-US" dirty="0"/>
              <a:t>Has police performance got better or worse?</a:t>
            </a:r>
          </a:p>
          <a:p>
            <a:r>
              <a:rPr lang="en-US" dirty="0"/>
              <a:t>How do we measure this?</a:t>
            </a:r>
          </a:p>
          <a:p>
            <a:r>
              <a:rPr lang="en-US" dirty="0"/>
              <a:t>Are detection rates better or worse?</a:t>
            </a:r>
          </a:p>
          <a:p>
            <a:r>
              <a:rPr lang="en-US" dirty="0"/>
              <a:t>In the year to March 2021 what proportion of crime resulted in a charge or summons?</a:t>
            </a:r>
          </a:p>
          <a:p>
            <a:r>
              <a:rPr lang="en-US" dirty="0"/>
              <a:t>999 response times – better or worse?</a:t>
            </a:r>
          </a:p>
        </p:txBody>
      </p:sp>
      <p:pic>
        <p:nvPicPr>
          <p:cNvPr id="4" name="Picture 3">
            <a:extLst>
              <a:ext uri="{FF2B5EF4-FFF2-40B4-BE49-F238E27FC236}">
                <a16:creationId xmlns:a16="http://schemas.microsoft.com/office/drawing/2014/main" id="{29EF6CE0-6852-AEB7-51CB-06C74C353A9E}"/>
              </a:ext>
            </a:extLst>
          </p:cNvPr>
          <p:cNvPicPr>
            <a:picLocks noChangeAspect="1"/>
          </p:cNvPicPr>
          <p:nvPr/>
        </p:nvPicPr>
        <p:blipFill>
          <a:blip r:embed="rId2"/>
          <a:stretch>
            <a:fillRect/>
          </a:stretch>
        </p:blipFill>
        <p:spPr>
          <a:xfrm>
            <a:off x="8109502" y="795688"/>
            <a:ext cx="3615776" cy="5278503"/>
          </a:xfrm>
          <a:prstGeom prst="rect">
            <a:avLst/>
          </a:prstGeom>
        </p:spPr>
      </p:pic>
    </p:spTree>
    <p:extLst>
      <p:ext uri="{BB962C8B-B14F-4D97-AF65-F5344CB8AC3E}">
        <p14:creationId xmlns:p14="http://schemas.microsoft.com/office/powerpoint/2010/main" val="2405576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804673" y="1412489"/>
            <a:ext cx="2827528" cy="2482178"/>
          </a:xfrm>
        </p:spPr>
        <p:txBody>
          <a:bodyPr vert="horz" lIns="91440" tIns="45720" rIns="91440" bIns="45720" rtlCol="0" anchor="t">
            <a:normAutofit fontScale="90000"/>
          </a:bodyPr>
          <a:lstStyle/>
          <a:p>
            <a:r>
              <a:rPr lang="en-US" sz="3600" kern="1200" dirty="0">
                <a:solidFill>
                  <a:srgbClr val="FFFFFF"/>
                </a:solidFill>
                <a:latin typeface="+mj-lt"/>
                <a:ea typeface="+mj-ea"/>
                <a:cs typeface="+mj-cs"/>
              </a:rPr>
              <a:t>PART 1. THE CHALLENGE:</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r>
              <a:rPr lang="en-US" sz="3600" kern="1200" dirty="0">
                <a:solidFill>
                  <a:srgbClr val="FFFFFF"/>
                </a:solidFill>
                <a:latin typeface="+mj-lt"/>
                <a:ea typeface="+mj-ea"/>
                <a:cs typeface="+mj-cs"/>
              </a:rPr>
              <a:t>Police Performance</a:t>
            </a: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635895" y="1117601"/>
            <a:ext cx="3425754" cy="4782912"/>
          </a:xfrm>
        </p:spPr>
        <p:txBody>
          <a:bodyPr vert="horz" lIns="91440" tIns="45720" rIns="91440" bIns="45720" rtlCol="0">
            <a:noAutofit/>
          </a:bodyPr>
          <a:lstStyle/>
          <a:p>
            <a:r>
              <a:rPr lang="en-US" sz="2400" dirty="0"/>
              <a:t>Worrying signs of deterioration in performance</a:t>
            </a:r>
          </a:p>
          <a:p>
            <a:r>
              <a:rPr lang="en-US" sz="2400" dirty="0"/>
              <a:t>Detection rates almost halved in the last 7 years</a:t>
            </a:r>
          </a:p>
          <a:p>
            <a:r>
              <a:rPr lang="en-US" sz="2400" dirty="0"/>
              <a:t>Year to March 2021 only 9% of all recorded police crime resulted in a charge or summons v. 17% in 2014</a:t>
            </a:r>
          </a:p>
          <a:p>
            <a:r>
              <a:rPr lang="en-US" sz="2400" dirty="0"/>
              <a:t>999 response from 9 to 13 minutes on average</a:t>
            </a:r>
            <a:endParaRPr lang="en-US" dirty="0"/>
          </a:p>
        </p:txBody>
      </p:sp>
      <p:sp>
        <p:nvSpPr>
          <p:cNvPr id="6" name="TextBox 5">
            <a:extLst>
              <a:ext uri="{FF2B5EF4-FFF2-40B4-BE49-F238E27FC236}">
                <a16:creationId xmlns:a16="http://schemas.microsoft.com/office/drawing/2014/main" id="{F3E9A91F-DF20-4513-81E9-027C18EF48E4}"/>
              </a:ext>
            </a:extLst>
          </p:cNvPr>
          <p:cNvSpPr txBox="1"/>
          <p:nvPr/>
        </p:nvSpPr>
        <p:spPr>
          <a:xfrm>
            <a:off x="8276212" y="846012"/>
            <a:ext cx="3670256" cy="4717279"/>
          </a:xfrm>
          <a:prstGeom prst="rect">
            <a:avLst/>
          </a:prstGeom>
        </p:spPr>
        <p:txBody>
          <a:bodyPr vert="horz" lIns="91440" tIns="45720" rIns="91440" bIns="45720" rtlCol="0">
            <a:noAutofit/>
          </a:bodyPr>
          <a:lstStyle/>
          <a:p>
            <a:pPr>
              <a:lnSpc>
                <a:spcPct val="90000"/>
              </a:lnSpc>
              <a:spcAft>
                <a:spcPts val="600"/>
              </a:spcAft>
            </a:pPr>
            <a:r>
              <a:rPr lang="en-US" sz="3600" b="1" dirty="0"/>
              <a:t>Three Challenges</a:t>
            </a:r>
          </a:p>
          <a:p>
            <a:pPr>
              <a:lnSpc>
                <a:spcPct val="90000"/>
              </a:lnSpc>
              <a:spcAft>
                <a:spcPts val="600"/>
              </a:spcAft>
            </a:pPr>
            <a:endParaRPr lang="en-US" sz="2400" dirty="0"/>
          </a:p>
          <a:p>
            <a:pPr>
              <a:lnSpc>
                <a:spcPct val="90000"/>
              </a:lnSpc>
              <a:spcAft>
                <a:spcPts val="600"/>
              </a:spcAft>
            </a:pPr>
            <a:r>
              <a:rPr lang="en-US" sz="2400" b="1" dirty="0"/>
              <a:t>Capacity</a:t>
            </a:r>
            <a:r>
              <a:rPr lang="en-US" sz="2400" dirty="0"/>
              <a:t>: there is no way the police can meet demand on their own</a:t>
            </a:r>
          </a:p>
          <a:p>
            <a:pPr>
              <a:lnSpc>
                <a:spcPct val="90000"/>
              </a:lnSpc>
              <a:spcAft>
                <a:spcPts val="600"/>
              </a:spcAft>
            </a:pPr>
            <a:endParaRPr lang="en-US" sz="2400" dirty="0"/>
          </a:p>
          <a:p>
            <a:pPr>
              <a:lnSpc>
                <a:spcPct val="90000"/>
              </a:lnSpc>
              <a:spcAft>
                <a:spcPts val="600"/>
              </a:spcAft>
            </a:pPr>
            <a:r>
              <a:rPr lang="en-US" sz="2400" b="1" dirty="0"/>
              <a:t>Capability</a:t>
            </a:r>
            <a:r>
              <a:rPr lang="en-US" sz="2400" dirty="0"/>
              <a:t>: resources issue plus capability</a:t>
            </a:r>
          </a:p>
          <a:p>
            <a:pPr>
              <a:lnSpc>
                <a:spcPct val="90000"/>
              </a:lnSpc>
              <a:spcAft>
                <a:spcPts val="600"/>
              </a:spcAft>
            </a:pPr>
            <a:endParaRPr lang="en-US" sz="2400" dirty="0"/>
          </a:p>
          <a:p>
            <a:pPr>
              <a:lnSpc>
                <a:spcPct val="90000"/>
              </a:lnSpc>
              <a:spcAft>
                <a:spcPts val="600"/>
              </a:spcAft>
            </a:pPr>
            <a:r>
              <a:rPr lang="en-US" sz="2400" b="1" dirty="0" err="1"/>
              <a:t>Organisational</a:t>
            </a:r>
            <a:r>
              <a:rPr lang="en-US" sz="2400" dirty="0"/>
              <a:t>: policing needs a different organizational platform</a:t>
            </a:r>
          </a:p>
        </p:txBody>
      </p:sp>
    </p:spTree>
    <p:extLst>
      <p:ext uri="{BB962C8B-B14F-4D97-AF65-F5344CB8AC3E}">
        <p14:creationId xmlns:p14="http://schemas.microsoft.com/office/powerpoint/2010/main" val="979968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additive="base">
                                        <p:cTn id="31" dur="500" fill="hold"/>
                                        <p:tgtEl>
                                          <p:spTgt spid="6"/>
                                        </p:tgtEl>
                                        <p:attrNameLst>
                                          <p:attrName>ppt_x</p:attrName>
                                        </p:attrNameLst>
                                      </p:cBhvr>
                                      <p:tavLst>
                                        <p:tav tm="0">
                                          <p:val>
                                            <p:strVal val="#ppt_x"/>
                                          </p:val>
                                        </p:tav>
                                        <p:tav tm="100000">
                                          <p:val>
                                            <p:strVal val="#ppt_x"/>
                                          </p:val>
                                        </p:tav>
                                      </p:tavLst>
                                    </p:anim>
                                    <p:anim calcmode="lin" valueType="num">
                                      <p:cBhvr additive="base">
                                        <p:cTn id="3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2" end="2"/>
                                            </p:txEl>
                                          </p:spTgt>
                                        </p:tgtEl>
                                        <p:attrNameLst>
                                          <p:attrName>style.visibility</p:attrName>
                                        </p:attrNameLst>
                                      </p:cBhvr>
                                      <p:to>
                                        <p:strVal val="visible"/>
                                      </p:to>
                                    </p:set>
                                    <p:anim calcmode="lin" valueType="num">
                                      <p:cBhvr additive="base">
                                        <p:cTn id="37"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4" end="4"/>
                                            </p:txEl>
                                          </p:spTgt>
                                        </p:tgtEl>
                                        <p:attrNameLst>
                                          <p:attrName>style.visibility</p:attrName>
                                        </p:attrNameLst>
                                      </p:cBhvr>
                                      <p:to>
                                        <p:strVal val="visible"/>
                                      </p:to>
                                    </p:set>
                                    <p:anim calcmode="lin" valueType="num">
                                      <p:cBhvr additive="base">
                                        <p:cTn id="43"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6">
                                            <p:txEl>
                                              <p:pRg st="6" end="6"/>
                                            </p:txEl>
                                          </p:spTgt>
                                        </p:tgtEl>
                                        <p:attrNameLst>
                                          <p:attrName>style.visibility</p:attrName>
                                        </p:attrNameLst>
                                      </p:cBhvr>
                                      <p:to>
                                        <p:strVal val="visible"/>
                                      </p:to>
                                    </p:set>
                                    <p:anim calcmode="lin" valueType="num">
                                      <p:cBhvr additive="base">
                                        <p:cTn id="49"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Freeform: Shape 2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Rectangle 2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3400" kern="1200">
                <a:solidFill>
                  <a:srgbClr val="FFFFFF"/>
                </a:solidFill>
                <a:latin typeface="+mj-lt"/>
                <a:ea typeface="+mj-ea"/>
                <a:cs typeface="+mj-cs"/>
              </a:rPr>
              <a:t>PART II. POLICING IN A SYSTEM</a:t>
            </a:r>
            <a:br>
              <a:rPr lang="en-US" sz="3400" kern="1200">
                <a:solidFill>
                  <a:srgbClr val="FFFFFF"/>
                </a:solidFill>
                <a:latin typeface="+mj-lt"/>
                <a:ea typeface="+mj-ea"/>
                <a:cs typeface="+mj-cs"/>
              </a:rPr>
            </a:br>
            <a:br>
              <a:rPr lang="en-US" sz="3400" kern="1200">
                <a:solidFill>
                  <a:srgbClr val="FFFFFF"/>
                </a:solidFill>
                <a:latin typeface="+mj-lt"/>
                <a:ea typeface="+mj-ea"/>
                <a:cs typeface="+mj-cs"/>
              </a:rPr>
            </a:br>
            <a:r>
              <a:rPr lang="en-US" sz="3400" kern="1200">
                <a:solidFill>
                  <a:srgbClr val="FFFFFF"/>
                </a:solidFill>
                <a:latin typeface="+mj-lt"/>
                <a:ea typeface="+mj-ea"/>
                <a:cs typeface="+mj-cs"/>
              </a:rPr>
              <a:t>The Public </a:t>
            </a:r>
            <a:r>
              <a:rPr lang="en-US" sz="3400">
                <a:solidFill>
                  <a:srgbClr val="FFFFFF"/>
                </a:solidFill>
              </a:rPr>
              <a:t>S</a:t>
            </a:r>
            <a:r>
              <a:rPr lang="en-US" sz="3400" kern="1200">
                <a:solidFill>
                  <a:srgbClr val="FFFFFF"/>
                </a:solidFill>
                <a:latin typeface="+mj-lt"/>
                <a:ea typeface="+mj-ea"/>
                <a:cs typeface="+mj-cs"/>
              </a:rPr>
              <a:t>afety System [10]</a:t>
            </a: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581727" y="649480"/>
            <a:ext cx="3787832" cy="5546047"/>
          </a:xfrm>
        </p:spPr>
        <p:txBody>
          <a:bodyPr vert="horz" lIns="91440" tIns="45720" rIns="91440" bIns="45720" rtlCol="0" anchor="ctr">
            <a:normAutofit/>
          </a:bodyPr>
          <a:lstStyle/>
          <a:p>
            <a:r>
              <a:rPr lang="en-US" dirty="0"/>
              <a:t>Volume and complexity of the public safety challenges of the 21</a:t>
            </a:r>
            <a:r>
              <a:rPr lang="en-US" baseline="30000" dirty="0"/>
              <a:t>st</a:t>
            </a:r>
            <a:r>
              <a:rPr lang="en-US" dirty="0"/>
              <a:t> century</a:t>
            </a:r>
          </a:p>
          <a:p>
            <a:r>
              <a:rPr lang="en-US" dirty="0"/>
              <a:t>Is there a strategy?</a:t>
            </a:r>
          </a:p>
          <a:p>
            <a:r>
              <a:rPr lang="en-US" dirty="0"/>
              <a:t>What solutions can you think of?</a:t>
            </a:r>
          </a:p>
          <a:p>
            <a:r>
              <a:rPr lang="en-US" dirty="0"/>
              <a:t>What do you think is needed to improve? </a:t>
            </a:r>
          </a:p>
          <a:p>
            <a:endParaRPr lang="en-US" sz="2000" dirty="0"/>
          </a:p>
        </p:txBody>
      </p:sp>
      <p:pic>
        <p:nvPicPr>
          <p:cNvPr id="4" name="Picture 3">
            <a:extLst>
              <a:ext uri="{FF2B5EF4-FFF2-40B4-BE49-F238E27FC236}">
                <a16:creationId xmlns:a16="http://schemas.microsoft.com/office/drawing/2014/main" id="{6D66A00E-D841-6515-A76A-316E3AB992A5}"/>
              </a:ext>
            </a:extLst>
          </p:cNvPr>
          <p:cNvPicPr>
            <a:picLocks noChangeAspect="1"/>
          </p:cNvPicPr>
          <p:nvPr/>
        </p:nvPicPr>
        <p:blipFill>
          <a:blip r:embed="rId2"/>
          <a:stretch>
            <a:fillRect/>
          </a:stretch>
        </p:blipFill>
        <p:spPr>
          <a:xfrm>
            <a:off x="8109502" y="795688"/>
            <a:ext cx="3615776" cy="5278503"/>
          </a:xfrm>
          <a:prstGeom prst="rect">
            <a:avLst/>
          </a:prstGeom>
        </p:spPr>
      </p:pic>
    </p:spTree>
    <p:extLst>
      <p:ext uri="{BB962C8B-B14F-4D97-AF65-F5344CB8AC3E}">
        <p14:creationId xmlns:p14="http://schemas.microsoft.com/office/powerpoint/2010/main" val="3651993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804673" y="1412489"/>
            <a:ext cx="2734394" cy="3218778"/>
          </a:xfrm>
        </p:spPr>
        <p:txBody>
          <a:bodyPr vert="horz" lIns="91440" tIns="45720" rIns="91440" bIns="45720" rtlCol="0" anchor="t">
            <a:normAutofit fontScale="90000"/>
          </a:bodyPr>
          <a:lstStyle/>
          <a:p>
            <a:r>
              <a:rPr lang="en-US" sz="3600" kern="1200" dirty="0">
                <a:solidFill>
                  <a:srgbClr val="FFFFFF"/>
                </a:solidFill>
                <a:latin typeface="+mj-lt"/>
                <a:ea typeface="+mj-ea"/>
                <a:cs typeface="+mj-cs"/>
              </a:rPr>
              <a:t>PART II. POLICING IN A SYSTEM</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r>
              <a:rPr lang="en-US" sz="3600" kern="1200" dirty="0">
                <a:solidFill>
                  <a:srgbClr val="FFFFFF"/>
                </a:solidFill>
                <a:latin typeface="+mj-lt"/>
                <a:ea typeface="+mj-ea"/>
                <a:cs typeface="+mj-cs"/>
              </a:rPr>
              <a:t>The Public </a:t>
            </a:r>
            <a:r>
              <a:rPr lang="en-US" sz="3600" dirty="0">
                <a:solidFill>
                  <a:srgbClr val="FFFFFF"/>
                </a:solidFill>
              </a:rPr>
              <a:t>S</a:t>
            </a:r>
            <a:r>
              <a:rPr lang="en-US" sz="3600" kern="1200" dirty="0">
                <a:solidFill>
                  <a:srgbClr val="FFFFFF"/>
                </a:solidFill>
                <a:latin typeface="+mj-lt"/>
                <a:ea typeface="+mj-ea"/>
                <a:cs typeface="+mj-cs"/>
              </a:rPr>
              <a:t>afety System [10]</a:t>
            </a: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636409" y="372532"/>
            <a:ext cx="3670256" cy="5731934"/>
          </a:xfrm>
        </p:spPr>
        <p:txBody>
          <a:bodyPr vert="horz" lIns="91440" tIns="45720" rIns="91440" bIns="45720" rtlCol="0">
            <a:noAutofit/>
          </a:bodyPr>
          <a:lstStyle/>
          <a:p>
            <a:r>
              <a:rPr lang="en-US" sz="2400" dirty="0"/>
              <a:t>No feasible strategy for address the range, volume and complexity of the public safety challenges of the 21</a:t>
            </a:r>
            <a:r>
              <a:rPr lang="en-US" sz="2400" baseline="30000" dirty="0"/>
              <a:t>st</a:t>
            </a:r>
            <a:r>
              <a:rPr lang="en-US" sz="2400" dirty="0"/>
              <a:t> century</a:t>
            </a:r>
          </a:p>
          <a:p>
            <a:r>
              <a:rPr lang="en-US" sz="2400" dirty="0"/>
              <a:t>A two-step solution is proposed:</a:t>
            </a:r>
          </a:p>
          <a:p>
            <a:pPr marL="457200" indent="-457200">
              <a:buFont typeface="+mj-lt"/>
              <a:buAutoNum type="arabicPeriod"/>
            </a:pPr>
            <a:r>
              <a:rPr lang="en-US" sz="2400" dirty="0"/>
              <a:t>We need a whole system response to public safety which goes far beyond the work of the police</a:t>
            </a:r>
          </a:p>
          <a:p>
            <a:pPr marL="457200" indent="-457200">
              <a:buFont typeface="+mj-lt"/>
              <a:buAutoNum type="arabicPeriod"/>
            </a:pPr>
            <a:r>
              <a:rPr lang="en-US" sz="2400" dirty="0"/>
              <a:t>We need much greater clarity about the role of the police within that system</a:t>
            </a:r>
          </a:p>
          <a:p>
            <a:endParaRPr lang="en-US" dirty="0"/>
          </a:p>
        </p:txBody>
      </p:sp>
      <p:sp>
        <p:nvSpPr>
          <p:cNvPr id="6" name="TextBox 5">
            <a:extLst>
              <a:ext uri="{FF2B5EF4-FFF2-40B4-BE49-F238E27FC236}">
                <a16:creationId xmlns:a16="http://schemas.microsoft.com/office/drawing/2014/main" id="{F3E9A91F-DF20-4513-81E9-027C18EF48E4}"/>
              </a:ext>
            </a:extLst>
          </p:cNvPr>
          <p:cNvSpPr txBox="1"/>
          <p:nvPr/>
        </p:nvSpPr>
        <p:spPr>
          <a:xfrm>
            <a:off x="8520711" y="660401"/>
            <a:ext cx="3425755" cy="5444066"/>
          </a:xfrm>
          <a:prstGeom prst="rect">
            <a:avLst/>
          </a:prstGeom>
        </p:spPr>
        <p:txBody>
          <a:bodyPr vert="horz" lIns="91440" tIns="45720" rIns="91440" bIns="45720" rtlCol="0">
            <a:noAutofit/>
          </a:bodyPr>
          <a:lstStyle/>
          <a:p>
            <a:pPr>
              <a:lnSpc>
                <a:spcPct val="90000"/>
              </a:lnSpc>
              <a:spcAft>
                <a:spcPts val="600"/>
              </a:spcAft>
            </a:pPr>
            <a:r>
              <a:rPr lang="en-US" sz="2800" b="1" dirty="0"/>
              <a:t>Policing to be seen as a wider societal response to crime</a:t>
            </a:r>
          </a:p>
          <a:p>
            <a:pPr>
              <a:lnSpc>
                <a:spcPct val="90000"/>
              </a:lnSpc>
              <a:spcAft>
                <a:spcPts val="600"/>
              </a:spcAft>
            </a:pPr>
            <a:endParaRPr lang="en-US" sz="2800" b="1" dirty="0"/>
          </a:p>
          <a:p>
            <a:pPr>
              <a:lnSpc>
                <a:spcPct val="90000"/>
              </a:lnSpc>
              <a:spcAft>
                <a:spcPts val="600"/>
              </a:spcAft>
            </a:pPr>
            <a:r>
              <a:rPr lang="en-US" sz="2800" b="1" dirty="0"/>
              <a:t>Public safety system to promote safety and prevent harm</a:t>
            </a:r>
          </a:p>
          <a:p>
            <a:pPr>
              <a:lnSpc>
                <a:spcPct val="90000"/>
              </a:lnSpc>
              <a:spcAft>
                <a:spcPts val="600"/>
              </a:spcAft>
            </a:pPr>
            <a:endParaRPr lang="en-US" sz="2800" b="1" dirty="0"/>
          </a:p>
          <a:p>
            <a:pPr>
              <a:lnSpc>
                <a:spcPct val="90000"/>
              </a:lnSpc>
              <a:spcAft>
                <a:spcPts val="600"/>
              </a:spcAft>
            </a:pPr>
            <a:r>
              <a:rPr lang="en-US" sz="2800" b="1" dirty="0"/>
              <a:t>Different from the justice system – not just about treatment of offenders, and victim support</a:t>
            </a:r>
            <a:endParaRPr lang="en-US" sz="2400" dirty="0"/>
          </a:p>
        </p:txBody>
      </p:sp>
    </p:spTree>
    <p:extLst>
      <p:ext uri="{BB962C8B-B14F-4D97-AF65-F5344CB8AC3E}">
        <p14:creationId xmlns:p14="http://schemas.microsoft.com/office/powerpoint/2010/main" val="3681449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anim calcmode="lin" valueType="num">
                                      <p:cBhvr additive="base">
                                        <p:cTn id="31"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2" end="2"/>
                                            </p:txEl>
                                          </p:spTgt>
                                        </p:tgtEl>
                                        <p:attrNameLst>
                                          <p:attrName>style.visibility</p:attrName>
                                        </p:attrNameLst>
                                      </p:cBhvr>
                                      <p:to>
                                        <p:strVal val="visible"/>
                                      </p:to>
                                    </p:set>
                                    <p:anim calcmode="lin" valueType="num">
                                      <p:cBhvr additive="base">
                                        <p:cTn id="37"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4" end="4"/>
                                            </p:txEl>
                                          </p:spTgt>
                                        </p:tgtEl>
                                        <p:attrNameLst>
                                          <p:attrName>style.visibility</p:attrName>
                                        </p:attrNameLst>
                                      </p:cBhvr>
                                      <p:to>
                                        <p:strVal val="visible"/>
                                      </p:to>
                                    </p:set>
                                    <p:anim calcmode="lin" valueType="num">
                                      <p:cBhvr additive="base">
                                        <p:cTn id="43"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Freeform: Shape 2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Rectangle 2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PART II. POLICING IN A SYSTEM</a:t>
            </a:r>
            <a:br>
              <a:rPr lang="en-US" sz="4000" kern="1200">
                <a:solidFill>
                  <a:srgbClr val="FFFFFF"/>
                </a:solidFill>
                <a:latin typeface="+mj-lt"/>
                <a:ea typeface="+mj-ea"/>
                <a:cs typeface="+mj-cs"/>
              </a:rPr>
            </a:br>
            <a:br>
              <a:rPr lang="en-US" sz="4000" kern="1200">
                <a:solidFill>
                  <a:srgbClr val="FFFFFF"/>
                </a:solidFill>
                <a:latin typeface="+mj-lt"/>
                <a:ea typeface="+mj-ea"/>
                <a:cs typeface="+mj-cs"/>
              </a:rPr>
            </a:br>
            <a:r>
              <a:rPr lang="en-US" sz="4000" kern="1200">
                <a:solidFill>
                  <a:srgbClr val="FFFFFF"/>
                </a:solidFill>
                <a:latin typeface="+mj-lt"/>
                <a:ea typeface="+mj-ea"/>
                <a:cs typeface="+mj-cs"/>
              </a:rPr>
              <a:t>The Role of the Police [11]</a:t>
            </a: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581727" y="649480"/>
            <a:ext cx="3283979" cy="5546047"/>
          </a:xfrm>
        </p:spPr>
        <p:txBody>
          <a:bodyPr vert="horz" lIns="91440" tIns="45720" rIns="91440" bIns="45720" rtlCol="0" anchor="ctr">
            <a:normAutofit/>
          </a:bodyPr>
          <a:lstStyle/>
          <a:p>
            <a:r>
              <a:rPr lang="en-US" dirty="0"/>
              <a:t>Is the role of the police clear?</a:t>
            </a:r>
          </a:p>
          <a:p>
            <a:r>
              <a:rPr lang="en-US" dirty="0"/>
              <a:t>What do police forces do?</a:t>
            </a:r>
          </a:p>
          <a:p>
            <a:r>
              <a:rPr lang="en-US" dirty="0"/>
              <a:t>What should the core role of policing be?</a:t>
            </a:r>
          </a:p>
        </p:txBody>
      </p:sp>
      <p:pic>
        <p:nvPicPr>
          <p:cNvPr id="4" name="Picture 3">
            <a:extLst>
              <a:ext uri="{FF2B5EF4-FFF2-40B4-BE49-F238E27FC236}">
                <a16:creationId xmlns:a16="http://schemas.microsoft.com/office/drawing/2014/main" id="{CCC46A50-939D-907E-8F30-9D4DBEDC3A9D}"/>
              </a:ext>
            </a:extLst>
          </p:cNvPr>
          <p:cNvPicPr>
            <a:picLocks noChangeAspect="1"/>
          </p:cNvPicPr>
          <p:nvPr/>
        </p:nvPicPr>
        <p:blipFill>
          <a:blip r:embed="rId2"/>
          <a:stretch>
            <a:fillRect/>
          </a:stretch>
        </p:blipFill>
        <p:spPr>
          <a:xfrm>
            <a:off x="8109502" y="795688"/>
            <a:ext cx="3615776" cy="5278503"/>
          </a:xfrm>
          <a:prstGeom prst="rect">
            <a:avLst/>
          </a:prstGeom>
        </p:spPr>
      </p:pic>
    </p:spTree>
    <p:extLst>
      <p:ext uri="{BB962C8B-B14F-4D97-AF65-F5344CB8AC3E}">
        <p14:creationId xmlns:p14="http://schemas.microsoft.com/office/powerpoint/2010/main" val="1381605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804673" y="1412489"/>
            <a:ext cx="2757236" cy="2871644"/>
          </a:xfrm>
        </p:spPr>
        <p:txBody>
          <a:bodyPr vert="horz" lIns="91440" tIns="45720" rIns="91440" bIns="45720" rtlCol="0" anchor="t">
            <a:normAutofit fontScale="90000"/>
          </a:bodyPr>
          <a:lstStyle/>
          <a:p>
            <a:r>
              <a:rPr lang="en-US" sz="3600" kern="1200" dirty="0">
                <a:solidFill>
                  <a:srgbClr val="FFFFFF"/>
                </a:solidFill>
                <a:latin typeface="+mj-lt"/>
                <a:ea typeface="+mj-ea"/>
                <a:cs typeface="+mj-cs"/>
              </a:rPr>
              <a:t>PART II. POLICING IN A SYSTEM</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r>
              <a:rPr lang="en-US" sz="3600" kern="1200" dirty="0">
                <a:solidFill>
                  <a:srgbClr val="FFFFFF"/>
                </a:solidFill>
                <a:latin typeface="+mj-lt"/>
                <a:ea typeface="+mj-ea"/>
                <a:cs typeface="+mj-cs"/>
              </a:rPr>
              <a:t>The Role of the Police [11]</a:t>
            </a: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232228" y="372532"/>
            <a:ext cx="4074437" cy="6485468"/>
          </a:xfrm>
        </p:spPr>
        <p:txBody>
          <a:bodyPr vert="horz" lIns="91440" tIns="45720" rIns="91440" bIns="45720" rtlCol="0">
            <a:noAutofit/>
          </a:bodyPr>
          <a:lstStyle/>
          <a:p>
            <a:r>
              <a:rPr lang="en-US" sz="2400" dirty="0"/>
              <a:t>Clarify police role to enable focus</a:t>
            </a:r>
          </a:p>
          <a:p>
            <a:r>
              <a:rPr lang="en-US" sz="2400" dirty="0"/>
              <a:t>Not just crime fighters: 83% non-crime calls</a:t>
            </a:r>
          </a:p>
          <a:p>
            <a:r>
              <a:rPr lang="en-US" sz="2400" dirty="0"/>
              <a:t>Resolving conflict and maintaining order</a:t>
            </a:r>
          </a:p>
          <a:p>
            <a:r>
              <a:rPr lang="en-US" sz="2400" dirty="0"/>
              <a:t>Core role of the police:</a:t>
            </a:r>
          </a:p>
          <a:p>
            <a:r>
              <a:rPr lang="en-GB" sz="2400" dirty="0">
                <a:solidFill>
                  <a:srgbClr val="0070C0"/>
                </a:solidFill>
              </a:rPr>
              <a:t>“to promote public safety by maintaining order and upholding the law, which their unique powers enable them to do, and to carry out other activities which enable them to perform this core role legitimately, effectively and with minimum reliance on those powers.”</a:t>
            </a:r>
            <a:endParaRPr lang="en-US" sz="2400" dirty="0">
              <a:solidFill>
                <a:srgbClr val="0070C0"/>
              </a:solidFill>
            </a:endParaRPr>
          </a:p>
        </p:txBody>
      </p:sp>
      <p:sp>
        <p:nvSpPr>
          <p:cNvPr id="6" name="TextBox 5">
            <a:extLst>
              <a:ext uri="{FF2B5EF4-FFF2-40B4-BE49-F238E27FC236}">
                <a16:creationId xmlns:a16="http://schemas.microsoft.com/office/drawing/2014/main" id="{F3E9A91F-DF20-4513-81E9-027C18EF48E4}"/>
              </a:ext>
            </a:extLst>
          </p:cNvPr>
          <p:cNvSpPr txBox="1"/>
          <p:nvPr/>
        </p:nvSpPr>
        <p:spPr>
          <a:xfrm>
            <a:off x="8219327" y="503434"/>
            <a:ext cx="3972672" cy="6277509"/>
          </a:xfrm>
          <a:prstGeom prst="rect">
            <a:avLst/>
          </a:prstGeom>
        </p:spPr>
        <p:txBody>
          <a:bodyPr vert="horz" lIns="91440" tIns="45720" rIns="91440" bIns="45720" rtlCol="0">
            <a:noAutofit/>
          </a:bodyPr>
          <a:lstStyle/>
          <a:p>
            <a:pPr>
              <a:lnSpc>
                <a:spcPct val="90000"/>
              </a:lnSpc>
              <a:spcAft>
                <a:spcPts val="600"/>
              </a:spcAft>
            </a:pPr>
            <a:r>
              <a:rPr lang="en-US" sz="2800" b="1" dirty="0"/>
              <a:t>New Police Functions</a:t>
            </a:r>
          </a:p>
          <a:p>
            <a:pPr marL="228600" indent="-228600">
              <a:lnSpc>
                <a:spcPct val="90000"/>
              </a:lnSpc>
              <a:spcAft>
                <a:spcPts val="600"/>
              </a:spcAft>
              <a:buFont typeface="+mj-lt"/>
              <a:buAutoNum type="arabicPeriod"/>
            </a:pPr>
            <a:r>
              <a:rPr lang="en-GB" sz="1600" dirty="0"/>
              <a:t> </a:t>
            </a:r>
            <a:r>
              <a:rPr lang="en-GB" dirty="0"/>
              <a:t>To respond to calls for help, repair harm and refer cases on to others who can provide support and prevent reoccurrence.</a:t>
            </a:r>
          </a:p>
          <a:p>
            <a:pPr marL="228600" indent="-228600">
              <a:lnSpc>
                <a:spcPct val="90000"/>
              </a:lnSpc>
              <a:spcAft>
                <a:spcPts val="600"/>
              </a:spcAft>
              <a:buFont typeface="+mj-lt"/>
              <a:buAutoNum type="arabicPeriod"/>
            </a:pPr>
            <a:r>
              <a:rPr lang="en-GB" dirty="0"/>
              <a:t>To safeguard vulnerable people who they come across in the course of their work.</a:t>
            </a:r>
          </a:p>
          <a:p>
            <a:pPr marL="228600" indent="-228600">
              <a:lnSpc>
                <a:spcPct val="90000"/>
              </a:lnSpc>
              <a:spcAft>
                <a:spcPts val="600"/>
              </a:spcAft>
              <a:buFont typeface="+mj-lt"/>
              <a:buAutoNum type="arabicPeriod"/>
            </a:pPr>
            <a:r>
              <a:rPr lang="en-GB" dirty="0"/>
              <a:t>To prevent crime and harm, either directly where their powers and skills are required or by referring cases, issues or problems on to others who can help.</a:t>
            </a:r>
          </a:p>
          <a:p>
            <a:pPr marL="228600" indent="-228600">
              <a:lnSpc>
                <a:spcPct val="90000"/>
              </a:lnSpc>
              <a:spcAft>
                <a:spcPts val="600"/>
              </a:spcAft>
              <a:buFont typeface="+mj-lt"/>
              <a:buAutoNum type="arabicPeriod"/>
            </a:pPr>
            <a:r>
              <a:rPr lang="en-GB" dirty="0"/>
              <a:t>To investigate crime, disrupt criminal activity and bring offenders to justice.</a:t>
            </a:r>
          </a:p>
          <a:p>
            <a:pPr marL="228600" indent="-228600">
              <a:lnSpc>
                <a:spcPct val="90000"/>
              </a:lnSpc>
              <a:spcAft>
                <a:spcPts val="600"/>
              </a:spcAft>
              <a:buFont typeface="+mj-lt"/>
              <a:buAutoNum type="arabicPeriod"/>
            </a:pPr>
            <a:r>
              <a:rPr lang="en-GB" dirty="0"/>
              <a:t>To provide victims of crime access to justice and support.</a:t>
            </a:r>
          </a:p>
          <a:p>
            <a:pPr marL="228600" indent="-228600">
              <a:lnSpc>
                <a:spcPct val="90000"/>
              </a:lnSpc>
              <a:spcAft>
                <a:spcPts val="600"/>
              </a:spcAft>
              <a:buFont typeface="+mj-lt"/>
              <a:buAutoNum type="arabicPeriod"/>
            </a:pPr>
            <a:r>
              <a:rPr lang="en-GB" dirty="0"/>
              <a:t>To offer community policing that is visible, responsive and works with the community and other public services to solve problems that are a concern for safety.</a:t>
            </a:r>
            <a:endParaRPr lang="en-US" dirty="0"/>
          </a:p>
        </p:txBody>
      </p:sp>
    </p:spTree>
    <p:extLst>
      <p:ext uri="{BB962C8B-B14F-4D97-AF65-F5344CB8AC3E}">
        <p14:creationId xmlns:p14="http://schemas.microsoft.com/office/powerpoint/2010/main" val="4066404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1" end="1"/>
                                            </p:txEl>
                                          </p:spTgt>
                                        </p:tgtEl>
                                        <p:attrNameLst>
                                          <p:attrName>style.visibility</p:attrName>
                                        </p:attrNameLst>
                                      </p:cBhvr>
                                      <p:to>
                                        <p:strVal val="visible"/>
                                      </p:to>
                                    </p:set>
                                    <p:anim calcmode="lin" valueType="num">
                                      <p:cBhvr additive="base">
                                        <p:cTn id="4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6">
                                            <p:txEl>
                                              <p:pRg st="2" end="2"/>
                                            </p:txEl>
                                          </p:spTgt>
                                        </p:tgtEl>
                                        <p:attrNameLst>
                                          <p:attrName>style.visibility</p:attrName>
                                        </p:attrNameLst>
                                      </p:cBhvr>
                                      <p:to>
                                        <p:strVal val="visible"/>
                                      </p:to>
                                    </p:set>
                                    <p:anim calcmode="lin" valueType="num">
                                      <p:cBhvr additive="base">
                                        <p:cTn id="4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6">
                                            <p:txEl>
                                              <p:pRg st="3" end="3"/>
                                            </p:txEl>
                                          </p:spTgt>
                                        </p:tgtEl>
                                        <p:attrNameLst>
                                          <p:attrName>style.visibility</p:attrName>
                                        </p:attrNameLst>
                                      </p:cBhvr>
                                      <p:to>
                                        <p:strVal val="visible"/>
                                      </p:to>
                                    </p:set>
                                    <p:anim calcmode="lin" valueType="num">
                                      <p:cBhvr additive="base">
                                        <p:cTn id="5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6">
                                            <p:txEl>
                                              <p:pRg st="4" end="4"/>
                                            </p:txEl>
                                          </p:spTgt>
                                        </p:tgtEl>
                                        <p:attrNameLst>
                                          <p:attrName>style.visibility</p:attrName>
                                        </p:attrNameLst>
                                      </p:cBhvr>
                                      <p:to>
                                        <p:strVal val="visible"/>
                                      </p:to>
                                    </p:set>
                                    <p:anim calcmode="lin" valueType="num">
                                      <p:cBhvr additive="base">
                                        <p:cTn id="6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6">
                                            <p:txEl>
                                              <p:pRg st="5" end="5"/>
                                            </p:txEl>
                                          </p:spTgt>
                                        </p:tgtEl>
                                        <p:attrNameLst>
                                          <p:attrName>style.visibility</p:attrName>
                                        </p:attrNameLst>
                                      </p:cBhvr>
                                      <p:to>
                                        <p:strVal val="visible"/>
                                      </p:to>
                                    </p:set>
                                    <p:anim calcmode="lin" valueType="num">
                                      <p:cBhvr additive="base">
                                        <p:cTn id="6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6">
                                            <p:txEl>
                                              <p:pRg st="6" end="6"/>
                                            </p:txEl>
                                          </p:spTgt>
                                        </p:tgtEl>
                                        <p:attrNameLst>
                                          <p:attrName>style.visibility</p:attrName>
                                        </p:attrNameLst>
                                      </p:cBhvr>
                                      <p:to>
                                        <p:strVal val="visible"/>
                                      </p:to>
                                    </p:set>
                                    <p:anim calcmode="lin" valueType="num">
                                      <p:cBhvr additive="base">
                                        <p:cTn id="73"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Freeform: Shape 2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Rectangle 2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3700" kern="1200">
                <a:solidFill>
                  <a:srgbClr val="FFFFFF"/>
                </a:solidFill>
                <a:latin typeface="+mj-lt"/>
                <a:ea typeface="+mj-ea"/>
                <a:cs typeface="+mj-cs"/>
              </a:rPr>
              <a:t>PART III. CAPABILITIES</a:t>
            </a:r>
            <a:br>
              <a:rPr lang="en-US" sz="3700" kern="1200">
                <a:solidFill>
                  <a:srgbClr val="FFFFFF"/>
                </a:solidFill>
                <a:latin typeface="+mj-lt"/>
                <a:ea typeface="+mj-ea"/>
                <a:cs typeface="+mj-cs"/>
              </a:rPr>
            </a:br>
            <a:br>
              <a:rPr lang="en-US" sz="3700" kern="1200">
                <a:solidFill>
                  <a:srgbClr val="FFFFFF"/>
                </a:solidFill>
                <a:latin typeface="+mj-lt"/>
                <a:ea typeface="+mj-ea"/>
                <a:cs typeface="+mj-cs"/>
              </a:rPr>
            </a:br>
            <a:r>
              <a:rPr lang="en-US" sz="3700" kern="1200">
                <a:solidFill>
                  <a:srgbClr val="FFFFFF"/>
                </a:solidFill>
                <a:latin typeface="+mj-lt"/>
                <a:ea typeface="+mj-ea"/>
                <a:cs typeface="+mj-cs"/>
              </a:rPr>
              <a:t>Legitimacy [12]</a:t>
            </a:r>
            <a:br>
              <a:rPr lang="en-US" sz="3700" kern="1200">
                <a:solidFill>
                  <a:srgbClr val="FFFFFF"/>
                </a:solidFill>
                <a:latin typeface="+mj-lt"/>
                <a:ea typeface="+mj-ea"/>
                <a:cs typeface="+mj-cs"/>
              </a:rPr>
            </a:br>
            <a:br>
              <a:rPr lang="en-US" sz="3700" kern="1200">
                <a:solidFill>
                  <a:srgbClr val="FFFFFF"/>
                </a:solidFill>
                <a:latin typeface="+mj-lt"/>
                <a:ea typeface="+mj-ea"/>
                <a:cs typeface="+mj-cs"/>
              </a:rPr>
            </a:br>
            <a:endParaRPr lang="en-US" sz="3700" kern="1200">
              <a:solidFill>
                <a:srgbClr val="FFFFFF"/>
              </a:solidFill>
              <a:latin typeface="+mj-lt"/>
              <a:ea typeface="+mj-ea"/>
              <a:cs typeface="+mj-cs"/>
            </a:endParaRPr>
          </a:p>
        </p:txBody>
      </p:sp>
      <p:sp>
        <p:nvSpPr>
          <p:cNvPr id="5" name="TextBox 4">
            <a:extLst>
              <a:ext uri="{FF2B5EF4-FFF2-40B4-BE49-F238E27FC236}">
                <a16:creationId xmlns:a16="http://schemas.microsoft.com/office/drawing/2014/main" id="{1DB496EC-A75D-3AC7-AF20-6CF996488519}"/>
              </a:ext>
            </a:extLst>
          </p:cNvPr>
          <p:cNvSpPr txBox="1"/>
          <p:nvPr/>
        </p:nvSpPr>
        <p:spPr>
          <a:xfrm>
            <a:off x="4581727" y="649480"/>
            <a:ext cx="3355192"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sz="2000" dirty="0"/>
          </a:p>
          <a:p>
            <a:pPr marL="342900" indent="-228600">
              <a:lnSpc>
                <a:spcPct val="90000"/>
              </a:lnSpc>
              <a:spcAft>
                <a:spcPts val="600"/>
              </a:spcAft>
              <a:buFont typeface="Arial" panose="020B0604020202020204" pitchFamily="34" charset="0"/>
              <a:buChar char="•"/>
            </a:pPr>
            <a:r>
              <a:rPr lang="en-US" sz="2800" dirty="0"/>
              <a:t>What are the </a:t>
            </a:r>
            <a:r>
              <a:rPr lang="en-US" sz="2800" dirty="0" err="1"/>
              <a:t>Peelian</a:t>
            </a:r>
            <a:r>
              <a:rPr lang="en-US" sz="2800" dirty="0"/>
              <a:t> Principles?</a:t>
            </a:r>
          </a:p>
          <a:p>
            <a:pPr marL="342900" indent="-228600">
              <a:lnSpc>
                <a:spcPct val="90000"/>
              </a:lnSpc>
              <a:spcAft>
                <a:spcPts val="600"/>
              </a:spcAft>
              <a:buFont typeface="Arial" panose="020B0604020202020204" pitchFamily="34" charset="0"/>
              <a:buChar char="•"/>
            </a:pPr>
            <a:r>
              <a:rPr lang="en-US" sz="2800" dirty="0"/>
              <a:t>What considerations lay at the heart of peel’s approach to policing?</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p:txBody>
      </p:sp>
      <p:pic>
        <p:nvPicPr>
          <p:cNvPr id="8" name="Picture 7">
            <a:extLst>
              <a:ext uri="{FF2B5EF4-FFF2-40B4-BE49-F238E27FC236}">
                <a16:creationId xmlns:a16="http://schemas.microsoft.com/office/drawing/2014/main" id="{72143589-4213-2E63-F08F-1C86D32D1DAA}"/>
              </a:ext>
            </a:extLst>
          </p:cNvPr>
          <p:cNvPicPr>
            <a:picLocks noChangeAspect="1"/>
          </p:cNvPicPr>
          <p:nvPr/>
        </p:nvPicPr>
        <p:blipFill>
          <a:blip r:embed="rId2"/>
          <a:stretch>
            <a:fillRect/>
          </a:stretch>
        </p:blipFill>
        <p:spPr>
          <a:xfrm>
            <a:off x="8109502" y="795688"/>
            <a:ext cx="3615776" cy="5278503"/>
          </a:xfrm>
          <a:prstGeom prst="rect">
            <a:avLst/>
          </a:prstGeom>
        </p:spPr>
      </p:pic>
      <p:sp>
        <p:nvSpPr>
          <p:cNvPr id="6" name="TextBox 5">
            <a:extLst>
              <a:ext uri="{FF2B5EF4-FFF2-40B4-BE49-F238E27FC236}">
                <a16:creationId xmlns:a16="http://schemas.microsoft.com/office/drawing/2014/main" id="{F3E9A91F-DF20-4513-81E9-027C18EF48E4}"/>
              </a:ext>
            </a:extLst>
          </p:cNvPr>
          <p:cNvSpPr txBox="1"/>
          <p:nvPr/>
        </p:nvSpPr>
        <p:spPr>
          <a:xfrm>
            <a:off x="8306665" y="347133"/>
            <a:ext cx="3749868" cy="5888564"/>
          </a:xfrm>
          <a:prstGeom prst="rect">
            <a:avLst/>
          </a:prstGeom>
        </p:spPr>
        <p:txBody>
          <a:bodyPr vert="horz" lIns="91440" tIns="45720" rIns="91440" bIns="45720" rtlCol="0">
            <a:noAutofit/>
          </a:bodyPr>
          <a:lstStyle/>
          <a:p>
            <a:pPr>
              <a:lnSpc>
                <a:spcPct val="90000"/>
              </a:lnSpc>
              <a:spcAft>
                <a:spcPts val="600"/>
              </a:spcAft>
            </a:pPr>
            <a:endParaRPr lang="en-US" sz="2400" dirty="0"/>
          </a:p>
        </p:txBody>
      </p:sp>
    </p:spTree>
    <p:extLst>
      <p:ext uri="{BB962C8B-B14F-4D97-AF65-F5344CB8AC3E}">
        <p14:creationId xmlns:p14="http://schemas.microsoft.com/office/powerpoint/2010/main" val="3158319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804673" y="1412489"/>
            <a:ext cx="2757236" cy="2871644"/>
          </a:xfrm>
        </p:spPr>
        <p:txBody>
          <a:bodyPr vert="horz" lIns="91440" tIns="45720" rIns="91440" bIns="45720" rtlCol="0" anchor="t">
            <a:normAutofit fontScale="90000"/>
          </a:bodyPr>
          <a:lstStyle/>
          <a:p>
            <a:r>
              <a:rPr lang="en-US" sz="3600" kern="1200" dirty="0">
                <a:solidFill>
                  <a:srgbClr val="FFFFFF"/>
                </a:solidFill>
                <a:latin typeface="+mj-lt"/>
                <a:ea typeface="+mj-ea"/>
                <a:cs typeface="+mj-cs"/>
              </a:rPr>
              <a:t>PART III. </a:t>
            </a:r>
            <a:r>
              <a:rPr lang="en-US" sz="3600" dirty="0">
                <a:solidFill>
                  <a:srgbClr val="FFFFFF"/>
                </a:solidFill>
              </a:rPr>
              <a:t>CAPABILITIES</a:t>
            </a:r>
            <a:br>
              <a:rPr lang="en-US" sz="3600" dirty="0">
                <a:solidFill>
                  <a:srgbClr val="FFFFFF"/>
                </a:solidFill>
              </a:rPr>
            </a:br>
            <a:br>
              <a:rPr lang="en-US" sz="3600" dirty="0">
                <a:solidFill>
                  <a:srgbClr val="FFFFFF"/>
                </a:solidFill>
              </a:rPr>
            </a:br>
            <a:r>
              <a:rPr lang="en-US" sz="3600" dirty="0">
                <a:solidFill>
                  <a:srgbClr val="FFFFFF"/>
                </a:solidFill>
              </a:rPr>
              <a:t>Legitimacy [12]</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8306664" y="757846"/>
            <a:ext cx="3749867" cy="5824984"/>
          </a:xfrm>
        </p:spPr>
        <p:txBody>
          <a:bodyPr vert="horz" lIns="91440" tIns="45720" rIns="91440" bIns="45720" rtlCol="0">
            <a:noAutofit/>
          </a:bodyPr>
          <a:lstStyle/>
          <a:p>
            <a:pPr marL="0" indent="0">
              <a:buNone/>
            </a:pPr>
            <a:r>
              <a:rPr lang="en-US" sz="2400" b="1" dirty="0"/>
              <a:t>Reasons to be concerned:</a:t>
            </a:r>
          </a:p>
          <a:p>
            <a:r>
              <a:rPr lang="en-US" sz="2400" dirty="0"/>
              <a:t>Black and Mixed Ethnic mistrust</a:t>
            </a:r>
          </a:p>
          <a:p>
            <a:r>
              <a:rPr lang="en-US" sz="2400" dirty="0"/>
              <a:t>Challenges to police action has tested the police-public relationship</a:t>
            </a:r>
          </a:p>
          <a:p>
            <a:r>
              <a:rPr lang="en-US" sz="2400" dirty="0"/>
              <a:t>In London a deterioration is assessments of police fairness and respectfulness</a:t>
            </a:r>
          </a:p>
          <a:p>
            <a:r>
              <a:rPr lang="en-US" sz="2400" dirty="0"/>
              <a:t>In future, legitimacy is likely to be more challenging and more crucial</a:t>
            </a:r>
          </a:p>
        </p:txBody>
      </p:sp>
      <p:sp>
        <p:nvSpPr>
          <p:cNvPr id="6" name="TextBox 5">
            <a:extLst>
              <a:ext uri="{FF2B5EF4-FFF2-40B4-BE49-F238E27FC236}">
                <a16:creationId xmlns:a16="http://schemas.microsoft.com/office/drawing/2014/main" id="{F3E9A91F-DF20-4513-81E9-027C18EF48E4}"/>
              </a:ext>
            </a:extLst>
          </p:cNvPr>
          <p:cNvSpPr txBox="1"/>
          <p:nvPr/>
        </p:nvSpPr>
        <p:spPr>
          <a:xfrm>
            <a:off x="8306665" y="347133"/>
            <a:ext cx="3749868" cy="5888564"/>
          </a:xfrm>
          <a:prstGeom prst="rect">
            <a:avLst/>
          </a:prstGeom>
        </p:spPr>
        <p:txBody>
          <a:bodyPr vert="horz" lIns="91440" tIns="45720" rIns="91440" bIns="45720" rtlCol="0">
            <a:noAutofit/>
          </a:bodyPr>
          <a:lstStyle/>
          <a:p>
            <a:pPr>
              <a:lnSpc>
                <a:spcPct val="90000"/>
              </a:lnSpc>
              <a:spcAft>
                <a:spcPts val="600"/>
              </a:spcAft>
            </a:pPr>
            <a:endParaRPr lang="en-US" sz="2400" dirty="0"/>
          </a:p>
        </p:txBody>
      </p:sp>
      <p:sp>
        <p:nvSpPr>
          <p:cNvPr id="5" name="TextBox 4">
            <a:extLst>
              <a:ext uri="{FF2B5EF4-FFF2-40B4-BE49-F238E27FC236}">
                <a16:creationId xmlns:a16="http://schemas.microsoft.com/office/drawing/2014/main" id="{1DB496EC-A75D-3AC7-AF20-6CF996488519}"/>
              </a:ext>
            </a:extLst>
          </p:cNvPr>
          <p:cNvSpPr txBox="1"/>
          <p:nvPr/>
        </p:nvSpPr>
        <p:spPr>
          <a:xfrm>
            <a:off x="4421332" y="1033014"/>
            <a:ext cx="3669151" cy="5078313"/>
          </a:xfrm>
          <a:prstGeom prst="rect">
            <a:avLst/>
          </a:prstGeom>
          <a:noFill/>
        </p:spPr>
        <p:txBody>
          <a:bodyPr wrap="square">
            <a:spAutoFit/>
          </a:bodyPr>
          <a:lstStyle/>
          <a:p>
            <a:endParaRPr lang="en-US" dirty="0"/>
          </a:p>
          <a:p>
            <a:r>
              <a:rPr lang="en-US" sz="2400" dirty="0"/>
              <a:t>At the heart of the </a:t>
            </a:r>
            <a:r>
              <a:rPr lang="en-US" sz="2400" dirty="0" err="1"/>
              <a:t>Peelian</a:t>
            </a:r>
            <a:r>
              <a:rPr lang="en-US" sz="2400" dirty="0"/>
              <a:t> model of policing is the idea that the police can only successfully carry out their work with the support and cooperation of the public. </a:t>
            </a:r>
          </a:p>
          <a:p>
            <a:endParaRPr lang="en-US" sz="2400" dirty="0"/>
          </a:p>
          <a:p>
            <a:r>
              <a:rPr lang="en-US" sz="2400" dirty="0"/>
              <a:t>While most people trust and have confidence in the police, there are reasons to be concerned about the health of police legitimacy:</a:t>
            </a:r>
          </a:p>
          <a:p>
            <a:endParaRPr lang="en-GB" dirty="0"/>
          </a:p>
        </p:txBody>
      </p:sp>
    </p:spTree>
    <p:extLst>
      <p:ext uri="{BB962C8B-B14F-4D97-AF65-F5344CB8AC3E}">
        <p14:creationId xmlns:p14="http://schemas.microsoft.com/office/powerpoint/2010/main" val="2716756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anim calcmode="lin" valueType="num">
                                      <p:cBhvr additive="base">
                                        <p:cTn id="13"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additive="base">
                                        <p:cTn id="2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 calcmode="lin" valueType="num">
                                      <p:cBhvr additive="base">
                                        <p:cTn id="3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 calcmode="lin" valueType="num">
                                      <p:cBhvr additive="base">
                                        <p:cTn id="3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 calcmode="lin" valueType="num">
                                      <p:cBhvr additive="base">
                                        <p:cTn id="4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169D286-F4D7-4C8B-A6BD-D05384C7F1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6">
            <a:extLst>
              <a:ext uri="{FF2B5EF4-FFF2-40B4-BE49-F238E27FC236}">
                <a16:creationId xmlns:a16="http://schemas.microsoft.com/office/drawing/2014/main" id="{39E8235E-135E-4261-8F54-2B316E493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610728"/>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D4ED8EC3-4D57-4620-93CE-4E6661F09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343079"/>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Shape 16">
            <a:extLst>
              <a:ext uri="{FF2B5EF4-FFF2-40B4-BE49-F238E27FC236}">
                <a16:creationId xmlns:a16="http://schemas.microsoft.com/office/drawing/2014/main" id="{83BCB34A-2F40-4F41-8488-A134C1C15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5" y="340424"/>
            <a:ext cx="4630139" cy="5265795"/>
          </a:xfrm>
          <a:custGeom>
            <a:avLst/>
            <a:gdLst>
              <a:gd name="connsiteX0" fmla="*/ 0 w 4630139"/>
              <a:gd name="connsiteY0" fmla="*/ 0 h 5265795"/>
              <a:gd name="connsiteX1" fmla="*/ 4630139 w 4630139"/>
              <a:gd name="connsiteY1" fmla="*/ 0 h 5265795"/>
              <a:gd name="connsiteX2" fmla="*/ 4630139 w 4630139"/>
              <a:gd name="connsiteY2" fmla="*/ 5265795 h 5265795"/>
              <a:gd name="connsiteX3" fmla="*/ 0 w 4630139"/>
              <a:gd name="connsiteY3" fmla="*/ 5265795 h 5265795"/>
            </a:gdLst>
            <a:ahLst/>
            <a:cxnLst>
              <a:cxn ang="0">
                <a:pos x="connsiteX0" y="connsiteY0"/>
              </a:cxn>
              <a:cxn ang="0">
                <a:pos x="connsiteX1" y="connsiteY1"/>
              </a:cxn>
              <a:cxn ang="0">
                <a:pos x="connsiteX2" y="connsiteY2"/>
              </a:cxn>
              <a:cxn ang="0">
                <a:pos x="connsiteX3" y="connsiteY3"/>
              </a:cxn>
            </a:cxnLst>
            <a:rect l="l" t="t" r="r" b="b"/>
            <a:pathLst>
              <a:path w="4630139" h="5265795">
                <a:moveTo>
                  <a:pt x="0" y="0"/>
                </a:moveTo>
                <a:lnTo>
                  <a:pt x="4630139" y="0"/>
                </a:lnTo>
                <a:lnTo>
                  <a:pt x="4630139" y="5265795"/>
                </a:lnTo>
                <a:lnTo>
                  <a:pt x="0" y="526579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hlinkClick r:id="rId2"/>
            <a:extLst>
              <a:ext uri="{FF2B5EF4-FFF2-40B4-BE49-F238E27FC236}">
                <a16:creationId xmlns:a16="http://schemas.microsoft.com/office/drawing/2014/main" id="{668DFB7A-3C92-114F-41BB-1293E1FAEEDF}"/>
              </a:ext>
            </a:extLst>
          </p:cNvPr>
          <p:cNvPicPr>
            <a:picLocks noChangeAspect="1"/>
          </p:cNvPicPr>
          <p:nvPr/>
        </p:nvPicPr>
        <p:blipFill>
          <a:blip r:embed="rId3"/>
          <a:stretch>
            <a:fillRect/>
          </a:stretch>
        </p:blipFill>
        <p:spPr>
          <a:xfrm>
            <a:off x="637376" y="1964956"/>
            <a:ext cx="3343202" cy="2030995"/>
          </a:xfrm>
          <a:prstGeom prst="rect">
            <a:avLst/>
          </a:prstGeom>
        </p:spPr>
      </p:pic>
      <p:sp>
        <p:nvSpPr>
          <p:cNvPr id="19" name="Freeform: Shape 18">
            <a:extLst>
              <a:ext uri="{FF2B5EF4-FFF2-40B4-BE49-F238E27FC236}">
                <a16:creationId xmlns:a16="http://schemas.microsoft.com/office/drawing/2014/main" id="{F78382DC-4207-465E-B379-1E16448AA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1780" y="1071563"/>
            <a:ext cx="7290218" cy="5242298"/>
          </a:xfrm>
          <a:custGeom>
            <a:avLst/>
            <a:gdLst>
              <a:gd name="connsiteX0" fmla="*/ 0 w 7290218"/>
              <a:gd name="connsiteY0" fmla="*/ 0 h 5242298"/>
              <a:gd name="connsiteX1" fmla="*/ 7290218 w 7290218"/>
              <a:gd name="connsiteY1" fmla="*/ 0 h 5242298"/>
              <a:gd name="connsiteX2" fmla="*/ 7290218 w 7290218"/>
              <a:gd name="connsiteY2" fmla="*/ 5242298 h 5242298"/>
              <a:gd name="connsiteX3" fmla="*/ 0 w 7290218"/>
              <a:gd name="connsiteY3" fmla="*/ 5242298 h 5242298"/>
            </a:gdLst>
            <a:ahLst/>
            <a:cxnLst>
              <a:cxn ang="0">
                <a:pos x="connsiteX0" y="connsiteY0"/>
              </a:cxn>
              <a:cxn ang="0">
                <a:pos x="connsiteX1" y="connsiteY1"/>
              </a:cxn>
              <a:cxn ang="0">
                <a:pos x="connsiteX2" y="connsiteY2"/>
              </a:cxn>
              <a:cxn ang="0">
                <a:pos x="connsiteX3" y="connsiteY3"/>
              </a:cxn>
            </a:cxnLst>
            <a:rect l="l" t="t" r="r" b="b"/>
            <a:pathLst>
              <a:path w="7290218" h="5242298">
                <a:moveTo>
                  <a:pt x="0" y="0"/>
                </a:moveTo>
                <a:lnTo>
                  <a:pt x="7290218" y="0"/>
                </a:lnTo>
                <a:lnTo>
                  <a:pt x="7290218" y="5242298"/>
                </a:lnTo>
                <a:lnTo>
                  <a:pt x="0" y="5242298"/>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a:extLst>
              <a:ext uri="{FF2B5EF4-FFF2-40B4-BE49-F238E27FC236}">
                <a16:creationId xmlns:a16="http://schemas.microsoft.com/office/drawing/2014/main" id="{AC49C614-E869-7304-DE55-169FB3BC63DA}"/>
              </a:ext>
            </a:extLst>
          </p:cNvPr>
          <p:cNvPicPr>
            <a:picLocks noChangeAspect="1"/>
          </p:cNvPicPr>
          <p:nvPr/>
        </p:nvPicPr>
        <p:blipFill>
          <a:blip r:embed="rId4"/>
          <a:stretch>
            <a:fillRect/>
          </a:stretch>
        </p:blipFill>
        <p:spPr>
          <a:xfrm>
            <a:off x="5545244" y="2012782"/>
            <a:ext cx="6020730" cy="3371608"/>
          </a:xfrm>
          <a:prstGeom prst="rect">
            <a:avLst/>
          </a:prstGeom>
        </p:spPr>
      </p:pic>
    </p:spTree>
    <p:extLst>
      <p:ext uri="{BB962C8B-B14F-4D97-AF65-F5344CB8AC3E}">
        <p14:creationId xmlns:p14="http://schemas.microsoft.com/office/powerpoint/2010/main" val="26895657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4E37431-20F0-4DD6-84A9-ED2B64494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AE98B72-66C6-4AB4-AF0D-BA830DE86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07EAFC6-733F-403D-BB4D-05A3A2874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17A36730-4CB0-4F61-AD11-A44C97658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C69C79E1-F916-4929-A4F3-DE763D4BF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767334AB-16BD-4EC7-8C6B-4B5171600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660042" y="891652"/>
            <a:ext cx="4412021" cy="3030724"/>
          </a:xfrm>
        </p:spPr>
        <p:txBody>
          <a:bodyPr vert="horz" lIns="91440" tIns="45720" rIns="91440" bIns="45720" rtlCol="0" anchor="b">
            <a:normAutofit/>
          </a:bodyPr>
          <a:lstStyle/>
          <a:p>
            <a:pPr algn="r"/>
            <a:r>
              <a:rPr lang="en-US" sz="3700" kern="1200">
                <a:solidFill>
                  <a:srgbClr val="FFFFFF"/>
                </a:solidFill>
                <a:latin typeface="+mj-lt"/>
                <a:ea typeface="+mj-ea"/>
                <a:cs typeface="+mj-cs"/>
              </a:rPr>
              <a:t>PART III. CAPABILITIES</a:t>
            </a:r>
            <a:br>
              <a:rPr lang="en-US" sz="3700" kern="1200">
                <a:solidFill>
                  <a:srgbClr val="FFFFFF"/>
                </a:solidFill>
                <a:latin typeface="+mj-lt"/>
                <a:ea typeface="+mj-ea"/>
                <a:cs typeface="+mj-cs"/>
              </a:rPr>
            </a:br>
            <a:br>
              <a:rPr lang="en-US" sz="3700" kern="1200">
                <a:solidFill>
                  <a:srgbClr val="FFFFFF"/>
                </a:solidFill>
                <a:latin typeface="+mj-lt"/>
                <a:ea typeface="+mj-ea"/>
                <a:cs typeface="+mj-cs"/>
              </a:rPr>
            </a:br>
            <a:r>
              <a:rPr lang="en-US" sz="3700" kern="1200">
                <a:solidFill>
                  <a:srgbClr val="FFFFFF"/>
                </a:solidFill>
                <a:latin typeface="+mj-lt"/>
                <a:ea typeface="+mj-ea"/>
                <a:cs typeface="+mj-cs"/>
              </a:rPr>
              <a:t>Legitimacy [13]</a:t>
            </a:r>
            <a:br>
              <a:rPr lang="en-US" sz="3700" kern="1200">
                <a:solidFill>
                  <a:srgbClr val="FFFFFF"/>
                </a:solidFill>
                <a:latin typeface="+mj-lt"/>
                <a:ea typeface="+mj-ea"/>
                <a:cs typeface="+mj-cs"/>
              </a:rPr>
            </a:br>
            <a:br>
              <a:rPr lang="en-US" sz="3700" kern="1200">
                <a:solidFill>
                  <a:srgbClr val="FFFFFF"/>
                </a:solidFill>
                <a:latin typeface="+mj-lt"/>
                <a:ea typeface="+mj-ea"/>
                <a:cs typeface="+mj-cs"/>
              </a:rPr>
            </a:br>
            <a:endParaRPr lang="en-US" sz="3700" kern="120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945791" y="4745317"/>
            <a:ext cx="4126272" cy="1375145"/>
          </a:xfrm>
        </p:spPr>
        <p:txBody>
          <a:bodyPr vert="horz" lIns="91440" tIns="45720" rIns="91440" bIns="45720" rtlCol="0">
            <a:normAutofit/>
          </a:bodyPr>
          <a:lstStyle/>
          <a:p>
            <a:pPr marL="0" indent="0" algn="r">
              <a:buNone/>
            </a:pPr>
            <a:r>
              <a:rPr lang="en-US" sz="2400" kern="1200">
                <a:solidFill>
                  <a:srgbClr val="FFFFFF"/>
                </a:solidFill>
                <a:latin typeface="+mn-lt"/>
                <a:ea typeface="+mn-ea"/>
                <a:cs typeface="+mn-cs"/>
              </a:rPr>
              <a:t>What are the most important aspects of policing as we look ahead?</a:t>
            </a:r>
          </a:p>
        </p:txBody>
      </p:sp>
      <p:pic>
        <p:nvPicPr>
          <p:cNvPr id="4" name="Picture 3">
            <a:extLst>
              <a:ext uri="{FF2B5EF4-FFF2-40B4-BE49-F238E27FC236}">
                <a16:creationId xmlns:a16="http://schemas.microsoft.com/office/drawing/2014/main" id="{83CA4C56-AD17-B070-DE39-4E362D2CAECF}"/>
              </a:ext>
            </a:extLst>
          </p:cNvPr>
          <p:cNvPicPr>
            <a:picLocks noChangeAspect="1"/>
          </p:cNvPicPr>
          <p:nvPr/>
        </p:nvPicPr>
        <p:blipFill>
          <a:blip r:embed="rId2"/>
          <a:stretch>
            <a:fillRect/>
          </a:stretch>
        </p:blipFill>
        <p:spPr>
          <a:xfrm>
            <a:off x="6887074" y="457199"/>
            <a:ext cx="4026171" cy="5899152"/>
          </a:xfrm>
          <a:prstGeom prst="rect">
            <a:avLst/>
          </a:prstGeom>
        </p:spPr>
      </p:pic>
    </p:spTree>
    <p:extLst>
      <p:ext uri="{BB962C8B-B14F-4D97-AF65-F5344CB8AC3E}">
        <p14:creationId xmlns:p14="http://schemas.microsoft.com/office/powerpoint/2010/main" val="1474762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804673" y="1412489"/>
            <a:ext cx="2757236" cy="2871644"/>
          </a:xfrm>
        </p:spPr>
        <p:txBody>
          <a:bodyPr vert="horz" lIns="91440" tIns="45720" rIns="91440" bIns="45720" rtlCol="0" anchor="t">
            <a:normAutofit fontScale="90000"/>
          </a:bodyPr>
          <a:lstStyle/>
          <a:p>
            <a:r>
              <a:rPr lang="en-US" sz="3600" kern="1200" dirty="0">
                <a:solidFill>
                  <a:srgbClr val="FFFFFF"/>
                </a:solidFill>
                <a:latin typeface="+mj-lt"/>
                <a:ea typeface="+mj-ea"/>
                <a:cs typeface="+mj-cs"/>
              </a:rPr>
              <a:t>PART III. </a:t>
            </a:r>
            <a:r>
              <a:rPr lang="en-US" sz="3600" dirty="0">
                <a:solidFill>
                  <a:srgbClr val="FFFFFF"/>
                </a:solidFill>
              </a:rPr>
              <a:t>CAPABILITIES</a:t>
            </a:r>
            <a:br>
              <a:rPr lang="en-US" sz="3600" dirty="0">
                <a:solidFill>
                  <a:srgbClr val="FFFFFF"/>
                </a:solidFill>
              </a:rPr>
            </a:br>
            <a:br>
              <a:rPr lang="en-US" sz="3600" dirty="0">
                <a:solidFill>
                  <a:srgbClr val="FFFFFF"/>
                </a:solidFill>
              </a:rPr>
            </a:br>
            <a:r>
              <a:rPr lang="en-US" sz="3600" dirty="0">
                <a:solidFill>
                  <a:srgbClr val="FFFFFF"/>
                </a:solidFill>
              </a:rPr>
              <a:t>Legitimacy [13]</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500943" y="596178"/>
            <a:ext cx="3670256" cy="4504265"/>
          </a:xfrm>
        </p:spPr>
        <p:txBody>
          <a:bodyPr vert="horz" lIns="91440" tIns="45720" rIns="91440" bIns="45720" rtlCol="0">
            <a:noAutofit/>
          </a:bodyPr>
          <a:lstStyle/>
          <a:p>
            <a:r>
              <a:rPr lang="en-US" sz="2400" dirty="0"/>
              <a:t>Community policing is highly effective at improving public confidence but </a:t>
            </a:r>
            <a:r>
              <a:rPr lang="en-US" sz="2400" dirty="0" err="1"/>
              <a:t>neighbourhood</a:t>
            </a:r>
            <a:r>
              <a:rPr lang="en-US" sz="2400" dirty="0"/>
              <a:t> policing has been cut back significantly.</a:t>
            </a:r>
          </a:p>
          <a:p>
            <a:r>
              <a:rPr lang="en-US" sz="2400" dirty="0"/>
              <a:t>Strengthen </a:t>
            </a:r>
            <a:r>
              <a:rPr lang="en-US" sz="2400" dirty="0" err="1"/>
              <a:t>neighbourhood</a:t>
            </a:r>
            <a:r>
              <a:rPr lang="en-US" sz="2400" dirty="0"/>
              <a:t> policing over the next decade.</a:t>
            </a:r>
          </a:p>
          <a:p>
            <a:r>
              <a:rPr lang="en-US" sz="2400" dirty="0"/>
              <a:t>Stop and Search is an important power but creates issues especially S.60 Criminal Justice and Public Order Act 1994 (no reasonable suspicion required).</a:t>
            </a:r>
          </a:p>
          <a:p>
            <a:endParaRPr lang="en-US" sz="2000" dirty="0"/>
          </a:p>
        </p:txBody>
      </p:sp>
      <p:sp>
        <p:nvSpPr>
          <p:cNvPr id="6" name="TextBox 5">
            <a:extLst>
              <a:ext uri="{FF2B5EF4-FFF2-40B4-BE49-F238E27FC236}">
                <a16:creationId xmlns:a16="http://schemas.microsoft.com/office/drawing/2014/main" id="{F3E9A91F-DF20-4513-81E9-027C18EF48E4}"/>
              </a:ext>
            </a:extLst>
          </p:cNvPr>
          <p:cNvSpPr txBox="1"/>
          <p:nvPr/>
        </p:nvSpPr>
        <p:spPr>
          <a:xfrm>
            <a:off x="8171199" y="733138"/>
            <a:ext cx="3941189" cy="5652671"/>
          </a:xfrm>
          <a:prstGeom prst="rect">
            <a:avLst/>
          </a:prstGeom>
        </p:spPr>
        <p:txBody>
          <a:bodyPr vert="horz" lIns="91440" tIns="45720" rIns="91440" bIns="45720" rtlCol="0">
            <a:noAutofit/>
          </a:bodyPr>
          <a:lstStyle/>
          <a:p>
            <a:pPr>
              <a:lnSpc>
                <a:spcPct val="90000"/>
              </a:lnSpc>
              <a:spcAft>
                <a:spcPts val="600"/>
              </a:spcAft>
            </a:pPr>
            <a:r>
              <a:rPr lang="en-US" sz="2800" b="1" dirty="0"/>
              <a:t>Recommendations</a:t>
            </a:r>
          </a:p>
          <a:p>
            <a:pPr>
              <a:lnSpc>
                <a:spcPct val="90000"/>
              </a:lnSpc>
              <a:spcAft>
                <a:spcPts val="600"/>
              </a:spcAft>
            </a:pPr>
            <a:r>
              <a:rPr lang="en-US" sz="2200" dirty="0"/>
              <a:t>11. Home Office to ask forces to uplift </a:t>
            </a:r>
            <a:r>
              <a:rPr lang="en-US" sz="2200" dirty="0" err="1"/>
              <a:t>neighbourhood</a:t>
            </a:r>
            <a:r>
              <a:rPr lang="en-US" sz="2200" dirty="0"/>
              <a:t> policing (legitimacy, public confidence and community resilience). Significant proportion of new officers into these roles.</a:t>
            </a:r>
          </a:p>
          <a:p>
            <a:pPr>
              <a:lnSpc>
                <a:spcPct val="90000"/>
              </a:lnSpc>
              <a:spcAft>
                <a:spcPts val="600"/>
              </a:spcAft>
            </a:pPr>
            <a:r>
              <a:rPr lang="en-US" sz="2200" dirty="0"/>
              <a:t>12. Serious Violence Strategy – preventative, precision policing, legitimacy and communities.</a:t>
            </a:r>
          </a:p>
          <a:p>
            <a:pPr>
              <a:lnSpc>
                <a:spcPct val="90000"/>
              </a:lnSpc>
              <a:spcAft>
                <a:spcPts val="600"/>
              </a:spcAft>
            </a:pPr>
            <a:r>
              <a:rPr lang="en-US" sz="2200" dirty="0"/>
              <a:t>13. College of Policing mandatory guidance on stop and search</a:t>
            </a:r>
          </a:p>
          <a:p>
            <a:pPr>
              <a:lnSpc>
                <a:spcPct val="90000"/>
              </a:lnSpc>
              <a:spcAft>
                <a:spcPts val="600"/>
              </a:spcAft>
            </a:pPr>
            <a:r>
              <a:rPr lang="en-US" sz="2200" dirty="0"/>
              <a:t>14. S. 60 legislation to be changed to highlight power only for extreme circumstances.</a:t>
            </a:r>
          </a:p>
          <a:p>
            <a:pPr>
              <a:lnSpc>
                <a:spcPct val="90000"/>
              </a:lnSpc>
              <a:spcAft>
                <a:spcPts val="600"/>
              </a:spcAft>
            </a:pPr>
            <a:endParaRPr lang="en-US" sz="2000" dirty="0"/>
          </a:p>
        </p:txBody>
      </p:sp>
    </p:spTree>
    <p:extLst>
      <p:ext uri="{BB962C8B-B14F-4D97-AF65-F5344CB8AC3E}">
        <p14:creationId xmlns:p14="http://schemas.microsoft.com/office/powerpoint/2010/main" val="1588357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389950" y="358129"/>
            <a:ext cx="3491585" cy="5090949"/>
          </a:xfrm>
        </p:spPr>
        <p:txBody>
          <a:bodyPr vert="horz" lIns="91440" tIns="45720" rIns="91440" bIns="45720" rtlCol="0" anchor="t">
            <a:normAutofit fontScale="90000"/>
          </a:bodyPr>
          <a:lstStyle/>
          <a:p>
            <a:r>
              <a:rPr lang="en-US" sz="3600" kern="1200" dirty="0">
                <a:solidFill>
                  <a:srgbClr val="FFFFFF"/>
                </a:solidFill>
                <a:latin typeface="+mj-lt"/>
                <a:ea typeface="+mj-ea"/>
                <a:cs typeface="+mj-cs"/>
              </a:rPr>
              <a:t>PART III. </a:t>
            </a:r>
            <a:r>
              <a:rPr lang="en-US" sz="3600" dirty="0">
                <a:solidFill>
                  <a:srgbClr val="FFFFFF"/>
                </a:solidFill>
              </a:rPr>
              <a:t>CAPABILITIES</a:t>
            </a:r>
            <a:br>
              <a:rPr lang="en-US" sz="3600" dirty="0">
                <a:solidFill>
                  <a:srgbClr val="FFFFFF"/>
                </a:solidFill>
              </a:rPr>
            </a:br>
            <a:br>
              <a:rPr lang="en-US" sz="3600" dirty="0">
                <a:solidFill>
                  <a:srgbClr val="FFFFFF"/>
                </a:solidFill>
              </a:rPr>
            </a:br>
            <a:r>
              <a:rPr lang="en-US" sz="3600" dirty="0">
                <a:solidFill>
                  <a:srgbClr val="FFFFFF"/>
                </a:solidFill>
              </a:rPr>
              <a:t>Skills and Technology</a:t>
            </a:r>
            <a:br>
              <a:rPr lang="en-US" sz="3600" dirty="0">
                <a:solidFill>
                  <a:srgbClr val="FFFFFF"/>
                </a:solidFill>
              </a:rPr>
            </a:br>
            <a:br>
              <a:rPr lang="en-US" sz="3600" dirty="0">
                <a:solidFill>
                  <a:srgbClr val="FFFFFF"/>
                </a:solidFill>
              </a:rPr>
            </a:br>
            <a:r>
              <a:rPr lang="en-US" sz="3600" dirty="0">
                <a:solidFill>
                  <a:srgbClr val="FFFFFF"/>
                </a:solidFill>
              </a:rPr>
              <a:t>Learning &amp; Development</a:t>
            </a:r>
            <a:br>
              <a:rPr lang="en-US" sz="3600" dirty="0">
                <a:solidFill>
                  <a:srgbClr val="FFFFFF"/>
                </a:solidFill>
              </a:rPr>
            </a:br>
            <a:br>
              <a:rPr lang="en-US" sz="3600" dirty="0">
                <a:solidFill>
                  <a:srgbClr val="FFFFFF"/>
                </a:solidFill>
              </a:rPr>
            </a:br>
            <a:r>
              <a:rPr lang="en-US" sz="3600" dirty="0">
                <a:solidFill>
                  <a:srgbClr val="FFFFFF"/>
                </a:solidFill>
              </a:rPr>
              <a:t>Wellbeing </a:t>
            </a:r>
            <a:br>
              <a:rPr lang="en-US" sz="3600" dirty="0">
                <a:solidFill>
                  <a:srgbClr val="FFFFFF"/>
                </a:solidFill>
              </a:rPr>
            </a:br>
            <a:r>
              <a:rPr lang="en-US" sz="3600" dirty="0">
                <a:solidFill>
                  <a:srgbClr val="FFFFFF"/>
                </a:solidFill>
              </a:rPr>
              <a:t>[15-17]</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636409" y="540483"/>
            <a:ext cx="3359926" cy="5813664"/>
          </a:xfrm>
        </p:spPr>
        <p:txBody>
          <a:bodyPr vert="horz" lIns="91440" tIns="45720" rIns="91440" bIns="45720" rtlCol="0">
            <a:noAutofit/>
          </a:bodyPr>
          <a:lstStyle/>
          <a:p>
            <a:pPr marL="0" indent="0">
              <a:buNone/>
            </a:pPr>
            <a:r>
              <a:rPr lang="en-US" b="1" dirty="0"/>
              <a:t>Future Skills</a:t>
            </a:r>
          </a:p>
          <a:p>
            <a:r>
              <a:rPr lang="en-US" sz="2000" dirty="0"/>
              <a:t>Relational</a:t>
            </a:r>
          </a:p>
          <a:p>
            <a:r>
              <a:rPr lang="en-US" sz="2000" dirty="0"/>
              <a:t>Investigatory</a:t>
            </a:r>
          </a:p>
          <a:p>
            <a:r>
              <a:rPr lang="en-US" sz="2000" dirty="0"/>
              <a:t>Digital</a:t>
            </a:r>
          </a:p>
          <a:p>
            <a:endParaRPr lang="en-US" sz="2000" dirty="0"/>
          </a:p>
          <a:p>
            <a:pPr marL="0" indent="0">
              <a:buNone/>
            </a:pPr>
            <a:r>
              <a:rPr lang="en-US" b="1" dirty="0"/>
              <a:t>Technology</a:t>
            </a:r>
          </a:p>
          <a:p>
            <a:pPr marL="0" indent="0">
              <a:buNone/>
            </a:pPr>
            <a:endParaRPr lang="en-US" b="1" dirty="0"/>
          </a:p>
          <a:p>
            <a:pPr marL="0" indent="0">
              <a:buNone/>
            </a:pPr>
            <a:r>
              <a:rPr lang="en-US" b="1" dirty="0"/>
              <a:t>Continual skills and knowledge development</a:t>
            </a:r>
          </a:p>
          <a:p>
            <a:pPr marL="0" indent="0">
              <a:buNone/>
            </a:pPr>
            <a:endParaRPr lang="en-US" b="1" dirty="0"/>
          </a:p>
          <a:p>
            <a:pPr marL="0" indent="0">
              <a:buNone/>
            </a:pPr>
            <a:r>
              <a:rPr lang="en-US" b="1" dirty="0"/>
              <a:t>Health and Motivation</a:t>
            </a:r>
          </a:p>
        </p:txBody>
      </p:sp>
      <p:sp>
        <p:nvSpPr>
          <p:cNvPr id="6" name="TextBox 5">
            <a:extLst>
              <a:ext uri="{FF2B5EF4-FFF2-40B4-BE49-F238E27FC236}">
                <a16:creationId xmlns:a16="http://schemas.microsoft.com/office/drawing/2014/main" id="{F3E9A91F-DF20-4513-81E9-027C18EF48E4}"/>
              </a:ext>
            </a:extLst>
          </p:cNvPr>
          <p:cNvSpPr txBox="1"/>
          <p:nvPr/>
        </p:nvSpPr>
        <p:spPr>
          <a:xfrm>
            <a:off x="7996335" y="777876"/>
            <a:ext cx="4020800" cy="5302247"/>
          </a:xfrm>
          <a:prstGeom prst="rect">
            <a:avLst/>
          </a:prstGeom>
        </p:spPr>
        <p:txBody>
          <a:bodyPr vert="horz" lIns="91440" tIns="45720" rIns="91440" bIns="45720" rtlCol="0">
            <a:noAutofit/>
          </a:bodyPr>
          <a:lstStyle/>
          <a:p>
            <a:pPr>
              <a:lnSpc>
                <a:spcPct val="90000"/>
              </a:lnSpc>
              <a:spcAft>
                <a:spcPts val="600"/>
              </a:spcAft>
            </a:pPr>
            <a:r>
              <a:rPr lang="en-US" sz="2800" dirty="0"/>
              <a:t>2010-2015 14% increase in long term sick leave</a:t>
            </a:r>
          </a:p>
          <a:p>
            <a:pPr>
              <a:lnSpc>
                <a:spcPct val="90000"/>
              </a:lnSpc>
              <a:spcAft>
                <a:spcPts val="600"/>
              </a:spcAft>
            </a:pPr>
            <a:endParaRPr lang="en-US" sz="2800" dirty="0"/>
          </a:p>
          <a:p>
            <a:pPr>
              <a:lnSpc>
                <a:spcPct val="90000"/>
              </a:lnSpc>
              <a:spcAft>
                <a:spcPts val="600"/>
              </a:spcAft>
            </a:pPr>
            <a:r>
              <a:rPr lang="en-US" sz="2800" dirty="0"/>
              <a:t>Physical and mental health issues</a:t>
            </a:r>
          </a:p>
          <a:p>
            <a:pPr>
              <a:lnSpc>
                <a:spcPct val="90000"/>
              </a:lnSpc>
              <a:spcAft>
                <a:spcPts val="600"/>
              </a:spcAft>
            </a:pPr>
            <a:endParaRPr lang="en-US" sz="2800" dirty="0"/>
          </a:p>
          <a:p>
            <a:pPr>
              <a:lnSpc>
                <a:spcPct val="90000"/>
              </a:lnSpc>
              <a:spcAft>
                <a:spcPts val="600"/>
              </a:spcAft>
            </a:pPr>
            <a:r>
              <a:rPr lang="en-US" sz="2800" dirty="0"/>
              <a:t>Psychological illness increased by 35% </a:t>
            </a:r>
            <a:r>
              <a:rPr lang="en-US" sz="2800" dirty="0" err="1"/>
              <a:t>inc</a:t>
            </a:r>
            <a:r>
              <a:rPr lang="en-US" sz="2800" dirty="0"/>
              <a:t> PTSD</a:t>
            </a:r>
          </a:p>
          <a:p>
            <a:pPr>
              <a:lnSpc>
                <a:spcPct val="90000"/>
              </a:lnSpc>
              <a:spcAft>
                <a:spcPts val="600"/>
              </a:spcAft>
            </a:pPr>
            <a:endParaRPr lang="en-US" sz="2800" dirty="0"/>
          </a:p>
          <a:p>
            <a:pPr>
              <a:lnSpc>
                <a:spcPct val="90000"/>
              </a:lnSpc>
              <a:spcAft>
                <a:spcPts val="600"/>
              </a:spcAft>
            </a:pPr>
            <a:r>
              <a:rPr lang="en-US" sz="2800" dirty="0"/>
              <a:t>48% of police officers say they have low personal morale compared to 29% of army soldiers</a:t>
            </a:r>
            <a:endParaRPr lang="en-US" sz="2000" dirty="0"/>
          </a:p>
        </p:txBody>
      </p:sp>
    </p:spTree>
    <p:extLst>
      <p:ext uri="{BB962C8B-B14F-4D97-AF65-F5344CB8AC3E}">
        <p14:creationId xmlns:p14="http://schemas.microsoft.com/office/powerpoint/2010/main" val="449799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 calcmode="lin" valueType="num">
                                      <p:cBhvr additive="base">
                                        <p:cTn id="4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6"/>
                                        </p:tgtEl>
                                        <p:attrNameLst>
                                          <p:attrName>style.visibility</p:attrName>
                                        </p:attrNameLst>
                                      </p:cBhvr>
                                      <p:to>
                                        <p:strVal val="visible"/>
                                      </p:to>
                                    </p:set>
                                    <p:anim calcmode="lin" valueType="num">
                                      <p:cBhvr additive="base">
                                        <p:cTn id="49" dur="500" fill="hold"/>
                                        <p:tgtEl>
                                          <p:spTgt spid="6"/>
                                        </p:tgtEl>
                                        <p:attrNameLst>
                                          <p:attrName>ppt_x</p:attrName>
                                        </p:attrNameLst>
                                      </p:cBhvr>
                                      <p:tavLst>
                                        <p:tav tm="0">
                                          <p:val>
                                            <p:strVal val="#ppt_x"/>
                                          </p:val>
                                        </p:tav>
                                        <p:tav tm="100000">
                                          <p:val>
                                            <p:strVal val="#ppt_x"/>
                                          </p:val>
                                        </p:tav>
                                      </p:tavLst>
                                    </p:anim>
                                    <p:anim calcmode="lin" valueType="num">
                                      <p:cBhvr additive="base">
                                        <p:cTn id="5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6">
                                            <p:txEl>
                                              <p:pRg st="2" end="2"/>
                                            </p:txEl>
                                          </p:spTgt>
                                        </p:tgtEl>
                                        <p:attrNameLst>
                                          <p:attrName>style.visibility</p:attrName>
                                        </p:attrNameLst>
                                      </p:cBhvr>
                                      <p:to>
                                        <p:strVal val="visible"/>
                                      </p:to>
                                    </p:set>
                                    <p:anim calcmode="lin" valueType="num">
                                      <p:cBhvr additive="base">
                                        <p:cTn id="55"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6">
                                            <p:txEl>
                                              <p:pRg st="4" end="4"/>
                                            </p:txEl>
                                          </p:spTgt>
                                        </p:tgtEl>
                                        <p:attrNameLst>
                                          <p:attrName>style.visibility</p:attrName>
                                        </p:attrNameLst>
                                      </p:cBhvr>
                                      <p:to>
                                        <p:strVal val="visible"/>
                                      </p:to>
                                    </p:set>
                                    <p:anim calcmode="lin" valueType="num">
                                      <p:cBhvr additive="base">
                                        <p:cTn id="6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6">
                                            <p:txEl>
                                              <p:pRg st="6" end="6"/>
                                            </p:txEl>
                                          </p:spTgt>
                                        </p:tgtEl>
                                        <p:attrNameLst>
                                          <p:attrName>style.visibility</p:attrName>
                                        </p:attrNameLst>
                                      </p:cBhvr>
                                      <p:to>
                                        <p:strVal val="visible"/>
                                      </p:to>
                                    </p:set>
                                    <p:anim calcmode="lin" valueType="num">
                                      <p:cBhvr additive="base">
                                        <p:cTn id="67"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389950" y="358129"/>
            <a:ext cx="3491585" cy="5090949"/>
          </a:xfrm>
        </p:spPr>
        <p:txBody>
          <a:bodyPr vert="horz" lIns="91440" tIns="45720" rIns="91440" bIns="45720" rtlCol="0" anchor="t">
            <a:normAutofit fontScale="90000"/>
          </a:bodyPr>
          <a:lstStyle/>
          <a:p>
            <a:r>
              <a:rPr lang="en-US" sz="3600" kern="1200" dirty="0">
                <a:solidFill>
                  <a:srgbClr val="FFFFFF"/>
                </a:solidFill>
                <a:latin typeface="+mj-lt"/>
                <a:ea typeface="+mj-ea"/>
                <a:cs typeface="+mj-cs"/>
              </a:rPr>
              <a:t>PART III. </a:t>
            </a:r>
            <a:r>
              <a:rPr lang="en-US" sz="3600" dirty="0">
                <a:solidFill>
                  <a:srgbClr val="FFFFFF"/>
                </a:solidFill>
              </a:rPr>
              <a:t>CAPABILITIES</a:t>
            </a:r>
            <a:br>
              <a:rPr lang="en-US" sz="3600" dirty="0">
                <a:solidFill>
                  <a:srgbClr val="FFFFFF"/>
                </a:solidFill>
              </a:rPr>
            </a:br>
            <a:br>
              <a:rPr lang="en-US" sz="3600" dirty="0">
                <a:solidFill>
                  <a:srgbClr val="FFFFFF"/>
                </a:solidFill>
              </a:rPr>
            </a:br>
            <a:r>
              <a:rPr lang="en-US" sz="3600" dirty="0">
                <a:solidFill>
                  <a:srgbClr val="FFFFFF"/>
                </a:solidFill>
              </a:rPr>
              <a:t>Skills and Technology</a:t>
            </a:r>
            <a:br>
              <a:rPr lang="en-US" sz="3600" dirty="0">
                <a:solidFill>
                  <a:srgbClr val="FFFFFF"/>
                </a:solidFill>
              </a:rPr>
            </a:br>
            <a:br>
              <a:rPr lang="en-US" sz="3600" dirty="0">
                <a:solidFill>
                  <a:srgbClr val="FFFFFF"/>
                </a:solidFill>
              </a:rPr>
            </a:br>
            <a:r>
              <a:rPr lang="en-US" sz="3600" dirty="0">
                <a:solidFill>
                  <a:srgbClr val="FFFFFF"/>
                </a:solidFill>
              </a:rPr>
              <a:t>Learning &amp; Development</a:t>
            </a:r>
            <a:br>
              <a:rPr lang="en-US" sz="3600" dirty="0">
                <a:solidFill>
                  <a:srgbClr val="FFFFFF"/>
                </a:solidFill>
              </a:rPr>
            </a:br>
            <a:br>
              <a:rPr lang="en-US" sz="3600" dirty="0">
                <a:solidFill>
                  <a:srgbClr val="FFFFFF"/>
                </a:solidFill>
              </a:rPr>
            </a:br>
            <a:r>
              <a:rPr lang="en-US" sz="3600" dirty="0">
                <a:solidFill>
                  <a:srgbClr val="FFFFFF"/>
                </a:solidFill>
              </a:rPr>
              <a:t>Wellbeing </a:t>
            </a:r>
            <a:br>
              <a:rPr lang="en-US" sz="3600" dirty="0">
                <a:solidFill>
                  <a:srgbClr val="FFFFFF"/>
                </a:solidFill>
              </a:rPr>
            </a:br>
            <a:r>
              <a:rPr lang="en-US" sz="3600" dirty="0">
                <a:solidFill>
                  <a:srgbClr val="FFFFFF"/>
                </a:solidFill>
              </a:rPr>
              <a:t>[15-17]</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636409" y="540483"/>
            <a:ext cx="3359926" cy="5813664"/>
          </a:xfrm>
        </p:spPr>
        <p:txBody>
          <a:bodyPr vert="horz" lIns="91440" tIns="45720" rIns="91440" bIns="45720" rtlCol="0">
            <a:noAutofit/>
          </a:bodyPr>
          <a:lstStyle/>
          <a:p>
            <a:pPr marL="0" indent="0">
              <a:buNone/>
            </a:pPr>
            <a:r>
              <a:rPr lang="en-US" b="1" dirty="0"/>
              <a:t>Future Skills</a:t>
            </a:r>
          </a:p>
          <a:p>
            <a:r>
              <a:rPr lang="en-US" sz="2000" dirty="0"/>
              <a:t>Relational</a:t>
            </a:r>
          </a:p>
          <a:p>
            <a:r>
              <a:rPr lang="en-US" sz="2000" dirty="0"/>
              <a:t>Investigatory</a:t>
            </a:r>
          </a:p>
          <a:p>
            <a:r>
              <a:rPr lang="en-US" sz="2000" dirty="0"/>
              <a:t>Digital</a:t>
            </a:r>
          </a:p>
          <a:p>
            <a:endParaRPr lang="en-US" sz="2000" dirty="0"/>
          </a:p>
          <a:p>
            <a:pPr marL="0" indent="0">
              <a:buNone/>
            </a:pPr>
            <a:r>
              <a:rPr lang="en-US" b="1" dirty="0"/>
              <a:t>Technology</a:t>
            </a:r>
          </a:p>
          <a:p>
            <a:pPr marL="0" indent="0">
              <a:buNone/>
            </a:pPr>
            <a:endParaRPr lang="en-US" b="1" dirty="0"/>
          </a:p>
          <a:p>
            <a:pPr marL="0" indent="0">
              <a:buNone/>
            </a:pPr>
            <a:r>
              <a:rPr lang="en-US" b="1" dirty="0"/>
              <a:t>Continual skills and knowledge development</a:t>
            </a:r>
          </a:p>
          <a:p>
            <a:pPr marL="0" indent="0">
              <a:buNone/>
            </a:pPr>
            <a:endParaRPr lang="en-US" b="1" dirty="0"/>
          </a:p>
          <a:p>
            <a:pPr marL="0" indent="0">
              <a:buNone/>
            </a:pPr>
            <a:r>
              <a:rPr lang="en-US" b="1" dirty="0"/>
              <a:t>Health and Motivation</a:t>
            </a:r>
          </a:p>
        </p:txBody>
      </p:sp>
      <p:sp>
        <p:nvSpPr>
          <p:cNvPr id="6" name="TextBox 5">
            <a:extLst>
              <a:ext uri="{FF2B5EF4-FFF2-40B4-BE49-F238E27FC236}">
                <a16:creationId xmlns:a16="http://schemas.microsoft.com/office/drawing/2014/main" id="{F3E9A91F-DF20-4513-81E9-027C18EF48E4}"/>
              </a:ext>
            </a:extLst>
          </p:cNvPr>
          <p:cNvSpPr txBox="1"/>
          <p:nvPr/>
        </p:nvSpPr>
        <p:spPr>
          <a:xfrm>
            <a:off x="7996335" y="777876"/>
            <a:ext cx="4020800" cy="5302247"/>
          </a:xfrm>
          <a:prstGeom prst="rect">
            <a:avLst/>
          </a:prstGeom>
        </p:spPr>
        <p:txBody>
          <a:bodyPr vert="horz" lIns="91440" tIns="45720" rIns="91440" bIns="45720" rtlCol="0">
            <a:noAutofit/>
          </a:bodyPr>
          <a:lstStyle/>
          <a:p>
            <a:pPr>
              <a:lnSpc>
                <a:spcPct val="90000"/>
              </a:lnSpc>
              <a:spcAft>
                <a:spcPts val="600"/>
              </a:spcAft>
            </a:pPr>
            <a:r>
              <a:rPr lang="en-US" sz="2800" dirty="0"/>
              <a:t>2010-2015 14% increase in long term sick leave</a:t>
            </a:r>
          </a:p>
          <a:p>
            <a:pPr>
              <a:lnSpc>
                <a:spcPct val="90000"/>
              </a:lnSpc>
              <a:spcAft>
                <a:spcPts val="600"/>
              </a:spcAft>
            </a:pPr>
            <a:endParaRPr lang="en-US" sz="2800" dirty="0"/>
          </a:p>
          <a:p>
            <a:pPr>
              <a:lnSpc>
                <a:spcPct val="90000"/>
              </a:lnSpc>
              <a:spcAft>
                <a:spcPts val="600"/>
              </a:spcAft>
            </a:pPr>
            <a:r>
              <a:rPr lang="en-US" sz="2800" dirty="0"/>
              <a:t>Physical and mental health issues</a:t>
            </a:r>
          </a:p>
          <a:p>
            <a:pPr>
              <a:lnSpc>
                <a:spcPct val="90000"/>
              </a:lnSpc>
              <a:spcAft>
                <a:spcPts val="600"/>
              </a:spcAft>
            </a:pPr>
            <a:endParaRPr lang="en-US" sz="2800" dirty="0"/>
          </a:p>
          <a:p>
            <a:pPr>
              <a:lnSpc>
                <a:spcPct val="90000"/>
              </a:lnSpc>
              <a:spcAft>
                <a:spcPts val="600"/>
              </a:spcAft>
            </a:pPr>
            <a:r>
              <a:rPr lang="en-US" sz="2800" dirty="0"/>
              <a:t>Psychological illness increased by 35% </a:t>
            </a:r>
            <a:r>
              <a:rPr lang="en-US" sz="2800" dirty="0" err="1"/>
              <a:t>inc</a:t>
            </a:r>
            <a:r>
              <a:rPr lang="en-US" sz="2800" dirty="0"/>
              <a:t> PTSD</a:t>
            </a:r>
          </a:p>
          <a:p>
            <a:pPr>
              <a:lnSpc>
                <a:spcPct val="90000"/>
              </a:lnSpc>
              <a:spcAft>
                <a:spcPts val="600"/>
              </a:spcAft>
            </a:pPr>
            <a:endParaRPr lang="en-US" sz="2800" dirty="0"/>
          </a:p>
          <a:p>
            <a:pPr>
              <a:lnSpc>
                <a:spcPct val="90000"/>
              </a:lnSpc>
              <a:spcAft>
                <a:spcPts val="600"/>
              </a:spcAft>
            </a:pPr>
            <a:r>
              <a:rPr lang="en-US" sz="2800" dirty="0"/>
              <a:t>48% of police officers say they have low personal morale compared to 29% of army soldiers</a:t>
            </a:r>
            <a:endParaRPr lang="en-US" sz="2000" dirty="0"/>
          </a:p>
        </p:txBody>
      </p:sp>
    </p:spTree>
    <p:extLst>
      <p:ext uri="{BB962C8B-B14F-4D97-AF65-F5344CB8AC3E}">
        <p14:creationId xmlns:p14="http://schemas.microsoft.com/office/powerpoint/2010/main" val="3695082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 calcmode="lin" valueType="num">
                                      <p:cBhvr additive="base">
                                        <p:cTn id="4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6"/>
                                        </p:tgtEl>
                                        <p:attrNameLst>
                                          <p:attrName>style.visibility</p:attrName>
                                        </p:attrNameLst>
                                      </p:cBhvr>
                                      <p:to>
                                        <p:strVal val="visible"/>
                                      </p:to>
                                    </p:set>
                                    <p:anim calcmode="lin" valueType="num">
                                      <p:cBhvr additive="base">
                                        <p:cTn id="49" dur="500" fill="hold"/>
                                        <p:tgtEl>
                                          <p:spTgt spid="6"/>
                                        </p:tgtEl>
                                        <p:attrNameLst>
                                          <p:attrName>ppt_x</p:attrName>
                                        </p:attrNameLst>
                                      </p:cBhvr>
                                      <p:tavLst>
                                        <p:tav tm="0">
                                          <p:val>
                                            <p:strVal val="#ppt_x"/>
                                          </p:val>
                                        </p:tav>
                                        <p:tav tm="100000">
                                          <p:val>
                                            <p:strVal val="#ppt_x"/>
                                          </p:val>
                                        </p:tav>
                                      </p:tavLst>
                                    </p:anim>
                                    <p:anim calcmode="lin" valueType="num">
                                      <p:cBhvr additive="base">
                                        <p:cTn id="5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6">
                                            <p:txEl>
                                              <p:pRg st="2" end="2"/>
                                            </p:txEl>
                                          </p:spTgt>
                                        </p:tgtEl>
                                        <p:attrNameLst>
                                          <p:attrName>style.visibility</p:attrName>
                                        </p:attrNameLst>
                                      </p:cBhvr>
                                      <p:to>
                                        <p:strVal val="visible"/>
                                      </p:to>
                                    </p:set>
                                    <p:anim calcmode="lin" valueType="num">
                                      <p:cBhvr additive="base">
                                        <p:cTn id="55"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6">
                                            <p:txEl>
                                              <p:pRg st="4" end="4"/>
                                            </p:txEl>
                                          </p:spTgt>
                                        </p:tgtEl>
                                        <p:attrNameLst>
                                          <p:attrName>style.visibility</p:attrName>
                                        </p:attrNameLst>
                                      </p:cBhvr>
                                      <p:to>
                                        <p:strVal val="visible"/>
                                      </p:to>
                                    </p:set>
                                    <p:anim calcmode="lin" valueType="num">
                                      <p:cBhvr additive="base">
                                        <p:cTn id="6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6">
                                            <p:txEl>
                                              <p:pRg st="6" end="6"/>
                                            </p:txEl>
                                          </p:spTgt>
                                        </p:tgtEl>
                                        <p:attrNameLst>
                                          <p:attrName>style.visibility</p:attrName>
                                        </p:attrNameLst>
                                      </p:cBhvr>
                                      <p:to>
                                        <p:strVal val="visible"/>
                                      </p:to>
                                    </p:set>
                                    <p:anim calcmode="lin" valueType="num">
                                      <p:cBhvr additive="base">
                                        <p:cTn id="67"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389950" y="1212980"/>
            <a:ext cx="3491585" cy="4236098"/>
          </a:xfrm>
        </p:spPr>
        <p:txBody>
          <a:bodyPr vert="horz" lIns="91440" tIns="45720" rIns="91440" bIns="45720" rtlCol="0" anchor="t">
            <a:normAutofit/>
          </a:bodyPr>
          <a:lstStyle/>
          <a:p>
            <a:r>
              <a:rPr lang="en-US" sz="3600" kern="1200" dirty="0">
                <a:solidFill>
                  <a:srgbClr val="FFFFFF"/>
                </a:solidFill>
                <a:latin typeface="+mj-lt"/>
                <a:ea typeface="+mj-ea"/>
                <a:cs typeface="+mj-cs"/>
              </a:rPr>
              <a:t>PART III. </a:t>
            </a:r>
            <a:r>
              <a:rPr lang="en-US" sz="3600" dirty="0">
                <a:solidFill>
                  <a:srgbClr val="FFFFFF"/>
                </a:solidFill>
              </a:rPr>
              <a:t>CAPABILITIES</a:t>
            </a:r>
            <a:br>
              <a:rPr lang="en-US" sz="3600" dirty="0">
                <a:solidFill>
                  <a:srgbClr val="FFFFFF"/>
                </a:solidFill>
              </a:rPr>
            </a:br>
            <a:br>
              <a:rPr lang="en-US" sz="3600" dirty="0">
                <a:solidFill>
                  <a:srgbClr val="FFFFFF"/>
                </a:solidFill>
              </a:rPr>
            </a:br>
            <a:r>
              <a:rPr lang="en-US" sz="3600" dirty="0">
                <a:solidFill>
                  <a:srgbClr val="FFFFFF"/>
                </a:solidFill>
              </a:rPr>
              <a:t>Leadership [17</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636409" y="540483"/>
            <a:ext cx="3359926" cy="5813664"/>
          </a:xfrm>
        </p:spPr>
        <p:txBody>
          <a:bodyPr vert="horz" lIns="91440" tIns="45720" rIns="91440" bIns="45720" rtlCol="0">
            <a:noAutofit/>
          </a:bodyPr>
          <a:lstStyle/>
          <a:p>
            <a:pPr marL="0" indent="0">
              <a:buNone/>
            </a:pPr>
            <a:r>
              <a:rPr lang="en-US" b="1" dirty="0"/>
              <a:t>Critical at all levels to meet future challenges</a:t>
            </a:r>
          </a:p>
          <a:p>
            <a:pPr marL="0" indent="0">
              <a:buNone/>
            </a:pPr>
            <a:endParaRPr lang="en-US" b="1" dirty="0"/>
          </a:p>
          <a:p>
            <a:pPr marL="0" indent="0">
              <a:buNone/>
            </a:pPr>
            <a:r>
              <a:rPr lang="en-US" b="1" dirty="0"/>
              <a:t>CoP to establish a Police Leadership Centre for Sergeants to Chief Constables</a:t>
            </a:r>
          </a:p>
          <a:p>
            <a:pPr marL="0" indent="0">
              <a:buNone/>
            </a:pPr>
            <a:endParaRPr lang="en-US" b="1" dirty="0"/>
          </a:p>
          <a:p>
            <a:pPr marL="0" indent="0">
              <a:buNone/>
            </a:pPr>
            <a:r>
              <a:rPr lang="en-US" b="1" dirty="0"/>
              <a:t>Directly fund leadership and professional development</a:t>
            </a:r>
          </a:p>
        </p:txBody>
      </p:sp>
      <p:sp>
        <p:nvSpPr>
          <p:cNvPr id="6" name="TextBox 5">
            <a:extLst>
              <a:ext uri="{FF2B5EF4-FFF2-40B4-BE49-F238E27FC236}">
                <a16:creationId xmlns:a16="http://schemas.microsoft.com/office/drawing/2014/main" id="{F3E9A91F-DF20-4513-81E9-027C18EF48E4}"/>
              </a:ext>
            </a:extLst>
          </p:cNvPr>
          <p:cNvSpPr txBox="1"/>
          <p:nvPr/>
        </p:nvSpPr>
        <p:spPr>
          <a:xfrm>
            <a:off x="8083767" y="339906"/>
            <a:ext cx="3947271" cy="6178187"/>
          </a:xfrm>
          <a:prstGeom prst="rect">
            <a:avLst/>
          </a:prstGeom>
        </p:spPr>
        <p:txBody>
          <a:bodyPr vert="horz" lIns="91440" tIns="45720" rIns="91440" bIns="45720" rtlCol="0">
            <a:noAutofit/>
          </a:bodyPr>
          <a:lstStyle/>
          <a:p>
            <a:pPr>
              <a:lnSpc>
                <a:spcPct val="90000"/>
              </a:lnSpc>
              <a:spcAft>
                <a:spcPts val="600"/>
              </a:spcAft>
            </a:pPr>
            <a:r>
              <a:rPr lang="en-US" sz="2800" b="1" dirty="0"/>
              <a:t>Recommendation 39</a:t>
            </a:r>
          </a:p>
          <a:p>
            <a:pPr>
              <a:lnSpc>
                <a:spcPct val="90000"/>
              </a:lnSpc>
              <a:spcAft>
                <a:spcPts val="600"/>
              </a:spcAft>
            </a:pPr>
            <a:endParaRPr lang="en-US" sz="2800" dirty="0"/>
          </a:p>
          <a:p>
            <a:pPr>
              <a:lnSpc>
                <a:spcPct val="90000"/>
              </a:lnSpc>
              <a:spcAft>
                <a:spcPts val="600"/>
              </a:spcAft>
            </a:pPr>
            <a:r>
              <a:rPr lang="en-GB" sz="2000" dirty="0"/>
              <a:t>The appointment process for Chief Constables should be reformed to increase competition for these vital posts. </a:t>
            </a:r>
          </a:p>
          <a:p>
            <a:pPr>
              <a:lnSpc>
                <a:spcPct val="90000"/>
              </a:lnSpc>
              <a:spcAft>
                <a:spcPts val="600"/>
              </a:spcAft>
            </a:pPr>
            <a:endParaRPr lang="en-GB" sz="2000" dirty="0"/>
          </a:p>
          <a:p>
            <a:pPr>
              <a:lnSpc>
                <a:spcPct val="90000"/>
              </a:lnSpc>
              <a:spcAft>
                <a:spcPts val="600"/>
              </a:spcAft>
            </a:pPr>
            <a:r>
              <a:rPr lang="en-GB" sz="2000" dirty="0"/>
              <a:t>While the Police and Crime Commissioner should continue to make the appointment, they should do so from a short list of candidates drawn up by a national Senior Appointments Board constituted from among the relevant national bodies. </a:t>
            </a:r>
          </a:p>
          <a:p>
            <a:pPr>
              <a:lnSpc>
                <a:spcPct val="90000"/>
              </a:lnSpc>
              <a:spcAft>
                <a:spcPts val="600"/>
              </a:spcAft>
            </a:pPr>
            <a:endParaRPr lang="en-GB" sz="2000" dirty="0"/>
          </a:p>
          <a:p>
            <a:pPr>
              <a:lnSpc>
                <a:spcPct val="90000"/>
              </a:lnSpc>
              <a:spcAft>
                <a:spcPts val="600"/>
              </a:spcAft>
            </a:pPr>
            <a:r>
              <a:rPr lang="en-GB" sz="2000" dirty="0"/>
              <a:t>That Board would have a responsibility, working with the College of Policing to actively identify suitable applicants</a:t>
            </a:r>
            <a:endParaRPr lang="en-US" sz="2000" dirty="0"/>
          </a:p>
        </p:txBody>
      </p:sp>
    </p:spTree>
    <p:extLst>
      <p:ext uri="{BB962C8B-B14F-4D97-AF65-F5344CB8AC3E}">
        <p14:creationId xmlns:p14="http://schemas.microsoft.com/office/powerpoint/2010/main" val="191243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2" end="2"/>
                                            </p:txEl>
                                          </p:spTgt>
                                        </p:tgtEl>
                                        <p:attrNameLst>
                                          <p:attrName>style.visibility</p:attrName>
                                        </p:attrNameLst>
                                      </p:cBhvr>
                                      <p:to>
                                        <p:strVal val="visible"/>
                                      </p:to>
                                    </p:set>
                                    <p:anim calcmode="lin" valueType="num">
                                      <p:cBhvr additive="base">
                                        <p:cTn id="31"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4" end="4"/>
                                            </p:txEl>
                                          </p:spTgt>
                                        </p:tgtEl>
                                        <p:attrNameLst>
                                          <p:attrName>style.visibility</p:attrName>
                                        </p:attrNameLst>
                                      </p:cBhvr>
                                      <p:to>
                                        <p:strVal val="visible"/>
                                      </p:to>
                                    </p:set>
                                    <p:anim calcmode="lin" valueType="num">
                                      <p:cBhvr additive="base">
                                        <p:cTn id="37"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6" end="6"/>
                                            </p:txEl>
                                          </p:spTgt>
                                        </p:tgtEl>
                                        <p:attrNameLst>
                                          <p:attrName>style.visibility</p:attrName>
                                        </p:attrNameLst>
                                      </p:cBhvr>
                                      <p:to>
                                        <p:strVal val="visible"/>
                                      </p:to>
                                    </p:set>
                                    <p:anim calcmode="lin" valueType="num">
                                      <p:cBhvr additive="base">
                                        <p:cTn id="43"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389950" y="1212980"/>
            <a:ext cx="3491585" cy="4236098"/>
          </a:xfrm>
        </p:spPr>
        <p:txBody>
          <a:bodyPr vert="horz" lIns="91440" tIns="45720" rIns="91440" bIns="45720" rtlCol="0" anchor="t">
            <a:normAutofit/>
          </a:bodyPr>
          <a:lstStyle/>
          <a:p>
            <a:r>
              <a:rPr lang="en-US" sz="3600" kern="1200" dirty="0">
                <a:solidFill>
                  <a:srgbClr val="FFFFFF"/>
                </a:solidFill>
                <a:latin typeface="+mj-lt"/>
                <a:ea typeface="+mj-ea"/>
                <a:cs typeface="+mj-cs"/>
              </a:rPr>
              <a:t>PART IV. </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r>
              <a:rPr lang="en-US" sz="3600" kern="1200" dirty="0">
                <a:solidFill>
                  <a:srgbClr val="FFFFFF"/>
                </a:solidFill>
                <a:latin typeface="+mj-lt"/>
                <a:ea typeface="+mj-ea"/>
                <a:cs typeface="+mj-cs"/>
              </a:rPr>
              <a:t>ORGANISATION</a:t>
            </a:r>
            <a:br>
              <a:rPr lang="en-US" sz="3600" dirty="0">
                <a:solidFill>
                  <a:srgbClr val="FFFFFF"/>
                </a:solidFill>
              </a:rPr>
            </a:br>
            <a:br>
              <a:rPr lang="en-US" sz="3600" dirty="0">
                <a:solidFill>
                  <a:srgbClr val="FFFFFF"/>
                </a:solidFill>
              </a:rPr>
            </a:br>
            <a:r>
              <a:rPr lang="en-US" sz="3600" dirty="0">
                <a:solidFill>
                  <a:srgbClr val="FFFFFF"/>
                </a:solidFill>
              </a:rPr>
              <a:t>Structure [17]</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636409" y="540483"/>
            <a:ext cx="3359926" cy="5813664"/>
          </a:xfrm>
        </p:spPr>
        <p:txBody>
          <a:bodyPr vert="horz" lIns="91440" tIns="45720" rIns="91440" bIns="45720" rtlCol="0">
            <a:noAutofit/>
          </a:bodyPr>
          <a:lstStyle/>
          <a:p>
            <a:pPr marL="0" indent="0">
              <a:buNone/>
            </a:pPr>
            <a:r>
              <a:rPr lang="en-US" b="1" dirty="0"/>
              <a:t>Appraising the current structure</a:t>
            </a:r>
          </a:p>
          <a:p>
            <a:pPr marL="0" indent="0">
              <a:buNone/>
            </a:pPr>
            <a:endParaRPr lang="en-US" b="1" dirty="0"/>
          </a:p>
          <a:p>
            <a:r>
              <a:rPr lang="en-US" dirty="0"/>
              <a:t>43 forces provides strong local dimension</a:t>
            </a:r>
          </a:p>
          <a:p>
            <a:r>
              <a:rPr lang="en-US" dirty="0"/>
              <a:t>Visible &amp; responsive</a:t>
            </a:r>
          </a:p>
          <a:p>
            <a:r>
              <a:rPr lang="en-US" dirty="0"/>
              <a:t>Autonomy to work with other public services to tackle complex problems</a:t>
            </a:r>
          </a:p>
          <a:p>
            <a:r>
              <a:rPr lang="en-US" dirty="0"/>
              <a:t>Space for innovation</a:t>
            </a:r>
          </a:p>
        </p:txBody>
      </p:sp>
      <p:sp>
        <p:nvSpPr>
          <p:cNvPr id="6" name="TextBox 5">
            <a:extLst>
              <a:ext uri="{FF2B5EF4-FFF2-40B4-BE49-F238E27FC236}">
                <a16:creationId xmlns:a16="http://schemas.microsoft.com/office/drawing/2014/main" id="{F3E9A91F-DF20-4513-81E9-027C18EF48E4}"/>
              </a:ext>
            </a:extLst>
          </p:cNvPr>
          <p:cNvSpPr txBox="1"/>
          <p:nvPr/>
        </p:nvSpPr>
        <p:spPr>
          <a:xfrm>
            <a:off x="7996335" y="1009457"/>
            <a:ext cx="4020800" cy="5302247"/>
          </a:xfrm>
          <a:prstGeom prst="rect">
            <a:avLst/>
          </a:prstGeom>
        </p:spPr>
        <p:txBody>
          <a:bodyPr vert="horz" lIns="91440" tIns="45720" rIns="91440" bIns="45720" rtlCol="0">
            <a:noAutofit/>
          </a:bodyPr>
          <a:lstStyle/>
          <a:p>
            <a:pPr>
              <a:lnSpc>
                <a:spcPct val="90000"/>
              </a:lnSpc>
              <a:spcAft>
                <a:spcPts val="600"/>
              </a:spcAft>
            </a:pPr>
            <a:r>
              <a:rPr lang="en-US" sz="2800" b="1" dirty="0"/>
              <a:t>However,</a:t>
            </a:r>
          </a:p>
          <a:p>
            <a:pPr>
              <a:lnSpc>
                <a:spcPct val="90000"/>
              </a:lnSpc>
              <a:spcAft>
                <a:spcPts val="600"/>
              </a:spcAft>
            </a:pPr>
            <a:r>
              <a:rPr lang="en-US" sz="2400" dirty="0"/>
              <a:t>Five significant faults</a:t>
            </a:r>
          </a:p>
          <a:p>
            <a:pPr marL="457200" indent="-457200">
              <a:lnSpc>
                <a:spcPct val="90000"/>
              </a:lnSpc>
              <a:spcAft>
                <a:spcPts val="600"/>
              </a:spcAft>
              <a:buFont typeface="+mj-lt"/>
              <a:buAutoNum type="arabicPeriod"/>
            </a:pPr>
            <a:r>
              <a:rPr lang="en-US" sz="2400" dirty="0"/>
              <a:t>Cross force and border issues</a:t>
            </a:r>
          </a:p>
          <a:p>
            <a:pPr marL="457200" indent="-457200">
              <a:lnSpc>
                <a:spcPct val="90000"/>
              </a:lnSpc>
              <a:spcAft>
                <a:spcPts val="600"/>
              </a:spcAft>
              <a:buFont typeface="+mj-lt"/>
              <a:buAutoNum type="arabicPeriod"/>
            </a:pPr>
            <a:r>
              <a:rPr lang="en-US" sz="2400" dirty="0"/>
              <a:t>Does not foster specialist provision</a:t>
            </a:r>
          </a:p>
          <a:p>
            <a:pPr marL="457200" indent="-457200">
              <a:lnSpc>
                <a:spcPct val="90000"/>
              </a:lnSpc>
              <a:spcAft>
                <a:spcPts val="600"/>
              </a:spcAft>
              <a:buFont typeface="+mj-lt"/>
              <a:buAutoNum type="arabicPeriod"/>
            </a:pPr>
            <a:r>
              <a:rPr lang="en-US" sz="2400" dirty="0"/>
              <a:t>Police Scotland experience suggest significant savings</a:t>
            </a:r>
          </a:p>
          <a:p>
            <a:pPr marL="457200" indent="-457200">
              <a:lnSpc>
                <a:spcPct val="90000"/>
              </a:lnSpc>
              <a:spcAft>
                <a:spcPts val="600"/>
              </a:spcAft>
              <a:buFont typeface="+mj-lt"/>
              <a:buAutoNum type="arabicPeriod"/>
            </a:pPr>
            <a:r>
              <a:rPr lang="en-US" sz="2400" dirty="0"/>
              <a:t>Voluntary collaboration has created an inconsistent patchwork</a:t>
            </a:r>
          </a:p>
          <a:p>
            <a:pPr marL="457200" indent="-457200">
              <a:lnSpc>
                <a:spcPct val="90000"/>
              </a:lnSpc>
              <a:spcAft>
                <a:spcPts val="600"/>
              </a:spcAft>
              <a:buFont typeface="+mj-lt"/>
              <a:buAutoNum type="arabicPeriod"/>
            </a:pPr>
            <a:r>
              <a:rPr lang="en-US" sz="2400" dirty="0"/>
              <a:t>Need for a strong strategic </a:t>
            </a:r>
            <a:r>
              <a:rPr lang="en-US" sz="2400" dirty="0" err="1"/>
              <a:t>centre</a:t>
            </a:r>
            <a:r>
              <a:rPr lang="en-US" sz="2400" dirty="0"/>
              <a:t>, a national platform (NCA to house forensics)</a:t>
            </a:r>
          </a:p>
          <a:p>
            <a:pPr>
              <a:lnSpc>
                <a:spcPct val="90000"/>
              </a:lnSpc>
              <a:spcAft>
                <a:spcPts val="600"/>
              </a:spcAft>
            </a:pPr>
            <a:endParaRPr lang="en-US" sz="2000" dirty="0"/>
          </a:p>
        </p:txBody>
      </p:sp>
    </p:spTree>
    <p:extLst>
      <p:ext uri="{BB962C8B-B14F-4D97-AF65-F5344CB8AC3E}">
        <p14:creationId xmlns:p14="http://schemas.microsoft.com/office/powerpoint/2010/main" val="3409315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 calcmode="lin" valueType="num">
                                      <p:cBhvr additive="base">
                                        <p:cTn id="3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1" end="1"/>
                                            </p:txEl>
                                          </p:spTgt>
                                        </p:tgtEl>
                                        <p:attrNameLst>
                                          <p:attrName>style.visibility</p:attrName>
                                        </p:attrNameLst>
                                      </p:cBhvr>
                                      <p:to>
                                        <p:strVal val="visible"/>
                                      </p:to>
                                    </p:set>
                                    <p:anim calcmode="lin" valueType="num">
                                      <p:cBhvr additive="base">
                                        <p:cTn id="4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6">
                                            <p:txEl>
                                              <p:pRg st="2" end="2"/>
                                            </p:txEl>
                                          </p:spTgt>
                                        </p:tgtEl>
                                        <p:attrNameLst>
                                          <p:attrName>style.visibility</p:attrName>
                                        </p:attrNameLst>
                                      </p:cBhvr>
                                      <p:to>
                                        <p:strVal val="visible"/>
                                      </p:to>
                                    </p:set>
                                    <p:anim calcmode="lin" valueType="num">
                                      <p:cBhvr additive="base">
                                        <p:cTn id="4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6">
                                            <p:txEl>
                                              <p:pRg st="3" end="3"/>
                                            </p:txEl>
                                          </p:spTgt>
                                        </p:tgtEl>
                                        <p:attrNameLst>
                                          <p:attrName>style.visibility</p:attrName>
                                        </p:attrNameLst>
                                      </p:cBhvr>
                                      <p:to>
                                        <p:strVal val="visible"/>
                                      </p:to>
                                    </p:set>
                                    <p:anim calcmode="lin" valueType="num">
                                      <p:cBhvr additive="base">
                                        <p:cTn id="5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6">
                                            <p:txEl>
                                              <p:pRg st="4" end="4"/>
                                            </p:txEl>
                                          </p:spTgt>
                                        </p:tgtEl>
                                        <p:attrNameLst>
                                          <p:attrName>style.visibility</p:attrName>
                                        </p:attrNameLst>
                                      </p:cBhvr>
                                      <p:to>
                                        <p:strVal val="visible"/>
                                      </p:to>
                                    </p:set>
                                    <p:anim calcmode="lin" valueType="num">
                                      <p:cBhvr additive="base">
                                        <p:cTn id="6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6">
                                            <p:txEl>
                                              <p:pRg st="5" end="5"/>
                                            </p:txEl>
                                          </p:spTgt>
                                        </p:tgtEl>
                                        <p:attrNameLst>
                                          <p:attrName>style.visibility</p:attrName>
                                        </p:attrNameLst>
                                      </p:cBhvr>
                                      <p:to>
                                        <p:strVal val="visible"/>
                                      </p:to>
                                    </p:set>
                                    <p:anim calcmode="lin" valueType="num">
                                      <p:cBhvr additive="base">
                                        <p:cTn id="6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6">
                                            <p:txEl>
                                              <p:pRg st="6" end="6"/>
                                            </p:txEl>
                                          </p:spTgt>
                                        </p:tgtEl>
                                        <p:attrNameLst>
                                          <p:attrName>style.visibility</p:attrName>
                                        </p:attrNameLst>
                                      </p:cBhvr>
                                      <p:to>
                                        <p:strVal val="visible"/>
                                      </p:to>
                                    </p:set>
                                    <p:anim calcmode="lin" valueType="num">
                                      <p:cBhvr additive="base">
                                        <p:cTn id="73"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389950" y="1212980"/>
            <a:ext cx="3491585" cy="4236098"/>
          </a:xfrm>
        </p:spPr>
        <p:txBody>
          <a:bodyPr vert="horz" lIns="91440" tIns="45720" rIns="91440" bIns="45720" rtlCol="0" anchor="t">
            <a:normAutofit/>
          </a:bodyPr>
          <a:lstStyle/>
          <a:p>
            <a:r>
              <a:rPr lang="en-US" sz="3600" kern="1200" dirty="0">
                <a:solidFill>
                  <a:srgbClr val="FFFFFF"/>
                </a:solidFill>
                <a:latin typeface="+mj-lt"/>
                <a:ea typeface="+mj-ea"/>
                <a:cs typeface="+mj-cs"/>
              </a:rPr>
              <a:t>PART IV. </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r>
              <a:rPr lang="en-US" sz="3600" kern="1200" dirty="0">
                <a:solidFill>
                  <a:srgbClr val="FFFFFF"/>
                </a:solidFill>
                <a:latin typeface="+mj-lt"/>
                <a:ea typeface="+mj-ea"/>
                <a:cs typeface="+mj-cs"/>
              </a:rPr>
              <a:t>ORGANISATION</a:t>
            </a:r>
            <a:br>
              <a:rPr lang="en-US" sz="3600" dirty="0">
                <a:solidFill>
                  <a:srgbClr val="FFFFFF"/>
                </a:solidFill>
              </a:rPr>
            </a:br>
            <a:br>
              <a:rPr lang="en-US" sz="3600" dirty="0">
                <a:solidFill>
                  <a:srgbClr val="FFFFFF"/>
                </a:solidFill>
              </a:rPr>
            </a:br>
            <a:r>
              <a:rPr lang="en-US" sz="3600" dirty="0">
                <a:solidFill>
                  <a:srgbClr val="FFFFFF"/>
                </a:solidFill>
              </a:rPr>
              <a:t>Structure [18]</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636409" y="575353"/>
            <a:ext cx="3359926" cy="6030930"/>
          </a:xfrm>
        </p:spPr>
        <p:txBody>
          <a:bodyPr vert="horz" lIns="91440" tIns="45720" rIns="91440" bIns="45720" rtlCol="0">
            <a:noAutofit/>
          </a:bodyPr>
          <a:lstStyle/>
          <a:p>
            <a:pPr marL="0" indent="0">
              <a:buNone/>
            </a:pPr>
            <a:r>
              <a:rPr lang="en-US" b="1" dirty="0"/>
              <a:t>Reallocation of Functions</a:t>
            </a:r>
          </a:p>
          <a:p>
            <a:r>
              <a:rPr lang="en-US" sz="2400" dirty="0"/>
              <a:t>Different geographic levels would improve efficiency and effectiveness</a:t>
            </a:r>
          </a:p>
          <a:p>
            <a:pPr marL="0" indent="0">
              <a:buNone/>
            </a:pPr>
            <a:endParaRPr lang="en-US" dirty="0"/>
          </a:p>
          <a:p>
            <a:pPr marL="0" indent="0">
              <a:buNone/>
            </a:pPr>
            <a:r>
              <a:rPr lang="en-US" b="1" dirty="0"/>
              <a:t>Structural implications</a:t>
            </a:r>
          </a:p>
          <a:p>
            <a:r>
              <a:rPr lang="en-US" sz="2400" dirty="0"/>
              <a:t>43 forces to remain as the local link</a:t>
            </a:r>
          </a:p>
          <a:p>
            <a:r>
              <a:rPr lang="en-US" sz="2400" dirty="0"/>
              <a:t>Regional Police Units to be established by statute with Regional PCC/CC boards</a:t>
            </a:r>
          </a:p>
        </p:txBody>
      </p:sp>
      <p:sp>
        <p:nvSpPr>
          <p:cNvPr id="6" name="TextBox 5">
            <a:extLst>
              <a:ext uri="{FF2B5EF4-FFF2-40B4-BE49-F238E27FC236}">
                <a16:creationId xmlns:a16="http://schemas.microsoft.com/office/drawing/2014/main" id="{F3E9A91F-DF20-4513-81E9-027C18EF48E4}"/>
              </a:ext>
            </a:extLst>
          </p:cNvPr>
          <p:cNvSpPr txBox="1"/>
          <p:nvPr/>
        </p:nvSpPr>
        <p:spPr>
          <a:xfrm>
            <a:off x="7996335" y="2048933"/>
            <a:ext cx="4043265" cy="2760133"/>
          </a:xfrm>
          <a:prstGeom prst="rect">
            <a:avLst/>
          </a:prstGeom>
        </p:spPr>
        <p:txBody>
          <a:bodyPr vert="horz" lIns="91440" tIns="45720" rIns="91440" bIns="45720" rtlCol="0">
            <a:noAutofit/>
          </a:bodyPr>
          <a:lstStyle/>
          <a:p>
            <a:pPr>
              <a:lnSpc>
                <a:spcPct val="90000"/>
              </a:lnSpc>
              <a:spcAft>
                <a:spcPts val="600"/>
              </a:spcAft>
            </a:pPr>
            <a:r>
              <a:rPr lang="en-US" sz="2400" dirty="0"/>
              <a:t>43 forces to focus on: </a:t>
            </a:r>
          </a:p>
          <a:p>
            <a:pPr marL="457200" indent="-457200">
              <a:lnSpc>
                <a:spcPct val="90000"/>
              </a:lnSpc>
              <a:spcAft>
                <a:spcPts val="600"/>
              </a:spcAft>
              <a:buFont typeface="+mj-lt"/>
              <a:buAutoNum type="arabicPeriod"/>
            </a:pPr>
            <a:r>
              <a:rPr lang="en-US" sz="2400" dirty="0"/>
              <a:t>24/7 responses</a:t>
            </a:r>
          </a:p>
          <a:p>
            <a:pPr marL="457200" indent="-457200">
              <a:lnSpc>
                <a:spcPct val="90000"/>
              </a:lnSpc>
              <a:spcAft>
                <a:spcPts val="600"/>
              </a:spcAft>
              <a:buFont typeface="+mj-lt"/>
              <a:buAutoNum type="arabicPeriod"/>
            </a:pPr>
            <a:r>
              <a:rPr lang="en-US" sz="2400" dirty="0"/>
              <a:t>Local crime investigation</a:t>
            </a:r>
          </a:p>
          <a:p>
            <a:pPr marL="457200" indent="-457200">
              <a:lnSpc>
                <a:spcPct val="90000"/>
              </a:lnSpc>
              <a:spcAft>
                <a:spcPts val="600"/>
              </a:spcAft>
              <a:buFont typeface="+mj-lt"/>
              <a:buAutoNum type="arabicPeriod"/>
            </a:pPr>
            <a:r>
              <a:rPr lang="en-US" sz="2400" dirty="0" err="1"/>
              <a:t>Neighbourhood</a:t>
            </a:r>
            <a:r>
              <a:rPr lang="en-US" sz="2400" dirty="0"/>
              <a:t> policing</a:t>
            </a:r>
          </a:p>
          <a:p>
            <a:pPr marL="457200" indent="-457200">
              <a:lnSpc>
                <a:spcPct val="90000"/>
              </a:lnSpc>
              <a:spcAft>
                <a:spcPts val="600"/>
              </a:spcAft>
              <a:buFont typeface="+mj-lt"/>
              <a:buAutoNum type="arabicPeriod"/>
            </a:pPr>
            <a:r>
              <a:rPr lang="en-US" sz="2400" dirty="0"/>
              <a:t>Safeguarding</a:t>
            </a:r>
          </a:p>
          <a:p>
            <a:pPr marL="457200" indent="-457200">
              <a:lnSpc>
                <a:spcPct val="90000"/>
              </a:lnSpc>
              <a:spcAft>
                <a:spcPts val="600"/>
              </a:spcAft>
              <a:buFont typeface="+mj-lt"/>
              <a:buAutoNum type="arabicPeriod"/>
            </a:pPr>
            <a:r>
              <a:rPr lang="en-US" sz="2400" dirty="0"/>
              <a:t>Offender management</a:t>
            </a:r>
          </a:p>
          <a:p>
            <a:pPr marL="457200" indent="-457200">
              <a:lnSpc>
                <a:spcPct val="90000"/>
              </a:lnSpc>
              <a:spcAft>
                <a:spcPts val="600"/>
              </a:spcAft>
              <a:buFont typeface="+mj-lt"/>
              <a:buAutoNum type="arabicPeriod"/>
            </a:pPr>
            <a:endParaRPr lang="en-US" sz="2400" dirty="0"/>
          </a:p>
          <a:p>
            <a:pPr>
              <a:lnSpc>
                <a:spcPct val="90000"/>
              </a:lnSpc>
              <a:spcAft>
                <a:spcPts val="600"/>
              </a:spcAft>
            </a:pPr>
            <a:endParaRPr lang="en-US" sz="2400" dirty="0"/>
          </a:p>
          <a:p>
            <a:pPr marL="457200" indent="-457200">
              <a:lnSpc>
                <a:spcPct val="90000"/>
              </a:lnSpc>
              <a:spcAft>
                <a:spcPts val="600"/>
              </a:spcAft>
              <a:buFont typeface="+mj-lt"/>
              <a:buAutoNum type="arabicPeriod"/>
            </a:pPr>
            <a:endParaRPr lang="en-US" sz="2400" dirty="0"/>
          </a:p>
          <a:p>
            <a:pPr>
              <a:lnSpc>
                <a:spcPct val="90000"/>
              </a:lnSpc>
              <a:spcAft>
                <a:spcPts val="600"/>
              </a:spcAft>
            </a:pPr>
            <a:endParaRPr lang="en-US" sz="2400" dirty="0"/>
          </a:p>
        </p:txBody>
      </p:sp>
    </p:spTree>
    <p:extLst>
      <p:ext uri="{BB962C8B-B14F-4D97-AF65-F5344CB8AC3E}">
        <p14:creationId xmlns:p14="http://schemas.microsoft.com/office/powerpoint/2010/main" val="2375378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389950" y="1212980"/>
            <a:ext cx="3491585" cy="4236098"/>
          </a:xfrm>
        </p:spPr>
        <p:txBody>
          <a:bodyPr vert="horz" lIns="91440" tIns="45720" rIns="91440" bIns="45720" rtlCol="0" anchor="t">
            <a:normAutofit/>
          </a:bodyPr>
          <a:lstStyle/>
          <a:p>
            <a:r>
              <a:rPr lang="en-US" sz="3600" kern="1200" dirty="0">
                <a:solidFill>
                  <a:srgbClr val="FFFFFF"/>
                </a:solidFill>
                <a:latin typeface="+mj-lt"/>
                <a:ea typeface="+mj-ea"/>
                <a:cs typeface="+mj-cs"/>
              </a:rPr>
              <a:t>PART IV. </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r>
              <a:rPr lang="en-US" sz="3600" kern="1200" dirty="0">
                <a:solidFill>
                  <a:srgbClr val="FFFFFF"/>
                </a:solidFill>
                <a:latin typeface="+mj-lt"/>
                <a:ea typeface="+mj-ea"/>
                <a:cs typeface="+mj-cs"/>
              </a:rPr>
              <a:t>ORGANISATION</a:t>
            </a:r>
            <a:br>
              <a:rPr lang="en-US" sz="3600" dirty="0">
                <a:solidFill>
                  <a:srgbClr val="FFFFFF"/>
                </a:solidFill>
              </a:rPr>
            </a:br>
            <a:br>
              <a:rPr lang="en-US" sz="3600" dirty="0">
                <a:solidFill>
                  <a:srgbClr val="FFFFFF"/>
                </a:solidFill>
              </a:rPr>
            </a:br>
            <a:r>
              <a:rPr lang="en-US" sz="3600" dirty="0">
                <a:solidFill>
                  <a:srgbClr val="FFFFFF"/>
                </a:solidFill>
              </a:rPr>
              <a:t>Structure [19]</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421332" y="1007533"/>
            <a:ext cx="3222641" cy="5346614"/>
          </a:xfrm>
        </p:spPr>
        <p:txBody>
          <a:bodyPr vert="horz" lIns="91440" tIns="45720" rIns="91440" bIns="45720" rtlCol="0">
            <a:noAutofit/>
          </a:bodyPr>
          <a:lstStyle/>
          <a:p>
            <a:pPr marL="0" indent="0">
              <a:buNone/>
            </a:pPr>
            <a:r>
              <a:rPr lang="en-US" b="1" dirty="0"/>
              <a:t>The National Landscape</a:t>
            </a:r>
          </a:p>
          <a:p>
            <a:pPr marL="0" indent="0">
              <a:buNone/>
            </a:pPr>
            <a:endParaRPr lang="en-US" sz="2000" b="1" dirty="0"/>
          </a:p>
          <a:p>
            <a:pPr marL="0" indent="0">
              <a:buNone/>
            </a:pPr>
            <a:r>
              <a:rPr lang="en-US" sz="2400" dirty="0"/>
              <a:t>Less clutter improves co-ordination. Need for new capabilities:</a:t>
            </a:r>
          </a:p>
          <a:p>
            <a:pPr marL="0" indent="0">
              <a:buNone/>
            </a:pPr>
            <a:r>
              <a:rPr lang="en-US" sz="2400" dirty="0"/>
              <a:t>Setting overall strategic direction</a:t>
            </a:r>
          </a:p>
          <a:p>
            <a:pPr marL="0" indent="0">
              <a:buNone/>
            </a:pPr>
            <a:r>
              <a:rPr lang="en-US" sz="2400" dirty="0"/>
              <a:t>Horizon scanning</a:t>
            </a:r>
          </a:p>
          <a:p>
            <a:pPr marL="0" indent="0">
              <a:buNone/>
            </a:pPr>
            <a:r>
              <a:rPr lang="en-US" sz="2400" dirty="0"/>
              <a:t>National data analytics</a:t>
            </a:r>
          </a:p>
          <a:p>
            <a:pPr marL="0" indent="0">
              <a:buNone/>
            </a:pPr>
            <a:r>
              <a:rPr lang="en-US" sz="2400" dirty="0"/>
              <a:t>Workforce planning</a:t>
            </a:r>
          </a:p>
        </p:txBody>
      </p:sp>
      <p:sp>
        <p:nvSpPr>
          <p:cNvPr id="6" name="TextBox 5">
            <a:extLst>
              <a:ext uri="{FF2B5EF4-FFF2-40B4-BE49-F238E27FC236}">
                <a16:creationId xmlns:a16="http://schemas.microsoft.com/office/drawing/2014/main" id="{F3E9A91F-DF20-4513-81E9-027C18EF48E4}"/>
              </a:ext>
            </a:extLst>
          </p:cNvPr>
          <p:cNvSpPr txBox="1"/>
          <p:nvPr/>
        </p:nvSpPr>
        <p:spPr>
          <a:xfrm>
            <a:off x="7543800" y="797940"/>
            <a:ext cx="4360333" cy="5431453"/>
          </a:xfrm>
          <a:prstGeom prst="rect">
            <a:avLst/>
          </a:prstGeom>
        </p:spPr>
        <p:txBody>
          <a:bodyPr vert="horz" lIns="91440" tIns="45720" rIns="91440" bIns="45720" rtlCol="0">
            <a:noAutofit/>
          </a:bodyPr>
          <a:lstStyle/>
          <a:p>
            <a:pPr>
              <a:lnSpc>
                <a:spcPct val="90000"/>
              </a:lnSpc>
              <a:spcAft>
                <a:spcPts val="600"/>
              </a:spcAft>
            </a:pPr>
            <a:r>
              <a:rPr lang="en-US" sz="2400" b="1" dirty="0"/>
              <a:t>Recommendation 43</a:t>
            </a:r>
          </a:p>
          <a:p>
            <a:pPr>
              <a:lnSpc>
                <a:spcPct val="90000"/>
              </a:lnSpc>
              <a:spcAft>
                <a:spcPts val="600"/>
              </a:spcAft>
            </a:pPr>
            <a:endParaRPr lang="en-US" sz="2400" dirty="0"/>
          </a:p>
          <a:p>
            <a:pPr>
              <a:lnSpc>
                <a:spcPct val="90000"/>
              </a:lnSpc>
              <a:spcAft>
                <a:spcPts val="600"/>
              </a:spcAft>
            </a:pPr>
            <a:r>
              <a:rPr lang="en-US" sz="2400" dirty="0"/>
              <a:t>National policing landscape to be rationalized in the following way:</a:t>
            </a:r>
          </a:p>
          <a:p>
            <a:pPr>
              <a:lnSpc>
                <a:spcPct val="90000"/>
              </a:lnSpc>
              <a:spcAft>
                <a:spcPts val="600"/>
              </a:spcAft>
            </a:pPr>
            <a:endParaRPr lang="en-US" sz="2400" dirty="0"/>
          </a:p>
          <a:p>
            <a:pPr marL="342900" indent="-342900">
              <a:lnSpc>
                <a:spcPct val="90000"/>
              </a:lnSpc>
              <a:spcAft>
                <a:spcPts val="600"/>
              </a:spcAft>
              <a:buFont typeface="Arial" panose="020B0604020202020204" pitchFamily="34" charset="0"/>
              <a:buChar char="•"/>
            </a:pPr>
            <a:r>
              <a:rPr lang="en-US" sz="2400" dirty="0"/>
              <a:t>Home Secretary to work with APCC and NPCC through National Policing Board</a:t>
            </a:r>
          </a:p>
          <a:p>
            <a:pPr marL="342900" indent="-342900">
              <a:lnSpc>
                <a:spcPct val="90000"/>
              </a:lnSpc>
              <a:spcAft>
                <a:spcPts val="600"/>
              </a:spcAft>
              <a:buFont typeface="Arial" panose="020B0604020202020204" pitchFamily="34" charset="0"/>
              <a:buChar char="•"/>
            </a:pPr>
            <a:r>
              <a:rPr lang="en-US" sz="2400" dirty="0"/>
              <a:t>Ministerial role to be supported by a new Crime and Policing Strategy Unit (HO)</a:t>
            </a:r>
          </a:p>
          <a:p>
            <a:pPr marL="342900" indent="-342900">
              <a:lnSpc>
                <a:spcPct val="90000"/>
              </a:lnSpc>
              <a:spcAft>
                <a:spcPts val="600"/>
              </a:spcAft>
              <a:buFont typeface="Arial" panose="020B0604020202020204" pitchFamily="34" charset="0"/>
              <a:buChar char="•"/>
            </a:pPr>
            <a:r>
              <a:rPr lang="en-US" sz="2400" dirty="0"/>
              <a:t>Three delivery </a:t>
            </a:r>
            <a:r>
              <a:rPr lang="en-US" sz="2400" dirty="0" err="1"/>
              <a:t>organisations</a:t>
            </a:r>
            <a:r>
              <a:rPr lang="en-US" sz="2400" dirty="0"/>
              <a:t> at the </a:t>
            </a:r>
            <a:r>
              <a:rPr lang="en-US" sz="2400" dirty="0" err="1"/>
              <a:t>centre</a:t>
            </a:r>
            <a:r>
              <a:rPr lang="en-US" sz="2400" dirty="0"/>
              <a:t>: Crime Prevention Agency, NCA, CoP</a:t>
            </a:r>
          </a:p>
          <a:p>
            <a:pPr marL="457200" indent="-457200">
              <a:lnSpc>
                <a:spcPct val="90000"/>
              </a:lnSpc>
              <a:spcAft>
                <a:spcPts val="600"/>
              </a:spcAft>
              <a:buFont typeface="+mj-lt"/>
              <a:buAutoNum type="arabicPeriod"/>
            </a:pPr>
            <a:endParaRPr lang="en-US" sz="2400" dirty="0"/>
          </a:p>
          <a:p>
            <a:pPr>
              <a:lnSpc>
                <a:spcPct val="90000"/>
              </a:lnSpc>
              <a:spcAft>
                <a:spcPts val="600"/>
              </a:spcAft>
            </a:pPr>
            <a:endParaRPr lang="en-US" sz="2400" dirty="0"/>
          </a:p>
          <a:p>
            <a:pPr marL="457200" indent="-457200">
              <a:lnSpc>
                <a:spcPct val="90000"/>
              </a:lnSpc>
              <a:spcAft>
                <a:spcPts val="600"/>
              </a:spcAft>
              <a:buFont typeface="+mj-lt"/>
              <a:buAutoNum type="arabicPeriod"/>
            </a:pPr>
            <a:endParaRPr lang="en-US" sz="2400" dirty="0"/>
          </a:p>
          <a:p>
            <a:pPr>
              <a:lnSpc>
                <a:spcPct val="90000"/>
              </a:lnSpc>
              <a:spcAft>
                <a:spcPts val="600"/>
              </a:spcAft>
            </a:pPr>
            <a:endParaRPr lang="en-US" sz="2400" dirty="0"/>
          </a:p>
        </p:txBody>
      </p:sp>
    </p:spTree>
    <p:extLst>
      <p:ext uri="{BB962C8B-B14F-4D97-AF65-F5344CB8AC3E}">
        <p14:creationId xmlns:p14="http://schemas.microsoft.com/office/powerpoint/2010/main" val="2706720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anim calcmode="lin" valueType="num">
                                      <p:cBhvr additive="base">
                                        <p:cTn id="43" dur="500" fill="hold"/>
                                        <p:tgtEl>
                                          <p:spTgt spid="6"/>
                                        </p:tgtEl>
                                        <p:attrNameLst>
                                          <p:attrName>ppt_x</p:attrName>
                                        </p:attrNameLst>
                                      </p:cBhvr>
                                      <p:tavLst>
                                        <p:tav tm="0">
                                          <p:val>
                                            <p:strVal val="#ppt_x"/>
                                          </p:val>
                                        </p:tav>
                                        <p:tav tm="100000">
                                          <p:val>
                                            <p:strVal val="#ppt_x"/>
                                          </p:val>
                                        </p:tav>
                                      </p:tavLst>
                                    </p:anim>
                                    <p:anim calcmode="lin" valueType="num">
                                      <p:cBhvr additive="base">
                                        <p:cTn id="4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6">
                                            <p:txEl>
                                              <p:pRg st="4" end="4"/>
                                            </p:txEl>
                                          </p:spTgt>
                                        </p:tgtEl>
                                        <p:attrNameLst>
                                          <p:attrName>style.visibility</p:attrName>
                                        </p:attrNameLst>
                                      </p:cBhvr>
                                      <p:to>
                                        <p:strVal val="visible"/>
                                      </p:to>
                                    </p:set>
                                    <p:anim calcmode="lin" valueType="num">
                                      <p:cBhvr additive="base">
                                        <p:cTn id="49"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6">
                                            <p:txEl>
                                              <p:pRg st="5" end="5"/>
                                            </p:txEl>
                                          </p:spTgt>
                                        </p:tgtEl>
                                        <p:attrNameLst>
                                          <p:attrName>style.visibility</p:attrName>
                                        </p:attrNameLst>
                                      </p:cBhvr>
                                      <p:to>
                                        <p:strVal val="visible"/>
                                      </p:to>
                                    </p:set>
                                    <p:anim calcmode="lin" valueType="num">
                                      <p:cBhvr additive="base">
                                        <p:cTn id="55"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6">
                                            <p:txEl>
                                              <p:pRg st="6" end="6"/>
                                            </p:txEl>
                                          </p:spTgt>
                                        </p:tgtEl>
                                        <p:attrNameLst>
                                          <p:attrName>style.visibility</p:attrName>
                                        </p:attrNameLst>
                                      </p:cBhvr>
                                      <p:to>
                                        <p:strVal val="visible"/>
                                      </p:to>
                                    </p:set>
                                    <p:anim calcmode="lin" valueType="num">
                                      <p:cBhvr additive="base">
                                        <p:cTn id="61"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389950" y="1212980"/>
            <a:ext cx="3491585" cy="4236098"/>
          </a:xfrm>
        </p:spPr>
        <p:txBody>
          <a:bodyPr vert="horz" lIns="91440" tIns="45720" rIns="91440" bIns="45720" rtlCol="0" anchor="t">
            <a:normAutofit/>
          </a:bodyPr>
          <a:lstStyle/>
          <a:p>
            <a:r>
              <a:rPr lang="en-US" sz="3600" kern="1200" dirty="0">
                <a:solidFill>
                  <a:srgbClr val="FFFFFF"/>
                </a:solidFill>
                <a:latin typeface="+mj-lt"/>
                <a:ea typeface="+mj-ea"/>
                <a:cs typeface="+mj-cs"/>
              </a:rPr>
              <a:t>PART IV. </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r>
              <a:rPr lang="en-US" sz="3600" kern="1200" dirty="0">
                <a:solidFill>
                  <a:srgbClr val="FFFFFF"/>
                </a:solidFill>
                <a:latin typeface="+mj-lt"/>
                <a:ea typeface="+mj-ea"/>
                <a:cs typeface="+mj-cs"/>
              </a:rPr>
              <a:t>ORGANISATION</a:t>
            </a:r>
            <a:br>
              <a:rPr lang="en-US" sz="3600" dirty="0">
                <a:solidFill>
                  <a:srgbClr val="FFFFFF"/>
                </a:solidFill>
              </a:rPr>
            </a:br>
            <a:br>
              <a:rPr lang="en-US" sz="3600" dirty="0">
                <a:solidFill>
                  <a:srgbClr val="FFFFFF"/>
                </a:solidFill>
              </a:rPr>
            </a:br>
            <a:r>
              <a:rPr lang="en-US" sz="3600" dirty="0">
                <a:solidFill>
                  <a:srgbClr val="FFFFFF"/>
                </a:solidFill>
              </a:rPr>
              <a:t>Governance [20]</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636409" y="1007533"/>
            <a:ext cx="3134261" cy="5346614"/>
          </a:xfrm>
        </p:spPr>
        <p:txBody>
          <a:bodyPr vert="horz" lIns="91440" tIns="45720" rIns="91440" bIns="45720" rtlCol="0">
            <a:noAutofit/>
          </a:bodyPr>
          <a:lstStyle/>
          <a:p>
            <a:pPr marL="0" indent="0">
              <a:buNone/>
            </a:pPr>
            <a:r>
              <a:rPr lang="en-US" dirty="0"/>
              <a:t>Fundamental Building Blocks</a:t>
            </a:r>
          </a:p>
          <a:p>
            <a:pPr marL="0" indent="0">
              <a:buNone/>
            </a:pPr>
            <a:endParaRPr lang="en-US" sz="2000" b="1" dirty="0"/>
          </a:p>
          <a:p>
            <a:r>
              <a:rPr lang="en-US" sz="2400" dirty="0"/>
              <a:t>Office of Constable</a:t>
            </a:r>
          </a:p>
          <a:p>
            <a:r>
              <a:rPr lang="en-US" sz="2400" dirty="0"/>
              <a:t>Operational independence of Chief Constables free of political interference but fully accountable afterwards</a:t>
            </a:r>
          </a:p>
          <a:p>
            <a:r>
              <a:rPr lang="en-US" sz="2400" dirty="0"/>
              <a:t>Tripartite system: Home Secretary, Chief Constables, PCCs</a:t>
            </a:r>
          </a:p>
        </p:txBody>
      </p:sp>
      <p:sp>
        <p:nvSpPr>
          <p:cNvPr id="6" name="TextBox 5">
            <a:extLst>
              <a:ext uri="{FF2B5EF4-FFF2-40B4-BE49-F238E27FC236}">
                <a16:creationId xmlns:a16="http://schemas.microsoft.com/office/drawing/2014/main" id="{F3E9A91F-DF20-4513-81E9-027C18EF48E4}"/>
              </a:ext>
            </a:extLst>
          </p:cNvPr>
          <p:cNvSpPr txBox="1"/>
          <p:nvPr/>
        </p:nvSpPr>
        <p:spPr>
          <a:xfrm>
            <a:off x="7770670" y="296334"/>
            <a:ext cx="4133463" cy="5933060"/>
          </a:xfrm>
          <a:prstGeom prst="rect">
            <a:avLst/>
          </a:prstGeom>
        </p:spPr>
        <p:txBody>
          <a:bodyPr vert="horz" lIns="91440" tIns="45720" rIns="91440" bIns="45720" rtlCol="0">
            <a:noAutofit/>
          </a:bodyPr>
          <a:lstStyle/>
          <a:p>
            <a:pPr>
              <a:lnSpc>
                <a:spcPct val="90000"/>
              </a:lnSpc>
              <a:spcAft>
                <a:spcPts val="600"/>
              </a:spcAft>
            </a:pPr>
            <a:r>
              <a:rPr lang="en-US" sz="2400" b="1" dirty="0"/>
              <a:t>Police &amp; Crime Commissioners</a:t>
            </a:r>
          </a:p>
          <a:p>
            <a:pPr>
              <a:lnSpc>
                <a:spcPct val="90000"/>
              </a:lnSpc>
              <a:spcAft>
                <a:spcPts val="600"/>
              </a:spcAft>
            </a:pPr>
            <a:endParaRPr lang="en-US" sz="2400" b="1" dirty="0"/>
          </a:p>
          <a:p>
            <a:pPr marL="342900" indent="-342900">
              <a:lnSpc>
                <a:spcPct val="90000"/>
              </a:lnSpc>
              <a:spcAft>
                <a:spcPts val="600"/>
              </a:spcAft>
              <a:buFont typeface="Arial" panose="020B0604020202020204" pitchFamily="34" charset="0"/>
              <a:buChar char="•"/>
            </a:pPr>
            <a:r>
              <a:rPr lang="en-US" sz="2400" dirty="0"/>
              <a:t>Accountability and governance role to continue with PCCs and directly elected Mayors</a:t>
            </a:r>
          </a:p>
          <a:p>
            <a:pPr marL="342900" indent="-342900">
              <a:lnSpc>
                <a:spcPct val="90000"/>
              </a:lnSpc>
              <a:spcAft>
                <a:spcPts val="600"/>
              </a:spcAft>
              <a:buFont typeface="Arial" panose="020B0604020202020204" pitchFamily="34" charset="0"/>
              <a:buChar char="•"/>
            </a:pPr>
            <a:r>
              <a:rPr lang="en-US" sz="2400" dirty="0"/>
              <a:t>CC accountability has been sharpened</a:t>
            </a:r>
          </a:p>
          <a:p>
            <a:pPr marL="342900" indent="-342900">
              <a:lnSpc>
                <a:spcPct val="90000"/>
              </a:lnSpc>
              <a:spcAft>
                <a:spcPts val="600"/>
              </a:spcAft>
              <a:buFont typeface="Arial" panose="020B0604020202020204" pitchFamily="34" charset="0"/>
              <a:buChar char="•"/>
            </a:pPr>
            <a:r>
              <a:rPr lang="en-US" sz="2400" dirty="0"/>
              <a:t>Policing has been anchored around local people</a:t>
            </a:r>
          </a:p>
          <a:p>
            <a:pPr marL="342900" indent="-342900">
              <a:lnSpc>
                <a:spcPct val="90000"/>
              </a:lnSpc>
              <a:spcAft>
                <a:spcPts val="600"/>
              </a:spcAft>
              <a:buFont typeface="Arial" panose="020B0604020202020204" pitchFamily="34" charset="0"/>
              <a:buChar char="•"/>
            </a:pPr>
            <a:r>
              <a:rPr lang="en-US" sz="2400" dirty="0"/>
              <a:t>No return to Police Authorities</a:t>
            </a:r>
          </a:p>
          <a:p>
            <a:pPr marL="342900" indent="-342900">
              <a:lnSpc>
                <a:spcPct val="90000"/>
              </a:lnSpc>
              <a:spcAft>
                <a:spcPts val="600"/>
              </a:spcAft>
              <a:buFont typeface="Arial" panose="020B0604020202020204" pitchFamily="34" charset="0"/>
              <a:buChar char="•"/>
            </a:pPr>
            <a:r>
              <a:rPr lang="en-US" sz="2400" dirty="0"/>
              <a:t>Wider PCC role (youth justice &amp; probation)</a:t>
            </a:r>
          </a:p>
          <a:p>
            <a:pPr marL="342900" indent="-342900">
              <a:lnSpc>
                <a:spcPct val="90000"/>
              </a:lnSpc>
              <a:spcAft>
                <a:spcPts val="600"/>
              </a:spcAft>
              <a:buFont typeface="Arial" panose="020B0604020202020204" pitchFamily="34" charset="0"/>
              <a:buChar char="•"/>
            </a:pPr>
            <a:r>
              <a:rPr lang="en-US" sz="2400" dirty="0"/>
              <a:t>Concern about power to dismiss CCs</a:t>
            </a:r>
          </a:p>
          <a:p>
            <a:pPr marL="457200" indent="-457200">
              <a:lnSpc>
                <a:spcPct val="90000"/>
              </a:lnSpc>
              <a:spcAft>
                <a:spcPts val="600"/>
              </a:spcAft>
              <a:buFont typeface="+mj-lt"/>
              <a:buAutoNum type="arabicPeriod"/>
            </a:pPr>
            <a:endParaRPr lang="en-US" sz="2400" dirty="0"/>
          </a:p>
          <a:p>
            <a:pPr>
              <a:lnSpc>
                <a:spcPct val="90000"/>
              </a:lnSpc>
              <a:spcAft>
                <a:spcPts val="600"/>
              </a:spcAft>
            </a:pPr>
            <a:endParaRPr lang="en-US" sz="2400" dirty="0"/>
          </a:p>
          <a:p>
            <a:pPr marL="457200" indent="-457200">
              <a:lnSpc>
                <a:spcPct val="90000"/>
              </a:lnSpc>
              <a:spcAft>
                <a:spcPts val="600"/>
              </a:spcAft>
              <a:buFont typeface="+mj-lt"/>
              <a:buAutoNum type="arabicPeriod"/>
            </a:pPr>
            <a:endParaRPr lang="en-US" sz="2400" dirty="0"/>
          </a:p>
          <a:p>
            <a:pPr>
              <a:lnSpc>
                <a:spcPct val="90000"/>
              </a:lnSpc>
              <a:spcAft>
                <a:spcPts val="600"/>
              </a:spcAft>
            </a:pPr>
            <a:endParaRPr lang="en-US" sz="2400" dirty="0"/>
          </a:p>
        </p:txBody>
      </p:sp>
    </p:spTree>
    <p:extLst>
      <p:ext uri="{BB962C8B-B14F-4D97-AF65-F5344CB8AC3E}">
        <p14:creationId xmlns:p14="http://schemas.microsoft.com/office/powerpoint/2010/main" val="4263487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additive="base">
                                        <p:cTn id="31" dur="500" fill="hold"/>
                                        <p:tgtEl>
                                          <p:spTgt spid="6"/>
                                        </p:tgtEl>
                                        <p:attrNameLst>
                                          <p:attrName>ppt_x</p:attrName>
                                        </p:attrNameLst>
                                      </p:cBhvr>
                                      <p:tavLst>
                                        <p:tav tm="0">
                                          <p:val>
                                            <p:strVal val="#ppt_x"/>
                                          </p:val>
                                        </p:tav>
                                        <p:tav tm="100000">
                                          <p:val>
                                            <p:strVal val="#ppt_x"/>
                                          </p:val>
                                        </p:tav>
                                      </p:tavLst>
                                    </p:anim>
                                    <p:anim calcmode="lin" valueType="num">
                                      <p:cBhvr additive="base">
                                        <p:cTn id="3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2" end="2"/>
                                            </p:txEl>
                                          </p:spTgt>
                                        </p:tgtEl>
                                        <p:attrNameLst>
                                          <p:attrName>style.visibility</p:attrName>
                                        </p:attrNameLst>
                                      </p:cBhvr>
                                      <p:to>
                                        <p:strVal val="visible"/>
                                      </p:to>
                                    </p:set>
                                    <p:anim calcmode="lin" valueType="num">
                                      <p:cBhvr additive="base">
                                        <p:cTn id="37"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3" end="3"/>
                                            </p:txEl>
                                          </p:spTgt>
                                        </p:tgtEl>
                                        <p:attrNameLst>
                                          <p:attrName>style.visibility</p:attrName>
                                        </p:attrNameLst>
                                      </p:cBhvr>
                                      <p:to>
                                        <p:strVal val="visible"/>
                                      </p:to>
                                    </p:set>
                                    <p:anim calcmode="lin" valueType="num">
                                      <p:cBhvr additive="base">
                                        <p:cTn id="43"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6">
                                            <p:txEl>
                                              <p:pRg st="4" end="4"/>
                                            </p:txEl>
                                          </p:spTgt>
                                        </p:tgtEl>
                                        <p:attrNameLst>
                                          <p:attrName>style.visibility</p:attrName>
                                        </p:attrNameLst>
                                      </p:cBhvr>
                                      <p:to>
                                        <p:strVal val="visible"/>
                                      </p:to>
                                    </p:set>
                                    <p:anim calcmode="lin" valueType="num">
                                      <p:cBhvr additive="base">
                                        <p:cTn id="49"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6">
                                            <p:txEl>
                                              <p:pRg st="5" end="5"/>
                                            </p:txEl>
                                          </p:spTgt>
                                        </p:tgtEl>
                                        <p:attrNameLst>
                                          <p:attrName>style.visibility</p:attrName>
                                        </p:attrNameLst>
                                      </p:cBhvr>
                                      <p:to>
                                        <p:strVal val="visible"/>
                                      </p:to>
                                    </p:set>
                                    <p:anim calcmode="lin" valueType="num">
                                      <p:cBhvr additive="base">
                                        <p:cTn id="55"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6">
                                            <p:txEl>
                                              <p:pRg st="6" end="6"/>
                                            </p:txEl>
                                          </p:spTgt>
                                        </p:tgtEl>
                                        <p:attrNameLst>
                                          <p:attrName>style.visibility</p:attrName>
                                        </p:attrNameLst>
                                      </p:cBhvr>
                                      <p:to>
                                        <p:strVal val="visible"/>
                                      </p:to>
                                    </p:set>
                                    <p:anim calcmode="lin" valueType="num">
                                      <p:cBhvr additive="base">
                                        <p:cTn id="61"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6">
                                            <p:txEl>
                                              <p:pRg st="7" end="7"/>
                                            </p:txEl>
                                          </p:spTgt>
                                        </p:tgtEl>
                                        <p:attrNameLst>
                                          <p:attrName>style.visibility</p:attrName>
                                        </p:attrNameLst>
                                      </p:cBhvr>
                                      <p:to>
                                        <p:strVal val="visible"/>
                                      </p:to>
                                    </p:set>
                                    <p:anim calcmode="lin" valueType="num">
                                      <p:cBhvr additive="base">
                                        <p:cTn id="67"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389950" y="1212980"/>
            <a:ext cx="3491585" cy="4236098"/>
          </a:xfrm>
        </p:spPr>
        <p:txBody>
          <a:bodyPr vert="horz" lIns="91440" tIns="45720" rIns="91440" bIns="45720" rtlCol="0" anchor="t">
            <a:normAutofit/>
          </a:bodyPr>
          <a:lstStyle/>
          <a:p>
            <a:r>
              <a:rPr lang="en-US" sz="3600" kern="1200" dirty="0">
                <a:solidFill>
                  <a:srgbClr val="FFFFFF"/>
                </a:solidFill>
                <a:latin typeface="+mj-lt"/>
                <a:ea typeface="+mj-ea"/>
                <a:cs typeface="+mj-cs"/>
              </a:rPr>
              <a:t>PART IV. </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r>
              <a:rPr lang="en-US" sz="3600" kern="1200" dirty="0">
                <a:solidFill>
                  <a:srgbClr val="FFFFFF"/>
                </a:solidFill>
                <a:latin typeface="+mj-lt"/>
                <a:ea typeface="+mj-ea"/>
                <a:cs typeface="+mj-cs"/>
              </a:rPr>
              <a:t>ORGANISATION</a:t>
            </a:r>
            <a:br>
              <a:rPr lang="en-US" sz="3600" dirty="0">
                <a:solidFill>
                  <a:srgbClr val="FFFFFF"/>
                </a:solidFill>
              </a:rPr>
            </a:br>
            <a:br>
              <a:rPr lang="en-US" sz="3600" dirty="0">
                <a:solidFill>
                  <a:srgbClr val="FFFFFF"/>
                </a:solidFill>
              </a:rPr>
            </a:br>
            <a:r>
              <a:rPr lang="en-US" sz="3600" dirty="0">
                <a:solidFill>
                  <a:srgbClr val="FFFFFF"/>
                </a:solidFill>
              </a:rPr>
              <a:t>Governance [20]</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599759" y="606840"/>
            <a:ext cx="3454152" cy="6662125"/>
          </a:xfrm>
        </p:spPr>
        <p:txBody>
          <a:bodyPr vert="horz" lIns="91440" tIns="45720" rIns="91440" bIns="45720" rtlCol="0">
            <a:noAutofit/>
          </a:bodyPr>
          <a:lstStyle/>
          <a:p>
            <a:pPr marL="0" indent="0">
              <a:buNone/>
            </a:pPr>
            <a:r>
              <a:rPr lang="en-US" sz="2400" b="1" dirty="0"/>
              <a:t>Recommendations</a:t>
            </a:r>
          </a:p>
          <a:p>
            <a:pPr marL="0" indent="0">
              <a:buNone/>
            </a:pPr>
            <a:r>
              <a:rPr lang="en-US" sz="2400" dirty="0"/>
              <a:t>44. PCCs to retain power to dismiss but the Police and Crime Panel to confirm by majority vote</a:t>
            </a:r>
          </a:p>
          <a:p>
            <a:pPr marL="0" indent="0">
              <a:buNone/>
            </a:pPr>
            <a:endParaRPr lang="en-US" sz="2400" dirty="0"/>
          </a:p>
          <a:p>
            <a:pPr marL="0" indent="0">
              <a:buNone/>
            </a:pPr>
            <a:r>
              <a:rPr lang="en-US" sz="2400" dirty="0"/>
              <a:t>45. Recall referenda in legislation. PCPs to recall PCC by 2/3 majority</a:t>
            </a:r>
          </a:p>
          <a:p>
            <a:pPr marL="0" indent="0">
              <a:buNone/>
            </a:pPr>
            <a:r>
              <a:rPr lang="en-US" sz="2400" dirty="0"/>
              <a:t>Custodial sentence</a:t>
            </a:r>
          </a:p>
          <a:p>
            <a:pPr marL="0" indent="0">
              <a:buNone/>
            </a:pPr>
            <a:r>
              <a:rPr lang="en-US" sz="2400" dirty="0"/>
              <a:t>Nolan breach (IOPC)</a:t>
            </a:r>
          </a:p>
          <a:p>
            <a:pPr marL="0" indent="0">
              <a:buNone/>
            </a:pPr>
            <a:r>
              <a:rPr lang="en-US" sz="2400" dirty="0"/>
              <a:t>After PCP, then 10% of the electorate to sign a petition to support the recall referendum</a:t>
            </a:r>
          </a:p>
        </p:txBody>
      </p:sp>
      <p:sp>
        <p:nvSpPr>
          <p:cNvPr id="6" name="TextBox 5">
            <a:extLst>
              <a:ext uri="{FF2B5EF4-FFF2-40B4-BE49-F238E27FC236}">
                <a16:creationId xmlns:a16="http://schemas.microsoft.com/office/drawing/2014/main" id="{F3E9A91F-DF20-4513-81E9-027C18EF48E4}"/>
              </a:ext>
            </a:extLst>
          </p:cNvPr>
          <p:cNvSpPr txBox="1"/>
          <p:nvPr/>
        </p:nvSpPr>
        <p:spPr>
          <a:xfrm>
            <a:off x="8395879" y="1303962"/>
            <a:ext cx="3454152" cy="4407290"/>
          </a:xfrm>
          <a:prstGeom prst="rect">
            <a:avLst/>
          </a:prstGeom>
        </p:spPr>
        <p:txBody>
          <a:bodyPr vert="horz" lIns="91440" tIns="45720" rIns="91440" bIns="45720" rtlCol="0">
            <a:noAutofit/>
          </a:bodyPr>
          <a:lstStyle/>
          <a:p>
            <a:pPr>
              <a:lnSpc>
                <a:spcPct val="90000"/>
              </a:lnSpc>
              <a:spcAft>
                <a:spcPts val="600"/>
              </a:spcAft>
            </a:pPr>
            <a:r>
              <a:rPr lang="en-US" sz="2400" dirty="0"/>
              <a:t>46. Where a force area is coterminous with the jurisdiction of a Mayor then the Mayor becomes PCC</a:t>
            </a:r>
          </a:p>
          <a:p>
            <a:pPr>
              <a:lnSpc>
                <a:spcPct val="90000"/>
              </a:lnSpc>
              <a:spcAft>
                <a:spcPts val="600"/>
              </a:spcAft>
            </a:pPr>
            <a:endParaRPr lang="en-US" sz="2400" dirty="0"/>
          </a:p>
          <a:p>
            <a:pPr>
              <a:lnSpc>
                <a:spcPct val="90000"/>
              </a:lnSpc>
              <a:spcAft>
                <a:spcPts val="600"/>
              </a:spcAft>
            </a:pPr>
            <a:r>
              <a:rPr lang="en-US" sz="2400" dirty="0"/>
              <a:t>47. Government to consider extending remit of PCCs to greater commissioning of wider criminal justice services (youth and probation).</a:t>
            </a:r>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endParaRPr lang="en-US" sz="2400" dirty="0"/>
          </a:p>
          <a:p>
            <a:pPr>
              <a:lnSpc>
                <a:spcPct val="90000"/>
              </a:lnSpc>
              <a:spcAft>
                <a:spcPts val="600"/>
              </a:spcAft>
            </a:pPr>
            <a:endParaRPr lang="en-US" sz="2400" dirty="0"/>
          </a:p>
          <a:p>
            <a:pPr marL="457200" indent="-457200">
              <a:lnSpc>
                <a:spcPct val="90000"/>
              </a:lnSpc>
              <a:spcAft>
                <a:spcPts val="600"/>
              </a:spcAft>
              <a:buFont typeface="+mj-lt"/>
              <a:buAutoNum type="arabicPeriod"/>
            </a:pPr>
            <a:endParaRPr lang="en-US" sz="2400" dirty="0"/>
          </a:p>
          <a:p>
            <a:pPr>
              <a:lnSpc>
                <a:spcPct val="90000"/>
              </a:lnSpc>
              <a:spcAft>
                <a:spcPts val="600"/>
              </a:spcAft>
            </a:pPr>
            <a:endParaRPr lang="en-US" sz="2400" dirty="0"/>
          </a:p>
        </p:txBody>
      </p:sp>
    </p:spTree>
    <p:extLst>
      <p:ext uri="{BB962C8B-B14F-4D97-AF65-F5344CB8AC3E}">
        <p14:creationId xmlns:p14="http://schemas.microsoft.com/office/powerpoint/2010/main" val="1180611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anim calcmode="lin" valueType="num">
                                      <p:cBhvr additive="base">
                                        <p:cTn id="43" dur="500" fill="hold"/>
                                        <p:tgtEl>
                                          <p:spTgt spid="6"/>
                                        </p:tgtEl>
                                        <p:attrNameLst>
                                          <p:attrName>ppt_x</p:attrName>
                                        </p:attrNameLst>
                                      </p:cBhvr>
                                      <p:tavLst>
                                        <p:tav tm="0">
                                          <p:val>
                                            <p:strVal val="#ppt_x"/>
                                          </p:val>
                                        </p:tav>
                                        <p:tav tm="100000">
                                          <p:val>
                                            <p:strVal val="#ppt_x"/>
                                          </p:val>
                                        </p:tav>
                                      </p:tavLst>
                                    </p:anim>
                                    <p:anim calcmode="lin" valueType="num">
                                      <p:cBhvr additive="base">
                                        <p:cTn id="4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6">
                                            <p:txEl>
                                              <p:pRg st="2" end="2"/>
                                            </p:txEl>
                                          </p:spTgt>
                                        </p:tgtEl>
                                        <p:attrNameLst>
                                          <p:attrName>style.visibility</p:attrName>
                                        </p:attrNameLst>
                                      </p:cBhvr>
                                      <p:to>
                                        <p:strVal val="visible"/>
                                      </p:to>
                                    </p:set>
                                    <p:anim calcmode="lin" valueType="num">
                                      <p:cBhvr additive="base">
                                        <p:cTn id="4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205774" y="91751"/>
            <a:ext cx="3003094" cy="4920516"/>
          </a:xfrm>
        </p:spPr>
        <p:txBody>
          <a:bodyPr vert="horz" lIns="91440" tIns="45720" rIns="91440" bIns="45720" rtlCol="0" anchor="t">
            <a:normAutofit fontScale="90000"/>
          </a:bodyPr>
          <a:lstStyle/>
          <a:p>
            <a:r>
              <a:rPr lang="en-US" sz="3600" kern="1200" dirty="0">
                <a:solidFill>
                  <a:srgbClr val="FFFFFF"/>
                </a:solidFill>
                <a:latin typeface="+mj-lt"/>
                <a:ea typeface="+mj-ea"/>
                <a:cs typeface="+mj-cs"/>
              </a:rPr>
              <a:t>PART IV. </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r>
              <a:rPr lang="en-US" sz="3600" kern="1200" dirty="0">
                <a:solidFill>
                  <a:srgbClr val="FFFFFF"/>
                </a:solidFill>
                <a:latin typeface="+mj-lt"/>
                <a:ea typeface="+mj-ea"/>
                <a:cs typeface="+mj-cs"/>
              </a:rPr>
              <a:t>ORGANISATION</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r>
              <a:rPr lang="en-US" sz="3600" kern="1200" dirty="0">
                <a:solidFill>
                  <a:srgbClr val="FFFFFF"/>
                </a:solidFill>
                <a:latin typeface="+mj-lt"/>
                <a:ea typeface="+mj-ea"/>
                <a:cs typeface="+mj-cs"/>
              </a:rPr>
              <a:t>Home Secretary</a:t>
            </a:r>
            <a:br>
              <a:rPr lang="en-US" sz="3600" kern="1200" dirty="0">
                <a:solidFill>
                  <a:srgbClr val="FFFFFF"/>
                </a:solidFill>
                <a:latin typeface="+mj-lt"/>
                <a:ea typeface="+mj-ea"/>
                <a:cs typeface="+mj-cs"/>
              </a:rPr>
            </a:br>
            <a:r>
              <a:rPr lang="en-US" sz="3600" kern="1200" dirty="0">
                <a:solidFill>
                  <a:srgbClr val="FFFFFF"/>
                </a:solidFill>
                <a:latin typeface="+mj-lt"/>
                <a:ea typeface="+mj-ea"/>
                <a:cs typeface="+mj-cs"/>
              </a:rPr>
              <a:t>HMICFRS</a:t>
            </a:r>
            <a:br>
              <a:rPr lang="en-US" sz="3600" kern="1200" dirty="0">
                <a:solidFill>
                  <a:srgbClr val="FFFFFF"/>
                </a:solidFill>
                <a:latin typeface="+mj-lt"/>
                <a:ea typeface="+mj-ea"/>
                <a:cs typeface="+mj-cs"/>
              </a:rPr>
            </a:br>
            <a:r>
              <a:rPr lang="en-US" sz="3600" kern="1200" dirty="0">
                <a:solidFill>
                  <a:srgbClr val="FFFFFF"/>
                </a:solidFill>
                <a:latin typeface="+mj-lt"/>
                <a:ea typeface="+mj-ea"/>
                <a:cs typeface="+mj-cs"/>
              </a:rPr>
              <a:t>IOPC</a:t>
            </a:r>
            <a:br>
              <a:rPr lang="en-US" sz="3600" kern="1200" dirty="0">
                <a:solidFill>
                  <a:srgbClr val="FFFFFF"/>
                </a:solidFill>
                <a:latin typeface="+mj-lt"/>
                <a:ea typeface="+mj-ea"/>
                <a:cs typeface="+mj-cs"/>
              </a:rPr>
            </a:br>
            <a:r>
              <a:rPr lang="en-US" sz="3600" kern="1200" dirty="0">
                <a:solidFill>
                  <a:srgbClr val="FFFFFF"/>
                </a:solidFill>
                <a:latin typeface="+mj-lt"/>
                <a:ea typeface="+mj-ea"/>
                <a:cs typeface="+mj-cs"/>
              </a:rPr>
              <a:t>CoP</a:t>
            </a:r>
            <a:br>
              <a:rPr lang="en-US" sz="3600" kern="1200" dirty="0">
                <a:solidFill>
                  <a:srgbClr val="FFFFFF"/>
                </a:solidFill>
                <a:latin typeface="+mj-lt"/>
                <a:ea typeface="+mj-ea"/>
                <a:cs typeface="+mj-cs"/>
              </a:rPr>
            </a:br>
            <a:r>
              <a:rPr lang="en-US" sz="3600" kern="1200" dirty="0">
                <a:solidFill>
                  <a:srgbClr val="FFFFFF"/>
                </a:solidFill>
                <a:latin typeface="+mj-lt"/>
                <a:ea typeface="+mj-ea"/>
                <a:cs typeface="+mj-cs"/>
              </a:rPr>
              <a:t>National system of police governance</a:t>
            </a:r>
            <a:r>
              <a:rPr lang="en-US" sz="3600" dirty="0">
                <a:solidFill>
                  <a:srgbClr val="FFFFFF"/>
                </a:solidFill>
              </a:rPr>
              <a:t> [21]</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438001" y="226697"/>
            <a:ext cx="3134261" cy="5346614"/>
          </a:xfrm>
        </p:spPr>
        <p:txBody>
          <a:bodyPr vert="horz" lIns="91440" tIns="45720" rIns="91440" bIns="45720" rtlCol="0">
            <a:noAutofit/>
          </a:bodyPr>
          <a:lstStyle/>
          <a:p>
            <a:pPr marL="0" indent="0">
              <a:buNone/>
            </a:pPr>
            <a:r>
              <a:rPr lang="en-US" sz="2400" b="1" dirty="0"/>
              <a:t>Home Secretary </a:t>
            </a:r>
            <a:r>
              <a:rPr lang="en-US" sz="2400" dirty="0"/>
              <a:t>- leading role at the strategic </a:t>
            </a:r>
            <a:r>
              <a:rPr lang="en-US" sz="2400" dirty="0" err="1"/>
              <a:t>centre</a:t>
            </a:r>
            <a:r>
              <a:rPr lang="en-US" sz="2400" dirty="0"/>
              <a:t> of policing</a:t>
            </a:r>
          </a:p>
          <a:p>
            <a:pPr marL="0" indent="0">
              <a:buNone/>
            </a:pPr>
            <a:r>
              <a:rPr lang="en-US" sz="2400" dirty="0"/>
              <a:t>5-year national strategy for policing</a:t>
            </a:r>
          </a:p>
          <a:p>
            <a:pPr marL="0" indent="0">
              <a:buNone/>
            </a:pPr>
            <a:r>
              <a:rPr lang="en-US" sz="2400" dirty="0"/>
              <a:t>Strategic Policing Requirement</a:t>
            </a:r>
          </a:p>
          <a:p>
            <a:pPr marL="0" indent="0">
              <a:buNone/>
            </a:pPr>
            <a:r>
              <a:rPr lang="en-US" sz="2400" dirty="0"/>
              <a:t>Legislate for PCCs to collaborate in Regional Police Support Units</a:t>
            </a:r>
          </a:p>
          <a:p>
            <a:pPr marL="0" indent="0">
              <a:buNone/>
            </a:pPr>
            <a:endParaRPr lang="en-US" sz="2400" dirty="0"/>
          </a:p>
          <a:p>
            <a:pPr marL="0" indent="0">
              <a:buNone/>
            </a:pPr>
            <a:r>
              <a:rPr lang="en-US" sz="2400" b="1" dirty="0"/>
              <a:t>HMICFRS</a:t>
            </a:r>
            <a:r>
              <a:rPr lang="en-US" sz="2400" dirty="0"/>
              <a:t> – critical role with clarity about how they work with CoP standards; systemic learning</a:t>
            </a:r>
          </a:p>
        </p:txBody>
      </p:sp>
      <p:sp>
        <p:nvSpPr>
          <p:cNvPr id="6" name="TextBox 5">
            <a:extLst>
              <a:ext uri="{FF2B5EF4-FFF2-40B4-BE49-F238E27FC236}">
                <a16:creationId xmlns:a16="http://schemas.microsoft.com/office/drawing/2014/main" id="{F3E9A91F-DF20-4513-81E9-027C18EF48E4}"/>
              </a:ext>
            </a:extLst>
          </p:cNvPr>
          <p:cNvSpPr txBox="1"/>
          <p:nvPr/>
        </p:nvSpPr>
        <p:spPr>
          <a:xfrm>
            <a:off x="8009467" y="406400"/>
            <a:ext cx="3869266" cy="6112933"/>
          </a:xfrm>
          <a:prstGeom prst="rect">
            <a:avLst/>
          </a:prstGeom>
        </p:spPr>
        <p:txBody>
          <a:bodyPr vert="horz" lIns="91440" tIns="45720" rIns="91440" bIns="45720" rtlCol="0">
            <a:noAutofit/>
          </a:bodyPr>
          <a:lstStyle/>
          <a:p>
            <a:pPr>
              <a:lnSpc>
                <a:spcPct val="90000"/>
              </a:lnSpc>
              <a:spcAft>
                <a:spcPts val="600"/>
              </a:spcAft>
            </a:pPr>
            <a:r>
              <a:rPr lang="en-US" sz="2400" b="1" dirty="0"/>
              <a:t>IOPC</a:t>
            </a:r>
            <a:r>
              <a:rPr lang="en-US" sz="2000" dirty="0"/>
              <a:t> – progress with speed and the shift away from blame and towards learning is good. Learning points to inform practice. </a:t>
            </a:r>
          </a:p>
          <a:p>
            <a:pPr>
              <a:lnSpc>
                <a:spcPct val="90000"/>
              </a:lnSpc>
              <a:spcAft>
                <a:spcPts val="600"/>
              </a:spcAft>
            </a:pPr>
            <a:endParaRPr lang="en-US" sz="2000" dirty="0"/>
          </a:p>
          <a:p>
            <a:pPr>
              <a:lnSpc>
                <a:spcPct val="90000"/>
              </a:lnSpc>
              <a:spcAft>
                <a:spcPts val="600"/>
              </a:spcAft>
            </a:pPr>
            <a:r>
              <a:rPr lang="en-US" sz="2400" b="1" dirty="0"/>
              <a:t>CoP</a:t>
            </a:r>
            <a:r>
              <a:rPr lang="en-US" sz="2000" dirty="0"/>
              <a:t> – powers needed in three areas:</a:t>
            </a:r>
          </a:p>
          <a:p>
            <a:pPr marL="342900" indent="-342900">
              <a:lnSpc>
                <a:spcPct val="90000"/>
              </a:lnSpc>
              <a:spcAft>
                <a:spcPts val="600"/>
              </a:spcAft>
              <a:buFont typeface="Arial" panose="020B0604020202020204" pitchFamily="34" charset="0"/>
              <a:buChar char="•"/>
            </a:pPr>
            <a:r>
              <a:rPr lang="en-US" sz="2000" dirty="0"/>
              <a:t>Codes of Practice</a:t>
            </a:r>
          </a:p>
          <a:p>
            <a:pPr marL="342900" indent="-342900">
              <a:lnSpc>
                <a:spcPct val="90000"/>
              </a:lnSpc>
              <a:spcAft>
                <a:spcPts val="600"/>
              </a:spcAft>
              <a:buFont typeface="Arial" panose="020B0604020202020204" pitchFamily="34" charset="0"/>
              <a:buChar char="•"/>
            </a:pPr>
            <a:r>
              <a:rPr lang="en-US" sz="2000" dirty="0"/>
              <a:t>Compliance with common IT standards</a:t>
            </a:r>
          </a:p>
          <a:p>
            <a:pPr marL="342900" indent="-342900">
              <a:lnSpc>
                <a:spcPct val="90000"/>
              </a:lnSpc>
              <a:spcAft>
                <a:spcPts val="600"/>
              </a:spcAft>
              <a:buFont typeface="Arial" panose="020B0604020202020204" pitchFamily="34" charset="0"/>
              <a:buChar char="•"/>
            </a:pPr>
            <a:r>
              <a:rPr lang="en-US" sz="2000" dirty="0"/>
              <a:t>Powers for forces to co-operate with national recruitment, education and training</a:t>
            </a:r>
          </a:p>
          <a:p>
            <a:pPr>
              <a:lnSpc>
                <a:spcPct val="90000"/>
              </a:lnSpc>
              <a:spcAft>
                <a:spcPts val="600"/>
              </a:spcAft>
            </a:pPr>
            <a:endParaRPr lang="en-US" sz="2000" dirty="0"/>
          </a:p>
          <a:p>
            <a:pPr>
              <a:lnSpc>
                <a:spcPct val="90000"/>
              </a:lnSpc>
              <a:spcAft>
                <a:spcPts val="600"/>
              </a:spcAft>
            </a:pPr>
            <a:r>
              <a:rPr lang="en-US" sz="2400" b="1" dirty="0"/>
              <a:t>National system of police governance</a:t>
            </a:r>
          </a:p>
          <a:p>
            <a:pPr>
              <a:lnSpc>
                <a:spcPct val="90000"/>
              </a:lnSpc>
              <a:spcAft>
                <a:spcPts val="600"/>
              </a:spcAft>
            </a:pPr>
            <a:r>
              <a:rPr lang="en-US" sz="2000" dirty="0"/>
              <a:t>Home Sec to use existing powers to ensure decisions are made in the national interest</a:t>
            </a:r>
          </a:p>
          <a:p>
            <a:pPr>
              <a:lnSpc>
                <a:spcPct val="90000"/>
              </a:lnSpc>
              <a:spcAft>
                <a:spcPts val="600"/>
              </a:spcAft>
            </a:pPr>
            <a:endParaRPr lang="en-US" sz="2000" dirty="0"/>
          </a:p>
          <a:p>
            <a:pPr>
              <a:lnSpc>
                <a:spcPct val="90000"/>
              </a:lnSpc>
              <a:spcAft>
                <a:spcPts val="600"/>
              </a:spcAft>
            </a:pPr>
            <a:endParaRPr lang="en-US" sz="2400" dirty="0"/>
          </a:p>
          <a:p>
            <a:pPr>
              <a:lnSpc>
                <a:spcPct val="90000"/>
              </a:lnSpc>
              <a:spcAft>
                <a:spcPts val="600"/>
              </a:spcAft>
            </a:pPr>
            <a:endParaRPr lang="en-US" sz="2400" dirty="0"/>
          </a:p>
          <a:p>
            <a:pPr marL="457200" indent="-457200">
              <a:lnSpc>
                <a:spcPct val="90000"/>
              </a:lnSpc>
              <a:spcAft>
                <a:spcPts val="600"/>
              </a:spcAft>
              <a:buFont typeface="+mj-lt"/>
              <a:buAutoNum type="arabicPeriod"/>
            </a:pPr>
            <a:endParaRPr lang="en-US" sz="2400" dirty="0"/>
          </a:p>
          <a:p>
            <a:pPr>
              <a:lnSpc>
                <a:spcPct val="90000"/>
              </a:lnSpc>
              <a:spcAft>
                <a:spcPts val="600"/>
              </a:spcAft>
            </a:pPr>
            <a:endParaRPr lang="en-US" sz="2400" dirty="0"/>
          </a:p>
        </p:txBody>
      </p:sp>
    </p:spTree>
    <p:extLst>
      <p:ext uri="{BB962C8B-B14F-4D97-AF65-F5344CB8AC3E}">
        <p14:creationId xmlns:p14="http://schemas.microsoft.com/office/powerpoint/2010/main" val="1029061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2" end="2"/>
                                            </p:txEl>
                                          </p:spTgt>
                                        </p:tgtEl>
                                        <p:attrNameLst>
                                          <p:attrName>style.visibility</p:attrName>
                                        </p:attrNameLst>
                                      </p:cBhvr>
                                      <p:to>
                                        <p:strVal val="visible"/>
                                      </p:to>
                                    </p:set>
                                    <p:anim calcmode="lin" valueType="num">
                                      <p:cBhvr additive="base">
                                        <p:cTn id="4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6">
                                            <p:txEl>
                                              <p:pRg st="7" end="7"/>
                                            </p:txEl>
                                          </p:spTgt>
                                        </p:tgtEl>
                                        <p:attrNameLst>
                                          <p:attrName>style.visibility</p:attrName>
                                        </p:attrNameLst>
                                      </p:cBhvr>
                                      <p:to>
                                        <p:strVal val="visible"/>
                                      </p:to>
                                    </p:set>
                                    <p:anim calcmode="lin" valueType="num">
                                      <p:cBhvr additive="base">
                                        <p:cTn id="49"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6">
                                            <p:txEl>
                                              <p:pRg st="8" end="8"/>
                                            </p:txEl>
                                          </p:spTgt>
                                        </p:tgtEl>
                                        <p:attrNameLst>
                                          <p:attrName>style.visibility</p:attrName>
                                        </p:attrNameLst>
                                      </p:cBhvr>
                                      <p:to>
                                        <p:strVal val="visible"/>
                                      </p:to>
                                    </p:set>
                                    <p:anim calcmode="lin" valueType="num">
                                      <p:cBhvr additive="base">
                                        <p:cTn id="55"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205773" y="1667933"/>
            <a:ext cx="3265559" cy="3344333"/>
          </a:xfrm>
        </p:spPr>
        <p:txBody>
          <a:bodyPr vert="horz" lIns="91440" tIns="45720" rIns="91440" bIns="45720" rtlCol="0" anchor="t">
            <a:normAutofit/>
          </a:bodyPr>
          <a:lstStyle/>
          <a:p>
            <a:r>
              <a:rPr lang="en-US" sz="3600" kern="1200" dirty="0">
                <a:solidFill>
                  <a:srgbClr val="FFFFFF"/>
                </a:solidFill>
                <a:latin typeface="+mj-lt"/>
                <a:ea typeface="+mj-ea"/>
                <a:cs typeface="+mj-cs"/>
              </a:rPr>
              <a:t>PART IV. </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r>
              <a:rPr lang="en-US" sz="3600" dirty="0">
                <a:solidFill>
                  <a:srgbClr val="FFFFFF"/>
                </a:solidFill>
              </a:rPr>
              <a:t>FUNDING [22]</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438000" y="1079452"/>
            <a:ext cx="3134261" cy="5346614"/>
          </a:xfrm>
        </p:spPr>
        <p:txBody>
          <a:bodyPr vert="horz" lIns="91440" tIns="45720" rIns="91440" bIns="45720" rtlCol="0">
            <a:noAutofit/>
          </a:bodyPr>
          <a:lstStyle/>
          <a:p>
            <a:pPr marL="0" indent="0">
              <a:buNone/>
            </a:pPr>
            <a:r>
              <a:rPr lang="en-US" sz="2400" dirty="0"/>
              <a:t>Retain blended local/ national system</a:t>
            </a:r>
          </a:p>
          <a:p>
            <a:pPr marL="0" indent="0">
              <a:buNone/>
            </a:pPr>
            <a:r>
              <a:rPr lang="en-US" sz="2400" dirty="0"/>
              <a:t>Police Grant does not accurately reflect needs of individual forces</a:t>
            </a:r>
          </a:p>
          <a:p>
            <a:pPr marL="0" indent="0">
              <a:buNone/>
            </a:pPr>
            <a:r>
              <a:rPr lang="en-US" sz="2400" dirty="0"/>
              <a:t>Regional </a:t>
            </a:r>
            <a:r>
              <a:rPr lang="en-US" sz="2400" dirty="0" err="1"/>
              <a:t>Organised</a:t>
            </a:r>
            <a:r>
              <a:rPr lang="en-US" sz="2400" dirty="0"/>
              <a:t> Crime Units (ROCUs) ad hoc nature is barrier to efficiency</a:t>
            </a:r>
          </a:p>
          <a:p>
            <a:pPr marL="0" indent="0">
              <a:buNone/>
            </a:pPr>
            <a:r>
              <a:rPr lang="en-US" sz="2400" dirty="0"/>
              <a:t>Current system is short term</a:t>
            </a:r>
          </a:p>
          <a:p>
            <a:pPr marL="0" indent="0">
              <a:buNone/>
            </a:pPr>
            <a:r>
              <a:rPr lang="en-US" sz="2400" dirty="0"/>
              <a:t>Government grants to support cross agency work</a:t>
            </a:r>
          </a:p>
        </p:txBody>
      </p:sp>
      <p:sp>
        <p:nvSpPr>
          <p:cNvPr id="6" name="TextBox 5">
            <a:extLst>
              <a:ext uri="{FF2B5EF4-FFF2-40B4-BE49-F238E27FC236}">
                <a16:creationId xmlns:a16="http://schemas.microsoft.com/office/drawing/2014/main" id="{F3E9A91F-DF20-4513-81E9-027C18EF48E4}"/>
              </a:ext>
            </a:extLst>
          </p:cNvPr>
          <p:cNvSpPr txBox="1"/>
          <p:nvPr/>
        </p:nvSpPr>
        <p:spPr>
          <a:xfrm>
            <a:off x="7572261" y="200917"/>
            <a:ext cx="4520422" cy="6477285"/>
          </a:xfrm>
          <a:prstGeom prst="rect">
            <a:avLst/>
          </a:prstGeom>
        </p:spPr>
        <p:txBody>
          <a:bodyPr vert="horz" lIns="91440" tIns="45720" rIns="91440" bIns="45720" rtlCol="0">
            <a:noAutofit/>
          </a:bodyPr>
          <a:lstStyle/>
          <a:p>
            <a:pPr>
              <a:lnSpc>
                <a:spcPct val="90000"/>
              </a:lnSpc>
              <a:spcAft>
                <a:spcPts val="600"/>
              </a:spcAft>
            </a:pPr>
            <a:r>
              <a:rPr lang="en-US" sz="2400" b="1" dirty="0"/>
              <a:t>Recommendations 51-56</a:t>
            </a:r>
          </a:p>
          <a:p>
            <a:pPr>
              <a:lnSpc>
                <a:spcPct val="90000"/>
              </a:lnSpc>
              <a:spcAft>
                <a:spcPts val="600"/>
              </a:spcAft>
            </a:pPr>
            <a:r>
              <a:rPr lang="en-US" sz="2400" dirty="0"/>
              <a:t>Central and local contributions to continue</a:t>
            </a:r>
          </a:p>
          <a:p>
            <a:pPr>
              <a:lnSpc>
                <a:spcPct val="90000"/>
              </a:lnSpc>
              <a:spcAft>
                <a:spcPts val="600"/>
              </a:spcAft>
            </a:pPr>
            <a:r>
              <a:rPr lang="en-US" sz="2400" dirty="0"/>
              <a:t>Better system for allocating Police Grant</a:t>
            </a:r>
          </a:p>
          <a:p>
            <a:pPr>
              <a:lnSpc>
                <a:spcPct val="90000"/>
              </a:lnSpc>
              <a:spcAft>
                <a:spcPts val="600"/>
              </a:spcAft>
            </a:pPr>
            <a:r>
              <a:rPr lang="en-US" sz="2400" dirty="0"/>
              <a:t>NCA and regional units 100% government funded</a:t>
            </a:r>
          </a:p>
          <a:p>
            <a:pPr>
              <a:lnSpc>
                <a:spcPct val="90000"/>
              </a:lnSpc>
              <a:spcAft>
                <a:spcPts val="600"/>
              </a:spcAft>
            </a:pPr>
            <a:r>
              <a:rPr lang="en-US" sz="2400" dirty="0"/>
              <a:t>Earmarked national funds</a:t>
            </a:r>
          </a:p>
          <a:p>
            <a:pPr marL="342900" indent="-342900">
              <a:lnSpc>
                <a:spcPct val="90000"/>
              </a:lnSpc>
              <a:spcAft>
                <a:spcPts val="600"/>
              </a:spcAft>
              <a:buFont typeface="Arial" panose="020B0604020202020204" pitchFamily="34" charset="0"/>
              <a:buChar char="•"/>
            </a:pPr>
            <a:r>
              <a:rPr lang="en-US" sz="2400" dirty="0"/>
              <a:t>SOC</a:t>
            </a:r>
          </a:p>
          <a:p>
            <a:pPr marL="342900" indent="-342900">
              <a:lnSpc>
                <a:spcPct val="90000"/>
              </a:lnSpc>
              <a:spcAft>
                <a:spcPts val="600"/>
              </a:spcAft>
              <a:buFont typeface="Arial" panose="020B0604020202020204" pitchFamily="34" charset="0"/>
              <a:buChar char="•"/>
            </a:pPr>
            <a:r>
              <a:rPr lang="en-US" sz="2400" dirty="0"/>
              <a:t>Counter Terrorism</a:t>
            </a:r>
          </a:p>
          <a:p>
            <a:pPr marL="342900" indent="-342900">
              <a:lnSpc>
                <a:spcPct val="90000"/>
              </a:lnSpc>
              <a:spcAft>
                <a:spcPts val="600"/>
              </a:spcAft>
              <a:buFont typeface="Arial" panose="020B0604020202020204" pitchFamily="34" charset="0"/>
              <a:buChar char="•"/>
            </a:pPr>
            <a:r>
              <a:rPr lang="en-US" sz="2400" dirty="0"/>
              <a:t>Crime Prevention</a:t>
            </a:r>
          </a:p>
          <a:p>
            <a:pPr marL="342900" indent="-342900">
              <a:lnSpc>
                <a:spcPct val="90000"/>
              </a:lnSpc>
              <a:spcAft>
                <a:spcPts val="600"/>
              </a:spcAft>
              <a:buFont typeface="Arial" panose="020B0604020202020204" pitchFamily="34" charset="0"/>
              <a:buChar char="•"/>
            </a:pPr>
            <a:r>
              <a:rPr lang="en-US" sz="2400" dirty="0"/>
              <a:t>Learning and Development</a:t>
            </a:r>
          </a:p>
          <a:p>
            <a:pPr marL="342900" indent="-342900">
              <a:lnSpc>
                <a:spcPct val="90000"/>
              </a:lnSpc>
              <a:spcAft>
                <a:spcPts val="600"/>
              </a:spcAft>
              <a:buFont typeface="Arial" panose="020B0604020202020204" pitchFamily="34" charset="0"/>
              <a:buChar char="•"/>
            </a:pPr>
            <a:r>
              <a:rPr lang="en-US" sz="2400" dirty="0"/>
              <a:t>Technology</a:t>
            </a:r>
          </a:p>
          <a:p>
            <a:pPr>
              <a:lnSpc>
                <a:spcPct val="90000"/>
              </a:lnSpc>
              <a:spcAft>
                <a:spcPts val="600"/>
              </a:spcAft>
            </a:pPr>
            <a:r>
              <a:rPr lang="en-US" sz="2400" dirty="0"/>
              <a:t>56. More consistent and integrated approach to local government structures in England and Wales to be welcomed.</a:t>
            </a:r>
          </a:p>
          <a:p>
            <a:pPr>
              <a:lnSpc>
                <a:spcPct val="90000"/>
              </a:lnSpc>
              <a:spcAft>
                <a:spcPts val="600"/>
              </a:spcAft>
            </a:pPr>
            <a:endParaRPr lang="en-US" sz="2000" dirty="0"/>
          </a:p>
          <a:p>
            <a:pPr>
              <a:lnSpc>
                <a:spcPct val="90000"/>
              </a:lnSpc>
              <a:spcAft>
                <a:spcPts val="600"/>
              </a:spcAft>
            </a:pPr>
            <a:endParaRPr lang="en-US" sz="2400" dirty="0"/>
          </a:p>
          <a:p>
            <a:pPr>
              <a:lnSpc>
                <a:spcPct val="90000"/>
              </a:lnSpc>
              <a:spcAft>
                <a:spcPts val="600"/>
              </a:spcAft>
            </a:pPr>
            <a:endParaRPr lang="en-US" sz="2400" dirty="0"/>
          </a:p>
          <a:p>
            <a:pPr marL="457200" indent="-457200">
              <a:lnSpc>
                <a:spcPct val="90000"/>
              </a:lnSpc>
              <a:spcAft>
                <a:spcPts val="600"/>
              </a:spcAft>
              <a:buFont typeface="+mj-lt"/>
              <a:buAutoNum type="arabicPeriod"/>
            </a:pPr>
            <a:endParaRPr lang="en-US" sz="2400" dirty="0"/>
          </a:p>
          <a:p>
            <a:pPr>
              <a:lnSpc>
                <a:spcPct val="90000"/>
              </a:lnSpc>
              <a:spcAft>
                <a:spcPts val="600"/>
              </a:spcAft>
            </a:pPr>
            <a:endParaRPr lang="en-US" sz="2400" dirty="0"/>
          </a:p>
        </p:txBody>
      </p:sp>
    </p:spTree>
    <p:extLst>
      <p:ext uri="{BB962C8B-B14F-4D97-AF65-F5344CB8AC3E}">
        <p14:creationId xmlns:p14="http://schemas.microsoft.com/office/powerpoint/2010/main" val="1181574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1" end="1"/>
                                            </p:txEl>
                                          </p:spTgt>
                                        </p:tgtEl>
                                        <p:attrNameLst>
                                          <p:attrName>style.visibility</p:attrName>
                                        </p:attrNameLst>
                                      </p:cBhvr>
                                      <p:to>
                                        <p:strVal val="visible"/>
                                      </p:to>
                                    </p:set>
                                    <p:anim calcmode="lin" valueType="num">
                                      <p:cBhvr additive="base">
                                        <p:cTn id="4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1" end="1"/>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6">
                                            <p:txEl>
                                              <p:pRg st="2" end="2"/>
                                            </p:txEl>
                                          </p:spTgt>
                                        </p:tgtEl>
                                        <p:attrNameLst>
                                          <p:attrName>style.visibility</p:attrName>
                                        </p:attrNameLst>
                                      </p:cBhvr>
                                      <p:to>
                                        <p:strVal val="visible"/>
                                      </p:to>
                                    </p:set>
                                    <p:anim calcmode="lin" valueType="num">
                                      <p:cBhvr additive="base">
                                        <p:cTn id="47"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6">
                                            <p:txEl>
                                              <p:pRg st="2" end="2"/>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6">
                                            <p:txEl>
                                              <p:pRg st="3" end="3"/>
                                            </p:txEl>
                                          </p:spTgt>
                                        </p:tgtEl>
                                        <p:attrNameLst>
                                          <p:attrName>style.visibility</p:attrName>
                                        </p:attrNameLst>
                                      </p:cBhvr>
                                      <p:to>
                                        <p:strVal val="visible"/>
                                      </p:to>
                                    </p:set>
                                    <p:anim calcmode="lin" valueType="num">
                                      <p:cBhvr additive="base">
                                        <p:cTn id="51"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nodeType="clickEffect">
                                  <p:stCondLst>
                                    <p:cond delay="0"/>
                                  </p:stCondLst>
                                  <p:childTnLst>
                                    <p:set>
                                      <p:cBhvr>
                                        <p:cTn id="56" dur="1" fill="hold">
                                          <p:stCondLst>
                                            <p:cond delay="0"/>
                                          </p:stCondLst>
                                        </p:cTn>
                                        <p:tgtEl>
                                          <p:spTgt spid="6">
                                            <p:txEl>
                                              <p:pRg st="4" end="4"/>
                                            </p:txEl>
                                          </p:spTgt>
                                        </p:tgtEl>
                                        <p:attrNameLst>
                                          <p:attrName>style.visibility</p:attrName>
                                        </p:attrNameLst>
                                      </p:cBhvr>
                                      <p:to>
                                        <p:strVal val="visible"/>
                                      </p:to>
                                    </p:set>
                                    <p:anim calcmode="lin" valueType="num">
                                      <p:cBhvr additive="base">
                                        <p:cTn id="57"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6">
                                            <p:txEl>
                                              <p:pRg st="4" end="4"/>
                                            </p:txEl>
                                          </p:spTgt>
                                        </p:tgtEl>
                                        <p:attrNameLst>
                                          <p:attrName>ppt_y</p:attrName>
                                        </p:attrNameLst>
                                      </p:cBhvr>
                                      <p:tavLst>
                                        <p:tav tm="0">
                                          <p:val>
                                            <p:strVal val="1+#ppt_h/2"/>
                                          </p:val>
                                        </p:tav>
                                        <p:tav tm="100000">
                                          <p:val>
                                            <p:strVal val="#ppt_y"/>
                                          </p:val>
                                        </p:tav>
                                      </p:tavLst>
                                    </p:anim>
                                  </p:childTnLst>
                                </p:cTn>
                              </p:par>
                              <p:par>
                                <p:cTn id="59" presetID="2" presetClass="entr" presetSubtype="4" fill="hold" nodeType="withEffect">
                                  <p:stCondLst>
                                    <p:cond delay="0"/>
                                  </p:stCondLst>
                                  <p:childTnLst>
                                    <p:set>
                                      <p:cBhvr>
                                        <p:cTn id="60" dur="1" fill="hold">
                                          <p:stCondLst>
                                            <p:cond delay="0"/>
                                          </p:stCondLst>
                                        </p:cTn>
                                        <p:tgtEl>
                                          <p:spTgt spid="6">
                                            <p:txEl>
                                              <p:pRg st="5" end="5"/>
                                            </p:txEl>
                                          </p:spTgt>
                                        </p:tgtEl>
                                        <p:attrNameLst>
                                          <p:attrName>style.visibility</p:attrName>
                                        </p:attrNameLst>
                                      </p:cBhvr>
                                      <p:to>
                                        <p:strVal val="visible"/>
                                      </p:to>
                                    </p:set>
                                    <p:anim calcmode="lin" valueType="num">
                                      <p:cBhvr additive="base">
                                        <p:cTn id="61"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6">
                                            <p:txEl>
                                              <p:pRg st="5" end="5"/>
                                            </p:txEl>
                                          </p:spTgt>
                                        </p:tgtEl>
                                        <p:attrNameLst>
                                          <p:attrName>ppt_y</p:attrName>
                                        </p:attrNameLst>
                                      </p:cBhvr>
                                      <p:tavLst>
                                        <p:tav tm="0">
                                          <p:val>
                                            <p:strVal val="1+#ppt_h/2"/>
                                          </p:val>
                                        </p:tav>
                                        <p:tav tm="100000">
                                          <p:val>
                                            <p:strVal val="#ppt_y"/>
                                          </p:val>
                                        </p:tav>
                                      </p:tavLst>
                                    </p:anim>
                                  </p:childTnLst>
                                </p:cTn>
                              </p:par>
                              <p:par>
                                <p:cTn id="63" presetID="2" presetClass="entr" presetSubtype="4" fill="hold" nodeType="withEffect">
                                  <p:stCondLst>
                                    <p:cond delay="0"/>
                                  </p:stCondLst>
                                  <p:childTnLst>
                                    <p:set>
                                      <p:cBhvr>
                                        <p:cTn id="64" dur="1" fill="hold">
                                          <p:stCondLst>
                                            <p:cond delay="0"/>
                                          </p:stCondLst>
                                        </p:cTn>
                                        <p:tgtEl>
                                          <p:spTgt spid="6">
                                            <p:txEl>
                                              <p:pRg st="6" end="6"/>
                                            </p:txEl>
                                          </p:spTgt>
                                        </p:tgtEl>
                                        <p:attrNameLst>
                                          <p:attrName>style.visibility</p:attrName>
                                        </p:attrNameLst>
                                      </p:cBhvr>
                                      <p:to>
                                        <p:strVal val="visible"/>
                                      </p:to>
                                    </p:set>
                                    <p:anim calcmode="lin" valueType="num">
                                      <p:cBhvr additive="base">
                                        <p:cTn id="65"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6">
                                            <p:txEl>
                                              <p:pRg st="6" end="6"/>
                                            </p:txEl>
                                          </p:spTgt>
                                        </p:tgtEl>
                                        <p:attrNameLst>
                                          <p:attrName>ppt_y</p:attrName>
                                        </p:attrNameLst>
                                      </p:cBhvr>
                                      <p:tavLst>
                                        <p:tav tm="0">
                                          <p:val>
                                            <p:strVal val="1+#ppt_h/2"/>
                                          </p:val>
                                        </p:tav>
                                        <p:tav tm="100000">
                                          <p:val>
                                            <p:strVal val="#ppt_y"/>
                                          </p:val>
                                        </p:tav>
                                      </p:tavLst>
                                    </p:anim>
                                  </p:childTnLst>
                                </p:cTn>
                              </p:par>
                              <p:par>
                                <p:cTn id="67" presetID="2" presetClass="entr" presetSubtype="4" fill="hold" nodeType="withEffect">
                                  <p:stCondLst>
                                    <p:cond delay="0"/>
                                  </p:stCondLst>
                                  <p:childTnLst>
                                    <p:set>
                                      <p:cBhvr>
                                        <p:cTn id="68" dur="1" fill="hold">
                                          <p:stCondLst>
                                            <p:cond delay="0"/>
                                          </p:stCondLst>
                                        </p:cTn>
                                        <p:tgtEl>
                                          <p:spTgt spid="6">
                                            <p:txEl>
                                              <p:pRg st="7" end="7"/>
                                            </p:txEl>
                                          </p:spTgt>
                                        </p:tgtEl>
                                        <p:attrNameLst>
                                          <p:attrName>style.visibility</p:attrName>
                                        </p:attrNameLst>
                                      </p:cBhvr>
                                      <p:to>
                                        <p:strVal val="visible"/>
                                      </p:to>
                                    </p:set>
                                    <p:anim calcmode="lin" valueType="num">
                                      <p:cBhvr additive="base">
                                        <p:cTn id="69"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70" dur="500" fill="hold"/>
                                        <p:tgtEl>
                                          <p:spTgt spid="6">
                                            <p:txEl>
                                              <p:pRg st="7" end="7"/>
                                            </p:txEl>
                                          </p:spTgt>
                                        </p:tgtEl>
                                        <p:attrNameLst>
                                          <p:attrName>ppt_y</p:attrName>
                                        </p:attrNameLst>
                                      </p:cBhvr>
                                      <p:tavLst>
                                        <p:tav tm="0">
                                          <p:val>
                                            <p:strVal val="1+#ppt_h/2"/>
                                          </p:val>
                                        </p:tav>
                                        <p:tav tm="100000">
                                          <p:val>
                                            <p:strVal val="#ppt_y"/>
                                          </p:val>
                                        </p:tav>
                                      </p:tavLst>
                                    </p:anim>
                                  </p:childTnLst>
                                </p:cTn>
                              </p:par>
                              <p:par>
                                <p:cTn id="71" presetID="2" presetClass="entr" presetSubtype="4" fill="hold" nodeType="withEffect">
                                  <p:stCondLst>
                                    <p:cond delay="0"/>
                                  </p:stCondLst>
                                  <p:childTnLst>
                                    <p:set>
                                      <p:cBhvr>
                                        <p:cTn id="72" dur="1" fill="hold">
                                          <p:stCondLst>
                                            <p:cond delay="0"/>
                                          </p:stCondLst>
                                        </p:cTn>
                                        <p:tgtEl>
                                          <p:spTgt spid="6">
                                            <p:txEl>
                                              <p:pRg st="8" end="8"/>
                                            </p:txEl>
                                          </p:spTgt>
                                        </p:tgtEl>
                                        <p:attrNameLst>
                                          <p:attrName>style.visibility</p:attrName>
                                        </p:attrNameLst>
                                      </p:cBhvr>
                                      <p:to>
                                        <p:strVal val="visible"/>
                                      </p:to>
                                    </p:set>
                                    <p:anim calcmode="lin" valueType="num">
                                      <p:cBhvr additive="base">
                                        <p:cTn id="73"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6">
                                            <p:txEl>
                                              <p:pRg st="8" end="8"/>
                                            </p:txEl>
                                          </p:spTgt>
                                        </p:tgtEl>
                                        <p:attrNameLst>
                                          <p:attrName>ppt_y</p:attrName>
                                        </p:attrNameLst>
                                      </p:cBhvr>
                                      <p:tavLst>
                                        <p:tav tm="0">
                                          <p:val>
                                            <p:strVal val="1+#ppt_h/2"/>
                                          </p:val>
                                        </p:tav>
                                        <p:tav tm="100000">
                                          <p:val>
                                            <p:strVal val="#ppt_y"/>
                                          </p:val>
                                        </p:tav>
                                      </p:tavLst>
                                    </p:anim>
                                  </p:childTnLst>
                                </p:cTn>
                              </p:par>
                              <p:par>
                                <p:cTn id="75" presetID="2" presetClass="entr" presetSubtype="4" fill="hold" nodeType="withEffect">
                                  <p:stCondLst>
                                    <p:cond delay="0"/>
                                  </p:stCondLst>
                                  <p:childTnLst>
                                    <p:set>
                                      <p:cBhvr>
                                        <p:cTn id="76" dur="1" fill="hold">
                                          <p:stCondLst>
                                            <p:cond delay="0"/>
                                          </p:stCondLst>
                                        </p:cTn>
                                        <p:tgtEl>
                                          <p:spTgt spid="6">
                                            <p:txEl>
                                              <p:pRg st="9" end="9"/>
                                            </p:txEl>
                                          </p:spTgt>
                                        </p:tgtEl>
                                        <p:attrNameLst>
                                          <p:attrName>style.visibility</p:attrName>
                                        </p:attrNameLst>
                                      </p:cBhvr>
                                      <p:to>
                                        <p:strVal val="visible"/>
                                      </p:to>
                                    </p:set>
                                    <p:anim calcmode="lin" valueType="num">
                                      <p:cBhvr additive="base">
                                        <p:cTn id="77" dur="500" fill="hold"/>
                                        <p:tgtEl>
                                          <p:spTgt spid="6">
                                            <p:txEl>
                                              <p:pRg st="9" end="9"/>
                                            </p:txEl>
                                          </p:spTgt>
                                        </p:tgtEl>
                                        <p:attrNameLst>
                                          <p:attrName>ppt_x</p:attrName>
                                        </p:attrNameLst>
                                      </p:cBhvr>
                                      <p:tavLst>
                                        <p:tav tm="0">
                                          <p:val>
                                            <p:strVal val="#ppt_x"/>
                                          </p:val>
                                        </p:tav>
                                        <p:tav tm="100000">
                                          <p:val>
                                            <p:strVal val="#ppt_x"/>
                                          </p:val>
                                        </p:tav>
                                      </p:tavLst>
                                    </p:anim>
                                    <p:anim calcmode="lin" valueType="num">
                                      <p:cBhvr additive="base">
                                        <p:cTn id="78" dur="500" fill="hold"/>
                                        <p:tgtEl>
                                          <p:spTgt spid="6">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2" presetClass="entr" presetSubtype="4" fill="hold" nodeType="clickEffect">
                                  <p:stCondLst>
                                    <p:cond delay="0"/>
                                  </p:stCondLst>
                                  <p:childTnLst>
                                    <p:set>
                                      <p:cBhvr>
                                        <p:cTn id="82" dur="1" fill="hold">
                                          <p:stCondLst>
                                            <p:cond delay="0"/>
                                          </p:stCondLst>
                                        </p:cTn>
                                        <p:tgtEl>
                                          <p:spTgt spid="6">
                                            <p:txEl>
                                              <p:pRg st="10" end="10"/>
                                            </p:txEl>
                                          </p:spTgt>
                                        </p:tgtEl>
                                        <p:attrNameLst>
                                          <p:attrName>style.visibility</p:attrName>
                                        </p:attrNameLst>
                                      </p:cBhvr>
                                      <p:to>
                                        <p:strVal val="visible"/>
                                      </p:to>
                                    </p:set>
                                    <p:anim calcmode="lin" valueType="num">
                                      <p:cBhvr additive="base">
                                        <p:cTn id="83" dur="500" fill="hold"/>
                                        <p:tgtEl>
                                          <p:spTgt spid="6">
                                            <p:txEl>
                                              <p:pRg st="10" end="10"/>
                                            </p:txEl>
                                          </p:spTgt>
                                        </p:tgtEl>
                                        <p:attrNameLst>
                                          <p:attrName>ppt_x</p:attrName>
                                        </p:attrNameLst>
                                      </p:cBhvr>
                                      <p:tavLst>
                                        <p:tav tm="0">
                                          <p:val>
                                            <p:strVal val="#ppt_x"/>
                                          </p:val>
                                        </p:tav>
                                        <p:tav tm="100000">
                                          <p:val>
                                            <p:strVal val="#ppt_x"/>
                                          </p:val>
                                        </p:tav>
                                      </p:tavLst>
                                    </p:anim>
                                    <p:anim calcmode="lin" valueType="num">
                                      <p:cBhvr additive="base">
                                        <p:cTn id="84" dur="500" fill="hold"/>
                                        <p:tgtEl>
                                          <p:spTgt spid="6">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205773" y="1667933"/>
            <a:ext cx="3265559" cy="3344333"/>
          </a:xfrm>
        </p:spPr>
        <p:txBody>
          <a:bodyPr vert="horz" lIns="91440" tIns="45720" rIns="91440" bIns="45720" rtlCol="0" anchor="t">
            <a:normAutofit/>
          </a:bodyPr>
          <a:lstStyle/>
          <a:p>
            <a:r>
              <a:rPr lang="en-US" sz="3600" kern="1200" dirty="0">
                <a:solidFill>
                  <a:srgbClr val="FFFFFF"/>
                </a:solidFill>
                <a:latin typeface="+mj-lt"/>
                <a:ea typeface="+mj-ea"/>
                <a:cs typeface="+mj-cs"/>
              </a:rPr>
              <a:t>PART IV. </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r>
              <a:rPr lang="en-US" sz="3600" dirty="0">
                <a:solidFill>
                  <a:srgbClr val="FFFFFF"/>
                </a:solidFill>
              </a:rPr>
              <a:t>FUNDING [23]</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636409" y="1007533"/>
            <a:ext cx="6621204" cy="5346614"/>
          </a:xfrm>
        </p:spPr>
        <p:txBody>
          <a:bodyPr vert="horz" lIns="91440" tIns="45720" rIns="91440" bIns="45720" rtlCol="0">
            <a:noAutofit/>
          </a:bodyPr>
          <a:lstStyle/>
          <a:p>
            <a:pPr marL="0" indent="0">
              <a:buNone/>
            </a:pPr>
            <a:r>
              <a:rPr lang="en-US" b="1" dirty="0"/>
              <a:t>Resources and public value implications of this Review</a:t>
            </a:r>
          </a:p>
          <a:p>
            <a:pPr marL="0" indent="0">
              <a:buNone/>
            </a:pPr>
            <a:endParaRPr lang="en-US" b="1" dirty="0"/>
          </a:p>
          <a:p>
            <a:pPr marL="0" indent="0">
              <a:buNone/>
            </a:pPr>
            <a:r>
              <a:rPr lang="en-US" dirty="0"/>
              <a:t>Police Foundation without government resources</a:t>
            </a:r>
          </a:p>
          <a:p>
            <a:pPr marL="0" indent="0">
              <a:buNone/>
            </a:pPr>
            <a:endParaRPr lang="en-US" dirty="0"/>
          </a:p>
          <a:p>
            <a:pPr marL="0" indent="0">
              <a:buNone/>
            </a:pPr>
            <a:r>
              <a:rPr lang="en-US" dirty="0"/>
              <a:t>New structures</a:t>
            </a:r>
          </a:p>
          <a:p>
            <a:pPr marL="0" indent="0">
              <a:buNone/>
            </a:pPr>
            <a:endParaRPr lang="en-US" dirty="0"/>
          </a:p>
          <a:p>
            <a:pPr marL="0" indent="0">
              <a:buNone/>
            </a:pPr>
            <a:r>
              <a:rPr lang="en-US" dirty="0"/>
              <a:t>New ways of working</a:t>
            </a:r>
          </a:p>
          <a:p>
            <a:pPr marL="0" indent="0">
              <a:buNone/>
            </a:pPr>
            <a:endParaRPr lang="en-US" dirty="0"/>
          </a:p>
          <a:p>
            <a:pPr marL="0" indent="0">
              <a:buNone/>
            </a:pPr>
            <a:r>
              <a:rPr lang="en-US" dirty="0"/>
              <a:t>Savings to be made</a:t>
            </a:r>
          </a:p>
        </p:txBody>
      </p:sp>
    </p:spTree>
    <p:extLst>
      <p:ext uri="{BB962C8B-B14F-4D97-AF65-F5344CB8AC3E}">
        <p14:creationId xmlns:p14="http://schemas.microsoft.com/office/powerpoint/2010/main" val="1824512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205773" y="1667933"/>
            <a:ext cx="3265559" cy="3344333"/>
          </a:xfrm>
        </p:spPr>
        <p:txBody>
          <a:bodyPr vert="horz" lIns="91440" tIns="45720" rIns="91440" bIns="45720" rtlCol="0" anchor="t">
            <a:normAutofit/>
          </a:bodyPr>
          <a:lstStyle/>
          <a:p>
            <a:r>
              <a:rPr lang="en-US" sz="3600" kern="1200" dirty="0">
                <a:solidFill>
                  <a:srgbClr val="FFFFFF"/>
                </a:solidFill>
                <a:latin typeface="+mj-lt"/>
                <a:ea typeface="+mj-ea"/>
                <a:cs typeface="+mj-cs"/>
              </a:rPr>
              <a:t>PART IV. </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r>
              <a:rPr lang="en-US" sz="3600" kern="1200" dirty="0">
                <a:solidFill>
                  <a:srgbClr val="FFFFFF"/>
                </a:solidFill>
                <a:latin typeface="+mj-lt"/>
                <a:ea typeface="+mj-ea"/>
                <a:cs typeface="+mj-cs"/>
              </a:rPr>
              <a:t>CONCLUSION</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sp>
        <p:nvSpPr>
          <p:cNvPr id="5" name="Content Placeholder 4">
            <a:extLst>
              <a:ext uri="{FF2B5EF4-FFF2-40B4-BE49-F238E27FC236}">
                <a16:creationId xmlns:a16="http://schemas.microsoft.com/office/drawing/2014/main" id="{208B0BAE-0680-9062-E99A-46A30FF56979}"/>
              </a:ext>
            </a:extLst>
          </p:cNvPr>
          <p:cNvSpPr>
            <a:spLocks noGrp="1"/>
          </p:cNvSpPr>
          <p:nvPr>
            <p:ph idx="1"/>
          </p:nvPr>
        </p:nvSpPr>
        <p:spPr>
          <a:xfrm>
            <a:off x="4627104" y="629587"/>
            <a:ext cx="7359123" cy="5921114"/>
          </a:xfrm>
        </p:spPr>
        <p:txBody>
          <a:bodyPr>
            <a:normAutofit/>
          </a:bodyPr>
          <a:lstStyle/>
          <a:p>
            <a:r>
              <a:rPr lang="en-US" dirty="0">
                <a:solidFill>
                  <a:srgbClr val="0070C0"/>
                </a:solidFill>
              </a:rPr>
              <a:t>“Policing is at a critical juncture. If it does not embrace reform it will likely be overwhelmed by the scale and complexity of the demands coming down the track. </a:t>
            </a:r>
          </a:p>
          <a:p>
            <a:endParaRPr lang="en-US" dirty="0">
              <a:solidFill>
                <a:srgbClr val="0070C0"/>
              </a:solidFill>
            </a:endParaRPr>
          </a:p>
          <a:p>
            <a:r>
              <a:rPr lang="en-US" dirty="0">
                <a:solidFill>
                  <a:srgbClr val="0070C0"/>
                </a:solidFill>
              </a:rPr>
              <a:t>But if we take the necessary decisions now the prize will be great: to develop the conditions in which people can live freely and safely in the 21st century and to renew for our age the promise of the </a:t>
            </a:r>
            <a:r>
              <a:rPr lang="en-US" dirty="0" err="1">
                <a:solidFill>
                  <a:srgbClr val="0070C0"/>
                </a:solidFill>
              </a:rPr>
              <a:t>Peelian</a:t>
            </a:r>
            <a:r>
              <a:rPr lang="en-US" dirty="0">
                <a:solidFill>
                  <a:srgbClr val="0070C0"/>
                </a:solidFill>
              </a:rPr>
              <a:t> model, a form of policing that serves rather than oppresses the people and that can continue to be an example to the world of the art of reconciling order with liberty.”</a:t>
            </a:r>
          </a:p>
          <a:p>
            <a:endParaRPr lang="en-GB" dirty="0"/>
          </a:p>
        </p:txBody>
      </p:sp>
    </p:spTree>
    <p:extLst>
      <p:ext uri="{BB962C8B-B14F-4D97-AF65-F5344CB8AC3E}">
        <p14:creationId xmlns:p14="http://schemas.microsoft.com/office/powerpoint/2010/main" val="1420946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 calcmode="lin" valueType="num">
                                      <p:cBhvr additive="base">
                                        <p:cTn id="1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F9CAC-63F4-40C0-B5E8-6F1E437C46C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F2ECF3F-3F7B-43E4-BF59-0B9EC79CD199}"/>
              </a:ext>
            </a:extLst>
          </p:cNvPr>
          <p:cNvSpPr>
            <a:spLocks noGrp="1"/>
          </p:cNvSpPr>
          <p:nvPr>
            <p:ph idx="1"/>
          </p:nvPr>
        </p:nvSpPr>
        <p:spPr/>
        <p:txBody>
          <a:bodyPr/>
          <a:lstStyle/>
          <a:p>
            <a:r>
              <a:rPr lang="en-GB" dirty="0"/>
              <a:t>Barber, M. (2022) A New Mode of Protection: Redesigning Policing and Public Safety for the 21</a:t>
            </a:r>
            <a:r>
              <a:rPr lang="en-GB" baseline="30000" dirty="0"/>
              <a:t>st</a:t>
            </a:r>
            <a:r>
              <a:rPr lang="en-GB" dirty="0"/>
              <a:t> Century. Final report of the Police Foundation, March 2022.</a:t>
            </a:r>
          </a:p>
        </p:txBody>
      </p:sp>
    </p:spTree>
    <p:extLst>
      <p:ext uri="{BB962C8B-B14F-4D97-AF65-F5344CB8AC3E}">
        <p14:creationId xmlns:p14="http://schemas.microsoft.com/office/powerpoint/2010/main" val="11224928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71</TotalTime>
  <Words>2812</Words>
  <Application>Microsoft Office PowerPoint</Application>
  <PresentationFormat>Widescreen</PresentationFormat>
  <Paragraphs>367</Paragraphs>
  <Slides>40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40</vt:i4>
      </vt:variant>
    </vt:vector>
  </HeadingPairs>
  <TitlesOfParts>
    <vt:vector size="44" baseType="lpstr">
      <vt:lpstr>Arial</vt:lpstr>
      <vt:lpstr>Calibri</vt:lpstr>
      <vt:lpstr>Calibri Light</vt:lpstr>
      <vt:lpstr>Office Theme</vt:lpstr>
      <vt:lpstr>Strategic Review of Policing in England and Wales</vt:lpstr>
      <vt:lpstr>Contents</vt:lpstr>
      <vt:lpstr>Impact of austerity</vt:lpstr>
      <vt:lpstr>PowerPoint Presentation</vt:lpstr>
      <vt:lpstr>A Plan to Improve Public Safety and Modernise Policing</vt:lpstr>
      <vt:lpstr>A Plan to Improve Public Safety and Modernise Policing</vt:lpstr>
      <vt:lpstr>Auditor General for Wales</vt:lpstr>
      <vt:lpstr>A Plan to Improve Public Safety and Modernise Policing</vt:lpstr>
      <vt:lpstr>A Plan to Improve Public Safety and Modernise Policing</vt:lpstr>
      <vt:lpstr>A Plan to Improve Public Safety and Modernise Policing</vt:lpstr>
      <vt:lpstr>A Plan to Improve Public Safety and Modernise Policing</vt:lpstr>
      <vt:lpstr>A Plan to Improve Public Safety and Modernise Policing</vt:lpstr>
      <vt:lpstr>A Plan to Improve Public Safety and Modernise Policing</vt:lpstr>
      <vt:lpstr>Summary [9-23]</vt:lpstr>
      <vt:lpstr>PART 1. THE CHALLENGE:  Public Safety and Security in the 2020s and 2030s</vt:lpstr>
      <vt:lpstr>PART 1. THE CHALLENGE:  Public Safety and Security in the 2020s and 2030s</vt:lpstr>
      <vt:lpstr>PART 1. THE CHALLENGE:  Police Performance</vt:lpstr>
      <vt:lpstr>PART 1. THE CHALLENGE:  Police Performance</vt:lpstr>
      <vt:lpstr>PART II. POLICING IN A SYSTEM  The Public Safety System [10]</vt:lpstr>
      <vt:lpstr>PART II. POLICING IN A SYSTEM  The Public Safety System [10]</vt:lpstr>
      <vt:lpstr>PART II. POLICING IN A SYSTEM  The Role of the Police [11]</vt:lpstr>
      <vt:lpstr>PART II. POLICING IN A SYSTEM  The Role of the Police [11]</vt:lpstr>
      <vt:lpstr>PART III. CAPABILITIES  Legitimacy [12]  </vt:lpstr>
      <vt:lpstr>PART III. CAPABILITIES  Legitimacy [12]  </vt:lpstr>
      <vt:lpstr>PowerPoint Presentation</vt:lpstr>
      <vt:lpstr>PART III. CAPABILITIES  Legitimacy [13]  </vt:lpstr>
      <vt:lpstr>PART III. CAPABILITIES  Legitimacy [13]  </vt:lpstr>
      <vt:lpstr>PART III. CAPABILITIES  Skills and Technology  Learning &amp; Development  Wellbeing  [15-17]  </vt:lpstr>
      <vt:lpstr>PART III. CAPABILITIES  Skills and Technology  Learning &amp; Development  Wellbeing  [15-17]  </vt:lpstr>
      <vt:lpstr>PART III. CAPABILITIES  Leadership [17  </vt:lpstr>
      <vt:lpstr>PART IV.   ORGANISATION  Structure [17]  </vt:lpstr>
      <vt:lpstr>PART IV.   ORGANISATION  Structure [18]  </vt:lpstr>
      <vt:lpstr>PART IV.   ORGANISATION  Structure [19]  </vt:lpstr>
      <vt:lpstr>PART IV.   ORGANISATION  Governance [20]  </vt:lpstr>
      <vt:lpstr>PART IV.   ORGANISATION  Governance [20]  </vt:lpstr>
      <vt:lpstr>PART IV.   ORGANISATION  Home Secretary HMICFRS IOPC CoP National system of police governance [21]  </vt:lpstr>
      <vt:lpstr>PART IV.   FUNDING [22]  </vt:lpstr>
      <vt:lpstr>PART IV.   FUNDING [23]  </vt:lpstr>
      <vt:lpstr>PART IV.   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Review of Policing in England and Wales</dc:title>
  <dc:creator>Mike Durke</dc:creator>
  <cp:lastModifiedBy>Mike Durke</cp:lastModifiedBy>
  <cp:revision>32</cp:revision>
  <dcterms:created xsi:type="dcterms:W3CDTF">2022-09-01T10:15:10Z</dcterms:created>
  <dcterms:modified xsi:type="dcterms:W3CDTF">2023-03-23T10:53:03Z</dcterms:modified>
</cp:coreProperties>
</file>