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9" r:id="rId5"/>
    <p:sldId id="259" r:id="rId6"/>
    <p:sldId id="260" r:id="rId7"/>
    <p:sldId id="267" r:id="rId8"/>
    <p:sldId id="262" r:id="rId9"/>
    <p:sldId id="265" r:id="rId10"/>
    <p:sldId id="263" r:id="rId11"/>
    <p:sldId id="264" r:id="rId12"/>
    <p:sldId id="270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lie Y. Davis" initials="JYD" lastIdx="4" clrIdx="0">
    <p:extLst>
      <p:ext uri="{19B8F6BF-5375-455C-9EA6-DF929625EA0E}">
        <p15:presenceInfo xmlns:p15="http://schemas.microsoft.com/office/powerpoint/2012/main" userId="S::j.y.davis@uwtsd.ac.uk::c09c923e-016a-4e18-b742-99caf2192ef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98" autoAdjust="0"/>
    <p:restoredTop sz="94660"/>
  </p:normalViewPr>
  <p:slideViewPr>
    <p:cSldViewPr snapToGrid="0">
      <p:cViewPr varScale="1">
        <p:scale>
          <a:sx n="81" d="100"/>
          <a:sy n="81" d="100"/>
        </p:scale>
        <p:origin x="62" y="1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3F6936-9232-4A26-BE98-1875764F8F87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ADC69-EE7B-4BC2-A889-C627A9451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3589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626F4-FA80-4864-8D98-D42E851971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E622A2-3314-45B7-9DAB-A40D8D4C5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9A64F-FE52-4525-8527-D1FE9BD63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55BFC-EB0F-4881-8749-EC6B569B8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BA099-DB09-4873-91FE-164927B6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061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613D0-402A-428D-81EF-1C974AE6A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8233F-F688-4232-929A-69D19C9FE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FB4AE-23D5-4EE0-B758-DFF3D6A6D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0BE243-871C-4305-9379-A23DDFA76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CE7CF-CB89-4525-A9EF-3A5F045BB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954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EDF09-6CD9-4FC3-BC50-8866A5CF9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CF035-2A1F-4760-A4C1-B922ABC874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962B7-C18E-4215-A258-8A6EC9DF0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9687EE-CD43-475E-B8D4-50665325D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5822F6-785E-465C-921B-99D666353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083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8E508-BDFE-497D-95FB-698DDD1FA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7E041-9465-488D-AD19-3F5890BEBA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7ED1B-EA44-47E1-AD2B-7D1A04CF4D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7BE8CA-267A-4857-96F6-0995BC03A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4019CB-285B-42C3-A11F-A13DC6295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805944-9212-4388-81E7-1C9A44DFC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298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C6729-4C28-434B-8753-FD729EB9D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E2191-2BF0-4712-9E3F-0351BD6BC4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CDE29F-E1BD-40AA-9BEC-E8A26B66AF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80F918-2C15-4E48-A096-90DF2E4B4E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264387-B287-460E-96D0-8921E7CD9E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9B582E-5D2E-4BF5-871C-DAE8293ED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C1B755-1B15-414F-AFED-42D6CFEA2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EC8774-800B-4BF4-8C10-398C14D95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655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1A057-5242-43BE-A640-1DCCC5AF2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544F9D-8812-4829-A4F4-A70AD0F80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9F3688-4D92-4434-A954-E813E081C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37E72-8C47-473F-B456-B250095D8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94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B15163-6DF7-4F24-B58E-8A3178DE6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9ED105-3E60-403B-A52B-E0D51D24D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3CF84F-FC0D-49A1-9BB4-768901AD1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412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6FA0F-9F0E-45B3-BFC7-76D8F90E1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A659F-BCBA-4529-9955-01212D32C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040D2-89EA-48E4-B922-3D7EA19A18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B238B-5FBF-47DF-9C5D-7EB099532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E64B8-766B-4E1B-ADB6-34B124DDC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2777CE-6441-4468-BC99-C1BC4B025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471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4AF2F-87E9-4A5C-859B-A3E26DECB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106875-59F3-47CA-B645-747361117B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C89F46-3BA4-491A-997E-9B503FB911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2F2B8-1153-4411-BE3D-5CA765B73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2AEA01-CEF1-4447-AD1B-EFA367865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C1D59B-C73F-48F8-B7BB-00F24191D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007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F5043-4475-4F42-8F34-9801851FF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84C686-5144-4FC7-B68D-B550639248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9C1FA-7D8A-400B-97E3-07B59279B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7F8D8-8803-4895-8206-A93342D0F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FE636-5E38-414F-A944-6A6BCD900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897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C7FF0E-80A8-4CAE-8916-194A1542CB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1ADA07-4AE0-405A-B8BE-4A1BB8DFE5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5AE34-E4EF-4D73-BBEE-48ABEA6B7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16BE5-6C0D-457F-AE3C-D6B678D36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42567-6754-4398-8BDA-B1D4933E3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563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5BD3BF-61B4-4373-9E32-026B319A5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E0423-78FF-4DA7-8563-89C7CE95E7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68BD7-15D1-49F7-BAC4-1A066EBE9C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7228-E44C-4DE3-A04B-2BE6EB75CD8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396ED-EEC3-40E4-B989-62DA1CE355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8682C-2A83-4317-8CE5-F4602DAD64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C0073-DA01-4FD2-82CE-338069DF8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127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global+perspective&amp;sxsrf=ALeKk03xFsz7Cc1TG0a4wmlT3tebl1IQ7w:1613833389785&amp;source=lnms&amp;tbm=isch&amp;sa=X&amp;ved=2ahUKEwiPxLLv3fjuAhVlQkEAHeuqA5QQ_AUoAXoECBIQAw&amp;biw=1536&amp;bih=706#imgrc=PfTPQnpAwcZIM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search?q=cycling+to+school&amp;tbm=isch&amp;ved=2ahUKEwjssNi__vjuAhVFyxQKHcPLAx0Q2-cCegQIABAA&amp;oq=cyc&amp;gs_lcp=CgNpbWcQARgAMgQIIxAnMgcIABCxAxBDMgcIABCxAxBDMgQIABBDMgUIABCxAzIFCAAQsQMyBQgAELEDMgUIABCxAzICCAAyCAgAELEDEIMBOgcIIxDqAhAnUNnqAVjk_AFg95ECaAFwAHgDgAGKAYgBhgiSAQM0LjaYAQCgAQGqAQtnd3Mtd2l6LWltZ7ABCsABAQ&amp;sclient=img&amp;ei=5EYxYOyuBsWWU8OXj-gB&amp;bih=706&amp;biw=1536#imgrc=ZKdDxyLmga-FKM" TargetMode="External"/><Relationship Id="rId3" Type="http://schemas.openxmlformats.org/officeDocument/2006/relationships/image" Target="../media/image10.jpeg"/><Relationship Id="rId7" Type="http://schemas.openxmlformats.org/officeDocument/2006/relationships/hyperlink" Target="https://www.google.co.uk/search?q=fair+trade&amp;sxsrf=ALeKk02zgO7gAQTMJkuh0tOqCMrRNxmpYg:1613841894141&amp;source=lnms&amp;tbm=isch&amp;sa=X&amp;ved=2ahUKEwjln8vG_fjuAhVAQUEAHYK-CsAQ_AUoAXoECAIQAw&amp;biw=1536&amp;bih=706&amp;dpr=1.25#imgrc=k3XtewSc0zuoqM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search?q=cycling+to+school&amp;tbm=isch&amp;ved=2ahUKEwjssNi__vjuAhVFyxQKHcPLAx0Q2-cCegQIABAA&amp;oq=cyc&amp;gs_lcp=CgNpbWcQARgAMgQIIxAnMgcIABCxAxBDMgcIABCxAxBDMgQIABBDMgUIABCxAzIFCAAQsQMyBQgAELEDMgUIABCxAzICCAAyCAgAELEDEIMBOgcIIxDqAhAnUNnqAVjk_AFg95ECaAFwAHgDgAGKAYgBhgiSAQM0LjaYAQCgAQGqAQtnd3Mtd2l6LWltZ7ABCsABAQ&amp;sclient=img&amp;ei=5EYxYOyuBsWWU8OXj-gB&amp;bih=706&amp;biw=1536#imgrc=ZKdDxyLmga-FKM" TargetMode="External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Relationship Id="rId9" Type="http://schemas.openxmlformats.org/officeDocument/2006/relationships/hyperlink" Target="https://www.google.co.uk/search?q=healthy+eating+in+schools&amp;tbm=isch&amp;ved=2ahUKEwj7m53R_vjuAhX-AWMBHTc4CHgQ2-cCegQIABAA&amp;oq=healthy+eating+in+schools&amp;gs_lcp=CgNpbWcQAzICCAAyBggAEAUQHjIGCAAQBRAeMgYIABAFEB4yBAgAEBgyBAgAEBgyBAgAEBgyBAgAEBgyBAgAEBgyBAgAEBg6BAgjECc6BwgjEOoCECc6BAgAEEM6BQgAELEDOggIABCxAxCDAToKCAAQsQMQgwEQQzoHCAAQsQMQQzoGCAAQCBAeULHmCFizrQlgk7EJaAFwAHgBgAGDAYgB0BuSAQUzMC4xMZgBAKABAaoBC2d3cy13aXotaW1nsAEKwAEB&amp;sclient=img&amp;ei=CEcxYPv3Nf6DjLsPt_CgwAc&amp;bih=706&amp;biw=1536#imgrc=H7p43jdPYH8xVM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hyperlink" Target="https://www.google.co.uk/search?q=compost&amp;tbm=isch&amp;ved=2ahUKEwi3r5fF__juAhUzgM4BHTrmDZQQ2-cCegQIABAA&amp;oq=compost&amp;gs_lcp=CgNpbWcQAzIECAAQQzIECAAQQzIHCAAQsQMQQzIHCAAQsQMQQzIECAAQQzIECAAQQzIECAAQQzIECAAQQzIECAAQQzIFCAAQsQM6BAgjECc6BwgjEOoCECc6AggAOggIABCxAxCDAVCK7AJY8I0DYJjPA2gBcAB4AoABfogB4haSAQQyOC44mAEAoAEBqgELZ3dzLXdpei1pbWewAQrAAQE&amp;sclient=img&amp;ei=_EcxYLfBA7OAur4Pusy3oAk&amp;bih=706&amp;biw=1536#imgrc=I2WEVv_AuBnh6M" TargetMode="External"/><Relationship Id="rId4" Type="http://schemas.openxmlformats.org/officeDocument/2006/relationships/image" Target="../media/image30.jpeg"/><Relationship Id="rId9" Type="http://schemas.openxmlformats.org/officeDocument/2006/relationships/hyperlink" Target="https://www.google.co.uk/search?q=beach+litter+picking+schools+uk&amp;tbm=isch&amp;ved=2ahUKEwil7peb__juAhWFwoUKHf2kAa4Q2-cCegQIABAA&amp;oq=beach+&amp;gs_lcp=CgNpbWcQARgAMgQIIxAnMgQIABBDMgQIABBDMgcIABCxAxBDMgQIABBDMgcIABCxAxBDMgcIABCxAxBDMgcIABCxAxBDMgcIABCxAxBDMgcIABCxAxBDOgYIABAFEB46BAgAEBg6BwgjEOoCECc6CAgAELEDEIMBOgUIABCxAzoCCABQzvcEWNOTBWCppQVoAXAAeAOAAYoBiAGVFZIBBDIxLjmYAQCgAQGqAQtnd3Mtd2l6LWltZ7ABCsABAQ&amp;sclient=img&amp;ei=o0cxYOWQPIWFlwT9yYbwCg&amp;bih=706&amp;biw=1536#imgrc=MZGeFFoLw9c3WM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.bangor.ac.uk/portal/files/20576580/null" TargetMode="External"/><Relationship Id="rId7" Type="http://schemas.openxmlformats.org/officeDocument/2006/relationships/hyperlink" Target="http://www.un.org/sustainabledevelopment/news/communications-material/%20(Accessed" TargetMode="External"/><Relationship Id="rId2" Type="http://schemas.openxmlformats.org/officeDocument/2006/relationships/hyperlink" Target="https://connecting-classrooms.britishcouncil.org/sites/default/files/education_for_sustainable_development_and_global_citizenship_resource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unesco.org/education/tlsf/mods/theme_gs/mod0a.html" TargetMode="External"/><Relationship Id="rId5" Type="http://schemas.openxmlformats.org/officeDocument/2006/relationships/hyperlink" Target="https://sustainabledevelopment.un.org/partnership/?p=2373/" TargetMode="External"/><Relationship Id="rId4" Type="http://schemas.openxmlformats.org/officeDocument/2006/relationships/hyperlink" Target="https://www.estyn.gov.wales/sites/default/files/documents/ESDGC:%20Progress%20in%20education%20for%20sustainable%20development%20and%20global%20citizenship%20-%20June%202014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cells/publications/publications/guidanceandinformation/outofclassroomlearning/outofclassroomlearninge.pdf?lang=en" TargetMode="External"/><Relationship Id="rId2" Type="http://schemas.openxmlformats.org/officeDocument/2006/relationships/hyperlink" Target="https://www.un.org/sustainabledevelopment/wp-content/uploads/2019/08/E_SDG-Logo-2019-01.png/(Accessed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hwb.gov.wales/curriculum-for-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global perspective">
            <a:extLst>
              <a:ext uri="{FF2B5EF4-FFF2-40B4-BE49-F238E27FC236}">
                <a16:creationId xmlns:a16="http://schemas.microsoft.com/office/drawing/2014/main" id="{ABE6850A-A1C9-455C-BDB5-4032EF0846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7" r="21418" b="9091"/>
          <a:stretch/>
        </p:blipFill>
        <p:spPr bwMode="auto">
          <a:xfrm>
            <a:off x="3523485" y="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1334E6-3C95-42F0-BCF1-CFE623D7761D}"/>
              </a:ext>
            </a:extLst>
          </p:cNvPr>
          <p:cNvSpPr/>
          <p:nvPr/>
        </p:nvSpPr>
        <p:spPr>
          <a:xfrm>
            <a:off x="390525" y="533400"/>
            <a:ext cx="895350" cy="35623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614918-334B-4412-8980-6F2D0377A885}"/>
              </a:ext>
            </a:extLst>
          </p:cNvPr>
          <p:cNvSpPr/>
          <p:nvPr/>
        </p:nvSpPr>
        <p:spPr>
          <a:xfrm>
            <a:off x="481029" y="4546920"/>
            <a:ext cx="3977640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83DB0-4527-46BD-A321-638630562BD4}"/>
              </a:ext>
            </a:extLst>
          </p:cNvPr>
          <p:cNvSpPr/>
          <p:nvPr/>
        </p:nvSpPr>
        <p:spPr>
          <a:xfrm rot="20682579">
            <a:off x="182276" y="587768"/>
            <a:ext cx="7664791" cy="38472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u="sng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Global Perspectives</a:t>
            </a:r>
          </a:p>
          <a:p>
            <a:pPr algn="ctr"/>
            <a:r>
              <a:rPr lang="en-US" sz="7200" b="1" u="sng" cap="none" spc="0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On</a:t>
            </a:r>
          </a:p>
          <a:p>
            <a:pPr algn="ctr"/>
            <a:r>
              <a:rPr lang="en-US" sz="7200" b="1" u="sng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Education </a:t>
            </a:r>
          </a:p>
          <a:p>
            <a:pPr algn="ctr"/>
            <a:r>
              <a:rPr lang="en-US" sz="2800" b="1" cap="none" spc="0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(SJE6006)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E7B65B-2028-4BFB-9256-C995E5401F05}"/>
              </a:ext>
            </a:extLst>
          </p:cNvPr>
          <p:cNvSpPr txBox="1"/>
          <p:nvPr/>
        </p:nvSpPr>
        <p:spPr>
          <a:xfrm>
            <a:off x="10203177" y="6457880"/>
            <a:ext cx="3977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 </a:t>
            </a:r>
          </a:p>
          <a:p>
            <a:r>
              <a:rPr lang="en-GB" sz="1000" u="sng" dirty="0">
                <a:hlinkClick r:id="rId3"/>
              </a:rPr>
              <a:t>global perspective - Google Search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498646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A8651ED-9746-4708-8F3B-EECEE51DA703}"/>
              </a:ext>
            </a:extLst>
          </p:cNvPr>
          <p:cNvSpPr/>
          <p:nvPr/>
        </p:nvSpPr>
        <p:spPr>
          <a:xfrm>
            <a:off x="0" y="0"/>
            <a:ext cx="5809903" cy="1384995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u="sng" dirty="0">
                <a:ln w="0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Education for Sustainable Development and Global Citizenship (</a:t>
            </a:r>
            <a:r>
              <a:rPr lang="en-US" sz="2800" b="0" u="sng" cap="none" spc="0" dirty="0">
                <a:ln w="0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ESDGC</a:t>
            </a:r>
            <a:r>
              <a:rPr lang="en-US" sz="2800" u="sng" dirty="0">
                <a:ln w="0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)</a:t>
            </a:r>
            <a:endParaRPr lang="en-US" sz="2800" b="0" u="sng" cap="none" spc="0" dirty="0">
              <a:ln w="0">
                <a:solidFill>
                  <a:schemeClr val="accent1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D64C2AD0-EF3E-4F11-9924-001AD19D1601}"/>
              </a:ext>
            </a:extLst>
          </p:cNvPr>
          <p:cNvSpPr/>
          <p:nvPr/>
        </p:nvSpPr>
        <p:spPr>
          <a:xfrm>
            <a:off x="9547253" y="522764"/>
            <a:ext cx="2314952" cy="2031055"/>
          </a:xfrm>
          <a:prstGeom prst="star5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7 Key themes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B30C1B-6AC7-4BEA-A9CA-072AD9B9EFFF}"/>
              </a:ext>
            </a:extLst>
          </p:cNvPr>
          <p:cNvSpPr txBox="1"/>
          <p:nvPr/>
        </p:nvSpPr>
        <p:spPr>
          <a:xfrm>
            <a:off x="9566676" y="2663301"/>
            <a:ext cx="25428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6">
                  <a:lumMod val="75000"/>
                </a:schemeClr>
              </a:buClr>
              <a:buSzPct val="160000"/>
              <a:buFont typeface="Calibri" panose="020F0502020204030204" pitchFamily="34" charset="0"/>
              <a:buChar char="*"/>
            </a:pPr>
            <a:r>
              <a:rPr lang="en-GB" sz="1400" dirty="0"/>
              <a:t>Wealth and poverty – Fairtrade, procurement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SzPct val="160000"/>
              <a:buFont typeface="Calibri" panose="020F0502020204030204" pitchFamily="34" charset="0"/>
              <a:buChar char="*"/>
            </a:pPr>
            <a:r>
              <a:rPr lang="en-GB" sz="1400" dirty="0"/>
              <a:t> Climate change – energy use, transport choice 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SzPct val="160000"/>
              <a:buFont typeface="Calibri" panose="020F0502020204030204" pitchFamily="34" charset="0"/>
              <a:buChar char="*"/>
            </a:pPr>
            <a:r>
              <a:rPr lang="en-GB" sz="1400" dirty="0"/>
              <a:t>Natural environment – take action for biodiversity  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SzPct val="160000"/>
              <a:buFont typeface="Calibri" panose="020F0502020204030204" pitchFamily="34" charset="0"/>
              <a:buChar char="*"/>
            </a:pPr>
            <a:r>
              <a:rPr lang="en-GB" sz="1400" dirty="0"/>
              <a:t> Consumption and waste – building and grounds  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SzPct val="160000"/>
              <a:buFont typeface="Calibri" panose="020F0502020204030204" pitchFamily="34" charset="0"/>
              <a:buChar char="*"/>
            </a:pPr>
            <a:r>
              <a:rPr lang="en-GB" sz="1400" dirty="0"/>
              <a:t> Healthy living –  healthy body, healthy mind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SzPct val="160000"/>
              <a:buFont typeface="Calibri" panose="020F0502020204030204" pitchFamily="34" charset="0"/>
              <a:buChar char="*"/>
            </a:pPr>
            <a:r>
              <a:rPr lang="en-GB" sz="1400" dirty="0"/>
              <a:t>Identity and culture – international partnerships, race equality 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SzPct val="160000"/>
              <a:buFont typeface="Calibri" panose="020F0502020204030204" pitchFamily="34" charset="0"/>
              <a:buChar char="*"/>
            </a:pPr>
            <a:r>
              <a:rPr lang="en-GB" sz="1400" dirty="0"/>
              <a:t> Choices and decisions – thinking about consequences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6597C69-9924-4FD6-8841-7D97CE760507}"/>
              </a:ext>
            </a:extLst>
          </p:cNvPr>
          <p:cNvSpPr txBox="1"/>
          <p:nvPr/>
        </p:nvSpPr>
        <p:spPr>
          <a:xfrm>
            <a:off x="2985855" y="1807415"/>
            <a:ext cx="46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What is ESDGC?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3F8665-90CC-4302-8A78-F5837253C81E}"/>
              </a:ext>
            </a:extLst>
          </p:cNvPr>
          <p:cNvSpPr txBox="1"/>
          <p:nvPr/>
        </p:nvSpPr>
        <p:spPr>
          <a:xfrm>
            <a:off x="9484184" y="156712"/>
            <a:ext cx="2542832" cy="6544576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142057-394D-4A40-AAC0-E020BB659E59}"/>
              </a:ext>
            </a:extLst>
          </p:cNvPr>
          <p:cNvSpPr txBox="1"/>
          <p:nvPr/>
        </p:nvSpPr>
        <p:spPr>
          <a:xfrm>
            <a:off x="2974099" y="2312469"/>
            <a:ext cx="56213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ESDGC is the links between society, economy, and the environment, and between our own lives and those of people throughout the world.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needs and rights of both present and future generations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ESDGC is the relationships between power, resources, and human rights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local and global implications of everything we do and the actions that individuals and organisations can take in response to the local and global issues.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E0A83D-C8CF-43A3-85F3-9DDF6E3E2B20}"/>
              </a:ext>
            </a:extLst>
          </p:cNvPr>
          <p:cNvSpPr txBox="1"/>
          <p:nvPr/>
        </p:nvSpPr>
        <p:spPr>
          <a:xfrm rot="20608437">
            <a:off x="95849" y="5169524"/>
            <a:ext cx="2646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“Education is the most powerful weapon you can use to change the world” - </a:t>
            </a:r>
            <a:r>
              <a:rPr lang="en-GB" u="sng" dirty="0"/>
              <a:t>Nelson Mandela</a:t>
            </a:r>
          </a:p>
        </p:txBody>
      </p:sp>
      <p:pic>
        <p:nvPicPr>
          <p:cNvPr id="1026" name="Picture 2" descr="Image result for education for sustainable development and global citizenship">
            <a:extLst>
              <a:ext uri="{FF2B5EF4-FFF2-40B4-BE49-F238E27FC236}">
                <a16:creationId xmlns:a16="http://schemas.microsoft.com/office/drawing/2014/main" id="{2A426FF4-7DE5-41C1-A58A-EE8334688A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32" y="1510604"/>
            <a:ext cx="2258887" cy="230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4FEFCCC-71CA-447A-BFF4-38D4392D135D}"/>
              </a:ext>
            </a:extLst>
          </p:cNvPr>
          <p:cNvSpPr txBox="1"/>
          <p:nvPr/>
        </p:nvSpPr>
        <p:spPr>
          <a:xfrm>
            <a:off x="30954" y="3796024"/>
            <a:ext cx="2344619" cy="216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900" dirty="0">
                <a:solidFill>
                  <a:srgbClr val="36AFCE">
                    <a:lumMod val="50000"/>
                  </a:srgbClr>
                </a:solidFill>
                <a:ea typeface="+mn-lt"/>
                <a:cs typeface="Calibri" panose="020F0502020204030204"/>
              </a:rPr>
              <a:t>(ESDGC Logo. World Education Blog ,2016). </a:t>
            </a:r>
            <a:endParaRPr lang="en-US" sz="900" dirty="0">
              <a:solidFill>
                <a:srgbClr val="36AFCE">
                  <a:lumMod val="50000"/>
                </a:srgb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489433-C4FC-42AF-85C9-7DA87AD1B7EA}"/>
              </a:ext>
            </a:extLst>
          </p:cNvPr>
          <p:cNvSpPr txBox="1"/>
          <p:nvPr/>
        </p:nvSpPr>
        <p:spPr>
          <a:xfrm>
            <a:off x="-20206" y="6598352"/>
            <a:ext cx="204561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(Welsh government, 2016)</a:t>
            </a:r>
          </a:p>
        </p:txBody>
      </p:sp>
    </p:spTree>
    <p:extLst>
      <p:ext uri="{BB962C8B-B14F-4D97-AF65-F5344CB8AC3E}">
        <p14:creationId xmlns:p14="http://schemas.microsoft.com/office/powerpoint/2010/main" val="290628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FDA47BC-3069-47F5-8257-24B3B1F76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2927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B52BEA75-5FB5-4F93-9A81-4B41B0094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6859" y="998060"/>
            <a:ext cx="2648371" cy="2616979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7AE95D8F-9825-4222-8846-E3461598C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5F2460-4F0B-4BF0-BF71-FA879F004C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538" y="4756638"/>
            <a:ext cx="11139854" cy="930447"/>
          </a:xfrm>
        </p:spPr>
        <p:txBody>
          <a:bodyPr>
            <a:normAutofit/>
          </a:bodyPr>
          <a:lstStyle/>
          <a:p>
            <a:r>
              <a:rPr lang="en-GB" sz="5400" u="sng" dirty="0">
                <a:ln w="2857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How is ESDGC implemented ? </a:t>
            </a:r>
          </a:p>
        </p:txBody>
      </p:sp>
      <p:pic>
        <p:nvPicPr>
          <p:cNvPr id="7" name="Picture 10" descr="Image result for fair trade">
            <a:extLst>
              <a:ext uri="{FF2B5EF4-FFF2-40B4-BE49-F238E27FC236}">
                <a16:creationId xmlns:a16="http://schemas.microsoft.com/office/drawing/2014/main" id="{B0E01DA1-15FF-464F-9EAC-F3F117E26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6101" y="477749"/>
            <a:ext cx="2717942" cy="200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Image result for future generations act wales">
            <a:extLst>
              <a:ext uri="{FF2B5EF4-FFF2-40B4-BE49-F238E27FC236}">
                <a16:creationId xmlns:a16="http://schemas.microsoft.com/office/drawing/2014/main" id="{B6BAA843-55A1-4200-B3FC-1DEB0A666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90143" y="781087"/>
            <a:ext cx="2646677" cy="305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7" name="Straight Connector 30">
            <a:extLst>
              <a:ext uri="{FF2B5EF4-FFF2-40B4-BE49-F238E27FC236}">
                <a16:creationId xmlns:a16="http://schemas.microsoft.com/office/drawing/2014/main" id="{942B920A-73AD-402A-8EEF-B88E1A939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68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2">
            <a:extLst>
              <a:ext uri="{FF2B5EF4-FFF2-40B4-BE49-F238E27FC236}">
                <a16:creationId xmlns:a16="http://schemas.microsoft.com/office/drawing/2014/main" id="{00C9EB70-BC82-414A-BF8D-AD7FC6727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609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DDC9705D-2FED-419A-96CB-C513F9D9A2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6963" y="583514"/>
            <a:ext cx="2646678" cy="1640940"/>
          </a:xfrm>
          <a:prstGeom prst="rect">
            <a:avLst/>
          </a:prstGeom>
        </p:spPr>
      </p:pic>
      <p:cxnSp>
        <p:nvCxnSpPr>
          <p:cNvPr id="39" name="Straight Connector 34">
            <a:extLst>
              <a:ext uri="{FF2B5EF4-FFF2-40B4-BE49-F238E27FC236}">
                <a16:creationId xmlns:a16="http://schemas.microsoft.com/office/drawing/2014/main" id="{3217665F-0036-444A-8D4A-33AF36A36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1F16605-220D-46E6-B6B7-84791E7A8C51}"/>
              </a:ext>
            </a:extLst>
          </p:cNvPr>
          <p:cNvSpPr txBox="1"/>
          <p:nvPr/>
        </p:nvSpPr>
        <p:spPr>
          <a:xfrm>
            <a:off x="3290143" y="3910209"/>
            <a:ext cx="264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Wellbeing of Future Generations Act (2015)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52CE4A-6F91-4375-A38A-32CB7BAD0686}"/>
              </a:ext>
            </a:extLst>
          </p:cNvPr>
          <p:cNvSpPr txBox="1"/>
          <p:nvPr/>
        </p:nvSpPr>
        <p:spPr>
          <a:xfrm>
            <a:off x="6515897" y="3942853"/>
            <a:ext cx="23348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Successful Futures (2015)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73109A-9244-487E-9EFC-78686F6FD3D4}"/>
              </a:ext>
            </a:extLst>
          </p:cNvPr>
          <p:cNvSpPr txBox="1"/>
          <p:nvPr/>
        </p:nvSpPr>
        <p:spPr>
          <a:xfrm>
            <a:off x="378068" y="2102177"/>
            <a:ext cx="2332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Fair Trading Act (1973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35D298-EC63-400C-A3CE-2207FBF71B33}"/>
              </a:ext>
            </a:extLst>
          </p:cNvPr>
          <p:cNvSpPr txBox="1"/>
          <p:nvPr/>
        </p:nvSpPr>
        <p:spPr>
          <a:xfrm>
            <a:off x="9332536" y="2480340"/>
            <a:ext cx="24843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Sustainable Development Goals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316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13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Image result for global perspective in primary education">
            <a:extLst>
              <a:ext uri="{FF2B5EF4-FFF2-40B4-BE49-F238E27FC236}">
                <a16:creationId xmlns:a16="http://schemas.microsoft.com/office/drawing/2014/main" id="{591FCA99-501B-4166-967D-B9094A3B62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" t="9091" r="30022" b="-1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2" name="Rectangle 14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8F69BA-413A-4937-A2C2-0A4DB4D71331}"/>
              </a:ext>
            </a:extLst>
          </p:cNvPr>
          <p:cNvSpPr/>
          <p:nvPr/>
        </p:nvSpPr>
        <p:spPr>
          <a:xfrm>
            <a:off x="350729" y="450937"/>
            <a:ext cx="1139868" cy="3210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0090DD5-1250-4952-B056-BD13FC4490B1}"/>
              </a:ext>
            </a:extLst>
          </p:cNvPr>
          <p:cNvSpPr/>
          <p:nvPr/>
        </p:nvSpPr>
        <p:spPr>
          <a:xfrm>
            <a:off x="0" y="1860637"/>
            <a:ext cx="5720156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What we do in </a:t>
            </a:r>
          </a:p>
          <a:p>
            <a:pPr algn="ctr"/>
            <a:r>
              <a:rPr lang="en-US" sz="5400" b="1" u="sng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primary</a:t>
            </a:r>
            <a:r>
              <a:rPr lang="en-US" sz="5400" b="1" u="sng" cap="none" spc="0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</a:p>
          <a:p>
            <a:pPr algn="ctr"/>
            <a:r>
              <a:rPr lang="en-US" sz="5400" b="1" u="sng" cap="none" spc="0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setting to promote </a:t>
            </a:r>
          </a:p>
          <a:p>
            <a:pPr algn="ctr"/>
            <a:r>
              <a:rPr lang="en-US" sz="5400" b="1" u="sng" cap="none" spc="0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ESDGC</a:t>
            </a:r>
          </a:p>
        </p:txBody>
      </p:sp>
    </p:spTree>
    <p:extLst>
      <p:ext uri="{BB962C8B-B14F-4D97-AF65-F5344CB8AC3E}">
        <p14:creationId xmlns:p14="http://schemas.microsoft.com/office/powerpoint/2010/main" val="1769925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DBB7A12-D21A-4B10-B3CB-25D9F795E5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6749" y="1584028"/>
            <a:ext cx="4590166" cy="1655762"/>
          </a:xfrm>
        </p:spPr>
        <p:txBody>
          <a:bodyPr>
            <a:noAutofit/>
          </a:bodyPr>
          <a:lstStyle/>
          <a:p>
            <a:r>
              <a:rPr lang="en-GB" sz="1800" dirty="0"/>
              <a:t>Curriculum -  explore links to climate change throughout all subject areas. </a:t>
            </a:r>
          </a:p>
          <a:p>
            <a:r>
              <a:rPr lang="en-GB" sz="1800" dirty="0"/>
              <a:t>Recycling and food waste </a:t>
            </a:r>
          </a:p>
          <a:p>
            <a:r>
              <a:rPr lang="en-GB" sz="1800" dirty="0"/>
              <a:t>Children are encouraged to cycle, walk to school to save on car emissions. </a:t>
            </a:r>
          </a:p>
          <a:p>
            <a:r>
              <a:rPr lang="en-GB" sz="1800" dirty="0"/>
              <a:t>When the children are in Year 4 they take part in a cycling proficiency test, to teach children how to become road safety aware on their bikes.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F26D3A-05C6-40AE-A922-D6A42C2838DB}"/>
              </a:ext>
            </a:extLst>
          </p:cNvPr>
          <p:cNvSpPr/>
          <p:nvPr/>
        </p:nvSpPr>
        <p:spPr>
          <a:xfrm>
            <a:off x="197099" y="199033"/>
            <a:ext cx="47277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Climate change </a:t>
            </a:r>
          </a:p>
        </p:txBody>
      </p:sp>
      <p:pic>
        <p:nvPicPr>
          <p:cNvPr id="2050" name="Picture 2" descr="Image result for cycling to school">
            <a:extLst>
              <a:ext uri="{FF2B5EF4-FFF2-40B4-BE49-F238E27FC236}">
                <a16:creationId xmlns:a16="http://schemas.microsoft.com/office/drawing/2014/main" id="{3A0FDB7D-5D82-4B1E-A29B-9380F84E9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99" y="4476750"/>
            <a:ext cx="3289774" cy="218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83228419-0242-4D82-A366-30A555002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9880" y="5392975"/>
            <a:ext cx="1265992" cy="12659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0A16EF-00A1-4879-8171-C705A29EA9EE}"/>
              </a:ext>
            </a:extLst>
          </p:cNvPr>
          <p:cNvSpPr/>
          <p:nvPr/>
        </p:nvSpPr>
        <p:spPr>
          <a:xfrm rot="524997">
            <a:off x="8793229" y="776584"/>
            <a:ext cx="318038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Go vegetarian </a:t>
            </a:r>
            <a:endParaRPr lang="en-US" sz="2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DD082A-FEB7-45DE-A5B6-D4BC115E0C4A}"/>
              </a:ext>
            </a:extLst>
          </p:cNvPr>
          <p:cNvSpPr/>
          <p:nvPr/>
        </p:nvSpPr>
        <p:spPr>
          <a:xfrm>
            <a:off x="9068597" y="1329035"/>
            <a:ext cx="28559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Buy local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E2CB28-2F5A-4D80-A72F-5816499B2EA6}"/>
              </a:ext>
            </a:extLst>
          </p:cNvPr>
          <p:cNvSpPr/>
          <p:nvPr/>
        </p:nvSpPr>
        <p:spPr>
          <a:xfrm>
            <a:off x="10142032" y="2099142"/>
            <a:ext cx="178247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Organic food</a:t>
            </a:r>
            <a:endParaRPr lang="en-US" sz="2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C4D7A1E-EFB2-4AF9-9A9D-42DFA8FBFB1E}"/>
              </a:ext>
            </a:extLst>
          </p:cNvPr>
          <p:cNvSpPr/>
          <p:nvPr/>
        </p:nvSpPr>
        <p:spPr>
          <a:xfrm>
            <a:off x="7410429" y="-25298"/>
            <a:ext cx="468634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Meat free Mondays</a:t>
            </a: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49CC8A45-9F9E-405B-AEDF-E171185313B5}"/>
              </a:ext>
            </a:extLst>
          </p:cNvPr>
          <p:cNvSpPr/>
          <p:nvPr/>
        </p:nvSpPr>
        <p:spPr>
          <a:xfrm>
            <a:off x="8572500" y="895350"/>
            <a:ext cx="419100" cy="41181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E1BEBF40-548E-4E3A-986B-D0A9B39C0A42}"/>
              </a:ext>
            </a:extLst>
          </p:cNvPr>
          <p:cNvSpPr/>
          <p:nvPr/>
        </p:nvSpPr>
        <p:spPr>
          <a:xfrm>
            <a:off x="6991350" y="199033"/>
            <a:ext cx="419079" cy="33869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FA286EFB-80C2-4544-895E-104A39D43DA1}"/>
              </a:ext>
            </a:extLst>
          </p:cNvPr>
          <p:cNvSpPr/>
          <p:nvPr/>
        </p:nvSpPr>
        <p:spPr>
          <a:xfrm>
            <a:off x="11582400" y="895350"/>
            <a:ext cx="273472" cy="22701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0F618BFB-86BE-4B16-A639-5D08249C540C}"/>
              </a:ext>
            </a:extLst>
          </p:cNvPr>
          <p:cNvSpPr/>
          <p:nvPr/>
        </p:nvSpPr>
        <p:spPr>
          <a:xfrm>
            <a:off x="11744325" y="2560807"/>
            <a:ext cx="250577" cy="2520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2698E047-31EF-4570-B584-83D0D1438329}"/>
              </a:ext>
            </a:extLst>
          </p:cNvPr>
          <p:cNvSpPr/>
          <p:nvPr/>
        </p:nvSpPr>
        <p:spPr>
          <a:xfrm>
            <a:off x="9763125" y="2351178"/>
            <a:ext cx="190500" cy="20962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191E47F4-8DC3-499A-AA59-BECF657B18BC}"/>
              </a:ext>
            </a:extLst>
          </p:cNvPr>
          <p:cNvSpPr/>
          <p:nvPr/>
        </p:nvSpPr>
        <p:spPr>
          <a:xfrm>
            <a:off x="11744325" y="1428750"/>
            <a:ext cx="180182" cy="15527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36DFAAB3-4714-46F9-8F84-8A5A3588EAA8}"/>
              </a:ext>
            </a:extLst>
          </p:cNvPr>
          <p:cNvSpPr/>
          <p:nvPr/>
        </p:nvSpPr>
        <p:spPr>
          <a:xfrm>
            <a:off x="9953625" y="1273570"/>
            <a:ext cx="180182" cy="15518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0934E7AE-C384-4B17-8A01-D5472CCF3355}"/>
              </a:ext>
            </a:extLst>
          </p:cNvPr>
          <p:cNvSpPr/>
          <p:nvPr/>
        </p:nvSpPr>
        <p:spPr>
          <a:xfrm>
            <a:off x="10782300" y="659309"/>
            <a:ext cx="152400" cy="14029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96ECA1E3-0BCF-4FD5-9783-570C2B4013D6}"/>
              </a:ext>
            </a:extLst>
          </p:cNvPr>
          <p:cNvSpPr/>
          <p:nvPr/>
        </p:nvSpPr>
        <p:spPr>
          <a:xfrm>
            <a:off x="11924507" y="98831"/>
            <a:ext cx="172270" cy="13045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2" name="Picture 4" descr="Image result for fair trade">
            <a:extLst>
              <a:ext uri="{FF2B5EF4-FFF2-40B4-BE49-F238E27FC236}">
                <a16:creationId xmlns:a16="http://schemas.microsoft.com/office/drawing/2014/main" id="{BDB39638-65F9-4881-8453-D7D5D1095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417" y="4476750"/>
            <a:ext cx="4061299" cy="213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fair trade">
            <a:extLst>
              <a:ext uri="{FF2B5EF4-FFF2-40B4-BE49-F238E27FC236}">
                <a16:creationId xmlns:a16="http://schemas.microsoft.com/office/drawing/2014/main" id="{6BF3D284-0A82-4EF2-812F-9C3999E12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834" y="1912300"/>
            <a:ext cx="3222963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fair trade">
            <a:extLst>
              <a:ext uri="{FF2B5EF4-FFF2-40B4-BE49-F238E27FC236}">
                <a16:creationId xmlns:a16="http://schemas.microsoft.com/office/drawing/2014/main" id="{55B771C0-DD39-4DBA-89BE-B668EC147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8604" y="3410039"/>
            <a:ext cx="1535112" cy="1799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9EA905C5-F72C-4AB7-8BDB-DE86003F8E50}"/>
              </a:ext>
            </a:extLst>
          </p:cNvPr>
          <p:cNvSpPr/>
          <p:nvPr/>
        </p:nvSpPr>
        <p:spPr>
          <a:xfrm>
            <a:off x="3932808" y="6132512"/>
            <a:ext cx="363984" cy="33930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AD57EA5A-2AEE-4645-808B-B5364138A142}"/>
              </a:ext>
            </a:extLst>
          </p:cNvPr>
          <p:cNvSpPr/>
          <p:nvPr/>
        </p:nvSpPr>
        <p:spPr>
          <a:xfrm>
            <a:off x="4924803" y="5392975"/>
            <a:ext cx="511450" cy="43965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4E084258-08EC-476D-879D-3DF9412A0E01}"/>
              </a:ext>
            </a:extLst>
          </p:cNvPr>
          <p:cNvSpPr/>
          <p:nvPr/>
        </p:nvSpPr>
        <p:spPr>
          <a:xfrm>
            <a:off x="3746377" y="3994951"/>
            <a:ext cx="550415" cy="48179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A896EDFA-5274-42ED-9904-39D9DE1442B4}"/>
              </a:ext>
            </a:extLst>
          </p:cNvPr>
          <p:cNvSpPr/>
          <p:nvPr/>
        </p:nvSpPr>
        <p:spPr>
          <a:xfrm>
            <a:off x="5344357" y="2636668"/>
            <a:ext cx="284086" cy="30184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1A0E6F4-5D8A-4D09-9B8D-B57B42B8D415}"/>
              </a:ext>
            </a:extLst>
          </p:cNvPr>
          <p:cNvSpPr txBox="1"/>
          <p:nvPr/>
        </p:nvSpPr>
        <p:spPr>
          <a:xfrm>
            <a:off x="7152751" y="6608932"/>
            <a:ext cx="19547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u="sng" dirty="0">
                <a:hlinkClick r:id="rId7"/>
              </a:rPr>
              <a:t>fair trade - Google Search</a:t>
            </a:r>
            <a:endParaRPr lang="en-GB" sz="10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262A837-4024-4710-9B4F-361586DED0F5}"/>
              </a:ext>
            </a:extLst>
          </p:cNvPr>
          <p:cNvSpPr txBox="1"/>
          <p:nvPr/>
        </p:nvSpPr>
        <p:spPr>
          <a:xfrm>
            <a:off x="10595816" y="6611779"/>
            <a:ext cx="132869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GB" sz="1000" dirty="0">
                <a:solidFill>
                  <a:prstClr val="black"/>
                </a:solidFill>
                <a:latin typeface="Arial"/>
                <a:cs typeface="Calibri"/>
              </a:rPr>
              <a:t>(UN, unknown date)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D67E4A5-FBCC-48CF-9C5B-A958B9CD6285}"/>
              </a:ext>
            </a:extLst>
          </p:cNvPr>
          <p:cNvSpPr txBox="1"/>
          <p:nvPr/>
        </p:nvSpPr>
        <p:spPr>
          <a:xfrm>
            <a:off x="453995" y="6611779"/>
            <a:ext cx="251604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u="sng">
                <a:hlinkClick r:id="rId8"/>
              </a:rPr>
              <a:t>cycling to school - Google Search</a:t>
            </a: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3650188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chemeClr val="bg1"/>
            </a:gs>
            <a:gs pos="42000">
              <a:schemeClr val="accent1">
                <a:lumMod val="45000"/>
                <a:lumOff val="55000"/>
              </a:schemeClr>
            </a:gs>
            <a:gs pos="71000">
              <a:schemeClr val="accent5">
                <a:lumMod val="75000"/>
              </a:schemeClr>
            </a:gs>
            <a:gs pos="100000">
              <a:schemeClr val="accent6">
                <a:lumMod val="75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E716DFD-0548-4CDD-B90A-705883D42C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38003" y="1263215"/>
            <a:ext cx="5299969" cy="269622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Cycling to school – positive impact on their physical and mental health</a:t>
            </a:r>
          </a:p>
          <a:p>
            <a:r>
              <a:rPr lang="en-GB" dirty="0"/>
              <a:t>Different sports clubs set up for after school </a:t>
            </a:r>
          </a:p>
          <a:p>
            <a:r>
              <a:rPr lang="en-GB" dirty="0"/>
              <a:t>Growing healthy food in school</a:t>
            </a:r>
          </a:p>
          <a:p>
            <a:r>
              <a:rPr lang="en-GB" dirty="0"/>
              <a:t>Gardening club </a:t>
            </a:r>
          </a:p>
          <a:p>
            <a:r>
              <a:rPr lang="en-GB" dirty="0"/>
              <a:t>Green fingers </a:t>
            </a:r>
          </a:p>
          <a:p>
            <a:r>
              <a:rPr lang="en-GB" dirty="0"/>
              <a:t>Cooking classes in school</a:t>
            </a:r>
          </a:p>
          <a:p>
            <a:r>
              <a:rPr lang="en-GB" dirty="0"/>
              <a:t>Family cooking session </a:t>
            </a:r>
          </a:p>
          <a:p>
            <a:r>
              <a:rPr lang="en-GB" dirty="0"/>
              <a:t>Selling the grown vegetables to raise money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5F1BAA-273A-4D45-A6AC-9A5F03AB1DC0}"/>
              </a:ext>
            </a:extLst>
          </p:cNvPr>
          <p:cNvSpPr/>
          <p:nvPr/>
        </p:nvSpPr>
        <p:spPr>
          <a:xfrm>
            <a:off x="251129" y="73306"/>
            <a:ext cx="4261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Healthy living </a:t>
            </a:r>
          </a:p>
        </p:txBody>
      </p:sp>
      <p:pic>
        <p:nvPicPr>
          <p:cNvPr id="1026" name="Picture 2" descr="Image result for growing healthy food in school">
            <a:extLst>
              <a:ext uri="{FF2B5EF4-FFF2-40B4-BE49-F238E27FC236}">
                <a16:creationId xmlns:a16="http://schemas.microsoft.com/office/drawing/2014/main" id="{B3B04F9E-19F5-4006-A89A-ACF38A1BA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2076" y="4385902"/>
            <a:ext cx="2921794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ycling to school">
            <a:extLst>
              <a:ext uri="{FF2B5EF4-FFF2-40B4-BE49-F238E27FC236}">
                <a16:creationId xmlns:a16="http://schemas.microsoft.com/office/drawing/2014/main" id="{824A4CFF-17F2-42FF-891E-24FDF4D182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062" y="4178052"/>
            <a:ext cx="357187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cooking  in primary school">
            <a:extLst>
              <a:ext uri="{FF2B5EF4-FFF2-40B4-BE49-F238E27FC236}">
                <a16:creationId xmlns:a16="http://schemas.microsoft.com/office/drawing/2014/main" id="{D61C0B09-D8E3-4143-80DD-ECBCDB8CD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2075" y="252412"/>
            <a:ext cx="2921794" cy="389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A close up of graphics&#10;&#10;Description generated with high confidence">
            <a:extLst>
              <a:ext uri="{FF2B5EF4-FFF2-40B4-BE49-F238E27FC236}">
                <a16:creationId xmlns:a16="http://schemas.microsoft.com/office/drawing/2014/main" id="{FFBDF31A-1331-4596-A734-B48CA255B1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950" y="1433873"/>
            <a:ext cx="1314451" cy="1314451"/>
          </a:xfrm>
          <a:prstGeom prst="roundRect">
            <a:avLst>
              <a:gd name="adj" fmla="val 16667"/>
            </a:avLst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Picture 6" descr="A close up of a sign&#10;&#10;Description generated with high confidence">
            <a:extLst>
              <a:ext uri="{FF2B5EF4-FFF2-40B4-BE49-F238E27FC236}">
                <a16:creationId xmlns:a16="http://schemas.microsoft.com/office/drawing/2014/main" id="{5613EAA1-C81C-43B7-A234-B424A55942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5476" y="1433873"/>
            <a:ext cx="1314450" cy="1314450"/>
          </a:xfrm>
          <a:prstGeom prst="roundRect">
            <a:avLst>
              <a:gd name="adj" fmla="val 16667"/>
            </a:avLst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050" name="Picture 2" descr="Image result for green fingers  school organisation">
            <a:extLst>
              <a:ext uri="{FF2B5EF4-FFF2-40B4-BE49-F238E27FC236}">
                <a16:creationId xmlns:a16="http://schemas.microsoft.com/office/drawing/2014/main" id="{D9F85906-A56B-4156-871A-8EDA78B12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6903">
            <a:off x="808046" y="3761836"/>
            <a:ext cx="2575977" cy="202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54BC5C-6D30-4370-9111-186309A5FB1F}"/>
              </a:ext>
            </a:extLst>
          </p:cNvPr>
          <p:cNvSpPr txBox="1"/>
          <p:nvPr/>
        </p:nvSpPr>
        <p:spPr>
          <a:xfrm>
            <a:off x="1121474" y="2748323"/>
            <a:ext cx="22165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GB" sz="1000" dirty="0">
                <a:solidFill>
                  <a:prstClr val="black"/>
                </a:solidFill>
                <a:latin typeface="Arial"/>
                <a:cs typeface="Calibri"/>
              </a:rPr>
              <a:t>(UN, unknown date)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82D886-1C40-4254-BD20-CDCAE4B58ABA}"/>
              </a:ext>
            </a:extLst>
          </p:cNvPr>
          <p:cNvSpPr txBox="1"/>
          <p:nvPr/>
        </p:nvSpPr>
        <p:spPr>
          <a:xfrm>
            <a:off x="5069150" y="6579529"/>
            <a:ext cx="2894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u="sng" dirty="0">
                <a:hlinkClick r:id="rId8"/>
              </a:rPr>
              <a:t>cycling to school - Google Search</a:t>
            </a:r>
            <a:endParaRPr lang="en-GB" sz="1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B9005C-15E6-4D7A-B53F-A5A0A611C306}"/>
              </a:ext>
            </a:extLst>
          </p:cNvPr>
          <p:cNvSpPr txBox="1"/>
          <p:nvPr/>
        </p:nvSpPr>
        <p:spPr>
          <a:xfrm>
            <a:off x="9428085" y="4139681"/>
            <a:ext cx="30184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u="sng">
                <a:hlinkClick r:id="rId9"/>
              </a:rPr>
              <a:t>healthy eating in schools - Google Search</a:t>
            </a:r>
            <a:endParaRPr lang="en-GB" sz="1000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9C3DDC76-38C0-47B1-8A0D-B41A9FCC642A}"/>
              </a:ext>
            </a:extLst>
          </p:cNvPr>
          <p:cNvSpPr/>
          <p:nvPr/>
        </p:nvSpPr>
        <p:spPr>
          <a:xfrm>
            <a:off x="527901" y="5816338"/>
            <a:ext cx="593573" cy="575035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953210BE-469F-436C-8141-DCE7580E6767}"/>
              </a:ext>
            </a:extLst>
          </p:cNvPr>
          <p:cNvSpPr/>
          <p:nvPr/>
        </p:nvSpPr>
        <p:spPr>
          <a:xfrm>
            <a:off x="1253409" y="5816338"/>
            <a:ext cx="283160" cy="2545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01537502-546B-4D15-9A62-FE8E33DA8B8C}"/>
              </a:ext>
            </a:extLst>
          </p:cNvPr>
          <p:cNvSpPr/>
          <p:nvPr/>
        </p:nvSpPr>
        <p:spPr>
          <a:xfrm>
            <a:off x="8135332" y="329938"/>
            <a:ext cx="697583" cy="556182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6B684EBF-3865-4326-8A3C-B850F16F9EC5}"/>
              </a:ext>
            </a:extLst>
          </p:cNvPr>
          <p:cNvSpPr/>
          <p:nvPr/>
        </p:nvSpPr>
        <p:spPr>
          <a:xfrm>
            <a:off x="8637972" y="1433873"/>
            <a:ext cx="344103" cy="28180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8F98A7CA-C396-4C5F-9E35-3694B46EFA83}"/>
              </a:ext>
            </a:extLst>
          </p:cNvPr>
          <p:cNvSpPr/>
          <p:nvPr/>
        </p:nvSpPr>
        <p:spPr>
          <a:xfrm>
            <a:off x="8637972" y="3959440"/>
            <a:ext cx="446009" cy="37709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249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7000">
              <a:schemeClr val="bg1"/>
            </a:gs>
            <a:gs pos="42000">
              <a:schemeClr val="accent1">
                <a:lumMod val="45000"/>
                <a:lumOff val="55000"/>
              </a:schemeClr>
            </a:gs>
            <a:gs pos="59000">
              <a:schemeClr val="accent5">
                <a:lumMod val="75000"/>
              </a:schemeClr>
            </a:gs>
            <a:gs pos="89000">
              <a:schemeClr val="accent6">
                <a:lumMod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8259D18-AB81-4D67-B49C-CA5AAF3EA1B2}"/>
              </a:ext>
            </a:extLst>
          </p:cNvPr>
          <p:cNvSpPr/>
          <p:nvPr/>
        </p:nvSpPr>
        <p:spPr>
          <a:xfrm>
            <a:off x="135968" y="169990"/>
            <a:ext cx="72693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u="sng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Identity and culture </a:t>
            </a:r>
          </a:p>
        </p:txBody>
      </p:sp>
      <p:pic>
        <p:nvPicPr>
          <p:cNvPr id="5" name="Picture 2" descr="Image result for handers surprise">
            <a:extLst>
              <a:ext uri="{FF2B5EF4-FFF2-40B4-BE49-F238E27FC236}">
                <a16:creationId xmlns:a16="http://schemas.microsoft.com/office/drawing/2014/main" id="{1E3F27E9-BED3-427C-81D4-BB0F0634B6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818712">
            <a:off x="9975098" y="547829"/>
            <a:ext cx="1929673" cy="1579531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Image result for African display primary school">
            <a:extLst>
              <a:ext uri="{FF2B5EF4-FFF2-40B4-BE49-F238E27FC236}">
                <a16:creationId xmlns:a16="http://schemas.microsoft.com/office/drawing/2014/main" id="{2BA0A56A-D07B-48EB-85A6-C8B7E35274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9535" y="320032"/>
            <a:ext cx="2653570" cy="1990177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mage result for chinese cooking teacher">
            <a:extLst>
              <a:ext uri="{FF2B5EF4-FFF2-40B4-BE49-F238E27FC236}">
                <a16:creationId xmlns:a16="http://schemas.microsoft.com/office/drawing/2014/main" id="{D8EE5985-FC4E-48C0-AFA1-A50E6D48A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1266" y="2527222"/>
            <a:ext cx="1730270" cy="1622120"/>
          </a:xfrm>
          <a:prstGeom prst="rect">
            <a:avLst/>
          </a:prstGeom>
          <a:noFill/>
          <a:ln w="571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Image result for chineese cooking to primary children">
            <a:extLst>
              <a:ext uri="{FF2B5EF4-FFF2-40B4-BE49-F238E27FC236}">
                <a16:creationId xmlns:a16="http://schemas.microsoft.com/office/drawing/2014/main" id="{D2D581A0-4D84-4D0E-A3F5-7990B3CBDC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73051" y="2410153"/>
            <a:ext cx="2590799" cy="2354715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Image result for hello in african">
            <a:extLst>
              <a:ext uri="{FF2B5EF4-FFF2-40B4-BE49-F238E27FC236}">
                <a16:creationId xmlns:a16="http://schemas.microsoft.com/office/drawing/2014/main" id="{B0D51B5E-CB3B-4B35-A907-6A8FDBAFD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51004" y="5135423"/>
            <a:ext cx="2012846" cy="1509634"/>
          </a:xfrm>
          <a:prstGeom prst="rect">
            <a:avLst/>
          </a:prstGeom>
          <a:noFill/>
          <a:ln w="571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Image result for cultural music in primary school">
            <a:extLst>
              <a:ext uri="{FF2B5EF4-FFF2-40B4-BE49-F238E27FC236}">
                <a16:creationId xmlns:a16="http://schemas.microsoft.com/office/drawing/2014/main" id="{F56A4170-3D0D-4AC5-8914-B50E6E5B4E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262370">
            <a:off x="8087508" y="4249231"/>
            <a:ext cx="2142910" cy="2142910"/>
          </a:xfrm>
          <a:prstGeom prst="rect">
            <a:avLst/>
          </a:prstGeom>
          <a:noFill/>
          <a:ln w="57150">
            <a:solidFill>
              <a:schemeClr val="accent5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2357044E-7F35-4B64-BAB1-EEF2AB3F17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6898" y="5012529"/>
            <a:ext cx="1481139" cy="15763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Picture 34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BB1CE28E-A3B7-45C0-82B1-8028EDA3185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51097" y="5012529"/>
            <a:ext cx="1481139" cy="15763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B5735E2-BD03-4E99-A292-9AE4F955FC84}"/>
              </a:ext>
            </a:extLst>
          </p:cNvPr>
          <p:cNvSpPr txBox="1"/>
          <p:nvPr/>
        </p:nvSpPr>
        <p:spPr>
          <a:xfrm>
            <a:off x="363255" y="1540701"/>
            <a:ext cx="6187857" cy="322416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7135BD-6046-4878-B7EA-02F802DBA529}"/>
              </a:ext>
            </a:extLst>
          </p:cNvPr>
          <p:cNvSpPr txBox="1"/>
          <p:nvPr/>
        </p:nvSpPr>
        <p:spPr>
          <a:xfrm>
            <a:off x="591493" y="1739100"/>
            <a:ext cx="54242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promote different identity and culture throughout the school. We do this through different strategies: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Different musical instruments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Topics on different countries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Cooking lessons from different cultures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books around the classroom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Discuss, show different objects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Greetings in different languages  </a:t>
            </a:r>
          </a:p>
          <a:p>
            <a:endParaRPr lang="en-GB" dirty="0"/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56397098-71D0-4BD4-B81E-844CD06711E8}"/>
              </a:ext>
            </a:extLst>
          </p:cNvPr>
          <p:cNvSpPr/>
          <p:nvPr/>
        </p:nvSpPr>
        <p:spPr>
          <a:xfrm>
            <a:off x="4225771" y="5717219"/>
            <a:ext cx="736846" cy="6569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B8DD81C9-B4F9-474E-B968-6DBF4B6CF2CC}"/>
              </a:ext>
            </a:extLst>
          </p:cNvPr>
          <p:cNvSpPr/>
          <p:nvPr/>
        </p:nvSpPr>
        <p:spPr>
          <a:xfrm>
            <a:off x="5353235" y="6169981"/>
            <a:ext cx="502917" cy="4189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4562C942-2B9A-43C9-9B92-5B42DC2047D2}"/>
              </a:ext>
            </a:extLst>
          </p:cNvPr>
          <p:cNvSpPr/>
          <p:nvPr/>
        </p:nvSpPr>
        <p:spPr>
          <a:xfrm>
            <a:off x="6622742" y="5169296"/>
            <a:ext cx="606643" cy="54792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B12048F2-96C7-419A-921E-E061383C58C9}"/>
              </a:ext>
            </a:extLst>
          </p:cNvPr>
          <p:cNvSpPr/>
          <p:nvPr/>
        </p:nvSpPr>
        <p:spPr>
          <a:xfrm>
            <a:off x="6773662" y="6169981"/>
            <a:ext cx="455723" cy="4189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9F585065-F925-4556-A3E5-AD97F7BB974B}"/>
              </a:ext>
            </a:extLst>
          </p:cNvPr>
          <p:cNvSpPr/>
          <p:nvPr/>
        </p:nvSpPr>
        <p:spPr>
          <a:xfrm>
            <a:off x="5494367" y="5169296"/>
            <a:ext cx="502917" cy="4189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D47D7C2-5B9F-4968-9661-904A2340E94A}"/>
              </a:ext>
            </a:extLst>
          </p:cNvPr>
          <p:cNvSpPr txBox="1"/>
          <p:nvPr/>
        </p:nvSpPr>
        <p:spPr>
          <a:xfrm>
            <a:off x="1043532" y="6595403"/>
            <a:ext cx="16151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GB" sz="1000" dirty="0">
                <a:solidFill>
                  <a:prstClr val="black"/>
                </a:solidFill>
                <a:latin typeface="Arial"/>
                <a:cs typeface="Calibri"/>
              </a:rPr>
              <a:t>(UN, unknown date)</a:t>
            </a:r>
          </a:p>
        </p:txBody>
      </p:sp>
    </p:spTree>
    <p:extLst>
      <p:ext uri="{BB962C8B-B14F-4D97-AF65-F5344CB8AC3E}">
        <p14:creationId xmlns:p14="http://schemas.microsoft.com/office/powerpoint/2010/main" val="316690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8FD0103-1E83-4CE1-8F04-71BE7C6749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647" y="2742681"/>
            <a:ext cx="5807505" cy="177764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school children are encouraged/ reminded to turn off taps and lights to save water and electricity. The children are involved in keeping the local beaches clean.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CC7F494-B086-4F30-8634-6906D7227068}"/>
              </a:ext>
            </a:extLst>
          </p:cNvPr>
          <p:cNvSpPr/>
          <p:nvPr/>
        </p:nvSpPr>
        <p:spPr>
          <a:xfrm>
            <a:off x="106036" y="49129"/>
            <a:ext cx="8379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381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Consumption and waste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B58D6E-2543-44B6-BE51-0945583B11AF}"/>
              </a:ext>
            </a:extLst>
          </p:cNvPr>
          <p:cNvSpPr txBox="1"/>
          <p:nvPr/>
        </p:nvSpPr>
        <p:spPr>
          <a:xfrm>
            <a:off x="349224" y="1220843"/>
            <a:ext cx="9303488" cy="646331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Reducing, reusing and recycling waste at school is good for the environment, enriches the curriculum, helps schools to become more sustainable and can result in money saving.</a:t>
            </a:r>
          </a:p>
        </p:txBody>
      </p:sp>
      <p:pic>
        <p:nvPicPr>
          <p:cNvPr id="2050" name="Picture 2" descr="Image result for recycling food waste in schools">
            <a:extLst>
              <a:ext uri="{FF2B5EF4-FFF2-40B4-BE49-F238E27FC236}">
                <a16:creationId xmlns:a16="http://schemas.microsoft.com/office/drawing/2014/main" id="{25E0C193-2DF1-4C58-BBAD-DEF57EDA50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909" y="4456697"/>
            <a:ext cx="2233441" cy="223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recycling food waste in schools">
            <a:extLst>
              <a:ext uri="{FF2B5EF4-FFF2-40B4-BE49-F238E27FC236}">
                <a16:creationId xmlns:a16="http://schemas.microsoft.com/office/drawing/2014/main" id="{704EAAD4-46E2-483A-91A6-D536DE33D9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62" y="2180415"/>
            <a:ext cx="2984568" cy="198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beach litter picking schools uk">
            <a:extLst>
              <a:ext uri="{FF2B5EF4-FFF2-40B4-BE49-F238E27FC236}">
                <a16:creationId xmlns:a16="http://schemas.microsoft.com/office/drawing/2014/main" id="{B1B77F78-8C61-4493-8625-7AED6A2FA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551" y="4614585"/>
            <a:ext cx="2694007" cy="202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1" descr="A close up of a sign&#10;&#10;Description generated with high confidence">
            <a:extLst>
              <a:ext uri="{FF2B5EF4-FFF2-40B4-BE49-F238E27FC236}">
                <a16:creationId xmlns:a16="http://schemas.microsoft.com/office/drawing/2014/main" id="{08C3B107-3242-4653-9560-24E4BD5ED0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0116" y="1374282"/>
            <a:ext cx="1162050" cy="11522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Picture 33" descr="A close up of a sign&#10;&#10;Description generated with high confidence">
            <a:extLst>
              <a:ext uri="{FF2B5EF4-FFF2-40B4-BE49-F238E27FC236}">
                <a16:creationId xmlns:a16="http://schemas.microsoft.com/office/drawing/2014/main" id="{2220789E-C9D2-4F99-9DC2-05145268C9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52712" y="88048"/>
            <a:ext cx="1162963" cy="11620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Picture 3" descr="A close up of a sign&#10;&#10;Description generated with high confidence">
            <a:extLst>
              <a:ext uri="{FF2B5EF4-FFF2-40B4-BE49-F238E27FC236}">
                <a16:creationId xmlns:a16="http://schemas.microsoft.com/office/drawing/2014/main" id="{773750F3-EB1A-4EAF-88A6-D9DE085FEA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">
            <a:off x="10885245" y="98145"/>
            <a:ext cx="1167008" cy="11461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6" name="Picture 2" descr="Image result for turn taps off poster">
            <a:extLst>
              <a:ext uri="{FF2B5EF4-FFF2-40B4-BE49-F238E27FC236}">
                <a16:creationId xmlns:a16="http://schemas.microsoft.com/office/drawing/2014/main" id="{E785C2EE-D186-4B57-90E9-D8C5324FC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498408"/>
            <a:ext cx="3259551" cy="230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9CFEF0F-7463-457A-B20D-535F2BEF2083}"/>
              </a:ext>
            </a:extLst>
          </p:cNvPr>
          <p:cNvSpPr/>
          <p:nvPr/>
        </p:nvSpPr>
        <p:spPr>
          <a:xfrm>
            <a:off x="396717" y="4245921"/>
            <a:ext cx="2058577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u="sng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4 ‘R’s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Reuse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Repair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recycle</a:t>
            </a:r>
            <a:endParaRPr lang="en-US" sz="32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F52FBA33-10F7-4178-965C-E07BC3FDF83E}"/>
              </a:ext>
            </a:extLst>
          </p:cNvPr>
          <p:cNvSpPr/>
          <p:nvPr/>
        </p:nvSpPr>
        <p:spPr>
          <a:xfrm>
            <a:off x="4607511" y="5894773"/>
            <a:ext cx="355106" cy="32847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71530089-7577-4DE5-A40D-C0258FAA6248}"/>
              </a:ext>
            </a:extLst>
          </p:cNvPr>
          <p:cNvSpPr/>
          <p:nvPr/>
        </p:nvSpPr>
        <p:spPr>
          <a:xfrm>
            <a:off x="3737499" y="2246050"/>
            <a:ext cx="689851" cy="64633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7C3A7CD1-9AC8-42A4-B709-E808A731DE0B}"/>
              </a:ext>
            </a:extLst>
          </p:cNvPr>
          <p:cNvSpPr/>
          <p:nvPr/>
        </p:nvSpPr>
        <p:spPr>
          <a:xfrm>
            <a:off x="8609866" y="345335"/>
            <a:ext cx="589525" cy="4966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149242EE-A273-4851-ADFF-95D29D722D99}"/>
              </a:ext>
            </a:extLst>
          </p:cNvPr>
          <p:cNvSpPr/>
          <p:nvPr/>
        </p:nvSpPr>
        <p:spPr>
          <a:xfrm>
            <a:off x="10002636" y="1867174"/>
            <a:ext cx="393115" cy="31324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E9693A41-C1EC-4D11-A7F8-122BF5532FD5}"/>
              </a:ext>
            </a:extLst>
          </p:cNvPr>
          <p:cNvSpPr/>
          <p:nvPr/>
        </p:nvSpPr>
        <p:spPr>
          <a:xfrm>
            <a:off x="6096000" y="2246050"/>
            <a:ext cx="473476" cy="39666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5EFCACC9-18F0-4D5B-8FBF-9E0C157CAE63}"/>
              </a:ext>
            </a:extLst>
          </p:cNvPr>
          <p:cNvSpPr/>
          <p:nvPr/>
        </p:nvSpPr>
        <p:spPr>
          <a:xfrm>
            <a:off x="5419817" y="4844974"/>
            <a:ext cx="552321" cy="5036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BC054536-AE87-4BBD-8076-0F361FA35B5D}"/>
              </a:ext>
            </a:extLst>
          </p:cNvPr>
          <p:cNvSpPr/>
          <p:nvPr/>
        </p:nvSpPr>
        <p:spPr>
          <a:xfrm>
            <a:off x="11611992" y="4103222"/>
            <a:ext cx="322160" cy="29522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AE943765-2807-4CE4-9024-5732CF4DC58F}"/>
              </a:ext>
            </a:extLst>
          </p:cNvPr>
          <p:cNvSpPr/>
          <p:nvPr/>
        </p:nvSpPr>
        <p:spPr>
          <a:xfrm>
            <a:off x="8375345" y="2083315"/>
            <a:ext cx="506027" cy="53661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0C707CA2-2564-4F0A-94EE-F3BC41D62DF8}"/>
              </a:ext>
            </a:extLst>
          </p:cNvPr>
          <p:cNvSpPr/>
          <p:nvPr/>
        </p:nvSpPr>
        <p:spPr>
          <a:xfrm>
            <a:off x="3986074" y="3932808"/>
            <a:ext cx="319596" cy="31311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776649E9-7644-4E57-B71F-38CA5FC03E7D}"/>
              </a:ext>
            </a:extLst>
          </p:cNvPr>
          <p:cNvSpPr/>
          <p:nvPr/>
        </p:nvSpPr>
        <p:spPr>
          <a:xfrm>
            <a:off x="4962617" y="302478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ACA16333-D20A-441E-855F-C5B6510D25E0}"/>
              </a:ext>
            </a:extLst>
          </p:cNvPr>
          <p:cNvSpPr/>
          <p:nvPr/>
        </p:nvSpPr>
        <p:spPr>
          <a:xfrm>
            <a:off x="7320874" y="4127245"/>
            <a:ext cx="322160" cy="27119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BE5157D-C9ED-4EEE-961D-26E4E992FAAF}"/>
              </a:ext>
            </a:extLst>
          </p:cNvPr>
          <p:cNvSpPr txBox="1"/>
          <p:nvPr/>
        </p:nvSpPr>
        <p:spPr>
          <a:xfrm>
            <a:off x="10815675" y="2526541"/>
            <a:ext cx="17222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GB" sz="1000" dirty="0">
                <a:solidFill>
                  <a:prstClr val="black"/>
                </a:solidFill>
                <a:latin typeface="Arial"/>
                <a:cs typeface="Calibri"/>
              </a:rPr>
              <a:t>(UN, unknown date)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F3D532F-A69B-468B-9273-9F6C74A9F3F4}"/>
              </a:ext>
            </a:extLst>
          </p:cNvPr>
          <p:cNvSpPr txBox="1"/>
          <p:nvPr/>
        </p:nvSpPr>
        <p:spPr>
          <a:xfrm>
            <a:off x="9479413" y="6451122"/>
            <a:ext cx="3556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 </a:t>
            </a:r>
          </a:p>
          <a:p>
            <a:r>
              <a:rPr lang="en-GB" sz="1000" u="sng">
                <a:hlinkClick r:id="rId9"/>
              </a:rPr>
              <a:t>beach litter picking schools uk - Google Search</a:t>
            </a:r>
            <a:endParaRPr lang="en-GB" sz="100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C84AB33-EB5E-4955-8C66-783E0DC44D44}"/>
              </a:ext>
            </a:extLst>
          </p:cNvPr>
          <p:cNvSpPr txBox="1"/>
          <p:nvPr/>
        </p:nvSpPr>
        <p:spPr>
          <a:xfrm>
            <a:off x="909856" y="1954839"/>
            <a:ext cx="30686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u="sng">
                <a:hlinkClick r:id="rId10"/>
              </a:rPr>
              <a:t>compost - Google Search</a:t>
            </a:r>
            <a:endParaRPr lang="en-GB" sz="10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E58620B-A821-4235-89B7-6E2CDAF3AC39}"/>
              </a:ext>
            </a:extLst>
          </p:cNvPr>
          <p:cNvSpPr txBox="1"/>
          <p:nvPr/>
        </p:nvSpPr>
        <p:spPr>
          <a:xfrm>
            <a:off x="2441359" y="6622192"/>
            <a:ext cx="23969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u="sng">
                <a:hlinkClick r:id="rId10"/>
              </a:rPr>
              <a:t>compost - Google Search</a:t>
            </a: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1357208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Image result for convention rights of the child">
            <a:extLst>
              <a:ext uri="{FF2B5EF4-FFF2-40B4-BE49-F238E27FC236}">
                <a16:creationId xmlns:a16="http://schemas.microsoft.com/office/drawing/2014/main" id="{7964D7F6-03B9-45B9-8698-CB66EC4CFB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99" r="9091" b="21017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6CED15-F99B-4A18-A5D6-E8CA10528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" y="225670"/>
            <a:ext cx="6125407" cy="12796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b="1" u="sng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Choices and decisions </a:t>
            </a:r>
            <a:endParaRPr lang="en-US" sz="4800" b="1" u="sng" cap="none" spc="0" dirty="0">
              <a:ln w="22225">
                <a:solidFill>
                  <a:schemeClr val="accent6">
                    <a:lumMod val="75000"/>
                  </a:schemeClr>
                </a:solidFill>
                <a:prstDash val="solid"/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51220D-A139-4DE9-82C7-AA585C2AC787}"/>
              </a:ext>
            </a:extLst>
          </p:cNvPr>
          <p:cNvSpPr/>
          <p:nvPr/>
        </p:nvSpPr>
        <p:spPr>
          <a:xfrm>
            <a:off x="57775" y="295506"/>
            <a:ext cx="1127342" cy="48951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5E9007-07FF-4B93-AFB3-6E936A613B25}"/>
              </a:ext>
            </a:extLst>
          </p:cNvPr>
          <p:cNvSpPr txBox="1"/>
          <p:nvPr/>
        </p:nvSpPr>
        <p:spPr>
          <a:xfrm>
            <a:off x="306527" y="2016751"/>
            <a:ext cx="39776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UNCRC   Article 12:  "Every child has the right to express their views, feelings and wishes in all matters affecting them, and to have their views considered and taken seriously" 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(UNICEF, 2016 p.5) 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5E8881-F194-4B99-BA5C-1FDE51D56BD0}"/>
              </a:ext>
            </a:extLst>
          </p:cNvPr>
          <p:cNvSpPr/>
          <p:nvPr/>
        </p:nvSpPr>
        <p:spPr>
          <a:xfrm>
            <a:off x="37566" y="6447664"/>
            <a:ext cx="15910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en-GB" dirty="0">
                <a:latin typeface="Arial"/>
                <a:cs typeface="Arial"/>
              </a:rPr>
              <a:t>(AYPH, 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A74230-1566-42DA-A573-5DAB056FB96F}"/>
              </a:ext>
            </a:extLst>
          </p:cNvPr>
          <p:cNvSpPr txBox="1"/>
          <p:nvPr/>
        </p:nvSpPr>
        <p:spPr>
          <a:xfrm>
            <a:off x="381740" y="4676162"/>
            <a:ext cx="337351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School councillor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Circle time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 play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Cooperative games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questioning and problem solving activities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216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1056B12-80A4-47FE-9130-680C246BF1E7}"/>
              </a:ext>
            </a:extLst>
          </p:cNvPr>
          <p:cNvSpPr/>
          <p:nvPr/>
        </p:nvSpPr>
        <p:spPr>
          <a:xfrm>
            <a:off x="0" y="0"/>
            <a:ext cx="123033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Strengths and weaknesses of </a:t>
            </a:r>
            <a:r>
              <a:rPr lang="en-US" sz="5400" b="1" u="sng" dirty="0" err="1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esdgc</a:t>
            </a:r>
            <a:r>
              <a:rPr lang="en-US" sz="5400" b="1" u="sng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5400" b="1" u="sng" cap="none" spc="0" dirty="0">
              <a:ln w="22225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A8FAF82-2A9C-467F-9F38-571C15C57D91}"/>
              </a:ext>
            </a:extLst>
          </p:cNvPr>
          <p:cNvSpPr/>
          <p:nvPr/>
        </p:nvSpPr>
        <p:spPr>
          <a:xfrm>
            <a:off x="521940" y="1800127"/>
            <a:ext cx="35734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F0607B-A780-4945-A480-16139A09EFC6}"/>
              </a:ext>
            </a:extLst>
          </p:cNvPr>
          <p:cNvSpPr/>
          <p:nvPr/>
        </p:nvSpPr>
        <p:spPr>
          <a:xfrm>
            <a:off x="7077639" y="1800127"/>
            <a:ext cx="4327147" cy="92333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sz="5400" b="1" u="sng" cap="none" spc="0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eaknesses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422838-ECCD-4CBE-A19A-1EDE97A2A2AB}"/>
              </a:ext>
            </a:extLst>
          </p:cNvPr>
          <p:cNvSpPr txBox="1"/>
          <p:nvPr/>
        </p:nvSpPr>
        <p:spPr>
          <a:xfrm>
            <a:off x="6898263" y="3426643"/>
            <a:ext cx="468589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teacher/staff training on ESDGC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ESDGC is not statutory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being sustained with all of the activities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 children are very quick to solve the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problems of the world by raising money.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Embedded in some areas more than others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consistency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D7B17B-ACBB-4B2F-BBCA-2CEE608F27C7}"/>
              </a:ext>
            </a:extLst>
          </p:cNvPr>
          <p:cNvSpPr txBox="1"/>
          <p:nvPr/>
        </p:nvSpPr>
        <p:spPr>
          <a:xfrm>
            <a:off x="184971" y="3429000"/>
            <a:ext cx="424735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ESDGC is already subject to inspection.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Wales is one of only two countries to be committed by governing statute to sustainability.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Raises money for charities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Hopefully changed the children's thinking of global issues and how to help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91630B8B-FBD3-480F-9EC3-7D08FBC41202}"/>
              </a:ext>
            </a:extLst>
          </p:cNvPr>
          <p:cNvSpPr/>
          <p:nvPr/>
        </p:nvSpPr>
        <p:spPr>
          <a:xfrm>
            <a:off x="10869105" y="5816338"/>
            <a:ext cx="663761" cy="5561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F67BCB40-315B-4EA3-B90F-BF444B7CFEA8}"/>
              </a:ext>
            </a:extLst>
          </p:cNvPr>
          <p:cNvSpPr/>
          <p:nvPr/>
        </p:nvSpPr>
        <p:spPr>
          <a:xfrm>
            <a:off x="9134573" y="6099142"/>
            <a:ext cx="575035" cy="42420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CA33AF89-179C-4C87-A385-404A5584DAAE}"/>
              </a:ext>
            </a:extLst>
          </p:cNvPr>
          <p:cNvSpPr/>
          <p:nvPr/>
        </p:nvSpPr>
        <p:spPr>
          <a:xfrm>
            <a:off x="9964132" y="5460325"/>
            <a:ext cx="663761" cy="55399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21C82263-7A28-4FDC-860E-552D1F33C4AC}"/>
              </a:ext>
            </a:extLst>
          </p:cNvPr>
          <p:cNvSpPr/>
          <p:nvPr/>
        </p:nvSpPr>
        <p:spPr>
          <a:xfrm>
            <a:off x="11584161" y="4983441"/>
            <a:ext cx="341012" cy="25177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B21AC15E-A45C-429C-9D61-E885AB1D7D4E}"/>
              </a:ext>
            </a:extLst>
          </p:cNvPr>
          <p:cNvSpPr/>
          <p:nvPr/>
        </p:nvSpPr>
        <p:spPr>
          <a:xfrm>
            <a:off x="5118755" y="1800127"/>
            <a:ext cx="490193" cy="4340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4C166113-5A81-4769-AE84-161BECEA537F}"/>
              </a:ext>
            </a:extLst>
          </p:cNvPr>
          <p:cNvSpPr/>
          <p:nvPr/>
        </p:nvSpPr>
        <p:spPr>
          <a:xfrm>
            <a:off x="5222449" y="3497344"/>
            <a:ext cx="575036" cy="4340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AEA1CC66-D709-469E-8E96-B018C8E17724}"/>
              </a:ext>
            </a:extLst>
          </p:cNvPr>
          <p:cNvSpPr/>
          <p:nvPr/>
        </p:nvSpPr>
        <p:spPr>
          <a:xfrm>
            <a:off x="6315959" y="5109328"/>
            <a:ext cx="420669" cy="35099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02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1FB2D1-243B-4856-923F-092C7F8B28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US" b="1" u="sng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6BBFE4A6-77C0-4861-A63C-43486F37DCBE}"/>
              </a:ext>
            </a:extLst>
          </p:cNvPr>
          <p:cNvSpPr/>
          <p:nvPr/>
        </p:nvSpPr>
        <p:spPr>
          <a:xfrm>
            <a:off x="475488" y="461913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85A9CDA7-5773-4FCC-88F7-2CAD839D273B}"/>
              </a:ext>
            </a:extLst>
          </p:cNvPr>
          <p:cNvSpPr/>
          <p:nvPr/>
        </p:nvSpPr>
        <p:spPr>
          <a:xfrm>
            <a:off x="565608" y="5439266"/>
            <a:ext cx="829559" cy="63159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1E39DC78-1117-4261-9DC3-76EC3B6A648D}"/>
              </a:ext>
            </a:extLst>
          </p:cNvPr>
          <p:cNvSpPr/>
          <p:nvPr/>
        </p:nvSpPr>
        <p:spPr>
          <a:xfrm>
            <a:off x="10529740" y="669303"/>
            <a:ext cx="914400" cy="7918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BA90BEDF-2D45-4C30-AFAD-B5ED57889FA0}"/>
              </a:ext>
            </a:extLst>
          </p:cNvPr>
          <p:cNvSpPr/>
          <p:nvPr/>
        </p:nvSpPr>
        <p:spPr>
          <a:xfrm>
            <a:off x="10737130" y="5665509"/>
            <a:ext cx="914400" cy="7258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5B153C84-86F2-4E85-ADA9-34E084E86BB7}"/>
              </a:ext>
            </a:extLst>
          </p:cNvPr>
          <p:cNvSpPr/>
          <p:nvPr/>
        </p:nvSpPr>
        <p:spPr>
          <a:xfrm>
            <a:off x="1485287" y="2969443"/>
            <a:ext cx="230391" cy="1885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50057DDB-89A2-42A4-95AB-8D886669E3DE}"/>
              </a:ext>
            </a:extLst>
          </p:cNvPr>
          <p:cNvSpPr/>
          <p:nvPr/>
        </p:nvSpPr>
        <p:spPr>
          <a:xfrm>
            <a:off x="10480252" y="3252247"/>
            <a:ext cx="256878" cy="17675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DE07BC81-F4B4-4B07-B713-0643A37BAE03}"/>
              </a:ext>
            </a:extLst>
          </p:cNvPr>
          <p:cNvSpPr/>
          <p:nvPr/>
        </p:nvSpPr>
        <p:spPr>
          <a:xfrm>
            <a:off x="5816338" y="202676"/>
            <a:ext cx="188536" cy="13668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42A48174-BF92-47C6-A369-4A5EF2FB1755}"/>
              </a:ext>
            </a:extLst>
          </p:cNvPr>
          <p:cNvSpPr/>
          <p:nvPr/>
        </p:nvSpPr>
        <p:spPr>
          <a:xfrm>
            <a:off x="8041064" y="6391373"/>
            <a:ext cx="254524" cy="1979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E2BC127A-8865-449C-8B5B-C912C7AC8540}"/>
              </a:ext>
            </a:extLst>
          </p:cNvPr>
          <p:cNvSpPr/>
          <p:nvPr/>
        </p:nvSpPr>
        <p:spPr>
          <a:xfrm>
            <a:off x="3045368" y="6118381"/>
            <a:ext cx="263440" cy="27299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8739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E7A6B80-BF2B-4A6A-9A0C-C95750E88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8514" y="1404594"/>
            <a:ext cx="10232994" cy="5231876"/>
          </a:xfrm>
        </p:spPr>
        <p:txBody>
          <a:bodyPr>
            <a:normAutofit/>
          </a:bodyPr>
          <a:lstStyle/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British Council (Unknown date) Connecting classrooms though global learning. 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education_for_sustainable_development_and_global_citizenship_resource.pdf (britishcouncil.org)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15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British Council (2014) UK children risk falling behind in global awareness. Available from: http://www.britishcouncil.org/organisation/press/uk-children-risk-falling-behind-globalawareness (Accessed: February 15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Bennell, Sheila (2012) ESDGC in primary schools : exploring practice, development and influences. Available online: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Chapter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1: Introduction (bangor.ac.uk)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20th February 2021)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Donaldson, G. (2015) Successful Futures: Independent Review of Curriculum and Assessment Arrangements in Wales. Available from: https://hwbplus.wales.gov.uk/schools/6714052/Documents/Donaldson%20Report.pdf (Accessed 20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 January 2021)           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Estyn (2014) ESDGC Progress in Education for  Sustainable Development and Global Citizenship. 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https://www.estyn.gov.wales/sites/default/files/documents/ESDGC%3A%20Progress%20in%20education%20for%20sustainable%20development%20and%20global%20citizenship%20-%20June%202014.pdf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15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Estyn (2006) Update on inspecting education for sustainable development and global citizenship in schools. Cardiff: Estyn</a:t>
            </a:r>
          </a:p>
          <a:p>
            <a:pPr algn="l"/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OXFAM (2015). </a:t>
            </a:r>
            <a:r>
              <a:rPr lang="en-US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Education for Global Citizenship A guide for schools</a:t>
            </a:r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 Oxford: OXFAM.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Tradecraft (n.d.) Become a Fairtrade School. Available from: http://www.traidcraftschools.co.uk/become-a-fairtrade-school (Accessed: February 17th).</a:t>
            </a:r>
            <a:endParaRPr lang="en-US" sz="12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l"/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United Nations (UN) (unknown date). Education for Sustainable Development and Global Citizenship. Available at: </a:t>
            </a:r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/>
              </a:rPr>
              <a:t>https://sustainabledevelopment.un.org/partnership/?p=2373/</a:t>
            </a:r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(Accessed: 15</a:t>
            </a:r>
            <a:r>
              <a:rPr lang="en-US" sz="1200" baseline="30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</a:t>
            </a:r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February 2021)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  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UNESCO Teaching and Learning for a Sustainable Future. Available at: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http://www.unesco.org/education/tlsf/mods/theme_gs/mod0a.html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17th February)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United Nations (Unknown date b). SDGs icons. Available at: </a:t>
            </a:r>
            <a:r>
              <a:rPr lang="en-GB" sz="1200" dirty="0">
                <a:solidFill>
                  <a:srgbClr val="0563C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http://www.un.org/sustainabledevelopment/news/communications-material/ 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17th February 2021) 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UNICEF (2016). The United Nations Convention on the Rights of the Child. London: UNICEF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CC10ACB-AB22-4492-A8A8-94BA5FD82181}"/>
              </a:ext>
            </a:extLst>
          </p:cNvPr>
          <p:cNvSpPr/>
          <p:nvPr/>
        </p:nvSpPr>
        <p:spPr>
          <a:xfrm>
            <a:off x="203873" y="100310"/>
            <a:ext cx="4221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750335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DC22D40-4EFE-44A0-9906-35E18B1BC9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206" y="509047"/>
            <a:ext cx="10243794" cy="4748753"/>
          </a:xfrm>
        </p:spPr>
        <p:txBody>
          <a:bodyPr>
            <a:normAutofit/>
          </a:bodyPr>
          <a:lstStyle/>
          <a:p>
            <a:pPr algn="l"/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United Nations (UN) (2019). SDG Logo. Available at: </a:t>
            </a:r>
            <a:r>
              <a:rPr lang="en-US" sz="1200" dirty="0">
                <a:solidFill>
                  <a:srgbClr val="0563C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https://www.un.org/sustainabledevelopment/wp-content/uploads/2019/08/E_SDG-Logo-2019-01.png/ </a:t>
            </a:r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</a:t>
            </a:r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15</a:t>
            </a:r>
            <a:r>
              <a:rPr lang="en-US" sz="1200" baseline="30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</a:t>
            </a:r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February 2021)  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UNDES (2015) Transforming our world: the 2030 Agenda for Sustainable Development, New York: United Nations Department of Economics and Social Affairs </a:t>
            </a:r>
            <a:endParaRPr lang="en-GB" sz="12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UNESCO UK (2013) Education for Sustainable Development in the UK: Current Status, Best Practice and Opportunities for the Future. London: UK National Commission for UNESCO.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UNESCO (2014) Global Citizenship Education. Preparing Learners for the Challenges of the 21st Century. Paris: UNESCO. </a:t>
            </a:r>
            <a:endParaRPr lang="en-GB" sz="12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l"/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Welsh Assembly Government (2008). ‘</a:t>
            </a:r>
            <a:r>
              <a:rPr lang="en-US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Education for Sustainable Development and Global Citizenship: A Common Understanding for Schools’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r>
              <a:rPr lang="en-US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Cardiff: Welsh assembly Government. 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Government (no date) Out of Classroom Learning. Available online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http://gov.wales/dcells/publications/publications/guidanceandinformation/outofclassroomlearning/outofclassroomlearninge.pdf?lang=en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Welsh Government (2020). Curriculum for Wales. Available at: 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https://hwb.gov.wales/curriculum-for-wales/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20</a:t>
            </a:r>
            <a:r>
              <a:rPr lang="en-GB" sz="1200" baseline="30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 February 2021)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dirty="0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3B50F233-56A0-47FA-8E56-6A302A48D8B5}"/>
              </a:ext>
            </a:extLst>
          </p:cNvPr>
          <p:cNvSpPr/>
          <p:nvPr/>
        </p:nvSpPr>
        <p:spPr>
          <a:xfrm>
            <a:off x="424206" y="5646656"/>
            <a:ext cx="603316" cy="49962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9243B5E3-7C3B-42A8-9B91-6902D96089C8}"/>
              </a:ext>
            </a:extLst>
          </p:cNvPr>
          <p:cNvSpPr/>
          <p:nvPr/>
        </p:nvSpPr>
        <p:spPr>
          <a:xfrm>
            <a:off x="1225485" y="6023728"/>
            <a:ext cx="527901" cy="49962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900166B9-B8EE-44B4-9BC2-9C85AF5E6D01}"/>
              </a:ext>
            </a:extLst>
          </p:cNvPr>
          <p:cNvSpPr/>
          <p:nvPr/>
        </p:nvSpPr>
        <p:spPr>
          <a:xfrm>
            <a:off x="1428160" y="5363851"/>
            <a:ext cx="311085" cy="26395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E375902A-5573-4CB7-A8DF-BD4BC10DC358}"/>
              </a:ext>
            </a:extLst>
          </p:cNvPr>
          <p:cNvSpPr/>
          <p:nvPr/>
        </p:nvSpPr>
        <p:spPr>
          <a:xfrm>
            <a:off x="2172879" y="6374877"/>
            <a:ext cx="329938" cy="3252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61C9E2B0-1003-4737-9DCB-647C10330D83}"/>
              </a:ext>
            </a:extLst>
          </p:cNvPr>
          <p:cNvSpPr/>
          <p:nvPr/>
        </p:nvSpPr>
        <p:spPr>
          <a:xfrm>
            <a:off x="424206" y="4835951"/>
            <a:ext cx="471340" cy="42184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6885E117-8292-4804-8FCE-2F05846CF704}"/>
              </a:ext>
            </a:extLst>
          </p:cNvPr>
          <p:cNvSpPr/>
          <p:nvPr/>
        </p:nvSpPr>
        <p:spPr>
          <a:xfrm>
            <a:off x="2036190" y="5458120"/>
            <a:ext cx="603316" cy="49962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FF1B4178-61FB-4815-AA9D-1CF916B4904F}"/>
              </a:ext>
            </a:extLst>
          </p:cNvPr>
          <p:cNvSpPr/>
          <p:nvPr/>
        </p:nvSpPr>
        <p:spPr>
          <a:xfrm>
            <a:off x="1583703" y="4468305"/>
            <a:ext cx="471340" cy="36764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3106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1354</Words>
  <Application>Microsoft Office PowerPoint</Application>
  <PresentationFormat>Widescreen</PresentationFormat>
  <Paragraphs>123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How is ESDGC implemented 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Choices and decisions </vt:lpstr>
      <vt:lpstr>PowerPoint Presentation</vt:lpstr>
      <vt:lpstr>Conclusion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wilson</dc:creator>
  <cp:lastModifiedBy>sophie wilson</cp:lastModifiedBy>
  <cp:revision>23</cp:revision>
  <dcterms:created xsi:type="dcterms:W3CDTF">2021-02-19T20:05:16Z</dcterms:created>
  <dcterms:modified xsi:type="dcterms:W3CDTF">2021-02-22T20:15:07Z</dcterms:modified>
</cp:coreProperties>
</file>