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99" r:id="rId1"/>
  </p:sldMasterIdLst>
  <p:notesMasterIdLst>
    <p:notesMasterId r:id="rId11"/>
  </p:notesMasterIdLst>
  <p:sldIdLst>
    <p:sldId id="256" r:id="rId2"/>
    <p:sldId id="257" r:id="rId3"/>
    <p:sldId id="258" r:id="rId4"/>
    <p:sldId id="259" r:id="rId5"/>
    <p:sldId id="260" r:id="rId6"/>
    <p:sldId id="262" r:id="rId7"/>
    <p:sldId id="261" r:id="rId8"/>
    <p:sldId id="263" r:id="rId9"/>
    <p:sldId id="264" r:id="rId10"/>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userDrawn="1">
          <p15:clr>
            <a:srgbClr val="A4A3A4"/>
          </p15:clr>
        </p15:guide>
        <p15:guide id="2" pos="403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932"/>
    <p:restoredTop sz="94719"/>
  </p:normalViewPr>
  <p:slideViewPr>
    <p:cSldViewPr snapToGrid="0">
      <p:cViewPr varScale="1">
        <p:scale>
          <a:sx n="88" d="100"/>
          <a:sy n="88" d="100"/>
        </p:scale>
        <p:origin x="1544" y="184"/>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1092B2-BD55-9648-866A-CEAAB36220FB}" type="datetimeFigureOut">
              <a:rPr kumimoji="1" lang="zh-CN" altLang="en-US" smtClean="0"/>
              <a:t>2025/11/10</a:t>
            </a:fld>
            <a:endParaRPr kumimoji="1"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6FA499-C898-D449-A0D2-302BF02F5EAA}" type="slidenum">
              <a:rPr kumimoji="1" lang="zh-CN" altLang="en-US" smtClean="0"/>
              <a:t>‹#›</a:t>
            </a:fld>
            <a:endParaRPr kumimoji="1" lang="zh-CN" altLang="en-US"/>
          </a:p>
        </p:txBody>
      </p:sp>
    </p:spTree>
    <p:extLst>
      <p:ext uri="{BB962C8B-B14F-4D97-AF65-F5344CB8AC3E}">
        <p14:creationId xmlns:p14="http://schemas.microsoft.com/office/powerpoint/2010/main" val="1843483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Good morning everyone. Today I’m going to present my poster titled </a:t>
            </a:r>
            <a:r>
              <a:rPr lang="en-US" altLang="zh-CN" sz="1200" i="1" kern="1200" dirty="0">
                <a:solidFill>
                  <a:schemeClr val="tx1"/>
                </a:solidFill>
                <a:effectLst/>
                <a:latin typeface="+mn-lt"/>
                <a:ea typeface="+mn-ea"/>
                <a:cs typeface="+mn-cs"/>
              </a:rPr>
              <a:t>“Code-switching as a Reflection of Bilingual Identity in Chinese EFL Classrooms.”</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This topic is meaningful to me as a student and future language teacher from China. I often see teachers and students naturally moving between English and Chinese, and I wanted to understand how this language alternation supports learning and identity.</a:t>
            </a:r>
            <a:endParaRPr lang="zh-CN" altLang="zh-CN" sz="1200" kern="1200" dirty="0">
              <a:solidFill>
                <a:schemeClr val="tx1"/>
              </a:solidFill>
              <a:effectLst/>
              <a:latin typeface="+mn-lt"/>
              <a:ea typeface="+mn-ea"/>
              <a:cs typeface="+mn-cs"/>
            </a:endParaRPr>
          </a:p>
          <a:p>
            <a:endParaRPr kumimoji="1" lang="zh-CN" altLang="en-US" dirty="0"/>
          </a:p>
        </p:txBody>
      </p:sp>
      <p:sp>
        <p:nvSpPr>
          <p:cNvPr id="4" name="灯片编号占位符 3"/>
          <p:cNvSpPr>
            <a:spLocks noGrp="1"/>
          </p:cNvSpPr>
          <p:nvPr>
            <p:ph type="sldNum" sz="quarter" idx="5"/>
          </p:nvPr>
        </p:nvSpPr>
        <p:spPr/>
        <p:txBody>
          <a:bodyPr/>
          <a:lstStyle/>
          <a:p>
            <a:fld id="{436FA499-C898-D449-A0D2-302BF02F5EAA}" type="slidenum">
              <a:rPr kumimoji="1" lang="zh-CN" altLang="en-US" smtClean="0"/>
              <a:t>1</a:t>
            </a:fld>
            <a:endParaRPr kumimoji="1" lang="zh-CN" altLang="en-US"/>
          </a:p>
        </p:txBody>
      </p:sp>
    </p:spTree>
    <p:extLst>
      <p:ext uri="{BB962C8B-B14F-4D97-AF65-F5344CB8AC3E}">
        <p14:creationId xmlns:p14="http://schemas.microsoft.com/office/powerpoint/2010/main" val="619244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Code-switching means using two or more languages in the same classroom interaction for communication or teaching purposes.</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According to </a:t>
            </a:r>
            <a:r>
              <a:rPr lang="en-US" altLang="zh-CN" sz="1200" b="1" kern="1200" dirty="0">
                <a:solidFill>
                  <a:schemeClr val="tx1"/>
                </a:solidFill>
                <a:effectLst/>
                <a:latin typeface="+mn-lt"/>
                <a:ea typeface="+mn-ea"/>
                <a:cs typeface="+mn-cs"/>
              </a:rPr>
              <a:t>Lin (2013)</a:t>
            </a:r>
            <a:r>
              <a:rPr lang="en-US" altLang="zh-CN" sz="1200" kern="1200" dirty="0">
                <a:solidFill>
                  <a:schemeClr val="tx1"/>
                </a:solidFill>
                <a:effectLst/>
                <a:latin typeface="+mn-lt"/>
                <a:ea typeface="+mn-ea"/>
                <a:cs typeface="+mn-cs"/>
              </a:rPr>
              <a:t>, it’s a common phenomenon in bilingual classrooms, especially in China.</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For example, imagine a teacher explaining grammar:</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“You need to add –ed to show the past tense, </a:t>
            </a:r>
            <a:r>
              <a:rPr lang="zh-CN" altLang="zh-CN" sz="1200" kern="1200" dirty="0">
                <a:solidFill>
                  <a:schemeClr val="tx1"/>
                </a:solidFill>
                <a:effectLst/>
                <a:latin typeface="+mn-lt"/>
                <a:ea typeface="+mn-ea"/>
                <a:cs typeface="+mn-cs"/>
              </a:rPr>
              <a:t>明白了吗？</a:t>
            </a:r>
            <a:r>
              <a:rPr lang="en-US" altLang="zh-CN" sz="1200" kern="1200" dirty="0">
                <a:solidFill>
                  <a:schemeClr val="tx1"/>
                </a:solidFill>
                <a:effectLst/>
                <a:latin typeface="+mn-lt"/>
                <a:ea typeface="+mn-ea"/>
                <a:cs typeface="+mn-cs"/>
              </a:rPr>
              <a:t>”</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Here, the teacher switches from English to Chinese to check understanding.</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This short switch can make students feel more confident and connected. It shows that using both languages helps communication rather than interrupting it.</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Code-switching is different from </a:t>
            </a:r>
            <a:r>
              <a:rPr lang="en-US" altLang="zh-CN" sz="1200" i="1" kern="1200" dirty="0">
                <a:solidFill>
                  <a:schemeClr val="tx1"/>
                </a:solidFill>
                <a:effectLst/>
                <a:latin typeface="+mn-lt"/>
                <a:ea typeface="+mn-ea"/>
                <a:cs typeface="+mn-cs"/>
              </a:rPr>
              <a:t>translanguaging</a:t>
            </a:r>
            <a:r>
              <a:rPr lang="en-US" altLang="zh-CN" sz="1200" kern="1200" dirty="0">
                <a:solidFill>
                  <a:schemeClr val="tx1"/>
                </a:solidFill>
                <a:effectLst/>
                <a:latin typeface="+mn-lt"/>
                <a:ea typeface="+mn-ea"/>
                <a:cs typeface="+mn-cs"/>
              </a:rPr>
              <a:t>.</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While code-switching is like </a:t>
            </a:r>
            <a:r>
              <a:rPr lang="en-US" altLang="zh-CN" sz="1200" i="1" kern="1200" dirty="0">
                <a:solidFill>
                  <a:schemeClr val="tx1"/>
                </a:solidFill>
                <a:effectLst/>
                <a:latin typeface="+mn-lt"/>
                <a:ea typeface="+mn-ea"/>
                <a:cs typeface="+mn-cs"/>
              </a:rPr>
              <a:t>turning a switch</a:t>
            </a:r>
            <a:r>
              <a:rPr lang="en-US" altLang="zh-CN" sz="1200" kern="1200" dirty="0">
                <a:solidFill>
                  <a:schemeClr val="tx1"/>
                </a:solidFill>
                <a:effectLst/>
                <a:latin typeface="+mn-lt"/>
                <a:ea typeface="+mn-ea"/>
                <a:cs typeface="+mn-cs"/>
              </a:rPr>
              <a:t> between two languages, translanguaging is more like </a:t>
            </a:r>
            <a:r>
              <a:rPr lang="en-US" altLang="zh-CN" sz="1200" i="1" kern="1200" dirty="0">
                <a:solidFill>
                  <a:schemeClr val="tx1"/>
                </a:solidFill>
                <a:effectLst/>
                <a:latin typeface="+mn-lt"/>
                <a:ea typeface="+mn-ea"/>
                <a:cs typeface="+mn-cs"/>
              </a:rPr>
              <a:t>mixing colors</a:t>
            </a:r>
            <a:r>
              <a:rPr lang="en-US" altLang="zh-CN" sz="1200" kern="1200" dirty="0">
                <a:solidFill>
                  <a:schemeClr val="tx1"/>
                </a:solidFill>
                <a:effectLst/>
                <a:latin typeface="+mn-lt"/>
                <a:ea typeface="+mn-ea"/>
                <a:cs typeface="+mn-cs"/>
              </a:rPr>
              <a:t> — using all linguistic resources together.</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For instance:</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“I think </a:t>
            </a:r>
            <a:r>
              <a:rPr lang="zh-CN" altLang="zh-CN" sz="1200" kern="1200" dirty="0">
                <a:solidFill>
                  <a:schemeClr val="tx1"/>
                </a:solidFill>
                <a:effectLst/>
                <a:latin typeface="+mn-lt"/>
                <a:ea typeface="+mn-ea"/>
                <a:cs typeface="+mn-cs"/>
              </a:rPr>
              <a:t>这个</a:t>
            </a:r>
            <a:r>
              <a:rPr lang="en-US" altLang="zh-CN" sz="1200" kern="1200" dirty="0">
                <a:solidFill>
                  <a:schemeClr val="tx1"/>
                </a:solidFill>
                <a:effectLst/>
                <a:latin typeface="+mn-lt"/>
                <a:ea typeface="+mn-ea"/>
                <a:cs typeface="+mn-cs"/>
              </a:rPr>
              <a:t>idea</a:t>
            </a:r>
            <a:r>
              <a:rPr lang="zh-CN" altLang="zh-CN" sz="1200" kern="1200" dirty="0">
                <a:solidFill>
                  <a:schemeClr val="tx1"/>
                </a:solidFill>
                <a:effectLst/>
                <a:latin typeface="+mn-lt"/>
                <a:ea typeface="+mn-ea"/>
                <a:cs typeface="+mn-cs"/>
              </a:rPr>
              <a:t>很好</a:t>
            </a:r>
            <a:r>
              <a:rPr lang="en-US" altLang="zh-CN" sz="1200" kern="1200" dirty="0">
                <a:solidFill>
                  <a:schemeClr val="tx1"/>
                </a:solidFill>
                <a:effectLst/>
                <a:latin typeface="+mn-lt"/>
                <a:ea typeface="+mn-ea"/>
                <a:cs typeface="+mn-cs"/>
              </a:rPr>
              <a:t> because it’s useful.”</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This is not just switching; it’s blending both languages to express meaning smoothly.</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According to </a:t>
            </a:r>
            <a:r>
              <a:rPr lang="en-US" altLang="zh-CN" sz="1200" b="1" kern="1200" dirty="0">
                <a:solidFill>
                  <a:schemeClr val="tx1"/>
                </a:solidFill>
                <a:effectLst/>
                <a:latin typeface="+mn-lt"/>
                <a:ea typeface="+mn-ea"/>
                <a:cs typeface="+mn-cs"/>
              </a:rPr>
              <a:t>García (2009)</a:t>
            </a:r>
            <a:r>
              <a:rPr lang="en-US" altLang="zh-CN" sz="1200" kern="1200" dirty="0">
                <a:solidFill>
                  <a:schemeClr val="tx1"/>
                </a:solidFill>
                <a:effectLst/>
                <a:latin typeface="+mn-lt"/>
                <a:ea typeface="+mn-ea"/>
                <a:cs typeface="+mn-cs"/>
              </a:rPr>
              <a:t>, translanguaging encourages bilinguals to use all their language knowledge flexibly.</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And as </a:t>
            </a:r>
            <a:r>
              <a:rPr lang="en-US" altLang="zh-CN" sz="1200" b="1" kern="1200" dirty="0">
                <a:solidFill>
                  <a:schemeClr val="tx1"/>
                </a:solidFill>
                <a:effectLst/>
                <a:latin typeface="+mn-lt"/>
                <a:ea typeface="+mn-ea"/>
                <a:cs typeface="+mn-cs"/>
              </a:rPr>
              <a:t>Baker (2014)</a:t>
            </a:r>
            <a:r>
              <a:rPr lang="en-US" altLang="zh-CN" sz="1200" kern="1200" dirty="0">
                <a:solidFill>
                  <a:schemeClr val="tx1"/>
                </a:solidFill>
                <a:effectLst/>
                <a:latin typeface="+mn-lt"/>
                <a:ea typeface="+mn-ea"/>
                <a:cs typeface="+mn-cs"/>
              </a:rPr>
              <a:t> and </a:t>
            </a:r>
            <a:r>
              <a:rPr lang="en-US" altLang="zh-CN" sz="1200" b="1" kern="1200" dirty="0">
                <a:solidFill>
                  <a:schemeClr val="tx1"/>
                </a:solidFill>
                <a:effectLst/>
                <a:latin typeface="+mn-lt"/>
                <a:ea typeface="+mn-ea"/>
                <a:cs typeface="+mn-cs"/>
              </a:rPr>
              <a:t>Tian &amp; Macaro (2012)</a:t>
            </a:r>
            <a:r>
              <a:rPr lang="en-US" altLang="zh-CN" sz="1200" kern="1200" dirty="0">
                <a:solidFill>
                  <a:schemeClr val="tx1"/>
                </a:solidFill>
                <a:effectLst/>
                <a:latin typeface="+mn-lt"/>
                <a:ea typeface="+mn-ea"/>
                <a:cs typeface="+mn-cs"/>
              </a:rPr>
              <a:t> found, using both languages in class isn’t a problem — it’s a useful strategy that supports bilingual identity.</a:t>
            </a:r>
            <a:endParaRPr lang="zh-CN"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436FA499-C898-D449-A0D2-302BF02F5EAA}" type="slidenum">
              <a:rPr kumimoji="1" lang="zh-CN" altLang="en-US" smtClean="0"/>
              <a:t>2</a:t>
            </a:fld>
            <a:endParaRPr kumimoji="1" lang="zh-CN" altLang="en-US"/>
          </a:p>
        </p:txBody>
      </p:sp>
    </p:spTree>
    <p:extLst>
      <p:ext uri="{BB962C8B-B14F-4D97-AF65-F5344CB8AC3E}">
        <p14:creationId xmlns:p14="http://schemas.microsoft.com/office/powerpoint/2010/main" val="1158896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My study explores three questions:</a:t>
            </a:r>
            <a:endParaRPr lang="zh-CN" altLang="zh-CN" sz="1200" kern="1200" dirty="0">
              <a:solidFill>
                <a:schemeClr val="tx1"/>
              </a:solidFill>
              <a:effectLst/>
              <a:latin typeface="+mn-lt"/>
              <a:ea typeface="+mn-ea"/>
              <a:cs typeface="+mn-cs"/>
            </a:endParaRPr>
          </a:p>
          <a:p>
            <a:pPr lvl="0"/>
            <a:r>
              <a:rPr lang="en-US" altLang="zh-CN" sz="1200" kern="1200" dirty="0">
                <a:solidFill>
                  <a:schemeClr val="tx1"/>
                </a:solidFill>
                <a:effectLst/>
                <a:latin typeface="+mn-lt"/>
                <a:ea typeface="+mn-ea"/>
                <a:cs typeface="+mn-cs"/>
              </a:rPr>
              <a:t>What functions does code-switching serve in Chinese EFL classrooms?</a:t>
            </a:r>
            <a:endParaRPr lang="zh-CN" altLang="zh-CN" sz="1200" kern="1200" dirty="0">
              <a:solidFill>
                <a:schemeClr val="tx1"/>
              </a:solidFill>
              <a:effectLst/>
              <a:latin typeface="+mn-lt"/>
              <a:ea typeface="+mn-ea"/>
              <a:cs typeface="+mn-cs"/>
            </a:endParaRPr>
          </a:p>
          <a:p>
            <a:pPr lvl="0"/>
            <a:r>
              <a:rPr lang="en-US" altLang="zh-CN" sz="1200" kern="1200" dirty="0">
                <a:solidFill>
                  <a:schemeClr val="tx1"/>
                </a:solidFill>
                <a:effectLst/>
                <a:latin typeface="+mn-lt"/>
                <a:ea typeface="+mn-ea"/>
                <a:cs typeface="+mn-cs"/>
              </a:rPr>
              <a:t>How does it reflect and construct bilingual identity?</a:t>
            </a:r>
            <a:endParaRPr lang="zh-CN" altLang="zh-CN" sz="1200" kern="1200" dirty="0">
              <a:solidFill>
                <a:schemeClr val="tx1"/>
              </a:solidFill>
              <a:effectLst/>
              <a:latin typeface="+mn-lt"/>
              <a:ea typeface="+mn-ea"/>
              <a:cs typeface="+mn-cs"/>
            </a:endParaRPr>
          </a:p>
          <a:p>
            <a:pPr lvl="0"/>
            <a:r>
              <a:rPr lang="en-US" altLang="zh-CN" sz="1200" kern="1200" dirty="0">
                <a:solidFill>
                  <a:schemeClr val="tx1"/>
                </a:solidFill>
                <a:effectLst/>
                <a:latin typeface="+mn-lt"/>
                <a:ea typeface="+mn-ea"/>
                <a:cs typeface="+mn-cs"/>
              </a:rPr>
              <a:t>What are the new pedagogical implications for using code-switching effectively?</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These questions connect the linguistic and educational aspects of bilingual teaching.</a:t>
            </a:r>
            <a:endParaRPr lang="zh-CN" altLang="zh-CN" sz="1200" kern="1200" dirty="0">
              <a:solidFill>
                <a:schemeClr val="tx1"/>
              </a:solidFill>
              <a:effectLst/>
              <a:latin typeface="+mn-lt"/>
              <a:ea typeface="+mn-ea"/>
              <a:cs typeface="+mn-cs"/>
            </a:endParaRPr>
          </a:p>
          <a:p>
            <a:endParaRPr kumimoji="1" lang="zh-CN" altLang="en-US" dirty="0"/>
          </a:p>
        </p:txBody>
      </p:sp>
      <p:sp>
        <p:nvSpPr>
          <p:cNvPr id="4" name="灯片编号占位符 3"/>
          <p:cNvSpPr>
            <a:spLocks noGrp="1"/>
          </p:cNvSpPr>
          <p:nvPr>
            <p:ph type="sldNum" sz="quarter" idx="5"/>
          </p:nvPr>
        </p:nvSpPr>
        <p:spPr/>
        <p:txBody>
          <a:bodyPr/>
          <a:lstStyle/>
          <a:p>
            <a:fld id="{436FA499-C898-D449-A0D2-302BF02F5EAA}" type="slidenum">
              <a:rPr kumimoji="1" lang="zh-CN" altLang="en-US" smtClean="0"/>
              <a:t>3</a:t>
            </a:fld>
            <a:endParaRPr kumimoji="1" lang="zh-CN" altLang="en-US"/>
          </a:p>
        </p:txBody>
      </p:sp>
    </p:spTree>
    <p:extLst>
      <p:ext uri="{BB962C8B-B14F-4D97-AF65-F5344CB8AC3E}">
        <p14:creationId xmlns:p14="http://schemas.microsoft.com/office/powerpoint/2010/main" val="1422138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This study draws on four main theories.</a:t>
            </a:r>
            <a:endParaRPr lang="zh-CN"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First, the </a:t>
            </a:r>
            <a:r>
              <a:rPr lang="en-US" altLang="zh-CN" sz="1200" b="1" kern="1200" dirty="0">
                <a:solidFill>
                  <a:schemeClr val="tx1"/>
                </a:solidFill>
                <a:effectLst/>
                <a:latin typeface="+mn-lt"/>
                <a:ea typeface="+mn-ea"/>
                <a:cs typeface="+mn-cs"/>
              </a:rPr>
              <a:t>Sociolinguistic Theory of Identity</a:t>
            </a:r>
            <a:r>
              <a:rPr lang="en-US" altLang="zh-CN" sz="1200" kern="1200" dirty="0">
                <a:solidFill>
                  <a:schemeClr val="tx1"/>
                </a:solidFill>
                <a:effectLst/>
                <a:latin typeface="+mn-lt"/>
                <a:ea typeface="+mn-ea"/>
                <a:cs typeface="+mn-cs"/>
              </a:rPr>
              <a:t> by </a:t>
            </a:r>
            <a:r>
              <a:rPr lang="en-US" altLang="zh-CN" sz="1200" b="1" kern="1200" dirty="0">
                <a:solidFill>
                  <a:schemeClr val="tx1"/>
                </a:solidFill>
                <a:effectLst/>
                <a:latin typeface="+mn-lt"/>
                <a:ea typeface="+mn-ea"/>
                <a:cs typeface="+mn-cs"/>
              </a:rPr>
              <a:t>Bucholtz and Hall (2005)</a:t>
            </a:r>
            <a:r>
              <a:rPr lang="en-US" altLang="zh-CN" sz="1200" kern="1200" dirty="0">
                <a:solidFill>
                  <a:schemeClr val="tx1"/>
                </a:solidFill>
                <a:effectLst/>
                <a:latin typeface="+mn-lt"/>
                <a:ea typeface="+mn-ea"/>
                <a:cs typeface="+mn-cs"/>
              </a:rPr>
              <a:t> suggests that identity is not fixed — it’s built through language use. When teachers choose to switch languages, they show who they are: bilingual professionals connecting two cultures. Second, </a:t>
            </a:r>
            <a:r>
              <a:rPr lang="en-US" altLang="zh-CN" sz="1200" b="1" kern="1200" dirty="0">
                <a:solidFill>
                  <a:schemeClr val="tx1"/>
                </a:solidFill>
                <a:effectLst/>
                <a:latin typeface="+mn-lt"/>
                <a:ea typeface="+mn-ea"/>
                <a:cs typeface="+mn-cs"/>
              </a:rPr>
              <a:t>García’s Translanguaging Theory (2009)</a:t>
            </a:r>
            <a:r>
              <a:rPr lang="en-US" altLang="zh-CN" sz="1200" kern="1200" dirty="0">
                <a:solidFill>
                  <a:schemeClr val="tx1"/>
                </a:solidFill>
                <a:effectLst/>
                <a:latin typeface="+mn-lt"/>
                <a:ea typeface="+mn-ea"/>
                <a:cs typeface="+mn-cs"/>
              </a:rPr>
              <a:t> highlights how bilinguals use their full linguistic repertoire as one system. Third, the </a:t>
            </a:r>
            <a:r>
              <a:rPr lang="en-US" altLang="zh-CN" sz="1200" b="1" kern="1200" dirty="0">
                <a:solidFill>
                  <a:schemeClr val="tx1"/>
                </a:solidFill>
                <a:effectLst/>
                <a:latin typeface="+mn-lt"/>
                <a:ea typeface="+mn-ea"/>
                <a:cs typeface="+mn-cs"/>
              </a:rPr>
              <a:t>Functional Model of Code-switching</a:t>
            </a:r>
            <a:r>
              <a:rPr lang="en-US" altLang="zh-CN" sz="1200" kern="1200" dirty="0">
                <a:solidFill>
                  <a:schemeClr val="tx1"/>
                </a:solidFill>
                <a:effectLst/>
                <a:latin typeface="+mn-lt"/>
                <a:ea typeface="+mn-ea"/>
                <a:cs typeface="+mn-cs"/>
              </a:rPr>
              <a:t> from </a:t>
            </a:r>
            <a:r>
              <a:rPr lang="en-US" altLang="zh-CN" sz="1200" b="1" kern="1200" dirty="0">
                <a:solidFill>
                  <a:schemeClr val="tx1"/>
                </a:solidFill>
                <a:effectLst/>
                <a:latin typeface="+mn-lt"/>
                <a:ea typeface="+mn-ea"/>
                <a:cs typeface="+mn-cs"/>
              </a:rPr>
              <a:t>Ferguson (2003)</a:t>
            </a:r>
            <a:r>
              <a:rPr lang="en-US" altLang="zh-CN" sz="1200" kern="1200" dirty="0">
                <a:solidFill>
                  <a:schemeClr val="tx1"/>
                </a:solidFill>
                <a:effectLst/>
                <a:latin typeface="+mn-lt"/>
                <a:ea typeface="+mn-ea"/>
                <a:cs typeface="+mn-cs"/>
              </a:rPr>
              <a:t> describes how switching languages can serve functions such as topic shift, clarification, emphasis, and classroom management. </a:t>
            </a:r>
            <a:endParaRPr lang="zh-CN"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kern="1200" dirty="0">
                <a:solidFill>
                  <a:schemeClr val="tx1"/>
                </a:solidFill>
                <a:effectLst/>
                <a:latin typeface="+mn-lt"/>
                <a:ea typeface="+mn-ea"/>
                <a:cs typeface="+mn-cs"/>
              </a:rPr>
              <a:t>Finally, </a:t>
            </a:r>
            <a:r>
              <a:rPr lang="en-US" altLang="zh-CN" sz="1200" b="1" kern="1200" dirty="0">
                <a:solidFill>
                  <a:schemeClr val="tx1"/>
                </a:solidFill>
                <a:effectLst/>
                <a:latin typeface="+mn-lt"/>
                <a:ea typeface="+mn-ea"/>
                <a:cs typeface="+mn-cs"/>
              </a:rPr>
              <a:t>Palmer (2009)</a:t>
            </a:r>
            <a:r>
              <a:rPr lang="en-US" altLang="zh-CN" sz="1200" kern="1200" dirty="0">
                <a:solidFill>
                  <a:schemeClr val="tx1"/>
                </a:solidFill>
                <a:effectLst/>
                <a:latin typeface="+mn-lt"/>
                <a:ea typeface="+mn-ea"/>
                <a:cs typeface="+mn-cs"/>
              </a:rPr>
              <a:t> reminds us that classroom language reflects social power and culture. How teachers use both languages can either empower or limit students’ participation.</a:t>
            </a:r>
            <a:r>
              <a:rPr lang="zh-CN" altLang="zh-CN" dirty="0">
                <a:effectLst/>
              </a:rPr>
              <a:t> </a:t>
            </a:r>
            <a:r>
              <a:rPr lang="en-US" altLang="zh-CN" sz="1200" kern="1200" dirty="0">
                <a:solidFill>
                  <a:schemeClr val="tx1"/>
                </a:solidFill>
                <a:effectLst/>
                <a:latin typeface="+mn-lt"/>
                <a:ea typeface="+mn-ea"/>
                <a:cs typeface="+mn-cs"/>
              </a:rPr>
              <a:t>Together, these frameworks show that language choice is not random — it shapes identity, learning, and classroom dynamics.</a:t>
            </a:r>
            <a:endParaRPr lang="zh-CN" altLang="zh-CN" sz="1200" kern="1200" dirty="0">
              <a:solidFill>
                <a:schemeClr val="tx1"/>
              </a:solidFill>
              <a:effectLst/>
              <a:latin typeface="+mn-lt"/>
              <a:ea typeface="+mn-ea"/>
              <a:cs typeface="+mn-cs"/>
            </a:endParaRPr>
          </a:p>
          <a:p>
            <a:endParaRPr kumimoji="1" lang="zh-CN" altLang="en-US" dirty="0"/>
          </a:p>
        </p:txBody>
      </p:sp>
      <p:sp>
        <p:nvSpPr>
          <p:cNvPr id="4" name="灯片编号占位符 3"/>
          <p:cNvSpPr>
            <a:spLocks noGrp="1"/>
          </p:cNvSpPr>
          <p:nvPr>
            <p:ph type="sldNum" sz="quarter" idx="5"/>
          </p:nvPr>
        </p:nvSpPr>
        <p:spPr/>
        <p:txBody>
          <a:bodyPr/>
          <a:lstStyle/>
          <a:p>
            <a:fld id="{436FA499-C898-D449-A0D2-302BF02F5EAA}" type="slidenum">
              <a:rPr kumimoji="1" lang="zh-CN" altLang="en-US" smtClean="0"/>
              <a:t>4</a:t>
            </a:fld>
            <a:endParaRPr kumimoji="1" lang="zh-CN" altLang="en-US"/>
          </a:p>
        </p:txBody>
      </p:sp>
    </p:spTree>
    <p:extLst>
      <p:ext uri="{BB962C8B-B14F-4D97-AF65-F5344CB8AC3E}">
        <p14:creationId xmlns:p14="http://schemas.microsoft.com/office/powerpoint/2010/main" val="2753692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This study used a small qualitative design.</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I observed two English lessons in a Chinese middle school and recorded classroom talk. After class, I transcribed everything word by word.</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Each time English and Chinese appeared together, I marked it as an example of code-switching.</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Then I analyzed its communicative function — whether it was for explaining grammar, managing behavior.</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I also interviewed two teachers. Ask why they switch languages and how it helped students. Their views were compared with classroom data to see how code-switching supports both understanding and bilingual identity.</a:t>
            </a:r>
            <a:endParaRPr lang="zh-CN" altLang="zh-CN" sz="1200" kern="1200" dirty="0">
              <a:solidFill>
                <a:schemeClr val="tx1"/>
              </a:solidFill>
              <a:effectLst/>
              <a:latin typeface="+mn-lt"/>
              <a:ea typeface="+mn-ea"/>
              <a:cs typeface="+mn-cs"/>
            </a:endParaRPr>
          </a:p>
          <a:p>
            <a:endParaRPr kumimoji="1" lang="zh-CN" altLang="en-US" dirty="0"/>
          </a:p>
        </p:txBody>
      </p:sp>
      <p:sp>
        <p:nvSpPr>
          <p:cNvPr id="4" name="灯片编号占位符 3"/>
          <p:cNvSpPr>
            <a:spLocks noGrp="1"/>
          </p:cNvSpPr>
          <p:nvPr>
            <p:ph type="sldNum" sz="quarter" idx="5"/>
          </p:nvPr>
        </p:nvSpPr>
        <p:spPr/>
        <p:txBody>
          <a:bodyPr/>
          <a:lstStyle/>
          <a:p>
            <a:fld id="{436FA499-C898-D449-A0D2-302BF02F5EAA}" type="slidenum">
              <a:rPr kumimoji="1" lang="zh-CN" altLang="en-US" smtClean="0"/>
              <a:t>5</a:t>
            </a:fld>
            <a:endParaRPr kumimoji="1" lang="zh-CN" altLang="en-US"/>
          </a:p>
        </p:txBody>
      </p:sp>
    </p:spTree>
    <p:extLst>
      <p:ext uri="{BB962C8B-B14F-4D97-AF65-F5344CB8AC3E}">
        <p14:creationId xmlns:p14="http://schemas.microsoft.com/office/powerpoint/2010/main" val="20142564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Based on literature and classroom experience, I developed four main assumptions:</a:t>
            </a:r>
            <a:endParaRPr lang="zh-CN" altLang="zh-CN" sz="1200" kern="1200" dirty="0">
              <a:solidFill>
                <a:schemeClr val="tx1"/>
              </a:solidFill>
              <a:effectLst/>
              <a:latin typeface="+mn-lt"/>
              <a:ea typeface="+mn-ea"/>
              <a:cs typeface="+mn-cs"/>
            </a:endParaRPr>
          </a:p>
          <a:p>
            <a:pPr lvl="0"/>
            <a:r>
              <a:rPr lang="en-US" altLang="zh-CN" sz="1200" b="1" kern="1200" dirty="0">
                <a:solidFill>
                  <a:schemeClr val="tx1"/>
                </a:solidFill>
                <a:effectLst/>
                <a:latin typeface="+mn-lt"/>
                <a:ea typeface="+mn-ea"/>
                <a:cs typeface="+mn-cs"/>
              </a:rPr>
              <a:t>Code-switching helps comprehension.</a:t>
            </a:r>
            <a:r>
              <a:rPr lang="en-US" altLang="zh-CN" sz="1200" kern="1200" dirty="0">
                <a:solidFill>
                  <a:schemeClr val="tx1"/>
                </a:solidFill>
                <a:effectLst/>
                <a:latin typeface="+mn-lt"/>
                <a:ea typeface="+mn-ea"/>
                <a:cs typeface="+mn-cs"/>
              </a:rPr>
              <a:t> It supports understanding, especially for complex grammar. </a:t>
            </a:r>
            <a:r>
              <a:rPr lang="en-US" altLang="zh-CN" sz="1200" b="1" kern="1200" dirty="0">
                <a:solidFill>
                  <a:schemeClr val="tx1"/>
                </a:solidFill>
                <a:effectLst/>
                <a:latin typeface="+mn-lt"/>
                <a:ea typeface="+mn-ea"/>
                <a:cs typeface="+mn-cs"/>
              </a:rPr>
              <a:t>It reduces anxiety.</a:t>
            </a:r>
            <a:r>
              <a:rPr lang="en-US" altLang="zh-CN" sz="1200" kern="1200" dirty="0">
                <a:solidFill>
                  <a:schemeClr val="tx1"/>
                </a:solidFill>
                <a:effectLst/>
                <a:latin typeface="+mn-lt"/>
                <a:ea typeface="+mn-ea"/>
                <a:cs typeface="+mn-cs"/>
              </a:rPr>
              <a:t> Switching to L1 gives students emotional comfort.</a:t>
            </a:r>
            <a:endParaRPr lang="zh-CN" altLang="zh-CN" sz="1200" kern="1200" dirty="0">
              <a:solidFill>
                <a:schemeClr val="tx1"/>
              </a:solidFill>
              <a:effectLst/>
              <a:latin typeface="+mn-lt"/>
              <a:ea typeface="+mn-ea"/>
              <a:cs typeface="+mn-cs"/>
            </a:endParaRPr>
          </a:p>
          <a:p>
            <a:pPr lvl="0"/>
            <a:r>
              <a:rPr lang="en-US" altLang="zh-CN" sz="1200" kern="1200" dirty="0">
                <a:solidFill>
                  <a:schemeClr val="tx1"/>
                </a:solidFill>
                <a:effectLst/>
                <a:latin typeface="+mn-lt"/>
                <a:ea typeface="+mn-ea"/>
                <a:cs typeface="+mn-cs"/>
              </a:rPr>
              <a:t>Teachers use Chinese to explain grammar and manage the class, and English for practice and evaluation.</a:t>
            </a:r>
            <a:endParaRPr lang="zh-CN" altLang="zh-CN" sz="1200" kern="1200" dirty="0">
              <a:solidFill>
                <a:schemeClr val="tx1"/>
              </a:solidFill>
              <a:effectLst/>
              <a:latin typeface="+mn-lt"/>
              <a:ea typeface="+mn-ea"/>
              <a:cs typeface="+mn-cs"/>
            </a:endParaRPr>
          </a:p>
          <a:p>
            <a:pPr lvl="0"/>
            <a:r>
              <a:rPr lang="en-US" altLang="zh-CN" sz="1200" b="1" kern="1200" dirty="0">
                <a:solidFill>
                  <a:schemeClr val="tx1"/>
                </a:solidFill>
                <a:effectLst/>
                <a:latin typeface="+mn-lt"/>
                <a:ea typeface="+mn-ea"/>
                <a:cs typeface="+mn-cs"/>
              </a:rPr>
              <a:t>It builds bilingual identity.</a:t>
            </a:r>
            <a:r>
              <a:rPr lang="en-US" altLang="zh-CN" sz="1200" kern="1200" dirty="0">
                <a:solidFill>
                  <a:schemeClr val="tx1"/>
                </a:solidFill>
                <a:effectLst/>
                <a:latin typeface="+mn-lt"/>
                <a:ea typeface="+mn-ea"/>
                <a:cs typeface="+mn-cs"/>
              </a:rPr>
              <a:t> Teachers and students act as bilingual users, not just learners of English.</a:t>
            </a:r>
            <a:endParaRPr lang="zh-CN" altLang="zh-CN" sz="1200" kern="1200" dirty="0">
              <a:solidFill>
                <a:schemeClr val="tx1"/>
              </a:solidFill>
              <a:effectLst/>
              <a:latin typeface="+mn-lt"/>
              <a:ea typeface="+mn-ea"/>
              <a:cs typeface="+mn-cs"/>
            </a:endParaRPr>
          </a:p>
          <a:p>
            <a:pPr lvl="0"/>
            <a:r>
              <a:rPr lang="en-US" altLang="zh-CN" sz="1200" b="1" kern="1200" dirty="0">
                <a:solidFill>
                  <a:schemeClr val="tx1"/>
                </a:solidFill>
                <a:effectLst/>
                <a:latin typeface="+mn-lt"/>
                <a:ea typeface="+mn-ea"/>
                <a:cs typeface="+mn-cs"/>
              </a:rPr>
              <a:t>It localizes English teaching in China.</a:t>
            </a:r>
            <a:r>
              <a:rPr lang="en-US" altLang="zh-CN" sz="1200" kern="1200" dirty="0">
                <a:solidFill>
                  <a:schemeClr val="tx1"/>
                </a:solidFill>
                <a:effectLst/>
                <a:latin typeface="+mn-lt"/>
                <a:ea typeface="+mn-ea"/>
                <a:cs typeface="+mn-cs"/>
              </a:rPr>
              <a:t> English becomes a tool for real communication, not only a target to imitate.</a:t>
            </a:r>
            <a:endParaRPr lang="zh-CN" altLang="zh-CN" sz="1200" kern="1200" dirty="0">
              <a:solidFill>
                <a:schemeClr val="tx1"/>
              </a:solidFill>
              <a:effectLst/>
              <a:latin typeface="+mn-lt"/>
              <a:ea typeface="+mn-ea"/>
              <a:cs typeface="+mn-cs"/>
            </a:endParaRPr>
          </a:p>
          <a:p>
            <a:endParaRPr kumimoji="1" lang="zh-CN" altLang="en-US" dirty="0"/>
          </a:p>
        </p:txBody>
      </p:sp>
      <p:sp>
        <p:nvSpPr>
          <p:cNvPr id="4" name="灯片编号占位符 3"/>
          <p:cNvSpPr>
            <a:spLocks noGrp="1"/>
          </p:cNvSpPr>
          <p:nvPr>
            <p:ph type="sldNum" sz="quarter" idx="5"/>
          </p:nvPr>
        </p:nvSpPr>
        <p:spPr/>
        <p:txBody>
          <a:bodyPr/>
          <a:lstStyle/>
          <a:p>
            <a:fld id="{436FA499-C898-D449-A0D2-302BF02F5EAA}" type="slidenum">
              <a:rPr kumimoji="1" lang="zh-CN" altLang="en-US" smtClean="0"/>
              <a:t>6</a:t>
            </a:fld>
            <a:endParaRPr kumimoji="1" lang="zh-CN" altLang="en-US"/>
          </a:p>
        </p:txBody>
      </p:sp>
    </p:spTree>
    <p:extLst>
      <p:ext uri="{BB962C8B-B14F-4D97-AF65-F5344CB8AC3E}">
        <p14:creationId xmlns:p14="http://schemas.microsoft.com/office/powerpoint/2010/main" val="2734493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Now, what does this mean for teaching practice?</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Firstly, teachers should see code-switching as a </a:t>
            </a:r>
            <a:r>
              <a:rPr lang="en-US" altLang="zh-CN" sz="1200" b="1" kern="1200" dirty="0">
                <a:solidFill>
                  <a:schemeClr val="tx1"/>
                </a:solidFill>
                <a:effectLst/>
                <a:latin typeface="+mn-lt"/>
                <a:ea typeface="+mn-ea"/>
                <a:cs typeface="+mn-cs"/>
              </a:rPr>
              <a:t>pedagogical tool</a:t>
            </a:r>
            <a:r>
              <a:rPr lang="en-US" altLang="zh-CN" sz="1200" kern="1200" dirty="0">
                <a:solidFill>
                  <a:schemeClr val="tx1"/>
                </a:solidFill>
                <a:effectLst/>
                <a:latin typeface="+mn-lt"/>
                <a:ea typeface="+mn-ea"/>
                <a:cs typeface="+mn-cs"/>
              </a:rPr>
              <a:t>, not a weakness. When used strategically, it helps clarify meaning, control class flow, and build rapport.</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Secondly, combining </a:t>
            </a:r>
            <a:r>
              <a:rPr lang="en-US" altLang="zh-CN" sz="1200" b="1" kern="1200" dirty="0">
                <a:solidFill>
                  <a:schemeClr val="tx1"/>
                </a:solidFill>
                <a:effectLst/>
                <a:latin typeface="+mn-lt"/>
                <a:ea typeface="+mn-ea"/>
                <a:cs typeface="+mn-cs"/>
              </a:rPr>
              <a:t>code-switching</a:t>
            </a:r>
            <a:r>
              <a:rPr lang="en-US" altLang="zh-CN" sz="1200" kern="1200" dirty="0">
                <a:solidFill>
                  <a:schemeClr val="tx1"/>
                </a:solidFill>
                <a:effectLst/>
                <a:latin typeface="+mn-lt"/>
                <a:ea typeface="+mn-ea"/>
                <a:cs typeface="+mn-cs"/>
              </a:rPr>
              <a:t> with </a:t>
            </a:r>
            <a:r>
              <a:rPr lang="en-US" altLang="zh-CN" sz="1200" b="1" kern="1200" dirty="0">
                <a:solidFill>
                  <a:schemeClr val="tx1"/>
                </a:solidFill>
                <a:effectLst/>
                <a:latin typeface="+mn-lt"/>
                <a:ea typeface="+mn-ea"/>
                <a:cs typeface="+mn-cs"/>
              </a:rPr>
              <a:t>translanguaging</a:t>
            </a:r>
            <a:r>
              <a:rPr lang="en-US" altLang="zh-CN" sz="1200" kern="1200" dirty="0">
                <a:solidFill>
                  <a:schemeClr val="tx1"/>
                </a:solidFill>
                <a:effectLst/>
                <a:latin typeface="+mn-lt"/>
                <a:ea typeface="+mn-ea"/>
                <a:cs typeface="+mn-cs"/>
              </a:rPr>
              <a:t> can create flexible learning spaces. Students are encouraged to think and express ideas using </a:t>
            </a:r>
            <a:r>
              <a:rPr lang="en-US" altLang="zh-CN" sz="1200" i="1" kern="1200" dirty="0">
                <a:solidFill>
                  <a:schemeClr val="tx1"/>
                </a:solidFill>
                <a:effectLst/>
                <a:latin typeface="+mn-lt"/>
                <a:ea typeface="+mn-ea"/>
                <a:cs typeface="+mn-cs"/>
              </a:rPr>
              <a:t>all</a:t>
            </a:r>
            <a:r>
              <a:rPr lang="en-US" altLang="zh-CN" sz="1200" kern="1200" dirty="0">
                <a:solidFill>
                  <a:schemeClr val="tx1"/>
                </a:solidFill>
                <a:effectLst/>
                <a:latin typeface="+mn-lt"/>
                <a:ea typeface="+mn-ea"/>
                <a:cs typeface="+mn-cs"/>
              </a:rPr>
              <a:t> their language knowledge, not just English.</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Thirdly, teacher training should include </a:t>
            </a:r>
            <a:r>
              <a:rPr lang="en-US" altLang="zh-CN" sz="1200" b="1" kern="1200" dirty="0">
                <a:solidFill>
                  <a:schemeClr val="tx1"/>
                </a:solidFill>
                <a:effectLst/>
                <a:latin typeface="+mn-lt"/>
                <a:ea typeface="+mn-ea"/>
                <a:cs typeface="+mn-cs"/>
              </a:rPr>
              <a:t>translanguaging pedagogy</a:t>
            </a:r>
            <a:r>
              <a:rPr lang="en-US" altLang="zh-CN" sz="1200" kern="1200" dirty="0">
                <a:solidFill>
                  <a:schemeClr val="tx1"/>
                </a:solidFill>
                <a:effectLst/>
                <a:latin typeface="+mn-lt"/>
                <a:ea typeface="+mn-ea"/>
                <a:cs typeface="+mn-cs"/>
              </a:rPr>
              <a:t> — helping teachers reflect on their own language use and its effects on learners’ identity and confidence.</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Recent studies such as </a:t>
            </a:r>
            <a:r>
              <a:rPr lang="en-US" altLang="zh-CN" sz="1200" b="1" kern="1200" dirty="0">
                <a:solidFill>
                  <a:schemeClr val="tx1"/>
                </a:solidFill>
                <a:effectLst/>
                <a:latin typeface="+mn-lt"/>
                <a:ea typeface="+mn-ea"/>
                <a:cs typeface="+mn-cs"/>
              </a:rPr>
              <a:t>Palmer (2009)</a:t>
            </a:r>
            <a:r>
              <a:rPr lang="en-US" altLang="zh-CN" sz="1200" kern="1200" dirty="0">
                <a:solidFill>
                  <a:schemeClr val="tx1"/>
                </a:solidFill>
                <a:effectLst/>
                <a:latin typeface="+mn-lt"/>
                <a:ea typeface="+mn-ea"/>
                <a:cs typeface="+mn-cs"/>
              </a:rPr>
              <a:t> and </a:t>
            </a:r>
            <a:r>
              <a:rPr lang="en-US" altLang="zh-CN" sz="1200" b="1" kern="1200" dirty="0">
                <a:solidFill>
                  <a:schemeClr val="tx1"/>
                </a:solidFill>
                <a:effectLst/>
                <a:latin typeface="+mn-lt"/>
                <a:ea typeface="+mn-ea"/>
                <a:cs typeface="+mn-cs"/>
              </a:rPr>
              <a:t>Tian &amp; Macaro (2012)</a:t>
            </a:r>
            <a:r>
              <a:rPr lang="en-US" altLang="zh-CN" sz="1200" kern="1200" dirty="0">
                <a:solidFill>
                  <a:schemeClr val="tx1"/>
                </a:solidFill>
                <a:effectLst/>
                <a:latin typeface="+mn-lt"/>
                <a:ea typeface="+mn-ea"/>
                <a:cs typeface="+mn-cs"/>
              </a:rPr>
              <a:t> show that well-managed code-switching improves engagement and participation.</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Finally, using both languages in the classroom can build a sense of pride in being bilingual — a bridge between local culture and global English.</a:t>
            </a:r>
            <a:endParaRPr lang="zh-CN" altLang="zh-CN" sz="1200" kern="1200" dirty="0">
              <a:solidFill>
                <a:schemeClr val="tx1"/>
              </a:solidFill>
              <a:effectLst/>
              <a:latin typeface="+mn-lt"/>
              <a:ea typeface="+mn-ea"/>
              <a:cs typeface="+mn-cs"/>
            </a:endParaRPr>
          </a:p>
          <a:p>
            <a:endParaRPr kumimoji="1" lang="zh-CN" altLang="en-US" dirty="0"/>
          </a:p>
        </p:txBody>
      </p:sp>
      <p:sp>
        <p:nvSpPr>
          <p:cNvPr id="4" name="灯片编号占位符 3"/>
          <p:cNvSpPr>
            <a:spLocks noGrp="1"/>
          </p:cNvSpPr>
          <p:nvPr>
            <p:ph type="sldNum" sz="quarter" idx="5"/>
          </p:nvPr>
        </p:nvSpPr>
        <p:spPr/>
        <p:txBody>
          <a:bodyPr/>
          <a:lstStyle/>
          <a:p>
            <a:fld id="{436FA499-C898-D449-A0D2-302BF02F5EAA}" type="slidenum">
              <a:rPr kumimoji="1" lang="zh-CN" altLang="en-US" smtClean="0"/>
              <a:t>7</a:t>
            </a:fld>
            <a:endParaRPr kumimoji="1" lang="zh-CN" altLang="en-US"/>
          </a:p>
        </p:txBody>
      </p:sp>
    </p:spTree>
    <p:extLst>
      <p:ext uri="{BB962C8B-B14F-4D97-AF65-F5344CB8AC3E}">
        <p14:creationId xmlns:p14="http://schemas.microsoft.com/office/powerpoint/2010/main" val="14608172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To conclude, code-switching is not a problem in bilingual classrooms — it is a </a:t>
            </a:r>
            <a:r>
              <a:rPr lang="en-US" altLang="zh-CN" sz="1200" b="1" kern="1200" dirty="0">
                <a:solidFill>
                  <a:schemeClr val="tx1"/>
                </a:solidFill>
                <a:effectLst/>
                <a:latin typeface="+mn-lt"/>
                <a:ea typeface="+mn-ea"/>
                <a:cs typeface="+mn-cs"/>
              </a:rPr>
              <a:t>resource</a:t>
            </a:r>
            <a:r>
              <a:rPr lang="en-US" altLang="zh-CN" sz="1200" kern="1200" dirty="0">
                <a:solidFill>
                  <a:schemeClr val="tx1"/>
                </a:solidFill>
                <a:effectLst/>
                <a:latin typeface="+mn-lt"/>
                <a:ea typeface="+mn-ea"/>
                <a:cs typeface="+mn-cs"/>
              </a:rPr>
              <a:t>.</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It connects two languages, two cultures, and two ways of thinking.</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In Chinese EFL classrooms, when teachers switch from English to Chinese, they are not just translating words; they are building understanding, comfort, and identity.</a:t>
            </a:r>
            <a:endParaRPr lang="zh-CN"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As bilingual teachers, we can embrace both languages to make learning meaningful, communicative, and culturally inclusive.</a:t>
            </a:r>
            <a:endParaRPr lang="zh-CN" altLang="zh-CN" sz="1200" kern="1200" dirty="0">
              <a:solidFill>
                <a:schemeClr val="tx1"/>
              </a:solidFill>
              <a:effectLst/>
              <a:latin typeface="+mn-lt"/>
              <a:ea typeface="+mn-ea"/>
              <a:cs typeface="+mn-cs"/>
            </a:endParaRPr>
          </a:p>
          <a:p>
            <a:endParaRPr kumimoji="1" lang="zh-CN" altLang="en-US" dirty="0"/>
          </a:p>
        </p:txBody>
      </p:sp>
      <p:sp>
        <p:nvSpPr>
          <p:cNvPr id="4" name="灯片编号占位符 3"/>
          <p:cNvSpPr>
            <a:spLocks noGrp="1"/>
          </p:cNvSpPr>
          <p:nvPr>
            <p:ph type="sldNum" sz="quarter" idx="5"/>
          </p:nvPr>
        </p:nvSpPr>
        <p:spPr/>
        <p:txBody>
          <a:bodyPr/>
          <a:lstStyle/>
          <a:p>
            <a:fld id="{436FA499-C898-D449-A0D2-302BF02F5EAA}" type="slidenum">
              <a:rPr kumimoji="1" lang="zh-CN" altLang="en-US" smtClean="0"/>
              <a:t>8</a:t>
            </a:fld>
            <a:endParaRPr kumimoji="1" lang="zh-CN" altLang="en-US"/>
          </a:p>
        </p:txBody>
      </p:sp>
    </p:spTree>
    <p:extLst>
      <p:ext uri="{BB962C8B-B14F-4D97-AF65-F5344CB8AC3E}">
        <p14:creationId xmlns:p14="http://schemas.microsoft.com/office/powerpoint/2010/main" val="13130788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ctrTitle"/>
          </p:nvPr>
        </p:nvSpPr>
        <p:spPr>
          <a:xfrm>
            <a:off x="1838563" y="1821101"/>
            <a:ext cx="9124475" cy="3512898"/>
          </a:xfrm>
        </p:spPr>
        <p:txBody>
          <a:bodyPr anchor="b">
            <a:normAutofit/>
          </a:bodyPr>
          <a:lstStyle>
            <a:lvl1pPr algn="ctr">
              <a:defRPr sz="6720"/>
            </a:lvl1pPr>
          </a:lstStyle>
          <a:p>
            <a:r>
              <a:rPr lang="zh-CN" altLang="en-US"/>
              <a:t>单击此处编辑母版标题样式</a:t>
            </a:r>
            <a:endParaRPr lang="en-US" dirty="0"/>
          </a:p>
        </p:txBody>
      </p:sp>
      <p:sp>
        <p:nvSpPr>
          <p:cNvPr id="3" name="Subtitle 2"/>
          <p:cNvSpPr>
            <a:spLocks noGrp="1"/>
          </p:cNvSpPr>
          <p:nvPr>
            <p:ph type="subTitle" idx="1"/>
          </p:nvPr>
        </p:nvSpPr>
        <p:spPr>
          <a:xfrm>
            <a:off x="1838563" y="5440682"/>
            <a:ext cx="9124475" cy="1920239"/>
          </a:xfrm>
        </p:spPr>
        <p:txBody>
          <a:bodyPr>
            <a:normAutofit/>
          </a:bodyPr>
          <a:lstStyle>
            <a:lvl1pPr marL="0" indent="0" algn="ctr">
              <a:buNone/>
              <a:defRPr sz="3080">
                <a:solidFill>
                  <a:schemeClr val="bg1">
                    <a:lumMod val="50000"/>
                  </a:schemeClr>
                </a:solidFill>
              </a:defRPr>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3918617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12" name="Content Placeholder 2"/>
          <p:cNvSpPr>
            <a:spLocks noGrp="1"/>
          </p:cNvSpPr>
          <p:nvPr>
            <p:ph sz="quarter" idx="13"/>
          </p:nvPr>
        </p:nvSpPr>
        <p:spPr>
          <a:xfrm>
            <a:off x="959462" y="3313931"/>
            <a:ext cx="10882018" cy="479375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49600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3" y="1159990"/>
            <a:ext cx="10869340" cy="3831547"/>
          </a:xfrm>
        </p:spPr>
        <p:txBody>
          <a:bodyPr anchor="b">
            <a:normAutofit/>
          </a:bodyPr>
          <a:lstStyle>
            <a:lvl1pPr>
              <a:defRPr sz="5600"/>
            </a:lvl1pPr>
          </a:lstStyle>
          <a:p>
            <a:r>
              <a:rPr lang="zh-CN" altLang="en-US"/>
              <a:t>单击此处编辑母版标题样式</a:t>
            </a:r>
            <a:endParaRPr lang="en-US" dirty="0"/>
          </a:p>
        </p:txBody>
      </p:sp>
      <p:sp>
        <p:nvSpPr>
          <p:cNvPr id="3" name="Text Placeholder 2"/>
          <p:cNvSpPr>
            <a:spLocks noGrp="1"/>
          </p:cNvSpPr>
          <p:nvPr>
            <p:ph type="body" idx="1"/>
          </p:nvPr>
        </p:nvSpPr>
        <p:spPr>
          <a:xfrm>
            <a:off x="959463" y="5120442"/>
            <a:ext cx="10869340" cy="1915456"/>
          </a:xfrm>
        </p:spPr>
        <p:txBody>
          <a:bodyPr>
            <a:normAutofit/>
          </a:bodyPr>
          <a:lstStyle>
            <a:lvl1pPr marL="0" indent="0" algn="ctr">
              <a:buNone/>
              <a:defRPr sz="2800">
                <a:solidFill>
                  <a:schemeClr val="bg1">
                    <a:lumMod val="50000"/>
                  </a:schemeClr>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163231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14" name="Title 1"/>
          <p:cNvSpPr>
            <a:spLocks noGrp="1"/>
          </p:cNvSpPr>
          <p:nvPr>
            <p:ph type="title"/>
          </p:nvPr>
        </p:nvSpPr>
        <p:spPr>
          <a:xfrm>
            <a:off x="959465" y="865926"/>
            <a:ext cx="10882673" cy="2234648"/>
          </a:xfrm>
        </p:spPr>
        <p:txBody>
          <a:bodyPr/>
          <a:lstStyle/>
          <a:p>
            <a:r>
              <a:rPr lang="zh-CN" altLang="en-US"/>
              <a:t>单击此处编辑母版标题样式</a:t>
            </a:r>
            <a:endParaRPr lang="en-US" dirty="0"/>
          </a:p>
        </p:txBody>
      </p:sp>
      <p:sp>
        <p:nvSpPr>
          <p:cNvPr id="12" name="Content Placeholder 2"/>
          <p:cNvSpPr>
            <a:spLocks noGrp="1"/>
          </p:cNvSpPr>
          <p:nvPr>
            <p:ph sz="quarter" idx="13"/>
          </p:nvPr>
        </p:nvSpPr>
        <p:spPr>
          <a:xfrm>
            <a:off x="959462" y="3313931"/>
            <a:ext cx="5361328" cy="479375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13" name="Content Placeholder 3"/>
          <p:cNvSpPr>
            <a:spLocks noGrp="1"/>
          </p:cNvSpPr>
          <p:nvPr>
            <p:ph sz="quarter" idx="14"/>
          </p:nvPr>
        </p:nvSpPr>
        <p:spPr>
          <a:xfrm>
            <a:off x="6480810" y="3313931"/>
            <a:ext cx="5360670" cy="479375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2672044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14" name="Title 1"/>
          <p:cNvSpPr>
            <a:spLocks noGrp="1"/>
          </p:cNvSpPr>
          <p:nvPr>
            <p:ph type="title"/>
          </p:nvPr>
        </p:nvSpPr>
        <p:spPr>
          <a:xfrm>
            <a:off x="959465" y="865926"/>
            <a:ext cx="10882673" cy="2234648"/>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203645" y="3319425"/>
            <a:ext cx="5117148" cy="951992"/>
          </a:xfrm>
        </p:spPr>
        <p:txBody>
          <a:bodyPr anchor="b">
            <a:noAutofit/>
          </a:bodyPr>
          <a:lstStyle>
            <a:lvl1pPr marL="0" indent="0">
              <a:lnSpc>
                <a:spcPct val="75000"/>
              </a:lnSpc>
              <a:buNone/>
              <a:defRPr sz="364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12" name="Content Placeholder 3"/>
          <p:cNvSpPr>
            <a:spLocks noGrp="1"/>
          </p:cNvSpPr>
          <p:nvPr>
            <p:ph sz="quarter" idx="13"/>
          </p:nvPr>
        </p:nvSpPr>
        <p:spPr>
          <a:xfrm>
            <a:off x="959463" y="4271419"/>
            <a:ext cx="5361328" cy="383626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716245" y="3319425"/>
            <a:ext cx="5125894" cy="951992"/>
          </a:xfrm>
        </p:spPr>
        <p:txBody>
          <a:bodyPr anchor="b">
            <a:noAutofit/>
          </a:bodyPr>
          <a:lstStyle>
            <a:lvl1pPr marL="0" indent="0">
              <a:lnSpc>
                <a:spcPct val="75000"/>
              </a:lnSpc>
              <a:buNone/>
              <a:defRPr sz="364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13" name="Content Placeholder 5"/>
          <p:cNvSpPr>
            <a:spLocks noGrp="1"/>
          </p:cNvSpPr>
          <p:nvPr>
            <p:ph sz="quarter" idx="14"/>
          </p:nvPr>
        </p:nvSpPr>
        <p:spPr>
          <a:xfrm>
            <a:off x="6480811" y="4271419"/>
            <a:ext cx="5360671" cy="383626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8" name="Footer Placeholder 7"/>
          <p:cNvSpPr>
            <a:spLocks noGrp="1"/>
          </p:cNvSpPr>
          <p:nvPr>
            <p:ph type="ftr" sz="quarter" idx="11"/>
          </p:nvPr>
        </p:nvSpPr>
        <p:spPr/>
        <p:txBody>
          <a:bodyPr/>
          <a:lstStyle/>
          <a:p>
            <a:endParaRPr kumimoji="1" lang="zh-CN" altLang="en-US"/>
          </a:p>
        </p:txBody>
      </p:sp>
      <p:sp>
        <p:nvSpPr>
          <p:cNvPr id="9" name="Slide Number Placeholder 8"/>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536149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489753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Date Placeholder 1"/>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3" name="Footer Placeholder 2"/>
          <p:cNvSpPr>
            <a:spLocks noGrp="1"/>
          </p:cNvSpPr>
          <p:nvPr>
            <p:ph type="ftr" sz="quarter" idx="11"/>
          </p:nvPr>
        </p:nvSpPr>
        <p:spPr/>
        <p:txBody>
          <a:bodyPr/>
          <a:lstStyle/>
          <a:p>
            <a:endParaRPr kumimoji="1" lang="zh-CN" altLang="en-US"/>
          </a:p>
        </p:txBody>
      </p:sp>
      <p:sp>
        <p:nvSpPr>
          <p:cNvPr id="4" name="Slide Number Placeholder 3"/>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4058117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4" y="853440"/>
            <a:ext cx="4132472" cy="2832553"/>
          </a:xfrm>
        </p:spPr>
        <p:txBody>
          <a:bodyPr anchor="b"/>
          <a:lstStyle>
            <a:lvl1pPr algn="ctr">
              <a:defRPr sz="4480"/>
            </a:lvl1pPr>
          </a:lstStyle>
          <a:p>
            <a:r>
              <a:rPr lang="zh-CN" altLang="en-US"/>
              <a:t>单击此处编辑母版标题样式</a:t>
            </a:r>
            <a:endParaRPr lang="en-US" dirty="0"/>
          </a:p>
        </p:txBody>
      </p:sp>
      <p:sp>
        <p:nvSpPr>
          <p:cNvPr id="10" name="Content Placeholder 2"/>
          <p:cNvSpPr>
            <a:spLocks noGrp="1"/>
          </p:cNvSpPr>
          <p:nvPr>
            <p:ph sz="quarter" idx="13"/>
          </p:nvPr>
        </p:nvSpPr>
        <p:spPr>
          <a:xfrm>
            <a:off x="5331966" y="853442"/>
            <a:ext cx="6510171" cy="7254239"/>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959464" y="3685993"/>
            <a:ext cx="4132474" cy="4421687"/>
          </a:xfrm>
        </p:spPr>
        <p:txBody>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529499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5" y="853440"/>
            <a:ext cx="5781465" cy="2832556"/>
          </a:xfrm>
        </p:spPr>
        <p:txBody>
          <a:bodyPr anchor="b"/>
          <a:lstStyle>
            <a:lvl1pPr algn="ctr">
              <a:defRPr sz="448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7005979" y="853441"/>
            <a:ext cx="4208191" cy="725424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zh-CN" altLang="en-US"/>
              <a:t>单击图标添加图片</a:t>
            </a:r>
            <a:endParaRPr lang="en-US" dirty="0"/>
          </a:p>
        </p:txBody>
      </p:sp>
      <p:sp>
        <p:nvSpPr>
          <p:cNvPr id="4" name="Text Placeholder 3"/>
          <p:cNvSpPr>
            <a:spLocks noGrp="1"/>
          </p:cNvSpPr>
          <p:nvPr>
            <p:ph type="body" sz="half" idx="2"/>
          </p:nvPr>
        </p:nvSpPr>
        <p:spPr>
          <a:xfrm>
            <a:off x="959484" y="3685995"/>
            <a:ext cx="5781446" cy="4421686"/>
          </a:xfrm>
        </p:spPr>
        <p:txBody>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3250962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84" y="6005124"/>
            <a:ext cx="10882654" cy="1136254"/>
          </a:xfrm>
        </p:spPr>
        <p:txBody>
          <a:bodyPr anchor="b"/>
          <a:lstStyle>
            <a:lvl1pPr>
              <a:defRPr sz="448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243982" y="977566"/>
            <a:ext cx="10313659" cy="4499790"/>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zh-CN" altLang="en-US"/>
              <a:t>单击图标添加图片</a:t>
            </a:r>
            <a:endParaRPr lang="en-US" dirty="0"/>
          </a:p>
        </p:txBody>
      </p:sp>
      <p:sp>
        <p:nvSpPr>
          <p:cNvPr id="4" name="Text Placeholder 3"/>
          <p:cNvSpPr>
            <a:spLocks noGrp="1"/>
          </p:cNvSpPr>
          <p:nvPr>
            <p:ph type="body" sz="half" idx="2"/>
          </p:nvPr>
        </p:nvSpPr>
        <p:spPr>
          <a:xfrm>
            <a:off x="959464" y="7152219"/>
            <a:ext cx="10882675" cy="955461"/>
          </a:xfrm>
        </p:spPr>
        <p:txBody>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168320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4" y="853441"/>
            <a:ext cx="10882675" cy="4798143"/>
          </a:xfrm>
        </p:spPr>
        <p:txBody>
          <a:bodyPr anchor="ctr"/>
          <a:lstStyle>
            <a:lvl1pPr algn="ctr">
              <a:defRPr sz="448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959464" y="5886749"/>
            <a:ext cx="10882675" cy="2220932"/>
          </a:xfrm>
        </p:spPr>
        <p:txBody>
          <a:bodyPr anchor="ct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721947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1518522" y="1221624"/>
            <a:ext cx="9767890" cy="3821881"/>
          </a:xfrm>
        </p:spPr>
        <p:txBody>
          <a:bodyPr anchor="ctr"/>
          <a:lstStyle>
            <a:lvl1pPr>
              <a:defRPr sz="4480"/>
            </a:lvl1pPr>
          </a:lstStyle>
          <a:p>
            <a:r>
              <a:rPr lang="zh-CN" altLang="en-US"/>
              <a:t>单击此处编辑母版标题样式</a:t>
            </a:r>
            <a:endParaRPr lang="en-US" dirty="0"/>
          </a:p>
        </p:txBody>
      </p:sp>
      <p:sp>
        <p:nvSpPr>
          <p:cNvPr id="12" name="Text Placeholder 3"/>
          <p:cNvSpPr>
            <a:spLocks noGrp="1"/>
          </p:cNvSpPr>
          <p:nvPr>
            <p:ph type="body" sz="half" idx="13"/>
          </p:nvPr>
        </p:nvSpPr>
        <p:spPr>
          <a:xfrm>
            <a:off x="1806677" y="5054045"/>
            <a:ext cx="9189914" cy="832703"/>
          </a:xfrm>
        </p:spPr>
        <p:txBody>
          <a:bodyPr anchor="t">
            <a:normAutofit/>
          </a:bodyPr>
          <a:lstStyle>
            <a:lvl1pPr marL="0" indent="0">
              <a:buNone/>
              <a:defRPr sz="196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4" name="Text Placeholder 3"/>
          <p:cNvSpPr>
            <a:spLocks noGrp="1"/>
          </p:cNvSpPr>
          <p:nvPr>
            <p:ph type="body" sz="half" idx="2"/>
          </p:nvPr>
        </p:nvSpPr>
        <p:spPr>
          <a:xfrm>
            <a:off x="959464" y="6121917"/>
            <a:ext cx="10882675" cy="1989474"/>
          </a:xfrm>
        </p:spPr>
        <p:txBody>
          <a:bodyPr anchor="ctr">
            <a:normAutofit/>
          </a:bodyPr>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
        <p:nvSpPr>
          <p:cNvPr id="11" name="TextBox 10"/>
          <p:cNvSpPr txBox="1"/>
          <p:nvPr/>
        </p:nvSpPr>
        <p:spPr>
          <a:xfrm>
            <a:off x="1032677" y="1243003"/>
            <a:ext cx="765643"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1200" dirty="0">
                <a:solidFill>
                  <a:schemeClr val="tx1"/>
                </a:solidFill>
                <a:effectLst/>
              </a:rPr>
              <a:t>“</a:t>
            </a:r>
          </a:p>
        </p:txBody>
      </p:sp>
      <p:sp>
        <p:nvSpPr>
          <p:cNvPr id="14" name="TextBox 13"/>
          <p:cNvSpPr txBox="1"/>
          <p:nvPr/>
        </p:nvSpPr>
        <p:spPr>
          <a:xfrm>
            <a:off x="10990183" y="4368021"/>
            <a:ext cx="775097" cy="818686"/>
          </a:xfrm>
          <a:prstGeom prst="rect">
            <a:avLst/>
          </a:prstGeom>
        </p:spPr>
        <p:txBody>
          <a:bodyPr vert="horz" lIns="128016" tIns="64008" rIns="128016" bIns="640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1200" dirty="0">
                <a:solidFill>
                  <a:schemeClr val="tx1"/>
                </a:solidFill>
                <a:effectLst/>
              </a:rPr>
              <a:t>”</a:t>
            </a:r>
          </a:p>
        </p:txBody>
      </p:sp>
    </p:spTree>
    <p:extLst>
      <p:ext uri="{BB962C8B-B14F-4D97-AF65-F5344CB8AC3E}">
        <p14:creationId xmlns:p14="http://schemas.microsoft.com/office/powerpoint/2010/main" val="34717872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a:xfrm>
            <a:off x="959464" y="2994212"/>
            <a:ext cx="10882675" cy="3516569"/>
          </a:xfrm>
        </p:spPr>
        <p:txBody>
          <a:bodyPr anchor="b"/>
          <a:lstStyle>
            <a:lvl1pPr algn="ctr">
              <a:defRPr sz="448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959464" y="6527269"/>
            <a:ext cx="10882675" cy="1596902"/>
          </a:xfrm>
        </p:spPr>
        <p:txBody>
          <a:bodyPr anchor="t"/>
          <a:lstStyle>
            <a:lvl1pPr marL="0" indent="0" algn="ctr">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6" name="Footer Placeholder 5"/>
          <p:cNvSpPr>
            <a:spLocks noGrp="1"/>
          </p:cNvSpPr>
          <p:nvPr>
            <p:ph type="ftr" sz="quarter" idx="11"/>
          </p:nvPr>
        </p:nvSpPr>
        <p:spPr/>
        <p:txBody>
          <a:bodyPr/>
          <a:lstStyle/>
          <a:p>
            <a:endParaRPr kumimoji="1" lang="zh-CN" altLang="en-US"/>
          </a:p>
        </p:txBody>
      </p:sp>
      <p:sp>
        <p:nvSpPr>
          <p:cNvPr id="7" name="Slide Number Placeholder 6"/>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18307346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15" name="Title 1"/>
          <p:cNvSpPr>
            <a:spLocks noGrp="1"/>
          </p:cNvSpPr>
          <p:nvPr>
            <p:ph type="title"/>
          </p:nvPr>
        </p:nvSpPr>
        <p:spPr>
          <a:xfrm>
            <a:off x="959464" y="853440"/>
            <a:ext cx="10882675" cy="2247132"/>
          </a:xfrm>
        </p:spPr>
        <p:txBody>
          <a:bodyPr/>
          <a:lstStyle/>
          <a:p>
            <a:r>
              <a:rPr lang="zh-CN" altLang="en-US"/>
              <a:t>单击此处编辑母版标题样式</a:t>
            </a:r>
            <a:endParaRPr lang="en-US" dirty="0"/>
          </a:p>
        </p:txBody>
      </p:sp>
      <p:sp>
        <p:nvSpPr>
          <p:cNvPr id="7" name="Text Placeholder 2"/>
          <p:cNvSpPr>
            <a:spLocks noGrp="1"/>
          </p:cNvSpPr>
          <p:nvPr>
            <p:ph type="body" idx="1"/>
          </p:nvPr>
        </p:nvSpPr>
        <p:spPr>
          <a:xfrm>
            <a:off x="959463" y="3313930"/>
            <a:ext cx="3463925" cy="806767"/>
          </a:xfrm>
        </p:spPr>
        <p:txBody>
          <a:bodyPr anchor="b">
            <a:noAutofit/>
          </a:bodyPr>
          <a:lstStyle>
            <a:lvl1pPr marL="0" indent="0" algn="ctr">
              <a:lnSpc>
                <a:spcPct val="75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8" name="Text Placeholder 3"/>
          <p:cNvSpPr>
            <a:spLocks noGrp="1"/>
          </p:cNvSpPr>
          <p:nvPr>
            <p:ph type="body" sz="half" idx="15"/>
          </p:nvPr>
        </p:nvSpPr>
        <p:spPr>
          <a:xfrm>
            <a:off x="959463" y="4120699"/>
            <a:ext cx="3463925" cy="3986983"/>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9" name="Text Placeholder 4"/>
          <p:cNvSpPr>
            <a:spLocks noGrp="1"/>
          </p:cNvSpPr>
          <p:nvPr>
            <p:ph type="body" sz="quarter" idx="3"/>
          </p:nvPr>
        </p:nvSpPr>
        <p:spPr>
          <a:xfrm>
            <a:off x="4675010" y="3313930"/>
            <a:ext cx="3456097" cy="806767"/>
          </a:xfrm>
        </p:spPr>
        <p:txBody>
          <a:bodyPr anchor="b">
            <a:noAutofit/>
          </a:bodyPr>
          <a:lstStyle>
            <a:lvl1pPr marL="0" indent="0" algn="ctr">
              <a:lnSpc>
                <a:spcPct val="75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10" name="Text Placeholder 3"/>
          <p:cNvSpPr>
            <a:spLocks noGrp="1"/>
          </p:cNvSpPr>
          <p:nvPr>
            <p:ph type="body" sz="half" idx="16"/>
          </p:nvPr>
        </p:nvSpPr>
        <p:spPr>
          <a:xfrm>
            <a:off x="4663418" y="4120699"/>
            <a:ext cx="3468518" cy="3986983"/>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11" name="Text Placeholder 4"/>
          <p:cNvSpPr>
            <a:spLocks noGrp="1"/>
          </p:cNvSpPr>
          <p:nvPr>
            <p:ph type="body" sz="quarter" idx="13"/>
          </p:nvPr>
        </p:nvSpPr>
        <p:spPr>
          <a:xfrm>
            <a:off x="8371964" y="3313930"/>
            <a:ext cx="3470174" cy="806767"/>
          </a:xfrm>
        </p:spPr>
        <p:txBody>
          <a:bodyPr anchor="b">
            <a:noAutofit/>
          </a:bodyPr>
          <a:lstStyle>
            <a:lvl1pPr marL="0" indent="0" algn="ctr">
              <a:lnSpc>
                <a:spcPct val="75000"/>
              </a:lnSpc>
              <a:buNone/>
              <a:defRPr sz="336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12" name="Text Placeholder 3"/>
          <p:cNvSpPr>
            <a:spLocks noGrp="1"/>
          </p:cNvSpPr>
          <p:nvPr>
            <p:ph type="body" sz="half" idx="17"/>
          </p:nvPr>
        </p:nvSpPr>
        <p:spPr>
          <a:xfrm>
            <a:off x="8371964" y="4120699"/>
            <a:ext cx="3470174" cy="3986983"/>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2010811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30" name="Title 1"/>
          <p:cNvSpPr>
            <a:spLocks noGrp="1"/>
          </p:cNvSpPr>
          <p:nvPr>
            <p:ph type="title"/>
          </p:nvPr>
        </p:nvSpPr>
        <p:spPr>
          <a:xfrm>
            <a:off x="959464" y="855081"/>
            <a:ext cx="10882675" cy="2245491"/>
          </a:xfrm>
        </p:spPr>
        <p:txBody>
          <a:bodyPr/>
          <a:lstStyle/>
          <a:p>
            <a:r>
              <a:rPr lang="zh-CN" altLang="en-US"/>
              <a:t>单击此处编辑母版标题样式</a:t>
            </a:r>
            <a:endParaRPr lang="en-US" dirty="0"/>
          </a:p>
        </p:txBody>
      </p:sp>
      <p:sp>
        <p:nvSpPr>
          <p:cNvPr id="19" name="Text Placeholder 2"/>
          <p:cNvSpPr>
            <a:spLocks noGrp="1"/>
          </p:cNvSpPr>
          <p:nvPr>
            <p:ph type="body" idx="1"/>
          </p:nvPr>
        </p:nvSpPr>
        <p:spPr>
          <a:xfrm>
            <a:off x="959464" y="5886748"/>
            <a:ext cx="3461230" cy="806767"/>
          </a:xfrm>
        </p:spPr>
        <p:txBody>
          <a:bodyPr anchor="b">
            <a:noAutofit/>
          </a:bodyPr>
          <a:lstStyle>
            <a:lvl1pPr marL="0" indent="0" algn="ctr">
              <a:lnSpc>
                <a:spcPct val="75000"/>
              </a:lnSpc>
              <a:buNone/>
              <a:defRPr sz="308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20" name="Picture Placeholder 2"/>
          <p:cNvSpPr>
            <a:spLocks noGrp="1" noChangeAspect="1"/>
          </p:cNvSpPr>
          <p:nvPr>
            <p:ph type="pic" idx="15"/>
          </p:nvPr>
        </p:nvSpPr>
        <p:spPr>
          <a:xfrm>
            <a:off x="959464" y="3313930"/>
            <a:ext cx="3461230" cy="21336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zh-CN" altLang="en-US"/>
              <a:t>单击图标添加图片</a:t>
            </a:r>
            <a:endParaRPr lang="en-US" dirty="0"/>
          </a:p>
        </p:txBody>
      </p:sp>
      <p:sp>
        <p:nvSpPr>
          <p:cNvPr id="21" name="Text Placeholder 3"/>
          <p:cNvSpPr>
            <a:spLocks noGrp="1"/>
          </p:cNvSpPr>
          <p:nvPr>
            <p:ph type="body" sz="half" idx="18"/>
          </p:nvPr>
        </p:nvSpPr>
        <p:spPr>
          <a:xfrm>
            <a:off x="959464" y="6693515"/>
            <a:ext cx="3461230" cy="1414165"/>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22" name="Text Placeholder 4"/>
          <p:cNvSpPr>
            <a:spLocks noGrp="1"/>
          </p:cNvSpPr>
          <p:nvPr>
            <p:ph type="body" sz="quarter" idx="3"/>
          </p:nvPr>
        </p:nvSpPr>
        <p:spPr>
          <a:xfrm>
            <a:off x="4664898" y="5886748"/>
            <a:ext cx="3466919" cy="806767"/>
          </a:xfrm>
        </p:spPr>
        <p:txBody>
          <a:bodyPr anchor="b">
            <a:noAutofit/>
          </a:bodyPr>
          <a:lstStyle>
            <a:lvl1pPr marL="0" indent="0" algn="ctr">
              <a:lnSpc>
                <a:spcPct val="75000"/>
              </a:lnSpc>
              <a:buNone/>
              <a:defRPr sz="308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23" name="Picture Placeholder 2"/>
          <p:cNvSpPr>
            <a:spLocks noGrp="1" noChangeAspect="1"/>
          </p:cNvSpPr>
          <p:nvPr>
            <p:ph type="pic" idx="21"/>
          </p:nvPr>
        </p:nvSpPr>
        <p:spPr>
          <a:xfrm>
            <a:off x="4663415" y="3313930"/>
            <a:ext cx="3468520" cy="21336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zh-CN" altLang="en-US"/>
              <a:t>单击图标添加图片</a:t>
            </a:r>
            <a:endParaRPr lang="en-US" dirty="0"/>
          </a:p>
        </p:txBody>
      </p:sp>
      <p:sp>
        <p:nvSpPr>
          <p:cNvPr id="24" name="Text Placeholder 3"/>
          <p:cNvSpPr>
            <a:spLocks noGrp="1"/>
          </p:cNvSpPr>
          <p:nvPr>
            <p:ph type="body" sz="half" idx="19"/>
          </p:nvPr>
        </p:nvSpPr>
        <p:spPr>
          <a:xfrm>
            <a:off x="4663415" y="6693514"/>
            <a:ext cx="3468520" cy="1414167"/>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25" name="Text Placeholder 4"/>
          <p:cNvSpPr>
            <a:spLocks noGrp="1"/>
          </p:cNvSpPr>
          <p:nvPr>
            <p:ph type="body" sz="quarter" idx="13"/>
          </p:nvPr>
        </p:nvSpPr>
        <p:spPr>
          <a:xfrm>
            <a:off x="8371965" y="5886748"/>
            <a:ext cx="3465715" cy="806767"/>
          </a:xfrm>
        </p:spPr>
        <p:txBody>
          <a:bodyPr anchor="b">
            <a:noAutofit/>
          </a:bodyPr>
          <a:lstStyle>
            <a:lvl1pPr marL="0" indent="0" algn="ctr">
              <a:lnSpc>
                <a:spcPct val="75000"/>
              </a:lnSpc>
              <a:buNone/>
              <a:defRPr sz="3080" b="0">
                <a:solidFill>
                  <a:schemeClr val="tx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a:t>单击此处编辑母版文本样式</a:t>
            </a:r>
          </a:p>
        </p:txBody>
      </p:sp>
      <p:sp>
        <p:nvSpPr>
          <p:cNvPr id="26" name="Picture Placeholder 2"/>
          <p:cNvSpPr>
            <a:spLocks noGrp="1" noChangeAspect="1"/>
          </p:cNvSpPr>
          <p:nvPr>
            <p:ph type="pic" idx="22"/>
          </p:nvPr>
        </p:nvSpPr>
        <p:spPr>
          <a:xfrm>
            <a:off x="8371964" y="3313930"/>
            <a:ext cx="3470174" cy="21336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zh-CN" altLang="en-US"/>
              <a:t>单击图标添加图片</a:t>
            </a:r>
            <a:endParaRPr lang="en-US" dirty="0"/>
          </a:p>
        </p:txBody>
      </p:sp>
      <p:sp>
        <p:nvSpPr>
          <p:cNvPr id="27" name="Text Placeholder 3"/>
          <p:cNvSpPr>
            <a:spLocks noGrp="1"/>
          </p:cNvSpPr>
          <p:nvPr>
            <p:ph type="body" sz="half" idx="20"/>
          </p:nvPr>
        </p:nvSpPr>
        <p:spPr>
          <a:xfrm>
            <a:off x="8371832" y="6693512"/>
            <a:ext cx="3470306" cy="1414169"/>
          </a:xfrm>
        </p:spPr>
        <p:txBody>
          <a:bodyPr anchor="t">
            <a:normAutofit/>
          </a:bodyPr>
          <a:lstStyle>
            <a:lvl1pPr marL="0" indent="0" algn="ctr">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4" name="Footer Placeholder 3"/>
          <p:cNvSpPr>
            <a:spLocks noGrp="1"/>
          </p:cNvSpPr>
          <p:nvPr>
            <p:ph type="ftr" sz="quarter" idx="11"/>
          </p:nvPr>
        </p:nvSpPr>
        <p:spPr/>
        <p:txBody>
          <a:bodyPr/>
          <a:lstStyle/>
          <a:p>
            <a:endParaRPr kumimoji="1" lang="zh-CN" altLang="en-US"/>
          </a:p>
        </p:txBody>
      </p:sp>
      <p:sp>
        <p:nvSpPr>
          <p:cNvPr id="5" name="Slide Number Placeholder 4"/>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760021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11" name="Vertical Text Placeholder 2"/>
          <p:cNvSpPr>
            <a:spLocks noGrp="1"/>
          </p:cNvSpPr>
          <p:nvPr>
            <p:ph type="body" orient="vert" sz="quarter" idx="13"/>
          </p:nvPr>
        </p:nvSpPr>
        <p:spPr>
          <a:xfrm>
            <a:off x="959464" y="3313932"/>
            <a:ext cx="10882675" cy="4793750"/>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7267082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801600" cy="9601200"/>
          </a:xfrm>
          <a:prstGeom prst="rect">
            <a:avLst/>
          </a:prstGeom>
        </p:spPr>
      </p:pic>
      <p:sp>
        <p:nvSpPr>
          <p:cNvPr id="2" name="Vertical Title 1"/>
          <p:cNvSpPr>
            <a:spLocks noGrp="1"/>
          </p:cNvSpPr>
          <p:nvPr>
            <p:ph type="title" orient="vert"/>
          </p:nvPr>
        </p:nvSpPr>
        <p:spPr>
          <a:xfrm>
            <a:off x="9161146" y="853443"/>
            <a:ext cx="2680993" cy="7254239"/>
          </a:xfrm>
        </p:spPr>
        <p:txBody>
          <a:bodyPr vert="eaVert"/>
          <a:lstStyle>
            <a:lvl1pPr algn="l">
              <a:defRPr/>
            </a:lvl1pPr>
          </a:lstStyle>
          <a:p>
            <a:r>
              <a:rPr lang="zh-CN" altLang="en-US"/>
              <a:t>单击此处编辑母版标题样式</a:t>
            </a:r>
            <a:endParaRPr lang="en-US" dirty="0"/>
          </a:p>
        </p:txBody>
      </p:sp>
      <p:sp>
        <p:nvSpPr>
          <p:cNvPr id="8" name="Vertical Text Placeholder 2"/>
          <p:cNvSpPr>
            <a:spLocks noGrp="1"/>
          </p:cNvSpPr>
          <p:nvPr>
            <p:ph type="body" orient="vert" sz="quarter" idx="13"/>
          </p:nvPr>
        </p:nvSpPr>
        <p:spPr>
          <a:xfrm>
            <a:off x="959464" y="853443"/>
            <a:ext cx="8041660" cy="7254239"/>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DA65AA21-A52F-6147-8B17-5E7322E889B9}" type="datetimeFigureOut">
              <a:rPr kumimoji="1" lang="zh-CN" altLang="en-US" smtClean="0"/>
              <a:t>2025/11/10</a:t>
            </a:fld>
            <a:endParaRPr kumimoji="1" lang="zh-CN" altLang="en-US"/>
          </a:p>
        </p:txBody>
      </p:sp>
      <p:sp>
        <p:nvSpPr>
          <p:cNvPr id="5" name="Footer Placeholder 4"/>
          <p:cNvSpPr>
            <a:spLocks noGrp="1"/>
          </p:cNvSpPr>
          <p:nvPr>
            <p:ph type="ftr" sz="quarter" idx="11"/>
          </p:nvPr>
        </p:nvSpPr>
        <p:spPr/>
        <p:txBody>
          <a:bodyPr/>
          <a:lstStyle/>
          <a:p>
            <a:endParaRPr kumimoji="1" lang="zh-CN" altLang="en-US"/>
          </a:p>
        </p:txBody>
      </p:sp>
      <p:sp>
        <p:nvSpPr>
          <p:cNvPr id="6" name="Slide Number Placeholder 5"/>
          <p:cNvSpPr>
            <a:spLocks noGrp="1"/>
          </p:cNvSpPr>
          <p:nvPr>
            <p:ph type="sldNum" sz="quarter" idx="12"/>
          </p:nvPr>
        </p:nvSpPr>
        <p:spPr/>
        <p:txBody>
          <a:body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516988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1" y="-1"/>
            <a:ext cx="12801603" cy="96012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59465" y="865926"/>
            <a:ext cx="10882673" cy="2234648"/>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959464" y="3313932"/>
            <a:ext cx="10882675" cy="479375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8062674" y="8236587"/>
            <a:ext cx="2880360" cy="511175"/>
          </a:xfrm>
          <a:prstGeom prst="rect">
            <a:avLst/>
          </a:prstGeom>
        </p:spPr>
        <p:txBody>
          <a:bodyPr vert="horz" lIns="91440" tIns="45720" rIns="91440" bIns="45720" rtlCol="0" anchor="ctr"/>
          <a:lstStyle>
            <a:lvl1pPr algn="r">
              <a:defRPr sz="1400">
                <a:solidFill>
                  <a:schemeClr val="tx1"/>
                </a:solidFill>
              </a:defRPr>
            </a:lvl1pPr>
          </a:lstStyle>
          <a:p>
            <a:fld id="{DA65AA21-A52F-6147-8B17-5E7322E889B9}" type="datetimeFigureOut">
              <a:rPr kumimoji="1" lang="zh-CN" altLang="en-US" smtClean="0"/>
              <a:t>2025/11/10</a:t>
            </a:fld>
            <a:endParaRPr kumimoji="1" lang="zh-CN" altLang="en-US"/>
          </a:p>
        </p:txBody>
      </p:sp>
      <p:sp>
        <p:nvSpPr>
          <p:cNvPr id="5" name="Footer Placeholder 4"/>
          <p:cNvSpPr>
            <a:spLocks noGrp="1"/>
          </p:cNvSpPr>
          <p:nvPr>
            <p:ph type="ftr" sz="quarter" idx="3"/>
          </p:nvPr>
        </p:nvSpPr>
        <p:spPr>
          <a:xfrm>
            <a:off x="959464" y="8236587"/>
            <a:ext cx="7006531" cy="511175"/>
          </a:xfrm>
          <a:prstGeom prst="rect">
            <a:avLst/>
          </a:prstGeom>
        </p:spPr>
        <p:txBody>
          <a:bodyPr vert="horz" lIns="91440" tIns="45720" rIns="91440" bIns="45720" rtlCol="0" anchor="ctr"/>
          <a:lstStyle>
            <a:lvl1pPr algn="l">
              <a:defRPr sz="1400">
                <a:solidFill>
                  <a:schemeClr val="tx1"/>
                </a:solidFill>
              </a:defRPr>
            </a:lvl1pPr>
          </a:lstStyle>
          <a:p>
            <a:endParaRPr kumimoji="1" lang="zh-CN" altLang="en-US"/>
          </a:p>
        </p:txBody>
      </p:sp>
      <p:sp>
        <p:nvSpPr>
          <p:cNvPr id="6" name="Slide Number Placeholder 5"/>
          <p:cNvSpPr>
            <a:spLocks noGrp="1"/>
          </p:cNvSpPr>
          <p:nvPr>
            <p:ph type="sldNum" sz="quarter" idx="4"/>
          </p:nvPr>
        </p:nvSpPr>
        <p:spPr>
          <a:xfrm>
            <a:off x="11039714" y="8236587"/>
            <a:ext cx="802425" cy="511175"/>
          </a:xfrm>
          <a:prstGeom prst="rect">
            <a:avLst/>
          </a:prstGeom>
        </p:spPr>
        <p:txBody>
          <a:bodyPr vert="horz" lIns="91440" tIns="45720" rIns="91440" bIns="45720" rtlCol="0" anchor="ctr"/>
          <a:lstStyle>
            <a:lvl1pPr algn="r">
              <a:defRPr sz="1400">
                <a:solidFill>
                  <a:schemeClr val="tx1"/>
                </a:solidFill>
              </a:defRPr>
            </a:lvl1pPr>
          </a:lstStyle>
          <a:p>
            <a:fld id="{8F9D78A1-142E-DF42-806A-19D9E0DD4A71}" type="slidenum">
              <a:rPr kumimoji="1" lang="zh-CN" altLang="en-US" smtClean="0"/>
              <a:t>‹#›</a:t>
            </a:fld>
            <a:endParaRPr kumimoji="1" lang="zh-CN" altLang="en-US"/>
          </a:p>
        </p:txBody>
      </p:sp>
    </p:spTree>
    <p:extLst>
      <p:ext uri="{BB962C8B-B14F-4D97-AF65-F5344CB8AC3E}">
        <p14:creationId xmlns:p14="http://schemas.microsoft.com/office/powerpoint/2010/main" val="2337516872"/>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 id="2147484005" r:id="rId6"/>
    <p:sldLayoutId id="2147484006" r:id="rId7"/>
    <p:sldLayoutId id="2147484007" r:id="rId8"/>
    <p:sldLayoutId id="2147484008" r:id="rId9"/>
    <p:sldLayoutId id="2147484009" r:id="rId10"/>
    <p:sldLayoutId id="2147484010" r:id="rId11"/>
    <p:sldLayoutId id="2147484011" r:id="rId12"/>
    <p:sldLayoutId id="2147484012" r:id="rId13"/>
    <p:sldLayoutId id="2147484013" r:id="rId14"/>
    <p:sldLayoutId id="2147484014" r:id="rId15"/>
    <p:sldLayoutId id="2147484015" r:id="rId16"/>
    <p:sldLayoutId id="2147484016" r:id="rId17"/>
  </p:sldLayoutIdLst>
  <p:txStyles>
    <p:titleStyle>
      <a:lvl1pPr algn="ctr" defTabSz="1280160" rtl="0" eaLnBrk="1" latinLnBrk="0" hangingPunct="1">
        <a:lnSpc>
          <a:spcPct val="90000"/>
        </a:lnSpc>
        <a:spcBef>
          <a:spcPct val="0"/>
        </a:spcBef>
        <a:buNone/>
        <a:defRPr sz="5040" kern="1200" cap="all" baseline="0">
          <a:solidFill>
            <a:schemeClr val="tx1"/>
          </a:solidFill>
          <a:effectLst/>
          <a:latin typeface="+mj-lt"/>
          <a:ea typeface="+mj-ea"/>
          <a:cs typeface="+mj-cs"/>
        </a:defRPr>
      </a:lvl1pPr>
    </p:titleStyle>
    <p:bodyStyle>
      <a:lvl1pPr marL="320040" indent="-320040" algn="l" defTabSz="1280160" rtl="0" eaLnBrk="1" latinLnBrk="0" hangingPunct="1">
        <a:lnSpc>
          <a:spcPct val="120000"/>
        </a:lnSpc>
        <a:spcBef>
          <a:spcPts val="1400"/>
        </a:spcBef>
        <a:buClr>
          <a:schemeClr val="tx1"/>
        </a:buClr>
        <a:buFont typeface="Arial" panose="020B0604020202020204" pitchFamily="34" charset="0"/>
        <a:buChar char="•"/>
        <a:defRPr sz="2800" kern="1200" cap="all" baseline="0">
          <a:solidFill>
            <a:schemeClr val="tx1"/>
          </a:solidFill>
          <a:effectLst/>
          <a:latin typeface="+mn-lt"/>
          <a:ea typeface="+mn-ea"/>
          <a:cs typeface="+mn-cs"/>
        </a:defRPr>
      </a:lvl1pPr>
      <a:lvl2pPr marL="960120" indent="-320040" algn="l" defTabSz="1280160" rtl="0" eaLnBrk="1" latinLnBrk="0" hangingPunct="1">
        <a:lnSpc>
          <a:spcPct val="120000"/>
        </a:lnSpc>
        <a:spcBef>
          <a:spcPts val="700"/>
        </a:spcBef>
        <a:buClr>
          <a:schemeClr val="tx1"/>
        </a:buClr>
        <a:buFont typeface="Arial" panose="020B0604020202020204" pitchFamily="34" charset="0"/>
        <a:buChar char="•"/>
        <a:defRPr sz="2520" kern="1200" cap="all" baseline="0">
          <a:solidFill>
            <a:schemeClr val="tx1"/>
          </a:solidFill>
          <a:effectLst/>
          <a:latin typeface="+mn-lt"/>
          <a:ea typeface="+mn-ea"/>
          <a:cs typeface="+mn-cs"/>
        </a:defRPr>
      </a:lvl2pPr>
      <a:lvl3pPr marL="1600200" indent="-320040" algn="l" defTabSz="1280160" rtl="0" eaLnBrk="1" latinLnBrk="0" hangingPunct="1">
        <a:lnSpc>
          <a:spcPct val="120000"/>
        </a:lnSpc>
        <a:spcBef>
          <a:spcPts val="700"/>
        </a:spcBef>
        <a:buClr>
          <a:schemeClr val="tx1"/>
        </a:buClr>
        <a:buFont typeface="Arial" panose="020B0604020202020204" pitchFamily="34" charset="0"/>
        <a:buChar char="•"/>
        <a:defRPr sz="2240" kern="1200" cap="all" baseline="0">
          <a:solidFill>
            <a:schemeClr val="tx1"/>
          </a:solidFill>
          <a:effectLst/>
          <a:latin typeface="+mn-lt"/>
          <a:ea typeface="+mn-ea"/>
          <a:cs typeface="+mn-cs"/>
        </a:defRPr>
      </a:lvl3pPr>
      <a:lvl4pPr marL="224028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4pPr>
      <a:lvl5pPr marL="288036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5pPr>
      <a:lvl6pPr marL="352044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6pPr>
      <a:lvl7pPr marL="416052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7pPr>
      <a:lvl8pPr marL="480060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8pPr>
      <a:lvl9pPr marL="5440680" indent="-320040" algn="l" defTabSz="1280160" rtl="0" eaLnBrk="1" latinLnBrk="0" hangingPunct="1">
        <a:lnSpc>
          <a:spcPct val="120000"/>
        </a:lnSpc>
        <a:spcBef>
          <a:spcPts val="700"/>
        </a:spcBef>
        <a:buClr>
          <a:schemeClr val="tx1"/>
        </a:buClr>
        <a:buFont typeface="Arial" panose="020B0604020202020204" pitchFamily="34" charset="0"/>
        <a:buChar char="•"/>
        <a:defRPr sz="1960" kern="1200" cap="all" baseline="0">
          <a:solidFill>
            <a:schemeClr val="tx1"/>
          </a:solidFill>
          <a:effectLst/>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0985EF2-4E50-8DB5-9CB4-E67762205801}"/>
              </a:ext>
            </a:extLst>
          </p:cNvPr>
          <p:cNvSpPr>
            <a:spLocks noGrp="1"/>
          </p:cNvSpPr>
          <p:nvPr>
            <p:ph type="ctrTitle"/>
          </p:nvPr>
        </p:nvSpPr>
        <p:spPr>
          <a:xfrm>
            <a:off x="304800" y="192543"/>
            <a:ext cx="12192000" cy="438718"/>
          </a:xfrm>
        </p:spPr>
        <p:txBody>
          <a:bodyPr>
            <a:normAutofit fontScale="90000"/>
          </a:bodyPr>
          <a:lstStyle/>
          <a:p>
            <a:pPr algn="ctr"/>
            <a:r>
              <a:rPr lang="en" altLang="zh-CN" sz="1800" b="1" dirty="0"/>
              <a:t>Code-switching as a Reflection of Bilingual Identity in Chinese EFL Classrooms</a:t>
            </a:r>
            <a:br>
              <a:rPr lang="en" altLang="zh-CN" sz="1200" b="1" dirty="0"/>
            </a:br>
            <a:r>
              <a:rPr lang="en" altLang="zh-CN" sz="1200" b="1" dirty="0"/>
              <a:t>Puy</a:t>
            </a:r>
            <a:r>
              <a:rPr lang="en-US" altLang="zh-CN" sz="1200" b="1" dirty="0"/>
              <a:t>ang</a:t>
            </a:r>
            <a:r>
              <a:rPr lang="zh-CN" altLang="en-US" sz="1200" b="1" dirty="0"/>
              <a:t> </a:t>
            </a:r>
            <a:r>
              <a:rPr lang="en-US" altLang="zh-CN" sz="1200" b="1" dirty="0"/>
              <a:t>Sun (2405847)</a:t>
            </a:r>
            <a:br>
              <a:rPr lang="en" altLang="zh-CN" sz="1200" dirty="0"/>
            </a:br>
            <a:endParaRPr kumimoji="1" lang="zh-CN" altLang="en-US" sz="1200" dirty="0"/>
          </a:p>
        </p:txBody>
      </p:sp>
      <p:sp>
        <p:nvSpPr>
          <p:cNvPr id="4" name="文本框 3">
            <a:extLst>
              <a:ext uri="{FF2B5EF4-FFF2-40B4-BE49-F238E27FC236}">
                <a16:creationId xmlns:a16="http://schemas.microsoft.com/office/drawing/2014/main" id="{65D94C43-EBAE-5C08-EC79-72A976048F0A}"/>
              </a:ext>
            </a:extLst>
          </p:cNvPr>
          <p:cNvSpPr txBox="1"/>
          <p:nvPr/>
        </p:nvSpPr>
        <p:spPr>
          <a:xfrm>
            <a:off x="304800" y="415266"/>
            <a:ext cx="4140000" cy="418128"/>
          </a:xfrm>
          <a:prstGeom prst="rect">
            <a:avLst/>
          </a:prstGeom>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wrap="square" rtlCol="0">
            <a:spAutoFit/>
          </a:bodyPr>
          <a:lstStyle/>
          <a:p>
            <a:pPr algn="ctr"/>
            <a:r>
              <a:rPr lang="en" altLang="zh-CN" b="1" dirty="0"/>
              <a:t>Introduction</a:t>
            </a:r>
          </a:p>
        </p:txBody>
      </p:sp>
      <p:sp>
        <p:nvSpPr>
          <p:cNvPr id="5" name="文本框 4">
            <a:extLst>
              <a:ext uri="{FF2B5EF4-FFF2-40B4-BE49-F238E27FC236}">
                <a16:creationId xmlns:a16="http://schemas.microsoft.com/office/drawing/2014/main" id="{CA198E2F-5A49-4082-FA48-6A0EBEE7329D}"/>
              </a:ext>
            </a:extLst>
          </p:cNvPr>
          <p:cNvSpPr txBox="1"/>
          <p:nvPr/>
        </p:nvSpPr>
        <p:spPr>
          <a:xfrm>
            <a:off x="304800" y="837696"/>
            <a:ext cx="4140000" cy="3231654"/>
          </a:xfrm>
          <a:prstGeom prst="rect">
            <a:avLst/>
          </a:prstGeom>
          <a:noFill/>
        </p:spPr>
        <p:txBody>
          <a:bodyPr wrap="square" rtlCol="0">
            <a:spAutoFit/>
          </a:bodyPr>
          <a:lstStyle/>
          <a:p>
            <a:pPr algn="just"/>
            <a:r>
              <a:rPr lang="en" altLang="zh-CN" sz="1200" b="1" dirty="0">
                <a:latin typeface="Times New Roman" panose="02020603050405020304" pitchFamily="18" charset="0"/>
                <a:cs typeface="Times New Roman" panose="02020603050405020304" pitchFamily="18" charset="0"/>
              </a:rPr>
              <a:t>Code-switching</a:t>
            </a:r>
            <a:r>
              <a:rPr lang="en" altLang="zh-CN" sz="1200" dirty="0">
                <a:latin typeface="Times New Roman" panose="02020603050405020304" pitchFamily="18" charset="0"/>
                <a:cs typeface="Times New Roman" panose="02020603050405020304" pitchFamily="18" charset="0"/>
              </a:rPr>
              <a:t> means using two or more languages in the same classroom interaction for teaching and communication (Lin, 2013).</a:t>
            </a:r>
            <a:r>
              <a:rPr lang="zh-CN" altLang="en-US" sz="1200" dirty="0">
                <a:latin typeface="Times New Roman" panose="02020603050405020304" pitchFamily="18" charset="0"/>
                <a:cs typeface="Times New Roman" panose="02020603050405020304" pitchFamily="18" charset="0"/>
              </a:rPr>
              <a:t> </a:t>
            </a:r>
            <a:r>
              <a:rPr lang="en" altLang="zh-CN" sz="1200" dirty="0">
                <a:latin typeface="Times New Roman" panose="02020603050405020304" pitchFamily="18" charset="0"/>
                <a:cs typeface="Times New Roman" panose="02020603050405020304" pitchFamily="18" charset="0"/>
              </a:rPr>
              <a:t>It often happens in Chinese EFL classrooms, where teachers and students switch between English and Chinese to explain grammar, manage tasks, or express emotion. This language alternation helps students understand better and feel more confident.</a:t>
            </a:r>
            <a:r>
              <a:rPr lang="zh-CN" altLang="en-US" sz="1200" dirty="0">
                <a:latin typeface="Times New Roman" panose="02020603050405020304" pitchFamily="18" charset="0"/>
                <a:cs typeface="Times New Roman" panose="02020603050405020304" pitchFamily="18" charset="0"/>
              </a:rPr>
              <a:t> </a:t>
            </a:r>
            <a:endParaRPr lang="en-US" altLang="zh-CN" sz="1200" dirty="0">
              <a:latin typeface="Times New Roman" panose="02020603050405020304" pitchFamily="18" charset="0"/>
              <a:cs typeface="Times New Roman" panose="02020603050405020304" pitchFamily="18" charset="0"/>
            </a:endParaRPr>
          </a:p>
          <a:p>
            <a:pPr algn="just"/>
            <a:r>
              <a:rPr lang="en" altLang="zh-CN" sz="1200" dirty="0">
                <a:latin typeface="Times New Roman" panose="02020603050405020304" pitchFamily="18" charset="0"/>
                <a:cs typeface="Times New Roman" panose="02020603050405020304" pitchFamily="18" charset="0"/>
              </a:rPr>
              <a:t>Code-switching is different from </a:t>
            </a:r>
            <a:r>
              <a:rPr lang="en" altLang="zh-CN" sz="1200" b="1" dirty="0">
                <a:latin typeface="Times New Roman" panose="02020603050405020304" pitchFamily="18" charset="0"/>
                <a:cs typeface="Times New Roman" panose="02020603050405020304" pitchFamily="18" charset="0"/>
              </a:rPr>
              <a:t>translanguaging</a:t>
            </a:r>
            <a:r>
              <a:rPr lang="en" altLang="zh-CN" sz="1200" dirty="0">
                <a:latin typeface="Times New Roman" panose="02020603050405020304" pitchFamily="18" charset="0"/>
                <a:cs typeface="Times New Roman" panose="02020603050405020304" pitchFamily="18" charset="0"/>
              </a:rPr>
              <a:t>. Code-switching shows a clear change from one language to another, while translanguaging means using all language resources together to make meaning (García, 2009). Translanguaging encourages bilingual speakers to use their full linguistic repertoire flexibly to communicate and learn. Recent studies (Baker, 2014; Tian &amp; Macaro, 2012) show that code-switching is not a problem but a helpful teaching strategy. It also supports bilingual identity and localized forms of English learning in China.</a:t>
            </a:r>
          </a:p>
        </p:txBody>
      </p:sp>
      <p:sp>
        <p:nvSpPr>
          <p:cNvPr id="6" name="文本框 5">
            <a:extLst>
              <a:ext uri="{FF2B5EF4-FFF2-40B4-BE49-F238E27FC236}">
                <a16:creationId xmlns:a16="http://schemas.microsoft.com/office/drawing/2014/main" id="{EEDFD62F-95E5-5FE4-5DF9-6594BCD8569C}"/>
              </a:ext>
            </a:extLst>
          </p:cNvPr>
          <p:cNvSpPr txBox="1"/>
          <p:nvPr/>
        </p:nvSpPr>
        <p:spPr>
          <a:xfrm>
            <a:off x="304800" y="6096218"/>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Research Questions</a:t>
            </a:r>
          </a:p>
        </p:txBody>
      </p:sp>
      <p:sp>
        <p:nvSpPr>
          <p:cNvPr id="7" name="文本框 6">
            <a:extLst>
              <a:ext uri="{FF2B5EF4-FFF2-40B4-BE49-F238E27FC236}">
                <a16:creationId xmlns:a16="http://schemas.microsoft.com/office/drawing/2014/main" id="{9C3CD6E5-E75A-AAA1-52B3-633D16C113CB}"/>
              </a:ext>
            </a:extLst>
          </p:cNvPr>
          <p:cNvSpPr txBox="1"/>
          <p:nvPr/>
        </p:nvSpPr>
        <p:spPr>
          <a:xfrm>
            <a:off x="304800" y="6514346"/>
            <a:ext cx="4140000" cy="1384995"/>
          </a:xfrm>
          <a:prstGeom prst="rect">
            <a:avLst/>
          </a:prstGeom>
          <a:noFill/>
        </p:spPr>
        <p:txBody>
          <a:bodyPr wrap="square" rtlCol="0">
            <a:spAutoFit/>
          </a:bodyPr>
          <a:lstStyle/>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What communicative and pedagogical functions does code-switching serve in Chinese EFL classrooms</a:t>
            </a:r>
            <a:r>
              <a:rPr lang="en-US" altLang="zh-CN" sz="1200" dirty="0">
                <a:latin typeface="Times New Roman" panose="02020603050405020304" pitchFamily="18" charset="0"/>
                <a:cs typeface="Times New Roman" panose="02020603050405020304" pitchFamily="18" charset="0"/>
              </a:rPr>
              <a:t>?</a:t>
            </a:r>
            <a:endParaRPr lang="en" altLang="zh-CN" sz="12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How does code-switching reflect and construct bilingual identity among teachers and students?</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What are the recent pedagogical implications of classroom code-switching in EFL contexts?</a:t>
            </a:r>
          </a:p>
        </p:txBody>
      </p:sp>
      <p:sp>
        <p:nvSpPr>
          <p:cNvPr id="8" name="文本框 7">
            <a:extLst>
              <a:ext uri="{FF2B5EF4-FFF2-40B4-BE49-F238E27FC236}">
                <a16:creationId xmlns:a16="http://schemas.microsoft.com/office/drawing/2014/main" id="{EE3B47E4-DF9C-13C7-C3E1-A74C354E2EE7}"/>
              </a:ext>
            </a:extLst>
          </p:cNvPr>
          <p:cNvSpPr txBox="1"/>
          <p:nvPr/>
        </p:nvSpPr>
        <p:spPr>
          <a:xfrm>
            <a:off x="318831" y="7736637"/>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Theoretical Framework</a:t>
            </a:r>
          </a:p>
        </p:txBody>
      </p:sp>
      <p:sp>
        <p:nvSpPr>
          <p:cNvPr id="9" name="文本框 8">
            <a:extLst>
              <a:ext uri="{FF2B5EF4-FFF2-40B4-BE49-F238E27FC236}">
                <a16:creationId xmlns:a16="http://schemas.microsoft.com/office/drawing/2014/main" id="{94B57964-EABB-A3B1-0122-F76C04B39B37}"/>
              </a:ext>
            </a:extLst>
          </p:cNvPr>
          <p:cNvSpPr txBox="1"/>
          <p:nvPr/>
        </p:nvSpPr>
        <p:spPr>
          <a:xfrm>
            <a:off x="304800" y="8242151"/>
            <a:ext cx="4140000" cy="1015663"/>
          </a:xfrm>
          <a:prstGeom prst="rect">
            <a:avLst/>
          </a:prstGeom>
          <a:noFill/>
        </p:spPr>
        <p:txBody>
          <a:bodyPr wrap="square" rtlCol="0">
            <a:spAutoFit/>
          </a:bodyPr>
          <a:lstStyle/>
          <a:p>
            <a:pPr marL="171450" indent="-171450" algn="just">
              <a:buFont typeface="Arial" panose="020B0604020202020204" pitchFamily="34" charset="0"/>
              <a:buChar char="•"/>
            </a:pPr>
            <a:r>
              <a:rPr lang="en" altLang="zh-CN" sz="1200" b="1" dirty="0">
                <a:latin typeface="Times New Roman" panose="02020603050405020304" pitchFamily="18" charset="0"/>
                <a:cs typeface="Times New Roman" panose="02020603050405020304" pitchFamily="18" charset="0"/>
              </a:rPr>
              <a:t>Sociolinguistic Theory of Identity</a:t>
            </a:r>
            <a:r>
              <a:rPr lang="en" altLang="zh-CN" sz="1200" dirty="0">
                <a:latin typeface="Times New Roman" panose="02020603050405020304" pitchFamily="18" charset="0"/>
                <a:cs typeface="Times New Roman" panose="02020603050405020304" pitchFamily="18" charset="0"/>
              </a:rPr>
              <a:t> (Bucholtz &amp; Hall, 2005): Identity is constructed through language use.</a:t>
            </a:r>
          </a:p>
          <a:p>
            <a:pPr marL="171450" indent="-171450" algn="just">
              <a:buFont typeface="Arial" panose="020B0604020202020204" pitchFamily="34" charset="0"/>
              <a:buChar char="•"/>
            </a:pPr>
            <a:r>
              <a:rPr lang="en" altLang="zh-CN" sz="1200" b="1" dirty="0">
                <a:latin typeface="Times New Roman" panose="02020603050405020304" pitchFamily="18" charset="0"/>
                <a:cs typeface="Times New Roman" panose="02020603050405020304" pitchFamily="18" charset="0"/>
              </a:rPr>
              <a:t>Translanguaging Theor</a:t>
            </a:r>
            <a:r>
              <a:rPr lang="en" altLang="zh-CN" sz="1200" dirty="0">
                <a:latin typeface="Times New Roman" panose="02020603050405020304" pitchFamily="18" charset="0"/>
                <a:cs typeface="Times New Roman" panose="02020603050405020304" pitchFamily="18" charset="0"/>
              </a:rPr>
              <a:t>y (García, 2009): Bilinguals use their full linguistic knowledge as one integrated system to make meaning.</a:t>
            </a:r>
          </a:p>
        </p:txBody>
      </p:sp>
      <p:sp>
        <p:nvSpPr>
          <p:cNvPr id="10" name="文本框 9">
            <a:extLst>
              <a:ext uri="{FF2B5EF4-FFF2-40B4-BE49-F238E27FC236}">
                <a16:creationId xmlns:a16="http://schemas.microsoft.com/office/drawing/2014/main" id="{0C49207B-513A-BAF9-FA1F-32AE82C01204}"/>
              </a:ext>
            </a:extLst>
          </p:cNvPr>
          <p:cNvSpPr txBox="1"/>
          <p:nvPr/>
        </p:nvSpPr>
        <p:spPr>
          <a:xfrm>
            <a:off x="4482738" y="2883187"/>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Methodology</a:t>
            </a:r>
          </a:p>
        </p:txBody>
      </p:sp>
      <p:sp>
        <p:nvSpPr>
          <p:cNvPr id="11" name="文本框 10">
            <a:extLst>
              <a:ext uri="{FF2B5EF4-FFF2-40B4-BE49-F238E27FC236}">
                <a16:creationId xmlns:a16="http://schemas.microsoft.com/office/drawing/2014/main" id="{3380C122-3A02-7C3A-A860-4827DC24189C}"/>
              </a:ext>
            </a:extLst>
          </p:cNvPr>
          <p:cNvSpPr txBox="1"/>
          <p:nvPr/>
        </p:nvSpPr>
        <p:spPr>
          <a:xfrm>
            <a:off x="4510801" y="3415650"/>
            <a:ext cx="4140000" cy="2862322"/>
          </a:xfrm>
          <a:prstGeom prst="rect">
            <a:avLst/>
          </a:prstGeom>
          <a:noFill/>
        </p:spPr>
        <p:txBody>
          <a:bodyPr wrap="square" rtlCol="0">
            <a:spAutoFit/>
          </a:bodyPr>
          <a:lstStyle/>
          <a:p>
            <a:pPr algn="just"/>
            <a:r>
              <a:rPr lang="en" altLang="zh-CN" sz="1200" dirty="0">
                <a:latin typeface="Times New Roman" panose="02020603050405020304" pitchFamily="18" charset="0"/>
                <a:cs typeface="Times New Roman" panose="02020603050405020304" pitchFamily="18" charset="0"/>
              </a:rPr>
              <a:t>This study uses a small </a:t>
            </a:r>
            <a:r>
              <a:rPr lang="en" altLang="zh-CN" sz="1200" b="1" dirty="0">
                <a:latin typeface="Times New Roman" panose="02020603050405020304" pitchFamily="18" charset="0"/>
                <a:cs typeface="Times New Roman" panose="02020603050405020304" pitchFamily="18" charset="0"/>
              </a:rPr>
              <a:t>qualitative</a:t>
            </a:r>
            <a:r>
              <a:rPr lang="en" altLang="zh-CN" sz="1200" dirty="0">
                <a:latin typeface="Times New Roman" panose="02020603050405020304" pitchFamily="18" charset="0"/>
                <a:cs typeface="Times New Roman" panose="02020603050405020304" pitchFamily="18" charset="0"/>
              </a:rPr>
              <a:t> approach, involving classroom observation and semi-structured teacher interviews. Two English lessons in a Chinese middle school were observed and recorded. The classroom talk was transcribed word by word and coded based on the frameworks of </a:t>
            </a:r>
            <a:r>
              <a:rPr lang="en" altLang="zh-CN" sz="1200" dirty="0" err="1">
                <a:latin typeface="Times New Roman" panose="02020603050405020304" pitchFamily="18" charset="0"/>
                <a:cs typeface="Times New Roman" panose="02020603050405020304" pitchFamily="18" charset="0"/>
              </a:rPr>
              <a:t>Gumperz</a:t>
            </a:r>
            <a:r>
              <a:rPr lang="en" altLang="zh-CN" sz="1200" dirty="0">
                <a:latin typeface="Times New Roman" panose="02020603050405020304" pitchFamily="18" charset="0"/>
                <a:cs typeface="Times New Roman" panose="02020603050405020304" pitchFamily="18" charset="0"/>
              </a:rPr>
              <a:t> (1982) and </a:t>
            </a:r>
            <a:r>
              <a:rPr lang="en" altLang="zh-CN" sz="1200" dirty="0" err="1">
                <a:latin typeface="Times New Roman" panose="02020603050405020304" pitchFamily="18" charset="0"/>
                <a:cs typeface="Times New Roman" panose="02020603050405020304" pitchFamily="18" charset="0"/>
              </a:rPr>
              <a:t>Sert</a:t>
            </a:r>
            <a:r>
              <a:rPr lang="en" altLang="zh-CN" sz="1200" dirty="0">
                <a:latin typeface="Times New Roman" panose="02020603050405020304" pitchFamily="18" charset="0"/>
                <a:cs typeface="Times New Roman" panose="02020603050405020304" pitchFamily="18" charset="0"/>
              </a:rPr>
              <a:t> (2005). Each time English and Chinese appeared together, it was marked as a code-switching instance.</a:t>
            </a:r>
          </a:p>
          <a:p>
            <a:pPr algn="just"/>
            <a:r>
              <a:rPr lang="en" altLang="zh-CN" sz="1200" dirty="0">
                <a:latin typeface="Times New Roman" panose="02020603050405020304" pitchFamily="18" charset="0"/>
                <a:cs typeface="Times New Roman" panose="02020603050405020304" pitchFamily="18" charset="0"/>
              </a:rPr>
              <a:t>Every example was analyzed for its communicative purpose and identity-related meaning. Teachers were interviewed about why they switched languages and how it helped students. Their views were compared with classroom data to see how code-switching supports both understanding and bilingual identity.</a:t>
            </a:r>
            <a:endParaRPr kumimoji="1" lang="zh-CN" altLang="en-US" sz="1200" dirty="0">
              <a:latin typeface="Times New Roman" panose="02020603050405020304" pitchFamily="18" charset="0"/>
              <a:cs typeface="Times New Roman" panose="02020603050405020304" pitchFamily="18" charset="0"/>
            </a:endParaRPr>
          </a:p>
        </p:txBody>
      </p:sp>
      <p:sp>
        <p:nvSpPr>
          <p:cNvPr id="12" name="文本框 11">
            <a:extLst>
              <a:ext uri="{FF2B5EF4-FFF2-40B4-BE49-F238E27FC236}">
                <a16:creationId xmlns:a16="http://schemas.microsoft.com/office/drawing/2014/main" id="{44E350CD-6411-7419-4537-F02DE58285B1}"/>
              </a:ext>
            </a:extLst>
          </p:cNvPr>
          <p:cNvSpPr txBox="1"/>
          <p:nvPr/>
        </p:nvSpPr>
        <p:spPr>
          <a:xfrm>
            <a:off x="8356800" y="415266"/>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kumimoji="1" lang="en-US" altLang="zh-CN" b="1" dirty="0"/>
              <a:t>Assumptions</a:t>
            </a:r>
            <a:endParaRPr kumimoji="1" lang="zh-CN" altLang="en-US" b="1" dirty="0"/>
          </a:p>
        </p:txBody>
      </p:sp>
      <p:sp>
        <p:nvSpPr>
          <p:cNvPr id="13" name="文本框 12">
            <a:extLst>
              <a:ext uri="{FF2B5EF4-FFF2-40B4-BE49-F238E27FC236}">
                <a16:creationId xmlns:a16="http://schemas.microsoft.com/office/drawing/2014/main" id="{7DD67C7F-5AF5-F339-BB27-B001EFEC6D3D}"/>
              </a:ext>
            </a:extLst>
          </p:cNvPr>
          <p:cNvSpPr txBox="1"/>
          <p:nvPr/>
        </p:nvSpPr>
        <p:spPr>
          <a:xfrm>
            <a:off x="4472862" y="7068538"/>
            <a:ext cx="4140000" cy="1754326"/>
          </a:xfrm>
          <a:prstGeom prst="rect">
            <a:avLst/>
          </a:prstGeom>
          <a:noFill/>
        </p:spPr>
        <p:txBody>
          <a:bodyPr wrap="square" rtlCol="0">
            <a:spAutoFit/>
          </a:bodyPr>
          <a:lstStyle/>
          <a:p>
            <a:pPr marL="171450" indent="-171450">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Code-switching can help students understand lessons more easily.</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Teachers use Chinese to explain grammar and manage the class, and English for practice and evaluation.</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Alternating languages helps teachers and students construct bilingual identities.</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Code-switching reflects the </a:t>
            </a:r>
            <a:r>
              <a:rPr lang="en" altLang="zh-CN" sz="1200" i="1" dirty="0">
                <a:latin typeface="Times New Roman" panose="02020603050405020304" pitchFamily="18" charset="0"/>
                <a:cs typeface="Times New Roman" panose="02020603050405020304" pitchFamily="18" charset="0"/>
              </a:rPr>
              <a:t>localization</a:t>
            </a:r>
            <a:r>
              <a:rPr lang="en" altLang="zh-CN" sz="1200" dirty="0">
                <a:latin typeface="Times New Roman" panose="02020603050405020304" pitchFamily="18" charset="0"/>
                <a:cs typeface="Times New Roman" panose="02020603050405020304" pitchFamily="18" charset="0"/>
              </a:rPr>
              <a:t> of English teaching in China, showing that English is used for communication, not only for copying native speakers.</a:t>
            </a:r>
          </a:p>
        </p:txBody>
      </p:sp>
      <p:sp>
        <p:nvSpPr>
          <p:cNvPr id="14" name="文本框 13">
            <a:extLst>
              <a:ext uri="{FF2B5EF4-FFF2-40B4-BE49-F238E27FC236}">
                <a16:creationId xmlns:a16="http://schemas.microsoft.com/office/drawing/2014/main" id="{47DFC034-C0C0-B3CE-6A91-B64A8D693640}"/>
              </a:ext>
            </a:extLst>
          </p:cNvPr>
          <p:cNvSpPr txBox="1"/>
          <p:nvPr/>
        </p:nvSpPr>
        <p:spPr>
          <a:xfrm>
            <a:off x="4458831" y="6536075"/>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Pedagogical Implication</a:t>
            </a:r>
          </a:p>
        </p:txBody>
      </p:sp>
      <p:sp>
        <p:nvSpPr>
          <p:cNvPr id="15" name="文本框 14">
            <a:extLst>
              <a:ext uri="{FF2B5EF4-FFF2-40B4-BE49-F238E27FC236}">
                <a16:creationId xmlns:a16="http://schemas.microsoft.com/office/drawing/2014/main" id="{66364977-7DB3-3C72-1E9F-137265BB2FAF}"/>
              </a:ext>
            </a:extLst>
          </p:cNvPr>
          <p:cNvSpPr txBox="1"/>
          <p:nvPr/>
        </p:nvSpPr>
        <p:spPr>
          <a:xfrm>
            <a:off x="8470800" y="833394"/>
            <a:ext cx="4140000" cy="3046988"/>
          </a:xfrm>
          <a:prstGeom prst="rect">
            <a:avLst/>
          </a:prstGeom>
          <a:noFill/>
        </p:spPr>
        <p:txBody>
          <a:bodyPr wrap="square" rtlCol="0">
            <a:spAutoFit/>
          </a:bodyPr>
          <a:lstStyle/>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Teachers should view code-switching as a useful pedagogical resource, not a weakness. It can support comprehension, maintain attention, and strengthen emotional connections. Code-switching and translanguaging together create flexible learning spaces where students use all their language knowledge to think and express meaning.</a:t>
            </a:r>
          </a:p>
          <a:p>
            <a:pPr marL="171450" indent="-171450" algn="just">
              <a:buFont typeface="Arial" panose="020B0604020202020204" pitchFamily="34" charset="0"/>
              <a:buChar char="•"/>
            </a:pPr>
            <a:r>
              <a:rPr lang="en" altLang="zh-CN" sz="1200" dirty="0">
                <a:latin typeface="Times New Roman" panose="02020603050405020304" pitchFamily="18" charset="0"/>
                <a:cs typeface="Times New Roman" panose="02020603050405020304" pitchFamily="18" charset="0"/>
              </a:rPr>
              <a:t>Teacher education programs should integrate translanguaging pedagogy and encourage reflection on how language use shapes identity and learning outcomes. Future research (e.g., Palmer, 2009; Tian &amp; Macaro, 2012) highlights that well-managed code-switching can improve classroom participation and build positive bilingual identities.</a:t>
            </a:r>
          </a:p>
        </p:txBody>
      </p:sp>
      <p:sp>
        <p:nvSpPr>
          <p:cNvPr id="16" name="文本框 15">
            <a:extLst>
              <a:ext uri="{FF2B5EF4-FFF2-40B4-BE49-F238E27FC236}">
                <a16:creationId xmlns:a16="http://schemas.microsoft.com/office/drawing/2014/main" id="{EC6D238B-D9AA-8878-C2C4-4BBD51E1ED51}"/>
              </a:ext>
            </a:extLst>
          </p:cNvPr>
          <p:cNvSpPr txBox="1"/>
          <p:nvPr/>
        </p:nvSpPr>
        <p:spPr>
          <a:xfrm>
            <a:off x="8612862" y="3788088"/>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kumimoji="1" lang="en-US" altLang="zh-CN" b="1" dirty="0"/>
              <a:t>References</a:t>
            </a:r>
            <a:endParaRPr kumimoji="1" lang="zh-CN" altLang="en-US" b="1" dirty="0"/>
          </a:p>
        </p:txBody>
      </p:sp>
      <p:sp>
        <p:nvSpPr>
          <p:cNvPr id="17" name="文本框 16">
            <a:extLst>
              <a:ext uri="{FF2B5EF4-FFF2-40B4-BE49-F238E27FC236}">
                <a16:creationId xmlns:a16="http://schemas.microsoft.com/office/drawing/2014/main" id="{0B52E076-D774-69CB-E3E2-E1A75F42036F}"/>
              </a:ext>
            </a:extLst>
          </p:cNvPr>
          <p:cNvSpPr txBox="1"/>
          <p:nvPr/>
        </p:nvSpPr>
        <p:spPr>
          <a:xfrm>
            <a:off x="8650801" y="4298510"/>
            <a:ext cx="4140000" cy="2677656"/>
          </a:xfrm>
          <a:prstGeom prst="rect">
            <a:avLst/>
          </a:prstGeom>
          <a:noFill/>
        </p:spPr>
        <p:txBody>
          <a:bodyPr wrap="square" rtlCol="0">
            <a:spAutoFit/>
          </a:bodyPr>
          <a:lstStyle/>
          <a:p>
            <a:r>
              <a:rPr lang="en" altLang="zh-CN" sz="1200" dirty="0">
                <a:latin typeface="Times New Roman" panose="02020603050405020304" pitchFamily="18" charset="0"/>
                <a:cs typeface="Times New Roman" panose="02020603050405020304" pitchFamily="18" charset="0"/>
              </a:rPr>
              <a:t>Baker, C. (2014) </a:t>
            </a:r>
            <a:r>
              <a:rPr lang="en" altLang="zh-CN" sz="1200" i="1" dirty="0">
                <a:latin typeface="Times New Roman" panose="02020603050405020304" pitchFamily="18" charset="0"/>
                <a:cs typeface="Times New Roman" panose="02020603050405020304" pitchFamily="18" charset="0"/>
              </a:rPr>
              <a:t>Foundations of Bilingual Education and Bilingualism</a:t>
            </a:r>
            <a:r>
              <a:rPr lang="en" altLang="zh-CN"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rPr>
              <a:t>5</a:t>
            </a:r>
            <a:r>
              <a:rPr lang="en" altLang="zh-CN" sz="1200" dirty="0" err="1">
                <a:latin typeface="Times New Roman" panose="02020603050405020304" pitchFamily="18" charset="0"/>
                <a:cs typeface="Times New Roman" panose="02020603050405020304" pitchFamily="18" charset="0"/>
              </a:rPr>
              <a:t>th</a:t>
            </a:r>
            <a:r>
              <a:rPr lang="en" altLang="zh-CN" sz="1200" dirty="0">
                <a:latin typeface="Times New Roman" panose="02020603050405020304" pitchFamily="18" charset="0"/>
                <a:cs typeface="Times New Roman" panose="02020603050405020304" pitchFamily="18" charset="0"/>
              </a:rPr>
              <a:t> </a:t>
            </a:r>
            <a:r>
              <a:rPr lang="en" altLang="zh-CN" sz="1200" dirty="0" err="1">
                <a:latin typeface="Times New Roman" panose="02020603050405020304" pitchFamily="18" charset="0"/>
                <a:cs typeface="Times New Roman" panose="02020603050405020304" pitchFamily="18" charset="0"/>
              </a:rPr>
              <a:t>edn</a:t>
            </a:r>
            <a:r>
              <a:rPr lang="en" altLang="zh-CN" sz="1200" dirty="0">
                <a:latin typeface="Times New Roman" panose="02020603050405020304" pitchFamily="18" charset="0"/>
                <a:cs typeface="Times New Roman" panose="02020603050405020304" pitchFamily="18" charset="0"/>
              </a:rPr>
              <a:t>. Bristol: Multilingual Matters.</a:t>
            </a:r>
          </a:p>
          <a:p>
            <a:r>
              <a:rPr lang="en" altLang="zh-CN" sz="1200" dirty="0">
                <a:latin typeface="Times New Roman" panose="02020603050405020304" pitchFamily="18" charset="0"/>
                <a:cs typeface="Times New Roman" panose="02020603050405020304" pitchFamily="18" charset="0"/>
              </a:rPr>
              <a:t>Bucholtz, M. and Hall, K. (2005) ‘Identity and interaction: A sociocultural linguistic approach’, </a:t>
            </a:r>
            <a:r>
              <a:rPr lang="en" altLang="zh-CN" sz="1200" i="1" dirty="0">
                <a:latin typeface="Times New Roman" panose="02020603050405020304" pitchFamily="18" charset="0"/>
                <a:cs typeface="Times New Roman" panose="02020603050405020304" pitchFamily="18" charset="0"/>
              </a:rPr>
              <a:t>Discourse Studies</a:t>
            </a:r>
            <a:r>
              <a:rPr lang="en" altLang="zh-CN" sz="1200" dirty="0">
                <a:latin typeface="Times New Roman" panose="02020603050405020304" pitchFamily="18" charset="0"/>
                <a:cs typeface="Times New Roman" panose="02020603050405020304" pitchFamily="18" charset="0"/>
              </a:rPr>
              <a:t>, 7(4–5), pp. 585–614.</a:t>
            </a:r>
          </a:p>
          <a:p>
            <a:r>
              <a:rPr lang="en" altLang="zh-CN" sz="1200" dirty="0">
                <a:latin typeface="Times New Roman" panose="02020603050405020304" pitchFamily="18" charset="0"/>
                <a:cs typeface="Times New Roman" panose="02020603050405020304" pitchFamily="18" charset="0"/>
              </a:rPr>
              <a:t>Ferguson, G. (2003) ‘Classroom code-switching in post-colonial contexts: Functions, attitudes and policies’, </a:t>
            </a:r>
            <a:r>
              <a:rPr lang="en" altLang="zh-CN" sz="1200" i="1" dirty="0">
                <a:latin typeface="Times New Roman" panose="02020603050405020304" pitchFamily="18" charset="0"/>
                <a:cs typeface="Times New Roman" panose="02020603050405020304" pitchFamily="18" charset="0"/>
              </a:rPr>
              <a:t>AILA Review</a:t>
            </a:r>
            <a:r>
              <a:rPr lang="en" altLang="zh-CN" sz="1200" dirty="0">
                <a:latin typeface="Times New Roman" panose="02020603050405020304" pitchFamily="18" charset="0"/>
                <a:cs typeface="Times New Roman" panose="02020603050405020304" pitchFamily="18" charset="0"/>
              </a:rPr>
              <a:t>, 16(1), pp. 38–51.</a:t>
            </a:r>
          </a:p>
          <a:p>
            <a:r>
              <a:rPr lang="en" altLang="zh-CN" sz="1200" dirty="0">
                <a:latin typeface="Times New Roman" panose="02020603050405020304" pitchFamily="18" charset="0"/>
                <a:cs typeface="Times New Roman" panose="02020603050405020304" pitchFamily="18" charset="0"/>
              </a:rPr>
              <a:t>García, O. (2009) </a:t>
            </a:r>
            <a:r>
              <a:rPr lang="en" altLang="zh-CN" sz="1200" i="1" dirty="0">
                <a:latin typeface="Times New Roman" panose="02020603050405020304" pitchFamily="18" charset="0"/>
                <a:cs typeface="Times New Roman" panose="02020603050405020304" pitchFamily="18" charset="0"/>
              </a:rPr>
              <a:t>Bilingual Education in the 21st Century: A Global Perspective</a:t>
            </a:r>
            <a:r>
              <a:rPr lang="en" altLang="zh-CN" sz="1200" dirty="0">
                <a:latin typeface="Times New Roman" panose="02020603050405020304" pitchFamily="18" charset="0"/>
                <a:cs typeface="Times New Roman" panose="02020603050405020304" pitchFamily="18" charset="0"/>
              </a:rPr>
              <a:t>. Malden, MA: Wiley-Blackwell.</a:t>
            </a:r>
          </a:p>
          <a:p>
            <a:r>
              <a:rPr lang="en" altLang="zh-CN" sz="1200" dirty="0" err="1">
                <a:latin typeface="Times New Roman" panose="02020603050405020304" pitchFamily="18" charset="0"/>
                <a:cs typeface="Times New Roman" panose="02020603050405020304" pitchFamily="18" charset="0"/>
              </a:rPr>
              <a:t>Gumperz</a:t>
            </a:r>
            <a:r>
              <a:rPr lang="en" altLang="zh-CN" sz="1200" dirty="0">
                <a:latin typeface="Times New Roman" panose="02020603050405020304" pitchFamily="18" charset="0"/>
                <a:cs typeface="Times New Roman" panose="02020603050405020304" pitchFamily="18" charset="0"/>
              </a:rPr>
              <a:t>, J. J. (1982) </a:t>
            </a:r>
            <a:r>
              <a:rPr lang="en" altLang="zh-CN" sz="1200" i="1" dirty="0">
                <a:latin typeface="Times New Roman" panose="02020603050405020304" pitchFamily="18" charset="0"/>
                <a:cs typeface="Times New Roman" panose="02020603050405020304" pitchFamily="18" charset="0"/>
              </a:rPr>
              <a:t>Discourse Strategies</a:t>
            </a:r>
            <a:r>
              <a:rPr lang="en" altLang="zh-CN" sz="1200" dirty="0">
                <a:latin typeface="Times New Roman" panose="02020603050405020304" pitchFamily="18" charset="0"/>
                <a:cs typeface="Times New Roman" panose="02020603050405020304" pitchFamily="18" charset="0"/>
              </a:rPr>
              <a:t>. Cambridge: Cambridge University Press.</a:t>
            </a:r>
          </a:p>
          <a:p>
            <a:r>
              <a:rPr lang="en" altLang="zh-CN" sz="1200" dirty="0">
                <a:latin typeface="Times New Roman" panose="02020603050405020304" pitchFamily="18" charset="0"/>
                <a:cs typeface="Times New Roman" panose="02020603050405020304" pitchFamily="18" charset="0"/>
              </a:rPr>
              <a:t>Lin, A. (2013) </a:t>
            </a:r>
            <a:r>
              <a:rPr lang="en" altLang="zh-CN" sz="1200" i="1" dirty="0">
                <a:latin typeface="Times New Roman" panose="02020603050405020304" pitchFamily="18" charset="0"/>
                <a:cs typeface="Times New Roman" panose="02020603050405020304" pitchFamily="18" charset="0"/>
              </a:rPr>
              <a:t>Classroom code-switching: Three decades of research.</a:t>
            </a:r>
            <a:r>
              <a:rPr lang="en" altLang="zh-CN" sz="1200" dirty="0">
                <a:latin typeface="Times New Roman" panose="02020603050405020304" pitchFamily="18" charset="0"/>
                <a:cs typeface="Times New Roman" panose="02020603050405020304" pitchFamily="18" charset="0"/>
              </a:rPr>
              <a:t> </a:t>
            </a:r>
            <a:r>
              <a:rPr lang="en" altLang="zh-CN" sz="1200" i="1" dirty="0">
                <a:latin typeface="Times New Roman" panose="02020603050405020304" pitchFamily="18" charset="0"/>
                <a:cs typeface="Times New Roman" panose="02020603050405020304" pitchFamily="18" charset="0"/>
              </a:rPr>
              <a:t>Applied Linguistics Review</a:t>
            </a:r>
            <a:r>
              <a:rPr lang="en" altLang="zh-CN" sz="1200" dirty="0">
                <a:latin typeface="Times New Roman" panose="02020603050405020304" pitchFamily="18" charset="0"/>
                <a:cs typeface="Times New Roman" panose="02020603050405020304" pitchFamily="18" charset="0"/>
              </a:rPr>
              <a:t>, 4(1), pp.195–218.</a:t>
            </a:r>
          </a:p>
          <a:p>
            <a:r>
              <a:rPr lang="en" altLang="zh-CN" sz="1200" dirty="0">
                <a:latin typeface="Times New Roman" panose="02020603050405020304" pitchFamily="18" charset="0"/>
                <a:cs typeface="Times New Roman" panose="02020603050405020304" pitchFamily="18" charset="0"/>
              </a:rPr>
              <a:t>Palmer, D. K. (2009) ‘Code-switching and symbolic power in a second-grade classroom: A teacher’s “practices” of language and power’, </a:t>
            </a:r>
            <a:r>
              <a:rPr lang="en" altLang="zh-CN" sz="1200" i="1" dirty="0">
                <a:latin typeface="Times New Roman" panose="02020603050405020304" pitchFamily="18" charset="0"/>
                <a:cs typeface="Times New Roman" panose="02020603050405020304" pitchFamily="18" charset="0"/>
              </a:rPr>
              <a:t>Bilingual Research Journal,</a:t>
            </a:r>
            <a:r>
              <a:rPr lang="en" altLang="zh-CN" sz="1200" dirty="0">
                <a:latin typeface="Times New Roman" panose="02020603050405020304" pitchFamily="18" charset="0"/>
                <a:cs typeface="Times New Roman" panose="02020603050405020304" pitchFamily="18" charset="0"/>
              </a:rPr>
              <a:t> 32(1), pp. 42–59.</a:t>
            </a:r>
          </a:p>
          <a:p>
            <a:r>
              <a:rPr lang="en" altLang="zh-CN" sz="1200" dirty="0" err="1">
                <a:latin typeface="Times New Roman" panose="02020603050405020304" pitchFamily="18" charset="0"/>
                <a:cs typeface="Times New Roman" panose="02020603050405020304" pitchFamily="18" charset="0"/>
              </a:rPr>
              <a:t>Sert</a:t>
            </a:r>
            <a:r>
              <a:rPr lang="en" altLang="zh-CN" sz="1200" dirty="0">
                <a:latin typeface="Times New Roman" panose="02020603050405020304" pitchFamily="18" charset="0"/>
                <a:cs typeface="Times New Roman" panose="02020603050405020304" pitchFamily="18" charset="0"/>
              </a:rPr>
              <a:t>, O. (2005) ‘The functions of code-switching in ELT classrooms’, </a:t>
            </a:r>
            <a:r>
              <a:rPr lang="en" altLang="zh-CN" sz="1200" i="1" dirty="0">
                <a:latin typeface="Times New Roman" panose="02020603050405020304" pitchFamily="18" charset="0"/>
                <a:cs typeface="Times New Roman" panose="02020603050405020304" pitchFamily="18" charset="0"/>
              </a:rPr>
              <a:t>The Internet TESL Journal</a:t>
            </a:r>
            <a:r>
              <a:rPr lang="en" altLang="zh-CN" sz="1200" dirty="0">
                <a:latin typeface="Times New Roman" panose="02020603050405020304" pitchFamily="18" charset="0"/>
                <a:cs typeface="Times New Roman" panose="02020603050405020304" pitchFamily="18" charset="0"/>
              </a:rPr>
              <a:t>, 11(8).</a:t>
            </a:r>
          </a:p>
          <a:p>
            <a:r>
              <a:rPr lang="en" altLang="zh-CN" sz="1200" dirty="0">
                <a:latin typeface="Times New Roman" panose="02020603050405020304" pitchFamily="18" charset="0"/>
                <a:cs typeface="Times New Roman" panose="02020603050405020304" pitchFamily="18" charset="0"/>
              </a:rPr>
              <a:t>Tian, L. and Macaro, E. (2012) ‘Comparing the effect of teacher code-switching with English-only explanations on the vocabulary acquisition of Chinese university students’, </a:t>
            </a:r>
            <a:r>
              <a:rPr lang="en" altLang="zh-CN" sz="1200" i="1" dirty="0">
                <a:latin typeface="Times New Roman" panose="02020603050405020304" pitchFamily="18" charset="0"/>
                <a:cs typeface="Times New Roman" panose="02020603050405020304" pitchFamily="18" charset="0"/>
              </a:rPr>
              <a:t>Language Teaching Research</a:t>
            </a:r>
            <a:r>
              <a:rPr lang="en" altLang="zh-CN" sz="1200" dirty="0">
                <a:latin typeface="Times New Roman" panose="02020603050405020304" pitchFamily="18" charset="0"/>
                <a:cs typeface="Times New Roman" panose="02020603050405020304" pitchFamily="18" charset="0"/>
              </a:rPr>
              <a:t>, 16(3), pp. 367–391.</a:t>
            </a:r>
          </a:p>
          <a:p>
            <a:endParaRPr lang="en" altLang="zh-CN" sz="1200" dirty="0">
              <a:latin typeface="Times New Roman" panose="02020603050405020304" pitchFamily="18" charset="0"/>
              <a:cs typeface="Times New Roman" panose="02020603050405020304" pitchFamily="18" charset="0"/>
            </a:endParaRPr>
          </a:p>
          <a:p>
            <a:endParaRPr lang="en" altLang="zh-CN" sz="1200" dirty="0">
              <a:latin typeface="Times New Roman" panose="02020603050405020304" pitchFamily="18" charset="0"/>
              <a:cs typeface="Times New Roman" panose="02020603050405020304" pitchFamily="18" charset="0"/>
            </a:endParaRPr>
          </a:p>
          <a:p>
            <a:endParaRPr lang="en" altLang="zh-CN" sz="1200" dirty="0">
              <a:latin typeface="Times New Roman" panose="02020603050405020304" pitchFamily="18" charset="0"/>
              <a:cs typeface="Times New Roman" panose="02020603050405020304" pitchFamily="18" charset="0"/>
            </a:endParaRPr>
          </a:p>
        </p:txBody>
      </p:sp>
      <p:graphicFrame>
        <p:nvGraphicFramePr>
          <p:cNvPr id="3" name="表格 2">
            <a:extLst>
              <a:ext uri="{FF2B5EF4-FFF2-40B4-BE49-F238E27FC236}">
                <a16:creationId xmlns:a16="http://schemas.microsoft.com/office/drawing/2014/main" id="{1164CCC0-F7DA-4164-8697-7CA3A0ADF106}"/>
              </a:ext>
            </a:extLst>
          </p:cNvPr>
          <p:cNvGraphicFramePr>
            <a:graphicFrameLocks noGrp="1"/>
          </p:cNvGraphicFramePr>
          <p:nvPr>
            <p:extLst>
              <p:ext uri="{D42A27DB-BD31-4B8C-83A1-F6EECF244321}">
                <p14:modId xmlns:p14="http://schemas.microsoft.com/office/powerpoint/2010/main" val="3908161229"/>
              </p:ext>
            </p:extLst>
          </p:nvPr>
        </p:nvGraphicFramePr>
        <p:xfrm>
          <a:off x="318831" y="3997152"/>
          <a:ext cx="4140000" cy="2011680"/>
        </p:xfrm>
        <a:graphic>
          <a:graphicData uri="http://schemas.openxmlformats.org/drawingml/2006/table">
            <a:tbl>
              <a:tblPr firstRow="1" bandRow="1">
                <a:tableStyleId>{5C22544A-7EE6-4342-B048-85BDC9FD1C3A}</a:tableStyleId>
              </a:tblPr>
              <a:tblGrid>
                <a:gridCol w="2081667">
                  <a:extLst>
                    <a:ext uri="{9D8B030D-6E8A-4147-A177-3AD203B41FA5}">
                      <a16:colId xmlns:a16="http://schemas.microsoft.com/office/drawing/2014/main" val="2676472561"/>
                    </a:ext>
                  </a:extLst>
                </a:gridCol>
                <a:gridCol w="2058333">
                  <a:extLst>
                    <a:ext uri="{9D8B030D-6E8A-4147-A177-3AD203B41FA5}">
                      <a16:colId xmlns:a16="http://schemas.microsoft.com/office/drawing/2014/main" val="992885200"/>
                    </a:ext>
                  </a:extLst>
                </a:gridCol>
              </a:tblGrid>
              <a:tr h="191820">
                <a:tc>
                  <a:txBody>
                    <a:bodyPr/>
                    <a:lstStyle/>
                    <a:p>
                      <a:r>
                        <a:rPr lang="en-US" altLang="zh-CN" sz="1200" dirty="0">
                          <a:latin typeface="Times New Roman" panose="02020603050405020304" pitchFamily="18" charset="0"/>
                          <a:cs typeface="Times New Roman" panose="02020603050405020304" pitchFamily="18" charset="0"/>
                        </a:rPr>
                        <a:t>Code-switching</a:t>
                      </a:r>
                      <a:endParaRPr lang="zh-CN" altLang="en-US" sz="1200" dirty="0">
                        <a:latin typeface="Times New Roman" panose="02020603050405020304" pitchFamily="18" charset="0"/>
                        <a:cs typeface="Times New Roman" panose="02020603050405020304" pitchFamily="18" charset="0"/>
                      </a:endParaRPr>
                    </a:p>
                  </a:txBody>
                  <a:tcPr/>
                </a:tc>
                <a:tc>
                  <a:txBody>
                    <a:bodyPr/>
                    <a:lstStyle/>
                    <a:p>
                      <a:r>
                        <a:rPr lang="en-US" altLang="zh-CN" sz="1200" dirty="0">
                          <a:latin typeface="Times New Roman" panose="02020603050405020304" pitchFamily="18" charset="0"/>
                          <a:cs typeface="Times New Roman" panose="02020603050405020304" pitchFamily="18" charset="0"/>
                        </a:rPr>
                        <a:t>Translanguaging</a:t>
                      </a:r>
                      <a:endParaRPr lang="zh-CN" alt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226232143"/>
                  </a:ext>
                </a:extLst>
              </a:tr>
              <a:tr h="367766">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Clear boundary between languages</a:t>
                      </a:r>
                    </a:p>
                  </a:txBody>
                  <a:tcPr/>
                </a:tc>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No clear boundary between languages</a:t>
                      </a:r>
                    </a:p>
                    <a:p>
                      <a:endParaRPr lang="zh-CN" alt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61815934"/>
                  </a:ext>
                </a:extLst>
              </a:tr>
              <a:tr h="319700">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Switch between two codes</a:t>
                      </a:r>
                    </a:p>
                    <a:p>
                      <a:endParaRPr lang="zh-CN" altLang="en-US" sz="1200" dirty="0">
                        <a:latin typeface="Times New Roman" panose="02020603050405020304" pitchFamily="18" charset="0"/>
                        <a:cs typeface="Times New Roman" panose="02020603050405020304" pitchFamily="18" charset="0"/>
                      </a:endParaRPr>
                    </a:p>
                  </a:txBody>
                  <a:tcPr/>
                </a:tc>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Use all resources flexibly</a:t>
                      </a:r>
                    </a:p>
                    <a:p>
                      <a:endParaRPr lang="zh-CN" alt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307347412"/>
                  </a:ext>
                </a:extLst>
              </a:tr>
              <a:tr h="447580">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Example: “This is very difficult — </a:t>
                      </a:r>
                      <a:r>
                        <a:rPr lang="zh-CN" altLang="en-US" sz="1200" dirty="0">
                          <a:latin typeface="Times New Roman" panose="02020603050405020304" pitchFamily="18" charset="0"/>
                          <a:cs typeface="Times New Roman" panose="02020603050405020304" pitchFamily="18" charset="0"/>
                        </a:rPr>
                        <a:t>太难了</a:t>
                      </a:r>
                      <a:r>
                        <a:rPr lang="en-US" altLang="zh-CN" sz="1200" dirty="0">
                          <a:latin typeface="Times New Roman" panose="02020603050405020304" pitchFamily="18" charset="0"/>
                          <a:cs typeface="Times New Roman" panose="02020603050405020304" pitchFamily="18" charset="0"/>
                        </a:rPr>
                        <a:t>!”</a:t>
                      </a:r>
                    </a:p>
                    <a:p>
                      <a:endParaRPr lang="zh-CN" altLang="en-US" sz="1200" dirty="0">
                        <a:latin typeface="Times New Roman" panose="02020603050405020304" pitchFamily="18" charset="0"/>
                        <a:cs typeface="Times New Roman" panose="02020603050405020304" pitchFamily="18" charset="0"/>
                      </a:endParaRPr>
                    </a:p>
                  </a:txBody>
                  <a:tcPr/>
                </a:tc>
                <a:tc>
                  <a: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 altLang="zh-CN" sz="1200" dirty="0">
                          <a:latin typeface="Times New Roman" panose="02020603050405020304" pitchFamily="18" charset="0"/>
                          <a:cs typeface="Times New Roman" panose="02020603050405020304" pitchFamily="18" charset="0"/>
                        </a:rPr>
                        <a:t>Example: “I think </a:t>
                      </a:r>
                      <a:r>
                        <a:rPr lang="zh-CN" altLang="en-US" sz="1200" dirty="0">
                          <a:latin typeface="Times New Roman" panose="02020603050405020304" pitchFamily="18" charset="0"/>
                          <a:cs typeface="Times New Roman" panose="02020603050405020304" pitchFamily="18" charset="0"/>
                        </a:rPr>
                        <a:t>这个</a:t>
                      </a:r>
                      <a:r>
                        <a:rPr lang="en" altLang="zh-CN" sz="1200" dirty="0">
                          <a:latin typeface="Times New Roman" panose="02020603050405020304" pitchFamily="18" charset="0"/>
                          <a:cs typeface="Times New Roman" panose="02020603050405020304" pitchFamily="18" charset="0"/>
                        </a:rPr>
                        <a:t>idea</a:t>
                      </a:r>
                      <a:r>
                        <a:rPr lang="zh-CN" altLang="en-US" sz="1200" dirty="0">
                          <a:latin typeface="Times New Roman" panose="02020603050405020304" pitchFamily="18" charset="0"/>
                          <a:cs typeface="Times New Roman" panose="02020603050405020304" pitchFamily="18" charset="0"/>
                        </a:rPr>
                        <a:t>很好 </a:t>
                      </a:r>
                      <a:r>
                        <a:rPr lang="en" altLang="zh-CN" sz="1200" dirty="0">
                          <a:latin typeface="Times New Roman" panose="02020603050405020304" pitchFamily="18" charset="0"/>
                          <a:cs typeface="Times New Roman" panose="02020603050405020304" pitchFamily="18" charset="0"/>
                        </a:rPr>
                        <a:t>because it’s useful.”</a:t>
                      </a:r>
                    </a:p>
                    <a:p>
                      <a:endParaRPr lang="zh-CN" alt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7981560"/>
                  </a:ext>
                </a:extLst>
              </a:tr>
            </a:tbl>
          </a:graphicData>
        </a:graphic>
      </p:graphicFrame>
      <p:sp>
        <p:nvSpPr>
          <p:cNvPr id="24" name="文本框 23">
            <a:extLst>
              <a:ext uri="{FF2B5EF4-FFF2-40B4-BE49-F238E27FC236}">
                <a16:creationId xmlns:a16="http://schemas.microsoft.com/office/drawing/2014/main" id="{F9E69C7D-EBA5-1A7F-7C78-A957B8A6CA41}"/>
              </a:ext>
            </a:extLst>
          </p:cNvPr>
          <p:cNvSpPr txBox="1"/>
          <p:nvPr/>
        </p:nvSpPr>
        <p:spPr>
          <a:xfrm>
            <a:off x="4844032" y="5796189"/>
            <a:ext cx="3240000" cy="276999"/>
          </a:xfrm>
          <a:prstGeom prst="rect">
            <a:avLst/>
          </a:prstGeom>
          <a:noFill/>
        </p:spPr>
        <p:txBody>
          <a:bodyPr wrap="square" rtlCol="0">
            <a:spAutoFit/>
          </a:bodyPr>
          <a:lstStyle/>
          <a:p>
            <a:r>
              <a:rPr lang="en" altLang="zh-CN" sz="1200" dirty="0">
                <a:highlight>
                  <a:srgbClr val="00FFFF"/>
                </a:highlight>
                <a:latin typeface="Times New Roman" panose="02020603050405020304" pitchFamily="18" charset="0"/>
                <a:cs typeface="Times New Roman" panose="02020603050405020304" pitchFamily="18" charset="0"/>
              </a:rPr>
              <a:t>Observation👀</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Recording</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Transcription</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Coding</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Analysis</a:t>
            </a:r>
            <a:r>
              <a:rPr lang="en" altLang="zh-CN" sz="1200" dirty="0">
                <a:latin typeface="Times New Roman" panose="02020603050405020304" pitchFamily="18" charset="0"/>
                <a:cs typeface="Times New Roman" panose="02020603050405020304" pitchFamily="18" charset="0"/>
              </a:rPr>
              <a:t> 🤔→ </a:t>
            </a:r>
            <a:r>
              <a:rPr lang="en" altLang="zh-CN" sz="1200" dirty="0">
                <a:highlight>
                  <a:srgbClr val="00FFFF"/>
                </a:highlight>
                <a:latin typeface="Times New Roman" panose="02020603050405020304" pitchFamily="18" charset="0"/>
                <a:cs typeface="Times New Roman" panose="02020603050405020304" pitchFamily="18" charset="0"/>
              </a:rPr>
              <a:t>Interpretation</a:t>
            </a:r>
          </a:p>
        </p:txBody>
      </p:sp>
      <p:sp>
        <p:nvSpPr>
          <p:cNvPr id="28" name="文本框 27">
            <a:extLst>
              <a:ext uri="{FF2B5EF4-FFF2-40B4-BE49-F238E27FC236}">
                <a16:creationId xmlns:a16="http://schemas.microsoft.com/office/drawing/2014/main" id="{98FCDECB-4658-8F5B-6357-5F8C69B91D32}"/>
              </a:ext>
            </a:extLst>
          </p:cNvPr>
          <p:cNvSpPr txBox="1"/>
          <p:nvPr/>
        </p:nvSpPr>
        <p:spPr>
          <a:xfrm>
            <a:off x="4482738" y="829860"/>
            <a:ext cx="4140000" cy="1938992"/>
          </a:xfrm>
          <a:prstGeom prst="rect">
            <a:avLst/>
          </a:prstGeom>
          <a:noFill/>
        </p:spPr>
        <p:txBody>
          <a:bodyPr wrap="square" rtlCol="0">
            <a:spAutoFit/>
          </a:bodyPr>
          <a:lstStyle/>
          <a:p>
            <a:pPr marL="171450" indent="-171450">
              <a:buFont typeface="Arial" panose="020B0604020202020204" pitchFamily="34" charset="0"/>
              <a:buChar char="•"/>
            </a:pPr>
            <a:r>
              <a:rPr lang="en" altLang="zh-CN" sz="1200" b="1" dirty="0">
                <a:latin typeface="Times New Roman" panose="02020603050405020304" pitchFamily="18" charset="0"/>
                <a:cs typeface="Times New Roman" panose="02020603050405020304" pitchFamily="18" charset="0"/>
              </a:rPr>
              <a:t>Functional Model of Code-switching</a:t>
            </a:r>
            <a:r>
              <a:rPr lang="en" altLang="zh-CN" sz="1200" dirty="0">
                <a:latin typeface="Times New Roman" panose="02020603050405020304" pitchFamily="18" charset="0"/>
                <a:cs typeface="Times New Roman" panose="02020603050405020304" pitchFamily="18" charset="0"/>
              </a:rPr>
              <a:t> (Ferguson, 2003): Code-switching serves discourse functions such as topic shift, clarification, emphasis, and classroom management.</a:t>
            </a:r>
          </a:p>
          <a:p>
            <a:pPr marL="171450" indent="-171450">
              <a:buFont typeface="Arial" panose="020B0604020202020204" pitchFamily="34" charset="0"/>
              <a:buChar char="•"/>
            </a:pPr>
            <a:r>
              <a:rPr kumimoji="1" lang="en" altLang="zh-CN" sz="1200" b="1" dirty="0">
                <a:latin typeface="Times New Roman" panose="02020603050405020304" pitchFamily="18" charset="0"/>
                <a:cs typeface="Times New Roman" panose="02020603050405020304" pitchFamily="18" charset="0"/>
              </a:rPr>
              <a:t>Updated Discourse Perspective </a:t>
            </a:r>
            <a:r>
              <a:rPr kumimoji="1" lang="en" altLang="zh-CN" sz="1200" dirty="0">
                <a:latin typeface="Times New Roman" panose="02020603050405020304" pitchFamily="18" charset="0"/>
                <a:cs typeface="Times New Roman" panose="02020603050405020304" pitchFamily="18" charset="0"/>
              </a:rPr>
              <a:t>(Palmer, 2009): Classroom language practices are socially shaped and reflect power, culture, and identity.</a:t>
            </a:r>
          </a:p>
          <a:p>
            <a:r>
              <a:rPr kumimoji="1" lang="en" altLang="zh-CN" sz="1200" dirty="0">
                <a:latin typeface="Times New Roman" panose="02020603050405020304" pitchFamily="18" charset="0"/>
                <a:cs typeface="Times New Roman" panose="02020603050405020304" pitchFamily="18" charset="0"/>
              </a:rPr>
              <a:t>This framework connects code-switching not only with language function but also with identity construction and pedagogy.</a:t>
            </a:r>
          </a:p>
          <a:p>
            <a:endParaRPr kumimoji="1" lang="en" altLang="zh-CN" sz="1200" dirty="0">
              <a:latin typeface="Times New Roman" panose="02020603050405020304" pitchFamily="18" charset="0"/>
              <a:cs typeface="Times New Roman" panose="02020603050405020304" pitchFamily="18" charset="0"/>
            </a:endParaRPr>
          </a:p>
        </p:txBody>
      </p:sp>
      <p:sp>
        <p:nvSpPr>
          <p:cNvPr id="31" name="文本框 30">
            <a:extLst>
              <a:ext uri="{FF2B5EF4-FFF2-40B4-BE49-F238E27FC236}">
                <a16:creationId xmlns:a16="http://schemas.microsoft.com/office/drawing/2014/main" id="{DD0E8D6D-F09E-5AFA-358A-CC18E0442138}"/>
              </a:ext>
            </a:extLst>
          </p:cNvPr>
          <p:cNvSpPr txBox="1"/>
          <p:nvPr/>
        </p:nvSpPr>
        <p:spPr>
          <a:xfrm>
            <a:off x="4394032" y="417917"/>
            <a:ext cx="4140000" cy="418128"/>
          </a:xfrm>
          <a:prstGeom prst="rect">
            <a:avLst/>
          </a:prstGeom>
          <a:gradFill>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gradFill>
        </p:spPr>
        <p:txBody>
          <a:bodyPr wrap="square" rtlCol="0">
            <a:spAutoFit/>
          </a:bodyPr>
          <a:lstStyle/>
          <a:p>
            <a:pPr algn="ctr"/>
            <a:r>
              <a:rPr lang="en" altLang="zh-CN" b="1" dirty="0"/>
              <a:t>Theoretical Framework</a:t>
            </a:r>
          </a:p>
        </p:txBody>
      </p:sp>
      <p:pic>
        <p:nvPicPr>
          <p:cNvPr id="50" name="音频 49">
            <a:extLst>
              <a:ext uri="{FF2B5EF4-FFF2-40B4-BE49-F238E27FC236}">
                <a16:creationId xmlns:a16="http://schemas.microsoft.com/office/drawing/2014/main" id="{A9ABA55E-D6FA-C1E0-1BA7-0B2E2ED762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72900" y="8572500"/>
            <a:ext cx="812800" cy="812800"/>
          </a:xfrm>
          <a:prstGeom prst="rect">
            <a:avLst/>
          </a:prstGeom>
        </p:spPr>
      </p:pic>
    </p:spTree>
    <p:extLst>
      <p:ext uri="{BB962C8B-B14F-4D97-AF65-F5344CB8AC3E}">
        <p14:creationId xmlns:p14="http://schemas.microsoft.com/office/powerpoint/2010/main" val="3531976834"/>
      </p:ext>
    </p:extLst>
  </p:cSld>
  <p:clrMapOvr>
    <a:masterClrMapping/>
  </p:clrMapOvr>
  <mc:AlternateContent xmlns:mc="http://schemas.openxmlformats.org/markup-compatibility/2006">
    <mc:Choice xmlns:p14="http://schemas.microsoft.com/office/powerpoint/2010/main" Requires="p14">
      <p:transition spd="slow" p14:dur="2000" advTm="28340"/>
    </mc:Choice>
    <mc:Fallback>
      <p:transition spd="slow" advTm="28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088E390-4E4C-1774-6C74-6372099B86F0}"/>
              </a:ext>
            </a:extLst>
          </p:cNvPr>
          <p:cNvSpPr>
            <a:spLocks noGrp="1"/>
          </p:cNvSpPr>
          <p:nvPr>
            <p:ph type="title"/>
          </p:nvPr>
        </p:nvSpPr>
        <p:spPr/>
        <p:txBody>
          <a:bodyPr/>
          <a:lstStyle/>
          <a:p>
            <a:r>
              <a:rPr lang="en" altLang="zh-CN" b="1" dirty="0"/>
              <a:t>Introduction</a:t>
            </a:r>
            <a:br>
              <a:rPr lang="en" altLang="zh-CN" b="1" dirty="0"/>
            </a:br>
            <a:endParaRPr kumimoji="1" lang="zh-CN" altLang="en-US" dirty="0"/>
          </a:p>
        </p:txBody>
      </p:sp>
      <p:sp>
        <p:nvSpPr>
          <p:cNvPr id="3" name="内容占位符 2">
            <a:extLst>
              <a:ext uri="{FF2B5EF4-FFF2-40B4-BE49-F238E27FC236}">
                <a16:creationId xmlns:a16="http://schemas.microsoft.com/office/drawing/2014/main" id="{EE49DB56-CF72-8B0A-E57B-AD2A16D17C3B}"/>
              </a:ext>
            </a:extLst>
          </p:cNvPr>
          <p:cNvSpPr>
            <a:spLocks noGrp="1"/>
          </p:cNvSpPr>
          <p:nvPr>
            <p:ph sz="quarter" idx="13"/>
          </p:nvPr>
        </p:nvSpPr>
        <p:spPr>
          <a:xfrm>
            <a:off x="960117" y="2403725"/>
            <a:ext cx="10882018" cy="4793750"/>
          </a:xfrm>
        </p:spPr>
        <p:txBody>
          <a:bodyPr>
            <a:noAutofit/>
          </a:bodyPr>
          <a:lstStyle/>
          <a:p>
            <a:pPr algn="just"/>
            <a:r>
              <a:rPr lang="en" altLang="zh-CN" sz="2400" b="1" cap="none" dirty="0">
                <a:latin typeface="Times New Roman" panose="02020603050405020304" pitchFamily="18" charset="0"/>
                <a:cs typeface="Times New Roman" panose="02020603050405020304" pitchFamily="18" charset="0"/>
              </a:rPr>
              <a:t>Code-switching</a:t>
            </a:r>
            <a:r>
              <a:rPr lang="en" altLang="zh-CN" sz="2400" cap="none" dirty="0">
                <a:latin typeface="Times New Roman" panose="02020603050405020304" pitchFamily="18" charset="0"/>
                <a:cs typeface="Times New Roman" panose="02020603050405020304" pitchFamily="18" charset="0"/>
              </a:rPr>
              <a:t> means using two or more languages in the same classroom interaction for teaching and communication (Lin, 2013).</a:t>
            </a:r>
            <a:r>
              <a:rPr lang="zh-CN" altLang="en-US" sz="2400" cap="none" dirty="0">
                <a:latin typeface="Times New Roman" panose="02020603050405020304" pitchFamily="18" charset="0"/>
                <a:cs typeface="Times New Roman" panose="02020603050405020304" pitchFamily="18" charset="0"/>
              </a:rPr>
              <a:t> </a:t>
            </a:r>
            <a:r>
              <a:rPr lang="en" altLang="zh-CN" sz="2400" cap="none" dirty="0">
                <a:latin typeface="Times New Roman" panose="02020603050405020304" pitchFamily="18" charset="0"/>
                <a:cs typeface="Times New Roman" panose="02020603050405020304" pitchFamily="18" charset="0"/>
              </a:rPr>
              <a:t>It often happens in Chinese EFL classrooms, where teachers and students switch between English and Chinese to explain grammar, manage tasks, or express emotion. This language alternation helps students understand better and feel more confident.</a:t>
            </a:r>
            <a:r>
              <a:rPr lang="zh-CN" altLang="en-US" sz="2400" cap="none" dirty="0">
                <a:latin typeface="Times New Roman" panose="02020603050405020304" pitchFamily="18" charset="0"/>
                <a:cs typeface="Times New Roman" panose="02020603050405020304" pitchFamily="18" charset="0"/>
              </a:rPr>
              <a:t> </a:t>
            </a:r>
            <a:endParaRPr lang="en-US" altLang="zh-CN" sz="2400" cap="none" dirty="0">
              <a:latin typeface="Times New Roman" panose="02020603050405020304" pitchFamily="18" charset="0"/>
              <a:cs typeface="Times New Roman" panose="02020603050405020304" pitchFamily="18" charset="0"/>
            </a:endParaRPr>
          </a:p>
          <a:p>
            <a:pPr algn="just"/>
            <a:r>
              <a:rPr lang="en" altLang="zh-CN" sz="2400" cap="none" dirty="0">
                <a:latin typeface="Times New Roman" panose="02020603050405020304" pitchFamily="18" charset="0"/>
                <a:cs typeface="Times New Roman" panose="02020603050405020304" pitchFamily="18" charset="0"/>
              </a:rPr>
              <a:t>Code-switching is different from </a:t>
            </a:r>
            <a:r>
              <a:rPr lang="en" altLang="zh-CN" sz="2400" b="1" cap="none" dirty="0">
                <a:latin typeface="Times New Roman" panose="02020603050405020304" pitchFamily="18" charset="0"/>
                <a:cs typeface="Times New Roman" panose="02020603050405020304" pitchFamily="18" charset="0"/>
              </a:rPr>
              <a:t>translanguaging</a:t>
            </a:r>
            <a:r>
              <a:rPr lang="en" altLang="zh-CN" sz="2400" cap="none" dirty="0">
                <a:latin typeface="Times New Roman" panose="02020603050405020304" pitchFamily="18" charset="0"/>
                <a:cs typeface="Times New Roman" panose="02020603050405020304" pitchFamily="18" charset="0"/>
              </a:rPr>
              <a:t>. Code-switching shows a clear change from one language to another, while translanguaging means using all language resources together to make meaning (García, 2009). Translanguaging encourages bilingual speakers to use their full linguistic repertoire flexibly to communicate and learn. Recent studies (Baker, 2014; Tian &amp; Macaro, 2012) show that code-switching is not a problem but a helpful teaching strategy. It also supports bilingual identity and localized forms of English learning in China.</a:t>
            </a:r>
          </a:p>
          <a:p>
            <a:endParaRPr kumimoji="1" lang="zh-CN" altLang="en-US" sz="2400" cap="none" dirty="0"/>
          </a:p>
        </p:txBody>
      </p:sp>
      <p:pic>
        <p:nvPicPr>
          <p:cNvPr id="15" name="音频 14">
            <a:extLst>
              <a:ext uri="{FF2B5EF4-FFF2-40B4-BE49-F238E27FC236}">
                <a16:creationId xmlns:a16="http://schemas.microsoft.com/office/drawing/2014/main" id="{750BADE9-C0C7-E659-CAFF-B63A2C6C5B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72900" y="8572500"/>
            <a:ext cx="812800" cy="812800"/>
          </a:xfrm>
          <a:prstGeom prst="rect">
            <a:avLst/>
          </a:prstGeom>
        </p:spPr>
      </p:pic>
    </p:spTree>
    <p:extLst>
      <p:ext uri="{BB962C8B-B14F-4D97-AF65-F5344CB8AC3E}">
        <p14:creationId xmlns:p14="http://schemas.microsoft.com/office/powerpoint/2010/main" val="1307162307"/>
      </p:ext>
    </p:extLst>
  </p:cSld>
  <p:clrMapOvr>
    <a:masterClrMapping/>
  </p:clrMapOvr>
  <mc:AlternateContent xmlns:mc="http://schemas.openxmlformats.org/markup-compatibility/2006">
    <mc:Choice xmlns:p14="http://schemas.microsoft.com/office/powerpoint/2010/main" Requires="p14">
      <p:transition spd="slow" p14:dur="2000" advTm="82340"/>
    </mc:Choice>
    <mc:Fallback>
      <p:transition spd="slow" advTm="82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C805BE9-449F-2B17-9AC1-6C5FADED2BAA}"/>
              </a:ext>
            </a:extLst>
          </p:cNvPr>
          <p:cNvSpPr>
            <a:spLocks noGrp="1"/>
          </p:cNvSpPr>
          <p:nvPr>
            <p:ph type="title"/>
          </p:nvPr>
        </p:nvSpPr>
        <p:spPr/>
        <p:txBody>
          <a:bodyPr/>
          <a:lstStyle/>
          <a:p>
            <a:r>
              <a:rPr lang="en" altLang="zh-CN" b="1" dirty="0"/>
              <a:t>Research Questions</a:t>
            </a:r>
            <a:br>
              <a:rPr lang="en" altLang="zh-CN" b="1" dirty="0"/>
            </a:br>
            <a:endParaRPr kumimoji="1" lang="zh-CN" altLang="en-US" dirty="0"/>
          </a:p>
        </p:txBody>
      </p:sp>
      <p:sp>
        <p:nvSpPr>
          <p:cNvPr id="3" name="内容占位符 2">
            <a:extLst>
              <a:ext uri="{FF2B5EF4-FFF2-40B4-BE49-F238E27FC236}">
                <a16:creationId xmlns:a16="http://schemas.microsoft.com/office/drawing/2014/main" id="{EB2CCD99-EB70-3C5C-2821-72A5FC0B3D5C}"/>
              </a:ext>
            </a:extLst>
          </p:cNvPr>
          <p:cNvSpPr>
            <a:spLocks noGrp="1"/>
          </p:cNvSpPr>
          <p:nvPr>
            <p:ph sz="quarter" idx="13"/>
          </p:nvPr>
        </p:nvSpPr>
        <p:spPr>
          <a:xfrm>
            <a:off x="960117" y="2403725"/>
            <a:ext cx="10882018" cy="4793750"/>
          </a:xfrm>
        </p:spPr>
        <p:txBody>
          <a:bodyPr>
            <a:normAutofit lnSpcReduction="10000"/>
          </a:bodyPr>
          <a:lstStyle/>
          <a:p>
            <a:pPr marL="171450" indent="-171450" algn="just"/>
            <a:r>
              <a:rPr lang="en" altLang="zh-CN" cap="none" dirty="0">
                <a:latin typeface="Times New Roman" panose="02020603050405020304" pitchFamily="18" charset="0"/>
                <a:cs typeface="Times New Roman" panose="02020603050405020304" pitchFamily="18" charset="0"/>
              </a:rPr>
              <a:t>What communicative and pedagogical functions does code-switching serve in Chinese EFL classrooms</a:t>
            </a:r>
            <a:r>
              <a:rPr lang="en-US" altLang="zh-CN" cap="none" dirty="0">
                <a:latin typeface="Times New Roman" panose="02020603050405020304" pitchFamily="18" charset="0"/>
                <a:cs typeface="Times New Roman" panose="02020603050405020304" pitchFamily="18" charset="0"/>
              </a:rPr>
              <a:t>?</a:t>
            </a:r>
          </a:p>
          <a:p>
            <a:pPr marL="0" indent="0" algn="just">
              <a:buNone/>
            </a:pPr>
            <a:endParaRPr lang="en" altLang="zh-CN" cap="none" dirty="0">
              <a:latin typeface="Times New Roman" panose="02020603050405020304" pitchFamily="18" charset="0"/>
              <a:cs typeface="Times New Roman" panose="02020603050405020304" pitchFamily="18" charset="0"/>
            </a:endParaRPr>
          </a:p>
          <a:p>
            <a:pPr marL="171450" indent="-171450" algn="just"/>
            <a:r>
              <a:rPr lang="en" altLang="zh-CN" cap="none" dirty="0">
                <a:latin typeface="Times New Roman" panose="02020603050405020304" pitchFamily="18" charset="0"/>
                <a:cs typeface="Times New Roman" panose="02020603050405020304" pitchFamily="18" charset="0"/>
              </a:rPr>
              <a:t>How does code-switching reflect and construct bilingual identity among teachers and students?</a:t>
            </a:r>
          </a:p>
          <a:p>
            <a:pPr marL="0" indent="0" algn="just">
              <a:buNone/>
            </a:pPr>
            <a:endParaRPr lang="en" altLang="zh-CN" cap="none" dirty="0">
              <a:latin typeface="Times New Roman" panose="02020603050405020304" pitchFamily="18" charset="0"/>
              <a:cs typeface="Times New Roman" panose="02020603050405020304" pitchFamily="18" charset="0"/>
            </a:endParaRPr>
          </a:p>
          <a:p>
            <a:pPr marL="171450" indent="-171450" algn="just"/>
            <a:r>
              <a:rPr lang="en" altLang="zh-CN" cap="none" dirty="0">
                <a:latin typeface="Times New Roman" panose="02020603050405020304" pitchFamily="18" charset="0"/>
                <a:cs typeface="Times New Roman" panose="02020603050405020304" pitchFamily="18" charset="0"/>
              </a:rPr>
              <a:t>What are the recent pedagogical implications of classroom code-switching in EFL contexts?</a:t>
            </a:r>
          </a:p>
          <a:p>
            <a:endParaRPr kumimoji="1" lang="zh-CN" altLang="en-US" cap="none" dirty="0"/>
          </a:p>
        </p:txBody>
      </p:sp>
      <p:pic>
        <p:nvPicPr>
          <p:cNvPr id="11" name="音频 10">
            <a:extLst>
              <a:ext uri="{FF2B5EF4-FFF2-40B4-BE49-F238E27FC236}">
                <a16:creationId xmlns:a16="http://schemas.microsoft.com/office/drawing/2014/main" id="{DA54792F-452D-4FD1-0B41-E4A2250365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72900" y="8572500"/>
            <a:ext cx="812800" cy="812800"/>
          </a:xfrm>
          <a:prstGeom prst="rect">
            <a:avLst/>
          </a:prstGeom>
        </p:spPr>
      </p:pic>
    </p:spTree>
    <p:extLst>
      <p:ext uri="{BB962C8B-B14F-4D97-AF65-F5344CB8AC3E}">
        <p14:creationId xmlns:p14="http://schemas.microsoft.com/office/powerpoint/2010/main" val="3678248150"/>
      </p:ext>
    </p:extLst>
  </p:cSld>
  <p:clrMapOvr>
    <a:masterClrMapping/>
  </p:clrMapOvr>
  <mc:AlternateContent xmlns:mc="http://schemas.openxmlformats.org/markup-compatibility/2006">
    <mc:Choice xmlns:p14="http://schemas.microsoft.com/office/powerpoint/2010/main" Requires="p14">
      <p:transition spd="slow" p14:dur="2000" advTm="23580"/>
    </mc:Choice>
    <mc:Fallback>
      <p:transition spd="slow" advTm="23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2E699F4-44F8-F523-7B2E-946BBB43859A}"/>
              </a:ext>
            </a:extLst>
          </p:cNvPr>
          <p:cNvSpPr>
            <a:spLocks noGrp="1"/>
          </p:cNvSpPr>
          <p:nvPr>
            <p:ph type="title"/>
          </p:nvPr>
        </p:nvSpPr>
        <p:spPr/>
        <p:txBody>
          <a:bodyPr/>
          <a:lstStyle/>
          <a:p>
            <a:r>
              <a:rPr lang="en" altLang="zh-CN" b="1" dirty="0"/>
              <a:t>Theoretical Framework</a:t>
            </a:r>
            <a:br>
              <a:rPr lang="en" altLang="zh-CN" b="1" dirty="0"/>
            </a:br>
            <a:endParaRPr kumimoji="1" lang="zh-CN" altLang="en-US" dirty="0"/>
          </a:p>
        </p:txBody>
      </p:sp>
      <p:sp>
        <p:nvSpPr>
          <p:cNvPr id="3" name="内容占位符 2">
            <a:extLst>
              <a:ext uri="{FF2B5EF4-FFF2-40B4-BE49-F238E27FC236}">
                <a16:creationId xmlns:a16="http://schemas.microsoft.com/office/drawing/2014/main" id="{47D2D321-2EC8-7CA6-5064-43DFB93A1E67}"/>
              </a:ext>
            </a:extLst>
          </p:cNvPr>
          <p:cNvSpPr>
            <a:spLocks noGrp="1"/>
          </p:cNvSpPr>
          <p:nvPr>
            <p:ph sz="quarter" idx="13"/>
          </p:nvPr>
        </p:nvSpPr>
        <p:spPr>
          <a:xfrm>
            <a:off x="960117" y="2403725"/>
            <a:ext cx="10882018" cy="4793750"/>
          </a:xfrm>
        </p:spPr>
        <p:txBody>
          <a:bodyPr>
            <a:noAutofit/>
          </a:bodyPr>
          <a:lstStyle/>
          <a:p>
            <a:pPr marL="171450" indent="-171450" algn="just"/>
            <a:r>
              <a:rPr lang="en" altLang="zh-CN" sz="2400" b="1" cap="none" dirty="0">
                <a:latin typeface="Times New Roman" panose="02020603050405020304" pitchFamily="18" charset="0"/>
                <a:cs typeface="Times New Roman" panose="02020603050405020304" pitchFamily="18" charset="0"/>
              </a:rPr>
              <a:t>Sociolinguistic Theory of Identity</a:t>
            </a:r>
            <a:r>
              <a:rPr lang="en" altLang="zh-CN" sz="2400" cap="none" dirty="0">
                <a:latin typeface="Times New Roman" panose="02020603050405020304" pitchFamily="18" charset="0"/>
                <a:cs typeface="Times New Roman" panose="02020603050405020304" pitchFamily="18" charset="0"/>
              </a:rPr>
              <a:t> (Bucholtz &amp; Hall, 2005): Identity is constructed through language use.</a:t>
            </a:r>
          </a:p>
          <a:p>
            <a:pPr marL="171450" indent="-171450"/>
            <a:r>
              <a:rPr lang="en" altLang="zh-CN" sz="2400" b="1" cap="none" dirty="0">
                <a:latin typeface="Times New Roman" panose="02020603050405020304" pitchFamily="18" charset="0"/>
                <a:cs typeface="Times New Roman" panose="02020603050405020304" pitchFamily="18" charset="0"/>
              </a:rPr>
              <a:t>Translanguaging Theor</a:t>
            </a:r>
            <a:r>
              <a:rPr lang="en" altLang="zh-CN" sz="2400" cap="none" dirty="0">
                <a:latin typeface="Times New Roman" panose="02020603050405020304" pitchFamily="18" charset="0"/>
                <a:cs typeface="Times New Roman" panose="02020603050405020304" pitchFamily="18" charset="0"/>
              </a:rPr>
              <a:t>y (García, 2009): Bilinguals use their full linguistic knowledge as one integrated system to make meaning.</a:t>
            </a:r>
            <a:r>
              <a:rPr lang="en" altLang="zh-CN" sz="2400" b="1" cap="none" dirty="0">
                <a:latin typeface="Times New Roman" panose="02020603050405020304" pitchFamily="18" charset="0"/>
                <a:cs typeface="Times New Roman" panose="02020603050405020304" pitchFamily="18" charset="0"/>
              </a:rPr>
              <a:t> </a:t>
            </a:r>
          </a:p>
          <a:p>
            <a:pPr marL="171450" indent="-171450"/>
            <a:r>
              <a:rPr lang="en" altLang="zh-CN" sz="2400" b="1" cap="none" dirty="0">
                <a:latin typeface="Times New Roman" panose="02020603050405020304" pitchFamily="18" charset="0"/>
                <a:cs typeface="Times New Roman" panose="02020603050405020304" pitchFamily="18" charset="0"/>
              </a:rPr>
              <a:t>Functional Model of Code-switching</a:t>
            </a:r>
            <a:r>
              <a:rPr lang="en" altLang="zh-CN" sz="2400" cap="none" dirty="0">
                <a:latin typeface="Times New Roman" panose="02020603050405020304" pitchFamily="18" charset="0"/>
                <a:cs typeface="Times New Roman" panose="02020603050405020304" pitchFamily="18" charset="0"/>
              </a:rPr>
              <a:t> (Ferguson, 2003): Code-switching serves discourse functions such as topic shift, clarification, emphasis, and classroom management.</a:t>
            </a:r>
          </a:p>
          <a:p>
            <a:pPr marL="171450" indent="-171450"/>
            <a:r>
              <a:rPr kumimoji="1" lang="en" altLang="zh-CN" sz="2400" b="1" cap="none" dirty="0">
                <a:latin typeface="Times New Roman" panose="02020603050405020304" pitchFamily="18" charset="0"/>
                <a:cs typeface="Times New Roman" panose="02020603050405020304" pitchFamily="18" charset="0"/>
              </a:rPr>
              <a:t>Updated Discourse Perspective </a:t>
            </a:r>
            <a:r>
              <a:rPr kumimoji="1" lang="en" altLang="zh-CN" sz="2400" cap="none" dirty="0">
                <a:latin typeface="Times New Roman" panose="02020603050405020304" pitchFamily="18" charset="0"/>
                <a:cs typeface="Times New Roman" panose="02020603050405020304" pitchFamily="18" charset="0"/>
              </a:rPr>
              <a:t>(Palmer, 2009): Classroom language practices are socially shaped and reflect power, culture, and identity.</a:t>
            </a:r>
          </a:p>
          <a:p>
            <a:pPr marL="0" indent="0">
              <a:buNone/>
            </a:pPr>
            <a:r>
              <a:rPr kumimoji="1" lang="en" altLang="zh-CN" sz="2400" cap="none" dirty="0">
                <a:latin typeface="Times New Roman" panose="02020603050405020304" pitchFamily="18" charset="0"/>
                <a:cs typeface="Times New Roman" panose="02020603050405020304" pitchFamily="18" charset="0"/>
              </a:rPr>
              <a:t>This framework connects code-switching not only with language function but also with identity construction and pedagogy.</a:t>
            </a:r>
          </a:p>
          <a:p>
            <a:endParaRPr kumimoji="1" lang="en" altLang="zh-CN" sz="2400" cap="none" dirty="0">
              <a:latin typeface="Times New Roman" panose="02020603050405020304" pitchFamily="18" charset="0"/>
              <a:cs typeface="Times New Roman" panose="02020603050405020304" pitchFamily="18" charset="0"/>
            </a:endParaRPr>
          </a:p>
          <a:p>
            <a:pPr marL="171450" indent="-171450" algn="just"/>
            <a:endParaRPr lang="en" altLang="zh-CN" sz="2400" cap="none" dirty="0">
              <a:latin typeface="Times New Roman" panose="02020603050405020304" pitchFamily="18" charset="0"/>
              <a:cs typeface="Times New Roman" panose="02020603050405020304" pitchFamily="18" charset="0"/>
            </a:endParaRPr>
          </a:p>
          <a:p>
            <a:endParaRPr kumimoji="1" lang="zh-CN" altLang="en-US" sz="2400" cap="none" dirty="0"/>
          </a:p>
        </p:txBody>
      </p:sp>
      <p:pic>
        <p:nvPicPr>
          <p:cNvPr id="7" name="音频 6">
            <a:extLst>
              <a:ext uri="{FF2B5EF4-FFF2-40B4-BE49-F238E27FC236}">
                <a16:creationId xmlns:a16="http://schemas.microsoft.com/office/drawing/2014/main" id="{0268BD11-2AB0-0CCA-B2E5-8760FC2B76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72900" y="8572500"/>
            <a:ext cx="812800" cy="812800"/>
          </a:xfrm>
          <a:prstGeom prst="rect">
            <a:avLst/>
          </a:prstGeom>
        </p:spPr>
      </p:pic>
    </p:spTree>
    <p:extLst>
      <p:ext uri="{BB962C8B-B14F-4D97-AF65-F5344CB8AC3E}">
        <p14:creationId xmlns:p14="http://schemas.microsoft.com/office/powerpoint/2010/main" val="1689813307"/>
      </p:ext>
    </p:extLst>
  </p:cSld>
  <p:clrMapOvr>
    <a:masterClrMapping/>
  </p:clrMapOvr>
  <mc:AlternateContent xmlns:mc="http://schemas.openxmlformats.org/markup-compatibility/2006">
    <mc:Choice xmlns:p14="http://schemas.microsoft.com/office/powerpoint/2010/main" Requires="p14">
      <p:transition spd="slow" p14:dur="2000" advTm="75220"/>
    </mc:Choice>
    <mc:Fallback>
      <p:transition spd="slow" advTm="75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94D5D3B-305D-C2B0-A7C4-B7EC601CD855}"/>
              </a:ext>
            </a:extLst>
          </p:cNvPr>
          <p:cNvSpPr>
            <a:spLocks noGrp="1"/>
          </p:cNvSpPr>
          <p:nvPr>
            <p:ph type="title"/>
          </p:nvPr>
        </p:nvSpPr>
        <p:spPr/>
        <p:txBody>
          <a:bodyPr/>
          <a:lstStyle/>
          <a:p>
            <a:r>
              <a:rPr lang="en" altLang="zh-CN" b="1" dirty="0"/>
              <a:t>Methodology</a:t>
            </a:r>
            <a:br>
              <a:rPr lang="en" altLang="zh-CN" b="1" dirty="0"/>
            </a:br>
            <a:endParaRPr kumimoji="1" lang="zh-CN" altLang="en-US" dirty="0"/>
          </a:p>
        </p:txBody>
      </p:sp>
      <p:sp>
        <p:nvSpPr>
          <p:cNvPr id="3" name="内容占位符 2">
            <a:extLst>
              <a:ext uri="{FF2B5EF4-FFF2-40B4-BE49-F238E27FC236}">
                <a16:creationId xmlns:a16="http://schemas.microsoft.com/office/drawing/2014/main" id="{7D4955C3-3C33-F0A2-6020-2EC7C0395A67}"/>
              </a:ext>
            </a:extLst>
          </p:cNvPr>
          <p:cNvSpPr>
            <a:spLocks noGrp="1"/>
          </p:cNvSpPr>
          <p:nvPr>
            <p:ph sz="quarter" idx="13"/>
          </p:nvPr>
        </p:nvSpPr>
        <p:spPr>
          <a:xfrm>
            <a:off x="959462" y="2403725"/>
            <a:ext cx="10882018" cy="4793750"/>
          </a:xfrm>
        </p:spPr>
        <p:txBody>
          <a:bodyPr>
            <a:normAutofit fontScale="92500" lnSpcReduction="20000"/>
          </a:bodyPr>
          <a:lstStyle/>
          <a:p>
            <a:pPr algn="just"/>
            <a:r>
              <a:rPr lang="en" altLang="zh-CN" cap="none" dirty="0">
                <a:latin typeface="Times New Roman" panose="02020603050405020304" pitchFamily="18" charset="0"/>
                <a:cs typeface="Times New Roman" panose="02020603050405020304" pitchFamily="18" charset="0"/>
              </a:rPr>
              <a:t>This study uses a small </a:t>
            </a:r>
            <a:r>
              <a:rPr lang="en" altLang="zh-CN" b="1" cap="none" dirty="0">
                <a:latin typeface="Times New Roman" panose="02020603050405020304" pitchFamily="18" charset="0"/>
                <a:cs typeface="Times New Roman" panose="02020603050405020304" pitchFamily="18" charset="0"/>
              </a:rPr>
              <a:t>qualitative</a:t>
            </a:r>
            <a:r>
              <a:rPr lang="en" altLang="zh-CN" cap="none" dirty="0">
                <a:latin typeface="Times New Roman" panose="02020603050405020304" pitchFamily="18" charset="0"/>
                <a:cs typeface="Times New Roman" panose="02020603050405020304" pitchFamily="18" charset="0"/>
              </a:rPr>
              <a:t> approach, involving classroom observation and semi-structured teacher interviews. Two English lessons in a Chinese middle school were observed and recorded. The classroom talk was transcribed word by word and coded based on the frameworks of </a:t>
            </a:r>
            <a:r>
              <a:rPr lang="en" altLang="zh-CN" cap="none" dirty="0" err="1">
                <a:latin typeface="Times New Roman" panose="02020603050405020304" pitchFamily="18" charset="0"/>
                <a:cs typeface="Times New Roman" panose="02020603050405020304" pitchFamily="18" charset="0"/>
              </a:rPr>
              <a:t>Gumperz</a:t>
            </a:r>
            <a:r>
              <a:rPr lang="en" altLang="zh-CN" cap="none" dirty="0">
                <a:latin typeface="Times New Roman" panose="02020603050405020304" pitchFamily="18" charset="0"/>
                <a:cs typeface="Times New Roman" panose="02020603050405020304" pitchFamily="18" charset="0"/>
              </a:rPr>
              <a:t> (1982) and </a:t>
            </a:r>
            <a:r>
              <a:rPr lang="en" altLang="zh-CN" cap="none" dirty="0" err="1">
                <a:latin typeface="Times New Roman" panose="02020603050405020304" pitchFamily="18" charset="0"/>
                <a:cs typeface="Times New Roman" panose="02020603050405020304" pitchFamily="18" charset="0"/>
              </a:rPr>
              <a:t>Sert</a:t>
            </a:r>
            <a:r>
              <a:rPr lang="en" altLang="zh-CN" cap="none" dirty="0">
                <a:latin typeface="Times New Roman" panose="02020603050405020304" pitchFamily="18" charset="0"/>
                <a:cs typeface="Times New Roman" panose="02020603050405020304" pitchFamily="18" charset="0"/>
              </a:rPr>
              <a:t> (2005). Each time English and Chinese appeared together, it was marked as a code-switching instance.</a:t>
            </a:r>
          </a:p>
          <a:p>
            <a:pPr algn="just"/>
            <a:r>
              <a:rPr lang="en" altLang="zh-CN" cap="none" dirty="0">
                <a:latin typeface="Times New Roman" panose="02020603050405020304" pitchFamily="18" charset="0"/>
                <a:cs typeface="Times New Roman" panose="02020603050405020304" pitchFamily="18" charset="0"/>
              </a:rPr>
              <a:t>Every example was analyzed for its communicative purpose and identity-related meaning. Teachers were interviewed about why they switched languages and how it helped students. Their views were compared with classroom data to see how code-switching supports both understanding and bilingual identity.</a:t>
            </a:r>
            <a:endParaRPr kumimoji="1" lang="zh-CN" altLang="en-US" cap="none" dirty="0">
              <a:latin typeface="Times New Roman" panose="02020603050405020304" pitchFamily="18" charset="0"/>
              <a:cs typeface="Times New Roman" panose="02020603050405020304" pitchFamily="18" charset="0"/>
            </a:endParaRPr>
          </a:p>
          <a:p>
            <a:endParaRPr kumimoji="1" lang="zh-CN" altLang="en-US" cap="none" dirty="0"/>
          </a:p>
        </p:txBody>
      </p:sp>
      <p:pic>
        <p:nvPicPr>
          <p:cNvPr id="7" name="音频 6">
            <a:extLst>
              <a:ext uri="{FF2B5EF4-FFF2-40B4-BE49-F238E27FC236}">
                <a16:creationId xmlns:a16="http://schemas.microsoft.com/office/drawing/2014/main" id="{3D4F7C9D-C41C-7DD7-567F-3392138998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72900" y="8572500"/>
            <a:ext cx="812800" cy="812800"/>
          </a:xfrm>
          <a:prstGeom prst="rect">
            <a:avLst/>
          </a:prstGeom>
        </p:spPr>
      </p:pic>
    </p:spTree>
    <p:extLst>
      <p:ext uri="{BB962C8B-B14F-4D97-AF65-F5344CB8AC3E}">
        <p14:creationId xmlns:p14="http://schemas.microsoft.com/office/powerpoint/2010/main" val="2198514037"/>
      </p:ext>
    </p:extLst>
  </p:cSld>
  <p:clrMapOvr>
    <a:masterClrMapping/>
  </p:clrMapOvr>
  <mc:AlternateContent xmlns:mc="http://schemas.openxmlformats.org/markup-compatibility/2006">
    <mc:Choice xmlns:p14="http://schemas.microsoft.com/office/powerpoint/2010/main" Requires="p14">
      <p:transition spd="slow" p14:dur="2000" advTm="52880"/>
    </mc:Choice>
    <mc:Fallback>
      <p:transition spd="slow" advTm="52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3BB1B66-75BD-148A-1C57-4801A67803C8}"/>
              </a:ext>
            </a:extLst>
          </p:cNvPr>
          <p:cNvSpPr>
            <a:spLocks noGrp="1"/>
          </p:cNvSpPr>
          <p:nvPr>
            <p:ph type="title"/>
          </p:nvPr>
        </p:nvSpPr>
        <p:spPr/>
        <p:txBody>
          <a:bodyPr/>
          <a:lstStyle/>
          <a:p>
            <a:r>
              <a:rPr kumimoji="1" lang="en-US" altLang="zh-CN" b="1" dirty="0"/>
              <a:t>Assumptions</a:t>
            </a:r>
            <a:br>
              <a:rPr kumimoji="1" lang="zh-CN" altLang="en-US" b="1" dirty="0"/>
            </a:br>
            <a:endParaRPr kumimoji="1" lang="zh-CN" altLang="en-US" dirty="0"/>
          </a:p>
        </p:txBody>
      </p:sp>
      <p:sp>
        <p:nvSpPr>
          <p:cNvPr id="3" name="内容占位符 2">
            <a:extLst>
              <a:ext uri="{FF2B5EF4-FFF2-40B4-BE49-F238E27FC236}">
                <a16:creationId xmlns:a16="http://schemas.microsoft.com/office/drawing/2014/main" id="{03ACA40F-00E5-FFAE-A189-0CC9E5CA24C1}"/>
              </a:ext>
            </a:extLst>
          </p:cNvPr>
          <p:cNvSpPr>
            <a:spLocks noGrp="1"/>
          </p:cNvSpPr>
          <p:nvPr>
            <p:ph sz="quarter" idx="13"/>
          </p:nvPr>
        </p:nvSpPr>
        <p:spPr>
          <a:xfrm>
            <a:off x="959462" y="2403725"/>
            <a:ext cx="10882018" cy="4793750"/>
          </a:xfrm>
        </p:spPr>
        <p:txBody>
          <a:bodyPr>
            <a:normAutofit/>
          </a:bodyPr>
          <a:lstStyle/>
          <a:p>
            <a:pPr marL="171450" indent="-171450"/>
            <a:r>
              <a:rPr lang="en" altLang="zh-CN" cap="none" dirty="0">
                <a:latin typeface="Times New Roman" panose="02020603050405020304" pitchFamily="18" charset="0"/>
                <a:cs typeface="Times New Roman" panose="02020603050405020304" pitchFamily="18" charset="0"/>
              </a:rPr>
              <a:t>Code-switching can help students understand lessons more easily.</a:t>
            </a:r>
          </a:p>
          <a:p>
            <a:pPr marL="171450" indent="-171450" algn="just"/>
            <a:r>
              <a:rPr lang="en" altLang="zh-CN" cap="none" dirty="0">
                <a:latin typeface="Times New Roman" panose="02020603050405020304" pitchFamily="18" charset="0"/>
                <a:cs typeface="Times New Roman" panose="02020603050405020304" pitchFamily="18" charset="0"/>
              </a:rPr>
              <a:t>Teachers use Chinese to explain grammar and manage the class, and English for practice and evaluation.</a:t>
            </a:r>
          </a:p>
          <a:p>
            <a:pPr marL="171450" indent="-171450" algn="just"/>
            <a:r>
              <a:rPr lang="en" altLang="zh-CN" cap="none" dirty="0">
                <a:latin typeface="Times New Roman" panose="02020603050405020304" pitchFamily="18" charset="0"/>
                <a:cs typeface="Times New Roman" panose="02020603050405020304" pitchFamily="18" charset="0"/>
              </a:rPr>
              <a:t>Alternating languages helps teachers and students construct bilingual identities.</a:t>
            </a:r>
          </a:p>
          <a:p>
            <a:pPr marL="171450" indent="-171450" algn="just"/>
            <a:r>
              <a:rPr lang="en" altLang="zh-CN" cap="none" dirty="0">
                <a:latin typeface="Times New Roman" panose="02020603050405020304" pitchFamily="18" charset="0"/>
                <a:cs typeface="Times New Roman" panose="02020603050405020304" pitchFamily="18" charset="0"/>
              </a:rPr>
              <a:t>Code-switching reflects the </a:t>
            </a:r>
            <a:r>
              <a:rPr lang="en" altLang="zh-CN" i="1" cap="none" dirty="0">
                <a:latin typeface="Times New Roman" panose="02020603050405020304" pitchFamily="18" charset="0"/>
                <a:cs typeface="Times New Roman" panose="02020603050405020304" pitchFamily="18" charset="0"/>
              </a:rPr>
              <a:t>localization</a:t>
            </a:r>
            <a:r>
              <a:rPr lang="en" altLang="zh-CN" cap="none" dirty="0">
                <a:latin typeface="Times New Roman" panose="02020603050405020304" pitchFamily="18" charset="0"/>
                <a:cs typeface="Times New Roman" panose="02020603050405020304" pitchFamily="18" charset="0"/>
              </a:rPr>
              <a:t> of English teaching in China, showing that English is used for communication, not only for copying native speakers.</a:t>
            </a:r>
          </a:p>
        </p:txBody>
      </p:sp>
      <p:pic>
        <p:nvPicPr>
          <p:cNvPr id="7" name="音频 6">
            <a:extLst>
              <a:ext uri="{FF2B5EF4-FFF2-40B4-BE49-F238E27FC236}">
                <a16:creationId xmlns:a16="http://schemas.microsoft.com/office/drawing/2014/main" id="{446B55AA-86DA-2924-1506-14FDF451B9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72900" y="8572500"/>
            <a:ext cx="812800" cy="812800"/>
          </a:xfrm>
          <a:prstGeom prst="rect">
            <a:avLst/>
          </a:prstGeom>
        </p:spPr>
      </p:pic>
    </p:spTree>
    <p:extLst>
      <p:ext uri="{BB962C8B-B14F-4D97-AF65-F5344CB8AC3E}">
        <p14:creationId xmlns:p14="http://schemas.microsoft.com/office/powerpoint/2010/main" val="2397296978"/>
      </p:ext>
    </p:extLst>
  </p:cSld>
  <p:clrMapOvr>
    <a:masterClrMapping/>
  </p:clrMapOvr>
  <mc:AlternateContent xmlns:mc="http://schemas.openxmlformats.org/markup-compatibility/2006">
    <mc:Choice xmlns:p14="http://schemas.microsoft.com/office/powerpoint/2010/main" Requires="p14">
      <p:transition spd="slow" p14:dur="2000" advTm="46980"/>
    </mc:Choice>
    <mc:Fallback>
      <p:transition spd="slow" advTm="46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984021F-C178-29EC-4286-36587AB7C071}"/>
              </a:ext>
            </a:extLst>
          </p:cNvPr>
          <p:cNvSpPr>
            <a:spLocks noGrp="1"/>
          </p:cNvSpPr>
          <p:nvPr>
            <p:ph type="title"/>
          </p:nvPr>
        </p:nvSpPr>
        <p:spPr/>
        <p:txBody>
          <a:bodyPr/>
          <a:lstStyle/>
          <a:p>
            <a:r>
              <a:rPr lang="en" altLang="zh-CN" b="1" dirty="0"/>
              <a:t>Pedagogical Implication</a:t>
            </a:r>
            <a:br>
              <a:rPr lang="en" altLang="zh-CN" b="1" dirty="0"/>
            </a:br>
            <a:endParaRPr kumimoji="1" lang="zh-CN" altLang="en-US" dirty="0"/>
          </a:p>
        </p:txBody>
      </p:sp>
      <p:sp>
        <p:nvSpPr>
          <p:cNvPr id="3" name="内容占位符 2">
            <a:extLst>
              <a:ext uri="{FF2B5EF4-FFF2-40B4-BE49-F238E27FC236}">
                <a16:creationId xmlns:a16="http://schemas.microsoft.com/office/drawing/2014/main" id="{81293D44-F12A-541C-89CB-9FD014007677}"/>
              </a:ext>
            </a:extLst>
          </p:cNvPr>
          <p:cNvSpPr>
            <a:spLocks noGrp="1"/>
          </p:cNvSpPr>
          <p:nvPr>
            <p:ph sz="quarter" idx="13"/>
          </p:nvPr>
        </p:nvSpPr>
        <p:spPr>
          <a:xfrm>
            <a:off x="959462" y="2403725"/>
            <a:ext cx="10882018" cy="4793750"/>
          </a:xfrm>
        </p:spPr>
        <p:txBody>
          <a:bodyPr>
            <a:normAutofit fontScale="92500" lnSpcReduction="10000"/>
          </a:bodyPr>
          <a:lstStyle/>
          <a:p>
            <a:pPr marL="171450" indent="-171450" algn="just"/>
            <a:r>
              <a:rPr lang="en" altLang="zh-CN" cap="none" dirty="0">
                <a:latin typeface="Times New Roman" panose="02020603050405020304" pitchFamily="18" charset="0"/>
                <a:cs typeface="Times New Roman" panose="02020603050405020304" pitchFamily="18" charset="0"/>
              </a:rPr>
              <a:t>Teachers should view code-switching as a useful pedagogical resource, not a weakness. It can support comprehension, maintain attention, and strengthen emotional connections. Code-switching and translanguaging together create flexible learning spaces where students use all their language knowledge to think and express meaning.</a:t>
            </a:r>
          </a:p>
          <a:p>
            <a:pPr marL="171450" indent="-171450" algn="just"/>
            <a:r>
              <a:rPr lang="en" altLang="zh-CN" cap="none" dirty="0">
                <a:latin typeface="Times New Roman" panose="02020603050405020304" pitchFamily="18" charset="0"/>
                <a:cs typeface="Times New Roman" panose="02020603050405020304" pitchFamily="18" charset="0"/>
              </a:rPr>
              <a:t>Teacher education programs should integrate translanguaging pedagogy and encourage reflection on how language use shapes identity and learning outcomes. Future research (e.g., Palmer, 2009; Tian &amp; Macaro, 2012) highlights that well-managed code-switching can improve classroom participation and build positive bilingual identities.</a:t>
            </a:r>
          </a:p>
          <a:p>
            <a:endParaRPr kumimoji="1" lang="zh-CN" altLang="en-US" cap="none" dirty="0"/>
          </a:p>
          <a:p>
            <a:pPr marL="171450" indent="-171450"/>
            <a:endParaRPr lang="en" altLang="zh-CN" cap="none" dirty="0">
              <a:latin typeface="Times New Roman" panose="02020603050405020304" pitchFamily="18" charset="0"/>
              <a:cs typeface="Times New Roman" panose="02020603050405020304" pitchFamily="18" charset="0"/>
            </a:endParaRPr>
          </a:p>
          <a:p>
            <a:endParaRPr kumimoji="1" lang="zh-CN" altLang="en-US" cap="none" dirty="0"/>
          </a:p>
        </p:txBody>
      </p:sp>
      <p:pic>
        <p:nvPicPr>
          <p:cNvPr id="18" name="音频 17">
            <a:extLst>
              <a:ext uri="{FF2B5EF4-FFF2-40B4-BE49-F238E27FC236}">
                <a16:creationId xmlns:a16="http://schemas.microsoft.com/office/drawing/2014/main" id="{638C483B-F12B-1B93-6840-5A4943E2F4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72900" y="8572500"/>
            <a:ext cx="812800" cy="812800"/>
          </a:xfrm>
          <a:prstGeom prst="rect">
            <a:avLst/>
          </a:prstGeom>
        </p:spPr>
      </p:pic>
    </p:spTree>
    <p:extLst>
      <p:ext uri="{BB962C8B-B14F-4D97-AF65-F5344CB8AC3E}">
        <p14:creationId xmlns:p14="http://schemas.microsoft.com/office/powerpoint/2010/main" val="1794327859"/>
      </p:ext>
    </p:extLst>
  </p:cSld>
  <p:clrMapOvr>
    <a:masterClrMapping/>
  </p:clrMapOvr>
  <mc:AlternateContent xmlns:mc="http://schemas.openxmlformats.org/markup-compatibility/2006">
    <mc:Choice xmlns:p14="http://schemas.microsoft.com/office/powerpoint/2010/main" Requires="p14">
      <p:transition spd="slow" p14:dur="2000" advTm="56420"/>
    </mc:Choice>
    <mc:Fallback>
      <p:transition spd="slow" advTm="56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C5D8419-F07C-803D-7A9E-3340543DA492}"/>
              </a:ext>
            </a:extLst>
          </p:cNvPr>
          <p:cNvSpPr>
            <a:spLocks noGrp="1"/>
          </p:cNvSpPr>
          <p:nvPr>
            <p:ph type="title"/>
          </p:nvPr>
        </p:nvSpPr>
        <p:spPr/>
        <p:txBody>
          <a:bodyPr/>
          <a:lstStyle/>
          <a:p>
            <a:r>
              <a:rPr kumimoji="1" lang="en-US" altLang="zh-CN" b="1" dirty="0"/>
              <a:t>References</a:t>
            </a:r>
            <a:br>
              <a:rPr kumimoji="1" lang="zh-CN" altLang="en-US" b="1" dirty="0"/>
            </a:br>
            <a:endParaRPr kumimoji="1" lang="zh-CN" altLang="en-US" dirty="0"/>
          </a:p>
        </p:txBody>
      </p:sp>
      <p:sp>
        <p:nvSpPr>
          <p:cNvPr id="3" name="内容占位符 2">
            <a:extLst>
              <a:ext uri="{FF2B5EF4-FFF2-40B4-BE49-F238E27FC236}">
                <a16:creationId xmlns:a16="http://schemas.microsoft.com/office/drawing/2014/main" id="{7D867233-0691-5F59-FE7E-72129462E721}"/>
              </a:ext>
            </a:extLst>
          </p:cNvPr>
          <p:cNvSpPr>
            <a:spLocks noGrp="1"/>
          </p:cNvSpPr>
          <p:nvPr>
            <p:ph sz="quarter" idx="13"/>
          </p:nvPr>
        </p:nvSpPr>
        <p:spPr>
          <a:xfrm>
            <a:off x="959462" y="2403725"/>
            <a:ext cx="10882018" cy="4793750"/>
          </a:xfrm>
        </p:spPr>
        <p:txBody>
          <a:bodyPr>
            <a:noAutofit/>
          </a:bodyPr>
          <a:lstStyle/>
          <a:p>
            <a:r>
              <a:rPr lang="en" altLang="zh-CN" sz="1800" cap="none" dirty="0">
                <a:latin typeface="Times New Roman" panose="02020603050405020304" pitchFamily="18" charset="0"/>
                <a:cs typeface="Times New Roman" panose="02020603050405020304" pitchFamily="18" charset="0"/>
              </a:rPr>
              <a:t>Baker, C. (2014) </a:t>
            </a:r>
            <a:r>
              <a:rPr lang="en" altLang="zh-CN" sz="1800" i="1" cap="none" dirty="0">
                <a:latin typeface="Times New Roman" panose="02020603050405020304" pitchFamily="18" charset="0"/>
                <a:cs typeface="Times New Roman" panose="02020603050405020304" pitchFamily="18" charset="0"/>
              </a:rPr>
              <a:t>Foundations of Bilingual Education and Bilingualism</a:t>
            </a:r>
            <a:r>
              <a:rPr lang="en" altLang="zh-CN" sz="1800" cap="none" dirty="0">
                <a:latin typeface="Times New Roman" panose="02020603050405020304" pitchFamily="18" charset="0"/>
                <a:cs typeface="Times New Roman" panose="02020603050405020304" pitchFamily="18" charset="0"/>
              </a:rPr>
              <a:t>. </a:t>
            </a:r>
            <a:r>
              <a:rPr lang="en-US" altLang="zh-CN" sz="1800" cap="none" dirty="0">
                <a:latin typeface="Times New Roman" panose="02020603050405020304" pitchFamily="18" charset="0"/>
                <a:cs typeface="Times New Roman" panose="02020603050405020304" pitchFamily="18" charset="0"/>
              </a:rPr>
              <a:t>5</a:t>
            </a:r>
            <a:r>
              <a:rPr lang="en" altLang="zh-CN" sz="1800" cap="none" dirty="0" err="1">
                <a:latin typeface="Times New Roman" panose="02020603050405020304" pitchFamily="18" charset="0"/>
                <a:cs typeface="Times New Roman" panose="02020603050405020304" pitchFamily="18" charset="0"/>
              </a:rPr>
              <a:t>th</a:t>
            </a:r>
            <a:r>
              <a:rPr lang="en" altLang="zh-CN" sz="1800" cap="none" dirty="0">
                <a:latin typeface="Times New Roman" panose="02020603050405020304" pitchFamily="18" charset="0"/>
                <a:cs typeface="Times New Roman" panose="02020603050405020304" pitchFamily="18" charset="0"/>
              </a:rPr>
              <a:t> </a:t>
            </a:r>
            <a:r>
              <a:rPr lang="en" altLang="zh-CN" sz="1800" cap="none" dirty="0" err="1">
                <a:latin typeface="Times New Roman" panose="02020603050405020304" pitchFamily="18" charset="0"/>
                <a:cs typeface="Times New Roman" panose="02020603050405020304" pitchFamily="18" charset="0"/>
              </a:rPr>
              <a:t>edn</a:t>
            </a:r>
            <a:r>
              <a:rPr lang="en" altLang="zh-CN" sz="1800" cap="none" dirty="0">
                <a:latin typeface="Times New Roman" panose="02020603050405020304" pitchFamily="18" charset="0"/>
                <a:cs typeface="Times New Roman" panose="02020603050405020304" pitchFamily="18" charset="0"/>
              </a:rPr>
              <a:t>. Bristol: Multilingual Matters.</a:t>
            </a:r>
          </a:p>
          <a:p>
            <a:r>
              <a:rPr lang="en" altLang="zh-CN" sz="1800" cap="none" dirty="0">
                <a:latin typeface="Times New Roman" panose="02020603050405020304" pitchFamily="18" charset="0"/>
                <a:cs typeface="Times New Roman" panose="02020603050405020304" pitchFamily="18" charset="0"/>
              </a:rPr>
              <a:t>Bucholtz, M. and Hall, K. (2005) ‘Identity and interaction: A sociocultural linguistic approach’, </a:t>
            </a:r>
            <a:r>
              <a:rPr lang="en" altLang="zh-CN" sz="1800" i="1" cap="none" dirty="0">
                <a:latin typeface="Times New Roman" panose="02020603050405020304" pitchFamily="18" charset="0"/>
                <a:cs typeface="Times New Roman" panose="02020603050405020304" pitchFamily="18" charset="0"/>
              </a:rPr>
              <a:t>Discourse Studies</a:t>
            </a:r>
            <a:r>
              <a:rPr lang="en" altLang="zh-CN" sz="1800" cap="none" dirty="0">
                <a:latin typeface="Times New Roman" panose="02020603050405020304" pitchFamily="18" charset="0"/>
                <a:cs typeface="Times New Roman" panose="02020603050405020304" pitchFamily="18" charset="0"/>
              </a:rPr>
              <a:t>, 7(4–5), pp. 585–614.</a:t>
            </a:r>
          </a:p>
          <a:p>
            <a:r>
              <a:rPr lang="en" altLang="zh-CN" sz="1800" cap="none" dirty="0">
                <a:latin typeface="Times New Roman" panose="02020603050405020304" pitchFamily="18" charset="0"/>
                <a:cs typeface="Times New Roman" panose="02020603050405020304" pitchFamily="18" charset="0"/>
              </a:rPr>
              <a:t>Ferguson, G. (2003) ‘Classroom code-switching in post-colonial contexts: Functions, attitudes and policies’, </a:t>
            </a:r>
            <a:r>
              <a:rPr lang="en" altLang="zh-CN" sz="1800" i="1" cap="none" dirty="0">
                <a:latin typeface="Times New Roman" panose="02020603050405020304" pitchFamily="18" charset="0"/>
                <a:cs typeface="Times New Roman" panose="02020603050405020304" pitchFamily="18" charset="0"/>
              </a:rPr>
              <a:t>AILA Review</a:t>
            </a:r>
            <a:r>
              <a:rPr lang="en" altLang="zh-CN" sz="1800" cap="none" dirty="0">
                <a:latin typeface="Times New Roman" panose="02020603050405020304" pitchFamily="18" charset="0"/>
                <a:cs typeface="Times New Roman" panose="02020603050405020304" pitchFamily="18" charset="0"/>
              </a:rPr>
              <a:t>, 16(1), pp. 38–51.</a:t>
            </a:r>
          </a:p>
          <a:p>
            <a:r>
              <a:rPr lang="en" altLang="zh-CN" sz="1800" cap="none" dirty="0">
                <a:latin typeface="Times New Roman" panose="02020603050405020304" pitchFamily="18" charset="0"/>
                <a:cs typeface="Times New Roman" panose="02020603050405020304" pitchFamily="18" charset="0"/>
              </a:rPr>
              <a:t>García, O. (2009) </a:t>
            </a:r>
            <a:r>
              <a:rPr lang="en" altLang="zh-CN" sz="1800" i="1" cap="none" dirty="0">
                <a:latin typeface="Times New Roman" panose="02020603050405020304" pitchFamily="18" charset="0"/>
                <a:cs typeface="Times New Roman" panose="02020603050405020304" pitchFamily="18" charset="0"/>
              </a:rPr>
              <a:t>Bilingual Education in the 21st Century: A Global Perspective</a:t>
            </a:r>
            <a:r>
              <a:rPr lang="en" altLang="zh-CN" sz="1800" cap="none" dirty="0">
                <a:latin typeface="Times New Roman" panose="02020603050405020304" pitchFamily="18" charset="0"/>
                <a:cs typeface="Times New Roman" panose="02020603050405020304" pitchFamily="18" charset="0"/>
              </a:rPr>
              <a:t>. Malden, MA: Wiley-Blackwell.</a:t>
            </a:r>
          </a:p>
          <a:p>
            <a:r>
              <a:rPr lang="en" altLang="zh-CN" sz="1800" cap="none" dirty="0" err="1">
                <a:latin typeface="Times New Roman" panose="02020603050405020304" pitchFamily="18" charset="0"/>
                <a:cs typeface="Times New Roman" panose="02020603050405020304" pitchFamily="18" charset="0"/>
              </a:rPr>
              <a:t>Gumperz</a:t>
            </a:r>
            <a:r>
              <a:rPr lang="en" altLang="zh-CN" sz="1800" cap="none" dirty="0">
                <a:latin typeface="Times New Roman" panose="02020603050405020304" pitchFamily="18" charset="0"/>
                <a:cs typeface="Times New Roman" panose="02020603050405020304" pitchFamily="18" charset="0"/>
              </a:rPr>
              <a:t>, J. J. (1982) </a:t>
            </a:r>
            <a:r>
              <a:rPr lang="en" altLang="zh-CN" sz="1800" i="1" cap="none" dirty="0">
                <a:latin typeface="Times New Roman" panose="02020603050405020304" pitchFamily="18" charset="0"/>
                <a:cs typeface="Times New Roman" panose="02020603050405020304" pitchFamily="18" charset="0"/>
              </a:rPr>
              <a:t>Discourse Strategies</a:t>
            </a:r>
            <a:r>
              <a:rPr lang="en" altLang="zh-CN" sz="1800" cap="none" dirty="0">
                <a:latin typeface="Times New Roman" panose="02020603050405020304" pitchFamily="18" charset="0"/>
                <a:cs typeface="Times New Roman" panose="02020603050405020304" pitchFamily="18" charset="0"/>
              </a:rPr>
              <a:t>. Cambridge: Cambridge University Press.</a:t>
            </a:r>
          </a:p>
          <a:p>
            <a:r>
              <a:rPr lang="en" altLang="zh-CN" sz="1800" cap="none" dirty="0">
                <a:latin typeface="Times New Roman" panose="02020603050405020304" pitchFamily="18" charset="0"/>
                <a:cs typeface="Times New Roman" panose="02020603050405020304" pitchFamily="18" charset="0"/>
              </a:rPr>
              <a:t>Lin, A. (2013) </a:t>
            </a:r>
            <a:r>
              <a:rPr lang="en" altLang="zh-CN" sz="1800" i="1" cap="none" dirty="0">
                <a:latin typeface="Times New Roman" panose="02020603050405020304" pitchFamily="18" charset="0"/>
                <a:cs typeface="Times New Roman" panose="02020603050405020304" pitchFamily="18" charset="0"/>
              </a:rPr>
              <a:t>Classroom code-switching: Three decades of research.</a:t>
            </a:r>
            <a:r>
              <a:rPr lang="en" altLang="zh-CN" sz="1800" cap="none" dirty="0">
                <a:latin typeface="Times New Roman" panose="02020603050405020304" pitchFamily="18" charset="0"/>
                <a:cs typeface="Times New Roman" panose="02020603050405020304" pitchFamily="18" charset="0"/>
              </a:rPr>
              <a:t> </a:t>
            </a:r>
            <a:r>
              <a:rPr lang="en" altLang="zh-CN" sz="1800" i="1" cap="none" dirty="0">
                <a:latin typeface="Times New Roman" panose="02020603050405020304" pitchFamily="18" charset="0"/>
                <a:cs typeface="Times New Roman" panose="02020603050405020304" pitchFamily="18" charset="0"/>
              </a:rPr>
              <a:t>Applied Linguistics Review</a:t>
            </a:r>
            <a:r>
              <a:rPr lang="en" altLang="zh-CN" sz="1800" cap="none" dirty="0">
                <a:latin typeface="Times New Roman" panose="02020603050405020304" pitchFamily="18" charset="0"/>
                <a:cs typeface="Times New Roman" panose="02020603050405020304" pitchFamily="18" charset="0"/>
              </a:rPr>
              <a:t>, 4(1), pp.195–218.</a:t>
            </a:r>
          </a:p>
          <a:p>
            <a:r>
              <a:rPr lang="en" altLang="zh-CN" sz="1800" cap="none" dirty="0">
                <a:latin typeface="Times New Roman" panose="02020603050405020304" pitchFamily="18" charset="0"/>
                <a:cs typeface="Times New Roman" panose="02020603050405020304" pitchFamily="18" charset="0"/>
              </a:rPr>
              <a:t>Palmer, D. K. (2009) ‘Code-switching and symbolic power in a second-grade classroom: A teacher’s “practices” of language and power’, </a:t>
            </a:r>
            <a:r>
              <a:rPr lang="en" altLang="zh-CN" sz="1800" i="1" cap="none" dirty="0">
                <a:latin typeface="Times New Roman" panose="02020603050405020304" pitchFamily="18" charset="0"/>
                <a:cs typeface="Times New Roman" panose="02020603050405020304" pitchFamily="18" charset="0"/>
              </a:rPr>
              <a:t>Bilingual Research Journal,</a:t>
            </a:r>
            <a:r>
              <a:rPr lang="en" altLang="zh-CN" sz="1800" cap="none" dirty="0">
                <a:latin typeface="Times New Roman" panose="02020603050405020304" pitchFamily="18" charset="0"/>
                <a:cs typeface="Times New Roman" panose="02020603050405020304" pitchFamily="18" charset="0"/>
              </a:rPr>
              <a:t> 32(1), pp. 42–59.</a:t>
            </a:r>
          </a:p>
          <a:p>
            <a:r>
              <a:rPr lang="en" altLang="zh-CN" sz="1800" cap="none" dirty="0" err="1">
                <a:latin typeface="Times New Roman" panose="02020603050405020304" pitchFamily="18" charset="0"/>
                <a:cs typeface="Times New Roman" panose="02020603050405020304" pitchFamily="18" charset="0"/>
              </a:rPr>
              <a:t>Sert</a:t>
            </a:r>
            <a:r>
              <a:rPr lang="en" altLang="zh-CN" sz="1800" cap="none" dirty="0">
                <a:latin typeface="Times New Roman" panose="02020603050405020304" pitchFamily="18" charset="0"/>
                <a:cs typeface="Times New Roman" panose="02020603050405020304" pitchFamily="18" charset="0"/>
              </a:rPr>
              <a:t>, O. (2005) ‘The functions of code-switching in ELT classrooms’, </a:t>
            </a:r>
            <a:r>
              <a:rPr lang="en" altLang="zh-CN" sz="1800" i="1" cap="none" dirty="0">
                <a:latin typeface="Times New Roman" panose="02020603050405020304" pitchFamily="18" charset="0"/>
                <a:cs typeface="Times New Roman" panose="02020603050405020304" pitchFamily="18" charset="0"/>
              </a:rPr>
              <a:t>The Internet TESL Journal</a:t>
            </a:r>
            <a:r>
              <a:rPr lang="en" altLang="zh-CN" sz="1800" cap="none" dirty="0">
                <a:latin typeface="Times New Roman" panose="02020603050405020304" pitchFamily="18" charset="0"/>
                <a:cs typeface="Times New Roman" panose="02020603050405020304" pitchFamily="18" charset="0"/>
              </a:rPr>
              <a:t>, 11(8).</a:t>
            </a:r>
          </a:p>
          <a:p>
            <a:r>
              <a:rPr lang="en" altLang="zh-CN" sz="1800" cap="none" dirty="0">
                <a:latin typeface="Times New Roman" panose="02020603050405020304" pitchFamily="18" charset="0"/>
                <a:cs typeface="Times New Roman" panose="02020603050405020304" pitchFamily="18" charset="0"/>
              </a:rPr>
              <a:t>Tian, L. and Macaro, E. (2012) ‘Comparing the effect of teacher code-switching with English-only explanations on the vocabulary acquisition of Chinese university students’, </a:t>
            </a:r>
            <a:r>
              <a:rPr lang="en" altLang="zh-CN" sz="1800" i="1" cap="none" dirty="0">
                <a:latin typeface="Times New Roman" panose="02020603050405020304" pitchFamily="18" charset="0"/>
                <a:cs typeface="Times New Roman" panose="02020603050405020304" pitchFamily="18" charset="0"/>
              </a:rPr>
              <a:t>Language Teaching Research</a:t>
            </a:r>
            <a:r>
              <a:rPr lang="en" altLang="zh-CN" sz="1800" cap="none" dirty="0">
                <a:latin typeface="Times New Roman" panose="02020603050405020304" pitchFamily="18" charset="0"/>
                <a:cs typeface="Times New Roman" panose="02020603050405020304" pitchFamily="18" charset="0"/>
              </a:rPr>
              <a:t>, 16(3), pp. 367–391.</a:t>
            </a:r>
          </a:p>
          <a:p>
            <a:endParaRPr lang="en" altLang="zh-CN" sz="1800" cap="none" dirty="0">
              <a:latin typeface="Times New Roman" panose="02020603050405020304" pitchFamily="18" charset="0"/>
              <a:cs typeface="Times New Roman" panose="02020603050405020304" pitchFamily="18" charset="0"/>
            </a:endParaRPr>
          </a:p>
          <a:p>
            <a:endParaRPr lang="en" altLang="zh-CN" sz="1800" cap="none" dirty="0">
              <a:latin typeface="Times New Roman" panose="02020603050405020304" pitchFamily="18" charset="0"/>
              <a:cs typeface="Times New Roman" panose="02020603050405020304" pitchFamily="18" charset="0"/>
            </a:endParaRPr>
          </a:p>
          <a:p>
            <a:endParaRPr lang="en" altLang="zh-CN" sz="1800" cap="none" dirty="0">
              <a:latin typeface="Times New Roman" panose="02020603050405020304" pitchFamily="18" charset="0"/>
              <a:cs typeface="Times New Roman" panose="02020603050405020304" pitchFamily="18" charset="0"/>
            </a:endParaRPr>
          </a:p>
          <a:p>
            <a:endParaRPr kumimoji="1" lang="zh-CN" altLang="en-US" sz="1800" cap="none" dirty="0"/>
          </a:p>
        </p:txBody>
      </p:sp>
      <p:pic>
        <p:nvPicPr>
          <p:cNvPr id="6" name="音频 5">
            <a:extLst>
              <a:ext uri="{FF2B5EF4-FFF2-40B4-BE49-F238E27FC236}">
                <a16:creationId xmlns:a16="http://schemas.microsoft.com/office/drawing/2014/main" id="{6294176A-73E3-AD88-FFE0-2E2703A892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72900" y="8572500"/>
            <a:ext cx="812800" cy="812800"/>
          </a:xfrm>
          <a:prstGeom prst="rect">
            <a:avLst/>
          </a:prstGeom>
        </p:spPr>
      </p:pic>
    </p:spTree>
    <p:extLst>
      <p:ext uri="{BB962C8B-B14F-4D97-AF65-F5344CB8AC3E}">
        <p14:creationId xmlns:p14="http://schemas.microsoft.com/office/powerpoint/2010/main" val="137230791"/>
      </p:ext>
    </p:extLst>
  </p:cSld>
  <p:clrMapOvr>
    <a:masterClrMapping/>
  </p:clrMapOvr>
  <mc:AlternateContent xmlns:mc="http://schemas.openxmlformats.org/markup-compatibility/2006">
    <mc:Choice xmlns:p14="http://schemas.microsoft.com/office/powerpoint/2010/main" Requires="p14">
      <p:transition spd="slow" p14:dur="2000" advTm="34320"/>
    </mc:Choice>
    <mc:Fallback>
      <p:transition spd="slow" advTm="34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30DDFBF-063B-CA64-4361-F82E3FBE4537}"/>
              </a:ext>
            </a:extLst>
          </p:cNvPr>
          <p:cNvSpPr>
            <a:spLocks noGrp="1"/>
          </p:cNvSpPr>
          <p:nvPr>
            <p:ph type="title"/>
          </p:nvPr>
        </p:nvSpPr>
        <p:spPr>
          <a:xfrm>
            <a:off x="959463" y="3683276"/>
            <a:ext cx="10882673" cy="2234648"/>
          </a:xfrm>
        </p:spPr>
        <p:txBody>
          <a:bodyPr>
            <a:normAutofit/>
          </a:bodyPr>
          <a:lstStyle/>
          <a:p>
            <a:r>
              <a:rPr kumimoji="1" lang="en-US" altLang="zh-CN" sz="5400" dirty="0"/>
              <a:t>Thanks</a:t>
            </a:r>
            <a:r>
              <a:rPr kumimoji="1" lang="zh-CN" altLang="en-US" sz="5400" dirty="0"/>
              <a:t> </a:t>
            </a:r>
            <a:r>
              <a:rPr kumimoji="1" lang="en-US" altLang="zh-CN" sz="5400" dirty="0"/>
              <a:t>For</a:t>
            </a:r>
            <a:r>
              <a:rPr kumimoji="1" lang="zh-CN" altLang="en-US" sz="5400" dirty="0"/>
              <a:t> </a:t>
            </a:r>
            <a:r>
              <a:rPr kumimoji="1" lang="en-US" altLang="zh-CN" sz="5400" dirty="0"/>
              <a:t>listening</a:t>
            </a:r>
            <a:endParaRPr kumimoji="1" lang="zh-CN" altLang="en-US" sz="5400" dirty="0"/>
          </a:p>
        </p:txBody>
      </p:sp>
      <p:pic>
        <p:nvPicPr>
          <p:cNvPr id="4" name="音频 3">
            <a:extLst>
              <a:ext uri="{FF2B5EF4-FFF2-40B4-BE49-F238E27FC236}">
                <a16:creationId xmlns:a16="http://schemas.microsoft.com/office/drawing/2014/main" id="{7F3C6DFB-2337-E7B6-4C85-8C43439F6D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72900" y="8572500"/>
            <a:ext cx="812800" cy="812800"/>
          </a:xfrm>
          <a:prstGeom prst="rect">
            <a:avLst/>
          </a:prstGeom>
        </p:spPr>
      </p:pic>
    </p:spTree>
    <p:extLst>
      <p:ext uri="{BB962C8B-B14F-4D97-AF65-F5344CB8AC3E}">
        <p14:creationId xmlns:p14="http://schemas.microsoft.com/office/powerpoint/2010/main" val="3573062686"/>
      </p:ext>
    </p:extLst>
  </p:cSld>
  <p:clrMapOvr>
    <a:masterClrMapping/>
  </p:clrMapOvr>
  <mc:AlternateContent xmlns:mc="http://schemas.openxmlformats.org/markup-compatibility/2006">
    <mc:Choice xmlns:p14="http://schemas.microsoft.com/office/powerpoint/2010/main" Requires="p14">
      <p:transition spd="slow" p14:dur="2000" advTm="3240"/>
    </mc:Choice>
    <mc:Fallback>
      <p:transition spd="slow" advTm="3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水滴">
  <a:themeElements>
    <a:clrScheme name="水滴">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水滴">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水滴">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455</TotalTime>
  <Words>2675</Words>
  <Application>Microsoft Macintosh PowerPoint</Application>
  <PresentationFormat>A3 纸张(297x420 毫米)</PresentationFormat>
  <Paragraphs>138</Paragraphs>
  <Slides>9</Slides>
  <Notes>8</Notes>
  <HiddenSlides>0</HiddenSlides>
  <MMClips>9</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9</vt:i4>
      </vt:variant>
    </vt:vector>
  </HeadingPairs>
  <TitlesOfParts>
    <vt:vector size="14" baseType="lpstr">
      <vt:lpstr>等线</vt:lpstr>
      <vt:lpstr>Arial</vt:lpstr>
      <vt:lpstr>Times New Roman</vt:lpstr>
      <vt:lpstr>Tw Cen MT</vt:lpstr>
      <vt:lpstr>水滴</vt:lpstr>
      <vt:lpstr>Code-switching as a Reflection of Bilingual Identity in Chinese EFL Classrooms Puyang Sun (2405847) </vt:lpstr>
      <vt:lpstr>Introduction </vt:lpstr>
      <vt:lpstr>Research Questions </vt:lpstr>
      <vt:lpstr>Theoretical Framework </vt:lpstr>
      <vt:lpstr>Methodology </vt:lpstr>
      <vt:lpstr>Assumptions </vt:lpstr>
      <vt:lpstr>Pedagogical Implication </vt:lpstr>
      <vt:lpstr>References </vt:lpstr>
      <vt:lpstr>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Puyang Sun (2405847)</dc:creator>
  <cp:lastModifiedBy>Puyang Sun (2405847)</cp:lastModifiedBy>
  <cp:revision>42</cp:revision>
  <dcterms:created xsi:type="dcterms:W3CDTF">2025-11-01T14:27:49Z</dcterms:created>
  <dcterms:modified xsi:type="dcterms:W3CDTF">2025-11-10T17:59:20Z</dcterms:modified>
</cp:coreProperties>
</file>