
<file path=[Content_Types].xml><?xml version="1.0" encoding="utf-8"?>
<Types xmlns="http://schemas.openxmlformats.org/package/2006/content-types"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4689"/>
  </p:normalViewPr>
  <p:slideViewPr>
    <p:cSldViewPr snapToGrid="0" snapToObjects="1">
      <p:cViewPr varScale="1">
        <p:scale>
          <a:sx n="114" d="100"/>
          <a:sy n="114" d="100"/>
        </p:scale>
        <p:origin x="47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77CE08-8C7D-994F-8C51-1CB57B52634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455BFE-CAB9-D641-82B4-A057763BD7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64B924-40C7-064F-AF63-D07FEB025A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D72E4-E6CE-E440-930E-4DB92A4319D3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CDF088-D390-9547-AE60-BB12A75442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AC1B63-AC7C-7E4C-9FD7-4441C24D4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8501D-3C21-3E47-B5B3-33842A9893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80684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5F7BE1-5154-6C4D-BA8D-05BAF8845A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17490C-E4E5-E942-9C32-BC11289CB4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F723CD-F3F4-3949-A25B-30817880CE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D72E4-E6CE-E440-930E-4DB92A4319D3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66A9B4-202D-254E-8967-E7986D40B6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C49A3B-9E91-B540-AB00-419D1FCBEB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8501D-3C21-3E47-B5B3-33842A9893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90328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044D7-18E4-4245-A386-D8DA1B3EBB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CF7D16-5F01-524D-BDCA-9EC1951C25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CDFD5C-053A-3F48-8FA8-9C0C9DECF7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D72E4-E6CE-E440-930E-4DB92A4319D3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BE12F7-14B8-644B-AB43-218E84033B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0FEEC7-9AA0-3D4B-A2D5-9E0B85CD64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8501D-3C21-3E47-B5B3-33842A9893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04082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91CC5-0E3F-4F41-8B62-24D76E32CC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AED32F-97C8-3C4A-97F9-C8270BD90A9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CC9E72-7592-BC44-84D1-2956576E54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4CE4E2-0C40-6343-9F39-7A33C6083C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D72E4-E6CE-E440-930E-4DB92A4319D3}" type="datetimeFigureOut">
              <a:rPr lang="en-US" smtClean="0"/>
              <a:t>2/24/20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A25954-0F04-A446-90D3-954A4E83DA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2C5D19-43F2-DB41-B9FC-3429F488FE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8501D-3C21-3E47-B5B3-33842A9893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21802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094B10-78E8-FA48-82CB-6C0B7515C4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7BE1E8-FEB2-834E-8FF4-A5FABCA47F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015253-9F23-784E-8961-2977460444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E05CA45-6F07-6C46-B183-CB5B678278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9155C12-0DA0-6C46-970C-05F848D30A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4DCCB7-02B4-B24A-951E-A9934FFBA4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D72E4-E6CE-E440-930E-4DB92A4319D3}" type="datetimeFigureOut">
              <a:rPr lang="en-US" smtClean="0"/>
              <a:t>2/24/20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CC36D7-F066-AB41-BD67-254443CBEA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A8BB74E-B92F-B042-8CFA-FAD282BB47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8501D-3C21-3E47-B5B3-33842A9893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7744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7F4D7-23F8-D94F-A818-B0A4C2BE02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F32FF9E-458E-5746-9FB8-36F6D74FD2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D72E4-E6CE-E440-930E-4DB92A4319D3}" type="datetimeFigureOut">
              <a:rPr lang="en-US" smtClean="0"/>
              <a:t>2/24/20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CB6812-B5AA-CC41-A606-D0479FCA5E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9D6EF6-F1A6-C641-B8FD-7C35FF8AA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8501D-3C21-3E47-B5B3-33842A9893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25939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A72A57-AA07-BA44-B63F-BA2082EC76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D72E4-E6CE-E440-930E-4DB92A4319D3}" type="datetimeFigureOut">
              <a:rPr lang="en-US" smtClean="0"/>
              <a:t>2/24/20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F9BA9A-A397-3C4F-9FC1-DDAFD0E450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637A43-A95A-D845-814B-8B80D35DAD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8501D-3C21-3E47-B5B3-33842A9893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1296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8B2477-4C51-E245-92FD-A2C17A7285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DF2657-0DF1-B047-9A2E-7BCDE45436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261B0A-C1E7-2342-9C0A-559B468A8E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08BE75-1F25-B148-B4EA-85A8C0F4A0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D72E4-E6CE-E440-930E-4DB92A4319D3}" type="datetimeFigureOut">
              <a:rPr lang="en-US" smtClean="0"/>
              <a:t>2/24/20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895DF5-AAB1-CA49-B52F-D0E150B7EA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FFDD70-6AB9-9D4F-B95B-7C5BECC782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8501D-3C21-3E47-B5B3-33842A9893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20959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91087-2868-FD49-A5DC-945D0A2EC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FE760B-7410-9746-879B-467F27B0E0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EC983F-67AC-5144-942C-E4F067BE7D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895FD7-7156-AC46-A334-076F5F42C8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D72E4-E6CE-E440-930E-4DB92A4319D3}" type="datetimeFigureOut">
              <a:rPr lang="en-US" smtClean="0"/>
              <a:t>2/24/20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A46387-3CA7-8B47-9097-E0F22E7798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62C00E-198F-1545-8CF0-DE57CF184A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8501D-3C21-3E47-B5B3-33842A9893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32091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9546BF-F77B-094E-BDBB-FE9EF7F4D1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3F05EC-925D-0849-8BD0-317F58D773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25E15D-FEA8-6E41-89BE-3C5270CD5C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D72E4-E6CE-E440-930E-4DB92A4319D3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4C1ED4-5F19-7845-B6A9-49D5A9A562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FF8EB5-3D0B-1A46-81FA-2EB5F6A24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8501D-3C21-3E47-B5B3-33842A9893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07964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4DF8BA4-F640-4449-B824-E797B782474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278E9C-30FC-5A4B-8AD2-7AABBE27A5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50BA39-3BF9-8C45-B3D1-91C78B062B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D72E4-E6CE-E440-930E-4DB92A4319D3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184619-EB60-D447-B017-BDE82A8669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956972-DCCB-6145-AB46-2F4DC2B0DF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8501D-3C21-3E47-B5B3-33842A9893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17680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1652CB-7CD7-5743-B33B-BE22285862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A3418F-24B3-CF4F-87AF-DBDC6408C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6A5D2B-0B24-2F4A-A907-1C4A9E61E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5D72E4-E6CE-E440-930E-4DB92A4319D3}" type="datetimeFigureOut">
              <a:rPr lang="en-US" smtClean="0"/>
              <a:t>2/24/20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4C9303-B72E-4945-8124-68A8F9443B2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AA116A-4D7D-5B4A-B17F-6E28A9D1BAF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78501D-3C21-3E47-B5B3-33842A9893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59426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tiff"/><Relationship Id="rId4" Type="http://schemas.openxmlformats.org/officeDocument/2006/relationships/image" Target="../media/image5.tif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9.tiff"/><Relationship Id="rId5" Type="http://schemas.openxmlformats.org/officeDocument/2006/relationships/image" Target="../media/image8.tiff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EE30A-A112-524B-A102-ED77908119A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043B929-CF61-4840-B29C-D83EB003BF8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519461-5972-ED4C-A094-B6E541C0D06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342901" y="38100"/>
            <a:ext cx="11968162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A58FE92-8058-814A-8AF6-ED9247AAE7D6}"/>
              </a:ext>
            </a:extLst>
          </p:cNvPr>
          <p:cNvSpPr txBox="1"/>
          <p:nvPr/>
        </p:nvSpPr>
        <p:spPr>
          <a:xfrm>
            <a:off x="2843213" y="-118309"/>
            <a:ext cx="622935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i="1" u="sng" dirty="0">
                <a:latin typeface="Algerian" pitchFamily="82" charset="77"/>
              </a:rPr>
              <a:t>The Day Of The Dead </a:t>
            </a:r>
          </a:p>
          <a:p>
            <a:pPr algn="ctr"/>
            <a:r>
              <a:rPr lang="en-US" sz="6600" b="1" i="1" u="sng" dirty="0">
                <a:latin typeface="Algerian" pitchFamily="82" charset="77"/>
              </a:rPr>
              <a:t>Sugar Skulls</a:t>
            </a:r>
          </a:p>
        </p:txBody>
      </p:sp>
    </p:spTree>
    <p:extLst>
      <p:ext uri="{BB962C8B-B14F-4D97-AF65-F5344CB8AC3E}">
        <p14:creationId xmlns:p14="http://schemas.microsoft.com/office/powerpoint/2010/main" val="6134388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753CEE-4297-534E-A17C-F9FBDE9CE9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FA2F43-D368-354E-99F5-2422A4FBCD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B8899DA2-8E0E-4342-BA65-423A3803BE37}"/>
              </a:ext>
            </a:extLst>
          </p:cNvPr>
          <p:cNvSpPr/>
          <p:nvPr/>
        </p:nvSpPr>
        <p:spPr>
          <a:xfrm>
            <a:off x="66674" y="814118"/>
            <a:ext cx="2760267" cy="1805072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CBB96D01-5A3A-7D4A-9F93-9993F4D5CE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5683" y="2286000"/>
            <a:ext cx="2495550" cy="2879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" name="Text Box 4">
            <a:extLst>
              <a:ext uri="{FF2B5EF4-FFF2-40B4-BE49-F238E27FC236}">
                <a16:creationId xmlns:a16="http://schemas.microsoft.com/office/drawing/2014/main" id="{DB76E511-6475-4D45-9B46-53424D19F9F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959602"/>
            <a:ext cx="3095625" cy="1412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algn="ctr" eaLnBrk="1" hangingPunct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dirty="0"/>
              <a:t>Day of the Dead is </a:t>
            </a:r>
          </a:p>
          <a:p>
            <a:pPr algn="ctr" eaLnBrk="1" hangingPunct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dirty="0"/>
              <a:t>a celebration in </a:t>
            </a:r>
          </a:p>
          <a:p>
            <a:pPr algn="ctr" eaLnBrk="1" hangingPunct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dirty="0">
                <a:solidFill>
                  <a:srgbClr val="7030A0"/>
                </a:solidFill>
              </a:rPr>
              <a:t>MEXICO</a:t>
            </a:r>
            <a:endParaRPr lang="en-GB" altLang="en-US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AC82046F-AA6A-AA4B-9547-FBD6602A10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5450" y="2723483"/>
            <a:ext cx="3289300" cy="2052638"/>
          </a:xfrm>
          <a:prstGeom prst="ellipse">
            <a:avLst/>
          </a:prstGeom>
          <a:solidFill>
            <a:srgbClr val="CFE7F5"/>
          </a:solidFill>
          <a:ln w="9360" cap="sq">
            <a:solidFill>
              <a:srgbClr val="80808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algn="ctr" eaLnBrk="1" hangingPunct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4E1C2E0B-07EB-C74D-BFF0-A13404A02AF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56930" y="4820444"/>
            <a:ext cx="4176712" cy="1979612"/>
          </a:xfrm>
          <a:prstGeom prst="ellipse">
            <a:avLst/>
          </a:prstGeom>
          <a:solidFill>
            <a:srgbClr val="CFE7F5"/>
          </a:solidFill>
          <a:ln w="9360" cap="sq">
            <a:solidFill>
              <a:srgbClr val="80808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algn="ctr" eaLnBrk="1" hangingPunct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7C439948-06BB-0140-A5CF-26E5EE4A790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12870" y="473075"/>
            <a:ext cx="3475037" cy="2028825"/>
          </a:xfrm>
          <a:prstGeom prst="ellipse">
            <a:avLst/>
          </a:prstGeom>
          <a:solidFill>
            <a:srgbClr val="CFE7F5"/>
          </a:solidFill>
          <a:ln w="9360" cap="sq">
            <a:solidFill>
              <a:srgbClr val="80808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algn="ctr" eaLnBrk="1" hangingPunct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dirty="0"/>
              <a:t>Sugar skulls are </a:t>
            </a:r>
          </a:p>
          <a:p>
            <a:pPr algn="ctr" eaLnBrk="1" hangingPunct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dirty="0"/>
              <a:t>decorative and have </a:t>
            </a:r>
          </a:p>
          <a:p>
            <a:pPr algn="ctr" eaLnBrk="1" hangingPunct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dirty="0"/>
              <a:t>Bold </a:t>
            </a:r>
            <a:r>
              <a:rPr lang="en-GB" altLang="en-US" dirty="0">
                <a:solidFill>
                  <a:srgbClr val="7030A0"/>
                </a:solidFill>
              </a:rPr>
              <a:t>colours </a:t>
            </a:r>
            <a:r>
              <a:rPr lang="en-GB" altLang="en-US" dirty="0"/>
              <a:t>and</a:t>
            </a:r>
          </a:p>
          <a:p>
            <a:pPr algn="ctr" eaLnBrk="1" hangingPunct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dirty="0">
                <a:solidFill>
                  <a:srgbClr val="7030A0"/>
                </a:solidFill>
              </a:rPr>
              <a:t>symbols 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085DA790-34E7-9343-9190-DCC4E5DF21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32763" y="2717800"/>
            <a:ext cx="3455987" cy="2071688"/>
          </a:xfrm>
          <a:prstGeom prst="ellipse">
            <a:avLst/>
          </a:prstGeom>
          <a:solidFill>
            <a:srgbClr val="CFE7F5"/>
          </a:solidFill>
          <a:ln w="9360" cap="sq">
            <a:solidFill>
              <a:srgbClr val="80808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algn="ctr" eaLnBrk="1" hangingPunct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48074233-D53A-8F4F-9CD4-2A30291ECC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58050" y="4926013"/>
            <a:ext cx="4176712" cy="1944687"/>
          </a:xfrm>
          <a:prstGeom prst="ellipse">
            <a:avLst/>
          </a:prstGeom>
          <a:solidFill>
            <a:srgbClr val="CFE7F5"/>
          </a:solidFill>
          <a:ln w="9360" cap="sq">
            <a:solidFill>
              <a:srgbClr val="80808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ts val="450"/>
              </a:spcBef>
              <a:buSzPct val="100000"/>
            </a:pPr>
            <a:r>
              <a:rPr lang="en-GB" altLang="en-US" dirty="0"/>
              <a:t>The Day of The dead tradition</a:t>
            </a:r>
          </a:p>
          <a:p>
            <a:pPr algn="ctr" eaLnBrk="1" hangingPunct="1">
              <a:spcBef>
                <a:spcPts val="450"/>
              </a:spcBef>
              <a:buSzPct val="100000"/>
            </a:pPr>
            <a:r>
              <a:rPr lang="en-GB" altLang="en-US" dirty="0"/>
              <a:t> is </a:t>
            </a:r>
            <a:r>
              <a:rPr lang="en-GB" altLang="en-US" dirty="0">
                <a:solidFill>
                  <a:srgbClr val="7030A0"/>
                </a:solidFill>
              </a:rPr>
              <a:t>3,000</a:t>
            </a:r>
            <a:r>
              <a:rPr lang="en-GB" altLang="en-US" dirty="0"/>
              <a:t> Years old</a:t>
            </a:r>
          </a:p>
        </p:txBody>
      </p:sp>
      <p:sp>
        <p:nvSpPr>
          <p:cNvPr id="12" name="TextBox 1">
            <a:extLst>
              <a:ext uri="{FF2B5EF4-FFF2-40B4-BE49-F238E27FC236}">
                <a16:creationId xmlns:a16="http://schemas.microsoft.com/office/drawing/2014/main" id="{0CAFB9E0-6315-F747-9561-A69FB8525CE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3250" y="2978565"/>
            <a:ext cx="2628900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algn="ctr" eaLnBrk="1" hangingPunct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sz="2200" dirty="0"/>
              <a:t>The two symbolic images we learned about were </a:t>
            </a:r>
            <a:r>
              <a:rPr lang="en-GB" altLang="en-US" sz="2200" dirty="0">
                <a:solidFill>
                  <a:srgbClr val="7030A0"/>
                </a:solidFill>
              </a:rPr>
              <a:t>butterflies </a:t>
            </a:r>
            <a:r>
              <a:rPr lang="en-GB" altLang="en-US" sz="2200" dirty="0"/>
              <a:t>and </a:t>
            </a:r>
            <a:r>
              <a:rPr lang="en-GB" altLang="en-US" sz="2200" dirty="0">
                <a:solidFill>
                  <a:srgbClr val="7030A0"/>
                </a:solidFill>
              </a:rPr>
              <a:t>flowers</a:t>
            </a:r>
          </a:p>
        </p:txBody>
      </p:sp>
      <p:sp>
        <p:nvSpPr>
          <p:cNvPr id="13" name="TextBox 2">
            <a:extLst>
              <a:ext uri="{FF2B5EF4-FFF2-40B4-BE49-F238E27FC236}">
                <a16:creationId xmlns:a16="http://schemas.microsoft.com/office/drawing/2014/main" id="{1C53643D-B2CA-7E47-9D4B-BA2207DB643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15312" y="3032126"/>
            <a:ext cx="3249613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algn="ctr" eaLnBrk="1" hangingPunct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US" altLang="en-US" dirty="0"/>
              <a:t>Outdoor markets sell </a:t>
            </a:r>
          </a:p>
          <a:p>
            <a:pPr algn="ctr" eaLnBrk="1" hangingPunct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US" altLang="en-US" dirty="0"/>
              <a:t>many symbolic goods </a:t>
            </a:r>
          </a:p>
          <a:p>
            <a:pPr algn="ctr" eaLnBrk="1" hangingPunct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US" altLang="en-US" dirty="0"/>
              <a:t>such as </a:t>
            </a:r>
            <a:r>
              <a:rPr lang="en-US" altLang="en-US" dirty="0">
                <a:solidFill>
                  <a:srgbClr val="7030A0"/>
                </a:solidFill>
              </a:rPr>
              <a:t>sugar skulls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EE8DB40-24C5-7847-BFFE-E2FD15F5885E}"/>
              </a:ext>
            </a:extLst>
          </p:cNvPr>
          <p:cNvSpPr txBox="1"/>
          <p:nvPr/>
        </p:nvSpPr>
        <p:spPr>
          <a:xfrm>
            <a:off x="1803400" y="5374312"/>
            <a:ext cx="3384550" cy="769441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en-US" altLang="en-US" sz="2200" dirty="0">
                <a:latin typeface="+mn-lt"/>
                <a:ea typeface="MS PGothic" pitchFamily="1" charset="-128"/>
              </a:rPr>
              <a:t>The tradition originated from the country of </a:t>
            </a:r>
            <a:r>
              <a:rPr lang="en-US" altLang="en-US" sz="2200" dirty="0">
                <a:solidFill>
                  <a:srgbClr val="7030A0"/>
                </a:solidFill>
                <a:latin typeface="+mn-lt"/>
                <a:ea typeface="MS PGothic" pitchFamily="1" charset="-128"/>
              </a:rPr>
              <a:t>Spain</a:t>
            </a:r>
            <a:endParaRPr lang="en-GB" sz="2200" dirty="0">
              <a:solidFill>
                <a:srgbClr val="7030A0"/>
              </a:solidFill>
              <a:latin typeface="+mn-lt"/>
              <a:ea typeface="MS PGothic" pitchFamily="1" charset="-128"/>
            </a:endParaRPr>
          </a:p>
        </p:txBody>
      </p:sp>
      <p:sp>
        <p:nvSpPr>
          <p:cNvPr id="15" name="Oval 7">
            <a:extLst>
              <a:ext uri="{FF2B5EF4-FFF2-40B4-BE49-F238E27FC236}">
                <a16:creationId xmlns:a16="http://schemas.microsoft.com/office/drawing/2014/main" id="{12C7A060-A084-E141-8BF5-6622E83B01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4812" y="731928"/>
            <a:ext cx="2770187" cy="1582738"/>
          </a:xfrm>
          <a:prstGeom prst="ellipse">
            <a:avLst/>
          </a:prstGeom>
          <a:solidFill>
            <a:srgbClr val="CFE7F5"/>
          </a:solidFill>
          <a:ln w="9360" cap="sq">
            <a:solidFill>
              <a:srgbClr val="80808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algn="ctr" eaLnBrk="1" hangingPunct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dirty="0"/>
              <a:t>It is celebrated </a:t>
            </a:r>
          </a:p>
          <a:p>
            <a:pPr algn="ctr" eaLnBrk="1" hangingPunct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dirty="0"/>
              <a:t>on</a:t>
            </a:r>
          </a:p>
          <a:p>
            <a:pPr algn="ctr" eaLnBrk="1" hangingPunct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r>
              <a:rPr lang="en-GB" altLang="en-US" dirty="0">
                <a:solidFill>
                  <a:srgbClr val="7030A0"/>
                </a:solidFill>
              </a:rPr>
              <a:t>2</a:t>
            </a:r>
            <a:r>
              <a:rPr lang="en-GB" altLang="en-US" baseline="30000" dirty="0">
                <a:solidFill>
                  <a:srgbClr val="7030A0"/>
                </a:solidFill>
              </a:rPr>
              <a:t>ND</a:t>
            </a:r>
            <a:r>
              <a:rPr lang="en-GB" altLang="en-US" dirty="0">
                <a:solidFill>
                  <a:srgbClr val="7030A0"/>
                </a:solidFill>
              </a:rPr>
              <a:t> November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67B6ED4-08C6-3647-89E0-69009E9D54E4}"/>
              </a:ext>
            </a:extLst>
          </p:cNvPr>
          <p:cNvSpPr txBox="1"/>
          <p:nvPr/>
        </p:nvSpPr>
        <p:spPr>
          <a:xfrm>
            <a:off x="1797326" y="71252"/>
            <a:ext cx="7904285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i="1" u="sng" dirty="0">
                <a:latin typeface="American Typewriter" panose="02090604020004020304" pitchFamily="18" charset="77"/>
              </a:rPr>
              <a:t>RECAP/</a:t>
            </a:r>
            <a:r>
              <a:rPr lang="en-GB" sz="4000" b="1" i="1" u="sng" dirty="0" err="1">
                <a:solidFill>
                  <a:srgbClr val="C00000"/>
                </a:solidFill>
                <a:latin typeface="American Typewriter" panose="02090604020004020304" pitchFamily="18" charset="77"/>
              </a:rPr>
              <a:t>Ailadrodd</a:t>
            </a:r>
            <a:endParaRPr lang="en-US" sz="4000" b="1" i="1" u="sng" dirty="0">
              <a:solidFill>
                <a:srgbClr val="C00000"/>
              </a:solidFill>
              <a:latin typeface="American Typewriter" panose="02090604020004020304" pitchFamily="18" charset="77"/>
            </a:endParaRPr>
          </a:p>
          <a:p>
            <a:pPr algn="ctr"/>
            <a:endParaRPr lang="en-US" sz="6000" b="1" i="1" u="sng" dirty="0"/>
          </a:p>
        </p:txBody>
      </p:sp>
    </p:spTree>
    <p:extLst>
      <p:ext uri="{BB962C8B-B14F-4D97-AF65-F5344CB8AC3E}">
        <p14:creationId xmlns:p14="http://schemas.microsoft.com/office/powerpoint/2010/main" val="13393283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8A31A-115B-C343-8D53-D840E0129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6429E8-AC5E-D343-97F1-A5B2E88F09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71C1755-1670-D748-9E4E-A125E4947DA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" b="21764"/>
          <a:stretch/>
        </p:blipFill>
        <p:spPr>
          <a:xfrm>
            <a:off x="288765" y="550767"/>
            <a:ext cx="3092731" cy="3337560"/>
          </a:xfrm>
          <a:prstGeom prst="rect">
            <a:avLst/>
          </a:prstGeom>
        </p:spPr>
      </p:pic>
      <p:pic>
        <p:nvPicPr>
          <p:cNvPr id="5" name="Content Placeholder 3">
            <a:extLst>
              <a:ext uri="{FF2B5EF4-FFF2-40B4-BE49-F238E27FC236}">
                <a16:creationId xmlns:a16="http://schemas.microsoft.com/office/drawing/2014/main" id="{A1F3FDEA-38F9-9F4F-801D-1D78F8414D8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303" r="10140"/>
          <a:stretch/>
        </p:blipFill>
        <p:spPr>
          <a:xfrm>
            <a:off x="3511268" y="548641"/>
            <a:ext cx="3092731" cy="219456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9FE3A4D-9BFC-7248-B04D-FBA6552AB22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239" r="-3" b="-3"/>
          <a:stretch/>
        </p:blipFill>
        <p:spPr>
          <a:xfrm>
            <a:off x="288765" y="4016378"/>
            <a:ext cx="3092731" cy="219350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9F95A0C-635B-F34B-BBC6-74FD7C1FF93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7471" r="15389" b="3"/>
          <a:stretch/>
        </p:blipFill>
        <p:spPr>
          <a:xfrm>
            <a:off x="3511268" y="2872322"/>
            <a:ext cx="3092731" cy="3337560"/>
          </a:xfrm>
          <a:prstGeom prst="rect">
            <a:avLst/>
          </a:prstGeom>
        </p:spPr>
      </p:pic>
      <p:sp>
        <p:nvSpPr>
          <p:cNvPr id="8" name="Content Placeholder 11">
            <a:extLst>
              <a:ext uri="{FF2B5EF4-FFF2-40B4-BE49-F238E27FC236}">
                <a16:creationId xmlns:a16="http://schemas.microsoft.com/office/drawing/2014/main" id="{DDF53FF7-8F67-FE41-BE00-001D98EA4745}"/>
              </a:ext>
            </a:extLst>
          </p:cNvPr>
          <p:cNvSpPr txBox="1">
            <a:spLocks/>
          </p:cNvSpPr>
          <p:nvPr/>
        </p:nvSpPr>
        <p:spPr>
          <a:xfrm>
            <a:off x="6685552" y="782720"/>
            <a:ext cx="5354047" cy="57186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3400"/>
              <a:t>The Welsh tradition of the the </a:t>
            </a:r>
            <a:r>
              <a:rPr lang="en-GB" sz="3400" i="1"/>
              <a:t>Mari Lwyd </a:t>
            </a:r>
            <a:r>
              <a:rPr lang="en-GB" sz="3400"/>
              <a:t>is a custom performed during winter celebrations around the dates of Christmas and New Year. Although performed over the Christmas period, the </a:t>
            </a:r>
            <a:r>
              <a:rPr lang="en-GB" sz="3400" i="1"/>
              <a:t>Mari Lwyd </a:t>
            </a:r>
            <a:r>
              <a:rPr lang="en-GB" sz="3400"/>
              <a:t>is thought to be a pre-Christian tradition believed to bring good luck. The strange and frightening horse-figure, that in the past was often made from a horse’s skull, but now mostly artificial, was mounted upon a pole. Which was carried by a person hidden under a cloth, which had ribbons attached, from door to door. Accompanied by a group of singers the </a:t>
            </a:r>
            <a:r>
              <a:rPr lang="en-GB" sz="3400" i="1"/>
              <a:t>Mari Lwyd </a:t>
            </a:r>
            <a:r>
              <a:rPr lang="en-GB" sz="3400"/>
              <a:t>knocks on the door and the first verse of a traditional song is sung. This would in turn be answered in song by the person in the house. After a number of verses had been exchanged, the </a:t>
            </a:r>
            <a:r>
              <a:rPr lang="en-GB" sz="3400" i="1"/>
              <a:t>Mari Lwyd </a:t>
            </a:r>
            <a:r>
              <a:rPr lang="en-GB" sz="3400"/>
              <a:t>singers would then be invited into the house and provided with food and drink before leaving with a farewell song. 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2000"/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2000"/>
              <a:t>https://www.youtube.com/watch?v=G_xFo6Hifzk</a:t>
            </a:r>
            <a:endParaRPr lang="en-US" sz="20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263A5AE-85BF-7F4C-AA09-B4A91329796F}"/>
              </a:ext>
            </a:extLst>
          </p:cNvPr>
          <p:cNvSpPr txBox="1"/>
          <p:nvPr/>
        </p:nvSpPr>
        <p:spPr>
          <a:xfrm>
            <a:off x="6936059" y="211873"/>
            <a:ext cx="39698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i="1" u="sng" dirty="0"/>
              <a:t>Mari </a:t>
            </a:r>
            <a:r>
              <a:rPr lang="en-US" sz="4000" b="1" i="1" u="sng" dirty="0" err="1"/>
              <a:t>Lwyd</a:t>
            </a:r>
            <a:endParaRPr lang="en-US" sz="4000" b="1" i="1" u="sng" dirty="0"/>
          </a:p>
        </p:txBody>
      </p:sp>
    </p:spTree>
    <p:extLst>
      <p:ext uri="{BB962C8B-B14F-4D97-AF65-F5344CB8AC3E}">
        <p14:creationId xmlns:p14="http://schemas.microsoft.com/office/powerpoint/2010/main" val="11208215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5CA9AD-466C-3840-94F7-5C917437C7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EBE3C-2803-A641-8FCF-F9206A2821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65125"/>
            <a:ext cx="10515600" cy="5811838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GB" sz="2900" b="1" i="1" u="sng" dirty="0">
                <a:solidFill>
                  <a:srgbClr val="C00000"/>
                </a:solidFill>
              </a:rPr>
              <a:t> Mari </a:t>
            </a:r>
            <a:r>
              <a:rPr lang="en-GB" sz="2900" b="1" i="1" u="sng" dirty="0" err="1">
                <a:solidFill>
                  <a:srgbClr val="C00000"/>
                </a:solidFill>
              </a:rPr>
              <a:t>Lwyd</a:t>
            </a:r>
            <a:r>
              <a:rPr lang="en-GB" sz="2900" b="1" i="1" u="sng" dirty="0">
                <a:solidFill>
                  <a:srgbClr val="C00000"/>
                </a:solidFill>
              </a:rPr>
              <a:t> carol</a:t>
            </a:r>
          </a:p>
          <a:p>
            <a:pPr marL="0" indent="0" algn="ctr">
              <a:buNone/>
            </a:pPr>
            <a:r>
              <a:rPr lang="en-GB" sz="2900" dirty="0" err="1">
                <a:solidFill>
                  <a:srgbClr val="C00000"/>
                </a:solidFill>
              </a:rPr>
              <a:t>Wel</a:t>
            </a:r>
            <a:r>
              <a:rPr lang="en-GB" sz="2900" dirty="0">
                <a:solidFill>
                  <a:srgbClr val="C00000"/>
                </a:solidFill>
              </a:rPr>
              <a:t> </a:t>
            </a:r>
            <a:r>
              <a:rPr lang="en-GB" sz="2900" dirty="0" err="1">
                <a:solidFill>
                  <a:srgbClr val="C00000"/>
                </a:solidFill>
              </a:rPr>
              <a:t>dyma</a:t>
            </a:r>
            <a:r>
              <a:rPr lang="en-GB" sz="2900" dirty="0">
                <a:solidFill>
                  <a:srgbClr val="C00000"/>
                </a:solidFill>
              </a:rPr>
              <a:t> </a:t>
            </a:r>
            <a:r>
              <a:rPr lang="en-GB" sz="2900" dirty="0" err="1">
                <a:solidFill>
                  <a:srgbClr val="C00000"/>
                </a:solidFill>
              </a:rPr>
              <a:t>ni'n</a:t>
            </a:r>
            <a:r>
              <a:rPr lang="en-GB" sz="2900" dirty="0">
                <a:solidFill>
                  <a:srgbClr val="C00000"/>
                </a:solidFill>
              </a:rPr>
              <a:t> </a:t>
            </a:r>
            <a:r>
              <a:rPr lang="en-GB" sz="2900" dirty="0" err="1">
                <a:solidFill>
                  <a:srgbClr val="C00000"/>
                </a:solidFill>
              </a:rPr>
              <a:t>dwad</a:t>
            </a:r>
            <a:br>
              <a:rPr lang="en-GB" sz="2900" dirty="0">
                <a:solidFill>
                  <a:srgbClr val="C00000"/>
                </a:solidFill>
              </a:rPr>
            </a:br>
            <a:r>
              <a:rPr lang="en-GB" sz="2900" dirty="0" err="1">
                <a:solidFill>
                  <a:srgbClr val="C00000"/>
                </a:solidFill>
              </a:rPr>
              <a:t>Gyfeillion</a:t>
            </a:r>
            <a:r>
              <a:rPr lang="en-GB" sz="2900" dirty="0">
                <a:solidFill>
                  <a:srgbClr val="C00000"/>
                </a:solidFill>
              </a:rPr>
              <a:t> </a:t>
            </a:r>
            <a:r>
              <a:rPr lang="en-GB" sz="2900" dirty="0" err="1">
                <a:solidFill>
                  <a:srgbClr val="C00000"/>
                </a:solidFill>
              </a:rPr>
              <a:t>diniwad</a:t>
            </a:r>
            <a:br>
              <a:rPr lang="en-GB" sz="2900" dirty="0">
                <a:solidFill>
                  <a:srgbClr val="C00000"/>
                </a:solidFill>
              </a:rPr>
            </a:br>
            <a:r>
              <a:rPr lang="en-GB" sz="2900" dirty="0">
                <a:solidFill>
                  <a:srgbClr val="C00000"/>
                </a:solidFill>
              </a:rPr>
              <a:t>I </a:t>
            </a:r>
            <a:r>
              <a:rPr lang="en-GB" sz="2900" dirty="0" err="1">
                <a:solidFill>
                  <a:srgbClr val="C00000"/>
                </a:solidFill>
              </a:rPr>
              <a:t>ofyn</a:t>
            </a:r>
            <a:r>
              <a:rPr lang="en-GB" sz="2900" dirty="0">
                <a:solidFill>
                  <a:srgbClr val="C00000"/>
                </a:solidFill>
              </a:rPr>
              <a:t> am </a:t>
            </a:r>
            <a:r>
              <a:rPr lang="en-GB" sz="2900" dirty="0" err="1">
                <a:solidFill>
                  <a:srgbClr val="C00000"/>
                </a:solidFill>
              </a:rPr>
              <a:t>gennod</a:t>
            </a:r>
            <a:r>
              <a:rPr lang="en-GB" sz="2900" dirty="0">
                <a:solidFill>
                  <a:srgbClr val="C00000"/>
                </a:solidFill>
              </a:rPr>
              <a:t> </a:t>
            </a:r>
            <a:r>
              <a:rPr lang="en-GB" sz="2900" dirty="0" err="1">
                <a:solidFill>
                  <a:srgbClr val="C00000"/>
                </a:solidFill>
              </a:rPr>
              <a:t>i</a:t>
            </a:r>
            <a:r>
              <a:rPr lang="en-GB" sz="2900" dirty="0">
                <a:solidFill>
                  <a:srgbClr val="C00000"/>
                </a:solidFill>
              </a:rPr>
              <a:t> </a:t>
            </a:r>
            <a:r>
              <a:rPr lang="en-GB" sz="2900" dirty="0" err="1">
                <a:solidFill>
                  <a:srgbClr val="C00000"/>
                </a:solidFill>
              </a:rPr>
              <a:t>ganu</a:t>
            </a:r>
            <a:endParaRPr lang="en-GB" sz="2900" dirty="0">
              <a:solidFill>
                <a:srgbClr val="C00000"/>
              </a:solidFill>
            </a:endParaRPr>
          </a:p>
          <a:p>
            <a:pPr marL="0" indent="0" algn="ctr">
              <a:buNone/>
            </a:pPr>
            <a:r>
              <a:rPr lang="en-GB" sz="2900" dirty="0" err="1">
                <a:solidFill>
                  <a:srgbClr val="C00000"/>
                </a:solidFill>
              </a:rPr>
              <a:t>Os</a:t>
            </a:r>
            <a:r>
              <a:rPr lang="en-GB" sz="2900" dirty="0">
                <a:solidFill>
                  <a:srgbClr val="C00000"/>
                </a:solidFill>
              </a:rPr>
              <a:t> </a:t>
            </a:r>
            <a:r>
              <a:rPr lang="en-GB" sz="2900" dirty="0" err="1">
                <a:solidFill>
                  <a:srgbClr val="C00000"/>
                </a:solidFill>
              </a:rPr>
              <a:t>na</a:t>
            </a:r>
            <a:r>
              <a:rPr lang="en-GB" sz="2900" dirty="0">
                <a:solidFill>
                  <a:srgbClr val="C00000"/>
                </a:solidFill>
              </a:rPr>
              <a:t> </a:t>
            </a:r>
            <a:r>
              <a:rPr lang="en-GB" sz="2900" dirty="0" err="1">
                <a:solidFill>
                  <a:srgbClr val="C00000"/>
                </a:solidFill>
              </a:rPr>
              <a:t>chawn</a:t>
            </a:r>
            <a:r>
              <a:rPr lang="en-GB" sz="2900" dirty="0">
                <a:solidFill>
                  <a:srgbClr val="C00000"/>
                </a:solidFill>
              </a:rPr>
              <a:t> </a:t>
            </a:r>
            <a:r>
              <a:rPr lang="en-GB" sz="2900" dirty="0" err="1">
                <a:solidFill>
                  <a:srgbClr val="C00000"/>
                </a:solidFill>
              </a:rPr>
              <a:t>ni</a:t>
            </a:r>
            <a:r>
              <a:rPr lang="en-GB" sz="2900" dirty="0">
                <a:solidFill>
                  <a:srgbClr val="C00000"/>
                </a:solidFill>
              </a:rPr>
              <a:t> </a:t>
            </a:r>
            <a:r>
              <a:rPr lang="en-GB" sz="2900" dirty="0" err="1">
                <a:solidFill>
                  <a:srgbClr val="C00000"/>
                </a:solidFill>
              </a:rPr>
              <a:t>gennad</a:t>
            </a:r>
            <a:r>
              <a:rPr lang="en-GB" sz="2900" dirty="0">
                <a:solidFill>
                  <a:srgbClr val="C00000"/>
                </a:solidFill>
              </a:rPr>
              <a:t> </a:t>
            </a:r>
            <a:br>
              <a:rPr lang="en-GB" sz="2900" dirty="0">
                <a:solidFill>
                  <a:srgbClr val="C00000"/>
                </a:solidFill>
              </a:rPr>
            </a:br>
            <a:r>
              <a:rPr lang="en-GB" sz="2900" dirty="0" err="1">
                <a:solidFill>
                  <a:srgbClr val="C00000"/>
                </a:solidFill>
              </a:rPr>
              <a:t>Rhowch</a:t>
            </a:r>
            <a:r>
              <a:rPr lang="en-GB" sz="2900" dirty="0">
                <a:solidFill>
                  <a:srgbClr val="C00000"/>
                </a:solidFill>
              </a:rPr>
              <a:t> </a:t>
            </a:r>
            <a:r>
              <a:rPr lang="en-GB" sz="2900" dirty="0" err="1">
                <a:solidFill>
                  <a:srgbClr val="C00000"/>
                </a:solidFill>
              </a:rPr>
              <a:t>wybod</a:t>
            </a:r>
            <a:r>
              <a:rPr lang="en-GB" sz="2900" dirty="0">
                <a:solidFill>
                  <a:srgbClr val="C00000"/>
                </a:solidFill>
              </a:rPr>
              <a:t> </a:t>
            </a:r>
            <a:r>
              <a:rPr lang="en-GB" sz="2900" dirty="0" err="1">
                <a:solidFill>
                  <a:srgbClr val="C00000"/>
                </a:solidFill>
              </a:rPr>
              <a:t>ar</a:t>
            </a:r>
            <a:r>
              <a:rPr lang="en-GB" sz="2900" dirty="0">
                <a:solidFill>
                  <a:srgbClr val="C00000"/>
                </a:solidFill>
              </a:rPr>
              <a:t> </a:t>
            </a:r>
            <a:r>
              <a:rPr lang="en-GB" sz="2900" dirty="0" err="1">
                <a:solidFill>
                  <a:srgbClr val="C00000"/>
                </a:solidFill>
              </a:rPr>
              <a:t>ganiad</a:t>
            </a:r>
            <a:br>
              <a:rPr lang="en-GB" sz="2900" dirty="0">
                <a:solidFill>
                  <a:srgbClr val="C00000"/>
                </a:solidFill>
              </a:rPr>
            </a:br>
            <a:r>
              <a:rPr lang="en-GB" sz="2900" dirty="0">
                <a:solidFill>
                  <a:srgbClr val="C00000"/>
                </a:solidFill>
              </a:rPr>
              <a:t>Pa </a:t>
            </a:r>
            <a:r>
              <a:rPr lang="en-GB" sz="2900" dirty="0" err="1">
                <a:solidFill>
                  <a:srgbClr val="C00000"/>
                </a:solidFill>
              </a:rPr>
              <a:t>fodd</a:t>
            </a:r>
            <a:r>
              <a:rPr lang="en-GB" sz="2900" dirty="0">
                <a:solidFill>
                  <a:srgbClr val="C00000"/>
                </a:solidFill>
              </a:rPr>
              <a:t> </a:t>
            </a:r>
            <a:r>
              <a:rPr lang="en-GB" sz="2900" dirty="0" err="1">
                <a:solidFill>
                  <a:srgbClr val="C00000"/>
                </a:solidFill>
              </a:rPr>
              <a:t>mae'r</a:t>
            </a:r>
            <a:r>
              <a:rPr lang="en-GB" sz="2900" dirty="0">
                <a:solidFill>
                  <a:srgbClr val="C00000"/>
                </a:solidFill>
              </a:rPr>
              <a:t> '</a:t>
            </a:r>
            <a:r>
              <a:rPr lang="en-GB" sz="2900" dirty="0" err="1">
                <a:solidFill>
                  <a:srgbClr val="C00000"/>
                </a:solidFill>
              </a:rPr>
              <a:t>madawiad</a:t>
            </a:r>
            <a:r>
              <a:rPr lang="en-GB" sz="2900" dirty="0">
                <a:solidFill>
                  <a:srgbClr val="C00000"/>
                </a:solidFill>
              </a:rPr>
              <a:t>, </a:t>
            </a:r>
            <a:r>
              <a:rPr lang="en-GB" sz="2900" dirty="0" err="1">
                <a:solidFill>
                  <a:srgbClr val="C00000"/>
                </a:solidFill>
              </a:rPr>
              <a:t>nos</a:t>
            </a:r>
            <a:r>
              <a:rPr lang="en-GB" sz="2900" dirty="0">
                <a:solidFill>
                  <a:srgbClr val="C00000"/>
                </a:solidFill>
              </a:rPr>
              <a:t> </a:t>
            </a:r>
            <a:r>
              <a:rPr lang="en-GB" sz="2900" dirty="0" err="1">
                <a:solidFill>
                  <a:srgbClr val="C00000"/>
                </a:solidFill>
              </a:rPr>
              <a:t>heno</a:t>
            </a:r>
            <a:endParaRPr lang="en-GB" sz="2900" dirty="0">
              <a:solidFill>
                <a:srgbClr val="C00000"/>
              </a:solidFill>
            </a:endParaRPr>
          </a:p>
          <a:p>
            <a:pPr marL="0" indent="0" algn="ctr">
              <a:buNone/>
            </a:pPr>
            <a:r>
              <a:rPr lang="en-GB" sz="2900" dirty="0">
                <a:solidFill>
                  <a:srgbClr val="C00000"/>
                </a:solidFill>
              </a:rPr>
              <a:t>'Does </a:t>
            </a:r>
            <a:r>
              <a:rPr lang="en-GB" sz="2900" dirty="0" err="1">
                <a:solidFill>
                  <a:srgbClr val="C00000"/>
                </a:solidFill>
              </a:rPr>
              <a:t>genni</a:t>
            </a:r>
            <a:r>
              <a:rPr lang="en-GB" sz="2900" dirty="0">
                <a:solidFill>
                  <a:srgbClr val="C00000"/>
                </a:solidFill>
              </a:rPr>
              <a:t> </a:t>
            </a:r>
            <a:r>
              <a:rPr lang="en-GB" sz="2900" dirty="0" err="1">
                <a:solidFill>
                  <a:srgbClr val="C00000"/>
                </a:solidFill>
              </a:rPr>
              <a:t>ddim</a:t>
            </a:r>
            <a:r>
              <a:rPr lang="en-GB" sz="2900" dirty="0">
                <a:solidFill>
                  <a:srgbClr val="C00000"/>
                </a:solidFill>
              </a:rPr>
              <a:t> </a:t>
            </a:r>
            <a:r>
              <a:rPr lang="en-GB" sz="2900" dirty="0" err="1">
                <a:solidFill>
                  <a:srgbClr val="C00000"/>
                </a:solidFill>
              </a:rPr>
              <a:t>cinio</a:t>
            </a:r>
            <a:br>
              <a:rPr lang="en-GB" sz="2900" dirty="0">
                <a:solidFill>
                  <a:srgbClr val="C00000"/>
                </a:solidFill>
              </a:rPr>
            </a:br>
            <a:r>
              <a:rPr lang="en-GB" sz="2900" dirty="0" err="1">
                <a:solidFill>
                  <a:srgbClr val="C00000"/>
                </a:solidFill>
              </a:rPr>
              <a:t>Nac</a:t>
            </a:r>
            <a:r>
              <a:rPr lang="en-GB" sz="2900" dirty="0">
                <a:solidFill>
                  <a:srgbClr val="C00000"/>
                </a:solidFill>
              </a:rPr>
              <a:t> </a:t>
            </a:r>
            <a:r>
              <a:rPr lang="en-GB" sz="2900" dirty="0" err="1">
                <a:solidFill>
                  <a:srgbClr val="C00000"/>
                </a:solidFill>
              </a:rPr>
              <a:t>arian</a:t>
            </a:r>
            <a:r>
              <a:rPr lang="en-GB" sz="2900" dirty="0">
                <a:solidFill>
                  <a:srgbClr val="C00000"/>
                </a:solidFill>
              </a:rPr>
              <a:t> </a:t>
            </a:r>
            <a:r>
              <a:rPr lang="en-GB" sz="2900" dirty="0" err="1">
                <a:solidFill>
                  <a:srgbClr val="C00000"/>
                </a:solidFill>
              </a:rPr>
              <a:t>iw</a:t>
            </a:r>
            <a:r>
              <a:rPr lang="en-GB" sz="2900" dirty="0">
                <a:solidFill>
                  <a:srgbClr val="C00000"/>
                </a:solidFill>
              </a:rPr>
              <a:t> </a:t>
            </a:r>
            <a:r>
              <a:rPr lang="en-GB" sz="2900" dirty="0" err="1">
                <a:solidFill>
                  <a:srgbClr val="C00000"/>
                </a:solidFill>
              </a:rPr>
              <a:t>gwario</a:t>
            </a:r>
            <a:br>
              <a:rPr lang="en-GB" sz="2900" dirty="0">
                <a:solidFill>
                  <a:srgbClr val="C00000"/>
                </a:solidFill>
              </a:rPr>
            </a:br>
            <a:r>
              <a:rPr lang="en-GB" sz="2900" dirty="0">
                <a:solidFill>
                  <a:srgbClr val="C00000"/>
                </a:solidFill>
              </a:rPr>
              <a:t>I </a:t>
            </a:r>
            <a:r>
              <a:rPr lang="en-GB" sz="2900" dirty="0" err="1">
                <a:solidFill>
                  <a:srgbClr val="C00000"/>
                </a:solidFill>
              </a:rPr>
              <a:t>wneud</a:t>
            </a:r>
            <a:r>
              <a:rPr lang="en-GB" sz="2900" dirty="0">
                <a:solidFill>
                  <a:srgbClr val="C00000"/>
                </a:solidFill>
              </a:rPr>
              <a:t> </a:t>
            </a:r>
            <a:r>
              <a:rPr lang="en-GB" sz="2900" dirty="0" err="1">
                <a:solidFill>
                  <a:srgbClr val="C00000"/>
                </a:solidFill>
              </a:rPr>
              <a:t>i</a:t>
            </a:r>
            <a:r>
              <a:rPr lang="en-GB" sz="2900" dirty="0">
                <a:solidFill>
                  <a:srgbClr val="C00000"/>
                </a:solidFill>
              </a:rPr>
              <a:t> </a:t>
            </a:r>
            <a:r>
              <a:rPr lang="en-GB" sz="2900" dirty="0" err="1">
                <a:solidFill>
                  <a:srgbClr val="C00000"/>
                </a:solidFill>
              </a:rPr>
              <a:t>chwi</a:t>
            </a:r>
            <a:r>
              <a:rPr lang="en-GB" sz="2900" dirty="0">
                <a:solidFill>
                  <a:srgbClr val="C00000"/>
                </a:solidFill>
              </a:rPr>
              <a:t> </a:t>
            </a:r>
            <a:r>
              <a:rPr lang="en-GB" sz="2900" dirty="0" err="1">
                <a:solidFill>
                  <a:srgbClr val="C00000"/>
                </a:solidFill>
              </a:rPr>
              <a:t>roeso</a:t>
            </a:r>
            <a:r>
              <a:rPr lang="en-GB" sz="2900" dirty="0">
                <a:solidFill>
                  <a:srgbClr val="C00000"/>
                </a:solidFill>
              </a:rPr>
              <a:t>, </a:t>
            </a:r>
            <a:r>
              <a:rPr lang="en-GB" sz="2900" dirty="0" err="1">
                <a:solidFill>
                  <a:srgbClr val="C00000"/>
                </a:solidFill>
              </a:rPr>
              <a:t>nos</a:t>
            </a:r>
            <a:r>
              <a:rPr lang="en-GB" sz="2900" dirty="0">
                <a:solidFill>
                  <a:srgbClr val="C00000"/>
                </a:solidFill>
              </a:rPr>
              <a:t> </a:t>
            </a:r>
            <a:r>
              <a:rPr lang="en-GB" sz="2900" dirty="0" err="1">
                <a:solidFill>
                  <a:srgbClr val="C00000"/>
                </a:solidFill>
              </a:rPr>
              <a:t>heno</a:t>
            </a:r>
            <a:endParaRPr lang="en-GB" sz="2900" dirty="0">
              <a:solidFill>
                <a:srgbClr val="C00000"/>
              </a:solidFill>
            </a:endParaRPr>
          </a:p>
          <a:p>
            <a:pPr marL="0" indent="0" algn="ctr">
              <a:buNone/>
            </a:pPr>
            <a:endParaRPr lang="en-GB" sz="2600" dirty="0"/>
          </a:p>
          <a:p>
            <a:pPr marL="0" indent="0" algn="ctr">
              <a:buNone/>
            </a:pPr>
            <a:r>
              <a:rPr lang="en-GB" sz="2600" b="1" i="1" u="sng" dirty="0"/>
              <a:t>Mari </a:t>
            </a:r>
            <a:r>
              <a:rPr lang="en-GB" sz="2600" b="1" i="1" u="sng" dirty="0" err="1"/>
              <a:t>Lwyd</a:t>
            </a:r>
            <a:r>
              <a:rPr lang="en-GB" sz="2600" b="1" i="1" u="sng" dirty="0"/>
              <a:t> carol</a:t>
            </a:r>
          </a:p>
          <a:p>
            <a:pPr marL="0" indent="0" algn="ctr">
              <a:buNone/>
            </a:pPr>
            <a:r>
              <a:rPr lang="en-GB" sz="2600" dirty="0"/>
              <a:t>Here we come</a:t>
            </a:r>
            <a:br>
              <a:rPr lang="en-GB" sz="2600" dirty="0"/>
            </a:br>
            <a:r>
              <a:rPr lang="en-GB" sz="2600" dirty="0"/>
              <a:t>Dear friends</a:t>
            </a:r>
            <a:br>
              <a:rPr lang="en-GB" sz="2600" dirty="0"/>
            </a:br>
            <a:r>
              <a:rPr lang="en-GB" sz="2600" dirty="0"/>
              <a:t>To ask permissions to sing</a:t>
            </a:r>
          </a:p>
          <a:p>
            <a:pPr marL="0" indent="0" algn="ctr">
              <a:buNone/>
            </a:pPr>
            <a:r>
              <a:rPr lang="en-GB" sz="2600" dirty="0"/>
              <a:t>If we don't have permission,</a:t>
            </a:r>
            <a:br>
              <a:rPr lang="en-GB" sz="2600" dirty="0"/>
            </a:br>
            <a:r>
              <a:rPr lang="en-GB" sz="2600" dirty="0"/>
              <a:t>Let us know in song</a:t>
            </a:r>
            <a:br>
              <a:rPr lang="en-GB" sz="2600" dirty="0"/>
            </a:br>
            <a:r>
              <a:rPr lang="en-GB" sz="2600" dirty="0"/>
              <a:t>How we should go away tonight</a:t>
            </a:r>
          </a:p>
          <a:p>
            <a:pPr marL="0" indent="0" algn="ctr">
              <a:buNone/>
            </a:pPr>
            <a:r>
              <a:rPr lang="en-GB" sz="2600" dirty="0"/>
              <a:t>I have no dinner</a:t>
            </a:r>
            <a:br>
              <a:rPr lang="en-GB" sz="2600" dirty="0"/>
            </a:br>
            <a:r>
              <a:rPr lang="en-GB" sz="2600" dirty="0"/>
              <a:t>Or money to spend</a:t>
            </a:r>
            <a:br>
              <a:rPr lang="en-GB" sz="2600" dirty="0"/>
            </a:br>
            <a:r>
              <a:rPr lang="en-GB" sz="2600" dirty="0"/>
              <a:t>To give you welcome tonight</a:t>
            </a:r>
          </a:p>
          <a:p>
            <a:endParaRPr lang="en-US" dirty="0"/>
          </a:p>
        </p:txBody>
      </p:sp>
      <p:pic>
        <p:nvPicPr>
          <p:cNvPr id="4" name="07 Y fari lwyd.mp3" descr="07 Y fari lwyd.mp3">
            <a:hlinkClick r:id="" action="ppaction://media"/>
            <a:extLst>
              <a:ext uri="{FF2B5EF4-FFF2-40B4-BE49-F238E27FC236}">
                <a16:creationId xmlns:a16="http://schemas.microsoft.com/office/drawing/2014/main" id="{44421A75-27E2-A245-91FA-DF1D9A1D25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52858" y="5565079"/>
            <a:ext cx="812800" cy="8128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5CC79D7-AC5E-5E4B-ADC0-7395A2EE059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19171" y="0"/>
            <a:ext cx="3772829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6B37AA2-4009-8743-945B-224D770ED10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585" y="0"/>
            <a:ext cx="2730185" cy="4861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4564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42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A62C39-F1E9-CA47-802C-97FED74D0B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u="sng" dirty="0">
                <a:latin typeface="American Typewriter" panose="02090604020004020304" pitchFamily="18" charset="77"/>
              </a:rPr>
              <a:t>Lesson Objective/</a:t>
            </a:r>
            <a:r>
              <a:rPr lang="en-GB" b="1" u="sng" dirty="0" err="1">
                <a:solidFill>
                  <a:srgbClr val="C00000"/>
                </a:solidFill>
                <a:latin typeface="American Typewriter" panose="02090604020004020304" pitchFamily="18" charset="77"/>
              </a:rPr>
              <a:t>Amcan</a:t>
            </a:r>
            <a:r>
              <a:rPr lang="en-GB" b="1" u="sng" dirty="0">
                <a:solidFill>
                  <a:srgbClr val="C00000"/>
                </a:solidFill>
                <a:latin typeface="American Typewriter" panose="02090604020004020304" pitchFamily="18" charset="77"/>
              </a:rPr>
              <a:t> y </a:t>
            </a:r>
            <a:r>
              <a:rPr lang="en-GB" b="1" u="sng" dirty="0" err="1">
                <a:solidFill>
                  <a:srgbClr val="C00000"/>
                </a:solidFill>
                <a:latin typeface="American Typewriter" panose="02090604020004020304" pitchFamily="18" charset="77"/>
              </a:rPr>
              <a:t>Wers</a:t>
            </a:r>
            <a:endParaRPr lang="en-US" b="1" u="sng" dirty="0">
              <a:solidFill>
                <a:srgbClr val="C00000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44E0CC-F8B9-DD44-B666-4B8DE32070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93201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400" b="1" u="sng" dirty="0">
                <a:latin typeface="American Typewriter Semibold" panose="02090604020004020304" pitchFamily="18" charset="77"/>
              </a:rPr>
              <a:t>TASK/</a:t>
            </a:r>
            <a:r>
              <a:rPr lang="en-US" sz="2400" b="1" u="sng" dirty="0">
                <a:solidFill>
                  <a:srgbClr val="C00000"/>
                </a:solidFill>
                <a:latin typeface="American Typewriter Semibold" panose="02090604020004020304" pitchFamily="18" charset="77"/>
              </a:rPr>
              <a:t>TASG</a:t>
            </a:r>
            <a:r>
              <a:rPr lang="en-US" sz="2400" b="1" u="sng" dirty="0">
                <a:latin typeface="American Typewriter Semibold" panose="02090604020004020304" pitchFamily="18" charset="77"/>
              </a:rPr>
              <a:t>: </a:t>
            </a:r>
          </a:p>
          <a:p>
            <a:pPr marL="0" indent="0">
              <a:buNone/>
            </a:pPr>
            <a:r>
              <a:rPr lang="en-US" sz="1800" b="1" dirty="0">
                <a:latin typeface="American Typewriter Semibold" panose="02090604020004020304" pitchFamily="18" charset="77"/>
              </a:rPr>
              <a:t>Using the work sheets provided…</a:t>
            </a:r>
          </a:p>
          <a:p>
            <a:pPr marL="0" indent="0">
              <a:buNone/>
            </a:pPr>
            <a:r>
              <a:rPr lang="en-US" sz="2400" b="1" dirty="0">
                <a:latin typeface="American Typewriter Semibold" panose="02090604020004020304" pitchFamily="18" charset="77"/>
              </a:rPr>
              <a:t>1. Draw a skull from memory</a:t>
            </a:r>
          </a:p>
          <a:p>
            <a:pPr marL="0" indent="0">
              <a:buNone/>
            </a:pPr>
            <a:endParaRPr lang="en-US" sz="2400" b="1" dirty="0">
              <a:latin typeface="American Typewriter Semibold" panose="02090604020004020304" pitchFamily="18" charset="77"/>
            </a:endParaRPr>
          </a:p>
          <a:p>
            <a:pPr marL="0" indent="0">
              <a:buNone/>
            </a:pPr>
            <a:endParaRPr lang="en-US" sz="2400" b="1" dirty="0">
              <a:latin typeface="American Typewriter Semibold" panose="02090604020004020304" pitchFamily="18" charset="77"/>
            </a:endParaRPr>
          </a:p>
          <a:p>
            <a:pPr marL="0" indent="0">
              <a:buNone/>
            </a:pPr>
            <a:r>
              <a:rPr lang="en-US" sz="2400" b="1" u="sng" dirty="0">
                <a:latin typeface="American Typewriter Semibold" panose="02090604020004020304" pitchFamily="18" charset="77"/>
              </a:rPr>
              <a:t>Success Criteria/</a:t>
            </a:r>
            <a:r>
              <a:rPr lang="en-GB" sz="2400" b="1" u="sng" dirty="0" err="1">
                <a:solidFill>
                  <a:srgbClr val="C00000"/>
                </a:solidFill>
                <a:latin typeface="American Typewriter Semibold" panose="02090604020004020304" pitchFamily="18" charset="77"/>
              </a:rPr>
              <a:t>Meini</a:t>
            </a:r>
            <a:r>
              <a:rPr lang="en-GB" sz="2400" b="1" u="sng" dirty="0">
                <a:solidFill>
                  <a:srgbClr val="C00000"/>
                </a:solidFill>
                <a:latin typeface="American Typewriter Semibold" panose="02090604020004020304" pitchFamily="18" charset="77"/>
              </a:rPr>
              <a:t> </a:t>
            </a:r>
            <a:r>
              <a:rPr lang="en-GB" sz="2400" b="1" u="sng" dirty="0" err="1">
                <a:solidFill>
                  <a:srgbClr val="C00000"/>
                </a:solidFill>
                <a:latin typeface="American Typewriter Semibold" panose="02090604020004020304" pitchFamily="18" charset="77"/>
              </a:rPr>
              <a:t>Prawf</a:t>
            </a:r>
            <a:r>
              <a:rPr lang="en-GB" sz="2400" b="1" u="sng" dirty="0">
                <a:solidFill>
                  <a:srgbClr val="C00000"/>
                </a:solidFill>
                <a:latin typeface="American Typewriter Semibold" panose="02090604020004020304" pitchFamily="18" charset="77"/>
              </a:rPr>
              <a:t> </a:t>
            </a:r>
            <a:r>
              <a:rPr lang="en-GB" sz="2400" b="1" u="sng" dirty="0" err="1">
                <a:solidFill>
                  <a:srgbClr val="C00000"/>
                </a:solidFill>
                <a:latin typeface="American Typewriter Semibold" panose="02090604020004020304" pitchFamily="18" charset="77"/>
              </a:rPr>
              <a:t>Llwyddiant</a:t>
            </a:r>
            <a:endParaRPr lang="en-GB" sz="2400" b="1" u="sng" dirty="0">
              <a:solidFill>
                <a:srgbClr val="C00000"/>
              </a:solidFill>
              <a:latin typeface="American Typewriter Semibold" panose="02090604020004020304" pitchFamily="18" charset="77"/>
            </a:endParaRPr>
          </a:p>
          <a:p>
            <a:pPr marL="0" indent="0">
              <a:buNone/>
            </a:pPr>
            <a:r>
              <a:rPr lang="en-GB" sz="1800" b="1" dirty="0">
                <a:latin typeface="American Typewriter Semibold" panose="02090604020004020304" pitchFamily="18" charset="77"/>
              </a:rPr>
              <a:t>* Focus on anatomical accuracy (What a skull should look like)</a:t>
            </a:r>
          </a:p>
          <a:p>
            <a:pPr marL="0" indent="0">
              <a:buNone/>
            </a:pPr>
            <a:r>
              <a:rPr lang="en-GB" sz="1800" b="1" dirty="0">
                <a:latin typeface="American Typewriter Semibold" panose="02090604020004020304" pitchFamily="18" charset="77"/>
              </a:rPr>
              <a:t>* Include shade and tone in your drawings</a:t>
            </a:r>
          </a:p>
          <a:p>
            <a:pPr marL="0" indent="0">
              <a:buNone/>
            </a:pPr>
            <a:endParaRPr lang="en-GB" sz="1800" b="1" dirty="0">
              <a:latin typeface="American Typewriter Semibold" panose="02090604020004020304" pitchFamily="18" charset="77"/>
            </a:endParaRPr>
          </a:p>
          <a:p>
            <a:pPr marL="0" indent="0">
              <a:buNone/>
            </a:pPr>
            <a:endParaRPr lang="en-GB" sz="1800" b="1" dirty="0">
              <a:latin typeface="American Typewriter Semibold" panose="02090604020004020304" pitchFamily="18" charset="77"/>
            </a:endParaRPr>
          </a:p>
          <a:p>
            <a:pPr marL="0" indent="0">
              <a:buNone/>
            </a:pPr>
            <a:endParaRPr lang="en-GB" sz="1800" b="1" dirty="0">
              <a:latin typeface="American Typewriter Semibold" panose="02090604020004020304" pitchFamily="18" charset="77"/>
            </a:endParaRPr>
          </a:p>
          <a:p>
            <a:pPr marL="0" indent="0" algn="ctr">
              <a:buNone/>
            </a:pPr>
            <a:r>
              <a:rPr lang="en-GB" sz="2000" b="1" dirty="0">
                <a:latin typeface="American Typewriter Semibold" panose="02090604020004020304" pitchFamily="18" charset="77"/>
              </a:rPr>
              <a:t> </a:t>
            </a:r>
            <a:r>
              <a:rPr lang="en-GB" sz="1600" b="1" dirty="0">
                <a:latin typeface="American Typewriter Semibold" panose="02090604020004020304" pitchFamily="18" charset="77"/>
              </a:rPr>
              <a:t>Welsh Key Words/</a:t>
            </a:r>
            <a:r>
              <a:rPr lang="en-GB" sz="1600" b="1" dirty="0" err="1">
                <a:solidFill>
                  <a:srgbClr val="C00000"/>
                </a:solidFill>
                <a:latin typeface="American Typewriter Semibold" panose="02090604020004020304" pitchFamily="18" charset="77"/>
              </a:rPr>
              <a:t>Geiriau</a:t>
            </a:r>
            <a:r>
              <a:rPr lang="en-GB" sz="1600" b="1" dirty="0">
                <a:solidFill>
                  <a:srgbClr val="C00000"/>
                </a:solidFill>
                <a:latin typeface="American Typewriter Semibold" panose="02090604020004020304" pitchFamily="18" charset="77"/>
              </a:rPr>
              <a:t> </a:t>
            </a:r>
            <a:r>
              <a:rPr lang="en-GB" sz="1600" b="1" dirty="0" err="1">
                <a:solidFill>
                  <a:srgbClr val="C00000"/>
                </a:solidFill>
                <a:latin typeface="American Typewriter Semibold" panose="02090604020004020304" pitchFamily="18" charset="77"/>
              </a:rPr>
              <a:t>Allweddol</a:t>
            </a:r>
            <a:r>
              <a:rPr lang="en-GB" sz="1600" b="1" dirty="0">
                <a:solidFill>
                  <a:srgbClr val="C00000"/>
                </a:solidFill>
                <a:latin typeface="American Typewriter Semibold" panose="02090604020004020304" pitchFamily="18" charset="77"/>
              </a:rPr>
              <a:t> </a:t>
            </a:r>
            <a:r>
              <a:rPr lang="en-GB" sz="1600" b="1" dirty="0" err="1">
                <a:solidFill>
                  <a:srgbClr val="C00000"/>
                </a:solidFill>
                <a:latin typeface="American Typewriter Semibold" panose="02090604020004020304" pitchFamily="18" charset="77"/>
              </a:rPr>
              <a:t>Cymraeg</a:t>
            </a:r>
            <a:endParaRPr lang="en-GB" sz="1600" b="1" dirty="0">
              <a:solidFill>
                <a:srgbClr val="C00000"/>
              </a:solidFill>
              <a:latin typeface="American Typewriter Semibold" panose="02090604020004020304" pitchFamily="18" charset="77"/>
            </a:endParaRPr>
          </a:p>
          <a:p>
            <a:pPr marL="0" indent="0" algn="ctr">
              <a:buNone/>
            </a:pPr>
            <a:r>
              <a:rPr lang="en-GB" sz="1600" b="1" dirty="0">
                <a:latin typeface="American Typewriter Semibold" panose="02090604020004020304" pitchFamily="18" charset="77"/>
              </a:rPr>
              <a:t>Skull</a:t>
            </a:r>
            <a:r>
              <a:rPr lang="en-GB" sz="1600" b="1" dirty="0">
                <a:solidFill>
                  <a:srgbClr val="C00000"/>
                </a:solidFill>
                <a:latin typeface="American Typewriter Semibold" panose="02090604020004020304" pitchFamily="18" charset="77"/>
              </a:rPr>
              <a:t>/</a:t>
            </a:r>
            <a:r>
              <a:rPr lang="en-GB" sz="1600" b="1" dirty="0" err="1">
                <a:solidFill>
                  <a:srgbClr val="C00000"/>
                </a:solidFill>
                <a:latin typeface="American Typewriter Semibold" panose="02090604020004020304" pitchFamily="18" charset="77"/>
              </a:rPr>
              <a:t>Penglog</a:t>
            </a:r>
            <a:r>
              <a:rPr lang="en-GB" sz="1600" b="1" dirty="0">
                <a:solidFill>
                  <a:srgbClr val="C00000"/>
                </a:solidFill>
                <a:latin typeface="American Typewriter Semibold" panose="02090604020004020304" pitchFamily="18" charset="77"/>
              </a:rPr>
              <a:t>               </a:t>
            </a:r>
            <a:r>
              <a:rPr lang="en-GB" sz="1600" b="1" dirty="0">
                <a:latin typeface="American Typewriter Semibold" panose="02090604020004020304" pitchFamily="18" charset="77"/>
              </a:rPr>
              <a:t>Draw</a:t>
            </a:r>
            <a:r>
              <a:rPr lang="en-GB" sz="1600" b="1" dirty="0">
                <a:solidFill>
                  <a:srgbClr val="C00000"/>
                </a:solidFill>
                <a:latin typeface="American Typewriter Semibold" panose="02090604020004020304" pitchFamily="18" charset="77"/>
              </a:rPr>
              <a:t>/</a:t>
            </a:r>
            <a:r>
              <a:rPr lang="en-GB" sz="1600" b="1" dirty="0" err="1">
                <a:solidFill>
                  <a:srgbClr val="C00000"/>
                </a:solidFill>
                <a:latin typeface="American Typewriter Semibold" panose="02090604020004020304" pitchFamily="18" charset="77"/>
              </a:rPr>
              <a:t>Tynnu</a:t>
            </a:r>
            <a:r>
              <a:rPr lang="en-GB" sz="1600" b="1" dirty="0">
                <a:solidFill>
                  <a:srgbClr val="C00000"/>
                </a:solidFill>
                <a:latin typeface="American Typewriter Semibold" panose="02090604020004020304" pitchFamily="18" charset="77"/>
              </a:rPr>
              <a:t>              </a:t>
            </a:r>
            <a:r>
              <a:rPr lang="en-GB" sz="1600" b="1" dirty="0">
                <a:latin typeface="American Typewriter Semibold" panose="02090604020004020304" pitchFamily="18" charset="77"/>
              </a:rPr>
              <a:t>Memory</a:t>
            </a:r>
            <a:r>
              <a:rPr lang="en-GB" sz="1600" b="1" dirty="0">
                <a:solidFill>
                  <a:srgbClr val="C00000"/>
                </a:solidFill>
                <a:latin typeface="American Typewriter Semibold" panose="02090604020004020304" pitchFamily="18" charset="77"/>
              </a:rPr>
              <a:t>/Cove             </a:t>
            </a:r>
            <a:r>
              <a:rPr lang="en-GB" sz="1600" b="1" dirty="0">
                <a:latin typeface="American Typewriter Semibold" panose="02090604020004020304" pitchFamily="18" charset="77"/>
              </a:rPr>
              <a:t>Line</a:t>
            </a:r>
            <a:r>
              <a:rPr lang="en-GB" sz="1600" b="1" dirty="0">
                <a:solidFill>
                  <a:srgbClr val="C00000"/>
                </a:solidFill>
                <a:latin typeface="American Typewriter Semibold" panose="02090604020004020304" pitchFamily="18" charset="77"/>
              </a:rPr>
              <a:t>/</a:t>
            </a:r>
            <a:r>
              <a:rPr lang="en-GB" sz="1600" b="1" dirty="0" err="1">
                <a:solidFill>
                  <a:srgbClr val="C00000"/>
                </a:solidFill>
                <a:latin typeface="American Typewriter Semibold" panose="02090604020004020304" pitchFamily="18" charset="77"/>
              </a:rPr>
              <a:t>Llinell</a:t>
            </a:r>
            <a:endParaRPr lang="en-GB" sz="1600" b="1" dirty="0">
              <a:solidFill>
                <a:srgbClr val="C00000"/>
              </a:solidFill>
              <a:latin typeface="American Typewriter Semibold" panose="02090604020004020304" pitchFamily="18" charset="77"/>
            </a:endParaRPr>
          </a:p>
          <a:p>
            <a:pPr marL="0" indent="0" algn="ctr">
              <a:buNone/>
            </a:pPr>
            <a:endParaRPr lang="en-GB" sz="1600" b="1" i="1" dirty="0">
              <a:solidFill>
                <a:srgbClr val="C00000"/>
              </a:solidFill>
            </a:endParaRPr>
          </a:p>
          <a:p>
            <a:pPr marL="0" indent="0" algn="ctr">
              <a:buNone/>
            </a:pPr>
            <a:endParaRPr lang="en-GB" sz="1600" b="1" i="1" dirty="0"/>
          </a:p>
          <a:p>
            <a:pPr marL="0" indent="0">
              <a:buNone/>
            </a:pPr>
            <a:endParaRPr lang="en-GB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19729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434</Words>
  <Application>Microsoft Macintosh PowerPoint</Application>
  <PresentationFormat>Widescreen</PresentationFormat>
  <Paragraphs>49</Paragraphs>
  <Slides>5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3" baseType="lpstr">
      <vt:lpstr>Algerian</vt:lpstr>
      <vt:lpstr>American Typewriter</vt:lpstr>
      <vt:lpstr>American Typewriter Semibold</vt:lpstr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Lesson Objective/Amcan y Wers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Karin Hurley (0951270)</dc:creator>
  <cp:lastModifiedBy>Karin Hurley (0951270)</cp:lastModifiedBy>
  <cp:revision>3</cp:revision>
  <dcterms:created xsi:type="dcterms:W3CDTF">2020-02-24T19:53:07Z</dcterms:created>
  <dcterms:modified xsi:type="dcterms:W3CDTF">2020-02-24T20:13:52Z</dcterms:modified>
</cp:coreProperties>
</file>