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
  </p:notesMasterIdLst>
  <p:sldIdLst>
    <p:sldId id="256" r:id="rId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4" d="100"/>
          <a:sy n="74" d="100"/>
        </p:scale>
        <p:origin x="1013" y="28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a:defRPr lang="en-US" sz="1400" b="1" i="0" u="none" strike="noStrike" kern="1200" baseline="0">
                <a:solidFill>
                  <a:schemeClr val="tx1">
                    <a:lumMod val="75000"/>
                    <a:lumOff val="25000"/>
                  </a:schemeClr>
                </a:solidFill>
                <a:latin typeface="+mn-lt"/>
                <a:ea typeface="+mn-ea"/>
                <a:cs typeface="+mn-cs"/>
              </a:defRPr>
            </a:pPr>
            <a:r>
              <a:rPr lang="en-GB"/>
              <a:t>Monthly Sales</a:t>
            </a:r>
          </a:p>
        </c:rich>
      </c:tx>
      <c:overlay val="0"/>
      <c:spPr>
        <a:noFill/>
        <a:ln>
          <a:noFill/>
        </a:ln>
        <a:effectLst/>
      </c:spPr>
      <c:txPr>
        <a:bodyPr rot="0" spcFirstLastPara="0" vertOverflow="ellipsis" vert="horz" wrap="square" anchor="ctr" anchorCtr="1"/>
        <a:lstStyle/>
        <a:p>
          <a:pPr>
            <a:defRPr lang="en-US" sz="1400" b="1" i="0" u="none" strike="noStrike" kern="1200" baseline="0">
              <a:solidFill>
                <a:schemeClr val="tx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Monthly Sales</c:v>
                </c:pt>
              </c:strCache>
            </c:strRef>
          </c:tx>
          <c:spPr>
            <a:gradFill>
              <a:gsLst>
                <a:gs pos="0">
                  <a:schemeClr val="accent1">
                    <a:lumMod val="40000"/>
                    <a:lumOff val="60000"/>
                  </a:schemeClr>
                </a:gs>
                <a:gs pos="90000">
                  <a:schemeClr val="accent1"/>
                </a:gs>
              </a:gsLst>
              <a:lin ang="5400000" scaled="0"/>
            </a:gradFill>
            <a:ln>
              <a:gradFill>
                <a:gsLst>
                  <a:gs pos="0">
                    <a:schemeClr val="accent1"/>
                  </a:gs>
                  <a:gs pos="100000">
                    <a:schemeClr val="accent1">
                      <a:lumMod val="75000"/>
                    </a:schemeClr>
                  </a:gs>
                </a:gsLst>
                <a:lin ang="5400000" scaled="1"/>
              </a:gradFill>
            </a:ln>
            <a:effectLst>
              <a:outerShdw blurRad="76200" dist="25400" dir="2700000" algn="tl" rotWithShape="0">
                <a:schemeClr val="accent1">
                  <a:lumMod val="50000"/>
                  <a:alpha val="30000"/>
                </a:schemeClr>
              </a:outerShdw>
            </a:effectLst>
          </c:spPr>
          <c:invertIfNegative val="0"/>
          <c:dPt>
            <c:idx val="0"/>
            <c:invertIfNegative val="0"/>
            <c:bubble3D val="0"/>
            <c:extLst>
              <c:ext xmlns:c16="http://schemas.microsoft.com/office/drawing/2014/chart" uri="{C3380CC4-5D6E-409C-BE32-E72D297353CC}">
                <c16:uniqueId val="{00000000-C4E5-4367-ACD1-FC5DFF8E1C59}"/>
              </c:ext>
            </c:extLst>
          </c:dPt>
          <c:dPt>
            <c:idx val="1"/>
            <c:invertIfNegative val="0"/>
            <c:bubble3D val="0"/>
            <c:extLst>
              <c:ext xmlns:c16="http://schemas.microsoft.com/office/drawing/2014/chart" uri="{C3380CC4-5D6E-409C-BE32-E72D297353CC}">
                <c16:uniqueId val="{00000001-C4E5-4367-ACD1-FC5DFF8E1C59}"/>
              </c:ext>
            </c:extLst>
          </c:dPt>
          <c:dPt>
            <c:idx val="2"/>
            <c:invertIfNegative val="0"/>
            <c:bubble3D val="0"/>
            <c:extLst>
              <c:ext xmlns:c16="http://schemas.microsoft.com/office/drawing/2014/chart" uri="{C3380CC4-5D6E-409C-BE32-E72D297353CC}">
                <c16:uniqueId val="{00000002-C4E5-4367-ACD1-FC5DFF8E1C59}"/>
              </c:ext>
            </c:extLst>
          </c:dPt>
          <c:dPt>
            <c:idx val="3"/>
            <c:invertIfNegative val="0"/>
            <c:bubble3D val="0"/>
            <c:extLst>
              <c:ext xmlns:c16="http://schemas.microsoft.com/office/drawing/2014/chart" uri="{C3380CC4-5D6E-409C-BE32-E72D297353CC}">
                <c16:uniqueId val="{00000003-C4E5-4367-ACD1-FC5DFF8E1C59}"/>
              </c:ext>
            </c:extLst>
          </c:dPt>
          <c:dPt>
            <c:idx val="4"/>
            <c:invertIfNegative val="0"/>
            <c:bubble3D val="0"/>
            <c:extLst>
              <c:ext xmlns:c16="http://schemas.microsoft.com/office/drawing/2014/chart" uri="{C3380CC4-5D6E-409C-BE32-E72D297353CC}">
                <c16:uniqueId val="{00000004-C4E5-4367-ACD1-FC5DFF8E1C59}"/>
              </c:ext>
            </c:extLst>
          </c:dPt>
          <c:dLbls>
            <c:numFmt formatCode="#,##0" sourceLinked="0"/>
            <c:spPr>
              <a:noFill/>
              <a:ln>
                <a:noFill/>
              </a:ln>
              <a:effectLst/>
            </c:spPr>
            <c:txPr>
              <a:bodyPr rot="0" spcFirstLastPara="0" vertOverflow="ellipsis" vert="horz" wrap="square" lIns="38100" tIns="19050" rIns="38100" bIns="19050" anchor="ctr" anchorCtr="1"/>
              <a:lstStyle/>
              <a:p>
                <a:pPr>
                  <a:defRPr lang="en-US" sz="10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Jan</c:v>
                </c:pt>
                <c:pt idx="1">
                  <c:v>Feb</c:v>
                </c:pt>
                <c:pt idx="2">
                  <c:v>Mar</c:v>
                </c:pt>
                <c:pt idx="3">
                  <c:v>Apr</c:v>
                </c:pt>
                <c:pt idx="4">
                  <c:v>May</c:v>
                </c:pt>
              </c:strCache>
            </c:strRef>
          </c:cat>
          <c:val>
            <c:numRef>
              <c:f>Sheet1!$B$2:$B$6</c:f>
              <c:numCache>
                <c:formatCode>General</c:formatCode>
                <c:ptCount val="5"/>
                <c:pt idx="0">
                  <c:v>42</c:v>
                </c:pt>
                <c:pt idx="1">
                  <c:v>55</c:v>
                </c:pt>
                <c:pt idx="2">
                  <c:v>63</c:v>
                </c:pt>
                <c:pt idx="3">
                  <c:v>58</c:v>
                </c:pt>
                <c:pt idx="4">
                  <c:v>70</c:v>
                </c:pt>
              </c:numCache>
            </c:numRef>
          </c:val>
          <c:extLst>
            <c:ext xmlns:c16="http://schemas.microsoft.com/office/drawing/2014/chart" uri="{C3380CC4-5D6E-409C-BE32-E72D297353CC}">
              <c16:uniqueId val="{00000005-C4E5-4367-ACD1-FC5DFF8E1C59}"/>
            </c:ext>
          </c:extLst>
        </c:ser>
        <c:dLbls>
          <c:showLegendKey val="0"/>
          <c:showVal val="1"/>
          <c:showCatName val="0"/>
          <c:showSerName val="0"/>
          <c:showPercent val="0"/>
          <c:showBubbleSize val="0"/>
        </c:dLbls>
        <c:gapWidth val="246"/>
        <c:overlap val="-28"/>
        <c:axId val="2094734554"/>
        <c:axId val="2094734552"/>
      </c:barChart>
      <c:catAx>
        <c:axId val="2094734554"/>
        <c:scaling>
          <c:orientation val="minMax"/>
        </c:scaling>
        <c:delete val="0"/>
        <c:axPos val="b"/>
        <c:numFmt formatCode="General" sourceLinked="1"/>
        <c:majorTickMark val="out"/>
        <c:minorTickMark val="none"/>
        <c:tickLblPos val="low"/>
        <c:spPr>
          <a:noFill/>
          <a:ln w="9525" cap="flat" cmpd="sng" algn="ctr">
            <a:solidFill>
              <a:schemeClr val="tx1">
                <a:lumMod val="15000"/>
                <a:lumOff val="85000"/>
              </a:schemeClr>
            </a:solidFill>
            <a:round/>
          </a:ln>
          <a:effectLst/>
        </c:spPr>
        <c:txPr>
          <a:bodyPr rot="-60000000" spcFirstLastPara="0"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9525" cap="flat" cmpd="sng" algn="ctr">
              <a:solidFill>
                <a:schemeClr val="lt1">
                  <a:lumMod val="90200"/>
                </a:schemeClr>
              </a:solidFill>
              <a:round/>
            </a:ln>
            <a:effectLst/>
          </c:spPr>
        </c:majorGridlines>
        <c:numFmt formatCode="General" sourceLinked="0"/>
        <c:majorTickMark val="out"/>
        <c:minorTickMark val="none"/>
        <c:tickLblPos val="nextTo"/>
        <c:spPr>
          <a:noFill/>
          <a:ln>
            <a:noFill/>
          </a:ln>
          <a:effectLst/>
        </c:spPr>
        <c:txPr>
          <a:bodyPr rot="-60000000" spcFirstLastPara="0"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2094734554"/>
        <c:crosses val="autoZero"/>
        <c:crossBetween val="between"/>
      </c:valAx>
      <c:spPr>
        <a:noFill/>
        <a:ln>
          <a:noFill/>
        </a:ln>
        <a:effectLst/>
      </c:spPr>
    </c:plotArea>
    <c:legend>
      <c:legendPos val="b"/>
      <c:overlay val="0"/>
      <c:spPr>
        <a:noFill/>
        <a:ln>
          <a:noFill/>
        </a:ln>
        <a:effectLst/>
      </c:spPr>
      <c:txPr>
        <a:bodyPr rot="0" spcFirstLastPara="0"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legend>
    <c:plotVisOnly val="1"/>
    <c:dispBlanksAs val="span"/>
    <c:showDLblsOverMax val="0"/>
    <c:extLst>
      <c:ext uri="{0b15fc19-7d7d-44ad-8c2d-2c3a37ce22c3}">
        <chartProps xmlns="https://web.wps.cn/et/2018/main" chartId="{fa58f918-c47e-4eb6-b54b-cd03d7a05904}"/>
      </c:ext>
    </c:extLst>
  </c:chart>
  <c:spPr>
    <a:noFill/>
    <a:ln>
      <a:noFill/>
    </a:ln>
    <a:effectLst/>
  </c:spPr>
  <c:txPr>
    <a:bodyPr/>
    <a:lstStyle/>
    <a:p>
      <a:pPr>
        <a:defRPr lang="en-US"/>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ppt/charts/style1.xml><?xml version="1.0" encoding="utf-8"?>
<cs:chartStyle xmlns:cs="http://schemas.microsoft.com/office/drawing/2012/chartStyle" xmlns:a="http://schemas.openxmlformats.org/drawingml/2006/main" id="10004">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10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000"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styleClr val="auto"/>
    </cs:effectRef>
    <cs:fontRef idx="minor">
      <a:schemeClr val="dk1"/>
    </cs:fontRef>
    <cs:spPr>
      <a:gradFill>
        <a:gsLst>
          <a:gs pos="0">
            <a:schemeClr val="phClr">
              <a:lumMod val="40000"/>
              <a:lumOff val="60000"/>
            </a:schemeClr>
          </a:gs>
          <a:gs pos="90000">
            <a:schemeClr val="phClr"/>
          </a:gs>
        </a:gsLst>
        <a:lin ang="5400000" scaled="0"/>
      </a:gradFill>
      <a:ln>
        <a:gradFill>
          <a:gsLst>
            <a:gs pos="0">
              <a:schemeClr val="phClr"/>
            </a:gs>
            <a:gs pos="100000">
              <a:schemeClr val="phClr">
                <a:lumMod val="75000"/>
              </a:schemeClr>
            </a:gs>
          </a:gsLst>
          <a:lin ang="5400000" scaled="1"/>
        </a:gradFill>
      </a:ln>
      <a:effectLst>
        <a:outerShdw blurRad="76200" dist="25400" dir="2700000" algn="tl" rotWithShape="0">
          <a:schemeClr val="phClr">
            <a:lumMod val="50000"/>
            <a:alpha val="30000"/>
          </a:schemeClr>
        </a:outerShdw>
      </a:effectLst>
    </cs:spPr>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lt1">
            <a:lumMod val="902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75000"/>
        <a:lumOff val="25000"/>
      </a:schemeClr>
    </cs:fontRef>
    <cs:defRPr sz="1400" b="1" kern="120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3/1/2026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6EAF8"/>
        </a:solidFill>
        <a:effectLst/>
      </p:bgPr>
    </p:bg>
    <p:spTree>
      <p:nvGrpSpPr>
        <p:cNvPr id="1" name=""/>
        <p:cNvGrpSpPr/>
        <p:nvPr/>
      </p:nvGrpSpPr>
      <p:grpSpPr>
        <a:xfrm>
          <a:off x="0" y="0"/>
          <a:ext cx="0" cy="0"/>
          <a:chOff x="0" y="0"/>
          <a:chExt cx="0" cy="0"/>
        </a:xfrm>
      </p:grpSpPr>
      <p:sp>
        <p:nvSpPr>
          <p:cNvPr id="2" name="Shape 0"/>
          <p:cNvSpPr/>
          <p:nvPr/>
        </p:nvSpPr>
        <p:spPr>
          <a:xfrm>
            <a:off x="0" y="0"/>
            <a:ext cx="12161520" cy="658368"/>
          </a:xfrm>
          <a:prstGeom prst="rect">
            <a:avLst/>
          </a:prstGeom>
          <a:solidFill>
            <a:schemeClr val="accent2">
              <a:lumMod val="75000"/>
            </a:schemeClr>
          </a:solidFill>
          <a:ln w="12700">
            <a:solidFill>
              <a:srgbClr val="1B6CA8"/>
            </a:solidFill>
            <a:prstDash val="solid"/>
          </a:ln>
        </p:spPr>
        <p:txBody>
          <a:bodyPr/>
          <a:lstStyle/>
          <a:p>
            <a:endParaRPr lang="en-GB"/>
          </a:p>
        </p:txBody>
      </p:sp>
      <p:sp>
        <p:nvSpPr>
          <p:cNvPr id="5" name="Text 3"/>
          <p:cNvSpPr/>
          <p:nvPr/>
        </p:nvSpPr>
        <p:spPr>
          <a:xfrm>
            <a:off x="1069848" y="117529"/>
            <a:ext cx="9966960" cy="420624"/>
          </a:xfrm>
          <a:prstGeom prst="rect">
            <a:avLst/>
          </a:prstGeom>
          <a:noFill/>
        </p:spPr>
        <p:txBody>
          <a:bodyPr wrap="square" lIns="0" tIns="0" rIns="0" bIns="0" rtlCol="0" anchor="ctr"/>
          <a:lstStyle/>
          <a:p>
            <a:pPr algn="ctr"/>
            <a:r>
              <a:rPr lang="en-US" sz="2400" b="1" dirty="0">
                <a:latin typeface="Calibri" panose="020F0502020204030204" pitchFamily="34" charset="0"/>
                <a:ea typeface="Calibri" panose="020F0502020204030204" pitchFamily="34" charset="-122"/>
                <a:cs typeface="Calibri" panose="020F0502020204030204" pitchFamily="34" charset="-120"/>
              </a:rPr>
              <a:t>LCLM4002 - Informative Poster</a:t>
            </a:r>
            <a:endParaRPr lang="en-US" sz="2400" dirty="0"/>
          </a:p>
        </p:txBody>
      </p:sp>
      <p:sp>
        <p:nvSpPr>
          <p:cNvPr id="7" name="Shape 5"/>
          <p:cNvSpPr/>
          <p:nvPr/>
        </p:nvSpPr>
        <p:spPr>
          <a:xfrm>
            <a:off x="73025" y="731520"/>
            <a:ext cx="2651760" cy="1865630"/>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8" name="Shape 6"/>
          <p:cNvSpPr/>
          <p:nvPr/>
        </p:nvSpPr>
        <p:spPr>
          <a:xfrm>
            <a:off x="73152" y="731520"/>
            <a:ext cx="2651760" cy="201168"/>
          </a:xfrm>
          <a:prstGeom prst="rect">
            <a:avLst/>
          </a:prstGeom>
          <a:solidFill>
            <a:srgbClr val="2E86C1"/>
          </a:solidFill>
          <a:ln w="12700">
            <a:solidFill>
              <a:srgbClr val="2E86C1"/>
            </a:solidFill>
            <a:prstDash val="solid"/>
          </a:ln>
        </p:spPr>
        <p:txBody>
          <a:bodyPr/>
          <a:lstStyle/>
          <a:p>
            <a:endParaRPr lang="en-GB"/>
          </a:p>
        </p:txBody>
      </p:sp>
      <p:sp>
        <p:nvSpPr>
          <p:cNvPr id="9" name="Text 7"/>
          <p:cNvSpPr/>
          <p:nvPr/>
        </p:nvSpPr>
        <p:spPr>
          <a:xfrm>
            <a:off x="118872" y="731520"/>
            <a:ext cx="2560320" cy="201168"/>
          </a:xfrm>
          <a:prstGeom prst="rect">
            <a:avLst/>
          </a:prstGeom>
          <a:noFill/>
        </p:spPr>
        <p:txBody>
          <a:bodyPr wrap="square" lIns="0" tIns="0" rIns="0" bIns="0" rtlCol="0" anchor="ctr"/>
          <a:lstStyle/>
          <a:p>
            <a:pPr marL="0" indent="0" algn="ctr">
              <a:buNone/>
            </a:pPr>
            <a:r>
              <a:rPr lang="en-US" sz="750" b="1" kern="0" spc="150" dirty="0">
                <a:solidFill>
                  <a:srgbClr val="FFFFFF"/>
                </a:solidFill>
              </a:rPr>
              <a:t>INTRODUCTION</a:t>
            </a:r>
            <a:endParaRPr lang="en-US" sz="750" dirty="0"/>
          </a:p>
        </p:txBody>
      </p:sp>
      <p:sp>
        <p:nvSpPr>
          <p:cNvPr id="10" name="Text 8"/>
          <p:cNvSpPr/>
          <p:nvPr/>
        </p:nvSpPr>
        <p:spPr>
          <a:xfrm>
            <a:off x="128270" y="951230"/>
            <a:ext cx="2382520" cy="1668145"/>
          </a:xfrm>
          <a:prstGeom prst="rect">
            <a:avLst/>
          </a:prstGeom>
          <a:noFill/>
        </p:spPr>
        <p:txBody>
          <a:bodyPr wrap="square" lIns="0" tIns="0" rIns="0" bIns="0" rtlCol="0" anchor="t"/>
          <a:lstStyle/>
          <a:p>
            <a:pPr marL="0" indent="0">
              <a:spcAft>
                <a:spcPts val="300"/>
              </a:spcAft>
              <a:buNone/>
            </a:pPr>
            <a:r>
              <a:rPr lang="en-US" sz="700" dirty="0">
                <a:solidFill>
                  <a:srgbClr val="1C2833"/>
                </a:solidFill>
                <a:latin typeface="Calibri" panose="020F0502020204030204" pitchFamily="34" charset="0"/>
                <a:ea typeface="Calibri" panose="020F0502020204030204" pitchFamily="34" charset="-122"/>
                <a:cs typeface="Calibri" panose="020F0502020204030204" pitchFamily="34" charset="-120"/>
              </a:rPr>
              <a:t>Microsoft Excel is one of the most widely used tools in today's workplaces for organising, analysing, and presenting data. One of its most powerful features is the ability to convert raw data into visual charts, making information easier to understand at a glance.</a:t>
            </a:r>
            <a:endParaRPr lang="en-US" sz="700" dirty="0"/>
          </a:p>
          <a:p>
            <a:pPr marL="0" indent="0">
              <a:spcAft>
                <a:spcPts val="300"/>
              </a:spcAft>
              <a:buNone/>
            </a:pPr>
            <a:r>
              <a:rPr lang="en-US" sz="700" dirty="0">
                <a:solidFill>
                  <a:srgbClr val="1C2833"/>
                </a:solidFill>
                <a:latin typeface="Calibri" panose="020F0502020204030204" pitchFamily="34" charset="0"/>
                <a:ea typeface="Calibri" panose="020F0502020204030204" pitchFamily="34" charset="-122"/>
                <a:cs typeface="Calibri" panose="020F0502020204030204" pitchFamily="34" charset="-120"/>
              </a:rPr>
              <a:t>Charts allow employees, managers, and stakeholders to identify patterns, compare values, and communicate findings quickly and clearly. Whether tracking monthly sales, analysing survey results, or comparing performance across departments, an Excel chart transforms complex figures into a simple visual story.</a:t>
            </a:r>
            <a:endParaRPr lang="en-US" sz="700" dirty="0"/>
          </a:p>
          <a:p>
            <a:pPr marL="0" indent="0">
              <a:spcAft>
                <a:spcPts val="300"/>
              </a:spcAft>
              <a:buNone/>
            </a:pPr>
            <a:r>
              <a:rPr lang="en-US" sz="700" dirty="0">
                <a:solidFill>
                  <a:srgbClr val="1C2833"/>
                </a:solidFill>
                <a:latin typeface="Calibri" panose="020F0502020204030204" pitchFamily="34" charset="0"/>
                <a:ea typeface="Calibri" panose="020F0502020204030204" pitchFamily="34" charset="-122"/>
                <a:cs typeface="Calibri" panose="020F0502020204030204" pitchFamily="34" charset="-120"/>
              </a:rPr>
              <a:t>This poster guides you through the complete process of creating a professional chart in Microsoft Excel — from entering data to formatting the final result (Microsoft, 2023; Nussbaumer Knaflic, 2020).</a:t>
            </a:r>
            <a:endParaRPr lang="en-US" sz="700" dirty="0"/>
          </a:p>
        </p:txBody>
      </p:sp>
      <p:sp>
        <p:nvSpPr>
          <p:cNvPr id="11" name="Shape 9"/>
          <p:cNvSpPr/>
          <p:nvPr/>
        </p:nvSpPr>
        <p:spPr>
          <a:xfrm>
            <a:off x="73025" y="2583180"/>
            <a:ext cx="2651760" cy="800100"/>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12" name="Shape 10"/>
          <p:cNvSpPr/>
          <p:nvPr/>
        </p:nvSpPr>
        <p:spPr>
          <a:xfrm>
            <a:off x="73152" y="2636520"/>
            <a:ext cx="2651760" cy="201168"/>
          </a:xfrm>
          <a:prstGeom prst="rect">
            <a:avLst/>
          </a:prstGeom>
          <a:solidFill>
            <a:srgbClr val="E67E22"/>
          </a:solidFill>
          <a:ln w="12700">
            <a:solidFill>
              <a:srgbClr val="E67E22"/>
            </a:solidFill>
            <a:prstDash val="solid"/>
          </a:ln>
        </p:spPr>
        <p:txBody>
          <a:bodyPr/>
          <a:lstStyle/>
          <a:p>
            <a:endParaRPr lang="en-GB"/>
          </a:p>
        </p:txBody>
      </p:sp>
      <p:sp>
        <p:nvSpPr>
          <p:cNvPr id="13" name="Text 11"/>
          <p:cNvSpPr/>
          <p:nvPr/>
        </p:nvSpPr>
        <p:spPr>
          <a:xfrm>
            <a:off x="109855" y="2672715"/>
            <a:ext cx="2560320" cy="116205"/>
          </a:xfrm>
          <a:prstGeom prst="rect">
            <a:avLst/>
          </a:prstGeom>
          <a:noFill/>
        </p:spPr>
        <p:txBody>
          <a:bodyPr wrap="square" lIns="0" tIns="0" rIns="0" bIns="0" rtlCol="0" anchor="ctr"/>
          <a:lstStyle/>
          <a:p>
            <a:pPr marL="0" indent="0" algn="ctr">
              <a:buNone/>
            </a:pPr>
            <a:r>
              <a:rPr lang="en-US" sz="750" b="1" kern="0" spc="150" dirty="0">
                <a:solidFill>
                  <a:srgbClr val="FFFFFF"/>
                </a:solidFill>
              </a:rPr>
              <a:t>WHAT YOU NEED</a:t>
            </a:r>
            <a:endParaRPr lang="en-US" sz="750" dirty="0"/>
          </a:p>
        </p:txBody>
      </p:sp>
      <p:sp>
        <p:nvSpPr>
          <p:cNvPr id="14" name="Text 12"/>
          <p:cNvSpPr/>
          <p:nvPr/>
        </p:nvSpPr>
        <p:spPr>
          <a:xfrm>
            <a:off x="128270" y="2943860"/>
            <a:ext cx="2541905" cy="420370"/>
          </a:xfrm>
          <a:prstGeom prst="rect">
            <a:avLst/>
          </a:prstGeom>
          <a:noFill/>
        </p:spPr>
        <p:txBody>
          <a:bodyPr wrap="square" lIns="0" tIns="0" rIns="0" bIns="0" rtlCol="0" anchor="t"/>
          <a:lstStyle/>
          <a:p>
            <a:pPr marL="0" indent="0">
              <a:buNone/>
            </a:pPr>
            <a:r>
              <a:rPr lang="en-US" sz="700" b="1" dirty="0">
                <a:solidFill>
                  <a:srgbClr val="E67E22"/>
                </a:solidFill>
                <a:latin typeface="Calibri" panose="020F0502020204030204" pitchFamily="34" charset="0"/>
                <a:ea typeface="Calibri" panose="020F0502020204030204" pitchFamily="34" charset="-122"/>
                <a:cs typeface="Calibri" panose="020F0502020204030204" pitchFamily="34" charset="-120"/>
              </a:rPr>
              <a:t>✔  </a:t>
            </a:r>
            <a:r>
              <a:rPr lang="en-US" sz="700" dirty="0">
                <a:solidFill>
                  <a:srgbClr val="1C2833"/>
                </a:solidFill>
                <a:latin typeface="Calibri" panose="020F0502020204030204" pitchFamily="34" charset="0"/>
                <a:ea typeface="Calibri" panose="020F0502020204030204" pitchFamily="34" charset="-122"/>
                <a:cs typeface="Calibri" panose="020F0502020204030204" pitchFamily="34" charset="-120"/>
              </a:rPr>
              <a:t>Microsoft Excel (2016, 2019, 2021 or Microsoft 365)
</a:t>
            </a:r>
            <a:r>
              <a:rPr lang="en-US" sz="700" b="1" dirty="0">
                <a:solidFill>
                  <a:srgbClr val="E67E22"/>
                </a:solidFill>
                <a:latin typeface="Calibri" panose="020F0502020204030204" pitchFamily="34" charset="0"/>
                <a:ea typeface="Calibri" panose="020F0502020204030204" pitchFamily="34" charset="-122"/>
                <a:cs typeface="Calibri" panose="020F0502020204030204" pitchFamily="34" charset="-120"/>
              </a:rPr>
              <a:t>✔  </a:t>
            </a:r>
            <a:r>
              <a:rPr lang="en-US" sz="700" dirty="0">
                <a:solidFill>
                  <a:srgbClr val="1C2833"/>
                </a:solidFill>
                <a:latin typeface="Calibri" panose="020F0502020204030204" pitchFamily="34" charset="0"/>
                <a:ea typeface="Calibri" panose="020F0502020204030204" pitchFamily="34" charset="-122"/>
                <a:cs typeface="Calibri" panose="020F0502020204030204" pitchFamily="34" charset="-120"/>
              </a:rPr>
              <a:t>A dataset with at least two columns (categories + values)
</a:t>
            </a:r>
            <a:r>
              <a:rPr lang="en-US" sz="700" b="1" dirty="0">
                <a:solidFill>
                  <a:srgbClr val="E67E22"/>
                </a:solidFill>
                <a:latin typeface="Calibri" panose="020F0502020204030204" pitchFamily="34" charset="0"/>
                <a:ea typeface="Calibri" panose="020F0502020204030204" pitchFamily="34" charset="-122"/>
                <a:cs typeface="Calibri" panose="020F0502020204030204" pitchFamily="34" charset="-120"/>
              </a:rPr>
              <a:t>✔  </a:t>
            </a:r>
            <a:r>
              <a:rPr lang="en-US" sz="700" dirty="0">
                <a:solidFill>
                  <a:srgbClr val="1C2833"/>
                </a:solidFill>
                <a:latin typeface="Calibri" panose="020F0502020204030204" pitchFamily="34" charset="0"/>
                <a:ea typeface="Calibri" panose="020F0502020204030204" pitchFamily="34" charset="-122"/>
                <a:cs typeface="Calibri" panose="020F0502020204030204" pitchFamily="34" charset="-120"/>
              </a:rPr>
              <a:t>A Windows or Mac computer with Excel installed</a:t>
            </a:r>
            <a:endParaRPr lang="en-US" sz="700" dirty="0"/>
          </a:p>
        </p:txBody>
      </p:sp>
      <p:sp>
        <p:nvSpPr>
          <p:cNvPr id="16" name="Shape 14"/>
          <p:cNvSpPr/>
          <p:nvPr/>
        </p:nvSpPr>
        <p:spPr>
          <a:xfrm>
            <a:off x="73152" y="3456432"/>
            <a:ext cx="2651760" cy="201168"/>
          </a:xfrm>
          <a:prstGeom prst="rect">
            <a:avLst/>
          </a:prstGeom>
          <a:solidFill>
            <a:srgbClr val="16A085"/>
          </a:solidFill>
          <a:ln w="12700">
            <a:solidFill>
              <a:srgbClr val="16A085"/>
            </a:solidFill>
            <a:prstDash val="solid"/>
          </a:ln>
        </p:spPr>
        <p:txBody>
          <a:bodyPr/>
          <a:lstStyle/>
          <a:p>
            <a:endParaRPr lang="en-GB"/>
          </a:p>
        </p:txBody>
      </p:sp>
      <p:sp>
        <p:nvSpPr>
          <p:cNvPr id="17" name="Text 15"/>
          <p:cNvSpPr/>
          <p:nvPr/>
        </p:nvSpPr>
        <p:spPr>
          <a:xfrm>
            <a:off x="118872" y="3456432"/>
            <a:ext cx="2560320" cy="201168"/>
          </a:xfrm>
          <a:prstGeom prst="rect">
            <a:avLst/>
          </a:prstGeom>
          <a:noFill/>
        </p:spPr>
        <p:txBody>
          <a:bodyPr wrap="square" lIns="0" tIns="0" rIns="0" bIns="0" rtlCol="0" anchor="ctr"/>
          <a:lstStyle/>
          <a:p>
            <a:pPr marL="0" indent="0" algn="ctr">
              <a:buNone/>
            </a:pPr>
            <a:r>
              <a:rPr lang="en-US" sz="750" b="1" kern="0" spc="150" dirty="0">
                <a:solidFill>
                  <a:srgbClr val="FFFFFF"/>
                </a:solidFill>
              </a:rPr>
              <a:t>COMMON CHART TYPES</a:t>
            </a:r>
            <a:endParaRPr lang="en-US" sz="750" dirty="0"/>
          </a:p>
        </p:txBody>
      </p:sp>
      <p:graphicFrame>
        <p:nvGraphicFramePr>
          <p:cNvPr id="18" name="Table 0"/>
          <p:cNvGraphicFramePr>
            <a:graphicFrameLocks noGrp="1"/>
          </p:cNvGraphicFramePr>
          <p:nvPr>
            <p:extLst>
              <p:ext uri="{D42A27DB-BD31-4B8C-83A1-F6EECF244321}">
                <p14:modId xmlns:p14="http://schemas.microsoft.com/office/powerpoint/2010/main" val="341501296"/>
              </p:ext>
            </p:extLst>
          </p:nvPr>
        </p:nvGraphicFramePr>
        <p:xfrm>
          <a:off x="73025" y="3657727"/>
          <a:ext cx="2670176" cy="1700784"/>
        </p:xfrm>
        <a:graphic>
          <a:graphicData uri="http://schemas.openxmlformats.org/drawingml/2006/table">
            <a:tbl>
              <a:tblPr/>
              <a:tblGrid>
                <a:gridCol w="843214">
                  <a:extLst>
                    <a:ext uri="{9D8B030D-6E8A-4147-A177-3AD203B41FA5}">
                      <a16:colId xmlns:a16="http://schemas.microsoft.com/office/drawing/2014/main" val="20000"/>
                    </a:ext>
                  </a:extLst>
                </a:gridCol>
                <a:gridCol w="955642">
                  <a:extLst>
                    <a:ext uri="{9D8B030D-6E8A-4147-A177-3AD203B41FA5}">
                      <a16:colId xmlns:a16="http://schemas.microsoft.com/office/drawing/2014/main" val="20001"/>
                    </a:ext>
                  </a:extLst>
                </a:gridCol>
                <a:gridCol w="871320">
                  <a:extLst>
                    <a:ext uri="{9D8B030D-6E8A-4147-A177-3AD203B41FA5}">
                      <a16:colId xmlns:a16="http://schemas.microsoft.com/office/drawing/2014/main" val="20002"/>
                    </a:ext>
                  </a:extLst>
                </a:gridCol>
              </a:tblGrid>
              <a:tr h="283464">
                <a:tc>
                  <a:txBody>
                    <a:bodyPr/>
                    <a:lstStyle/>
                    <a:p>
                      <a:pPr marL="0" indent="0">
                        <a:buNone/>
                      </a:pPr>
                      <a:r>
                        <a:rPr lang="en-US" sz="650" b="1" dirty="0">
                          <a:solidFill>
                            <a:srgbClr val="FFFFFF"/>
                          </a:solidFill>
                          <a:latin typeface="Calibri" panose="020F0502020204030204" pitchFamily="34" charset="0"/>
                          <a:ea typeface="Calibri" panose="020F0502020204030204" pitchFamily="34" charset="-122"/>
                          <a:cs typeface="Calibri" panose="020F0502020204030204" pitchFamily="34" charset="-120"/>
                        </a:rPr>
                        <a:t>Chart Type</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16A085"/>
                    </a:solidFill>
                  </a:tcPr>
                </a:tc>
                <a:tc>
                  <a:txBody>
                    <a:bodyPr/>
                    <a:lstStyle/>
                    <a:p>
                      <a:pPr marL="0" indent="0">
                        <a:buNone/>
                      </a:pPr>
                      <a:r>
                        <a:rPr lang="en-US" sz="650" b="1" dirty="0">
                          <a:solidFill>
                            <a:srgbClr val="FFFFFF"/>
                          </a:solidFill>
                          <a:latin typeface="Calibri" panose="020F0502020204030204" pitchFamily="34" charset="0"/>
                          <a:ea typeface="Calibri" panose="020F0502020204030204" pitchFamily="34" charset="-122"/>
                          <a:cs typeface="Calibri" panose="020F0502020204030204" pitchFamily="34" charset="-120"/>
                        </a:rPr>
                        <a:t>Best Used For</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16A085"/>
                    </a:solidFill>
                  </a:tcPr>
                </a:tc>
                <a:tc>
                  <a:txBody>
                    <a:bodyPr/>
                    <a:lstStyle/>
                    <a:p>
                      <a:pPr marL="0" indent="0">
                        <a:buNone/>
                      </a:pPr>
                      <a:r>
                        <a:rPr lang="en-US" sz="650" b="1" dirty="0">
                          <a:solidFill>
                            <a:srgbClr val="FFFFFF"/>
                          </a:solidFill>
                          <a:latin typeface="Calibri" panose="020F0502020204030204" pitchFamily="34" charset="0"/>
                          <a:ea typeface="Calibri" panose="020F0502020204030204" pitchFamily="34" charset="-122"/>
                          <a:cs typeface="Calibri" panose="020F0502020204030204" pitchFamily="34" charset="-120"/>
                        </a:rPr>
                        <a:t>Example</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16A085"/>
                    </a:solidFill>
                  </a:tcPr>
                </a:tc>
                <a:extLst>
                  <a:ext uri="{0D108BD9-81ED-4DB2-BD59-A6C34878D82A}">
                    <a16:rowId xmlns:a16="http://schemas.microsoft.com/office/drawing/2014/main" val="10000"/>
                  </a:ext>
                </a:extLst>
              </a:tr>
              <a:tr h="283464">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Column / Bar</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Comparing values</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Monthly Sales</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283464">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Line</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Trends over time</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Website Traffic</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283464">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Pie / Doughnut</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Parts of a whole</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Market Share</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283464">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Scatter</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Correlation</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Study vs Score</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283464">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Area</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Cumulative change</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Revenue Growth</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19" name="Shape 16"/>
          <p:cNvSpPr/>
          <p:nvPr/>
        </p:nvSpPr>
        <p:spPr>
          <a:xfrm>
            <a:off x="8667750" y="5997575"/>
            <a:ext cx="3411220" cy="680085"/>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20" name="Shape 17"/>
          <p:cNvSpPr/>
          <p:nvPr/>
        </p:nvSpPr>
        <p:spPr>
          <a:xfrm>
            <a:off x="8667750" y="5763895"/>
            <a:ext cx="3411220" cy="233680"/>
          </a:xfrm>
          <a:prstGeom prst="rect">
            <a:avLst/>
          </a:prstGeom>
          <a:solidFill>
            <a:srgbClr val="C0392B"/>
          </a:solidFill>
          <a:ln w="12700">
            <a:solidFill>
              <a:srgbClr val="C0392B"/>
            </a:solidFill>
            <a:prstDash val="solid"/>
          </a:ln>
        </p:spPr>
        <p:txBody>
          <a:bodyPr/>
          <a:lstStyle/>
          <a:p>
            <a:endParaRPr lang="en-GB"/>
          </a:p>
        </p:txBody>
      </p:sp>
      <p:sp>
        <p:nvSpPr>
          <p:cNvPr id="21" name="Text 18"/>
          <p:cNvSpPr/>
          <p:nvPr/>
        </p:nvSpPr>
        <p:spPr>
          <a:xfrm>
            <a:off x="8575040" y="5763895"/>
            <a:ext cx="3616960" cy="234315"/>
          </a:xfrm>
          <a:prstGeom prst="rect">
            <a:avLst/>
          </a:prstGeom>
          <a:noFill/>
        </p:spPr>
        <p:txBody>
          <a:bodyPr wrap="square" lIns="0" tIns="0" rIns="0" bIns="0" rtlCol="0" anchor="ctr"/>
          <a:lstStyle/>
          <a:p>
            <a:pPr marL="0" indent="0" algn="ctr">
              <a:buNone/>
            </a:pPr>
            <a:r>
              <a:rPr lang="en-US" sz="750" b="1" kern="0" spc="150" dirty="0">
                <a:solidFill>
                  <a:srgbClr val="FFFFFF"/>
                </a:solidFill>
              </a:rPr>
              <a:t>REFERENCES</a:t>
            </a:r>
            <a:endParaRPr lang="en-US" sz="750" dirty="0"/>
          </a:p>
        </p:txBody>
      </p:sp>
      <p:sp>
        <p:nvSpPr>
          <p:cNvPr id="22" name="Text 19"/>
          <p:cNvSpPr/>
          <p:nvPr/>
        </p:nvSpPr>
        <p:spPr>
          <a:xfrm>
            <a:off x="8714740" y="6068695"/>
            <a:ext cx="3277870" cy="484505"/>
          </a:xfrm>
          <a:prstGeom prst="rect">
            <a:avLst/>
          </a:prstGeom>
          <a:noFill/>
        </p:spPr>
        <p:txBody>
          <a:bodyPr wrap="square" lIns="0" tIns="0" rIns="0" bIns="0" rtlCol="0" anchor="t"/>
          <a:lstStyle/>
          <a:p>
            <a:pPr marL="0" indent="0">
              <a:spcAft>
                <a:spcPts val="200"/>
              </a:spcAft>
              <a:buNone/>
            </a:pPr>
            <a:r>
              <a:rPr lang="en-US" sz="600" dirty="0">
                <a:solidFill>
                  <a:srgbClr val="555555"/>
                </a:solidFill>
                <a:latin typeface="Calibri" panose="020F0502020204030204" pitchFamily="34" charset="0"/>
                <a:ea typeface="Calibri" panose="020F0502020204030204" pitchFamily="34" charset="-122"/>
                <a:cs typeface="Calibri" panose="020F0502020204030204" pitchFamily="34" charset="-120"/>
              </a:rPr>
              <a:t>Microsoft (2023). Create a chart from start to finish. Microsoft Support. https://support.microsoft.com</a:t>
            </a:r>
            <a:endParaRPr lang="en-US" sz="600" dirty="0"/>
          </a:p>
          <a:p>
            <a:pPr marL="0" indent="0">
              <a:spcAft>
                <a:spcPts val="200"/>
              </a:spcAft>
              <a:buNone/>
            </a:pPr>
            <a:r>
              <a:rPr lang="en-US" sz="600" dirty="0">
                <a:solidFill>
                  <a:srgbClr val="555555"/>
                </a:solidFill>
                <a:latin typeface="Calibri" panose="020F0502020204030204" pitchFamily="34" charset="0"/>
                <a:ea typeface="Calibri" panose="020F0502020204030204" pitchFamily="34" charset="-122"/>
                <a:cs typeface="Calibri" panose="020F0502020204030204" pitchFamily="34" charset="-120"/>
              </a:rPr>
              <a:t>Nussbaumer Knaflic, C. (2020). Storytelling with data: Let's practice! Wiley.</a:t>
            </a:r>
            <a:endParaRPr lang="en-US" sz="600" dirty="0"/>
          </a:p>
          <a:p>
            <a:pPr marL="0" indent="0">
              <a:spcAft>
                <a:spcPts val="200"/>
              </a:spcAft>
              <a:buNone/>
            </a:pPr>
            <a:r>
              <a:rPr lang="en-US" sz="600" dirty="0">
                <a:solidFill>
                  <a:srgbClr val="555555"/>
                </a:solidFill>
                <a:latin typeface="Calibri" panose="020F0502020204030204" pitchFamily="34" charset="0"/>
                <a:ea typeface="Calibri" panose="020F0502020204030204" pitchFamily="34" charset="-122"/>
                <a:cs typeface="Calibri" panose="020F0502020204030204" pitchFamily="34" charset="-120"/>
              </a:rPr>
              <a:t>Duarte, N. (2022). Data story: Explain data and inspire action (2nd ed.). Ideapress.</a:t>
            </a:r>
            <a:endParaRPr lang="en-US" sz="600" dirty="0"/>
          </a:p>
          <a:p>
            <a:pPr marL="0" indent="0">
              <a:spcAft>
                <a:spcPts val="200"/>
              </a:spcAft>
              <a:buNone/>
            </a:pPr>
            <a:r>
              <a:rPr lang="en-US" sz="600" dirty="0">
                <a:solidFill>
                  <a:srgbClr val="555555"/>
                </a:solidFill>
                <a:latin typeface="Calibri" panose="020F0502020204030204" pitchFamily="34" charset="0"/>
                <a:ea typeface="Calibri" panose="020F0502020204030204" pitchFamily="34" charset="-122"/>
                <a:cs typeface="Calibri" panose="020F0502020204030204" pitchFamily="34" charset="-120"/>
              </a:rPr>
              <a:t>Walkenbach, J. (2022). Excel 2022 Bible. Wiley Publishing.</a:t>
            </a:r>
            <a:endParaRPr lang="en-US" sz="600" dirty="0"/>
          </a:p>
          <a:p>
            <a:pPr marL="0" indent="0">
              <a:spcAft>
                <a:spcPts val="200"/>
              </a:spcAft>
              <a:buNone/>
            </a:pPr>
            <a:r>
              <a:rPr lang="en-US" sz="600" dirty="0">
                <a:solidFill>
                  <a:srgbClr val="555555"/>
                </a:solidFill>
                <a:latin typeface="Calibri" panose="020F0502020204030204" pitchFamily="34" charset="0"/>
                <a:ea typeface="Calibri" panose="020F0502020204030204" pitchFamily="34" charset="-122"/>
                <a:cs typeface="Calibri" panose="020F0502020204030204" pitchFamily="34" charset="-120"/>
              </a:rPr>
              <a:t>W3C (2021). Web Content Accessibility Guidelines (WCAG) 2.1. https://www.w3.org/TR/WCAG21/</a:t>
            </a:r>
            <a:endParaRPr lang="en-US" sz="600" dirty="0"/>
          </a:p>
        </p:txBody>
      </p:sp>
      <p:sp>
        <p:nvSpPr>
          <p:cNvPr id="23" name="Shape 20"/>
          <p:cNvSpPr/>
          <p:nvPr/>
        </p:nvSpPr>
        <p:spPr>
          <a:xfrm>
            <a:off x="2816225" y="731520"/>
            <a:ext cx="2834640" cy="2560320"/>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24" name="Shape 21"/>
          <p:cNvSpPr/>
          <p:nvPr/>
        </p:nvSpPr>
        <p:spPr>
          <a:xfrm>
            <a:off x="2816352" y="731520"/>
            <a:ext cx="2834640" cy="201168"/>
          </a:xfrm>
          <a:prstGeom prst="rect">
            <a:avLst/>
          </a:prstGeom>
          <a:solidFill>
            <a:srgbClr val="2E86C1"/>
          </a:solidFill>
          <a:ln w="12700">
            <a:solidFill>
              <a:srgbClr val="2E86C1"/>
            </a:solidFill>
            <a:prstDash val="solid"/>
          </a:ln>
        </p:spPr>
        <p:txBody>
          <a:bodyPr/>
          <a:lstStyle/>
          <a:p>
            <a:endParaRPr lang="en-GB"/>
          </a:p>
        </p:txBody>
      </p:sp>
      <p:sp>
        <p:nvSpPr>
          <p:cNvPr id="25" name="Text 22"/>
          <p:cNvSpPr/>
          <p:nvPr/>
        </p:nvSpPr>
        <p:spPr>
          <a:xfrm>
            <a:off x="2862072" y="731520"/>
            <a:ext cx="2743200" cy="201168"/>
          </a:xfrm>
          <a:prstGeom prst="rect">
            <a:avLst/>
          </a:prstGeom>
          <a:noFill/>
        </p:spPr>
        <p:txBody>
          <a:bodyPr wrap="square" lIns="0" tIns="0" rIns="0" bIns="0" rtlCol="0" anchor="ctr"/>
          <a:lstStyle/>
          <a:p>
            <a:pPr marL="0" indent="0" algn="ctr">
              <a:buNone/>
            </a:pPr>
            <a:r>
              <a:rPr lang="en-US" sz="750" b="1" kern="0" spc="150" dirty="0">
                <a:solidFill>
                  <a:srgbClr val="FFFFFF"/>
                </a:solidFill>
              </a:rPr>
              <a:t>STEP-BY-STEP INSTRUCTIONS (STEPS 1–3)</a:t>
            </a:r>
            <a:endParaRPr lang="en-US" sz="750" dirty="0"/>
          </a:p>
        </p:txBody>
      </p:sp>
      <p:sp>
        <p:nvSpPr>
          <p:cNvPr id="26" name="Shape 23"/>
          <p:cNvSpPr/>
          <p:nvPr/>
        </p:nvSpPr>
        <p:spPr>
          <a:xfrm>
            <a:off x="2889504" y="960120"/>
            <a:ext cx="256032" cy="256032"/>
          </a:xfrm>
          <a:prstGeom prst="ellipse">
            <a:avLst/>
          </a:prstGeom>
          <a:solidFill>
            <a:srgbClr val="2E86C1"/>
          </a:solidFill>
          <a:ln w="12700">
            <a:solidFill>
              <a:srgbClr val="2E86C1"/>
            </a:solidFill>
            <a:prstDash val="solid"/>
          </a:ln>
        </p:spPr>
        <p:txBody>
          <a:bodyPr/>
          <a:lstStyle/>
          <a:p>
            <a:endParaRPr lang="en-GB"/>
          </a:p>
        </p:txBody>
      </p:sp>
      <p:sp>
        <p:nvSpPr>
          <p:cNvPr id="27" name="Text 24"/>
          <p:cNvSpPr/>
          <p:nvPr/>
        </p:nvSpPr>
        <p:spPr>
          <a:xfrm>
            <a:off x="2889504" y="960120"/>
            <a:ext cx="256032" cy="256032"/>
          </a:xfrm>
          <a:prstGeom prst="rect">
            <a:avLst/>
          </a:prstGeom>
          <a:noFill/>
        </p:spPr>
        <p:txBody>
          <a:bodyPr wrap="square" lIns="0" tIns="0" rIns="0" bIns="0" rtlCol="0" anchor="ctr"/>
          <a:lstStyle/>
          <a:p>
            <a:pPr marL="0" indent="0" algn="ctr">
              <a:buNone/>
            </a:pPr>
            <a:r>
              <a:rPr lang="en-US" sz="800" b="1" dirty="0">
                <a:solidFill>
                  <a:srgbClr val="FFFFFF"/>
                </a:solidFill>
              </a:rPr>
              <a:t>1</a:t>
            </a:r>
            <a:endParaRPr lang="en-US" sz="800" dirty="0"/>
          </a:p>
        </p:txBody>
      </p:sp>
      <p:sp>
        <p:nvSpPr>
          <p:cNvPr id="28" name="Text 25"/>
          <p:cNvSpPr/>
          <p:nvPr/>
        </p:nvSpPr>
        <p:spPr>
          <a:xfrm>
            <a:off x="3200400" y="960120"/>
            <a:ext cx="2377440" cy="256032"/>
          </a:xfrm>
          <a:prstGeom prst="rect">
            <a:avLst/>
          </a:prstGeom>
          <a:noFill/>
        </p:spPr>
        <p:txBody>
          <a:bodyPr wrap="square" lIns="0" tIns="0" rIns="0" bIns="0" rtlCol="0" anchor="ctr"/>
          <a:lstStyle/>
          <a:p>
            <a:pPr marL="0" indent="0">
              <a:buNone/>
            </a:pPr>
            <a:r>
              <a:rPr lang="en-US" sz="800" b="1" dirty="0">
                <a:solidFill>
                  <a:srgbClr val="2E86C1"/>
                </a:solidFill>
                <a:latin typeface="Calibri" panose="020F0502020204030204" pitchFamily="34" charset="0"/>
                <a:ea typeface="Calibri" panose="020F0502020204030204" pitchFamily="34" charset="-122"/>
                <a:cs typeface="Calibri" panose="020F0502020204030204" pitchFamily="34" charset="-120"/>
              </a:rPr>
              <a:t>Enter Your Data</a:t>
            </a:r>
            <a:endParaRPr lang="en-US" sz="800" dirty="0"/>
          </a:p>
        </p:txBody>
      </p:sp>
      <p:sp>
        <p:nvSpPr>
          <p:cNvPr id="29" name="Text 26"/>
          <p:cNvSpPr/>
          <p:nvPr/>
        </p:nvSpPr>
        <p:spPr>
          <a:xfrm>
            <a:off x="3200400" y="1225296"/>
            <a:ext cx="2377440" cy="512064"/>
          </a:xfrm>
          <a:prstGeom prst="rect">
            <a:avLst/>
          </a:prstGeom>
          <a:noFill/>
        </p:spPr>
        <p:txBody>
          <a:bodyPr wrap="square" lIns="0" tIns="0" rIns="0" bIns="0" rtlCol="0" anchor="t"/>
          <a:lstStyle/>
          <a:p>
            <a:pPr marL="0" indent="0">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Open Excel and type your data into cells. Place category labels in Column A (e.g. Jan, Feb, Mar) and numerical values in Column B. Add a header row at Row 1 so Excel can label your chart automatically (Microsoft, 2023).</a:t>
            </a:r>
            <a:endParaRPr lang="en-US" sz="680" dirty="0"/>
          </a:p>
        </p:txBody>
      </p:sp>
      <p:sp>
        <p:nvSpPr>
          <p:cNvPr id="30" name="Shape 27"/>
          <p:cNvSpPr/>
          <p:nvPr/>
        </p:nvSpPr>
        <p:spPr>
          <a:xfrm>
            <a:off x="2889504" y="1773936"/>
            <a:ext cx="256032" cy="256032"/>
          </a:xfrm>
          <a:prstGeom prst="ellipse">
            <a:avLst/>
          </a:prstGeom>
          <a:solidFill>
            <a:srgbClr val="E67E22"/>
          </a:solidFill>
          <a:ln w="12700">
            <a:solidFill>
              <a:srgbClr val="E67E22"/>
            </a:solidFill>
            <a:prstDash val="solid"/>
          </a:ln>
        </p:spPr>
        <p:txBody>
          <a:bodyPr/>
          <a:lstStyle/>
          <a:p>
            <a:endParaRPr lang="en-GB"/>
          </a:p>
        </p:txBody>
      </p:sp>
      <p:sp>
        <p:nvSpPr>
          <p:cNvPr id="31" name="Text 28"/>
          <p:cNvSpPr/>
          <p:nvPr/>
        </p:nvSpPr>
        <p:spPr>
          <a:xfrm>
            <a:off x="2889504" y="1773936"/>
            <a:ext cx="256032" cy="256032"/>
          </a:xfrm>
          <a:prstGeom prst="rect">
            <a:avLst/>
          </a:prstGeom>
          <a:noFill/>
        </p:spPr>
        <p:txBody>
          <a:bodyPr wrap="square" lIns="0" tIns="0" rIns="0" bIns="0" rtlCol="0" anchor="ctr"/>
          <a:lstStyle/>
          <a:p>
            <a:pPr marL="0" indent="0" algn="ctr">
              <a:buNone/>
            </a:pPr>
            <a:r>
              <a:rPr lang="en-US" sz="800" b="1" dirty="0">
                <a:solidFill>
                  <a:srgbClr val="FFFFFF"/>
                </a:solidFill>
              </a:rPr>
              <a:t>2</a:t>
            </a:r>
            <a:endParaRPr lang="en-US" sz="800" dirty="0"/>
          </a:p>
        </p:txBody>
      </p:sp>
      <p:sp>
        <p:nvSpPr>
          <p:cNvPr id="32" name="Text 29"/>
          <p:cNvSpPr/>
          <p:nvPr/>
        </p:nvSpPr>
        <p:spPr>
          <a:xfrm>
            <a:off x="3200400" y="1773936"/>
            <a:ext cx="2377440" cy="256032"/>
          </a:xfrm>
          <a:prstGeom prst="rect">
            <a:avLst/>
          </a:prstGeom>
          <a:noFill/>
        </p:spPr>
        <p:txBody>
          <a:bodyPr wrap="square" lIns="0" tIns="0" rIns="0" bIns="0" rtlCol="0" anchor="ctr"/>
          <a:lstStyle/>
          <a:p>
            <a:pPr marL="0" indent="0">
              <a:buNone/>
            </a:pPr>
            <a:r>
              <a:rPr lang="en-US" sz="800" b="1" dirty="0">
                <a:solidFill>
                  <a:srgbClr val="E67E22"/>
                </a:solidFill>
                <a:latin typeface="Calibri" panose="020F0502020204030204" pitchFamily="34" charset="0"/>
                <a:ea typeface="Calibri" panose="020F0502020204030204" pitchFamily="34" charset="-122"/>
                <a:cs typeface="Calibri" panose="020F0502020204030204" pitchFamily="34" charset="-120"/>
              </a:rPr>
              <a:t>Select Your Data Range</a:t>
            </a:r>
            <a:endParaRPr lang="en-US" sz="800" dirty="0"/>
          </a:p>
        </p:txBody>
      </p:sp>
      <p:sp>
        <p:nvSpPr>
          <p:cNvPr id="33" name="Text 30"/>
          <p:cNvSpPr/>
          <p:nvPr/>
        </p:nvSpPr>
        <p:spPr>
          <a:xfrm>
            <a:off x="3200400" y="2039112"/>
            <a:ext cx="2377440" cy="512064"/>
          </a:xfrm>
          <a:prstGeom prst="rect">
            <a:avLst/>
          </a:prstGeom>
          <a:noFill/>
        </p:spPr>
        <p:txBody>
          <a:bodyPr wrap="square" lIns="0" tIns="0" rIns="0" bIns="0" rtlCol="0" anchor="t"/>
          <a:lstStyle/>
          <a:p>
            <a:pPr marL="0" indent="0">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Click and drag to highlight all your data including the header row (e.g. A1:B7). Hold Ctrl and click to select non-adjacent columns for multi-series charts (Walkenbach, 2022).</a:t>
            </a:r>
            <a:endParaRPr lang="en-US" sz="680" dirty="0"/>
          </a:p>
        </p:txBody>
      </p:sp>
      <p:sp>
        <p:nvSpPr>
          <p:cNvPr id="34" name="Shape 31"/>
          <p:cNvSpPr/>
          <p:nvPr/>
        </p:nvSpPr>
        <p:spPr>
          <a:xfrm>
            <a:off x="2889504" y="2587752"/>
            <a:ext cx="256032" cy="256032"/>
          </a:xfrm>
          <a:prstGeom prst="ellipse">
            <a:avLst/>
          </a:prstGeom>
          <a:solidFill>
            <a:srgbClr val="27AE60"/>
          </a:solidFill>
          <a:ln w="12700">
            <a:solidFill>
              <a:srgbClr val="27AE60"/>
            </a:solidFill>
            <a:prstDash val="solid"/>
          </a:ln>
        </p:spPr>
        <p:txBody>
          <a:bodyPr/>
          <a:lstStyle/>
          <a:p>
            <a:endParaRPr lang="en-GB"/>
          </a:p>
        </p:txBody>
      </p:sp>
      <p:sp>
        <p:nvSpPr>
          <p:cNvPr id="35" name="Text 32"/>
          <p:cNvSpPr/>
          <p:nvPr/>
        </p:nvSpPr>
        <p:spPr>
          <a:xfrm>
            <a:off x="2889504" y="2587752"/>
            <a:ext cx="256032" cy="256032"/>
          </a:xfrm>
          <a:prstGeom prst="rect">
            <a:avLst/>
          </a:prstGeom>
          <a:noFill/>
        </p:spPr>
        <p:txBody>
          <a:bodyPr wrap="square" lIns="0" tIns="0" rIns="0" bIns="0" rtlCol="0" anchor="ctr"/>
          <a:lstStyle/>
          <a:p>
            <a:pPr marL="0" indent="0" algn="ctr">
              <a:buNone/>
            </a:pPr>
            <a:r>
              <a:rPr lang="en-US" sz="800" b="1" dirty="0">
                <a:solidFill>
                  <a:srgbClr val="FFFFFF"/>
                </a:solidFill>
              </a:rPr>
              <a:t>3</a:t>
            </a:r>
            <a:endParaRPr lang="en-US" sz="800" dirty="0"/>
          </a:p>
        </p:txBody>
      </p:sp>
      <p:sp>
        <p:nvSpPr>
          <p:cNvPr id="36" name="Text 33"/>
          <p:cNvSpPr/>
          <p:nvPr/>
        </p:nvSpPr>
        <p:spPr>
          <a:xfrm>
            <a:off x="3200400" y="2587752"/>
            <a:ext cx="2377440" cy="256032"/>
          </a:xfrm>
          <a:prstGeom prst="rect">
            <a:avLst/>
          </a:prstGeom>
          <a:noFill/>
        </p:spPr>
        <p:txBody>
          <a:bodyPr wrap="square" lIns="0" tIns="0" rIns="0" bIns="0" rtlCol="0" anchor="ctr"/>
          <a:lstStyle/>
          <a:p>
            <a:pPr marL="0" indent="0">
              <a:buNone/>
            </a:pPr>
            <a:r>
              <a:rPr lang="en-US" sz="800" b="1" dirty="0">
                <a:solidFill>
                  <a:srgbClr val="27AE60"/>
                </a:solidFill>
                <a:latin typeface="Calibri" panose="020F0502020204030204" pitchFamily="34" charset="0"/>
                <a:ea typeface="Calibri" panose="020F0502020204030204" pitchFamily="34" charset="-122"/>
                <a:cs typeface="Calibri" panose="020F0502020204030204" pitchFamily="34" charset="-120"/>
              </a:rPr>
              <a:t>Open the Insert Tab</a:t>
            </a:r>
            <a:endParaRPr lang="en-US" sz="800" dirty="0"/>
          </a:p>
        </p:txBody>
      </p:sp>
      <p:sp>
        <p:nvSpPr>
          <p:cNvPr id="37" name="Text 34"/>
          <p:cNvSpPr/>
          <p:nvPr/>
        </p:nvSpPr>
        <p:spPr>
          <a:xfrm>
            <a:off x="3200400" y="2852928"/>
            <a:ext cx="2377440" cy="512064"/>
          </a:xfrm>
          <a:prstGeom prst="rect">
            <a:avLst/>
          </a:prstGeom>
          <a:noFill/>
        </p:spPr>
        <p:txBody>
          <a:bodyPr wrap="square" lIns="0" tIns="0" rIns="0" bIns="0" rtlCol="0" anchor="t"/>
          <a:lstStyle/>
          <a:p>
            <a:pPr marL="0" indent="0">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Click the Insert tab on the Excel Ribbon. Locate the Charts group in the centre of the ribbon. You will see icons for Bar, Column, Pie, Line and other chart types available (Microsoft, 2023).</a:t>
            </a:r>
            <a:endParaRPr lang="en-US" sz="680" dirty="0"/>
          </a:p>
        </p:txBody>
      </p:sp>
      <p:sp>
        <p:nvSpPr>
          <p:cNvPr id="38" name="Shape 35"/>
          <p:cNvSpPr/>
          <p:nvPr/>
        </p:nvSpPr>
        <p:spPr>
          <a:xfrm>
            <a:off x="2816225" y="3475355"/>
            <a:ext cx="2834640" cy="2204085"/>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39" name="Shape 36"/>
          <p:cNvSpPr/>
          <p:nvPr/>
        </p:nvSpPr>
        <p:spPr>
          <a:xfrm>
            <a:off x="2834767" y="3291967"/>
            <a:ext cx="2834640" cy="201168"/>
          </a:xfrm>
          <a:prstGeom prst="rect">
            <a:avLst/>
          </a:prstGeom>
          <a:solidFill>
            <a:srgbClr val="E67E22"/>
          </a:solidFill>
          <a:ln w="12700">
            <a:solidFill>
              <a:srgbClr val="E67E22"/>
            </a:solidFill>
            <a:prstDash val="solid"/>
          </a:ln>
        </p:spPr>
        <p:txBody>
          <a:bodyPr/>
          <a:lstStyle/>
          <a:p>
            <a:endParaRPr lang="en-GB"/>
          </a:p>
        </p:txBody>
      </p:sp>
      <p:sp>
        <p:nvSpPr>
          <p:cNvPr id="40" name="Text 37"/>
          <p:cNvSpPr/>
          <p:nvPr/>
        </p:nvSpPr>
        <p:spPr>
          <a:xfrm>
            <a:off x="2834767" y="3291967"/>
            <a:ext cx="2743200" cy="201168"/>
          </a:xfrm>
          <a:prstGeom prst="rect">
            <a:avLst/>
          </a:prstGeom>
          <a:noFill/>
        </p:spPr>
        <p:txBody>
          <a:bodyPr wrap="square" lIns="0" tIns="0" rIns="0" bIns="0" rtlCol="0" anchor="ctr"/>
          <a:lstStyle/>
          <a:p>
            <a:pPr marL="0" indent="0" algn="ctr">
              <a:buNone/>
            </a:pPr>
            <a:r>
              <a:rPr lang="en-US" sz="750" b="1" kern="0" spc="150" dirty="0">
                <a:solidFill>
                  <a:srgbClr val="FFFFFF"/>
                </a:solidFill>
              </a:rPr>
              <a:t>STEP-BY-STEP INSTRUCTIONS (STEPS 4–6)</a:t>
            </a:r>
            <a:endParaRPr lang="en-US" sz="750" dirty="0"/>
          </a:p>
        </p:txBody>
      </p:sp>
      <p:sp>
        <p:nvSpPr>
          <p:cNvPr id="41" name="Shape 38"/>
          <p:cNvSpPr/>
          <p:nvPr/>
        </p:nvSpPr>
        <p:spPr>
          <a:xfrm>
            <a:off x="2889504" y="3776472"/>
            <a:ext cx="256032" cy="256032"/>
          </a:xfrm>
          <a:prstGeom prst="ellipse">
            <a:avLst/>
          </a:prstGeom>
          <a:solidFill>
            <a:srgbClr val="8E44AD"/>
          </a:solidFill>
          <a:ln w="12700">
            <a:solidFill>
              <a:srgbClr val="8E44AD"/>
            </a:solidFill>
            <a:prstDash val="solid"/>
          </a:ln>
        </p:spPr>
        <p:txBody>
          <a:bodyPr/>
          <a:lstStyle/>
          <a:p>
            <a:endParaRPr lang="en-GB"/>
          </a:p>
        </p:txBody>
      </p:sp>
      <p:sp>
        <p:nvSpPr>
          <p:cNvPr id="42" name="Text 39"/>
          <p:cNvSpPr/>
          <p:nvPr/>
        </p:nvSpPr>
        <p:spPr>
          <a:xfrm>
            <a:off x="2889504" y="3776472"/>
            <a:ext cx="256032" cy="256032"/>
          </a:xfrm>
          <a:prstGeom prst="rect">
            <a:avLst/>
          </a:prstGeom>
          <a:noFill/>
        </p:spPr>
        <p:txBody>
          <a:bodyPr wrap="square" lIns="0" tIns="0" rIns="0" bIns="0" rtlCol="0" anchor="ctr"/>
          <a:lstStyle/>
          <a:p>
            <a:pPr marL="0" indent="0" algn="ctr">
              <a:buNone/>
            </a:pPr>
            <a:r>
              <a:rPr lang="en-US" sz="800" b="1" dirty="0">
                <a:solidFill>
                  <a:srgbClr val="FFFFFF"/>
                </a:solidFill>
              </a:rPr>
              <a:t>4</a:t>
            </a:r>
            <a:endParaRPr lang="en-US" sz="800" dirty="0"/>
          </a:p>
        </p:txBody>
      </p:sp>
      <p:sp>
        <p:nvSpPr>
          <p:cNvPr id="43" name="Text 40"/>
          <p:cNvSpPr/>
          <p:nvPr/>
        </p:nvSpPr>
        <p:spPr>
          <a:xfrm>
            <a:off x="3200400" y="3657727"/>
            <a:ext cx="2377440" cy="256032"/>
          </a:xfrm>
          <a:prstGeom prst="rect">
            <a:avLst/>
          </a:prstGeom>
          <a:noFill/>
        </p:spPr>
        <p:txBody>
          <a:bodyPr wrap="square" lIns="0" tIns="0" rIns="0" bIns="0" rtlCol="0" anchor="ctr"/>
          <a:lstStyle/>
          <a:p>
            <a:pPr marL="0" indent="0">
              <a:buNone/>
            </a:pPr>
            <a:r>
              <a:rPr lang="en-US" sz="800" b="1" dirty="0">
                <a:solidFill>
                  <a:srgbClr val="8E44AD"/>
                </a:solidFill>
                <a:latin typeface="Calibri" panose="020F0502020204030204" pitchFamily="34" charset="0"/>
                <a:ea typeface="Calibri" panose="020F0502020204030204" pitchFamily="34" charset="-122"/>
                <a:cs typeface="Calibri" panose="020F0502020204030204" pitchFamily="34" charset="-120"/>
              </a:rPr>
              <a:t>Choose a Chart Type</a:t>
            </a:r>
            <a:endParaRPr lang="en-US" sz="800" dirty="0"/>
          </a:p>
        </p:txBody>
      </p:sp>
      <p:sp>
        <p:nvSpPr>
          <p:cNvPr id="44" name="Text 41"/>
          <p:cNvSpPr/>
          <p:nvPr/>
        </p:nvSpPr>
        <p:spPr>
          <a:xfrm>
            <a:off x="3200400" y="3913378"/>
            <a:ext cx="2377440" cy="457200"/>
          </a:xfrm>
          <a:prstGeom prst="rect">
            <a:avLst/>
          </a:prstGeom>
          <a:noFill/>
        </p:spPr>
        <p:txBody>
          <a:bodyPr wrap="square" lIns="0" tIns="0" rIns="0" bIns="0" rtlCol="0" anchor="t"/>
          <a:lstStyle/>
          <a:p>
            <a:pPr marL="0" indent="0">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Click the chart icon that suits your data (e.g. Column). A dropdown shows sub-types. Hover to preview, then click to insert onto the spreadsheet (Nussbaumer Knaflic, 2020).</a:t>
            </a:r>
            <a:endParaRPr lang="en-US" sz="680" dirty="0"/>
          </a:p>
        </p:txBody>
      </p:sp>
      <p:sp>
        <p:nvSpPr>
          <p:cNvPr id="45" name="Shape 42"/>
          <p:cNvSpPr/>
          <p:nvPr/>
        </p:nvSpPr>
        <p:spPr>
          <a:xfrm>
            <a:off x="2889504" y="4544568"/>
            <a:ext cx="256032" cy="256032"/>
          </a:xfrm>
          <a:prstGeom prst="ellipse">
            <a:avLst/>
          </a:prstGeom>
          <a:solidFill>
            <a:srgbClr val="E74C3C"/>
          </a:solidFill>
          <a:ln w="12700">
            <a:solidFill>
              <a:srgbClr val="E74C3C"/>
            </a:solidFill>
            <a:prstDash val="solid"/>
          </a:ln>
        </p:spPr>
        <p:txBody>
          <a:bodyPr/>
          <a:lstStyle/>
          <a:p>
            <a:endParaRPr lang="en-GB"/>
          </a:p>
        </p:txBody>
      </p:sp>
      <p:sp>
        <p:nvSpPr>
          <p:cNvPr id="46" name="Text 43"/>
          <p:cNvSpPr/>
          <p:nvPr/>
        </p:nvSpPr>
        <p:spPr>
          <a:xfrm>
            <a:off x="2889504" y="4544568"/>
            <a:ext cx="256032" cy="256032"/>
          </a:xfrm>
          <a:prstGeom prst="rect">
            <a:avLst/>
          </a:prstGeom>
          <a:noFill/>
        </p:spPr>
        <p:txBody>
          <a:bodyPr wrap="square" lIns="0" tIns="0" rIns="0" bIns="0" rtlCol="0" anchor="ctr"/>
          <a:lstStyle/>
          <a:p>
            <a:pPr marL="0" indent="0" algn="ctr">
              <a:buNone/>
            </a:pPr>
            <a:r>
              <a:rPr lang="en-US" sz="800" b="1" dirty="0">
                <a:solidFill>
                  <a:srgbClr val="FFFFFF"/>
                </a:solidFill>
              </a:rPr>
              <a:t>5</a:t>
            </a:r>
            <a:endParaRPr lang="en-US" sz="800" dirty="0"/>
          </a:p>
        </p:txBody>
      </p:sp>
      <p:sp>
        <p:nvSpPr>
          <p:cNvPr id="47" name="Text 44"/>
          <p:cNvSpPr/>
          <p:nvPr/>
        </p:nvSpPr>
        <p:spPr>
          <a:xfrm>
            <a:off x="3227705" y="4288663"/>
            <a:ext cx="2377440" cy="256032"/>
          </a:xfrm>
          <a:prstGeom prst="rect">
            <a:avLst/>
          </a:prstGeom>
          <a:noFill/>
        </p:spPr>
        <p:txBody>
          <a:bodyPr wrap="square" lIns="0" tIns="0" rIns="0" bIns="0" rtlCol="0" anchor="ctr"/>
          <a:lstStyle/>
          <a:p>
            <a:pPr marL="0" indent="0">
              <a:buNone/>
            </a:pPr>
            <a:r>
              <a:rPr lang="en-US" sz="800" b="1" dirty="0">
                <a:solidFill>
                  <a:srgbClr val="E74C3C"/>
                </a:solidFill>
                <a:latin typeface="Calibri" panose="020F0502020204030204" pitchFamily="34" charset="0"/>
                <a:ea typeface="Calibri" panose="020F0502020204030204" pitchFamily="34" charset="-122"/>
                <a:cs typeface="Calibri" panose="020F0502020204030204" pitchFamily="34" charset="-120"/>
              </a:rPr>
              <a:t>Format Your Chart</a:t>
            </a:r>
            <a:endParaRPr lang="en-US" sz="800" dirty="0"/>
          </a:p>
        </p:txBody>
      </p:sp>
      <p:sp>
        <p:nvSpPr>
          <p:cNvPr id="48" name="Text 45"/>
          <p:cNvSpPr/>
          <p:nvPr/>
        </p:nvSpPr>
        <p:spPr>
          <a:xfrm>
            <a:off x="3200400" y="4544949"/>
            <a:ext cx="2377440" cy="457200"/>
          </a:xfrm>
          <a:prstGeom prst="rect">
            <a:avLst/>
          </a:prstGeom>
          <a:noFill/>
        </p:spPr>
        <p:txBody>
          <a:bodyPr wrap="square" lIns="0" tIns="0" rIns="0" bIns="0" rtlCol="0" anchor="t"/>
          <a:lstStyle/>
          <a:p>
            <a:pPr marL="0" indent="0">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Click the chart to open Chart Tools. Use Design tab to change colour styles. Add a Chart Title by clicking the title text box. Use Format tab for fonts and borders (Duarte, 2022).</a:t>
            </a:r>
            <a:endParaRPr lang="en-US" sz="680" dirty="0"/>
          </a:p>
        </p:txBody>
      </p:sp>
      <p:sp>
        <p:nvSpPr>
          <p:cNvPr id="49" name="Shape 46"/>
          <p:cNvSpPr/>
          <p:nvPr/>
        </p:nvSpPr>
        <p:spPr>
          <a:xfrm>
            <a:off x="2889504" y="5312664"/>
            <a:ext cx="256032" cy="256032"/>
          </a:xfrm>
          <a:prstGeom prst="ellipse">
            <a:avLst/>
          </a:prstGeom>
          <a:solidFill>
            <a:srgbClr val="16A085"/>
          </a:solidFill>
          <a:ln w="12700">
            <a:solidFill>
              <a:srgbClr val="16A085"/>
            </a:solidFill>
            <a:prstDash val="solid"/>
          </a:ln>
        </p:spPr>
        <p:txBody>
          <a:bodyPr/>
          <a:lstStyle/>
          <a:p>
            <a:endParaRPr lang="en-GB"/>
          </a:p>
        </p:txBody>
      </p:sp>
      <p:sp>
        <p:nvSpPr>
          <p:cNvPr id="50" name="Text 47"/>
          <p:cNvSpPr/>
          <p:nvPr/>
        </p:nvSpPr>
        <p:spPr>
          <a:xfrm>
            <a:off x="2889504" y="5139309"/>
            <a:ext cx="256032" cy="256032"/>
          </a:xfrm>
          <a:prstGeom prst="rect">
            <a:avLst/>
          </a:prstGeom>
          <a:noFill/>
        </p:spPr>
        <p:txBody>
          <a:bodyPr wrap="square" lIns="0" tIns="0" rIns="0" bIns="0" rtlCol="0" anchor="ctr"/>
          <a:lstStyle/>
          <a:p>
            <a:pPr marL="0" indent="0" algn="ctr">
              <a:buNone/>
            </a:pPr>
            <a:r>
              <a:rPr lang="en-US" sz="800" b="1" dirty="0">
                <a:solidFill>
                  <a:srgbClr val="FFFFFF"/>
                </a:solidFill>
              </a:rPr>
              <a:t>6</a:t>
            </a:r>
            <a:endParaRPr lang="en-US" sz="800" dirty="0"/>
          </a:p>
        </p:txBody>
      </p:sp>
      <p:sp>
        <p:nvSpPr>
          <p:cNvPr id="51" name="Text 48"/>
          <p:cNvSpPr/>
          <p:nvPr/>
        </p:nvSpPr>
        <p:spPr>
          <a:xfrm>
            <a:off x="3200400" y="4993259"/>
            <a:ext cx="2377440" cy="256032"/>
          </a:xfrm>
          <a:prstGeom prst="rect">
            <a:avLst/>
          </a:prstGeom>
          <a:noFill/>
        </p:spPr>
        <p:txBody>
          <a:bodyPr wrap="square" lIns="0" tIns="0" rIns="0" bIns="0" rtlCol="0" anchor="ctr"/>
          <a:lstStyle/>
          <a:p>
            <a:pPr marL="0" indent="0">
              <a:buNone/>
            </a:pPr>
            <a:r>
              <a:rPr lang="en-US" sz="800" b="1" dirty="0">
                <a:solidFill>
                  <a:srgbClr val="16A085"/>
                </a:solidFill>
                <a:latin typeface="Calibri" panose="020F0502020204030204" pitchFamily="34" charset="0"/>
                <a:ea typeface="Calibri" panose="020F0502020204030204" pitchFamily="34" charset="-122"/>
                <a:cs typeface="Calibri" panose="020F0502020204030204" pitchFamily="34" charset="-120"/>
              </a:rPr>
              <a:t>Save Your Work</a:t>
            </a:r>
            <a:endParaRPr lang="en-US" sz="800" dirty="0"/>
          </a:p>
        </p:txBody>
      </p:sp>
      <p:sp>
        <p:nvSpPr>
          <p:cNvPr id="52" name="Text 49"/>
          <p:cNvSpPr/>
          <p:nvPr/>
        </p:nvSpPr>
        <p:spPr>
          <a:xfrm>
            <a:off x="3200400" y="5222240"/>
            <a:ext cx="2377440" cy="406400"/>
          </a:xfrm>
          <a:prstGeom prst="rect">
            <a:avLst/>
          </a:prstGeom>
          <a:noFill/>
        </p:spPr>
        <p:txBody>
          <a:bodyPr wrap="square" lIns="0" tIns="0" rIns="0" bIns="0" rtlCol="0" anchor="t"/>
          <a:lstStyle/>
          <a:p>
            <a:pPr marL="0" indent="0">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Press Ctrl+S to save. Use File → Save As for a new file. Right-click chart and select 'Save as Picture' to export as PNG or JPEG for use in reports (Microsoft, 2023).</a:t>
            </a:r>
            <a:endParaRPr lang="en-US" sz="680" dirty="0"/>
          </a:p>
        </p:txBody>
      </p:sp>
      <p:sp>
        <p:nvSpPr>
          <p:cNvPr id="53" name="Shape 50"/>
          <p:cNvSpPr/>
          <p:nvPr/>
        </p:nvSpPr>
        <p:spPr>
          <a:xfrm>
            <a:off x="5742432" y="731520"/>
            <a:ext cx="2834640" cy="1920240"/>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54" name="Shape 51"/>
          <p:cNvSpPr/>
          <p:nvPr/>
        </p:nvSpPr>
        <p:spPr>
          <a:xfrm>
            <a:off x="5742432" y="731520"/>
            <a:ext cx="2834640" cy="201168"/>
          </a:xfrm>
          <a:prstGeom prst="rect">
            <a:avLst/>
          </a:prstGeom>
          <a:solidFill>
            <a:srgbClr val="27AE60"/>
          </a:solidFill>
          <a:ln w="12700">
            <a:solidFill>
              <a:srgbClr val="27AE60"/>
            </a:solidFill>
            <a:prstDash val="solid"/>
          </a:ln>
        </p:spPr>
        <p:txBody>
          <a:bodyPr/>
          <a:lstStyle/>
          <a:p>
            <a:endParaRPr lang="en-GB"/>
          </a:p>
        </p:txBody>
      </p:sp>
      <p:sp>
        <p:nvSpPr>
          <p:cNvPr id="55" name="Text 52"/>
          <p:cNvSpPr/>
          <p:nvPr/>
        </p:nvSpPr>
        <p:spPr>
          <a:xfrm>
            <a:off x="5788152" y="731520"/>
            <a:ext cx="2743200" cy="201168"/>
          </a:xfrm>
          <a:prstGeom prst="rect">
            <a:avLst/>
          </a:prstGeom>
          <a:noFill/>
        </p:spPr>
        <p:txBody>
          <a:bodyPr wrap="square" lIns="0" tIns="0" rIns="0" bIns="0" rtlCol="0" anchor="ctr"/>
          <a:lstStyle/>
          <a:p>
            <a:pPr marL="0" indent="0" algn="ctr">
              <a:buNone/>
            </a:pPr>
            <a:r>
              <a:rPr lang="en-US" sz="750" b="1" kern="0" spc="150" dirty="0">
                <a:solidFill>
                  <a:srgbClr val="FFFFFF"/>
                </a:solidFill>
              </a:rPr>
              <a:t>SAMPLE DATA &amp; CHART OUTPUT</a:t>
            </a:r>
            <a:endParaRPr lang="en-US" sz="750" dirty="0"/>
          </a:p>
        </p:txBody>
      </p:sp>
      <p:graphicFrame>
        <p:nvGraphicFramePr>
          <p:cNvPr id="56" name="Table 1"/>
          <p:cNvGraphicFramePr>
            <a:graphicFrameLocks noGrp="1"/>
          </p:cNvGraphicFramePr>
          <p:nvPr/>
        </p:nvGraphicFramePr>
        <p:xfrm>
          <a:off x="5788152" y="950976"/>
          <a:ext cx="1298448" cy="1536192"/>
        </p:xfrm>
        <a:graphic>
          <a:graphicData uri="http://schemas.openxmlformats.org/drawingml/2006/table">
            <a:tbl>
              <a:tblPr/>
              <a:tblGrid>
                <a:gridCol w="658368">
                  <a:extLst>
                    <a:ext uri="{9D8B030D-6E8A-4147-A177-3AD203B41FA5}">
                      <a16:colId xmlns:a16="http://schemas.microsoft.com/office/drawing/2014/main" val="20000"/>
                    </a:ext>
                  </a:extLst>
                </a:gridCol>
                <a:gridCol w="640080">
                  <a:extLst>
                    <a:ext uri="{9D8B030D-6E8A-4147-A177-3AD203B41FA5}">
                      <a16:colId xmlns:a16="http://schemas.microsoft.com/office/drawing/2014/main" val="20001"/>
                    </a:ext>
                  </a:extLst>
                </a:gridCol>
              </a:tblGrid>
              <a:tr h="256032">
                <a:tc>
                  <a:txBody>
                    <a:bodyPr/>
                    <a:lstStyle/>
                    <a:p>
                      <a:pPr marL="0" indent="0">
                        <a:buNone/>
                      </a:pPr>
                      <a:r>
                        <a:rPr lang="en-US" sz="650" b="1" dirty="0">
                          <a:solidFill>
                            <a:srgbClr val="FFFFFF"/>
                          </a:solidFill>
                          <a:latin typeface="Calibri" panose="020F0502020204030204" pitchFamily="34" charset="0"/>
                          <a:ea typeface="Calibri" panose="020F0502020204030204" pitchFamily="34" charset="-122"/>
                          <a:cs typeface="Calibri" panose="020F0502020204030204" pitchFamily="34" charset="-120"/>
                        </a:rPr>
                        <a:t>Month</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27AE60"/>
                    </a:solidFill>
                  </a:tcPr>
                </a:tc>
                <a:tc>
                  <a:txBody>
                    <a:bodyPr/>
                    <a:lstStyle/>
                    <a:p>
                      <a:pPr marL="0" indent="0">
                        <a:buNone/>
                      </a:pPr>
                      <a:r>
                        <a:rPr lang="en-US" sz="650" b="1" dirty="0">
                          <a:solidFill>
                            <a:srgbClr val="FFFFFF"/>
                          </a:solidFill>
                          <a:latin typeface="Calibri" panose="020F0502020204030204" pitchFamily="34" charset="0"/>
                          <a:ea typeface="Calibri" panose="020F0502020204030204" pitchFamily="34" charset="-122"/>
                          <a:cs typeface="Calibri" panose="020F0502020204030204" pitchFamily="34" charset="-120"/>
                        </a:rPr>
                        <a:t>Sales (£000)</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27AE60"/>
                    </a:solidFill>
                  </a:tcPr>
                </a:tc>
                <a:extLst>
                  <a:ext uri="{0D108BD9-81ED-4DB2-BD59-A6C34878D82A}">
                    <a16:rowId xmlns:a16="http://schemas.microsoft.com/office/drawing/2014/main" val="10000"/>
                  </a:ext>
                </a:extLst>
              </a:tr>
              <a:tr h="256032">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January</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42</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256032">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February</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55</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256032">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March</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63</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256032">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April</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58</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256032">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May</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50" dirty="0">
                          <a:solidFill>
                            <a:srgbClr val="1C2833"/>
                          </a:solidFill>
                          <a:latin typeface="Calibri" panose="020F0502020204030204" pitchFamily="34" charset="0"/>
                          <a:ea typeface="Calibri" panose="020F0502020204030204" pitchFamily="34" charset="-122"/>
                          <a:cs typeface="Calibri" panose="020F0502020204030204" pitchFamily="34" charset="-120"/>
                        </a:rPr>
                        <a:t>70</a:t>
                      </a:r>
                      <a:endParaRPr lang="en-US" sz="65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graphicFrame>
        <p:nvGraphicFramePr>
          <p:cNvPr id="57" name="Chart 0"/>
          <p:cNvGraphicFramePr/>
          <p:nvPr/>
        </p:nvGraphicFramePr>
        <p:xfrm>
          <a:off x="7146925" y="960755"/>
          <a:ext cx="1375410" cy="1563370"/>
        </p:xfrm>
        <a:graphic>
          <a:graphicData uri="http://schemas.openxmlformats.org/drawingml/2006/chart">
            <c:chart xmlns:c="http://schemas.openxmlformats.org/drawingml/2006/chart" xmlns:r="http://schemas.openxmlformats.org/officeDocument/2006/relationships" r:id="rId4"/>
          </a:graphicData>
        </a:graphic>
      </p:graphicFrame>
      <p:sp>
        <p:nvSpPr>
          <p:cNvPr id="58" name="Shape 53"/>
          <p:cNvSpPr/>
          <p:nvPr/>
        </p:nvSpPr>
        <p:spPr>
          <a:xfrm>
            <a:off x="5742432" y="2724912"/>
            <a:ext cx="2834640" cy="1572768"/>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59" name="Shape 54"/>
          <p:cNvSpPr/>
          <p:nvPr/>
        </p:nvSpPr>
        <p:spPr>
          <a:xfrm>
            <a:off x="5742432" y="2724912"/>
            <a:ext cx="2834640" cy="201168"/>
          </a:xfrm>
          <a:prstGeom prst="rect">
            <a:avLst/>
          </a:prstGeom>
          <a:solidFill>
            <a:srgbClr val="2E86C1"/>
          </a:solidFill>
          <a:ln w="12700">
            <a:solidFill>
              <a:srgbClr val="2E86C1"/>
            </a:solidFill>
            <a:prstDash val="solid"/>
          </a:ln>
        </p:spPr>
        <p:txBody>
          <a:bodyPr/>
          <a:lstStyle/>
          <a:p>
            <a:endParaRPr lang="en-GB"/>
          </a:p>
        </p:txBody>
      </p:sp>
      <p:sp>
        <p:nvSpPr>
          <p:cNvPr id="60" name="Text 55"/>
          <p:cNvSpPr/>
          <p:nvPr/>
        </p:nvSpPr>
        <p:spPr>
          <a:xfrm>
            <a:off x="5788152" y="2724912"/>
            <a:ext cx="2743200" cy="201168"/>
          </a:xfrm>
          <a:prstGeom prst="rect">
            <a:avLst/>
          </a:prstGeom>
          <a:noFill/>
        </p:spPr>
        <p:txBody>
          <a:bodyPr wrap="square" lIns="0" tIns="0" rIns="0" bIns="0" rtlCol="0" anchor="ctr"/>
          <a:lstStyle/>
          <a:p>
            <a:pPr marL="0" indent="0" algn="ctr">
              <a:buNone/>
            </a:pPr>
            <a:r>
              <a:rPr lang="en-US" sz="750" b="1" kern="0" spc="150" dirty="0">
                <a:solidFill>
                  <a:srgbClr val="FFFFFF"/>
                </a:solidFill>
              </a:rPr>
              <a:t>CONCEPTUAL FRAMEWORK</a:t>
            </a:r>
            <a:endParaRPr lang="en-US" sz="750" dirty="0"/>
          </a:p>
        </p:txBody>
      </p:sp>
      <p:sp>
        <p:nvSpPr>
          <p:cNvPr id="61" name="Shape 56"/>
          <p:cNvSpPr/>
          <p:nvPr/>
        </p:nvSpPr>
        <p:spPr>
          <a:xfrm>
            <a:off x="5815584" y="2944368"/>
            <a:ext cx="475488" cy="475488"/>
          </a:xfrm>
          <a:prstGeom prst="ellipse">
            <a:avLst/>
          </a:prstGeom>
          <a:solidFill>
            <a:srgbClr val="2E86C1"/>
          </a:solidFill>
          <a:ln w="12700">
            <a:solidFill>
              <a:srgbClr val="2E86C1"/>
            </a:solidFill>
            <a:prstDash val="solid"/>
          </a:ln>
        </p:spPr>
        <p:txBody>
          <a:bodyPr/>
          <a:lstStyle/>
          <a:p>
            <a:endParaRPr lang="en-GB"/>
          </a:p>
        </p:txBody>
      </p:sp>
      <p:sp>
        <p:nvSpPr>
          <p:cNvPr id="62" name="Text 57"/>
          <p:cNvSpPr/>
          <p:nvPr/>
        </p:nvSpPr>
        <p:spPr>
          <a:xfrm>
            <a:off x="5815584" y="2944368"/>
            <a:ext cx="475488" cy="475488"/>
          </a:xfrm>
          <a:prstGeom prst="rect">
            <a:avLst/>
          </a:prstGeom>
          <a:noFill/>
        </p:spPr>
        <p:txBody>
          <a:bodyPr wrap="square" lIns="0" tIns="0" rIns="0" bIns="0" rtlCol="0" anchor="ctr"/>
          <a:lstStyle/>
          <a:p>
            <a:pPr marL="0" indent="0" algn="ctr">
              <a:buNone/>
            </a:pPr>
            <a:r>
              <a:rPr lang="en-US" sz="550" b="1" dirty="0">
                <a:solidFill>
                  <a:srgbClr val="FFFFFF"/>
                </a:solidFill>
              </a:rPr>
              <a:t>Raw</a:t>
            </a:r>
            <a:endParaRPr lang="en-US" sz="550" dirty="0"/>
          </a:p>
          <a:p>
            <a:pPr marL="0" indent="0" algn="ctr">
              <a:buNone/>
            </a:pPr>
            <a:r>
              <a:rPr lang="en-US" sz="550" b="1" dirty="0">
                <a:solidFill>
                  <a:srgbClr val="FFFFFF"/>
                </a:solidFill>
              </a:rPr>
              <a:t>Data</a:t>
            </a:r>
            <a:endParaRPr lang="en-US" sz="550" dirty="0"/>
          </a:p>
        </p:txBody>
      </p:sp>
      <p:sp>
        <p:nvSpPr>
          <p:cNvPr id="63" name="Text 58"/>
          <p:cNvSpPr/>
          <p:nvPr/>
        </p:nvSpPr>
        <p:spPr>
          <a:xfrm>
            <a:off x="6126480" y="2916936"/>
            <a:ext cx="146304" cy="146304"/>
          </a:xfrm>
          <a:prstGeom prst="rect">
            <a:avLst/>
          </a:prstGeom>
          <a:noFill/>
        </p:spPr>
        <p:txBody>
          <a:bodyPr wrap="square" lIns="0" tIns="0" rIns="0" bIns="0" rtlCol="0" anchor="ctr"/>
          <a:lstStyle/>
          <a:p>
            <a:pPr marL="0" indent="0" algn="ctr">
              <a:buNone/>
            </a:pPr>
            <a:r>
              <a:rPr lang="en-US" sz="500" b="1" dirty="0">
                <a:solidFill>
                  <a:srgbClr val="1C2833"/>
                </a:solidFill>
              </a:rPr>
              <a:t>1</a:t>
            </a:r>
            <a:endParaRPr lang="en-US" sz="500" dirty="0"/>
          </a:p>
        </p:txBody>
      </p:sp>
      <p:sp>
        <p:nvSpPr>
          <p:cNvPr id="64" name="Shape 59"/>
          <p:cNvSpPr/>
          <p:nvPr/>
        </p:nvSpPr>
        <p:spPr>
          <a:xfrm>
            <a:off x="6291072" y="3182112"/>
            <a:ext cx="146304" cy="0"/>
          </a:xfrm>
          <a:prstGeom prst="line">
            <a:avLst/>
          </a:prstGeom>
          <a:noFill/>
          <a:ln w="15240">
            <a:solidFill>
              <a:srgbClr val="666666"/>
            </a:solidFill>
            <a:prstDash val="solid"/>
          </a:ln>
        </p:spPr>
        <p:txBody>
          <a:bodyPr/>
          <a:lstStyle/>
          <a:p>
            <a:endParaRPr lang="en-GB"/>
          </a:p>
        </p:txBody>
      </p:sp>
      <p:sp>
        <p:nvSpPr>
          <p:cNvPr id="65" name="Shape 60"/>
          <p:cNvSpPr/>
          <p:nvPr/>
        </p:nvSpPr>
        <p:spPr>
          <a:xfrm>
            <a:off x="6364224" y="2944368"/>
            <a:ext cx="475488" cy="475488"/>
          </a:xfrm>
          <a:prstGeom prst="ellipse">
            <a:avLst/>
          </a:prstGeom>
          <a:solidFill>
            <a:srgbClr val="E67E22"/>
          </a:solidFill>
          <a:ln w="12700">
            <a:solidFill>
              <a:srgbClr val="E67E22"/>
            </a:solidFill>
            <a:prstDash val="solid"/>
          </a:ln>
        </p:spPr>
        <p:txBody>
          <a:bodyPr/>
          <a:lstStyle/>
          <a:p>
            <a:endParaRPr lang="en-GB"/>
          </a:p>
        </p:txBody>
      </p:sp>
      <p:sp>
        <p:nvSpPr>
          <p:cNvPr id="66" name="Text 61"/>
          <p:cNvSpPr/>
          <p:nvPr/>
        </p:nvSpPr>
        <p:spPr>
          <a:xfrm>
            <a:off x="6364224" y="2944368"/>
            <a:ext cx="475488" cy="475488"/>
          </a:xfrm>
          <a:prstGeom prst="rect">
            <a:avLst/>
          </a:prstGeom>
          <a:noFill/>
        </p:spPr>
        <p:txBody>
          <a:bodyPr wrap="square" lIns="0" tIns="0" rIns="0" bIns="0" rtlCol="0" anchor="ctr"/>
          <a:lstStyle/>
          <a:p>
            <a:pPr marL="0" indent="0" algn="ctr">
              <a:buNone/>
            </a:pPr>
            <a:r>
              <a:rPr lang="en-US" sz="550" b="1" dirty="0">
                <a:solidFill>
                  <a:srgbClr val="FFFFFF"/>
                </a:solidFill>
              </a:rPr>
              <a:t>Select</a:t>
            </a:r>
            <a:endParaRPr lang="en-US" sz="550" dirty="0"/>
          </a:p>
          <a:p>
            <a:pPr marL="0" indent="0" algn="ctr">
              <a:buNone/>
            </a:pPr>
            <a:r>
              <a:rPr lang="en-US" sz="550" b="1" dirty="0">
                <a:solidFill>
                  <a:srgbClr val="FFFFFF"/>
                </a:solidFill>
              </a:rPr>
              <a:t>Range</a:t>
            </a:r>
            <a:endParaRPr lang="en-US" sz="550" dirty="0"/>
          </a:p>
        </p:txBody>
      </p:sp>
      <p:sp>
        <p:nvSpPr>
          <p:cNvPr id="67" name="Text 62"/>
          <p:cNvSpPr/>
          <p:nvPr/>
        </p:nvSpPr>
        <p:spPr>
          <a:xfrm>
            <a:off x="6675120" y="2916936"/>
            <a:ext cx="146304" cy="146304"/>
          </a:xfrm>
          <a:prstGeom prst="rect">
            <a:avLst/>
          </a:prstGeom>
          <a:noFill/>
        </p:spPr>
        <p:txBody>
          <a:bodyPr wrap="square" lIns="0" tIns="0" rIns="0" bIns="0" rtlCol="0" anchor="ctr"/>
          <a:lstStyle/>
          <a:p>
            <a:pPr marL="0" indent="0" algn="ctr">
              <a:buNone/>
            </a:pPr>
            <a:r>
              <a:rPr lang="en-US" sz="500" b="1" dirty="0">
                <a:solidFill>
                  <a:srgbClr val="1C2833"/>
                </a:solidFill>
              </a:rPr>
              <a:t>2</a:t>
            </a:r>
            <a:endParaRPr lang="en-US" sz="500" dirty="0"/>
          </a:p>
        </p:txBody>
      </p:sp>
      <p:sp>
        <p:nvSpPr>
          <p:cNvPr id="68" name="Shape 63"/>
          <p:cNvSpPr/>
          <p:nvPr/>
        </p:nvSpPr>
        <p:spPr>
          <a:xfrm>
            <a:off x="6839712" y="3182112"/>
            <a:ext cx="146304" cy="0"/>
          </a:xfrm>
          <a:prstGeom prst="line">
            <a:avLst/>
          </a:prstGeom>
          <a:noFill/>
          <a:ln w="15240">
            <a:solidFill>
              <a:srgbClr val="666666"/>
            </a:solidFill>
            <a:prstDash val="solid"/>
          </a:ln>
        </p:spPr>
        <p:txBody>
          <a:bodyPr/>
          <a:lstStyle/>
          <a:p>
            <a:endParaRPr lang="en-GB"/>
          </a:p>
        </p:txBody>
      </p:sp>
      <p:sp>
        <p:nvSpPr>
          <p:cNvPr id="69" name="Shape 64"/>
          <p:cNvSpPr/>
          <p:nvPr/>
        </p:nvSpPr>
        <p:spPr>
          <a:xfrm>
            <a:off x="6912864" y="2944368"/>
            <a:ext cx="475488" cy="475488"/>
          </a:xfrm>
          <a:prstGeom prst="ellipse">
            <a:avLst/>
          </a:prstGeom>
          <a:solidFill>
            <a:srgbClr val="27AE60"/>
          </a:solidFill>
          <a:ln w="12700">
            <a:solidFill>
              <a:srgbClr val="27AE60"/>
            </a:solidFill>
            <a:prstDash val="solid"/>
          </a:ln>
        </p:spPr>
        <p:txBody>
          <a:bodyPr/>
          <a:lstStyle/>
          <a:p>
            <a:endParaRPr lang="en-GB"/>
          </a:p>
        </p:txBody>
      </p:sp>
      <p:sp>
        <p:nvSpPr>
          <p:cNvPr id="70" name="Text 65"/>
          <p:cNvSpPr/>
          <p:nvPr/>
        </p:nvSpPr>
        <p:spPr>
          <a:xfrm>
            <a:off x="6912864" y="2944368"/>
            <a:ext cx="475488" cy="475488"/>
          </a:xfrm>
          <a:prstGeom prst="rect">
            <a:avLst/>
          </a:prstGeom>
          <a:noFill/>
        </p:spPr>
        <p:txBody>
          <a:bodyPr wrap="square" lIns="0" tIns="0" rIns="0" bIns="0" rtlCol="0" anchor="ctr"/>
          <a:lstStyle/>
          <a:p>
            <a:pPr marL="0" indent="0" algn="ctr">
              <a:buNone/>
            </a:pPr>
            <a:r>
              <a:rPr lang="en-US" sz="550" b="1" dirty="0">
                <a:solidFill>
                  <a:srgbClr val="FFFFFF"/>
                </a:solidFill>
              </a:rPr>
              <a:t>Insert</a:t>
            </a:r>
            <a:endParaRPr lang="en-US" sz="550" dirty="0"/>
          </a:p>
          <a:p>
            <a:pPr marL="0" indent="0" algn="ctr">
              <a:buNone/>
            </a:pPr>
            <a:r>
              <a:rPr lang="en-US" sz="550" b="1" dirty="0">
                <a:solidFill>
                  <a:srgbClr val="FFFFFF"/>
                </a:solidFill>
              </a:rPr>
              <a:t>Chart</a:t>
            </a:r>
            <a:endParaRPr lang="en-US" sz="550" dirty="0"/>
          </a:p>
        </p:txBody>
      </p:sp>
      <p:sp>
        <p:nvSpPr>
          <p:cNvPr id="71" name="Text 66"/>
          <p:cNvSpPr/>
          <p:nvPr/>
        </p:nvSpPr>
        <p:spPr>
          <a:xfrm>
            <a:off x="7223760" y="2916936"/>
            <a:ext cx="146304" cy="146304"/>
          </a:xfrm>
          <a:prstGeom prst="rect">
            <a:avLst/>
          </a:prstGeom>
          <a:noFill/>
        </p:spPr>
        <p:txBody>
          <a:bodyPr wrap="square" lIns="0" tIns="0" rIns="0" bIns="0" rtlCol="0" anchor="ctr"/>
          <a:lstStyle/>
          <a:p>
            <a:pPr marL="0" indent="0" algn="ctr">
              <a:buNone/>
            </a:pPr>
            <a:r>
              <a:rPr lang="en-US" sz="500" b="1" dirty="0">
                <a:solidFill>
                  <a:srgbClr val="1C2833"/>
                </a:solidFill>
              </a:rPr>
              <a:t>3</a:t>
            </a:r>
            <a:endParaRPr lang="en-US" sz="500" dirty="0"/>
          </a:p>
        </p:txBody>
      </p:sp>
      <p:sp>
        <p:nvSpPr>
          <p:cNvPr id="72" name="Shape 67"/>
          <p:cNvSpPr/>
          <p:nvPr/>
        </p:nvSpPr>
        <p:spPr>
          <a:xfrm>
            <a:off x="7388352" y="3182112"/>
            <a:ext cx="146304" cy="0"/>
          </a:xfrm>
          <a:prstGeom prst="line">
            <a:avLst/>
          </a:prstGeom>
          <a:noFill/>
          <a:ln w="15240">
            <a:solidFill>
              <a:srgbClr val="666666"/>
            </a:solidFill>
            <a:prstDash val="solid"/>
          </a:ln>
        </p:spPr>
        <p:txBody>
          <a:bodyPr/>
          <a:lstStyle/>
          <a:p>
            <a:endParaRPr lang="en-GB"/>
          </a:p>
        </p:txBody>
      </p:sp>
      <p:sp>
        <p:nvSpPr>
          <p:cNvPr id="73" name="Shape 68"/>
          <p:cNvSpPr/>
          <p:nvPr/>
        </p:nvSpPr>
        <p:spPr>
          <a:xfrm>
            <a:off x="7461504" y="2944368"/>
            <a:ext cx="475488" cy="475488"/>
          </a:xfrm>
          <a:prstGeom prst="ellipse">
            <a:avLst/>
          </a:prstGeom>
          <a:solidFill>
            <a:srgbClr val="8E44AD"/>
          </a:solidFill>
          <a:ln w="12700">
            <a:solidFill>
              <a:srgbClr val="8E44AD"/>
            </a:solidFill>
            <a:prstDash val="solid"/>
          </a:ln>
        </p:spPr>
        <p:txBody>
          <a:bodyPr/>
          <a:lstStyle/>
          <a:p>
            <a:endParaRPr lang="en-GB"/>
          </a:p>
        </p:txBody>
      </p:sp>
      <p:sp>
        <p:nvSpPr>
          <p:cNvPr id="74" name="Text 69"/>
          <p:cNvSpPr/>
          <p:nvPr/>
        </p:nvSpPr>
        <p:spPr>
          <a:xfrm>
            <a:off x="7461504" y="2944368"/>
            <a:ext cx="475488" cy="475488"/>
          </a:xfrm>
          <a:prstGeom prst="rect">
            <a:avLst/>
          </a:prstGeom>
          <a:noFill/>
        </p:spPr>
        <p:txBody>
          <a:bodyPr wrap="square" lIns="0" tIns="0" rIns="0" bIns="0" rtlCol="0" anchor="ctr"/>
          <a:lstStyle/>
          <a:p>
            <a:pPr marL="0" indent="0" algn="ctr">
              <a:buNone/>
            </a:pPr>
            <a:r>
              <a:rPr lang="en-US" sz="550" b="1" dirty="0">
                <a:solidFill>
                  <a:srgbClr val="FFFFFF"/>
                </a:solidFill>
              </a:rPr>
              <a:t>Format</a:t>
            </a:r>
            <a:endParaRPr lang="en-US" sz="550" dirty="0"/>
          </a:p>
          <a:p>
            <a:pPr marL="0" indent="0" algn="ctr">
              <a:buNone/>
            </a:pPr>
            <a:r>
              <a:rPr lang="en-US" sz="550" b="1" dirty="0">
                <a:solidFill>
                  <a:srgbClr val="FFFFFF"/>
                </a:solidFill>
              </a:rPr>
              <a:t>Chart</a:t>
            </a:r>
            <a:endParaRPr lang="en-US" sz="550" dirty="0"/>
          </a:p>
        </p:txBody>
      </p:sp>
      <p:sp>
        <p:nvSpPr>
          <p:cNvPr id="75" name="Text 70"/>
          <p:cNvSpPr/>
          <p:nvPr/>
        </p:nvSpPr>
        <p:spPr>
          <a:xfrm>
            <a:off x="7772400" y="2916936"/>
            <a:ext cx="146304" cy="146304"/>
          </a:xfrm>
          <a:prstGeom prst="rect">
            <a:avLst/>
          </a:prstGeom>
          <a:noFill/>
        </p:spPr>
        <p:txBody>
          <a:bodyPr wrap="square" lIns="0" tIns="0" rIns="0" bIns="0" rtlCol="0" anchor="ctr"/>
          <a:lstStyle/>
          <a:p>
            <a:pPr marL="0" indent="0" algn="ctr">
              <a:buNone/>
            </a:pPr>
            <a:r>
              <a:rPr lang="en-US" sz="500" b="1" dirty="0">
                <a:solidFill>
                  <a:srgbClr val="1C2833"/>
                </a:solidFill>
              </a:rPr>
              <a:t>4</a:t>
            </a:r>
            <a:endParaRPr lang="en-US" sz="500" dirty="0"/>
          </a:p>
        </p:txBody>
      </p:sp>
      <p:sp>
        <p:nvSpPr>
          <p:cNvPr id="76" name="Shape 71"/>
          <p:cNvSpPr/>
          <p:nvPr/>
        </p:nvSpPr>
        <p:spPr>
          <a:xfrm>
            <a:off x="7936992" y="3182112"/>
            <a:ext cx="146304" cy="0"/>
          </a:xfrm>
          <a:prstGeom prst="line">
            <a:avLst/>
          </a:prstGeom>
          <a:noFill/>
          <a:ln w="15240">
            <a:solidFill>
              <a:srgbClr val="666666"/>
            </a:solidFill>
            <a:prstDash val="solid"/>
          </a:ln>
        </p:spPr>
        <p:txBody>
          <a:bodyPr/>
          <a:lstStyle/>
          <a:p>
            <a:endParaRPr lang="en-GB"/>
          </a:p>
        </p:txBody>
      </p:sp>
      <p:sp>
        <p:nvSpPr>
          <p:cNvPr id="77" name="Shape 72"/>
          <p:cNvSpPr/>
          <p:nvPr/>
        </p:nvSpPr>
        <p:spPr>
          <a:xfrm>
            <a:off x="8010144" y="2944368"/>
            <a:ext cx="475488" cy="475488"/>
          </a:xfrm>
          <a:prstGeom prst="ellipse">
            <a:avLst/>
          </a:prstGeom>
          <a:solidFill>
            <a:srgbClr val="E74C3C"/>
          </a:solidFill>
          <a:ln w="12700">
            <a:solidFill>
              <a:srgbClr val="E74C3C"/>
            </a:solidFill>
            <a:prstDash val="solid"/>
          </a:ln>
        </p:spPr>
        <p:txBody>
          <a:bodyPr/>
          <a:lstStyle/>
          <a:p>
            <a:endParaRPr lang="en-GB"/>
          </a:p>
        </p:txBody>
      </p:sp>
      <p:sp>
        <p:nvSpPr>
          <p:cNvPr id="78" name="Text 73"/>
          <p:cNvSpPr/>
          <p:nvPr/>
        </p:nvSpPr>
        <p:spPr>
          <a:xfrm>
            <a:off x="8010144" y="2944368"/>
            <a:ext cx="475488" cy="475488"/>
          </a:xfrm>
          <a:prstGeom prst="rect">
            <a:avLst/>
          </a:prstGeom>
          <a:noFill/>
        </p:spPr>
        <p:txBody>
          <a:bodyPr wrap="square" lIns="0" tIns="0" rIns="0" bIns="0" rtlCol="0" anchor="ctr"/>
          <a:lstStyle/>
          <a:p>
            <a:pPr marL="0" indent="0" algn="ctr">
              <a:buNone/>
            </a:pPr>
            <a:r>
              <a:rPr lang="en-US" sz="550" b="1" dirty="0">
                <a:solidFill>
                  <a:srgbClr val="FFFFFF"/>
                </a:solidFill>
              </a:rPr>
              <a:t>Save &amp;</a:t>
            </a:r>
            <a:endParaRPr lang="en-US" sz="550" dirty="0"/>
          </a:p>
          <a:p>
            <a:pPr marL="0" indent="0" algn="ctr">
              <a:buNone/>
            </a:pPr>
            <a:r>
              <a:rPr lang="en-US" sz="550" b="1" dirty="0">
                <a:solidFill>
                  <a:srgbClr val="FFFFFF"/>
                </a:solidFill>
              </a:rPr>
              <a:t>Share</a:t>
            </a:r>
            <a:endParaRPr lang="en-US" sz="550" dirty="0"/>
          </a:p>
        </p:txBody>
      </p:sp>
      <p:sp>
        <p:nvSpPr>
          <p:cNvPr id="79" name="Text 74"/>
          <p:cNvSpPr/>
          <p:nvPr/>
        </p:nvSpPr>
        <p:spPr>
          <a:xfrm>
            <a:off x="8321040" y="2916936"/>
            <a:ext cx="146304" cy="146304"/>
          </a:xfrm>
          <a:prstGeom prst="rect">
            <a:avLst/>
          </a:prstGeom>
          <a:noFill/>
        </p:spPr>
        <p:txBody>
          <a:bodyPr wrap="square" lIns="0" tIns="0" rIns="0" bIns="0" rtlCol="0" anchor="ctr"/>
          <a:lstStyle/>
          <a:p>
            <a:pPr marL="0" indent="0" algn="ctr">
              <a:buNone/>
            </a:pPr>
            <a:r>
              <a:rPr lang="en-US" sz="500" b="1" dirty="0">
                <a:solidFill>
                  <a:srgbClr val="1C2833"/>
                </a:solidFill>
              </a:rPr>
              <a:t>5</a:t>
            </a:r>
            <a:endParaRPr lang="en-US" sz="500" dirty="0"/>
          </a:p>
        </p:txBody>
      </p:sp>
      <p:sp>
        <p:nvSpPr>
          <p:cNvPr id="80" name="Text 75"/>
          <p:cNvSpPr/>
          <p:nvPr/>
        </p:nvSpPr>
        <p:spPr>
          <a:xfrm>
            <a:off x="5797550" y="3629660"/>
            <a:ext cx="2724785" cy="622300"/>
          </a:xfrm>
          <a:prstGeom prst="rect">
            <a:avLst/>
          </a:prstGeom>
          <a:noFill/>
        </p:spPr>
        <p:txBody>
          <a:bodyPr wrap="square" lIns="0" tIns="0" rIns="0" bIns="0" rtlCol="0" anchor="t"/>
          <a:lstStyle/>
          <a:p>
            <a:pPr marL="0" indent="0">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The framework above shows the five-stage process of creating an Excel chart. Each stage builds on the previous, ensuring a clear, structured outcome. The final chart is a communication tool — not just a technical product (Duarte, 2022; Nussbaumer Knaflic, 2020).</a:t>
            </a:r>
            <a:endParaRPr lang="en-US" sz="680" dirty="0"/>
          </a:p>
        </p:txBody>
      </p:sp>
      <p:sp>
        <p:nvSpPr>
          <p:cNvPr id="81" name="Shape 76"/>
          <p:cNvSpPr/>
          <p:nvPr/>
        </p:nvSpPr>
        <p:spPr>
          <a:xfrm>
            <a:off x="5742432" y="4370832"/>
            <a:ext cx="2834640" cy="1261872"/>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82" name="Shape 77"/>
          <p:cNvSpPr/>
          <p:nvPr/>
        </p:nvSpPr>
        <p:spPr>
          <a:xfrm>
            <a:off x="5742432" y="4370832"/>
            <a:ext cx="2834640" cy="201168"/>
          </a:xfrm>
          <a:prstGeom prst="rect">
            <a:avLst/>
          </a:prstGeom>
          <a:solidFill>
            <a:srgbClr val="8E44AD"/>
          </a:solidFill>
          <a:ln w="12700">
            <a:solidFill>
              <a:srgbClr val="8E44AD"/>
            </a:solidFill>
            <a:prstDash val="solid"/>
          </a:ln>
        </p:spPr>
        <p:txBody>
          <a:bodyPr/>
          <a:lstStyle/>
          <a:p>
            <a:endParaRPr lang="en-GB"/>
          </a:p>
        </p:txBody>
      </p:sp>
      <p:sp>
        <p:nvSpPr>
          <p:cNvPr id="83" name="Text 78"/>
          <p:cNvSpPr/>
          <p:nvPr/>
        </p:nvSpPr>
        <p:spPr>
          <a:xfrm>
            <a:off x="5788152" y="4370832"/>
            <a:ext cx="2743200" cy="201168"/>
          </a:xfrm>
          <a:prstGeom prst="rect">
            <a:avLst/>
          </a:prstGeom>
          <a:noFill/>
        </p:spPr>
        <p:txBody>
          <a:bodyPr wrap="square" lIns="0" tIns="0" rIns="0" bIns="0" rtlCol="0" anchor="ctr"/>
          <a:lstStyle/>
          <a:p>
            <a:pPr marL="0" indent="0" algn="ctr">
              <a:buNone/>
            </a:pPr>
            <a:r>
              <a:rPr lang="en-US" sz="750" b="1" kern="0" spc="150" dirty="0">
                <a:solidFill>
                  <a:srgbClr val="FFFFFF"/>
                </a:solidFill>
              </a:rPr>
              <a:t>PRO TIPS</a:t>
            </a:r>
            <a:endParaRPr lang="en-US" sz="750" dirty="0"/>
          </a:p>
        </p:txBody>
      </p:sp>
      <p:sp>
        <p:nvSpPr>
          <p:cNvPr id="84" name="Text 79"/>
          <p:cNvSpPr/>
          <p:nvPr/>
        </p:nvSpPr>
        <p:spPr>
          <a:xfrm>
            <a:off x="5797296" y="4590288"/>
            <a:ext cx="2724912" cy="237744"/>
          </a:xfrm>
          <a:prstGeom prst="rect">
            <a:avLst/>
          </a:prstGeom>
          <a:noFill/>
        </p:spPr>
        <p:txBody>
          <a:bodyPr wrap="square" lIns="0" tIns="0" rIns="0" bIns="0" rtlCol="0" anchor="ctr"/>
          <a:lstStyle/>
          <a:p>
            <a:pPr marL="0" indent="0">
              <a:buNone/>
            </a:pPr>
            <a:r>
              <a:rPr lang="en-US" sz="680" b="1" dirty="0">
                <a:solidFill>
                  <a:srgbClr val="8E44AD"/>
                </a:solidFill>
                <a:latin typeface="Calibri" panose="020F0502020204030204" pitchFamily="34" charset="0"/>
                <a:ea typeface="Calibri" panose="020F0502020204030204" pitchFamily="34" charset="-122"/>
                <a:cs typeface="Calibri" panose="020F0502020204030204" pitchFamily="34" charset="-120"/>
              </a:rPr>
              <a:t>★  </a:t>
            </a: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Always include a descriptive Chart Title so viewers immediately understand what the chart shows.</a:t>
            </a:r>
            <a:endParaRPr lang="en-US" sz="680" dirty="0"/>
          </a:p>
        </p:txBody>
      </p:sp>
      <p:sp>
        <p:nvSpPr>
          <p:cNvPr id="85" name="Text 80"/>
          <p:cNvSpPr/>
          <p:nvPr/>
        </p:nvSpPr>
        <p:spPr>
          <a:xfrm>
            <a:off x="5797296" y="4837176"/>
            <a:ext cx="2724912" cy="237744"/>
          </a:xfrm>
          <a:prstGeom prst="rect">
            <a:avLst/>
          </a:prstGeom>
          <a:noFill/>
        </p:spPr>
        <p:txBody>
          <a:bodyPr wrap="square" lIns="0" tIns="0" rIns="0" bIns="0" rtlCol="0" anchor="ctr"/>
          <a:lstStyle/>
          <a:p>
            <a:pPr marL="0" indent="0">
              <a:buNone/>
            </a:pPr>
            <a:r>
              <a:rPr lang="en-US" sz="680" b="1" dirty="0">
                <a:solidFill>
                  <a:srgbClr val="8E44AD"/>
                </a:solidFill>
                <a:latin typeface="Calibri" panose="020F0502020204030204" pitchFamily="34" charset="0"/>
                <a:ea typeface="Calibri" panose="020F0502020204030204" pitchFamily="34" charset="-122"/>
                <a:cs typeface="Calibri" panose="020F0502020204030204" pitchFamily="34" charset="-120"/>
              </a:rPr>
              <a:t>★  </a:t>
            </a: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Use 'Select Data' (right-click chart) to update the data range without recreating the chart.</a:t>
            </a:r>
            <a:endParaRPr lang="en-US" sz="680" dirty="0"/>
          </a:p>
        </p:txBody>
      </p:sp>
      <p:sp>
        <p:nvSpPr>
          <p:cNvPr id="86" name="Text 81"/>
          <p:cNvSpPr/>
          <p:nvPr/>
        </p:nvSpPr>
        <p:spPr>
          <a:xfrm>
            <a:off x="5797296" y="5084064"/>
            <a:ext cx="2724912" cy="237744"/>
          </a:xfrm>
          <a:prstGeom prst="rect">
            <a:avLst/>
          </a:prstGeom>
          <a:noFill/>
        </p:spPr>
        <p:txBody>
          <a:bodyPr wrap="square" lIns="0" tIns="0" rIns="0" bIns="0" rtlCol="0" anchor="ctr"/>
          <a:lstStyle/>
          <a:p>
            <a:pPr marL="0" indent="0">
              <a:buNone/>
            </a:pPr>
            <a:r>
              <a:rPr lang="en-US" sz="680" b="1" dirty="0">
                <a:solidFill>
                  <a:srgbClr val="8E44AD"/>
                </a:solidFill>
                <a:latin typeface="Calibri" panose="020F0502020204030204" pitchFamily="34" charset="0"/>
                <a:ea typeface="Calibri" panose="020F0502020204030204" pitchFamily="34" charset="-122"/>
                <a:cs typeface="Calibri" panose="020F0502020204030204" pitchFamily="34" charset="-120"/>
              </a:rPr>
              <a:t>★  </a:t>
            </a: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Right-click any chart element to access quick formatting shortcuts for colours and fonts.</a:t>
            </a:r>
            <a:endParaRPr lang="en-US" sz="680" dirty="0"/>
          </a:p>
        </p:txBody>
      </p:sp>
      <p:sp>
        <p:nvSpPr>
          <p:cNvPr id="87" name="Text 82"/>
          <p:cNvSpPr/>
          <p:nvPr/>
        </p:nvSpPr>
        <p:spPr>
          <a:xfrm>
            <a:off x="5797296" y="5330952"/>
            <a:ext cx="2724912" cy="237744"/>
          </a:xfrm>
          <a:prstGeom prst="rect">
            <a:avLst/>
          </a:prstGeom>
          <a:noFill/>
        </p:spPr>
        <p:txBody>
          <a:bodyPr wrap="square" lIns="0" tIns="0" rIns="0" bIns="0" rtlCol="0" anchor="ctr"/>
          <a:lstStyle/>
          <a:p>
            <a:pPr marL="0" indent="0">
              <a:buNone/>
            </a:pPr>
            <a:r>
              <a:rPr lang="en-US" sz="680" b="1" dirty="0">
                <a:solidFill>
                  <a:srgbClr val="8E44AD"/>
                </a:solidFill>
                <a:latin typeface="Calibri" panose="020F0502020204030204" pitchFamily="34" charset="0"/>
                <a:ea typeface="Calibri" panose="020F0502020204030204" pitchFamily="34" charset="-122"/>
                <a:cs typeface="Calibri" panose="020F0502020204030204" pitchFamily="34" charset="-120"/>
              </a:rPr>
              <a:t>★  </a:t>
            </a: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Press F11 to instantly create a default chart on a new sheet from selected data.</a:t>
            </a:r>
            <a:endParaRPr lang="en-US" sz="680" dirty="0"/>
          </a:p>
        </p:txBody>
      </p:sp>
      <p:sp>
        <p:nvSpPr>
          <p:cNvPr id="88" name="Shape 83"/>
          <p:cNvSpPr/>
          <p:nvPr/>
        </p:nvSpPr>
        <p:spPr>
          <a:xfrm>
            <a:off x="8668512" y="731520"/>
            <a:ext cx="3401568" cy="2286000"/>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89" name="Shape 84"/>
          <p:cNvSpPr/>
          <p:nvPr/>
        </p:nvSpPr>
        <p:spPr>
          <a:xfrm>
            <a:off x="8668512" y="731520"/>
            <a:ext cx="3401568" cy="201168"/>
          </a:xfrm>
          <a:prstGeom prst="rect">
            <a:avLst/>
          </a:prstGeom>
          <a:solidFill>
            <a:srgbClr val="2E86C1"/>
          </a:solidFill>
          <a:ln w="12700">
            <a:solidFill>
              <a:srgbClr val="2E86C1"/>
            </a:solidFill>
            <a:prstDash val="solid"/>
          </a:ln>
        </p:spPr>
        <p:txBody>
          <a:bodyPr/>
          <a:lstStyle/>
          <a:p>
            <a:endParaRPr lang="en-GB"/>
          </a:p>
        </p:txBody>
      </p:sp>
      <p:sp>
        <p:nvSpPr>
          <p:cNvPr id="90" name="Text 85"/>
          <p:cNvSpPr/>
          <p:nvPr/>
        </p:nvSpPr>
        <p:spPr>
          <a:xfrm>
            <a:off x="8714232" y="731520"/>
            <a:ext cx="3310128" cy="201168"/>
          </a:xfrm>
          <a:prstGeom prst="rect">
            <a:avLst/>
          </a:prstGeom>
          <a:noFill/>
        </p:spPr>
        <p:txBody>
          <a:bodyPr wrap="square" lIns="0" tIns="0" rIns="0" bIns="0" rtlCol="0" anchor="ctr"/>
          <a:lstStyle/>
          <a:p>
            <a:pPr marL="0" indent="0" algn="ctr">
              <a:buNone/>
            </a:pPr>
            <a:r>
              <a:rPr lang="en-US" sz="750" b="1" kern="0" spc="150" dirty="0">
                <a:solidFill>
                  <a:srgbClr val="FFFFFF"/>
                </a:solidFill>
              </a:rPr>
              <a:t>LITERATURE REVIEW &amp; MATRIX OF LITERATURE</a:t>
            </a:r>
            <a:endParaRPr lang="en-US" sz="750" dirty="0"/>
          </a:p>
        </p:txBody>
      </p:sp>
      <p:graphicFrame>
        <p:nvGraphicFramePr>
          <p:cNvPr id="91" name="Table 2"/>
          <p:cNvGraphicFramePr>
            <a:graphicFrameLocks noGrp="1"/>
          </p:cNvGraphicFramePr>
          <p:nvPr>
            <p:custDataLst>
              <p:tags r:id="rId1"/>
            </p:custDataLst>
          </p:nvPr>
        </p:nvGraphicFramePr>
        <p:xfrm>
          <a:off x="8714105" y="941705"/>
          <a:ext cx="3364865" cy="2527300"/>
        </p:xfrm>
        <a:graphic>
          <a:graphicData uri="http://schemas.openxmlformats.org/drawingml/2006/table">
            <a:tbl>
              <a:tblPr/>
              <a:tblGrid>
                <a:gridCol w="732790">
                  <a:extLst>
                    <a:ext uri="{9D8B030D-6E8A-4147-A177-3AD203B41FA5}">
                      <a16:colId xmlns:a16="http://schemas.microsoft.com/office/drawing/2014/main" val="20000"/>
                    </a:ext>
                  </a:extLst>
                </a:gridCol>
                <a:gridCol w="1016000">
                  <a:extLst>
                    <a:ext uri="{9D8B030D-6E8A-4147-A177-3AD203B41FA5}">
                      <a16:colId xmlns:a16="http://schemas.microsoft.com/office/drawing/2014/main" val="20001"/>
                    </a:ext>
                  </a:extLst>
                </a:gridCol>
                <a:gridCol w="932815">
                  <a:extLst>
                    <a:ext uri="{9D8B030D-6E8A-4147-A177-3AD203B41FA5}">
                      <a16:colId xmlns:a16="http://schemas.microsoft.com/office/drawing/2014/main" val="20002"/>
                    </a:ext>
                  </a:extLst>
                </a:gridCol>
                <a:gridCol w="683260">
                  <a:extLst>
                    <a:ext uri="{9D8B030D-6E8A-4147-A177-3AD203B41FA5}">
                      <a16:colId xmlns:a16="http://schemas.microsoft.com/office/drawing/2014/main" val="20003"/>
                    </a:ext>
                  </a:extLst>
                </a:gridCol>
              </a:tblGrid>
              <a:tr h="332740">
                <a:tc>
                  <a:txBody>
                    <a:bodyPr/>
                    <a:lstStyle/>
                    <a:p>
                      <a:pPr marL="0" indent="0">
                        <a:buNone/>
                      </a:pPr>
                      <a:r>
                        <a:rPr lang="en-US" sz="600" b="1" dirty="0">
                          <a:solidFill>
                            <a:srgbClr val="FFFFFF"/>
                          </a:solidFill>
                          <a:latin typeface="Calibri" panose="020F0502020204030204" pitchFamily="34" charset="0"/>
                          <a:ea typeface="Calibri" panose="020F0502020204030204" pitchFamily="34" charset="-122"/>
                          <a:cs typeface="Calibri" panose="020F0502020204030204" pitchFamily="34" charset="-120"/>
                        </a:rPr>
                        <a:t>Author (Year)</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2E86C1"/>
                    </a:solidFill>
                  </a:tcPr>
                </a:tc>
                <a:tc>
                  <a:txBody>
                    <a:bodyPr/>
                    <a:lstStyle/>
                    <a:p>
                      <a:pPr marL="0" indent="0">
                        <a:buNone/>
                      </a:pPr>
                      <a:r>
                        <a:rPr lang="en-US" sz="600" b="1" dirty="0">
                          <a:solidFill>
                            <a:srgbClr val="FFFFFF"/>
                          </a:solidFill>
                          <a:latin typeface="Calibri" panose="020F0502020204030204" pitchFamily="34" charset="0"/>
                          <a:ea typeface="Calibri" panose="020F0502020204030204" pitchFamily="34" charset="-122"/>
                          <a:cs typeface="Calibri" panose="020F0502020204030204" pitchFamily="34" charset="-120"/>
                        </a:rPr>
                        <a:t>Key Insight</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2E86C1"/>
                    </a:solidFill>
                  </a:tcPr>
                </a:tc>
                <a:tc>
                  <a:txBody>
                    <a:bodyPr/>
                    <a:lstStyle/>
                    <a:p>
                      <a:pPr marL="0" indent="0">
                        <a:buNone/>
                      </a:pPr>
                      <a:r>
                        <a:rPr lang="en-US" sz="600" b="1" dirty="0">
                          <a:solidFill>
                            <a:srgbClr val="FFFFFF"/>
                          </a:solidFill>
                          <a:latin typeface="Calibri" panose="020F0502020204030204" pitchFamily="34" charset="0"/>
                          <a:ea typeface="Calibri" panose="020F0502020204030204" pitchFamily="34" charset="-122"/>
                          <a:cs typeface="Calibri" panose="020F0502020204030204" pitchFamily="34" charset="-120"/>
                        </a:rPr>
                        <a:t>Relevance to Poster</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2E86C1"/>
                    </a:solidFill>
                  </a:tcPr>
                </a:tc>
                <a:tc>
                  <a:txBody>
                    <a:bodyPr/>
                    <a:lstStyle/>
                    <a:p>
                      <a:pPr marL="0" indent="0">
                        <a:buNone/>
                      </a:pPr>
                      <a:r>
                        <a:rPr lang="en-US" sz="600" b="1" dirty="0">
                          <a:solidFill>
                            <a:srgbClr val="FFFFFF"/>
                          </a:solidFill>
                          <a:latin typeface="Calibri" panose="020F0502020204030204" pitchFamily="34" charset="0"/>
                          <a:ea typeface="Calibri" panose="020F0502020204030204" pitchFamily="34" charset="-122"/>
                          <a:cs typeface="Calibri" panose="020F0502020204030204" pitchFamily="34" charset="-120"/>
                        </a:rPr>
                        <a:t>Method</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2E86C1"/>
                    </a:solidFill>
                  </a:tcPr>
                </a:tc>
                <a:extLst>
                  <a:ext uri="{0D108BD9-81ED-4DB2-BD59-A6C34878D82A}">
                    <a16:rowId xmlns:a16="http://schemas.microsoft.com/office/drawing/2014/main" val="10000"/>
                  </a:ext>
                </a:extLst>
              </a:tr>
              <a:tr h="457200">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Microsoft (2023)</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Step-by-step chart creation guide for Excel users in workplace settings</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Direct process reference for all 6 steps</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Official documentation</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57200">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Nussbaumer Knaflic (2020)</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Choosing the right chart type is critical to data communication effectiveness</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Informs chart type selection (Step 4)</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Practice workbook</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57200">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Duarte (2022)</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Data visuals increase comprehension by up to 89% compared to tables alone</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Supports rationale for chart use in workplaces</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Review / book</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57200">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Walkenbach (2022)</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Excel's Insert &gt; Charts group offers 15+ chart sub-types for different data needs</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Guides Insert Tab navigation (Step 3)</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Technical reference</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365760">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W3C (2021)</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Digital charts must include alt text to meet WCAG 2.1 accessibility guidelines</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Underpins accessibility tip for inclusive workplaces</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tc>
                  <a:txBody>
                    <a:bodyPr/>
                    <a:lstStyle/>
                    <a:p>
                      <a:pPr marL="0" indent="0">
                        <a:buNone/>
                      </a:pPr>
                      <a:r>
                        <a:rPr lang="en-US" sz="600" dirty="0">
                          <a:solidFill>
                            <a:srgbClr val="1C2833"/>
                          </a:solidFill>
                          <a:latin typeface="Calibri" panose="020F0502020204030204" pitchFamily="34" charset="0"/>
                          <a:ea typeface="Calibri" panose="020F0502020204030204" pitchFamily="34" charset="-122"/>
                          <a:cs typeface="Calibri" panose="020F0502020204030204" pitchFamily="34" charset="-120"/>
                        </a:rPr>
                        <a:t>Web standard</a:t>
                      </a:r>
                      <a:endParaRPr lang="en-US" sz="6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AED6F1"/>
                      </a:solidFill>
                      <a:prstDash val="solid"/>
                      <a:round/>
                      <a:headEnd type="none" w="med" len="med"/>
                      <a:tailEnd type="none" w="med" len="med"/>
                    </a:lnL>
                    <a:lnR w="6350" cap="flat" cmpd="sng" algn="ctr">
                      <a:solidFill>
                        <a:srgbClr val="AED6F1"/>
                      </a:solidFill>
                      <a:prstDash val="solid"/>
                      <a:round/>
                      <a:headEnd type="none" w="med" len="med"/>
                      <a:tailEnd type="none" w="med" len="med"/>
                    </a:lnR>
                    <a:lnT w="6350" cap="flat" cmpd="sng" algn="ctr">
                      <a:solidFill>
                        <a:srgbClr val="AED6F1"/>
                      </a:solidFill>
                      <a:prstDash val="solid"/>
                      <a:round/>
                      <a:headEnd type="none" w="med" len="med"/>
                      <a:tailEnd type="none" w="med" len="med"/>
                    </a:lnT>
                    <a:lnB w="6350" cap="flat" cmpd="sng" algn="ctr">
                      <a:solidFill>
                        <a:srgbClr val="AED6F1"/>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92" name="Shape 86"/>
          <p:cNvSpPr/>
          <p:nvPr/>
        </p:nvSpPr>
        <p:spPr>
          <a:xfrm>
            <a:off x="8668385" y="3090545"/>
            <a:ext cx="3401695" cy="1298575"/>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93" name="Shape 87"/>
          <p:cNvSpPr/>
          <p:nvPr/>
        </p:nvSpPr>
        <p:spPr>
          <a:xfrm>
            <a:off x="8668512" y="3090672"/>
            <a:ext cx="3401568" cy="201168"/>
          </a:xfrm>
          <a:prstGeom prst="rect">
            <a:avLst/>
          </a:prstGeom>
          <a:solidFill>
            <a:srgbClr val="16A085"/>
          </a:solidFill>
          <a:ln w="12700">
            <a:solidFill>
              <a:srgbClr val="16A085"/>
            </a:solidFill>
            <a:prstDash val="solid"/>
          </a:ln>
        </p:spPr>
        <p:txBody>
          <a:bodyPr/>
          <a:lstStyle/>
          <a:p>
            <a:endParaRPr lang="en-GB"/>
          </a:p>
        </p:txBody>
      </p:sp>
      <p:sp>
        <p:nvSpPr>
          <p:cNvPr id="94" name="Text 88"/>
          <p:cNvSpPr/>
          <p:nvPr/>
        </p:nvSpPr>
        <p:spPr>
          <a:xfrm>
            <a:off x="8714232" y="3090672"/>
            <a:ext cx="3310128" cy="201168"/>
          </a:xfrm>
          <a:prstGeom prst="rect">
            <a:avLst/>
          </a:prstGeom>
          <a:noFill/>
        </p:spPr>
        <p:txBody>
          <a:bodyPr wrap="square" lIns="0" tIns="0" rIns="0" bIns="0" rtlCol="0" anchor="ctr"/>
          <a:lstStyle/>
          <a:p>
            <a:pPr marL="0" indent="0" algn="ctr">
              <a:buNone/>
            </a:pPr>
            <a:r>
              <a:rPr lang="en-US" sz="750" b="1" kern="0" spc="150" dirty="0">
                <a:solidFill>
                  <a:srgbClr val="FFFFFF"/>
                </a:solidFill>
              </a:rPr>
              <a:t>METHODOLOGY</a:t>
            </a:r>
            <a:endParaRPr lang="en-US" sz="750" dirty="0"/>
          </a:p>
        </p:txBody>
      </p:sp>
      <p:sp>
        <p:nvSpPr>
          <p:cNvPr id="95" name="Text 89"/>
          <p:cNvSpPr/>
          <p:nvPr/>
        </p:nvSpPr>
        <p:spPr>
          <a:xfrm>
            <a:off x="8723630" y="3291840"/>
            <a:ext cx="3091180" cy="859790"/>
          </a:xfrm>
          <a:prstGeom prst="rect">
            <a:avLst/>
          </a:prstGeom>
          <a:noFill/>
        </p:spPr>
        <p:txBody>
          <a:bodyPr wrap="square" lIns="0" tIns="0" rIns="0" bIns="0" rtlCol="0" anchor="t"/>
          <a:lstStyle/>
          <a:p>
            <a:pPr marL="0" indent="0">
              <a:spcAft>
                <a:spcPts val="300"/>
              </a:spcAft>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This poster applies an instructional design methodology to communicate a technical workplace skill clearly and accurately. The content structure follows a deductive approach — beginning with the conceptual purpose of charts before moving into procedural steps.</a:t>
            </a:r>
            <a:endParaRPr lang="en-US" sz="680" dirty="0"/>
          </a:p>
          <a:p>
            <a:pPr marL="0" indent="0">
              <a:spcAft>
                <a:spcPts val="300"/>
              </a:spcAft>
              <a:buNone/>
            </a:pPr>
            <a:endParaRPr lang="en-US" sz="680" dirty="0"/>
          </a:p>
          <a:p>
            <a:pPr marL="0" indent="0">
              <a:spcAft>
                <a:spcPts val="300"/>
              </a:spcAft>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The six steps are sequenced based on Excel's native interface flow (Microsoft, 2023), ensuring the guide reflects real-world application. Visual elements including the bar chart output and conceptual flow diagram were created by the author using Excel and PptxGenJS respectively — no external ready-made diagrams were used.</a:t>
            </a:r>
            <a:endParaRPr lang="en-US" sz="680" dirty="0"/>
          </a:p>
          <a:p>
            <a:pPr marL="0" indent="0">
              <a:spcAft>
                <a:spcPts val="300"/>
              </a:spcAft>
              <a:buNone/>
            </a:pPr>
            <a:endParaRPr lang="en-US" sz="680" dirty="0"/>
          </a:p>
          <a:p>
            <a:pPr marL="0" indent="0">
              <a:spcAft>
                <a:spcPts val="300"/>
              </a:spcAft>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Content is supported by peer-reviewed sources and official documentation from 2020 onwards, in line with academic referencing standards.</a:t>
            </a:r>
            <a:endParaRPr lang="en-US" sz="680" dirty="0"/>
          </a:p>
        </p:txBody>
      </p:sp>
      <p:sp>
        <p:nvSpPr>
          <p:cNvPr id="96" name="Shape 90"/>
          <p:cNvSpPr/>
          <p:nvPr/>
        </p:nvSpPr>
        <p:spPr>
          <a:xfrm>
            <a:off x="8668385" y="4636770"/>
            <a:ext cx="3401695" cy="1127125"/>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97" name="Shape 91"/>
          <p:cNvSpPr/>
          <p:nvPr/>
        </p:nvSpPr>
        <p:spPr>
          <a:xfrm>
            <a:off x="8668512" y="4370578"/>
            <a:ext cx="3401568" cy="266319"/>
          </a:xfrm>
          <a:prstGeom prst="rect">
            <a:avLst/>
          </a:prstGeom>
          <a:solidFill>
            <a:srgbClr val="27AE60"/>
          </a:solidFill>
          <a:ln w="12700">
            <a:solidFill>
              <a:srgbClr val="27AE60"/>
            </a:solidFill>
            <a:prstDash val="solid"/>
          </a:ln>
        </p:spPr>
        <p:txBody>
          <a:bodyPr/>
          <a:lstStyle/>
          <a:p>
            <a:endParaRPr lang="en-GB"/>
          </a:p>
        </p:txBody>
      </p:sp>
      <p:sp>
        <p:nvSpPr>
          <p:cNvPr id="98" name="Text 92"/>
          <p:cNvSpPr/>
          <p:nvPr/>
        </p:nvSpPr>
        <p:spPr>
          <a:xfrm>
            <a:off x="8714232" y="4389374"/>
            <a:ext cx="3310128" cy="201168"/>
          </a:xfrm>
          <a:prstGeom prst="rect">
            <a:avLst/>
          </a:prstGeom>
          <a:noFill/>
        </p:spPr>
        <p:txBody>
          <a:bodyPr wrap="square" lIns="0" tIns="0" rIns="0" bIns="0" rtlCol="0" anchor="ctr"/>
          <a:lstStyle/>
          <a:p>
            <a:pPr marL="0" indent="0" algn="ctr">
              <a:buNone/>
            </a:pPr>
            <a:r>
              <a:rPr lang="en-US" sz="750" b="1" kern="0" spc="150" dirty="0">
                <a:solidFill>
                  <a:srgbClr val="FFFFFF"/>
                </a:solidFill>
              </a:rPr>
              <a:t>DATA ANALYSIS &amp; CHART TYPES EXPLAINED</a:t>
            </a:r>
            <a:endParaRPr lang="en-US" sz="750" dirty="0"/>
          </a:p>
        </p:txBody>
      </p:sp>
      <p:sp>
        <p:nvSpPr>
          <p:cNvPr id="99" name="Text 93"/>
          <p:cNvSpPr/>
          <p:nvPr/>
        </p:nvSpPr>
        <p:spPr>
          <a:xfrm>
            <a:off x="8859520" y="4708525"/>
            <a:ext cx="2955290" cy="970915"/>
          </a:xfrm>
          <a:prstGeom prst="rect">
            <a:avLst/>
          </a:prstGeom>
          <a:noFill/>
        </p:spPr>
        <p:txBody>
          <a:bodyPr wrap="square" lIns="0" tIns="0" rIns="0" bIns="0" rtlCol="0" anchor="t"/>
          <a:lstStyle/>
          <a:p>
            <a:pPr marL="0" indent="0">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Different chart types suit different analytical purposes. Column and bar charts are ideal for comparing discrete values across categories, making them the most commonly used chart type in business reporting. Line charts reveal trends over continuous time periods — perfect for monthly tracking. Pie and doughnut charts show proportional composition but should be limited to 5 or fewer segments to remain readable. Scatter plots identify correlations between two numeric variables, while area charts highlight cumulative change over time (Nussbaumer Knaflic, 2020; Walkenbach, 2022). Selecting the correct chart type is as important as creating it correctly.</a:t>
            </a:r>
            <a:endParaRPr lang="en-US" sz="680" dirty="0"/>
          </a:p>
        </p:txBody>
      </p:sp>
      <p:sp>
        <p:nvSpPr>
          <p:cNvPr id="100" name="Shape 94"/>
          <p:cNvSpPr/>
          <p:nvPr/>
        </p:nvSpPr>
        <p:spPr>
          <a:xfrm>
            <a:off x="5742306" y="5870575"/>
            <a:ext cx="2834766" cy="763270"/>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101" name="Shape 95"/>
          <p:cNvSpPr/>
          <p:nvPr/>
        </p:nvSpPr>
        <p:spPr>
          <a:xfrm>
            <a:off x="5742305" y="5650864"/>
            <a:ext cx="2832735" cy="274447"/>
          </a:xfrm>
          <a:prstGeom prst="rect">
            <a:avLst/>
          </a:prstGeom>
          <a:solidFill>
            <a:srgbClr val="E67E22"/>
          </a:solidFill>
          <a:ln w="12700">
            <a:solidFill>
              <a:srgbClr val="E67E22"/>
            </a:solidFill>
            <a:prstDash val="solid"/>
          </a:ln>
        </p:spPr>
        <p:txBody>
          <a:bodyPr/>
          <a:lstStyle/>
          <a:p>
            <a:endParaRPr lang="en-GB"/>
          </a:p>
        </p:txBody>
      </p:sp>
      <p:sp>
        <p:nvSpPr>
          <p:cNvPr id="102" name="Text 96"/>
          <p:cNvSpPr/>
          <p:nvPr/>
        </p:nvSpPr>
        <p:spPr>
          <a:xfrm>
            <a:off x="5788152" y="5687441"/>
            <a:ext cx="3310128" cy="201168"/>
          </a:xfrm>
          <a:prstGeom prst="rect">
            <a:avLst/>
          </a:prstGeom>
          <a:noFill/>
        </p:spPr>
        <p:txBody>
          <a:bodyPr wrap="square" lIns="0" tIns="0" rIns="0" bIns="0" rtlCol="0" anchor="ctr"/>
          <a:lstStyle/>
          <a:p>
            <a:pPr marL="0" indent="0" algn="ctr">
              <a:buNone/>
            </a:pPr>
            <a:r>
              <a:rPr lang="en-US" sz="750" b="1" kern="0" spc="150" dirty="0">
                <a:solidFill>
                  <a:srgbClr val="FFFFFF"/>
                </a:solidFill>
              </a:rPr>
              <a:t>RECOMMENDATIONS</a:t>
            </a:r>
            <a:endParaRPr lang="en-US" sz="750" dirty="0"/>
          </a:p>
        </p:txBody>
      </p:sp>
      <p:sp>
        <p:nvSpPr>
          <p:cNvPr id="103" name="Text 97"/>
          <p:cNvSpPr/>
          <p:nvPr/>
        </p:nvSpPr>
        <p:spPr>
          <a:xfrm>
            <a:off x="5954395" y="5949315"/>
            <a:ext cx="2512695" cy="625475"/>
          </a:xfrm>
          <a:prstGeom prst="rect">
            <a:avLst/>
          </a:prstGeom>
          <a:noFill/>
        </p:spPr>
        <p:txBody>
          <a:bodyPr wrap="square" lIns="0" tIns="0" rIns="0" bIns="0" rtlCol="0" anchor="t"/>
          <a:lstStyle/>
          <a:p>
            <a:pPr marL="0" indent="0">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 Employees should practise creating charts weekly to build confidence with Excel's interface.</a:t>
            </a:r>
            <a:endParaRPr lang="en-US" sz="680" dirty="0"/>
          </a:p>
          <a:p>
            <a:pPr marL="0" indent="0">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 Managers should incorporate data visualisation training into onboarding programmes for new staff.</a:t>
            </a:r>
            <a:endParaRPr lang="en-US" sz="680" dirty="0"/>
          </a:p>
          <a:p>
            <a:pPr marL="0" indent="0">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 Always add alt text to charts for accessibility compliance with WCAG 2.1 (W3C, 2021).</a:t>
            </a:r>
            <a:endParaRPr lang="en-US" sz="680" dirty="0"/>
          </a:p>
        </p:txBody>
      </p:sp>
      <p:sp>
        <p:nvSpPr>
          <p:cNvPr id="104" name="Shape 98"/>
          <p:cNvSpPr/>
          <p:nvPr/>
        </p:nvSpPr>
        <p:spPr>
          <a:xfrm>
            <a:off x="2834767" y="5850890"/>
            <a:ext cx="2847213" cy="744855"/>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105" name="Shape 99"/>
          <p:cNvSpPr/>
          <p:nvPr/>
        </p:nvSpPr>
        <p:spPr>
          <a:xfrm>
            <a:off x="2834767" y="5650865"/>
            <a:ext cx="2816226" cy="193167"/>
          </a:xfrm>
          <a:prstGeom prst="rect">
            <a:avLst/>
          </a:prstGeom>
          <a:solidFill>
            <a:srgbClr val="C0392B"/>
          </a:solidFill>
          <a:ln w="12700">
            <a:solidFill>
              <a:srgbClr val="C0392B"/>
            </a:solidFill>
            <a:prstDash val="solid"/>
          </a:ln>
        </p:spPr>
        <p:txBody>
          <a:bodyPr/>
          <a:lstStyle/>
          <a:p>
            <a:endParaRPr lang="en-GB"/>
          </a:p>
        </p:txBody>
      </p:sp>
      <p:sp>
        <p:nvSpPr>
          <p:cNvPr id="106" name="Text 100"/>
          <p:cNvSpPr/>
          <p:nvPr/>
        </p:nvSpPr>
        <p:spPr>
          <a:xfrm>
            <a:off x="2834767" y="5669280"/>
            <a:ext cx="2816098" cy="256032"/>
          </a:xfrm>
          <a:prstGeom prst="rect">
            <a:avLst/>
          </a:prstGeom>
          <a:noFill/>
        </p:spPr>
        <p:txBody>
          <a:bodyPr wrap="square" lIns="0" tIns="0" rIns="0" bIns="0" rtlCol="0" anchor="ctr"/>
          <a:lstStyle/>
          <a:p>
            <a:pPr marL="0" indent="0" algn="ctr">
              <a:buNone/>
            </a:pPr>
            <a:r>
              <a:rPr lang="en-US" sz="750" b="1" kern="0" spc="150" dirty="0">
                <a:solidFill>
                  <a:srgbClr val="FFFFFF"/>
                </a:solidFill>
              </a:rPr>
              <a:t>CONCLUSION</a:t>
            </a:r>
            <a:endParaRPr lang="en-US" sz="750" dirty="0"/>
          </a:p>
        </p:txBody>
      </p:sp>
      <p:sp>
        <p:nvSpPr>
          <p:cNvPr id="107" name="Text 101"/>
          <p:cNvSpPr/>
          <p:nvPr/>
        </p:nvSpPr>
        <p:spPr>
          <a:xfrm>
            <a:off x="2882265" y="5930900"/>
            <a:ext cx="2722880" cy="622300"/>
          </a:xfrm>
          <a:prstGeom prst="rect">
            <a:avLst/>
          </a:prstGeom>
          <a:noFill/>
        </p:spPr>
        <p:txBody>
          <a:bodyPr wrap="square" lIns="0" tIns="0" rIns="0" bIns="0" rtlCol="0" anchor="t"/>
          <a:lstStyle/>
          <a:p>
            <a:pPr marL="0" indent="0">
              <a:buNone/>
            </a:pPr>
            <a:r>
              <a:rPr lang="en-US" sz="680" dirty="0">
                <a:solidFill>
                  <a:srgbClr val="1C2833"/>
                </a:solidFill>
                <a:latin typeface="Calibri" panose="020F0502020204030204" pitchFamily="34" charset="0"/>
                <a:ea typeface="Calibri" panose="020F0502020204030204" pitchFamily="34" charset="-122"/>
                <a:cs typeface="Calibri" panose="020F0502020204030204" pitchFamily="34" charset="-120"/>
              </a:rPr>
              <a:t>Creating a chart in Excel is a straightforward process when broken into clear steps. By following the six-stage process — from data entry to formatting and saving — any workplace user can produce clear, professional data visualisations. Charts remain one of the most effective communication tools available in modern business environments (Duarte, 2022).</a:t>
            </a:r>
            <a:endParaRPr lang="en-US" sz="680" dirty="0"/>
          </a:p>
        </p:txBody>
      </p:sp>
      <p:sp>
        <p:nvSpPr>
          <p:cNvPr id="108" name="Shape 102"/>
          <p:cNvSpPr/>
          <p:nvPr/>
        </p:nvSpPr>
        <p:spPr>
          <a:xfrm>
            <a:off x="73152" y="5650865"/>
            <a:ext cx="2670048" cy="969645"/>
          </a:xfrm>
          <a:prstGeom prst="rect">
            <a:avLst/>
          </a:prstGeom>
          <a:solidFill>
            <a:srgbClr val="FFFFFF"/>
          </a:solidFill>
          <a:ln w="12700">
            <a:solidFill>
              <a:srgbClr val="AED6F1"/>
            </a:solidFill>
            <a:prstDash val="solid"/>
          </a:ln>
          <a:effectLst>
            <a:outerShdw blurRad="50800" dist="25400" dir="8100000" algn="bl" rotWithShape="0">
              <a:srgbClr val="000000">
                <a:alpha val="12000"/>
              </a:srgbClr>
            </a:outerShdw>
          </a:effectLst>
        </p:spPr>
        <p:txBody>
          <a:bodyPr/>
          <a:lstStyle/>
          <a:p>
            <a:endParaRPr lang="en-GB"/>
          </a:p>
        </p:txBody>
      </p:sp>
      <p:sp>
        <p:nvSpPr>
          <p:cNvPr id="109" name="Shape 103"/>
          <p:cNvSpPr/>
          <p:nvPr/>
        </p:nvSpPr>
        <p:spPr>
          <a:xfrm>
            <a:off x="73152" y="5467985"/>
            <a:ext cx="2670048" cy="164720"/>
          </a:xfrm>
          <a:prstGeom prst="rect">
            <a:avLst/>
          </a:prstGeom>
          <a:solidFill>
            <a:srgbClr val="8E44AD"/>
          </a:solidFill>
          <a:ln w="12700">
            <a:solidFill>
              <a:srgbClr val="8E44AD"/>
            </a:solidFill>
            <a:prstDash val="solid"/>
          </a:ln>
        </p:spPr>
        <p:txBody>
          <a:bodyPr/>
          <a:lstStyle/>
          <a:p>
            <a:endParaRPr lang="en-GB"/>
          </a:p>
        </p:txBody>
      </p:sp>
      <p:sp>
        <p:nvSpPr>
          <p:cNvPr id="110" name="Text 104"/>
          <p:cNvSpPr/>
          <p:nvPr/>
        </p:nvSpPr>
        <p:spPr>
          <a:xfrm>
            <a:off x="127" y="5467985"/>
            <a:ext cx="2743200" cy="201168"/>
          </a:xfrm>
          <a:prstGeom prst="rect">
            <a:avLst/>
          </a:prstGeom>
          <a:noFill/>
        </p:spPr>
        <p:txBody>
          <a:bodyPr wrap="square" lIns="0" tIns="0" rIns="0" bIns="0" rtlCol="0" anchor="ctr"/>
          <a:lstStyle/>
          <a:p>
            <a:pPr marL="0" indent="0" algn="ctr">
              <a:buNone/>
            </a:pPr>
            <a:r>
              <a:rPr lang="en-US" sz="750" b="1" kern="0" spc="150" dirty="0">
                <a:solidFill>
                  <a:srgbClr val="FFFFFF"/>
                </a:solidFill>
              </a:rPr>
              <a:t>ETHICS STATEMENT</a:t>
            </a:r>
            <a:endParaRPr lang="en-US" sz="750" dirty="0"/>
          </a:p>
        </p:txBody>
      </p:sp>
      <p:sp>
        <p:nvSpPr>
          <p:cNvPr id="111" name="Text 105"/>
          <p:cNvSpPr/>
          <p:nvPr/>
        </p:nvSpPr>
        <p:spPr>
          <a:xfrm>
            <a:off x="137160" y="5669915"/>
            <a:ext cx="2576830" cy="883285"/>
          </a:xfrm>
          <a:prstGeom prst="rect">
            <a:avLst/>
          </a:prstGeom>
          <a:noFill/>
        </p:spPr>
        <p:txBody>
          <a:bodyPr wrap="square" lIns="0" tIns="0" rIns="0" bIns="0" rtlCol="0" anchor="t"/>
          <a:lstStyle/>
          <a:p>
            <a:pPr marL="0" indent="0">
              <a:buNone/>
            </a:pPr>
            <a:r>
              <a:rPr lang="en-US" sz="750" dirty="0">
                <a:solidFill>
                  <a:srgbClr val="1C2833"/>
                </a:solidFill>
                <a:latin typeface="Calibri" panose="020F0502020204030204" pitchFamily="34" charset="0"/>
                <a:ea typeface="Calibri" panose="020F0502020204030204" pitchFamily="34" charset="-122"/>
                <a:cs typeface="Calibri" panose="020F0502020204030204" pitchFamily="34" charset="-120"/>
              </a:rPr>
              <a:t>This poster references only published, peer-reviewed academic sources and official Microsoft documentation (2020 onwards). No copyrighted images or diagrams from external sources have been reproduced. All visual elements, charts, and flow diagrams presented in this poster were created by the author using Excel and PptxGenJS. Participation in any described process is voluntary. No data involving human subjects was collected for this poster (W3C, 2021; Microsoft, 2023).</a:t>
            </a:r>
            <a:endParaRPr lang="en-US" sz="750" dirty="0"/>
          </a:p>
        </p:txBody>
      </p:sp>
      <p:sp>
        <p:nvSpPr>
          <p:cNvPr id="112" name="Shape 106"/>
          <p:cNvSpPr/>
          <p:nvPr/>
        </p:nvSpPr>
        <p:spPr>
          <a:xfrm>
            <a:off x="0" y="6677660"/>
            <a:ext cx="12161520" cy="180340"/>
          </a:xfrm>
          <a:prstGeom prst="rect">
            <a:avLst/>
          </a:prstGeom>
          <a:solidFill>
            <a:srgbClr val="1B6CA8"/>
          </a:solidFill>
          <a:ln w="12700">
            <a:solidFill>
              <a:srgbClr val="1B6CA8"/>
            </a:solidFill>
            <a:prstDash val="solid"/>
          </a:ln>
        </p:spPr>
        <p:txBody>
          <a:bodyPr/>
          <a:lstStyle/>
          <a:p>
            <a:endParaRPr lang="en-GB"/>
          </a:p>
        </p:txBody>
      </p:sp>
      <p:sp>
        <p:nvSpPr>
          <p:cNvPr id="113" name="Text 107"/>
          <p:cNvSpPr/>
          <p:nvPr/>
        </p:nvSpPr>
        <p:spPr>
          <a:xfrm>
            <a:off x="137160" y="6677660"/>
            <a:ext cx="11887200" cy="180340"/>
          </a:xfrm>
          <a:prstGeom prst="rect">
            <a:avLst/>
          </a:prstGeom>
          <a:noFill/>
        </p:spPr>
        <p:txBody>
          <a:bodyPr wrap="square" lIns="0" tIns="0" rIns="0" bIns="0" rtlCol="0" anchor="ctr"/>
          <a:lstStyle/>
          <a:p>
            <a:pPr marL="0" indent="0" algn="ctr">
              <a:buNone/>
            </a:pPr>
            <a:r>
              <a:rPr lang="en-US" sz="600" i="1" dirty="0">
                <a:solidFill>
                  <a:srgbClr val="AED6F1"/>
                </a:solidFill>
              </a:rPr>
              <a:t>How to Create a Chart in Excel  |  ICT4021 Information Technology Skills  |  Microsoft Excel Workplace Guide  |  References: Microsoft (2023); Nussbaumer Knaflic (2020); Duarte (2022); Walkenbach (2022); W3C (2021)</a:t>
            </a:r>
            <a:endParaRPr lang="en-US" sz="600"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ABLE_ENDDRAG_ORIGIN_RECT" val="264*167"/>
  <p:tag name="TABLE_ENDDRAG_RECT" val="686*74*264*16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1361</Words>
  <Application>Microsoft Office PowerPoint</Application>
  <PresentationFormat>Widescreen</PresentationFormat>
  <Paragraphs>131</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Create a Chart in Excel</dc:title>
  <dc:subject>PptxGenJS Presentation</dc:subject>
  <dc:creator>My PC</dc:creator>
  <cp:lastModifiedBy>j w</cp:lastModifiedBy>
  <cp:revision>8</cp:revision>
  <dcterms:created xsi:type="dcterms:W3CDTF">2026-02-28T15:04:00Z</dcterms:created>
  <dcterms:modified xsi:type="dcterms:W3CDTF">2026-03-01T06:04:03Z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BB71CAAA34CE4804B317E1CC59FEECE1_13</vt:lpwstr>
  </property>
  <property fmtid="{D5CDD505-2E9C-101B-9397-08002B2CF9AE}" pid="3" name="KSOProductBuildVer">
    <vt:lpwstr>1033-12.2.0.23196</vt:lpwstr>
  </property>
</Properties>
</file>