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6" r:id="rId1"/>
  </p:sldMasterIdLst>
  <p:notesMasterIdLst>
    <p:notesMasterId r:id="rId14"/>
  </p:notesMasterIdLst>
  <p:sldIdLst>
    <p:sldId id="256" r:id="rId2"/>
    <p:sldId id="269" r:id="rId3"/>
    <p:sldId id="257" r:id="rId4"/>
    <p:sldId id="258" r:id="rId5"/>
    <p:sldId id="260" r:id="rId6"/>
    <p:sldId id="261" r:id="rId7"/>
    <p:sldId id="262" r:id="rId8"/>
    <p:sldId id="263" r:id="rId9"/>
    <p:sldId id="264" r:id="rId10"/>
    <p:sldId id="265"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B1779C-9D6F-449E-B810-B7FB842C7870}" v="45" dt="2023-10-21T23:33:18.8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1860" autoAdjust="0"/>
  </p:normalViewPr>
  <p:slideViewPr>
    <p:cSldViewPr snapToGrid="0">
      <p:cViewPr varScale="1">
        <p:scale>
          <a:sx n="76" d="100"/>
          <a:sy n="76" d="100"/>
        </p:scale>
        <p:origin x="94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coloredtext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accent1">
        <a:alpha val="0"/>
      </a:schemeClr>
    </dgm:fillClrLst>
    <dgm:linClrLst meth="repeat">
      <a:schemeClr val="accent1">
        <a:alpha val="0"/>
      </a:schemeClr>
    </dgm:linClrLst>
    <dgm:effectClrLst/>
    <dgm:txLinClrLst/>
    <dgm:txFillClrLst meth="repeat">
      <a:schemeClr val="accent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969FEA-365E-4D6C-9C80-C4E928F82CB6}" type="doc">
      <dgm:prSet loTypeId="urn:microsoft.com/office/officeart/2018/5/layout/IconCircleLabelList" loCatId="icon" qsTypeId="urn:microsoft.com/office/officeart/2005/8/quickstyle/simple1" qsCatId="simple" csTypeId="urn:microsoft.com/office/officeart/2018/5/colors/Iconchunking_coloredtext_accent1_2" csCatId="accent1" phldr="1"/>
      <dgm:spPr/>
      <dgm:t>
        <a:bodyPr/>
        <a:lstStyle/>
        <a:p>
          <a:endParaRPr lang="en-US"/>
        </a:p>
      </dgm:t>
    </dgm:pt>
    <dgm:pt modelId="{A370CE85-A3E0-42BA-ACD3-D9CA50919B18}">
      <dgm:prSet/>
      <dgm:spPr/>
      <dgm:t>
        <a:bodyPr/>
        <a:lstStyle/>
        <a:p>
          <a:pPr>
            <a:lnSpc>
              <a:spcPct val="100000"/>
            </a:lnSpc>
            <a:defRPr cap="all"/>
          </a:pPr>
          <a:r>
            <a:rPr lang="en-IN" b="1" dirty="0"/>
            <a:t>Student: 2246469 Nicusor Florin Mistode</a:t>
          </a:r>
          <a:endParaRPr lang="en-US" dirty="0"/>
        </a:p>
      </dgm:t>
    </dgm:pt>
    <dgm:pt modelId="{9C8CC91F-0DE5-463C-BD42-9419E9C40BDB}" type="parTrans" cxnId="{D9954015-C2E1-4DD0-A509-A1954EDD83F1}">
      <dgm:prSet/>
      <dgm:spPr/>
      <dgm:t>
        <a:bodyPr/>
        <a:lstStyle/>
        <a:p>
          <a:endParaRPr lang="en-US"/>
        </a:p>
      </dgm:t>
    </dgm:pt>
    <dgm:pt modelId="{C4F8795A-E376-43CD-833B-631F067D8C10}" type="sibTrans" cxnId="{D9954015-C2E1-4DD0-A509-A1954EDD83F1}">
      <dgm:prSet/>
      <dgm:spPr/>
      <dgm:t>
        <a:bodyPr/>
        <a:lstStyle/>
        <a:p>
          <a:endParaRPr lang="en-US"/>
        </a:p>
      </dgm:t>
    </dgm:pt>
    <dgm:pt modelId="{FECE3692-B1EF-4AE8-8908-B5AF2B79D2C2}">
      <dgm:prSet/>
      <dgm:spPr/>
      <dgm:t>
        <a:bodyPr/>
        <a:lstStyle/>
        <a:p>
          <a:pPr>
            <a:lnSpc>
              <a:spcPct val="100000"/>
            </a:lnSpc>
            <a:defRPr cap="all"/>
          </a:pPr>
          <a:r>
            <a:rPr lang="en-US" b="1" dirty="0"/>
            <a:t>The role and importance of quality service, hospitality and guest services with in the hotel industry</a:t>
          </a:r>
        </a:p>
      </dgm:t>
    </dgm:pt>
    <dgm:pt modelId="{0BB4EC9F-8CBF-4EE2-BEAF-F8A2ED6EC28B}" type="parTrans" cxnId="{9B52C041-7499-45B6-BB1D-5430E4670E2B}">
      <dgm:prSet/>
      <dgm:spPr/>
      <dgm:t>
        <a:bodyPr/>
        <a:lstStyle/>
        <a:p>
          <a:endParaRPr lang="en-US"/>
        </a:p>
      </dgm:t>
    </dgm:pt>
    <dgm:pt modelId="{BE54D032-E077-4197-9543-2CBF0F38FDC5}" type="sibTrans" cxnId="{9B52C041-7499-45B6-BB1D-5430E4670E2B}">
      <dgm:prSet/>
      <dgm:spPr/>
      <dgm:t>
        <a:bodyPr/>
        <a:lstStyle/>
        <a:p>
          <a:endParaRPr lang="en-US"/>
        </a:p>
      </dgm:t>
    </dgm:pt>
    <dgm:pt modelId="{9A683CCC-5C05-4616-A408-EA54236E962F}">
      <dgm:prSet/>
      <dgm:spPr/>
      <dgm:t>
        <a:bodyPr/>
        <a:lstStyle/>
        <a:p>
          <a:pPr>
            <a:lnSpc>
              <a:spcPct val="100000"/>
            </a:lnSpc>
            <a:defRPr cap="all"/>
          </a:pPr>
          <a:r>
            <a:rPr lang="en-IN" b="1" dirty="0" err="1"/>
            <a:t>Hospitality&amp;Guest</a:t>
          </a:r>
          <a:r>
            <a:rPr lang="en-IN" b="1" dirty="0"/>
            <a:t> Service Management(BMIH4003)</a:t>
          </a:r>
          <a:endParaRPr lang="en-US" dirty="0"/>
        </a:p>
      </dgm:t>
    </dgm:pt>
    <dgm:pt modelId="{42804B3B-3F5E-4B44-893C-46634237193C}" type="parTrans" cxnId="{3C784C4B-4036-4437-BDB7-C090095FD276}">
      <dgm:prSet/>
      <dgm:spPr/>
      <dgm:t>
        <a:bodyPr/>
        <a:lstStyle/>
        <a:p>
          <a:endParaRPr lang="en-US"/>
        </a:p>
      </dgm:t>
    </dgm:pt>
    <dgm:pt modelId="{D78596D4-6C1B-4068-9341-3B3374E2E083}" type="sibTrans" cxnId="{3C784C4B-4036-4437-BDB7-C090095FD276}">
      <dgm:prSet/>
      <dgm:spPr/>
      <dgm:t>
        <a:bodyPr/>
        <a:lstStyle/>
        <a:p>
          <a:endParaRPr lang="en-US"/>
        </a:p>
      </dgm:t>
    </dgm:pt>
    <dgm:pt modelId="{BFF157D1-EADF-4DE8-8C3A-6207704904EE}">
      <dgm:prSet/>
      <dgm:spPr/>
      <dgm:t>
        <a:bodyPr/>
        <a:lstStyle/>
        <a:p>
          <a:pPr>
            <a:lnSpc>
              <a:spcPct val="100000"/>
            </a:lnSpc>
            <a:defRPr cap="all"/>
          </a:pPr>
          <a:r>
            <a:rPr lang="en-IN" b="1"/>
            <a:t>Lecturer: Dale Clarke</a:t>
          </a:r>
          <a:endParaRPr lang="en-US"/>
        </a:p>
      </dgm:t>
    </dgm:pt>
    <dgm:pt modelId="{A57586F0-9F8F-4ECA-B826-04C889826783}" type="parTrans" cxnId="{3F36E6CC-F7A9-4DB5-A431-67872B485359}">
      <dgm:prSet/>
      <dgm:spPr/>
      <dgm:t>
        <a:bodyPr/>
        <a:lstStyle/>
        <a:p>
          <a:endParaRPr lang="en-US"/>
        </a:p>
      </dgm:t>
    </dgm:pt>
    <dgm:pt modelId="{9A3BF1EC-6102-44F9-925C-F488167BA9B5}" type="sibTrans" cxnId="{3F36E6CC-F7A9-4DB5-A431-67872B485359}">
      <dgm:prSet/>
      <dgm:spPr/>
      <dgm:t>
        <a:bodyPr/>
        <a:lstStyle/>
        <a:p>
          <a:endParaRPr lang="en-US"/>
        </a:p>
      </dgm:t>
    </dgm:pt>
    <dgm:pt modelId="{56A3EFC1-770C-4676-AC8D-F316A078E94B}" type="pres">
      <dgm:prSet presAssocID="{F2969FEA-365E-4D6C-9C80-C4E928F82CB6}" presName="root" presStyleCnt="0">
        <dgm:presLayoutVars>
          <dgm:dir/>
          <dgm:resizeHandles val="exact"/>
        </dgm:presLayoutVars>
      </dgm:prSet>
      <dgm:spPr/>
    </dgm:pt>
    <dgm:pt modelId="{6EF38887-B108-446A-B367-BF00C96B27C0}" type="pres">
      <dgm:prSet presAssocID="{A370CE85-A3E0-42BA-ACD3-D9CA50919B18}" presName="compNode" presStyleCnt="0"/>
      <dgm:spPr/>
    </dgm:pt>
    <dgm:pt modelId="{E6369CB8-490A-4540-921F-89A9040AECBB}" type="pres">
      <dgm:prSet presAssocID="{A370CE85-A3E0-42BA-ACD3-D9CA50919B18}" presName="iconBgRect" presStyleLbl="bgShp" presStyleIdx="0" presStyleCnt="4"/>
      <dgm:spPr/>
    </dgm:pt>
    <dgm:pt modelId="{F5B8C2CB-8CD5-411F-AB89-678A8C52A8E3}" type="pres">
      <dgm:prSet presAssocID="{A370CE85-A3E0-42BA-ACD3-D9CA50919B1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ientist"/>
        </a:ext>
      </dgm:extLst>
    </dgm:pt>
    <dgm:pt modelId="{DBDCD99A-A165-4972-AF8C-9001A404B7EA}" type="pres">
      <dgm:prSet presAssocID="{A370CE85-A3E0-42BA-ACD3-D9CA50919B18}" presName="spaceRect" presStyleCnt="0"/>
      <dgm:spPr/>
    </dgm:pt>
    <dgm:pt modelId="{F79BE152-0308-4640-B5C8-22DE7D4C8E17}" type="pres">
      <dgm:prSet presAssocID="{A370CE85-A3E0-42BA-ACD3-D9CA50919B18}" presName="textRect" presStyleLbl="revTx" presStyleIdx="0" presStyleCnt="4">
        <dgm:presLayoutVars>
          <dgm:chMax val="1"/>
          <dgm:chPref val="1"/>
        </dgm:presLayoutVars>
      </dgm:prSet>
      <dgm:spPr/>
    </dgm:pt>
    <dgm:pt modelId="{75963990-9BA2-4B71-8B01-959DFBC79908}" type="pres">
      <dgm:prSet presAssocID="{C4F8795A-E376-43CD-833B-631F067D8C10}" presName="sibTrans" presStyleCnt="0"/>
      <dgm:spPr/>
    </dgm:pt>
    <dgm:pt modelId="{9154769A-D955-4705-82E5-2603BA8435CE}" type="pres">
      <dgm:prSet presAssocID="{FECE3692-B1EF-4AE8-8908-B5AF2B79D2C2}" presName="compNode" presStyleCnt="0"/>
      <dgm:spPr/>
    </dgm:pt>
    <dgm:pt modelId="{E6CA0D28-A620-4CE0-8BCD-6111F81E91BB}" type="pres">
      <dgm:prSet presAssocID="{FECE3692-B1EF-4AE8-8908-B5AF2B79D2C2}" presName="iconBgRect" presStyleLbl="bgShp" presStyleIdx="1" presStyleCnt="4"/>
      <dgm:spPr/>
    </dgm:pt>
    <dgm:pt modelId="{A1040D40-6BD7-487D-8A5E-4294C2BE12BD}" type="pres">
      <dgm:prSet presAssocID="{FECE3692-B1EF-4AE8-8908-B5AF2B79D2C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E0057B66-D306-4637-87DB-ED467928418F}" type="pres">
      <dgm:prSet presAssocID="{FECE3692-B1EF-4AE8-8908-B5AF2B79D2C2}" presName="spaceRect" presStyleCnt="0"/>
      <dgm:spPr/>
    </dgm:pt>
    <dgm:pt modelId="{4EFFFCC4-ACE3-41F9-8CFF-D71EE4B6E868}" type="pres">
      <dgm:prSet presAssocID="{FECE3692-B1EF-4AE8-8908-B5AF2B79D2C2}" presName="textRect" presStyleLbl="revTx" presStyleIdx="1" presStyleCnt="4">
        <dgm:presLayoutVars>
          <dgm:chMax val="1"/>
          <dgm:chPref val="1"/>
        </dgm:presLayoutVars>
      </dgm:prSet>
      <dgm:spPr/>
    </dgm:pt>
    <dgm:pt modelId="{E75A3F81-6B25-4937-AB94-61C63CBCB378}" type="pres">
      <dgm:prSet presAssocID="{BE54D032-E077-4197-9543-2CBF0F38FDC5}" presName="sibTrans" presStyleCnt="0"/>
      <dgm:spPr/>
    </dgm:pt>
    <dgm:pt modelId="{21CA25E7-CEA6-434C-B690-42832807B3D0}" type="pres">
      <dgm:prSet presAssocID="{9A683CCC-5C05-4616-A408-EA54236E962F}" presName="compNode" presStyleCnt="0"/>
      <dgm:spPr/>
    </dgm:pt>
    <dgm:pt modelId="{0ADF1920-D11A-4A1D-AB4B-F270EC533C41}" type="pres">
      <dgm:prSet presAssocID="{9A683CCC-5C05-4616-A408-EA54236E962F}" presName="iconBgRect" presStyleLbl="bgShp" presStyleIdx="2" presStyleCnt="4" custLinFactNeighborX="540" custLinFactNeighborY="11668"/>
      <dgm:spPr/>
    </dgm:pt>
    <dgm:pt modelId="{2D305D9F-740F-4B30-87A6-6B3D79BDED48}" type="pres">
      <dgm:prSet presAssocID="{9A683CCC-5C05-4616-A408-EA54236E962F}" presName="iconRect" presStyleLbl="node1" presStyleIdx="2" presStyleCnt="4" custLinFactNeighborX="7919" custLinFactNeighborY="1353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ard Room"/>
        </a:ext>
      </dgm:extLst>
    </dgm:pt>
    <dgm:pt modelId="{C98FCB2D-3014-4FE9-BCB0-294C4A13ABA8}" type="pres">
      <dgm:prSet presAssocID="{9A683CCC-5C05-4616-A408-EA54236E962F}" presName="spaceRect" presStyleCnt="0"/>
      <dgm:spPr/>
    </dgm:pt>
    <dgm:pt modelId="{13581433-C0FD-4D3E-9829-83714A14FD63}" type="pres">
      <dgm:prSet presAssocID="{9A683CCC-5C05-4616-A408-EA54236E962F}" presName="textRect" presStyleLbl="revTx" presStyleIdx="2" presStyleCnt="4">
        <dgm:presLayoutVars>
          <dgm:chMax val="1"/>
          <dgm:chPref val="1"/>
        </dgm:presLayoutVars>
      </dgm:prSet>
      <dgm:spPr/>
    </dgm:pt>
    <dgm:pt modelId="{5CA003AC-1713-43AD-8F0C-74EEA063FF34}" type="pres">
      <dgm:prSet presAssocID="{D78596D4-6C1B-4068-9341-3B3374E2E083}" presName="sibTrans" presStyleCnt="0"/>
      <dgm:spPr/>
    </dgm:pt>
    <dgm:pt modelId="{BFB327A4-637D-468B-A087-DA528E7AA5A7}" type="pres">
      <dgm:prSet presAssocID="{BFF157D1-EADF-4DE8-8C3A-6207704904EE}" presName="compNode" presStyleCnt="0"/>
      <dgm:spPr/>
    </dgm:pt>
    <dgm:pt modelId="{E18EEF9D-7ED3-4E8A-A49D-B6B6D3D961C1}" type="pres">
      <dgm:prSet presAssocID="{BFF157D1-EADF-4DE8-8C3A-6207704904EE}" presName="iconBgRect" presStyleLbl="bgShp" presStyleIdx="3" presStyleCnt="4"/>
      <dgm:spPr/>
    </dgm:pt>
    <dgm:pt modelId="{DD25C135-184A-42DE-9E00-EF81B4B3BECF}" type="pres">
      <dgm:prSet presAssocID="{BFF157D1-EADF-4DE8-8C3A-6207704904E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ecturer"/>
        </a:ext>
      </dgm:extLst>
    </dgm:pt>
    <dgm:pt modelId="{C10F187B-3C4C-431E-A8BD-E8D3D4859D08}" type="pres">
      <dgm:prSet presAssocID="{BFF157D1-EADF-4DE8-8C3A-6207704904EE}" presName="spaceRect" presStyleCnt="0"/>
      <dgm:spPr/>
    </dgm:pt>
    <dgm:pt modelId="{C7FF5B72-7BCF-4B1E-B69B-8A9B00337E03}" type="pres">
      <dgm:prSet presAssocID="{BFF157D1-EADF-4DE8-8C3A-6207704904EE}" presName="textRect" presStyleLbl="revTx" presStyleIdx="3" presStyleCnt="4">
        <dgm:presLayoutVars>
          <dgm:chMax val="1"/>
          <dgm:chPref val="1"/>
        </dgm:presLayoutVars>
      </dgm:prSet>
      <dgm:spPr/>
    </dgm:pt>
  </dgm:ptLst>
  <dgm:cxnLst>
    <dgm:cxn modelId="{47C91811-2A93-471C-9FEE-0F3892F2A6C7}" type="presOf" srcId="{A370CE85-A3E0-42BA-ACD3-D9CA50919B18}" destId="{F79BE152-0308-4640-B5C8-22DE7D4C8E17}" srcOrd="0" destOrd="0" presId="urn:microsoft.com/office/officeart/2018/5/layout/IconCircleLabelList"/>
    <dgm:cxn modelId="{D9954015-C2E1-4DD0-A509-A1954EDD83F1}" srcId="{F2969FEA-365E-4D6C-9C80-C4E928F82CB6}" destId="{A370CE85-A3E0-42BA-ACD3-D9CA50919B18}" srcOrd="0" destOrd="0" parTransId="{9C8CC91F-0DE5-463C-BD42-9419E9C40BDB}" sibTransId="{C4F8795A-E376-43CD-833B-631F067D8C10}"/>
    <dgm:cxn modelId="{9B52C041-7499-45B6-BB1D-5430E4670E2B}" srcId="{F2969FEA-365E-4D6C-9C80-C4E928F82CB6}" destId="{FECE3692-B1EF-4AE8-8908-B5AF2B79D2C2}" srcOrd="1" destOrd="0" parTransId="{0BB4EC9F-8CBF-4EE2-BEAF-F8A2ED6EC28B}" sibTransId="{BE54D032-E077-4197-9543-2CBF0F38FDC5}"/>
    <dgm:cxn modelId="{3C784C4B-4036-4437-BDB7-C090095FD276}" srcId="{F2969FEA-365E-4D6C-9C80-C4E928F82CB6}" destId="{9A683CCC-5C05-4616-A408-EA54236E962F}" srcOrd="2" destOrd="0" parTransId="{42804B3B-3F5E-4B44-893C-46634237193C}" sibTransId="{D78596D4-6C1B-4068-9341-3B3374E2E083}"/>
    <dgm:cxn modelId="{19B5E088-1CEE-49BC-AA78-826CD175DC5C}" type="presOf" srcId="{F2969FEA-365E-4D6C-9C80-C4E928F82CB6}" destId="{56A3EFC1-770C-4676-AC8D-F316A078E94B}" srcOrd="0" destOrd="0" presId="urn:microsoft.com/office/officeart/2018/5/layout/IconCircleLabelList"/>
    <dgm:cxn modelId="{CDA05FA3-6124-4A81-A283-BD0E2876E81D}" type="presOf" srcId="{FECE3692-B1EF-4AE8-8908-B5AF2B79D2C2}" destId="{4EFFFCC4-ACE3-41F9-8CFF-D71EE4B6E868}" srcOrd="0" destOrd="0" presId="urn:microsoft.com/office/officeart/2018/5/layout/IconCircleLabelList"/>
    <dgm:cxn modelId="{989591B1-A93B-4961-975C-40F4AEF14888}" type="presOf" srcId="{BFF157D1-EADF-4DE8-8C3A-6207704904EE}" destId="{C7FF5B72-7BCF-4B1E-B69B-8A9B00337E03}" srcOrd="0" destOrd="0" presId="urn:microsoft.com/office/officeart/2018/5/layout/IconCircleLabelList"/>
    <dgm:cxn modelId="{B7CB64C6-621C-4478-A95E-B513A088215F}" type="presOf" srcId="{9A683CCC-5C05-4616-A408-EA54236E962F}" destId="{13581433-C0FD-4D3E-9829-83714A14FD63}" srcOrd="0" destOrd="0" presId="urn:microsoft.com/office/officeart/2018/5/layout/IconCircleLabelList"/>
    <dgm:cxn modelId="{3F36E6CC-F7A9-4DB5-A431-67872B485359}" srcId="{F2969FEA-365E-4D6C-9C80-C4E928F82CB6}" destId="{BFF157D1-EADF-4DE8-8C3A-6207704904EE}" srcOrd="3" destOrd="0" parTransId="{A57586F0-9F8F-4ECA-B826-04C889826783}" sibTransId="{9A3BF1EC-6102-44F9-925C-F488167BA9B5}"/>
    <dgm:cxn modelId="{9DC96C45-9CD3-4E45-8EAF-E2B06FF386D2}" type="presParOf" srcId="{56A3EFC1-770C-4676-AC8D-F316A078E94B}" destId="{6EF38887-B108-446A-B367-BF00C96B27C0}" srcOrd="0" destOrd="0" presId="urn:microsoft.com/office/officeart/2018/5/layout/IconCircleLabelList"/>
    <dgm:cxn modelId="{676116A5-09AC-4C45-9234-FB9D3EC744AC}" type="presParOf" srcId="{6EF38887-B108-446A-B367-BF00C96B27C0}" destId="{E6369CB8-490A-4540-921F-89A9040AECBB}" srcOrd="0" destOrd="0" presId="urn:microsoft.com/office/officeart/2018/5/layout/IconCircleLabelList"/>
    <dgm:cxn modelId="{FBE08932-05DC-4FCD-8A97-228901685736}" type="presParOf" srcId="{6EF38887-B108-446A-B367-BF00C96B27C0}" destId="{F5B8C2CB-8CD5-411F-AB89-678A8C52A8E3}" srcOrd="1" destOrd="0" presId="urn:microsoft.com/office/officeart/2018/5/layout/IconCircleLabelList"/>
    <dgm:cxn modelId="{A96E37E4-B4D7-4613-82ED-769287FD024D}" type="presParOf" srcId="{6EF38887-B108-446A-B367-BF00C96B27C0}" destId="{DBDCD99A-A165-4972-AF8C-9001A404B7EA}" srcOrd="2" destOrd="0" presId="urn:microsoft.com/office/officeart/2018/5/layout/IconCircleLabelList"/>
    <dgm:cxn modelId="{D4E88CCB-C1FD-4EE7-BC02-02D010A9EB34}" type="presParOf" srcId="{6EF38887-B108-446A-B367-BF00C96B27C0}" destId="{F79BE152-0308-4640-B5C8-22DE7D4C8E17}" srcOrd="3" destOrd="0" presId="urn:microsoft.com/office/officeart/2018/5/layout/IconCircleLabelList"/>
    <dgm:cxn modelId="{42E960C4-98D6-416F-AF0A-187DACF05234}" type="presParOf" srcId="{56A3EFC1-770C-4676-AC8D-F316A078E94B}" destId="{75963990-9BA2-4B71-8B01-959DFBC79908}" srcOrd="1" destOrd="0" presId="urn:microsoft.com/office/officeart/2018/5/layout/IconCircleLabelList"/>
    <dgm:cxn modelId="{4A6A959C-F3AC-4A2E-9347-220A0DEB4D9E}" type="presParOf" srcId="{56A3EFC1-770C-4676-AC8D-F316A078E94B}" destId="{9154769A-D955-4705-82E5-2603BA8435CE}" srcOrd="2" destOrd="0" presId="urn:microsoft.com/office/officeart/2018/5/layout/IconCircleLabelList"/>
    <dgm:cxn modelId="{C59BD14E-CEB1-4E92-86AA-867B124FB4C9}" type="presParOf" srcId="{9154769A-D955-4705-82E5-2603BA8435CE}" destId="{E6CA0D28-A620-4CE0-8BCD-6111F81E91BB}" srcOrd="0" destOrd="0" presId="urn:microsoft.com/office/officeart/2018/5/layout/IconCircleLabelList"/>
    <dgm:cxn modelId="{C171A19B-974C-4939-9F5F-1BE90871DEF0}" type="presParOf" srcId="{9154769A-D955-4705-82E5-2603BA8435CE}" destId="{A1040D40-6BD7-487D-8A5E-4294C2BE12BD}" srcOrd="1" destOrd="0" presId="urn:microsoft.com/office/officeart/2018/5/layout/IconCircleLabelList"/>
    <dgm:cxn modelId="{C2529FE4-FA5A-4E04-B26F-374B23756802}" type="presParOf" srcId="{9154769A-D955-4705-82E5-2603BA8435CE}" destId="{E0057B66-D306-4637-87DB-ED467928418F}" srcOrd="2" destOrd="0" presId="urn:microsoft.com/office/officeart/2018/5/layout/IconCircleLabelList"/>
    <dgm:cxn modelId="{C9A692BC-D760-4DF1-90CA-8CCE1D05887C}" type="presParOf" srcId="{9154769A-D955-4705-82E5-2603BA8435CE}" destId="{4EFFFCC4-ACE3-41F9-8CFF-D71EE4B6E868}" srcOrd="3" destOrd="0" presId="urn:microsoft.com/office/officeart/2018/5/layout/IconCircleLabelList"/>
    <dgm:cxn modelId="{C188009F-F6AA-421E-9516-6D699262106D}" type="presParOf" srcId="{56A3EFC1-770C-4676-AC8D-F316A078E94B}" destId="{E75A3F81-6B25-4937-AB94-61C63CBCB378}" srcOrd="3" destOrd="0" presId="urn:microsoft.com/office/officeart/2018/5/layout/IconCircleLabelList"/>
    <dgm:cxn modelId="{04F988BA-4F28-4AA7-BA56-CF4692A839B4}" type="presParOf" srcId="{56A3EFC1-770C-4676-AC8D-F316A078E94B}" destId="{21CA25E7-CEA6-434C-B690-42832807B3D0}" srcOrd="4" destOrd="0" presId="urn:microsoft.com/office/officeart/2018/5/layout/IconCircleLabelList"/>
    <dgm:cxn modelId="{774AAEE8-4ED6-42EF-9285-5C27D9C03E3A}" type="presParOf" srcId="{21CA25E7-CEA6-434C-B690-42832807B3D0}" destId="{0ADF1920-D11A-4A1D-AB4B-F270EC533C41}" srcOrd="0" destOrd="0" presId="urn:microsoft.com/office/officeart/2018/5/layout/IconCircleLabelList"/>
    <dgm:cxn modelId="{9CB2A24E-5C96-46F0-9ADB-4AEF795FB50D}" type="presParOf" srcId="{21CA25E7-CEA6-434C-B690-42832807B3D0}" destId="{2D305D9F-740F-4B30-87A6-6B3D79BDED48}" srcOrd="1" destOrd="0" presId="urn:microsoft.com/office/officeart/2018/5/layout/IconCircleLabelList"/>
    <dgm:cxn modelId="{38A6A660-6170-4456-8603-07A254DC4E73}" type="presParOf" srcId="{21CA25E7-CEA6-434C-B690-42832807B3D0}" destId="{C98FCB2D-3014-4FE9-BCB0-294C4A13ABA8}" srcOrd="2" destOrd="0" presId="urn:microsoft.com/office/officeart/2018/5/layout/IconCircleLabelList"/>
    <dgm:cxn modelId="{24711290-EC97-4A7A-AE2E-2BA557A9BEE7}" type="presParOf" srcId="{21CA25E7-CEA6-434C-B690-42832807B3D0}" destId="{13581433-C0FD-4D3E-9829-83714A14FD63}" srcOrd="3" destOrd="0" presId="urn:microsoft.com/office/officeart/2018/5/layout/IconCircleLabelList"/>
    <dgm:cxn modelId="{E7491C12-4BBA-44A5-B142-464004B3DFBF}" type="presParOf" srcId="{56A3EFC1-770C-4676-AC8D-F316A078E94B}" destId="{5CA003AC-1713-43AD-8F0C-74EEA063FF34}" srcOrd="5" destOrd="0" presId="urn:microsoft.com/office/officeart/2018/5/layout/IconCircleLabelList"/>
    <dgm:cxn modelId="{A6F4C458-AEEE-4362-9EBB-332829D7DB28}" type="presParOf" srcId="{56A3EFC1-770C-4676-AC8D-F316A078E94B}" destId="{BFB327A4-637D-468B-A087-DA528E7AA5A7}" srcOrd="6" destOrd="0" presId="urn:microsoft.com/office/officeart/2018/5/layout/IconCircleLabelList"/>
    <dgm:cxn modelId="{84329499-BDEA-4AE5-8FAC-8BA37A105C35}" type="presParOf" srcId="{BFB327A4-637D-468B-A087-DA528E7AA5A7}" destId="{E18EEF9D-7ED3-4E8A-A49D-B6B6D3D961C1}" srcOrd="0" destOrd="0" presId="urn:microsoft.com/office/officeart/2018/5/layout/IconCircleLabelList"/>
    <dgm:cxn modelId="{7B92067B-C065-4576-A089-AA7BD604B9CD}" type="presParOf" srcId="{BFB327A4-637D-468B-A087-DA528E7AA5A7}" destId="{DD25C135-184A-42DE-9E00-EF81B4B3BECF}" srcOrd="1" destOrd="0" presId="urn:microsoft.com/office/officeart/2018/5/layout/IconCircleLabelList"/>
    <dgm:cxn modelId="{C1450376-214B-4B6F-808E-81ECB68B272E}" type="presParOf" srcId="{BFB327A4-637D-468B-A087-DA528E7AA5A7}" destId="{C10F187B-3C4C-431E-A8BD-E8D3D4859D08}" srcOrd="2" destOrd="0" presId="urn:microsoft.com/office/officeart/2018/5/layout/IconCircleLabelList"/>
    <dgm:cxn modelId="{D6A4C8C0-3C96-4890-A362-968D27DCF369}" type="presParOf" srcId="{BFB327A4-637D-468B-A087-DA528E7AA5A7}" destId="{C7FF5B72-7BCF-4B1E-B69B-8A9B00337E03}"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055D76-BCBF-49F5-B7F8-A5DEFEE9928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F80C5DA-7397-4040-BE05-EB180C47B5DB}">
      <dgm:prSet/>
      <dgm:spPr/>
      <dgm:t>
        <a:bodyPr/>
        <a:lstStyle/>
        <a:p>
          <a:pPr>
            <a:lnSpc>
              <a:spcPct val="100000"/>
            </a:lnSpc>
          </a:pPr>
          <a:r>
            <a:rPr lang="en-IN" dirty="0"/>
            <a:t>As an example, Conrad Hotels targets customers in regions with a colder climate and a demand for winter sports. </a:t>
          </a:r>
          <a:endParaRPr lang="en-US" dirty="0"/>
        </a:p>
      </dgm:t>
    </dgm:pt>
    <dgm:pt modelId="{DF1A3FEC-961D-4156-B45E-7701DDFF3977}" type="parTrans" cxnId="{3B56EC43-2734-4DD3-B936-78AE4AC1607B}">
      <dgm:prSet/>
      <dgm:spPr/>
      <dgm:t>
        <a:bodyPr/>
        <a:lstStyle/>
        <a:p>
          <a:endParaRPr lang="en-US"/>
        </a:p>
      </dgm:t>
    </dgm:pt>
    <dgm:pt modelId="{F74B5751-BE3E-4EDA-81B8-C965EF1B76FE}" type="sibTrans" cxnId="{3B56EC43-2734-4DD3-B936-78AE4AC1607B}">
      <dgm:prSet/>
      <dgm:spPr/>
      <dgm:t>
        <a:bodyPr/>
        <a:lstStyle/>
        <a:p>
          <a:endParaRPr lang="en-US"/>
        </a:p>
      </dgm:t>
    </dgm:pt>
    <dgm:pt modelId="{963754A1-9591-4BDF-B2C8-2CBB5C18EE99}">
      <dgm:prSet/>
      <dgm:spPr/>
      <dgm:t>
        <a:bodyPr/>
        <a:lstStyle/>
        <a:p>
          <a:pPr>
            <a:lnSpc>
              <a:spcPct val="100000"/>
            </a:lnSpc>
          </a:pPr>
          <a:r>
            <a:rPr lang="en-IN"/>
            <a:t>Age is a fundamental demographic factor for business improvements. </a:t>
          </a:r>
          <a:endParaRPr lang="en-US"/>
        </a:p>
      </dgm:t>
    </dgm:pt>
    <dgm:pt modelId="{E08700EF-BD26-413D-BDD8-42320D1BC57C}" type="parTrans" cxnId="{F78637A6-634F-4376-B3BB-EF2FBDBF3795}">
      <dgm:prSet/>
      <dgm:spPr/>
      <dgm:t>
        <a:bodyPr/>
        <a:lstStyle/>
        <a:p>
          <a:endParaRPr lang="en-US"/>
        </a:p>
      </dgm:t>
    </dgm:pt>
    <dgm:pt modelId="{7D9E7389-B77F-497D-8BAD-EA4371EB1D70}" type="sibTrans" cxnId="{F78637A6-634F-4376-B3BB-EF2FBDBF3795}">
      <dgm:prSet/>
      <dgm:spPr/>
      <dgm:t>
        <a:bodyPr/>
        <a:lstStyle/>
        <a:p>
          <a:endParaRPr lang="en-US"/>
        </a:p>
      </dgm:t>
    </dgm:pt>
    <dgm:pt modelId="{55E9C904-A431-44CA-9D05-7B22E32DB904}" type="pres">
      <dgm:prSet presAssocID="{0D055D76-BCBF-49F5-B7F8-A5DEFEE99280}" presName="root" presStyleCnt="0">
        <dgm:presLayoutVars>
          <dgm:dir/>
          <dgm:resizeHandles val="exact"/>
        </dgm:presLayoutVars>
      </dgm:prSet>
      <dgm:spPr/>
    </dgm:pt>
    <dgm:pt modelId="{EA967874-4CDA-4B19-B6DA-EBDEA8C8CE9E}" type="pres">
      <dgm:prSet presAssocID="{2F80C5DA-7397-4040-BE05-EB180C47B5DB}" presName="compNode" presStyleCnt="0"/>
      <dgm:spPr/>
    </dgm:pt>
    <dgm:pt modelId="{DE76AA53-637B-40A7-8451-98391AE77015}" type="pres">
      <dgm:prSet presAssocID="{2F80C5DA-7397-4040-BE05-EB180C47B5DB}" presName="bgRect" presStyleLbl="bgShp" presStyleIdx="0" presStyleCnt="2"/>
      <dgm:spPr/>
    </dgm:pt>
    <dgm:pt modelId="{8E9B2878-EC52-4B36-A84D-7E948BBDD4E5}" type="pres">
      <dgm:prSet presAssocID="{2F80C5DA-7397-4040-BE05-EB180C47B5D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ow Temperature"/>
        </a:ext>
      </dgm:extLst>
    </dgm:pt>
    <dgm:pt modelId="{5BA09B45-E2CD-4038-BBEE-D16C638D5981}" type="pres">
      <dgm:prSet presAssocID="{2F80C5DA-7397-4040-BE05-EB180C47B5DB}" presName="spaceRect" presStyleCnt="0"/>
      <dgm:spPr/>
    </dgm:pt>
    <dgm:pt modelId="{6507B08E-B7E5-460E-9BA9-BE3B2FEB9A2C}" type="pres">
      <dgm:prSet presAssocID="{2F80C5DA-7397-4040-BE05-EB180C47B5DB}" presName="parTx" presStyleLbl="revTx" presStyleIdx="0" presStyleCnt="2">
        <dgm:presLayoutVars>
          <dgm:chMax val="0"/>
          <dgm:chPref val="0"/>
        </dgm:presLayoutVars>
      </dgm:prSet>
      <dgm:spPr/>
    </dgm:pt>
    <dgm:pt modelId="{AFCD9EB4-792D-4564-B599-00580AEAE204}" type="pres">
      <dgm:prSet presAssocID="{F74B5751-BE3E-4EDA-81B8-C965EF1B76FE}" presName="sibTrans" presStyleCnt="0"/>
      <dgm:spPr/>
    </dgm:pt>
    <dgm:pt modelId="{42389918-71EC-462A-89F5-0B097DF3622F}" type="pres">
      <dgm:prSet presAssocID="{963754A1-9591-4BDF-B2C8-2CBB5C18EE99}" presName="compNode" presStyleCnt="0"/>
      <dgm:spPr/>
    </dgm:pt>
    <dgm:pt modelId="{7FACED17-3A2E-4CAB-9B93-65CDAE6940DB}" type="pres">
      <dgm:prSet presAssocID="{963754A1-9591-4BDF-B2C8-2CBB5C18EE99}" presName="bgRect" presStyleLbl="bgShp" presStyleIdx="1" presStyleCnt="2"/>
      <dgm:spPr/>
    </dgm:pt>
    <dgm:pt modelId="{D763FC68-6B5E-4C02-90E6-44D67BA8686E}" type="pres">
      <dgm:prSet presAssocID="{963754A1-9591-4BDF-B2C8-2CBB5C18EE9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Cane"/>
        </a:ext>
      </dgm:extLst>
    </dgm:pt>
    <dgm:pt modelId="{CF99063B-5BD2-4B5F-A7D9-8D95211AE19B}" type="pres">
      <dgm:prSet presAssocID="{963754A1-9591-4BDF-B2C8-2CBB5C18EE99}" presName="spaceRect" presStyleCnt="0"/>
      <dgm:spPr/>
    </dgm:pt>
    <dgm:pt modelId="{9734CDCA-1BB5-4426-B935-C604B5435DCF}" type="pres">
      <dgm:prSet presAssocID="{963754A1-9591-4BDF-B2C8-2CBB5C18EE99}" presName="parTx" presStyleLbl="revTx" presStyleIdx="1" presStyleCnt="2">
        <dgm:presLayoutVars>
          <dgm:chMax val="0"/>
          <dgm:chPref val="0"/>
        </dgm:presLayoutVars>
      </dgm:prSet>
      <dgm:spPr/>
    </dgm:pt>
  </dgm:ptLst>
  <dgm:cxnLst>
    <dgm:cxn modelId="{5EFCE217-2FE4-4729-BD5F-BD8AAD4F433C}" type="presOf" srcId="{0D055D76-BCBF-49F5-B7F8-A5DEFEE99280}" destId="{55E9C904-A431-44CA-9D05-7B22E32DB904}" srcOrd="0" destOrd="0" presId="urn:microsoft.com/office/officeart/2018/2/layout/IconVerticalSolidList"/>
    <dgm:cxn modelId="{E81B215C-869C-4B21-85B7-8417D6F20472}" type="presOf" srcId="{963754A1-9591-4BDF-B2C8-2CBB5C18EE99}" destId="{9734CDCA-1BB5-4426-B935-C604B5435DCF}" srcOrd="0" destOrd="0" presId="urn:microsoft.com/office/officeart/2018/2/layout/IconVerticalSolidList"/>
    <dgm:cxn modelId="{3B56EC43-2734-4DD3-B936-78AE4AC1607B}" srcId="{0D055D76-BCBF-49F5-B7F8-A5DEFEE99280}" destId="{2F80C5DA-7397-4040-BE05-EB180C47B5DB}" srcOrd="0" destOrd="0" parTransId="{DF1A3FEC-961D-4156-B45E-7701DDFF3977}" sibTransId="{F74B5751-BE3E-4EDA-81B8-C965EF1B76FE}"/>
    <dgm:cxn modelId="{DDD89465-09B8-43E0-B440-C2F3F26DB818}" type="presOf" srcId="{2F80C5DA-7397-4040-BE05-EB180C47B5DB}" destId="{6507B08E-B7E5-460E-9BA9-BE3B2FEB9A2C}" srcOrd="0" destOrd="0" presId="urn:microsoft.com/office/officeart/2018/2/layout/IconVerticalSolidList"/>
    <dgm:cxn modelId="{F78637A6-634F-4376-B3BB-EF2FBDBF3795}" srcId="{0D055D76-BCBF-49F5-B7F8-A5DEFEE99280}" destId="{963754A1-9591-4BDF-B2C8-2CBB5C18EE99}" srcOrd="1" destOrd="0" parTransId="{E08700EF-BD26-413D-BDD8-42320D1BC57C}" sibTransId="{7D9E7389-B77F-497D-8BAD-EA4371EB1D70}"/>
    <dgm:cxn modelId="{E4BE93EE-B242-4516-B707-9C61EC51825E}" type="presParOf" srcId="{55E9C904-A431-44CA-9D05-7B22E32DB904}" destId="{EA967874-4CDA-4B19-B6DA-EBDEA8C8CE9E}" srcOrd="0" destOrd="0" presId="urn:microsoft.com/office/officeart/2018/2/layout/IconVerticalSolidList"/>
    <dgm:cxn modelId="{FA32A533-134D-4AF9-9829-BE99642EBDB9}" type="presParOf" srcId="{EA967874-4CDA-4B19-B6DA-EBDEA8C8CE9E}" destId="{DE76AA53-637B-40A7-8451-98391AE77015}" srcOrd="0" destOrd="0" presId="urn:microsoft.com/office/officeart/2018/2/layout/IconVerticalSolidList"/>
    <dgm:cxn modelId="{377D1277-8FE2-4D5D-A29A-0BC1759ED1D5}" type="presParOf" srcId="{EA967874-4CDA-4B19-B6DA-EBDEA8C8CE9E}" destId="{8E9B2878-EC52-4B36-A84D-7E948BBDD4E5}" srcOrd="1" destOrd="0" presId="urn:microsoft.com/office/officeart/2018/2/layout/IconVerticalSolidList"/>
    <dgm:cxn modelId="{06BBAAAD-256B-4E55-8E3E-34B524403425}" type="presParOf" srcId="{EA967874-4CDA-4B19-B6DA-EBDEA8C8CE9E}" destId="{5BA09B45-E2CD-4038-BBEE-D16C638D5981}" srcOrd="2" destOrd="0" presId="urn:microsoft.com/office/officeart/2018/2/layout/IconVerticalSolidList"/>
    <dgm:cxn modelId="{23D2FF54-43FC-4C4B-838F-702FB44DD78D}" type="presParOf" srcId="{EA967874-4CDA-4B19-B6DA-EBDEA8C8CE9E}" destId="{6507B08E-B7E5-460E-9BA9-BE3B2FEB9A2C}" srcOrd="3" destOrd="0" presId="urn:microsoft.com/office/officeart/2018/2/layout/IconVerticalSolidList"/>
    <dgm:cxn modelId="{26F5AF7F-6C9F-4B2A-BE73-B5BDE9FC181B}" type="presParOf" srcId="{55E9C904-A431-44CA-9D05-7B22E32DB904}" destId="{AFCD9EB4-792D-4564-B599-00580AEAE204}" srcOrd="1" destOrd="0" presId="urn:microsoft.com/office/officeart/2018/2/layout/IconVerticalSolidList"/>
    <dgm:cxn modelId="{B5817844-4458-4762-B6D3-5CF897C5D8DB}" type="presParOf" srcId="{55E9C904-A431-44CA-9D05-7B22E32DB904}" destId="{42389918-71EC-462A-89F5-0B097DF3622F}" srcOrd="2" destOrd="0" presId="urn:microsoft.com/office/officeart/2018/2/layout/IconVerticalSolidList"/>
    <dgm:cxn modelId="{76D015F0-6CDF-4790-94EE-E5C8FCCA2FF6}" type="presParOf" srcId="{42389918-71EC-462A-89F5-0B097DF3622F}" destId="{7FACED17-3A2E-4CAB-9B93-65CDAE6940DB}" srcOrd="0" destOrd="0" presId="urn:microsoft.com/office/officeart/2018/2/layout/IconVerticalSolidList"/>
    <dgm:cxn modelId="{AD6F6D42-059D-485F-A308-8183BCA8C2A8}" type="presParOf" srcId="{42389918-71EC-462A-89F5-0B097DF3622F}" destId="{D763FC68-6B5E-4C02-90E6-44D67BA8686E}" srcOrd="1" destOrd="0" presId="urn:microsoft.com/office/officeart/2018/2/layout/IconVerticalSolidList"/>
    <dgm:cxn modelId="{65B56A14-AE16-4273-A8BF-7701AA6F0102}" type="presParOf" srcId="{42389918-71EC-462A-89F5-0B097DF3622F}" destId="{CF99063B-5BD2-4B5F-A7D9-8D95211AE19B}" srcOrd="2" destOrd="0" presId="urn:microsoft.com/office/officeart/2018/2/layout/IconVerticalSolidList"/>
    <dgm:cxn modelId="{B454EAA0-D858-4D88-955B-D17A2FD20860}" type="presParOf" srcId="{42389918-71EC-462A-89F5-0B097DF3622F}" destId="{9734CDCA-1BB5-4426-B935-C604B5435DCF}"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369CB8-490A-4540-921F-89A9040AECBB}">
      <dsp:nvSpPr>
        <dsp:cNvPr id="0" name=""/>
        <dsp:cNvSpPr/>
      </dsp:nvSpPr>
      <dsp:spPr>
        <a:xfrm>
          <a:off x="495207" y="73936"/>
          <a:ext cx="1201136" cy="1201136"/>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B8C2CB-8CD5-411F-AB89-678A8C52A8E3}">
      <dsp:nvSpPr>
        <dsp:cNvPr id="0" name=""/>
        <dsp:cNvSpPr/>
      </dsp:nvSpPr>
      <dsp:spPr>
        <a:xfrm>
          <a:off x="751187" y="329916"/>
          <a:ext cx="689176" cy="6891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79BE152-0308-4640-B5C8-22DE7D4C8E17}">
      <dsp:nvSpPr>
        <dsp:cNvPr id="0" name=""/>
        <dsp:cNvSpPr/>
      </dsp:nvSpPr>
      <dsp:spPr>
        <a:xfrm>
          <a:off x="111237" y="1649197"/>
          <a:ext cx="1969075"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IN" sz="1100" b="1" kern="1200" dirty="0"/>
            <a:t>Student: 2246469 Nicusor Florin Mistode</a:t>
          </a:r>
          <a:endParaRPr lang="en-US" sz="1100" kern="1200" dirty="0"/>
        </a:p>
      </dsp:txBody>
      <dsp:txXfrm>
        <a:off x="111237" y="1649197"/>
        <a:ext cx="1969075" cy="877500"/>
      </dsp:txXfrm>
    </dsp:sp>
    <dsp:sp modelId="{E6CA0D28-A620-4CE0-8BCD-6111F81E91BB}">
      <dsp:nvSpPr>
        <dsp:cNvPr id="0" name=""/>
        <dsp:cNvSpPr/>
      </dsp:nvSpPr>
      <dsp:spPr>
        <a:xfrm>
          <a:off x="2808871" y="73936"/>
          <a:ext cx="1201136" cy="1201136"/>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040D40-6BD7-487D-8A5E-4294C2BE12BD}">
      <dsp:nvSpPr>
        <dsp:cNvPr id="0" name=""/>
        <dsp:cNvSpPr/>
      </dsp:nvSpPr>
      <dsp:spPr>
        <a:xfrm>
          <a:off x="3064851" y="329916"/>
          <a:ext cx="689176" cy="6891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EFFFCC4-ACE3-41F9-8CFF-D71EE4B6E868}">
      <dsp:nvSpPr>
        <dsp:cNvPr id="0" name=""/>
        <dsp:cNvSpPr/>
      </dsp:nvSpPr>
      <dsp:spPr>
        <a:xfrm>
          <a:off x="2424901" y="1649197"/>
          <a:ext cx="1969075"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dirty="0"/>
            <a:t>The role and importance of quality service, hospitality and guest services with in the hotel industry</a:t>
          </a:r>
        </a:p>
      </dsp:txBody>
      <dsp:txXfrm>
        <a:off x="2424901" y="1649197"/>
        <a:ext cx="1969075" cy="877500"/>
      </dsp:txXfrm>
    </dsp:sp>
    <dsp:sp modelId="{0ADF1920-D11A-4A1D-AB4B-F270EC533C41}">
      <dsp:nvSpPr>
        <dsp:cNvPr id="0" name=""/>
        <dsp:cNvSpPr/>
      </dsp:nvSpPr>
      <dsp:spPr>
        <a:xfrm>
          <a:off x="501693" y="3159114"/>
          <a:ext cx="1201136" cy="1201136"/>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305D9F-740F-4B30-87A6-6B3D79BDED48}">
      <dsp:nvSpPr>
        <dsp:cNvPr id="0" name=""/>
        <dsp:cNvSpPr/>
      </dsp:nvSpPr>
      <dsp:spPr>
        <a:xfrm>
          <a:off x="805762" y="3368225"/>
          <a:ext cx="689176" cy="6891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3581433-C0FD-4D3E-9829-83714A14FD63}">
      <dsp:nvSpPr>
        <dsp:cNvPr id="0" name=""/>
        <dsp:cNvSpPr/>
      </dsp:nvSpPr>
      <dsp:spPr>
        <a:xfrm>
          <a:off x="111237" y="4594226"/>
          <a:ext cx="1969075"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IN" sz="1100" b="1" kern="1200" dirty="0" err="1"/>
            <a:t>Hospitality&amp;Guest</a:t>
          </a:r>
          <a:r>
            <a:rPr lang="en-IN" sz="1100" b="1" kern="1200" dirty="0"/>
            <a:t> Service Management(BMIH4003)</a:t>
          </a:r>
          <a:endParaRPr lang="en-US" sz="1100" kern="1200" dirty="0"/>
        </a:p>
      </dsp:txBody>
      <dsp:txXfrm>
        <a:off x="111237" y="4594226"/>
        <a:ext cx="1969075" cy="877500"/>
      </dsp:txXfrm>
    </dsp:sp>
    <dsp:sp modelId="{E18EEF9D-7ED3-4E8A-A49D-B6B6D3D961C1}">
      <dsp:nvSpPr>
        <dsp:cNvPr id="0" name=""/>
        <dsp:cNvSpPr/>
      </dsp:nvSpPr>
      <dsp:spPr>
        <a:xfrm>
          <a:off x="2808871" y="3018965"/>
          <a:ext cx="1201136" cy="1201136"/>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25C135-184A-42DE-9E00-EF81B4B3BECF}">
      <dsp:nvSpPr>
        <dsp:cNvPr id="0" name=""/>
        <dsp:cNvSpPr/>
      </dsp:nvSpPr>
      <dsp:spPr>
        <a:xfrm>
          <a:off x="3064851" y="3274945"/>
          <a:ext cx="689176" cy="6891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FF5B72-7BCF-4B1E-B69B-8A9B00337E03}">
      <dsp:nvSpPr>
        <dsp:cNvPr id="0" name=""/>
        <dsp:cNvSpPr/>
      </dsp:nvSpPr>
      <dsp:spPr>
        <a:xfrm>
          <a:off x="2424901" y="4594226"/>
          <a:ext cx="1969075"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IN" sz="1100" b="1" kern="1200"/>
            <a:t>Lecturer: Dale Clarke</a:t>
          </a:r>
          <a:endParaRPr lang="en-US" sz="1100" kern="1200"/>
        </a:p>
      </dsp:txBody>
      <dsp:txXfrm>
        <a:off x="2424901" y="4594226"/>
        <a:ext cx="1969075" cy="877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76AA53-637B-40A7-8451-98391AE77015}">
      <dsp:nvSpPr>
        <dsp:cNvPr id="0" name=""/>
        <dsp:cNvSpPr/>
      </dsp:nvSpPr>
      <dsp:spPr>
        <a:xfrm>
          <a:off x="0" y="587480"/>
          <a:ext cx="6253792" cy="10845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9B2878-EC52-4B36-A84D-7E948BBDD4E5}">
      <dsp:nvSpPr>
        <dsp:cNvPr id="0" name=""/>
        <dsp:cNvSpPr/>
      </dsp:nvSpPr>
      <dsp:spPr>
        <a:xfrm>
          <a:off x="328085" y="831511"/>
          <a:ext cx="596519" cy="5965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07B08E-B7E5-460E-9BA9-BE3B2FEB9A2C}">
      <dsp:nvSpPr>
        <dsp:cNvPr id="0" name=""/>
        <dsp:cNvSpPr/>
      </dsp:nvSpPr>
      <dsp:spPr>
        <a:xfrm>
          <a:off x="1252690" y="587480"/>
          <a:ext cx="5001101" cy="1084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785" tIns="114785" rIns="114785" bIns="114785" numCol="1" spcCol="1270" anchor="ctr" anchorCtr="0">
          <a:noAutofit/>
        </a:bodyPr>
        <a:lstStyle/>
        <a:p>
          <a:pPr marL="0" lvl="0" indent="0" algn="l" defTabSz="800100">
            <a:lnSpc>
              <a:spcPct val="100000"/>
            </a:lnSpc>
            <a:spcBef>
              <a:spcPct val="0"/>
            </a:spcBef>
            <a:spcAft>
              <a:spcPct val="35000"/>
            </a:spcAft>
            <a:buNone/>
          </a:pPr>
          <a:r>
            <a:rPr lang="en-IN" sz="1800" kern="1200" dirty="0"/>
            <a:t>As an example, Conrad Hotels targets customers in regions with a colder climate and a demand for winter sports. </a:t>
          </a:r>
          <a:endParaRPr lang="en-US" sz="1800" kern="1200" dirty="0"/>
        </a:p>
      </dsp:txBody>
      <dsp:txXfrm>
        <a:off x="1252690" y="587480"/>
        <a:ext cx="5001101" cy="1084580"/>
      </dsp:txXfrm>
    </dsp:sp>
    <dsp:sp modelId="{7FACED17-3A2E-4CAB-9B93-65CDAE6940DB}">
      <dsp:nvSpPr>
        <dsp:cNvPr id="0" name=""/>
        <dsp:cNvSpPr/>
      </dsp:nvSpPr>
      <dsp:spPr>
        <a:xfrm>
          <a:off x="0" y="1943206"/>
          <a:ext cx="6253792" cy="10845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63FC68-6B5E-4C02-90E6-44D67BA8686E}">
      <dsp:nvSpPr>
        <dsp:cNvPr id="0" name=""/>
        <dsp:cNvSpPr/>
      </dsp:nvSpPr>
      <dsp:spPr>
        <a:xfrm>
          <a:off x="328085" y="2187236"/>
          <a:ext cx="596519" cy="5965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34CDCA-1BB5-4426-B935-C604B5435DCF}">
      <dsp:nvSpPr>
        <dsp:cNvPr id="0" name=""/>
        <dsp:cNvSpPr/>
      </dsp:nvSpPr>
      <dsp:spPr>
        <a:xfrm>
          <a:off x="1252690" y="1943206"/>
          <a:ext cx="5001101" cy="1084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785" tIns="114785" rIns="114785" bIns="114785" numCol="1" spcCol="1270" anchor="ctr" anchorCtr="0">
          <a:noAutofit/>
        </a:bodyPr>
        <a:lstStyle/>
        <a:p>
          <a:pPr marL="0" lvl="0" indent="0" algn="l" defTabSz="800100">
            <a:lnSpc>
              <a:spcPct val="100000"/>
            </a:lnSpc>
            <a:spcBef>
              <a:spcPct val="0"/>
            </a:spcBef>
            <a:spcAft>
              <a:spcPct val="35000"/>
            </a:spcAft>
            <a:buNone/>
          </a:pPr>
          <a:r>
            <a:rPr lang="en-IN" sz="1800" kern="1200"/>
            <a:t>Age is a fundamental demographic factor for business improvements. </a:t>
          </a:r>
          <a:endParaRPr lang="en-US" sz="1800" kern="1200"/>
        </a:p>
      </dsp:txBody>
      <dsp:txXfrm>
        <a:off x="1252690" y="1943206"/>
        <a:ext cx="5001101" cy="108458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C9A3BC-1697-4EFE-A657-CE648F4A5AC9}" type="datetimeFigureOut">
              <a:rPr lang="en-IN" smtClean="0"/>
              <a:t>22-10-2023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97FC93-9A62-4585-9698-CEE6F9B3CA8F}" type="slidenum">
              <a:rPr lang="en-IN" smtClean="0"/>
              <a:t>‹#›</a:t>
            </a:fld>
            <a:endParaRPr lang="en-IN"/>
          </a:p>
        </p:txBody>
      </p:sp>
    </p:spTree>
    <p:extLst>
      <p:ext uri="{BB962C8B-B14F-4D97-AF65-F5344CB8AC3E}">
        <p14:creationId xmlns:p14="http://schemas.microsoft.com/office/powerpoint/2010/main" val="3811427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A697FC93-9A62-4585-9698-CEE6F9B3CA8F}" type="slidenum">
              <a:rPr lang="en-IN" smtClean="0"/>
              <a:t>1</a:t>
            </a:fld>
            <a:endParaRPr lang="en-IN"/>
          </a:p>
        </p:txBody>
      </p:sp>
    </p:spTree>
    <p:extLst>
      <p:ext uri="{BB962C8B-B14F-4D97-AF65-F5344CB8AC3E}">
        <p14:creationId xmlns:p14="http://schemas.microsoft.com/office/powerpoint/2010/main" val="37656137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A697FC93-9A62-4585-9698-CEE6F9B3CA8F}" type="slidenum">
              <a:rPr lang="en-IN" smtClean="0"/>
              <a:t>3</a:t>
            </a:fld>
            <a:endParaRPr lang="en-IN"/>
          </a:p>
        </p:txBody>
      </p:sp>
    </p:spTree>
    <p:extLst>
      <p:ext uri="{BB962C8B-B14F-4D97-AF65-F5344CB8AC3E}">
        <p14:creationId xmlns:p14="http://schemas.microsoft.com/office/powerpoint/2010/main" val="2125533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A697FC93-9A62-4585-9698-CEE6F9B3CA8F}" type="slidenum">
              <a:rPr lang="en-IN" smtClean="0"/>
              <a:t>4</a:t>
            </a:fld>
            <a:endParaRPr lang="en-IN"/>
          </a:p>
        </p:txBody>
      </p:sp>
    </p:spTree>
    <p:extLst>
      <p:ext uri="{BB962C8B-B14F-4D97-AF65-F5344CB8AC3E}">
        <p14:creationId xmlns:p14="http://schemas.microsoft.com/office/powerpoint/2010/main" val="27752302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According to </a:t>
            </a:r>
            <a:r>
              <a:rPr lang="en-IN" sz="1200" kern="1200" dirty="0" err="1">
                <a:solidFill>
                  <a:schemeClr val="tx1"/>
                </a:solidFill>
                <a:effectLst/>
                <a:latin typeface="+mn-lt"/>
                <a:ea typeface="+mn-ea"/>
                <a:cs typeface="+mn-cs"/>
              </a:rPr>
              <a:t>Alrawadieh</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(2020, p. 590), each group has also different needs and preferences For example, a toy store in hotel rooms is focused on the basis of children, while a retirement community targets seniors. Some products and services are designed with specific genders in mind due to differences in preferences or psychological needs of the customers to increase the customer satisfaction level.</a:t>
            </a:r>
            <a:endParaRPr lang="en-IN" dirty="0"/>
          </a:p>
        </p:txBody>
      </p:sp>
      <p:sp>
        <p:nvSpPr>
          <p:cNvPr id="4" name="Slide Number Placeholder 3"/>
          <p:cNvSpPr>
            <a:spLocks noGrp="1"/>
          </p:cNvSpPr>
          <p:nvPr>
            <p:ph type="sldNum" sz="quarter" idx="10"/>
          </p:nvPr>
        </p:nvSpPr>
        <p:spPr/>
        <p:txBody>
          <a:bodyPr/>
          <a:lstStyle/>
          <a:p>
            <a:fld id="{A697FC93-9A62-4585-9698-CEE6F9B3CA8F}" type="slidenum">
              <a:rPr lang="en-IN" smtClean="0"/>
              <a:t>5</a:t>
            </a:fld>
            <a:endParaRPr lang="en-IN"/>
          </a:p>
        </p:txBody>
      </p:sp>
    </p:spTree>
    <p:extLst>
      <p:ext uri="{BB962C8B-B14F-4D97-AF65-F5344CB8AC3E}">
        <p14:creationId xmlns:p14="http://schemas.microsoft.com/office/powerpoint/2010/main" val="157734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views of Song, (2020, p. 1056), the organisation also check their previous record in the reception diary to evaluate the choices and demand of the customers to satisfy them. Providing the speciality of vegan options to the customers also gains the attention of the customers and the hospital sector gains profitability from the customer-based approach. </a:t>
            </a:r>
            <a:endParaRPr lang="en-IN" dirty="0"/>
          </a:p>
        </p:txBody>
      </p:sp>
      <p:sp>
        <p:nvSpPr>
          <p:cNvPr id="4" name="Slide Number Placeholder 3"/>
          <p:cNvSpPr>
            <a:spLocks noGrp="1"/>
          </p:cNvSpPr>
          <p:nvPr>
            <p:ph type="sldNum" sz="quarter" idx="10"/>
          </p:nvPr>
        </p:nvSpPr>
        <p:spPr/>
        <p:txBody>
          <a:bodyPr/>
          <a:lstStyle/>
          <a:p>
            <a:fld id="{A697FC93-9A62-4585-9698-CEE6F9B3CA8F}" type="slidenum">
              <a:rPr lang="en-IN" smtClean="0"/>
              <a:t>6</a:t>
            </a:fld>
            <a:endParaRPr lang="en-IN"/>
          </a:p>
        </p:txBody>
      </p:sp>
    </p:spTree>
    <p:extLst>
      <p:ext uri="{BB962C8B-B14F-4D97-AF65-F5344CB8AC3E}">
        <p14:creationId xmlns:p14="http://schemas.microsoft.com/office/powerpoint/2010/main" val="21265467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Conrad Hotels is known for its attention to elegance, comfort, and personalisation in its guest services and amenities to go above and beyond what guests anticipate, guaranteeing a first-rate experience.</a:t>
            </a:r>
          </a:p>
          <a:p>
            <a:endParaRPr lang="en-IN" dirty="0"/>
          </a:p>
        </p:txBody>
      </p:sp>
      <p:sp>
        <p:nvSpPr>
          <p:cNvPr id="4" name="Slide Number Placeholder 3"/>
          <p:cNvSpPr>
            <a:spLocks noGrp="1"/>
          </p:cNvSpPr>
          <p:nvPr>
            <p:ph type="sldNum" sz="quarter" idx="10"/>
          </p:nvPr>
        </p:nvSpPr>
        <p:spPr/>
        <p:txBody>
          <a:bodyPr/>
          <a:lstStyle/>
          <a:p>
            <a:fld id="{A697FC93-9A62-4585-9698-CEE6F9B3CA8F}" type="slidenum">
              <a:rPr lang="en-IN" smtClean="0"/>
              <a:t>7</a:t>
            </a:fld>
            <a:endParaRPr lang="en-IN"/>
          </a:p>
        </p:txBody>
      </p:sp>
    </p:spTree>
    <p:extLst>
      <p:ext uri="{BB962C8B-B14F-4D97-AF65-F5344CB8AC3E}">
        <p14:creationId xmlns:p14="http://schemas.microsoft.com/office/powerpoint/2010/main" val="26256593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Conrad Hotels provides a wide range of guest services and amenities, such as concierge services, round-the-clock room service, opulent lodgings with upscale amenities, gourmet eateries, spa as well as wellness centres, fitness centres, conference along with event spaces, and more distinctive offerings like customised experiences and activities that immerse guests in the local culture.</a:t>
            </a:r>
          </a:p>
          <a:p>
            <a:endParaRPr lang="en-IN" dirty="0"/>
          </a:p>
        </p:txBody>
      </p:sp>
      <p:sp>
        <p:nvSpPr>
          <p:cNvPr id="4" name="Slide Number Placeholder 3"/>
          <p:cNvSpPr>
            <a:spLocks noGrp="1"/>
          </p:cNvSpPr>
          <p:nvPr>
            <p:ph type="sldNum" sz="quarter" idx="10"/>
          </p:nvPr>
        </p:nvSpPr>
        <p:spPr/>
        <p:txBody>
          <a:bodyPr/>
          <a:lstStyle/>
          <a:p>
            <a:fld id="{A697FC93-9A62-4585-9698-CEE6F9B3CA8F}" type="slidenum">
              <a:rPr lang="en-IN" smtClean="0"/>
              <a:t>8</a:t>
            </a:fld>
            <a:endParaRPr lang="en-IN"/>
          </a:p>
        </p:txBody>
      </p:sp>
    </p:spTree>
    <p:extLst>
      <p:ext uri="{BB962C8B-B14F-4D97-AF65-F5344CB8AC3E}">
        <p14:creationId xmlns:p14="http://schemas.microsoft.com/office/powerpoint/2010/main" val="13715339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key role of a Guest Service Agent is responsible for offering comfort, convenience, and customisation. Concierge services help make plans for travel and entertainment, and 24-hour room service guarantees comfort. A cosy refuge is created by the luxurious accommodations and services, while the superb dining options satisfy guests' appetites. </a:t>
            </a:r>
          </a:p>
          <a:p>
            <a:endParaRPr lang="en-IN" dirty="0"/>
          </a:p>
        </p:txBody>
      </p:sp>
      <p:sp>
        <p:nvSpPr>
          <p:cNvPr id="4" name="Slide Number Placeholder 3"/>
          <p:cNvSpPr>
            <a:spLocks noGrp="1"/>
          </p:cNvSpPr>
          <p:nvPr>
            <p:ph type="sldNum" sz="quarter" idx="10"/>
          </p:nvPr>
        </p:nvSpPr>
        <p:spPr/>
        <p:txBody>
          <a:bodyPr/>
          <a:lstStyle/>
          <a:p>
            <a:fld id="{A697FC93-9A62-4585-9698-CEE6F9B3CA8F}" type="slidenum">
              <a:rPr lang="en-IN" smtClean="0"/>
              <a:t>9</a:t>
            </a:fld>
            <a:endParaRPr lang="en-IN"/>
          </a:p>
        </p:txBody>
      </p:sp>
    </p:spTree>
    <p:extLst>
      <p:ext uri="{BB962C8B-B14F-4D97-AF65-F5344CB8AC3E}">
        <p14:creationId xmlns:p14="http://schemas.microsoft.com/office/powerpoint/2010/main" val="3030935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hospitality sector's projected revenue from the UK is approximately US$140.00 </a:t>
            </a:r>
            <a:r>
              <a:rPr lang="en-IN" sz="1200" kern="1200" dirty="0" err="1">
                <a:solidFill>
                  <a:schemeClr val="tx1"/>
                </a:solidFill>
                <a:effectLst/>
                <a:latin typeface="+mn-lt"/>
                <a:ea typeface="+mn-ea"/>
                <a:cs typeface="+mn-cs"/>
              </a:rPr>
              <a:t>bn</a:t>
            </a:r>
            <a:r>
              <a:rPr lang="en-IN" sz="1200" kern="1200" dirty="0">
                <a:solidFill>
                  <a:schemeClr val="tx1"/>
                </a:solidFill>
                <a:effectLst/>
                <a:latin typeface="+mn-lt"/>
                <a:ea typeface="+mn-ea"/>
                <a:cs typeface="+mn-cs"/>
              </a:rPr>
              <a:t> in  2023. The significant growth, expectation is approximately 3.40% annually, and the market volume approximately $164.32 </a:t>
            </a:r>
            <a:r>
              <a:rPr lang="en-IN" sz="1200" kern="1200" dirty="0" err="1">
                <a:solidFill>
                  <a:schemeClr val="tx1"/>
                </a:solidFill>
                <a:effectLst/>
                <a:latin typeface="+mn-lt"/>
                <a:ea typeface="+mn-ea"/>
                <a:cs typeface="+mn-cs"/>
              </a:rPr>
              <a:t>bn</a:t>
            </a:r>
            <a:r>
              <a:rPr lang="en-IN" sz="1200" kern="1200" dirty="0">
                <a:solidFill>
                  <a:schemeClr val="tx1"/>
                </a:solidFill>
                <a:effectLst/>
                <a:latin typeface="+mn-lt"/>
                <a:ea typeface="+mn-ea"/>
                <a:cs typeface="+mn-cs"/>
              </a:rPr>
              <a:t> by 2028 (Statista.com, 2023A). </a:t>
            </a:r>
          </a:p>
          <a:p>
            <a:r>
              <a:rPr lang="en-IN" sz="1200" kern="1200" dirty="0">
                <a:solidFill>
                  <a:schemeClr val="tx1"/>
                </a:solidFill>
                <a:effectLst/>
                <a:latin typeface="+mn-lt"/>
                <a:ea typeface="+mn-ea"/>
                <a:cs typeface="+mn-cs"/>
              </a:rPr>
              <a:t>The hotel also follow several strategies to attract customers those are collecting feedback, and taking survey question to the customers also helps to evaluate the demand of the customers. </a:t>
            </a:r>
            <a:endParaRPr lang="en-IN" dirty="0"/>
          </a:p>
        </p:txBody>
      </p:sp>
      <p:sp>
        <p:nvSpPr>
          <p:cNvPr id="4" name="Slide Number Placeholder 3"/>
          <p:cNvSpPr>
            <a:spLocks noGrp="1"/>
          </p:cNvSpPr>
          <p:nvPr>
            <p:ph type="sldNum" sz="quarter" idx="10"/>
          </p:nvPr>
        </p:nvSpPr>
        <p:spPr/>
        <p:txBody>
          <a:bodyPr/>
          <a:lstStyle/>
          <a:p>
            <a:fld id="{A697FC93-9A62-4585-9698-CEE6F9B3CA8F}" type="slidenum">
              <a:rPr lang="en-IN" smtClean="0"/>
              <a:t>10</a:t>
            </a:fld>
            <a:endParaRPr lang="en-IN"/>
          </a:p>
        </p:txBody>
      </p:sp>
    </p:spTree>
    <p:extLst>
      <p:ext uri="{BB962C8B-B14F-4D97-AF65-F5344CB8AC3E}">
        <p14:creationId xmlns:p14="http://schemas.microsoft.com/office/powerpoint/2010/main" val="3937071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A697FC93-9A62-4585-9698-CEE6F9B3CA8F}" type="slidenum">
              <a:rPr lang="en-IN" smtClean="0"/>
              <a:t>11</a:t>
            </a:fld>
            <a:endParaRPr lang="en-IN"/>
          </a:p>
        </p:txBody>
      </p:sp>
    </p:spTree>
    <p:extLst>
      <p:ext uri="{BB962C8B-B14F-4D97-AF65-F5344CB8AC3E}">
        <p14:creationId xmlns:p14="http://schemas.microsoft.com/office/powerpoint/2010/main" val="873251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23F103-BC34-4FE4-A40E-EDDEECFDA5D0}" type="datetimeFigureOut">
              <a:rPr lang="en-US" smtClean="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1290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09933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43375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880337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10/22/2023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50273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10/22/2023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99335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10/22/2023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207373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2051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28654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2BE451C3-0FF4-47C4-B829-773ADF60F88C}" type="datetimeFigureOut">
              <a:rPr lang="en-US" smtClean="0"/>
              <a:t>10/22/2023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9709862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8211213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86616575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0177258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2876730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4893445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311702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92394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2BE451C3-0FF4-47C4-B829-773ADF60F88C}" type="datetimeFigureOut">
              <a:rPr lang="en-US" smtClean="0"/>
              <a:t>10/22/2023</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64584944"/>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2.jpeg"/><Relationship Id="rId7" Type="http://schemas.openxmlformats.org/officeDocument/2006/relationships/diagramQuickStyle" Target="../diagrams/quickStyle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3.jpeg"/><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8" Type="http://schemas.openxmlformats.org/officeDocument/2006/relationships/hyperlink" Target="https://repositorio.ul.pt/bitstream/10451/56497/1/Almeida_Morgado_Costa_Sim%C3%B5es_Seabra_2023.pdf" TargetMode="External"/><Relationship Id="rId3" Type="http://schemas.openxmlformats.org/officeDocument/2006/relationships/hyperlink" Target="https://journals.aserspublishing.eu/jemt/article/download/5208/2795" TargetMode="External"/><Relationship Id="rId7" Type="http://schemas.openxmlformats.org/officeDocument/2006/relationships/hyperlink" Target="https://www.emerald.com/insight/content/doi/10.1108/IJCHM-08-2020-0814/full/html"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pdfs.semanticscholar.org/5b71/4ca939f662eccd33647293c6c54ec8fc2006.pdf" TargetMode="External"/><Relationship Id="rId5" Type="http://schemas.openxmlformats.org/officeDocument/2006/relationships/hyperlink" Target="https://www.atlantis-press.com/article/125931579.pdf" TargetMode="External"/><Relationship Id="rId4" Type="http://schemas.openxmlformats.org/officeDocument/2006/relationships/hyperlink" Target="https://scholar.google.co.uk/scholar?q=Factors+affecting+hotel+managers%E2%80%99+intentions+to+adopt+robotic+technologies:+A+global+study+-+ScienceDirect&amp;hl=ro&amp;as_sdt=0&amp;as_vis=1&amp;oi=scholart"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2151" name="Group 2150">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152" name="Straight Connector 2151">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53" name="Straight Connector 2152">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54" name="Straight Connector 2153">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55" name="Straight Connector 2154">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56" name="Straight Connector 2155">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2158" name="Rectangle 2157">
            <a:extLst>
              <a:ext uri="{FF2B5EF4-FFF2-40B4-BE49-F238E27FC236}">
                <a16:creationId xmlns:a16="http://schemas.microsoft.com/office/drawing/2014/main" id="{E09CCB3F-DBCE-4964-9E34-8C5DE80EF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60" name="Snip Diagonal Corner Rectangle 24">
            <a:extLst>
              <a:ext uri="{FF2B5EF4-FFF2-40B4-BE49-F238E27FC236}">
                <a16:creationId xmlns:a16="http://schemas.microsoft.com/office/drawing/2014/main" id="{1DFF944F-74BA-483A-82C0-64E3AAF4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9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nternational Diploma in Hospitality Management in Delhi | Hotel Management  Institute In Delhi | Edu Brain Academy"/>
          <p:cNvPicPr>
            <a:picLocks noChangeAspect="1" noChangeArrowheads="1"/>
          </p:cNvPicPr>
          <p:nvPr/>
        </p:nvPicPr>
        <p:blipFill rotWithShape="1">
          <a:blip r:embed="rId3">
            <a:extLst>
              <a:ext uri="{28A0092B-C50C-407E-A947-70E740481C1C}">
                <a14:useLocalDpi xmlns:a14="http://schemas.microsoft.com/office/drawing/2010/main" val="0"/>
              </a:ext>
            </a:extLst>
          </a:blip>
          <a:srcRect l="2326" r="26791" b="1"/>
          <a:stretch/>
        </p:blipFill>
        <p:spPr bwMode="auto">
          <a:xfrm>
            <a:off x="778062" y="786117"/>
            <a:ext cx="6245352" cy="4956048"/>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a:solidFill>
            <a:srgbClr val="FFFFFF">
              <a:shade val="85000"/>
            </a:srgbClr>
          </a:solidFill>
        </p:spPr>
      </p:pic>
      <p:grpSp>
        <p:nvGrpSpPr>
          <p:cNvPr id="2162" name="Group 2161">
            <a:extLst>
              <a:ext uri="{FF2B5EF4-FFF2-40B4-BE49-F238E27FC236}">
                <a16:creationId xmlns:a16="http://schemas.microsoft.com/office/drawing/2014/main" id="{A9733A91-F958-4629-801A-3F6F1E09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163" name="Straight Connector 2162">
              <a:extLst>
                <a:ext uri="{FF2B5EF4-FFF2-40B4-BE49-F238E27FC236}">
                  <a16:creationId xmlns:a16="http://schemas.microsoft.com/office/drawing/2014/main" id="{F3812972-C68B-4C59-B3A7-4AF61E935D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64" name="Straight Connector 2163">
              <a:extLst>
                <a:ext uri="{FF2B5EF4-FFF2-40B4-BE49-F238E27FC236}">
                  <a16:creationId xmlns:a16="http://schemas.microsoft.com/office/drawing/2014/main" id="{CB3F3B7C-7909-4486-AA08-5C6B625C3A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65" name="Straight Connector 2164">
              <a:extLst>
                <a:ext uri="{FF2B5EF4-FFF2-40B4-BE49-F238E27FC236}">
                  <a16:creationId xmlns:a16="http://schemas.microsoft.com/office/drawing/2014/main" id="{00BD7DA8-741F-4296-9363-05EF915411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66" name="Straight Connector 2165">
              <a:extLst>
                <a:ext uri="{FF2B5EF4-FFF2-40B4-BE49-F238E27FC236}">
                  <a16:creationId xmlns:a16="http://schemas.microsoft.com/office/drawing/2014/main" id="{62068EFC-20FC-456F-839F-4BCFFCAA81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67" name="Straight Connector 2166">
              <a:extLst>
                <a:ext uri="{FF2B5EF4-FFF2-40B4-BE49-F238E27FC236}">
                  <a16:creationId xmlns:a16="http://schemas.microsoft.com/office/drawing/2014/main" id="{3251C60F-B911-433E-BF75-3BBEFD0538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graphicFrame>
        <p:nvGraphicFramePr>
          <p:cNvPr id="2052" name="TextBox 8">
            <a:extLst>
              <a:ext uri="{FF2B5EF4-FFF2-40B4-BE49-F238E27FC236}">
                <a16:creationId xmlns:a16="http://schemas.microsoft.com/office/drawing/2014/main" id="{9711DC82-6B0E-3B64-3000-6FDB0648AD8B}"/>
              </a:ext>
            </a:extLst>
          </p:cNvPr>
          <p:cNvGraphicFramePr/>
          <p:nvPr>
            <p:extLst>
              <p:ext uri="{D42A27DB-BD31-4B8C-83A1-F6EECF244321}">
                <p14:modId xmlns:p14="http://schemas.microsoft.com/office/powerpoint/2010/main" val="2258999218"/>
              </p:ext>
            </p:extLst>
          </p:nvPr>
        </p:nvGraphicFramePr>
        <p:xfrm>
          <a:off x="7532710" y="685800"/>
          <a:ext cx="4505215" cy="55456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804098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0" name="Straight Connector 9">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6BB4B6-2365-1488-BE1A-646952E75B28}"/>
              </a:ext>
            </a:extLst>
          </p:cNvPr>
          <p:cNvSpPr>
            <a:spLocks noGrp="1"/>
          </p:cNvSpPr>
          <p:nvPr>
            <p:ph type="ctrTitle"/>
          </p:nvPr>
        </p:nvSpPr>
        <p:spPr>
          <a:xfrm>
            <a:off x="3978579" y="4487332"/>
            <a:ext cx="5627158" cy="1507067"/>
          </a:xfrm>
        </p:spPr>
        <p:txBody>
          <a:bodyPr vert="horz" lIns="91440" tIns="45720" rIns="91440" bIns="45720" rtlCol="0" anchor="ctr">
            <a:normAutofit/>
          </a:bodyPr>
          <a:lstStyle/>
          <a:p>
            <a:r>
              <a:rPr lang="en-US" sz="3600" b="1"/>
              <a:t>contents</a:t>
            </a:r>
            <a:endParaRPr lang="en-US" sz="3600" b="1" dirty="0"/>
          </a:p>
        </p:txBody>
      </p:sp>
      <p:pic>
        <p:nvPicPr>
          <p:cNvPr id="17" name="Picture 16" descr="Top view of wood desk with the plant, white keyboard, coffee in a white mug, notebook, and pen">
            <a:extLst>
              <a:ext uri="{FF2B5EF4-FFF2-40B4-BE49-F238E27FC236}">
                <a16:creationId xmlns:a16="http://schemas.microsoft.com/office/drawing/2014/main" id="{C2EE9407-931B-37AB-2381-21E11EEA43BD}"/>
              </a:ext>
            </a:extLst>
          </p:cNvPr>
          <p:cNvPicPr>
            <a:picLocks noChangeAspect="1"/>
          </p:cNvPicPr>
          <p:nvPr/>
        </p:nvPicPr>
        <p:blipFill rotWithShape="1">
          <a:blip r:embed="rId2"/>
          <a:srcRect l="32569" r="32834" b="-1"/>
          <a:stretch/>
        </p:blipFill>
        <p:spPr>
          <a:xfrm>
            <a:off x="831" y="10"/>
            <a:ext cx="3502025" cy="6857990"/>
          </a:xfrm>
          <a:prstGeom prst="rect">
            <a:avLst/>
          </a:prstGeom>
          <a:effectLst>
            <a:innerShdw blurRad="57150" dist="38100" dir="14460000">
              <a:prstClr val="black">
                <a:alpha val="70000"/>
              </a:prstClr>
            </a:innerShdw>
          </a:effectLst>
        </p:spPr>
      </p:pic>
      <p:sp>
        <p:nvSpPr>
          <p:cNvPr id="3" name="Subtitle 2">
            <a:extLst>
              <a:ext uri="{FF2B5EF4-FFF2-40B4-BE49-F238E27FC236}">
                <a16:creationId xmlns:a16="http://schemas.microsoft.com/office/drawing/2014/main" id="{0E12F627-4020-1D6E-C2C0-0392A3B77412}"/>
              </a:ext>
            </a:extLst>
          </p:cNvPr>
          <p:cNvSpPr>
            <a:spLocks noGrp="1"/>
          </p:cNvSpPr>
          <p:nvPr>
            <p:ph type="subTitle" idx="1"/>
          </p:nvPr>
        </p:nvSpPr>
        <p:spPr>
          <a:xfrm>
            <a:off x="3860042" y="221064"/>
            <a:ext cx="6650642" cy="4080003"/>
          </a:xfrm>
        </p:spPr>
        <p:txBody>
          <a:bodyPr vert="horz" lIns="91440" tIns="45720" rIns="91440" bIns="45720" rtlCol="0" anchor="ctr">
            <a:normAutofit/>
          </a:bodyPr>
          <a:lstStyle/>
          <a:p>
            <a:pPr marL="0" marR="0">
              <a:lnSpc>
                <a:spcPct val="90000"/>
              </a:lnSpc>
              <a:buFont typeface="Wingdings 3" panose="05040102010807070707" pitchFamily="18" charset="2"/>
              <a:buChar char=""/>
            </a:pPr>
            <a:r>
              <a:rPr lang="en-US" sz="1900" b="1" dirty="0"/>
              <a:t>1. Introduction </a:t>
            </a:r>
          </a:p>
          <a:p>
            <a:pPr marL="0" marR="0">
              <a:lnSpc>
                <a:spcPct val="90000"/>
              </a:lnSpc>
              <a:buFont typeface="Wingdings 3" panose="05040102010807070707" pitchFamily="18" charset="2"/>
              <a:buChar char=""/>
            </a:pPr>
            <a:r>
              <a:rPr lang="en-US" sz="1900" b="1" dirty="0"/>
              <a:t>2. Identification of the hotel’s main customers</a:t>
            </a:r>
          </a:p>
          <a:p>
            <a:pPr marL="0" marR="0">
              <a:lnSpc>
                <a:spcPct val="90000"/>
              </a:lnSpc>
              <a:buFont typeface="Wingdings 3" panose="05040102010807070707" pitchFamily="18" charset="2"/>
              <a:buChar char=""/>
            </a:pPr>
            <a:r>
              <a:rPr lang="en-US" sz="1900" b="1" dirty="0"/>
              <a:t>3. Demonstration of the reason for the customer’s appeals to the chosen hotel group </a:t>
            </a:r>
          </a:p>
          <a:p>
            <a:pPr marL="0" marR="0">
              <a:lnSpc>
                <a:spcPct val="90000"/>
              </a:lnSpc>
              <a:buFont typeface="Wingdings 3" panose="05040102010807070707" pitchFamily="18" charset="2"/>
              <a:buChar char=""/>
            </a:pPr>
            <a:r>
              <a:rPr lang="en-US" sz="1900" b="1" dirty="0"/>
              <a:t>4. Addressing the nature, role, and scope of guest services and facilities of the chosen </a:t>
            </a:r>
            <a:r>
              <a:rPr lang="en-US" sz="1900" b="1" dirty="0" err="1"/>
              <a:t>organisation</a:t>
            </a:r>
            <a:r>
              <a:rPr lang="en-US" sz="1900" b="1" dirty="0"/>
              <a:t> </a:t>
            </a:r>
          </a:p>
          <a:p>
            <a:pPr marL="0" marR="0">
              <a:lnSpc>
                <a:spcPct val="90000"/>
              </a:lnSpc>
              <a:buFont typeface="Wingdings 3" panose="05040102010807070707" pitchFamily="18" charset="2"/>
              <a:buChar char=""/>
            </a:pPr>
            <a:r>
              <a:rPr lang="en-US" sz="1900" b="1" dirty="0"/>
              <a:t>5. Discussing the importance of hospitality sectors and how hotels achieve guest expectations</a:t>
            </a:r>
          </a:p>
          <a:p>
            <a:pPr marL="0" marR="0">
              <a:lnSpc>
                <a:spcPct val="90000"/>
              </a:lnSpc>
              <a:buFont typeface="Wingdings 3" panose="05040102010807070707" pitchFamily="18" charset="2"/>
              <a:buChar char=""/>
            </a:pPr>
            <a:r>
              <a:rPr lang="en-US" sz="1900" b="1" dirty="0"/>
              <a:t>References</a:t>
            </a:r>
          </a:p>
          <a:p>
            <a:pPr>
              <a:lnSpc>
                <a:spcPct val="90000"/>
              </a:lnSpc>
              <a:buFont typeface="Wingdings 3" panose="05040102010807070707" pitchFamily="18" charset="2"/>
              <a:buChar char=""/>
            </a:pPr>
            <a:endParaRPr lang="en-US" sz="1900" dirty="0"/>
          </a:p>
        </p:txBody>
      </p:sp>
      <p:grpSp>
        <p:nvGrpSpPr>
          <p:cNvPr id="18" name="Group 17">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9" name="Straight Connector 18">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475578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89" name="Group 3088">
            <a:extLst>
              <a:ext uri="{FF2B5EF4-FFF2-40B4-BE49-F238E27FC236}">
                <a16:creationId xmlns:a16="http://schemas.microsoft.com/office/drawing/2014/main" id="{62CE031E-EE35-4AA7-9784-805093327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090" name="Straight Connector 3089">
              <a:extLst>
                <a:ext uri="{FF2B5EF4-FFF2-40B4-BE49-F238E27FC236}">
                  <a16:creationId xmlns:a16="http://schemas.microsoft.com/office/drawing/2014/main" id="{118D62D3-5800-4F4A-95BE-C1A2BB8B2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091" name="Straight Connector 3090">
              <a:extLst>
                <a:ext uri="{FF2B5EF4-FFF2-40B4-BE49-F238E27FC236}">
                  <a16:creationId xmlns:a16="http://schemas.microsoft.com/office/drawing/2014/main" id="{4C9E4F52-5D94-4242-AC69-EE6A23FAB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092" name="Straight Connector 3091">
              <a:extLst>
                <a:ext uri="{FF2B5EF4-FFF2-40B4-BE49-F238E27FC236}">
                  <a16:creationId xmlns:a16="http://schemas.microsoft.com/office/drawing/2014/main" id="{322CC7C0-D1D6-4FF0-A60C-1AEB9C873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093" name="Straight Connector 3092">
              <a:extLst>
                <a:ext uri="{FF2B5EF4-FFF2-40B4-BE49-F238E27FC236}">
                  <a16:creationId xmlns:a16="http://schemas.microsoft.com/office/drawing/2014/main" id="{99B43E48-8275-4871-8745-F5CB75CFD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094" name="Straight Connector 3093">
              <a:extLst>
                <a:ext uri="{FF2B5EF4-FFF2-40B4-BE49-F238E27FC236}">
                  <a16:creationId xmlns:a16="http://schemas.microsoft.com/office/drawing/2014/main" id="{E87ED701-F942-4771-8F92-6EFCC2E8E0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3096" name="Rectangle 3095">
            <a:extLst>
              <a:ext uri="{FF2B5EF4-FFF2-40B4-BE49-F238E27FC236}">
                <a16:creationId xmlns:a16="http://schemas.microsoft.com/office/drawing/2014/main" id="{D6F819BF-BEC4-454B-82CF-C7F1926407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532710" y="620722"/>
            <a:ext cx="4656115" cy="1142462"/>
          </a:xfrm>
        </p:spPr>
        <p:txBody>
          <a:bodyPr vert="horz" lIns="91440" tIns="45720" rIns="91440" bIns="45720" rtlCol="0" anchor="b">
            <a:normAutofit/>
          </a:bodyPr>
          <a:lstStyle/>
          <a:p>
            <a:pPr algn="ctr"/>
            <a:r>
              <a:rPr lang="en-US" sz="2400" b="1" dirty="0">
                <a:solidFill>
                  <a:srgbClr val="FFFFFF"/>
                </a:solidFill>
              </a:rPr>
              <a:t> Introduction of the selected hotel</a:t>
            </a:r>
            <a:endParaRPr lang="en-US" sz="2400" dirty="0">
              <a:solidFill>
                <a:srgbClr val="FFFFFF"/>
              </a:solidFill>
            </a:endParaRPr>
          </a:p>
        </p:txBody>
      </p:sp>
      <p:sp useBgFill="1">
        <p:nvSpPr>
          <p:cNvPr id="3098" name="Snip Diagonal Corner Rectangle 21">
            <a:extLst>
              <a:ext uri="{FF2B5EF4-FFF2-40B4-BE49-F238E27FC236}">
                <a16:creationId xmlns:a16="http://schemas.microsoft.com/office/drawing/2014/main" id="{79D5C3D0-88DD-405B-A549-4B5C3712E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12" y="641648"/>
            <a:ext cx="6575496" cy="5286838"/>
          </a:xfrm>
          <a:prstGeom prst="snip2DiagRect">
            <a:avLst>
              <a:gd name="adj1" fmla="val 8741"/>
              <a:gd name="adj2" fmla="val 0"/>
            </a:avLst>
          </a:prstGeom>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Conrad Hotels &amp; Resorts - Wikidata"/>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01217" y="2206442"/>
            <a:ext cx="5641063" cy="2115398"/>
          </a:xfrm>
          <a:prstGeom prst="rect">
            <a:avLst/>
          </a:prstGeom>
          <a:extLst>
            <a:ext uri="{909E8E84-426E-40DD-AFC4-6F175D3DCCD1}">
              <a14:hiddenFill xmlns:a14="http://schemas.microsoft.com/office/drawing/2010/main">
                <a:solidFill>
                  <a:srgbClr val="FFFFFF"/>
                </a:solidFill>
              </a14:hiddenFill>
            </a:ext>
          </a:extLst>
        </p:spPr>
      </p:pic>
      <p:sp>
        <p:nvSpPr>
          <p:cNvPr id="3" name="Subtitle 2"/>
          <p:cNvSpPr>
            <a:spLocks noGrp="1"/>
          </p:cNvSpPr>
          <p:nvPr>
            <p:ph type="subTitle" idx="1"/>
          </p:nvPr>
        </p:nvSpPr>
        <p:spPr>
          <a:xfrm>
            <a:off x="7532710" y="1822449"/>
            <a:ext cx="4565505" cy="4414829"/>
          </a:xfrm>
        </p:spPr>
        <p:txBody>
          <a:bodyPr vert="horz" lIns="91440" tIns="45720" rIns="91440" bIns="45720" rtlCol="0" anchor="t">
            <a:normAutofit lnSpcReduction="10000"/>
          </a:bodyPr>
          <a:lstStyle/>
          <a:p>
            <a:pPr marL="285750" indent="-285750">
              <a:lnSpc>
                <a:spcPct val="90000"/>
              </a:lnSpc>
              <a:buFont typeface="Wingdings 3" panose="05040102010807070707" pitchFamily="18" charset="2"/>
              <a:buChar char=""/>
            </a:pPr>
            <a:r>
              <a:rPr lang="en-US" sz="1800" dirty="0">
                <a:solidFill>
                  <a:srgbClr val="0F496F"/>
                </a:solidFill>
              </a:rPr>
              <a:t>Conrad hotels is part of the hospitality and tourism sectors, the founding year of the hotel is approximately 1985 (Hilton.com, 2023). </a:t>
            </a:r>
          </a:p>
          <a:p>
            <a:pPr marL="285750" indent="-285750">
              <a:lnSpc>
                <a:spcPct val="90000"/>
              </a:lnSpc>
              <a:buFont typeface="Wingdings 3" panose="05040102010807070707" pitchFamily="18" charset="2"/>
              <a:buChar char=""/>
            </a:pPr>
            <a:r>
              <a:rPr lang="en-US" sz="1800" dirty="0">
                <a:solidFill>
                  <a:srgbClr val="0F496F"/>
                </a:solidFill>
              </a:rPr>
              <a:t>The headquarters of the hotel is in, the United states, McLean and Virginia.</a:t>
            </a:r>
          </a:p>
          <a:p>
            <a:pPr marL="285750" indent="-285750">
              <a:lnSpc>
                <a:spcPct val="90000"/>
              </a:lnSpc>
              <a:buFont typeface="Wingdings 3" panose="05040102010807070707" pitchFamily="18" charset="2"/>
              <a:buChar char=""/>
            </a:pPr>
            <a:r>
              <a:rPr lang="en-US" sz="1800" dirty="0">
                <a:solidFill>
                  <a:srgbClr val="0F496F"/>
                </a:solidFill>
              </a:rPr>
              <a:t>With a global presence, these upscale establishments cater to discerning </a:t>
            </a:r>
            <a:r>
              <a:rPr lang="en-US" sz="1800" dirty="0" err="1">
                <a:solidFill>
                  <a:srgbClr val="0F496F"/>
                </a:solidFill>
              </a:rPr>
              <a:t>travellers</a:t>
            </a:r>
            <a:r>
              <a:rPr lang="en-US" sz="1800" dirty="0">
                <a:solidFill>
                  <a:srgbClr val="0F496F"/>
                </a:solidFill>
              </a:rPr>
              <a:t> seeking a blend of elegance, comfort and cutting-edge amenities. Conrad properties offer exquisite guest rooms and suites, exquisite dining experiences, lavish space and state-of-the-art facilities for business and leisure.</a:t>
            </a:r>
          </a:p>
          <a:p>
            <a:pPr marL="285750" indent="-285750">
              <a:lnSpc>
                <a:spcPct val="90000"/>
              </a:lnSpc>
              <a:buFont typeface="Wingdings 3" panose="05040102010807070707" pitchFamily="18" charset="2"/>
              <a:buChar char=""/>
            </a:pPr>
            <a:endParaRPr lang="en-US" sz="1200" dirty="0">
              <a:solidFill>
                <a:srgbClr val="0F496F"/>
              </a:solidFill>
            </a:endParaRPr>
          </a:p>
          <a:p>
            <a:pPr marL="285750" indent="-285750">
              <a:lnSpc>
                <a:spcPct val="90000"/>
              </a:lnSpc>
              <a:buFont typeface="Wingdings 3" panose="05040102010807070707" pitchFamily="18" charset="2"/>
              <a:buChar char=""/>
            </a:pPr>
            <a:endParaRPr lang="en-US" sz="1200" dirty="0">
              <a:solidFill>
                <a:srgbClr val="0F496F"/>
              </a:solidFill>
            </a:endParaRPr>
          </a:p>
        </p:txBody>
      </p:sp>
      <p:grpSp>
        <p:nvGrpSpPr>
          <p:cNvPr id="3100" name="Group 3099">
            <a:extLst>
              <a:ext uri="{FF2B5EF4-FFF2-40B4-BE49-F238E27FC236}">
                <a16:creationId xmlns:a16="http://schemas.microsoft.com/office/drawing/2014/main" id="{B29E1950-A366-48B7-8DAB-726C0DE580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101" name="Straight Connector 3100">
              <a:extLst>
                <a:ext uri="{FF2B5EF4-FFF2-40B4-BE49-F238E27FC236}">
                  <a16:creationId xmlns:a16="http://schemas.microsoft.com/office/drawing/2014/main" id="{624123CD-2156-4134-A3FB-C82036B5FA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102" name="Straight Connector 3101">
              <a:extLst>
                <a:ext uri="{FF2B5EF4-FFF2-40B4-BE49-F238E27FC236}">
                  <a16:creationId xmlns:a16="http://schemas.microsoft.com/office/drawing/2014/main" id="{282DAEA8-4DC7-4972-8972-06976C61D5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103" name="Straight Connector 3102">
              <a:extLst>
                <a:ext uri="{FF2B5EF4-FFF2-40B4-BE49-F238E27FC236}">
                  <a16:creationId xmlns:a16="http://schemas.microsoft.com/office/drawing/2014/main" id="{C33B16A3-1C35-4E6B-88DA-2A2550F941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104" name="Straight Connector 3103">
              <a:extLst>
                <a:ext uri="{FF2B5EF4-FFF2-40B4-BE49-F238E27FC236}">
                  <a16:creationId xmlns:a16="http://schemas.microsoft.com/office/drawing/2014/main" id="{106381D1-240B-4A28-88D3-6ACC575DCF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105" name="Straight Connector 3104">
              <a:extLst>
                <a:ext uri="{FF2B5EF4-FFF2-40B4-BE49-F238E27FC236}">
                  <a16:creationId xmlns:a16="http://schemas.microsoft.com/office/drawing/2014/main" id="{7C8CFC7B-B818-47F0-AE87-6B34B07D14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408355918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09933" y="278945"/>
            <a:ext cx="10825939" cy="1072184"/>
          </a:xfrm>
        </p:spPr>
        <p:txBody>
          <a:bodyPr>
            <a:normAutofit/>
          </a:bodyPr>
          <a:lstStyle/>
          <a:p>
            <a:pPr algn="ctr"/>
            <a:r>
              <a:rPr lang="en-IN" sz="3200" b="1" dirty="0">
                <a:solidFill>
                  <a:schemeClr val="bg1"/>
                </a:solidFill>
                <a:latin typeface="Arial" panose="020B0604020202020204" pitchFamily="34" charset="0"/>
                <a:cs typeface="Arial" panose="020B0604020202020204" pitchFamily="34" charset="0"/>
              </a:rPr>
              <a:t>Identification of the hotel’s main customers</a:t>
            </a:r>
          </a:p>
        </p:txBody>
      </p:sp>
      <p:graphicFrame>
        <p:nvGraphicFramePr>
          <p:cNvPr id="8" name="Table 7"/>
          <p:cNvGraphicFramePr>
            <a:graphicFrameLocks noGrp="1"/>
          </p:cNvGraphicFramePr>
          <p:nvPr>
            <p:extLst>
              <p:ext uri="{D42A27DB-BD31-4B8C-83A1-F6EECF244321}">
                <p14:modId xmlns:p14="http://schemas.microsoft.com/office/powerpoint/2010/main" val="1570218981"/>
              </p:ext>
            </p:extLst>
          </p:nvPr>
        </p:nvGraphicFramePr>
        <p:xfrm>
          <a:off x="717453" y="1716257"/>
          <a:ext cx="11118420" cy="4731824"/>
        </p:xfrm>
        <a:graphic>
          <a:graphicData uri="http://schemas.openxmlformats.org/drawingml/2006/table">
            <a:tbl>
              <a:tblPr>
                <a:tableStyleId>{5C22544A-7EE6-4342-B048-85BDC9FD1C3A}</a:tableStyleId>
              </a:tblPr>
              <a:tblGrid>
                <a:gridCol w="2697330">
                  <a:extLst>
                    <a:ext uri="{9D8B030D-6E8A-4147-A177-3AD203B41FA5}">
                      <a16:colId xmlns:a16="http://schemas.microsoft.com/office/drawing/2014/main" val="20000"/>
                    </a:ext>
                  </a:extLst>
                </a:gridCol>
                <a:gridCol w="8421090">
                  <a:extLst>
                    <a:ext uri="{9D8B030D-6E8A-4147-A177-3AD203B41FA5}">
                      <a16:colId xmlns:a16="http://schemas.microsoft.com/office/drawing/2014/main" val="20001"/>
                    </a:ext>
                  </a:extLst>
                </a:gridCol>
              </a:tblGrid>
              <a:tr h="671019">
                <a:tc>
                  <a:txBody>
                    <a:bodyPr/>
                    <a:lstStyle/>
                    <a:p>
                      <a:pPr algn="ctr">
                        <a:lnSpc>
                          <a:spcPct val="150000"/>
                        </a:lnSpc>
                        <a:spcAft>
                          <a:spcPts val="0"/>
                        </a:spcAft>
                      </a:pPr>
                      <a:r>
                        <a:rPr lang="en-IN" sz="1400" dirty="0">
                          <a:effectLst/>
                          <a:latin typeface="Arial" panose="020B0604020202020204" pitchFamily="34" charset="0"/>
                          <a:cs typeface="Arial" panose="020B0604020202020204" pitchFamily="34" charset="0"/>
                        </a:rPr>
                        <a:t>Geographical customers</a:t>
                      </a:r>
                      <a:endParaRPr lang="en-IN" sz="1200" dirty="0">
                        <a:effectLst/>
                        <a:latin typeface="Arial" panose="020B0604020202020204" pitchFamily="34" charset="0"/>
                        <a:ea typeface="Arial" panose="020B0604020202020204" pitchFamily="34" charset="0"/>
                        <a:cs typeface="Arial" panose="020B0604020202020204" pitchFamily="34" charset="0"/>
                      </a:endParaRPr>
                    </a:p>
                  </a:txBody>
                  <a:tcPr marL="53033" marR="53033" marT="53033" marB="53033"/>
                </a:tc>
                <a:tc>
                  <a:txBody>
                    <a:bodyPr/>
                    <a:lstStyle/>
                    <a:p>
                      <a:pPr algn="just">
                        <a:lnSpc>
                          <a:spcPct val="150000"/>
                        </a:lnSpc>
                        <a:spcAft>
                          <a:spcPts val="0"/>
                        </a:spcAft>
                      </a:pPr>
                      <a:r>
                        <a:rPr lang="en-IN" sz="1400" dirty="0">
                          <a:effectLst/>
                          <a:latin typeface="Arial" panose="020B0604020202020204" pitchFamily="34" charset="0"/>
                          <a:cs typeface="Arial" panose="020B0604020202020204" pitchFamily="34" charset="0"/>
                        </a:rPr>
                        <a:t>Coming from the UK, India, US including around 21 countries due to its “Flexi Rate”, “Direct Booking”, and “Last minute cancellation” approaches </a:t>
                      </a:r>
                      <a:endParaRPr lang="en-IN" sz="1200" dirty="0">
                        <a:effectLst/>
                        <a:latin typeface="Arial" panose="020B0604020202020204" pitchFamily="34" charset="0"/>
                        <a:ea typeface="Arial" panose="020B0604020202020204" pitchFamily="34" charset="0"/>
                        <a:cs typeface="Arial" panose="020B0604020202020204" pitchFamily="34" charset="0"/>
                      </a:endParaRPr>
                    </a:p>
                  </a:txBody>
                  <a:tcPr marL="53033" marR="53033" marT="53033" marB="53033"/>
                </a:tc>
                <a:extLst>
                  <a:ext uri="{0D108BD9-81ED-4DB2-BD59-A6C34878D82A}">
                    <a16:rowId xmlns:a16="http://schemas.microsoft.com/office/drawing/2014/main" val="10000"/>
                  </a:ext>
                </a:extLst>
              </a:tr>
              <a:tr h="743636">
                <a:tc>
                  <a:txBody>
                    <a:bodyPr/>
                    <a:lstStyle/>
                    <a:p>
                      <a:pPr algn="ctr">
                        <a:lnSpc>
                          <a:spcPct val="150000"/>
                        </a:lnSpc>
                        <a:spcAft>
                          <a:spcPts val="0"/>
                        </a:spcAft>
                      </a:pPr>
                      <a:r>
                        <a:rPr lang="en-IN" sz="1400" dirty="0">
                          <a:effectLst/>
                          <a:latin typeface="Arial" panose="020B0604020202020204" pitchFamily="34" charset="0"/>
                          <a:cs typeface="Arial" panose="020B0604020202020204" pitchFamily="34" charset="0"/>
                        </a:rPr>
                        <a:t>Age-based customers</a:t>
                      </a:r>
                      <a:endParaRPr lang="en-IN" sz="1200" dirty="0">
                        <a:effectLst/>
                        <a:latin typeface="Arial" panose="020B0604020202020204" pitchFamily="34" charset="0"/>
                        <a:ea typeface="Arial" panose="020B0604020202020204" pitchFamily="34" charset="0"/>
                        <a:cs typeface="Arial" panose="020B0604020202020204" pitchFamily="34" charset="0"/>
                      </a:endParaRPr>
                    </a:p>
                  </a:txBody>
                  <a:tcPr marL="53033" marR="53033" marT="53033" marB="53033"/>
                </a:tc>
                <a:tc>
                  <a:txBody>
                    <a:bodyPr/>
                    <a:lstStyle/>
                    <a:p>
                      <a:pPr algn="just">
                        <a:lnSpc>
                          <a:spcPct val="150000"/>
                        </a:lnSpc>
                        <a:spcAft>
                          <a:spcPts val="0"/>
                        </a:spcAft>
                      </a:pPr>
                      <a:r>
                        <a:rPr lang="en-IN" sz="1400" dirty="0">
                          <a:effectLst/>
                          <a:latin typeface="Arial" panose="020B0604020202020204" pitchFamily="34" charset="0"/>
                          <a:cs typeface="Arial" panose="020B0604020202020204" pitchFamily="34" charset="0"/>
                        </a:rPr>
                        <a:t>Conrad Hotels offers superior quality tourism services for the 10-65 years age group including children and teenagers. Although the prime customers for this segment are 20-40 years of age group.  </a:t>
                      </a:r>
                      <a:endParaRPr lang="en-IN" sz="1200" dirty="0">
                        <a:effectLst/>
                        <a:latin typeface="Arial" panose="020B0604020202020204" pitchFamily="34" charset="0"/>
                        <a:ea typeface="Arial" panose="020B0604020202020204" pitchFamily="34" charset="0"/>
                        <a:cs typeface="Arial" panose="020B0604020202020204" pitchFamily="34" charset="0"/>
                      </a:endParaRPr>
                    </a:p>
                  </a:txBody>
                  <a:tcPr marL="53033" marR="53033" marT="53033" marB="53033"/>
                </a:tc>
                <a:extLst>
                  <a:ext uri="{0D108BD9-81ED-4DB2-BD59-A6C34878D82A}">
                    <a16:rowId xmlns:a16="http://schemas.microsoft.com/office/drawing/2014/main" val="10001"/>
                  </a:ext>
                </a:extLst>
              </a:tr>
              <a:tr h="743636">
                <a:tc>
                  <a:txBody>
                    <a:bodyPr/>
                    <a:lstStyle/>
                    <a:p>
                      <a:pPr algn="ctr">
                        <a:lnSpc>
                          <a:spcPct val="150000"/>
                        </a:lnSpc>
                        <a:spcAft>
                          <a:spcPts val="0"/>
                        </a:spcAft>
                      </a:pPr>
                      <a:r>
                        <a:rPr lang="en-IN" sz="1400" dirty="0">
                          <a:effectLst/>
                          <a:latin typeface="Arial" panose="020B0604020202020204" pitchFamily="34" charset="0"/>
                          <a:cs typeface="Arial" panose="020B0604020202020204" pitchFamily="34" charset="0"/>
                        </a:rPr>
                        <a:t>Gender-based customers</a:t>
                      </a:r>
                      <a:endParaRPr lang="en-IN" sz="1200" dirty="0">
                        <a:effectLst/>
                        <a:latin typeface="Arial" panose="020B0604020202020204" pitchFamily="34" charset="0"/>
                        <a:ea typeface="Arial" panose="020B0604020202020204" pitchFamily="34" charset="0"/>
                        <a:cs typeface="Arial" panose="020B0604020202020204" pitchFamily="34" charset="0"/>
                      </a:endParaRPr>
                    </a:p>
                  </a:txBody>
                  <a:tcPr marL="53033" marR="53033" marT="53033" marB="53033"/>
                </a:tc>
                <a:tc>
                  <a:txBody>
                    <a:bodyPr/>
                    <a:lstStyle/>
                    <a:p>
                      <a:pPr algn="just">
                        <a:lnSpc>
                          <a:spcPct val="150000"/>
                        </a:lnSpc>
                        <a:spcAft>
                          <a:spcPts val="0"/>
                        </a:spcAft>
                      </a:pPr>
                      <a:r>
                        <a:rPr lang="en-IN" sz="1400" dirty="0">
                          <a:effectLst/>
                          <a:latin typeface="Arial" panose="020B0604020202020204" pitchFamily="34" charset="0"/>
                          <a:cs typeface="Arial" panose="020B0604020202020204" pitchFamily="34" charset="0"/>
                        </a:rPr>
                        <a:t>Gender segmentation divides customers into male, female and non-binary groups as the hotel chain does not showcase any kind of gender discrimination while attracting customers. </a:t>
                      </a:r>
                      <a:endParaRPr lang="en-IN" sz="1200" dirty="0">
                        <a:effectLst/>
                        <a:latin typeface="Arial" panose="020B0604020202020204" pitchFamily="34" charset="0"/>
                        <a:ea typeface="Arial" panose="020B0604020202020204" pitchFamily="34" charset="0"/>
                        <a:cs typeface="Arial" panose="020B0604020202020204" pitchFamily="34" charset="0"/>
                      </a:endParaRPr>
                    </a:p>
                  </a:txBody>
                  <a:tcPr marL="53033" marR="53033" marT="53033" marB="53033"/>
                </a:tc>
                <a:extLst>
                  <a:ext uri="{0D108BD9-81ED-4DB2-BD59-A6C34878D82A}">
                    <a16:rowId xmlns:a16="http://schemas.microsoft.com/office/drawing/2014/main" val="10002"/>
                  </a:ext>
                </a:extLst>
              </a:tr>
              <a:tr h="743636">
                <a:tc>
                  <a:txBody>
                    <a:bodyPr/>
                    <a:lstStyle/>
                    <a:p>
                      <a:pPr algn="ctr">
                        <a:lnSpc>
                          <a:spcPct val="150000"/>
                        </a:lnSpc>
                        <a:spcAft>
                          <a:spcPts val="0"/>
                        </a:spcAft>
                      </a:pPr>
                      <a:r>
                        <a:rPr lang="en-IN" sz="1400">
                          <a:effectLst/>
                          <a:latin typeface="Arial" panose="020B0604020202020204" pitchFamily="34" charset="0"/>
                          <a:cs typeface="Arial" panose="020B0604020202020204" pitchFamily="34" charset="0"/>
                        </a:rPr>
                        <a:t>Behavioural customers</a:t>
                      </a:r>
                      <a:endParaRPr lang="en-IN" sz="1200">
                        <a:effectLst/>
                        <a:latin typeface="Arial" panose="020B0604020202020204" pitchFamily="34" charset="0"/>
                        <a:ea typeface="Arial" panose="020B0604020202020204" pitchFamily="34" charset="0"/>
                        <a:cs typeface="Arial" panose="020B0604020202020204" pitchFamily="34" charset="0"/>
                      </a:endParaRPr>
                    </a:p>
                  </a:txBody>
                  <a:tcPr marL="53033" marR="53033" marT="53033" marB="53033"/>
                </a:tc>
                <a:tc>
                  <a:txBody>
                    <a:bodyPr/>
                    <a:lstStyle/>
                    <a:p>
                      <a:pPr algn="just">
                        <a:lnSpc>
                          <a:spcPct val="150000"/>
                        </a:lnSpc>
                        <a:spcAft>
                          <a:spcPts val="0"/>
                        </a:spcAft>
                      </a:pPr>
                      <a:r>
                        <a:rPr lang="en-IN" sz="1400" dirty="0">
                          <a:effectLst/>
                          <a:latin typeface="Arial" panose="020B0604020202020204" pitchFamily="34" charset="0"/>
                          <a:cs typeface="Arial" panose="020B0604020202020204" pitchFamily="34" charset="0"/>
                        </a:rPr>
                        <a:t>For the price-sensitive customers of Conrad Hotels, they offer “discounts” in their tour packages and have also implemented a “Price Cut Strategy” for loyal customers (Hilton.com, 2023). </a:t>
                      </a:r>
                      <a:endParaRPr lang="en-IN" sz="1200" dirty="0">
                        <a:effectLst/>
                        <a:latin typeface="Arial" panose="020B0604020202020204" pitchFamily="34" charset="0"/>
                        <a:ea typeface="Arial" panose="020B0604020202020204" pitchFamily="34" charset="0"/>
                        <a:cs typeface="Arial" panose="020B0604020202020204" pitchFamily="34" charset="0"/>
                      </a:endParaRPr>
                    </a:p>
                  </a:txBody>
                  <a:tcPr marL="53033" marR="53033" marT="53033" marB="53033"/>
                </a:tc>
                <a:extLst>
                  <a:ext uri="{0D108BD9-81ED-4DB2-BD59-A6C34878D82A}">
                    <a16:rowId xmlns:a16="http://schemas.microsoft.com/office/drawing/2014/main" val="10003"/>
                  </a:ext>
                </a:extLst>
              </a:tr>
              <a:tr h="743636">
                <a:tc>
                  <a:txBody>
                    <a:bodyPr/>
                    <a:lstStyle/>
                    <a:p>
                      <a:pPr algn="ctr">
                        <a:lnSpc>
                          <a:spcPct val="150000"/>
                        </a:lnSpc>
                        <a:spcAft>
                          <a:spcPts val="0"/>
                        </a:spcAft>
                      </a:pPr>
                      <a:r>
                        <a:rPr lang="en-IN" sz="1400">
                          <a:effectLst/>
                          <a:latin typeface="Arial" panose="020B0604020202020204" pitchFamily="34" charset="0"/>
                          <a:cs typeface="Arial" panose="020B0604020202020204" pitchFamily="34" charset="0"/>
                        </a:rPr>
                        <a:t>Socioeconomic level-based customers</a:t>
                      </a:r>
                      <a:endParaRPr lang="en-IN" sz="1200">
                        <a:effectLst/>
                        <a:latin typeface="Arial" panose="020B0604020202020204" pitchFamily="34" charset="0"/>
                        <a:ea typeface="Arial" panose="020B0604020202020204" pitchFamily="34" charset="0"/>
                        <a:cs typeface="Arial" panose="020B0604020202020204" pitchFamily="34" charset="0"/>
                      </a:endParaRPr>
                    </a:p>
                  </a:txBody>
                  <a:tcPr marL="53033" marR="53033" marT="53033" marB="53033"/>
                </a:tc>
                <a:tc>
                  <a:txBody>
                    <a:bodyPr/>
                    <a:lstStyle/>
                    <a:p>
                      <a:pPr algn="just">
                        <a:lnSpc>
                          <a:spcPct val="150000"/>
                        </a:lnSpc>
                        <a:spcAft>
                          <a:spcPts val="0"/>
                        </a:spcAft>
                      </a:pPr>
                      <a:r>
                        <a:rPr lang="en-IN" sz="1400" dirty="0">
                          <a:effectLst/>
                          <a:latin typeface="Arial" panose="020B0604020202020204" pitchFamily="34" charset="0"/>
                          <a:cs typeface="Arial" panose="020B0604020202020204" pitchFamily="34" charset="0"/>
                        </a:rPr>
                        <a:t>The medium to upper economic background people would join to gain the services from the Conrad Hotel as it provides a “Value-driven Pricing Protocol” for the customers. </a:t>
                      </a:r>
                      <a:endParaRPr lang="en-IN" sz="1200" dirty="0">
                        <a:effectLst/>
                        <a:latin typeface="Arial" panose="020B0604020202020204" pitchFamily="34" charset="0"/>
                        <a:ea typeface="Arial" panose="020B0604020202020204" pitchFamily="34" charset="0"/>
                        <a:cs typeface="Arial" panose="020B0604020202020204" pitchFamily="34" charset="0"/>
                      </a:endParaRPr>
                    </a:p>
                  </a:txBody>
                  <a:tcPr marL="53033" marR="53033" marT="53033" marB="53033"/>
                </a:tc>
                <a:extLst>
                  <a:ext uri="{0D108BD9-81ED-4DB2-BD59-A6C34878D82A}">
                    <a16:rowId xmlns:a16="http://schemas.microsoft.com/office/drawing/2014/main" val="10004"/>
                  </a:ext>
                </a:extLst>
              </a:tr>
              <a:tr h="1050694">
                <a:tc>
                  <a:txBody>
                    <a:bodyPr/>
                    <a:lstStyle/>
                    <a:p>
                      <a:pPr algn="ctr">
                        <a:lnSpc>
                          <a:spcPct val="150000"/>
                        </a:lnSpc>
                        <a:spcAft>
                          <a:spcPts val="0"/>
                        </a:spcAft>
                      </a:pPr>
                      <a:r>
                        <a:rPr lang="en-IN" sz="1400" dirty="0">
                          <a:effectLst/>
                          <a:latin typeface="Arial" panose="020B0604020202020204" pitchFamily="34" charset="0"/>
                          <a:cs typeface="Arial" panose="020B0604020202020204" pitchFamily="34" charset="0"/>
                        </a:rPr>
                        <a:t>Psychological customers</a:t>
                      </a:r>
                      <a:endParaRPr lang="en-IN" sz="1200" dirty="0">
                        <a:effectLst/>
                        <a:latin typeface="Arial" panose="020B0604020202020204" pitchFamily="34" charset="0"/>
                        <a:ea typeface="Arial" panose="020B0604020202020204" pitchFamily="34" charset="0"/>
                        <a:cs typeface="Arial" panose="020B0604020202020204" pitchFamily="34" charset="0"/>
                      </a:endParaRPr>
                    </a:p>
                  </a:txBody>
                  <a:tcPr marL="53033" marR="53033" marT="53033" marB="53033"/>
                </a:tc>
                <a:tc>
                  <a:txBody>
                    <a:bodyPr/>
                    <a:lstStyle/>
                    <a:p>
                      <a:pPr algn="just">
                        <a:lnSpc>
                          <a:spcPct val="150000"/>
                        </a:lnSpc>
                        <a:spcAft>
                          <a:spcPts val="0"/>
                        </a:spcAft>
                      </a:pPr>
                      <a:r>
                        <a:rPr lang="en-IN" sz="1400" dirty="0">
                          <a:effectLst/>
                          <a:latin typeface="Arial" panose="020B0604020202020204" pitchFamily="34" charset="0"/>
                          <a:cs typeface="Arial" panose="020B0604020202020204" pitchFamily="34" charset="0"/>
                        </a:rPr>
                        <a:t>The adventure </a:t>
                      </a:r>
                      <a:r>
                        <a:rPr lang="en-IN" sz="1400">
                          <a:effectLst/>
                          <a:latin typeface="Arial" panose="020B0604020202020204" pitchFamily="34" charset="0"/>
                          <a:cs typeface="Arial" panose="020B0604020202020204" pitchFamily="34" charset="0"/>
                        </a:rPr>
                        <a:t>enjoying personality </a:t>
                      </a:r>
                      <a:r>
                        <a:rPr lang="en-IN" sz="1400" dirty="0">
                          <a:effectLst/>
                          <a:latin typeface="Arial" panose="020B0604020202020204" pitchFamily="34" charset="0"/>
                          <a:cs typeface="Arial" panose="020B0604020202020204" pitchFamily="34" charset="0"/>
                        </a:rPr>
                        <a:t>of people as a student, tourists, business people, and working professionals are the prime customers as Conrad’s excellent services trigger them to purchase the service and reduce their professional stress. </a:t>
                      </a:r>
                      <a:endParaRPr lang="en-IN" sz="1200" dirty="0">
                        <a:effectLst/>
                        <a:latin typeface="Arial" panose="020B0604020202020204" pitchFamily="34" charset="0"/>
                        <a:ea typeface="Arial" panose="020B0604020202020204" pitchFamily="34" charset="0"/>
                        <a:cs typeface="Arial" panose="020B0604020202020204" pitchFamily="34" charset="0"/>
                      </a:endParaRPr>
                    </a:p>
                  </a:txBody>
                  <a:tcPr marL="53033" marR="53033" marT="53033" marB="53033"/>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41657960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6153" name="Rectangle 6152">
            <a:extLst>
              <a:ext uri="{FF2B5EF4-FFF2-40B4-BE49-F238E27FC236}">
                <a16:creationId xmlns:a16="http://schemas.microsoft.com/office/drawing/2014/main" id="{CBEC666E-043C-4EA7-B3A5-55D2F52D5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38676" y="73126"/>
            <a:ext cx="5627258" cy="1507067"/>
          </a:xfrm>
        </p:spPr>
        <p:txBody>
          <a:bodyPr>
            <a:normAutofit/>
          </a:bodyPr>
          <a:lstStyle/>
          <a:p>
            <a:pPr>
              <a:lnSpc>
                <a:spcPct val="90000"/>
              </a:lnSpc>
            </a:pPr>
            <a:r>
              <a:rPr lang="en-IN" sz="2500" b="1" dirty="0">
                <a:latin typeface="Arial" panose="020B0604020202020204" pitchFamily="34" charset="0"/>
                <a:cs typeface="Arial" panose="020B0604020202020204" pitchFamily="34" charset="0"/>
              </a:rPr>
              <a:t>Demonstration of the reason for the customer’s appeals to the chosen hotel group</a:t>
            </a:r>
            <a:endParaRPr lang="en-IN" sz="2500" dirty="0">
              <a:latin typeface="Arial" panose="020B0604020202020204" pitchFamily="34" charset="0"/>
              <a:cs typeface="Arial" panose="020B0604020202020204" pitchFamily="34" charset="0"/>
            </a:endParaRPr>
          </a:p>
        </p:txBody>
      </p:sp>
      <p:sp>
        <p:nvSpPr>
          <p:cNvPr id="6155" name="Snip Diagonal Corner Rectangle 16">
            <a:extLst>
              <a:ext uri="{FF2B5EF4-FFF2-40B4-BE49-F238E27FC236}">
                <a16:creationId xmlns:a16="http://schemas.microsoft.com/office/drawing/2014/main" id="{D05C369B-0FDD-402D-9EE1-858137FB5D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1" y="620722"/>
            <a:ext cx="3670674" cy="5286838"/>
          </a:xfrm>
          <a:prstGeom prst="snip2DiagRect">
            <a:avLst>
              <a:gd name="adj1" fmla="val 11518"/>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8" name="Picture 4" descr="Hotel Reservation System India, Online Hotel Booking Software, Online Hotel  Booking Engine"/>
          <p:cNvPicPr>
            <a:picLocks noChangeAspect="1" noChangeArrowheads="1"/>
          </p:cNvPicPr>
          <p:nvPr/>
        </p:nvPicPr>
        <p:blipFill rotWithShape="1">
          <a:blip r:embed="rId3">
            <a:extLst>
              <a:ext uri="{28A0092B-C50C-407E-A947-70E740481C1C}">
                <a14:useLocalDpi xmlns:a14="http://schemas.microsoft.com/office/drawing/2010/main" val="0"/>
              </a:ext>
            </a:extLst>
          </a:blip>
          <a:srcRect r="1" b="9957"/>
          <a:stretch/>
        </p:blipFill>
        <p:spPr bwMode="auto">
          <a:xfrm>
            <a:off x="800558" y="786118"/>
            <a:ext cx="3337560" cy="2404227"/>
          </a:xfrm>
          <a:custGeom>
            <a:avLst/>
            <a:gdLst/>
            <a:ahLst/>
            <a:cxnLst/>
            <a:rect l="l" t="t" r="r" b="b"/>
            <a:pathLst>
              <a:path w="3337560" h="2404227">
                <a:moveTo>
                  <a:pt x="384420" y="0"/>
                </a:moveTo>
                <a:lnTo>
                  <a:pt x="3337560" y="0"/>
                </a:lnTo>
                <a:lnTo>
                  <a:pt x="3337560" y="2404227"/>
                </a:lnTo>
                <a:lnTo>
                  <a:pt x="0" y="2404227"/>
                </a:lnTo>
                <a:lnTo>
                  <a:pt x="0" y="384420"/>
                </a:lnTo>
                <a:close/>
              </a:path>
            </a:pathLst>
          </a:custGeom>
          <a:extLst>
            <a:ext uri="{909E8E84-426E-40DD-AFC4-6F175D3DCCD1}">
              <a14:hiddenFill xmlns:a14="http://schemas.microsoft.com/office/drawing/2010/main">
                <a:solidFill>
                  <a:srgbClr val="FFFFFF"/>
                </a:solidFill>
              </a14:hiddenFill>
            </a:ext>
          </a:extLst>
        </p:spPr>
      </p:pic>
      <p:pic>
        <p:nvPicPr>
          <p:cNvPr id="6146" name="Picture 2" descr="Novotel launches new era of design with a global mix of leading designers  and non-standardized style | Accor – Newsroom"/>
          <p:cNvPicPr>
            <a:picLocks noChangeAspect="1" noChangeArrowheads="1"/>
          </p:cNvPicPr>
          <p:nvPr/>
        </p:nvPicPr>
        <p:blipFill rotWithShape="1">
          <a:blip r:embed="rId4">
            <a:extLst>
              <a:ext uri="{28A0092B-C50C-407E-A947-70E740481C1C}">
                <a14:useLocalDpi xmlns:a14="http://schemas.microsoft.com/office/drawing/2010/main" val="0"/>
              </a:ext>
            </a:extLst>
          </a:blip>
          <a:srcRect l="13656" r="7695" b="2"/>
          <a:stretch/>
        </p:blipFill>
        <p:spPr bwMode="auto">
          <a:xfrm>
            <a:off x="800558" y="3344575"/>
            <a:ext cx="3337560" cy="2397590"/>
          </a:xfrm>
          <a:custGeom>
            <a:avLst/>
            <a:gdLst/>
            <a:ahLst/>
            <a:cxnLst/>
            <a:rect l="l" t="t" r="r" b="b"/>
            <a:pathLst>
              <a:path w="3337560" h="2397590">
                <a:moveTo>
                  <a:pt x="0" y="0"/>
                </a:moveTo>
                <a:lnTo>
                  <a:pt x="3337560" y="0"/>
                </a:lnTo>
                <a:lnTo>
                  <a:pt x="3337560" y="2013170"/>
                </a:lnTo>
                <a:lnTo>
                  <a:pt x="2953140" y="2397590"/>
                </a:lnTo>
                <a:lnTo>
                  <a:pt x="0" y="2397590"/>
                </a:lnTo>
                <a:close/>
              </a:path>
            </a:pathLst>
          </a:custGeom>
          <a:solidFill>
            <a:srgbClr val="FFFFFF">
              <a:shade val="85000"/>
            </a:srgbClr>
          </a:solidFill>
        </p:spPr>
      </p:pic>
      <p:graphicFrame>
        <p:nvGraphicFramePr>
          <p:cNvPr id="6164" name="Content Placeholder 2">
            <a:extLst>
              <a:ext uri="{FF2B5EF4-FFF2-40B4-BE49-F238E27FC236}">
                <a16:creationId xmlns:a16="http://schemas.microsoft.com/office/drawing/2014/main" id="{0707A59C-8098-67E3-1F1C-84EDA53DBBD6}"/>
              </a:ext>
            </a:extLst>
          </p:cNvPr>
          <p:cNvGraphicFramePr>
            <a:graphicFrameLocks noGrp="1"/>
          </p:cNvGraphicFramePr>
          <p:nvPr>
            <p:ph idx="1"/>
            <p:extLst>
              <p:ext uri="{D42A27DB-BD31-4B8C-83A1-F6EECF244321}">
                <p14:modId xmlns:p14="http://schemas.microsoft.com/office/powerpoint/2010/main" val="2007742839"/>
              </p:ext>
            </p:extLst>
          </p:nvPr>
        </p:nvGraphicFramePr>
        <p:xfrm>
          <a:off x="4843627" y="2292293"/>
          <a:ext cx="6253792" cy="36152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6157" name="Group 6156">
            <a:extLst>
              <a:ext uri="{FF2B5EF4-FFF2-40B4-BE49-F238E27FC236}">
                <a16:creationId xmlns:a16="http://schemas.microsoft.com/office/drawing/2014/main" id="{ADDE2C3E-3205-470A-BD3C-E856A8E21F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6158" name="Straight Connector 6157">
              <a:extLst>
                <a:ext uri="{FF2B5EF4-FFF2-40B4-BE49-F238E27FC236}">
                  <a16:creationId xmlns:a16="http://schemas.microsoft.com/office/drawing/2014/main" id="{69FA431E-B32D-412B-8EE8-27BFACD9B9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159" name="Straight Connector 6158">
              <a:extLst>
                <a:ext uri="{FF2B5EF4-FFF2-40B4-BE49-F238E27FC236}">
                  <a16:creationId xmlns:a16="http://schemas.microsoft.com/office/drawing/2014/main" id="{7F1AC587-B106-44DD-92F0-2DCA0B700D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160" name="Straight Connector 6159">
              <a:extLst>
                <a:ext uri="{FF2B5EF4-FFF2-40B4-BE49-F238E27FC236}">
                  <a16:creationId xmlns:a16="http://schemas.microsoft.com/office/drawing/2014/main" id="{CFFBA5D3-FE61-4D23-AB2F-EC12CE5A6C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161" name="Straight Connector 6160">
              <a:extLst>
                <a:ext uri="{FF2B5EF4-FFF2-40B4-BE49-F238E27FC236}">
                  <a16:creationId xmlns:a16="http://schemas.microsoft.com/office/drawing/2014/main" id="{DA661ABF-E2D0-44E1-9762-393FF470A4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162" name="Straight Connector 6161">
              <a:extLst>
                <a:ext uri="{FF2B5EF4-FFF2-40B4-BE49-F238E27FC236}">
                  <a16:creationId xmlns:a16="http://schemas.microsoft.com/office/drawing/2014/main" id="{F0F6BF17-560A-4388-83EB-CD5FABE5DE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386962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717631" y="270283"/>
            <a:ext cx="10493707" cy="1683208"/>
          </a:xfrm>
        </p:spPr>
        <p:txBody>
          <a:bodyPr>
            <a:noAutofit/>
          </a:bodyPr>
          <a:lstStyle/>
          <a:p>
            <a:pPr algn="ctr"/>
            <a:r>
              <a:rPr lang="en-IN" sz="3200" b="1">
                <a:solidFill>
                  <a:schemeClr val="bg1"/>
                </a:solidFill>
                <a:latin typeface="Arial" panose="020B0604020202020204" pitchFamily="34" charset="0"/>
                <a:cs typeface="Arial" panose="020B0604020202020204" pitchFamily="34" charset="0"/>
              </a:rPr>
              <a:t>Demonstration of the reason for the customer’s appeals to the chosen hotel group Contd. </a:t>
            </a:r>
            <a:endParaRPr lang="en-IN" sz="3200"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17631" y="5565361"/>
            <a:ext cx="10726224" cy="974587"/>
          </a:xfrm>
        </p:spPr>
        <p:txBody>
          <a:bodyPr>
            <a:normAutofit/>
          </a:bodyPr>
          <a:lstStyle/>
          <a:p>
            <a:pPr algn="just"/>
            <a:r>
              <a:rPr lang="en-IN">
                <a:solidFill>
                  <a:schemeClr val="bg1"/>
                </a:solidFill>
                <a:latin typeface="Arial" panose="020B0604020202020204" pitchFamily="34" charset="0"/>
                <a:cs typeface="Arial" panose="020B0604020202020204" pitchFamily="34" charset="0"/>
              </a:rPr>
              <a:t>Conrad Hotels focuses on addressing the income of the customers to enhance profitability by providing the quality of the services with value-driven pricing protocols.</a:t>
            </a:r>
            <a:endParaRPr lang="en-IN" dirty="0">
              <a:solidFill>
                <a:schemeClr val="bg1"/>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918127" y="2332589"/>
            <a:ext cx="4591050" cy="237795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172" name="Picture 4" descr="10 Metrics that every D2C Brand Should Look Into - Kapture CR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95769" y="2332589"/>
            <a:ext cx="4488232" cy="2488793"/>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7762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52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4182" y="96982"/>
            <a:ext cx="10917382" cy="1337923"/>
          </a:xfrm>
        </p:spPr>
        <p:txBody>
          <a:bodyPr>
            <a:noAutofit/>
          </a:bodyPr>
          <a:lstStyle/>
          <a:p>
            <a:pPr algn="ctr"/>
            <a:r>
              <a:rPr lang="en-IN" sz="3200" b="1">
                <a:solidFill>
                  <a:schemeClr val="bg1"/>
                </a:solidFill>
                <a:latin typeface="Arial" panose="020B0604020202020204" pitchFamily="34" charset="0"/>
                <a:cs typeface="Arial" panose="020B0604020202020204" pitchFamily="34" charset="0"/>
              </a:rPr>
              <a:t>Addressing the nature, role, and scope of guest services and facilities of the chosen organisation</a:t>
            </a:r>
            <a:endParaRPr lang="en-IN" sz="3200"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6150" y="5306944"/>
            <a:ext cx="10515311" cy="1153491"/>
          </a:xfrm>
        </p:spPr>
        <p:txBody>
          <a:bodyPr/>
          <a:lstStyle/>
          <a:p>
            <a:pPr algn="just"/>
            <a:r>
              <a:rPr lang="en-IN">
                <a:solidFill>
                  <a:schemeClr val="bg1"/>
                </a:solidFill>
                <a:latin typeface="Arial" panose="020B0604020202020204" pitchFamily="34" charset="0"/>
                <a:cs typeface="Arial" panose="020B0604020202020204" pitchFamily="34" charset="0"/>
              </a:rPr>
              <a:t>According to Pizam </a:t>
            </a:r>
            <a:r>
              <a:rPr lang="en-IN" i="1">
                <a:solidFill>
                  <a:schemeClr val="bg1"/>
                </a:solidFill>
                <a:latin typeface="Arial" panose="020B0604020202020204" pitchFamily="34" charset="0"/>
                <a:cs typeface="Arial" panose="020B0604020202020204" pitchFamily="34" charset="0"/>
              </a:rPr>
              <a:t>et al., </a:t>
            </a:r>
            <a:r>
              <a:rPr lang="en-IN">
                <a:solidFill>
                  <a:schemeClr val="bg1"/>
                </a:solidFill>
                <a:latin typeface="Arial" panose="020B0604020202020204" pitchFamily="34" charset="0"/>
                <a:cs typeface="Arial" panose="020B0604020202020204" pitchFamily="34" charset="0"/>
              </a:rPr>
              <a:t>(2022), the hospitality sector is focusing on the quality of nature to attract their customers and the quality behaviour also helps them to create a good reputation for the brands. </a:t>
            </a:r>
            <a:endParaRPr lang="en-IN" dirty="0">
              <a:solidFill>
                <a:schemeClr val="bg1"/>
              </a:solidFill>
              <a:latin typeface="Arial" panose="020B0604020202020204" pitchFamily="34" charset="0"/>
              <a:cs typeface="Arial" panose="020B0604020202020204" pitchFamily="34" charset="0"/>
            </a:endParaRPr>
          </a:p>
        </p:txBody>
      </p:sp>
      <p:pic>
        <p:nvPicPr>
          <p:cNvPr id="8194" name="Picture 2" descr="Procurement Process Flow &amp; How to Optimize (The 2023 Guid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20100">
            <a:off x="305925" y="1767205"/>
            <a:ext cx="5526593" cy="281219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8196" name="Picture 4" descr="What Is the Procurement Life Cycle? 16 Stages Explained | NetSuit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06405" y="1840479"/>
            <a:ext cx="5406306" cy="281219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3183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748145" y="193964"/>
            <a:ext cx="10840881" cy="1398437"/>
          </a:xfrm>
        </p:spPr>
        <p:txBody>
          <a:bodyPr>
            <a:noAutofit/>
          </a:bodyPr>
          <a:lstStyle/>
          <a:p>
            <a:pPr algn="ctr"/>
            <a:r>
              <a:rPr lang="en-IN" sz="3200" b="1">
                <a:solidFill>
                  <a:schemeClr val="bg1"/>
                </a:solidFill>
                <a:latin typeface="Arial" panose="020B0604020202020204" pitchFamily="34" charset="0"/>
                <a:cs typeface="Arial" panose="020B0604020202020204" pitchFamily="34" charset="0"/>
              </a:rPr>
              <a:t>Addressing the nature, role, and scope of guest services and facilities of the chosen organisation continuation. </a:t>
            </a:r>
            <a:endParaRPr lang="en-IN" sz="3200"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57809" y="5406334"/>
            <a:ext cx="11231217" cy="1014344"/>
          </a:xfrm>
        </p:spPr>
        <p:txBody>
          <a:bodyPr/>
          <a:lstStyle/>
          <a:p>
            <a:pPr algn="just"/>
            <a:r>
              <a:rPr lang="en-IN">
                <a:solidFill>
                  <a:schemeClr val="bg1"/>
                </a:solidFill>
                <a:latin typeface="Arial" panose="020B0604020202020204" pitchFamily="34" charset="0"/>
                <a:cs typeface="Arial" panose="020B0604020202020204" pitchFamily="34" charset="0"/>
              </a:rPr>
              <a:t>The author Wiyasha </a:t>
            </a:r>
            <a:r>
              <a:rPr lang="en-IN" i="1">
                <a:solidFill>
                  <a:schemeClr val="bg1"/>
                </a:solidFill>
                <a:latin typeface="Arial" panose="020B0604020202020204" pitchFamily="34" charset="0"/>
                <a:cs typeface="Arial" panose="020B0604020202020204" pitchFamily="34" charset="0"/>
              </a:rPr>
              <a:t>et al., </a:t>
            </a:r>
            <a:r>
              <a:rPr lang="en-IN">
                <a:solidFill>
                  <a:schemeClr val="bg1"/>
                </a:solidFill>
                <a:latin typeface="Arial" panose="020B0604020202020204" pitchFamily="34" charset="0"/>
                <a:cs typeface="Arial" panose="020B0604020202020204" pitchFamily="34" charset="0"/>
              </a:rPr>
              <a:t>(2021, p. 379), highlight that the hospitality sector is focusing on addressing the needs of the customers to increase engagement.</a:t>
            </a:r>
            <a:endParaRPr lang="en-IN" dirty="0">
              <a:solidFill>
                <a:schemeClr val="bg1"/>
              </a:solidFill>
              <a:latin typeface="Arial" panose="020B0604020202020204" pitchFamily="34" charset="0"/>
              <a:cs typeface="Arial" panose="020B0604020202020204" pitchFamily="34" charset="0"/>
            </a:endParaRPr>
          </a:p>
        </p:txBody>
      </p:sp>
      <p:pic>
        <p:nvPicPr>
          <p:cNvPr id="9218" name="Picture 2" descr="Bachelor in International Hotel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6691" y="2358482"/>
            <a:ext cx="5273764" cy="254498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9220" name="Picture 4" descr="Bachelor In International Hotel Management, 55% OF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16010" y="2358482"/>
            <a:ext cx="4762500" cy="254498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67588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221674" y="96983"/>
            <a:ext cx="11725162" cy="1385454"/>
          </a:xfrm>
        </p:spPr>
        <p:txBody>
          <a:bodyPr>
            <a:noAutofit/>
          </a:bodyPr>
          <a:lstStyle/>
          <a:p>
            <a:pPr algn="ctr"/>
            <a:r>
              <a:rPr lang="en-IN" sz="3200" b="1" dirty="0">
                <a:solidFill>
                  <a:schemeClr val="bg1"/>
                </a:solidFill>
                <a:latin typeface="Arial" panose="020B0604020202020204" pitchFamily="34" charset="0"/>
                <a:cs typeface="Arial" panose="020B0604020202020204" pitchFamily="34" charset="0"/>
              </a:rPr>
              <a:t>Addressing the nature, role, and scope of guest services and facilities of the chosen organisation - continuation </a:t>
            </a:r>
            <a:endParaRPr lang="en-IN" sz="3200"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38727" y="5346700"/>
            <a:ext cx="11408108" cy="1073978"/>
          </a:xfrm>
        </p:spPr>
        <p:txBody>
          <a:bodyPr/>
          <a:lstStyle/>
          <a:p>
            <a:pPr algn="just"/>
            <a:r>
              <a:rPr lang="en-IN" dirty="0">
                <a:solidFill>
                  <a:schemeClr val="bg1"/>
                </a:solidFill>
                <a:latin typeface="Arial" panose="020B0604020202020204" pitchFamily="34" charset="0"/>
                <a:cs typeface="Arial" panose="020B0604020202020204" pitchFamily="34" charset="0"/>
              </a:rPr>
              <a:t>According to </a:t>
            </a:r>
            <a:r>
              <a:rPr lang="en-IN" dirty="0" err="1">
                <a:solidFill>
                  <a:schemeClr val="bg1"/>
                </a:solidFill>
                <a:latin typeface="Arial" panose="020B0604020202020204" pitchFamily="34" charset="0"/>
                <a:cs typeface="Arial" panose="020B0604020202020204" pitchFamily="34" charset="0"/>
              </a:rPr>
              <a:t>Konovalova</a:t>
            </a:r>
            <a:r>
              <a:rPr lang="en-IN" dirty="0">
                <a:solidFill>
                  <a:schemeClr val="bg1"/>
                </a:solidFill>
                <a:latin typeface="Arial" panose="020B0604020202020204" pitchFamily="34" charset="0"/>
                <a:cs typeface="Arial" panose="020B0604020202020204" pitchFamily="34" charset="0"/>
              </a:rPr>
              <a:t> </a:t>
            </a:r>
            <a:r>
              <a:rPr lang="en-IN" i="1" dirty="0">
                <a:solidFill>
                  <a:schemeClr val="bg1"/>
                </a:solidFill>
                <a:latin typeface="Arial" panose="020B0604020202020204" pitchFamily="34" charset="0"/>
                <a:cs typeface="Arial" panose="020B0604020202020204" pitchFamily="34" charset="0"/>
              </a:rPr>
              <a:t>et al., </a:t>
            </a:r>
            <a:r>
              <a:rPr lang="en-IN" dirty="0">
                <a:solidFill>
                  <a:schemeClr val="bg1"/>
                </a:solidFill>
                <a:latin typeface="Arial" panose="020B0604020202020204" pitchFamily="34" charset="0"/>
                <a:cs typeface="Arial" panose="020B0604020202020204" pitchFamily="34" charset="0"/>
              </a:rPr>
              <a:t>(2020, p. 860), the hospitality sector also focuses on the role division of their employees to increase the satisfaction of the customers. </a:t>
            </a:r>
          </a:p>
        </p:txBody>
      </p:sp>
      <p:pic>
        <p:nvPicPr>
          <p:cNvPr id="10246" name="Picture 6" descr="Study Bachelor of Hospitality Management | IUBH School of Business and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4619" y="2040694"/>
            <a:ext cx="4338998" cy="30931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image3.png"/>
          <p:cNvPicPr/>
          <p:nvPr/>
        </p:nvPicPr>
        <p:blipFill>
          <a:blip r:embed="rId4"/>
          <a:stretch>
            <a:fillRect/>
          </a:stretch>
        </p:blipFill>
        <p:spPr>
          <a:xfrm>
            <a:off x="110532" y="1969477"/>
            <a:ext cx="6852976" cy="3526971"/>
          </a:xfrm>
          <a:prstGeom prst="rect">
            <a:avLst/>
          </a:prstGeom>
          <a:ln w="25400">
            <a:solidFill>
              <a:srgbClr val="000000"/>
            </a:solidFill>
            <a:prstDash val="solid"/>
          </a:ln>
        </p:spPr>
      </p:pic>
    </p:spTree>
    <p:extLst>
      <p:ext uri="{BB962C8B-B14F-4D97-AF65-F5344CB8AC3E}">
        <p14:creationId xmlns:p14="http://schemas.microsoft.com/office/powerpoint/2010/main" val="30107337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1171" y="260139"/>
            <a:ext cx="11210501" cy="1471359"/>
          </a:xfrm>
        </p:spPr>
        <p:txBody>
          <a:bodyPr>
            <a:noAutofit/>
          </a:bodyPr>
          <a:lstStyle/>
          <a:p>
            <a:pPr algn="ctr"/>
            <a:r>
              <a:rPr lang="en-IN" sz="3200" b="1" dirty="0">
                <a:solidFill>
                  <a:schemeClr val="bg1"/>
                </a:solidFill>
                <a:latin typeface="Arial" panose="020B0604020202020204" pitchFamily="34" charset="0"/>
                <a:cs typeface="Arial" panose="020B0604020202020204" pitchFamily="34" charset="0"/>
              </a:rPr>
              <a:t>Discussing the importance of hospitality sectors and how hotels achieve guest expectations</a:t>
            </a:r>
          </a:p>
        </p:txBody>
      </p:sp>
      <p:sp>
        <p:nvSpPr>
          <p:cNvPr id="3" name="Content Placeholder 2"/>
          <p:cNvSpPr>
            <a:spLocks noGrp="1"/>
          </p:cNvSpPr>
          <p:nvPr>
            <p:ph idx="1"/>
          </p:nvPr>
        </p:nvSpPr>
        <p:spPr>
          <a:xfrm>
            <a:off x="856781" y="5187676"/>
            <a:ext cx="10513585" cy="1431786"/>
          </a:xfrm>
        </p:spPr>
        <p:txBody>
          <a:bodyPr>
            <a:normAutofit lnSpcReduction="10000"/>
          </a:bodyPr>
          <a:lstStyle/>
          <a:p>
            <a:pPr algn="just"/>
            <a:r>
              <a:rPr lang="en-IN" dirty="0">
                <a:solidFill>
                  <a:schemeClr val="bg1"/>
                </a:solidFill>
                <a:latin typeface="Arial" panose="020B0604020202020204" pitchFamily="34" charset="0"/>
                <a:cs typeface="Arial" panose="020B0604020202020204" pitchFamily="34" charset="0"/>
              </a:rPr>
              <a:t>According to </a:t>
            </a:r>
            <a:r>
              <a:rPr lang="en-IN" dirty="0" err="1">
                <a:solidFill>
                  <a:schemeClr val="bg1"/>
                </a:solidFill>
                <a:latin typeface="Arial" panose="020B0604020202020204" pitchFamily="34" charset="0"/>
                <a:cs typeface="Arial" panose="020B0604020202020204" pitchFamily="34" charset="0"/>
              </a:rPr>
              <a:t>Yacoub</a:t>
            </a:r>
            <a:r>
              <a:rPr lang="en-IN" dirty="0">
                <a:solidFill>
                  <a:schemeClr val="bg1"/>
                </a:solidFill>
                <a:latin typeface="Arial" panose="020B0604020202020204" pitchFamily="34" charset="0"/>
                <a:cs typeface="Arial" panose="020B0604020202020204" pitchFamily="34" charset="0"/>
              </a:rPr>
              <a:t> and </a:t>
            </a:r>
            <a:r>
              <a:rPr lang="en-IN" dirty="0" err="1">
                <a:solidFill>
                  <a:schemeClr val="bg1"/>
                </a:solidFill>
                <a:latin typeface="Arial" panose="020B0604020202020204" pitchFamily="34" charset="0"/>
                <a:cs typeface="Arial" panose="020B0604020202020204" pitchFamily="34" charset="0"/>
              </a:rPr>
              <a:t>ElHajjar</a:t>
            </a:r>
            <a:r>
              <a:rPr lang="en-IN" dirty="0">
                <a:solidFill>
                  <a:schemeClr val="bg1"/>
                </a:solidFill>
                <a:latin typeface="Arial" panose="020B0604020202020204" pitchFamily="34" charset="0"/>
                <a:cs typeface="Arial" panose="020B0604020202020204" pitchFamily="34" charset="0"/>
              </a:rPr>
              <a:t>, (2021, p. 930), the hospital sector is vital for tourism, economic growth, and creating experiences for customers. </a:t>
            </a:r>
          </a:p>
          <a:p>
            <a:pPr algn="just"/>
            <a:r>
              <a:rPr lang="en-IN" dirty="0">
                <a:solidFill>
                  <a:schemeClr val="bg1"/>
                </a:solidFill>
                <a:latin typeface="Arial" panose="020B0604020202020204" pitchFamily="34" charset="0"/>
                <a:cs typeface="Arial" panose="020B0604020202020204" pitchFamily="34" charset="0"/>
              </a:rPr>
              <a:t>It also fosters cultural exchange, and job opportunities and boosts local economics, enhancing global connectivity and well-being. </a:t>
            </a:r>
          </a:p>
        </p:txBody>
      </p:sp>
      <p:pic>
        <p:nvPicPr>
          <p:cNvPr id="11266" name="Picture 2" descr="Importance of customer loyalty programs in the hospitality indust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1920" y="2341483"/>
            <a:ext cx="5405625" cy="190041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5" name="image2.png"/>
          <p:cNvPicPr/>
          <p:nvPr/>
        </p:nvPicPr>
        <p:blipFill>
          <a:blip r:embed="rId4"/>
          <a:stretch>
            <a:fillRect/>
          </a:stretch>
        </p:blipFill>
        <p:spPr>
          <a:xfrm>
            <a:off x="1264745" y="2458631"/>
            <a:ext cx="3813693" cy="1783268"/>
          </a:xfrm>
          <a:prstGeom prst="rect">
            <a:avLst/>
          </a:prstGeom>
          <a:ln w="25400">
            <a:solidFill>
              <a:srgbClr val="000000"/>
            </a:solidFill>
            <a:prstDash val="solid"/>
          </a:ln>
        </p:spPr>
      </p:pic>
    </p:spTree>
    <p:extLst>
      <p:ext uri="{BB962C8B-B14F-4D97-AF65-F5344CB8AC3E}">
        <p14:creationId xmlns:p14="http://schemas.microsoft.com/office/powerpoint/2010/main" val="291114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1860" y="158245"/>
            <a:ext cx="10663311" cy="728584"/>
          </a:xfrm>
        </p:spPr>
        <p:txBody>
          <a:bodyPr/>
          <a:lstStyle/>
          <a:p>
            <a:pPr algn="ctr"/>
            <a:r>
              <a:rPr lang="en-IN" sz="3200" b="1">
                <a:solidFill>
                  <a:schemeClr val="bg1"/>
                </a:solidFill>
                <a:latin typeface="Arial" panose="020B0604020202020204" pitchFamily="34" charset="0"/>
                <a:cs typeface="Arial" panose="020B0604020202020204" pitchFamily="34" charset="0"/>
              </a:rPr>
              <a:t>References</a:t>
            </a:r>
            <a:endParaRPr lang="en-IN" dirty="0">
              <a:solidFill>
                <a:schemeClr val="bg1"/>
              </a:solidFill>
              <a:latin typeface="Arial" panose="020B0604020202020204" pitchFamily="34" charset="0"/>
              <a:cs typeface="Arial" panose="020B0604020202020204" pitchFamily="34" charset="0"/>
            </a:endParaRPr>
          </a:p>
        </p:txBody>
      </p:sp>
      <p:sp>
        <p:nvSpPr>
          <p:cNvPr id="4" name="Rectangle 3"/>
          <p:cNvSpPr/>
          <p:nvPr/>
        </p:nvSpPr>
        <p:spPr>
          <a:xfrm>
            <a:off x="228172" y="886829"/>
            <a:ext cx="11963828" cy="3693319"/>
          </a:xfrm>
          <a:prstGeom prst="rect">
            <a:avLst/>
          </a:prstGeom>
        </p:spPr>
        <p:txBody>
          <a:bodyPr wrap="square">
            <a:spAutoFit/>
          </a:bodyPr>
          <a:lstStyle/>
          <a:p>
            <a:endParaRPr lang="en-IN" sz="900" dirty="0">
              <a:latin typeface="Calibri" panose="020F0502020204030204" pitchFamily="34" charset="0"/>
              <a:cs typeface="Calibri" panose="020F0502020204030204" pitchFamily="34" charset="0"/>
            </a:endParaRPr>
          </a:p>
          <a:p>
            <a:r>
              <a:rPr lang="en-IN" sz="900" dirty="0">
                <a:latin typeface="Calibri" panose="020F0502020204030204" pitchFamily="34" charset="0"/>
                <a:cs typeface="Calibri" panose="020F0502020204030204" pitchFamily="34" charset="0"/>
              </a:rPr>
              <a:t>Hilton.com, 2023. </a:t>
            </a:r>
            <a:r>
              <a:rPr lang="en-IN" sz="900" i="1" dirty="0">
                <a:latin typeface="Calibri" panose="020F0502020204030204" pitchFamily="34" charset="0"/>
                <a:cs typeface="Calibri" panose="020F0502020204030204" pitchFamily="34" charset="0"/>
              </a:rPr>
              <a:t>Conrad Hotels in United Kingdom - find hotels</a:t>
            </a:r>
            <a:r>
              <a:rPr lang="en-IN" sz="900" dirty="0">
                <a:latin typeface="Calibri" panose="020F0502020204030204" pitchFamily="34" charset="0"/>
                <a:cs typeface="Calibri" panose="020F0502020204030204" pitchFamily="34" charset="0"/>
              </a:rPr>
              <a:t> </a:t>
            </a:r>
            <a:r>
              <a:rPr lang="en-IN" sz="900" i="1" dirty="0">
                <a:latin typeface="Calibri" panose="020F0502020204030204" pitchFamily="34" charset="0"/>
                <a:cs typeface="Calibri" panose="020F0502020204030204" pitchFamily="34" charset="0"/>
              </a:rPr>
              <a:t>Hilton</a:t>
            </a:r>
            <a:r>
              <a:rPr lang="en-IN" sz="900" dirty="0">
                <a:latin typeface="Calibri" panose="020F0502020204030204" pitchFamily="34" charset="0"/>
                <a:cs typeface="Calibri" panose="020F0502020204030204" pitchFamily="34" charset="0"/>
              </a:rPr>
              <a:t>. Available at: https://www.hilton.com/en/locations/united-kingdom/conrad-hotels/ (Accessed: 11 October 2023). </a:t>
            </a:r>
          </a:p>
          <a:p>
            <a:endParaRPr lang="en-IN" sz="900" dirty="0">
              <a:latin typeface="Calibri" panose="020F0502020204030204" pitchFamily="34" charset="0"/>
              <a:cs typeface="Calibri" panose="020F0502020204030204" pitchFamily="34" charset="0"/>
            </a:endParaRPr>
          </a:p>
          <a:p>
            <a:r>
              <a:rPr lang="en-IN" sz="900" dirty="0">
                <a:latin typeface="Calibri" panose="020F0502020204030204" pitchFamily="34" charset="0"/>
                <a:cs typeface="Calibri" panose="020F0502020204030204" pitchFamily="34" charset="0"/>
              </a:rPr>
              <a:t>Hilton.com, 2023. Conrad London St. </a:t>
            </a:r>
            <a:r>
              <a:rPr lang="en-IN" sz="900" dirty="0" err="1">
                <a:latin typeface="Calibri" panose="020F0502020204030204" pitchFamily="34" charset="0"/>
                <a:cs typeface="Calibri" panose="020F0502020204030204" pitchFamily="34" charset="0"/>
              </a:rPr>
              <a:t>james</a:t>
            </a:r>
            <a:r>
              <a:rPr lang="en-IN" sz="900" dirty="0">
                <a:latin typeface="Calibri" panose="020F0502020204030204" pitchFamily="34" charset="0"/>
                <a:cs typeface="Calibri" panose="020F0502020204030204" pitchFamily="34" charset="0"/>
              </a:rPr>
              <a:t>. Stay Inspired. (n.d.). https://www.hilton.com/en/hotels/loncoci-conrad-london-st-james/ </a:t>
            </a:r>
          </a:p>
          <a:p>
            <a:endParaRPr lang="en-IN" sz="900" dirty="0">
              <a:latin typeface="Calibri" panose="020F0502020204030204" pitchFamily="34" charset="0"/>
              <a:cs typeface="Calibri" panose="020F0502020204030204" pitchFamily="34" charset="0"/>
            </a:endParaRPr>
          </a:p>
          <a:p>
            <a:r>
              <a:rPr lang="en-IN" sz="900" dirty="0">
                <a:latin typeface="Calibri" panose="020F0502020204030204" pitchFamily="34" charset="0"/>
                <a:cs typeface="Calibri" panose="020F0502020204030204" pitchFamily="34" charset="0"/>
              </a:rPr>
              <a:t>Konovalova, E.E., </a:t>
            </a:r>
            <a:r>
              <a:rPr lang="en-IN" sz="900" dirty="0" err="1">
                <a:latin typeface="Calibri" panose="020F0502020204030204" pitchFamily="34" charset="0"/>
                <a:cs typeface="Calibri" panose="020F0502020204030204" pitchFamily="34" charset="0"/>
              </a:rPr>
              <a:t>Shelygov</a:t>
            </a:r>
            <a:r>
              <a:rPr lang="en-IN" sz="900" dirty="0">
                <a:latin typeface="Calibri" panose="020F0502020204030204" pitchFamily="34" charset="0"/>
                <a:cs typeface="Calibri" panose="020F0502020204030204" pitchFamily="34" charset="0"/>
              </a:rPr>
              <a:t>, A.V., </a:t>
            </a:r>
            <a:r>
              <a:rPr lang="en-IN" sz="900" dirty="0" err="1">
                <a:latin typeface="Calibri" panose="020F0502020204030204" pitchFamily="34" charset="0"/>
                <a:cs typeface="Calibri" panose="020F0502020204030204" pitchFamily="34" charset="0"/>
              </a:rPr>
              <a:t>Artamonova</a:t>
            </a:r>
            <a:r>
              <a:rPr lang="en-IN" sz="900" dirty="0">
                <a:latin typeface="Calibri" panose="020F0502020204030204" pitchFamily="34" charset="0"/>
                <a:cs typeface="Calibri" panose="020F0502020204030204" pitchFamily="34" charset="0"/>
              </a:rPr>
              <a:t>, L.S., Dolina, O.N. and </a:t>
            </a:r>
            <a:r>
              <a:rPr lang="en-IN" sz="900" dirty="0" err="1">
                <a:latin typeface="Calibri" panose="020F0502020204030204" pitchFamily="34" charset="0"/>
                <a:cs typeface="Calibri" panose="020F0502020204030204" pitchFamily="34" charset="0"/>
              </a:rPr>
              <a:t>Boikov</a:t>
            </a:r>
            <a:r>
              <a:rPr lang="en-IN" sz="900" dirty="0">
                <a:latin typeface="Calibri" panose="020F0502020204030204" pitchFamily="34" charset="0"/>
                <a:cs typeface="Calibri" panose="020F0502020204030204" pitchFamily="34" charset="0"/>
              </a:rPr>
              <a:t>, A.I., 2020. Development of forms of the hotel business organization in modern conditions. </a:t>
            </a:r>
            <a:r>
              <a:rPr lang="en-IN" sz="900" i="1" dirty="0">
                <a:latin typeface="Calibri" panose="020F0502020204030204" pitchFamily="34" charset="0"/>
                <a:cs typeface="Calibri" panose="020F0502020204030204" pitchFamily="34" charset="0"/>
              </a:rPr>
              <a:t>Journal of Environmental Management &amp; Tourism, 11</a:t>
            </a:r>
            <a:r>
              <a:rPr lang="en-IN" sz="900" dirty="0">
                <a:latin typeface="Calibri" panose="020F0502020204030204" pitchFamily="34" charset="0"/>
                <a:cs typeface="Calibri" panose="020F0502020204030204" pitchFamily="34" charset="0"/>
              </a:rPr>
              <a:t>(4 (44)), pp.857-862. </a:t>
            </a:r>
            <a:r>
              <a:rPr lang="en-IN" sz="900" u="sng" dirty="0">
                <a:latin typeface="Calibri" panose="020F0502020204030204" pitchFamily="34" charset="0"/>
                <a:cs typeface="Calibri" panose="020F0502020204030204" pitchFamily="34" charset="0"/>
                <a:hlinkClick r:id="rId3"/>
              </a:rPr>
              <a:t>https://journals.aserspublishing.eu/jemt/article/download/5208/2795</a:t>
            </a:r>
            <a:endParaRPr lang="en-IN" sz="900" dirty="0">
              <a:latin typeface="Calibri" panose="020F0502020204030204" pitchFamily="34" charset="0"/>
              <a:cs typeface="Calibri" panose="020F0502020204030204" pitchFamily="34" charset="0"/>
            </a:endParaRPr>
          </a:p>
          <a:p>
            <a:endParaRPr lang="en-IN" sz="900" dirty="0">
              <a:latin typeface="Calibri" panose="020F0502020204030204" pitchFamily="34" charset="0"/>
              <a:cs typeface="Calibri" panose="020F0502020204030204" pitchFamily="34" charset="0"/>
            </a:endParaRPr>
          </a:p>
          <a:p>
            <a:r>
              <a:rPr lang="en-US" sz="900" i="0" u="none" strike="noStrike" dirty="0">
                <a:solidFill>
                  <a:srgbClr val="1A0DAB"/>
                </a:solidFill>
                <a:effectLst/>
                <a:latin typeface="arial" panose="020B0604020202020204" pitchFamily="34" charset="0"/>
                <a:hlinkClick r:id="rId4"/>
              </a:rPr>
              <a:t>Factors affecting hotel managers’ intentions to adopt robotic technologies: A global study – ScienceDirect</a:t>
            </a:r>
            <a:r>
              <a:rPr lang="en-IN" sz="900" dirty="0">
                <a:latin typeface="Calibri" panose="020F0502020204030204" pitchFamily="34" charset="0"/>
                <a:cs typeface="Calibri" panose="020F0502020204030204" pitchFamily="34" charset="0"/>
              </a:rPr>
              <a:t>/ (Accessed: 14 October 2023). </a:t>
            </a:r>
            <a:endParaRPr lang="en-US" sz="900" b="0" i="0" dirty="0">
              <a:solidFill>
                <a:srgbClr val="1155CC"/>
              </a:solidFill>
              <a:effectLst/>
              <a:latin typeface="Arial" panose="020B0604020202020204" pitchFamily="34" charset="0"/>
            </a:endParaRPr>
          </a:p>
          <a:p>
            <a:endParaRPr lang="en-IN" sz="900" dirty="0">
              <a:latin typeface="Calibri" panose="020F0502020204030204" pitchFamily="34" charset="0"/>
              <a:cs typeface="Calibri" panose="020F0502020204030204" pitchFamily="34" charset="0"/>
            </a:endParaRPr>
          </a:p>
          <a:p>
            <a:r>
              <a:rPr lang="en-IN" sz="900" dirty="0">
                <a:latin typeface="Calibri" panose="020F0502020204030204" pitchFamily="34" charset="0"/>
                <a:cs typeface="Calibri" panose="020F0502020204030204" pitchFamily="34" charset="0"/>
              </a:rPr>
              <a:t>Song, H., 2020, January. Study on the Cultivation of International Talents of Hotel Management in Higher Vocational Colleges Against the Background of Globalization. </a:t>
            </a:r>
            <a:r>
              <a:rPr lang="en-IN" sz="900" i="1" dirty="0">
                <a:latin typeface="Calibri" panose="020F0502020204030204" pitchFamily="34" charset="0"/>
                <a:cs typeface="Calibri" panose="020F0502020204030204" pitchFamily="34" charset="0"/>
              </a:rPr>
              <a:t>In 5th International Conference on Economics, Management, Law and Education (EMLE 2019)</a:t>
            </a:r>
            <a:r>
              <a:rPr lang="en-IN" sz="900" dirty="0">
                <a:latin typeface="Calibri" panose="020F0502020204030204" pitchFamily="34" charset="0"/>
                <a:cs typeface="Calibri" panose="020F0502020204030204" pitchFamily="34" charset="0"/>
              </a:rPr>
              <a:t> (pp. 1055-1057). Atlantis Press. </a:t>
            </a:r>
            <a:r>
              <a:rPr lang="en-IN" sz="900" u="sng" dirty="0">
                <a:latin typeface="Calibri" panose="020F0502020204030204" pitchFamily="34" charset="0"/>
                <a:cs typeface="Calibri" panose="020F0502020204030204" pitchFamily="34" charset="0"/>
                <a:hlinkClick r:id="rId5"/>
              </a:rPr>
              <a:t>https://www.atlantis-press.com/article/125931579.pdf</a:t>
            </a:r>
            <a:endParaRPr lang="en-IN" sz="900" dirty="0">
              <a:latin typeface="Calibri" panose="020F0502020204030204" pitchFamily="34" charset="0"/>
              <a:cs typeface="Calibri" panose="020F0502020204030204" pitchFamily="34" charset="0"/>
            </a:endParaRPr>
          </a:p>
          <a:p>
            <a:endParaRPr lang="en-IN" sz="900" dirty="0">
              <a:latin typeface="Calibri" panose="020F0502020204030204" pitchFamily="34" charset="0"/>
              <a:cs typeface="Calibri" panose="020F0502020204030204" pitchFamily="34" charset="0"/>
            </a:endParaRPr>
          </a:p>
          <a:p>
            <a:r>
              <a:rPr lang="en-IN" sz="900" dirty="0">
                <a:latin typeface="Calibri" panose="020F0502020204030204" pitchFamily="34" charset="0"/>
                <a:cs typeface="Calibri" panose="020F0502020204030204" pitchFamily="34" charset="0"/>
              </a:rPr>
              <a:t>Statista.com, 2023A. Hospitals - United Kingdom: Statista market forecast Statista. Available at: https://www.statista.com/outlook/hmo/hospitals/united-kingdom#:~:text=The%20projected%20revenue%20for%20the,US%24164.30bn%20by%202028. (Accessed: 11 October 2023). </a:t>
            </a:r>
          </a:p>
          <a:p>
            <a:endParaRPr lang="en-IN" sz="900" dirty="0">
              <a:latin typeface="Calibri" panose="020F0502020204030204" pitchFamily="34" charset="0"/>
              <a:cs typeface="Calibri" panose="020F0502020204030204" pitchFamily="34" charset="0"/>
            </a:endParaRPr>
          </a:p>
          <a:p>
            <a:r>
              <a:rPr lang="en-IN" sz="900" dirty="0">
                <a:latin typeface="Calibri" panose="020F0502020204030204" pitchFamily="34" charset="0"/>
                <a:cs typeface="Calibri" panose="020F0502020204030204" pitchFamily="34" charset="0"/>
              </a:rPr>
              <a:t>Statista.com, 2023B. Published by Statista Research Department, &amp; 7, S. (2023), September 7). </a:t>
            </a:r>
            <a:r>
              <a:rPr lang="en-IN" sz="900" i="1" dirty="0">
                <a:latin typeface="Calibri" panose="020F0502020204030204" pitchFamily="34" charset="0"/>
                <a:cs typeface="Calibri" panose="020F0502020204030204" pitchFamily="34" charset="0"/>
              </a:rPr>
              <a:t>Hotel Industry Market Size UK 2022</a:t>
            </a:r>
            <a:r>
              <a:rPr lang="en-IN" sz="900" dirty="0">
                <a:latin typeface="Calibri" panose="020F0502020204030204" pitchFamily="34" charset="0"/>
                <a:cs typeface="Calibri" panose="020F0502020204030204" pitchFamily="34" charset="0"/>
              </a:rPr>
              <a:t>. Statista. https://www.statista.com/statistics/1364712/hotel-industry-market-size-uk/ </a:t>
            </a:r>
          </a:p>
          <a:p>
            <a:endParaRPr lang="en-IN" sz="900" dirty="0">
              <a:latin typeface="Calibri" panose="020F0502020204030204" pitchFamily="34" charset="0"/>
              <a:cs typeface="Calibri" panose="020F0502020204030204" pitchFamily="34" charset="0"/>
            </a:endParaRPr>
          </a:p>
          <a:p>
            <a:r>
              <a:rPr lang="en-IN" sz="900" dirty="0">
                <a:latin typeface="Calibri" panose="020F0502020204030204" pitchFamily="34" charset="0"/>
                <a:cs typeface="Calibri" panose="020F0502020204030204" pitchFamily="34" charset="0"/>
                <a:hlinkClick r:id="rId6"/>
              </a:rPr>
              <a:t>https://pdfs.semanticscholar.org/5b71/4ca939f662eccd33647293c6c54ec8fc2006.pdf</a:t>
            </a:r>
            <a:endParaRPr lang="en-IN" sz="900" dirty="0">
              <a:latin typeface="Calibri" panose="020F0502020204030204" pitchFamily="34" charset="0"/>
              <a:cs typeface="Calibri" panose="020F0502020204030204" pitchFamily="34" charset="0"/>
            </a:endParaRPr>
          </a:p>
          <a:p>
            <a:endParaRPr lang="en-IN" sz="900" dirty="0">
              <a:latin typeface="Calibri" panose="020F0502020204030204" pitchFamily="34" charset="0"/>
              <a:cs typeface="Calibri" panose="020F0502020204030204" pitchFamily="34" charset="0"/>
            </a:endParaRPr>
          </a:p>
          <a:p>
            <a:r>
              <a:rPr lang="en-US" sz="900" b="0" i="0" dirty="0">
                <a:solidFill>
                  <a:srgbClr val="1155CC"/>
                </a:solidFill>
                <a:effectLst/>
                <a:latin typeface="Arial" panose="020B0604020202020204" pitchFamily="34" charset="0"/>
                <a:hlinkClick r:id="rId7"/>
              </a:rPr>
              <a:t>How do hotels in developing countries manage the impact of COVID-19? The case of Lebanese hotels | Emerald Insight</a:t>
            </a:r>
            <a:r>
              <a:rPr lang="en-IN" sz="900" dirty="0">
                <a:latin typeface="Calibri" panose="020F0502020204030204" pitchFamily="34" charset="0"/>
                <a:cs typeface="Calibri" panose="020F0502020204030204" pitchFamily="34" charset="0"/>
              </a:rPr>
              <a:t> / (Accessed: 12 October 2023). </a:t>
            </a:r>
            <a:endParaRPr lang="en-US" sz="900" b="0" i="0" dirty="0">
              <a:solidFill>
                <a:srgbClr val="1155CC"/>
              </a:solidFill>
              <a:effectLst/>
              <a:latin typeface="Arial" panose="020B0604020202020204" pitchFamily="34" charset="0"/>
            </a:endParaRPr>
          </a:p>
          <a:p>
            <a:endParaRPr lang="en-IN" sz="900" dirty="0">
              <a:latin typeface="Arial" panose="020B0604020202020204" pitchFamily="34" charset="0"/>
              <a:cs typeface="Arial" panose="020B0604020202020204" pitchFamily="34" charset="0"/>
            </a:endParaRPr>
          </a:p>
          <a:p>
            <a:r>
              <a:rPr lang="en-IN" sz="900" dirty="0">
                <a:latin typeface="Arial" panose="020B0604020202020204" pitchFamily="34" charset="0"/>
                <a:cs typeface="Arial" panose="020B0604020202020204" pitchFamily="34" charset="0"/>
              </a:rPr>
              <a:t>Almeida, S., </a:t>
            </a:r>
            <a:r>
              <a:rPr lang="en-IN" sz="900" dirty="0" err="1">
                <a:latin typeface="Arial" panose="020B0604020202020204" pitchFamily="34" charset="0"/>
                <a:cs typeface="Arial" panose="020B0604020202020204" pitchFamily="34" charset="0"/>
              </a:rPr>
              <a:t>Morgado</a:t>
            </a:r>
            <a:r>
              <a:rPr lang="en-IN" sz="900" dirty="0">
                <a:latin typeface="Arial" panose="020B0604020202020204" pitchFamily="34" charset="0"/>
                <a:cs typeface="Arial" panose="020B0604020202020204" pitchFamily="34" charset="0"/>
              </a:rPr>
              <a:t>, P.S., Costa, C., </a:t>
            </a:r>
            <a:r>
              <a:rPr lang="en-IN" sz="900" dirty="0" err="1">
                <a:latin typeface="Arial" panose="020B0604020202020204" pitchFamily="34" charset="0"/>
                <a:cs typeface="Arial" panose="020B0604020202020204" pitchFamily="34" charset="0"/>
              </a:rPr>
              <a:t>Simões</a:t>
            </a:r>
            <a:r>
              <a:rPr lang="en-IN" sz="900" dirty="0">
                <a:latin typeface="Arial" panose="020B0604020202020204" pitchFamily="34" charset="0"/>
                <a:cs typeface="Arial" panose="020B0604020202020204" pitchFamily="34" charset="0"/>
              </a:rPr>
              <a:t>, J.M. and </a:t>
            </a:r>
            <a:r>
              <a:rPr lang="en-IN" sz="900" dirty="0" err="1">
                <a:latin typeface="Arial" panose="020B0604020202020204" pitchFamily="34" charset="0"/>
                <a:cs typeface="Arial" panose="020B0604020202020204" pitchFamily="34" charset="0"/>
              </a:rPr>
              <a:t>Seabra</a:t>
            </a:r>
            <a:r>
              <a:rPr lang="en-IN" sz="900" dirty="0">
                <a:latin typeface="Arial" panose="020B0604020202020204" pitchFamily="34" charset="0"/>
                <a:cs typeface="Arial" panose="020B0604020202020204" pitchFamily="34" charset="0"/>
              </a:rPr>
              <a:t>, C., 2023. Revealing cooperative behaviour arrangements within hotel marketing consortia. </a:t>
            </a:r>
            <a:r>
              <a:rPr lang="en-IN" sz="900" i="1" dirty="0">
                <a:latin typeface="Arial" panose="020B0604020202020204" pitchFamily="34" charset="0"/>
                <a:cs typeface="Arial" panose="020B0604020202020204" pitchFamily="34" charset="0"/>
              </a:rPr>
              <a:t>Tourism Management Perspectives, 46, </a:t>
            </a:r>
            <a:r>
              <a:rPr lang="en-IN" sz="900" dirty="0">
                <a:latin typeface="Arial" panose="020B0604020202020204" pitchFamily="34" charset="0"/>
                <a:cs typeface="Arial" panose="020B0604020202020204" pitchFamily="34" charset="0"/>
              </a:rPr>
              <a:t>p.101089. </a:t>
            </a:r>
            <a:r>
              <a:rPr lang="en-IN" sz="900" u="sng" dirty="0">
                <a:latin typeface="Arial" panose="020B0604020202020204" pitchFamily="34" charset="0"/>
                <a:cs typeface="Arial" panose="020B0604020202020204" pitchFamily="34" charset="0"/>
                <a:hlinkClick r:id="rId8"/>
              </a:rPr>
              <a:t>https://repositorio.ul.pt/bitstream/10451/56497/1/Almeida_Morgado_Costa_Sim%C3%B5es_Seabra_2023.pdf</a:t>
            </a:r>
            <a:endParaRPr lang="en-IN" sz="900" dirty="0">
              <a:latin typeface="Arial" panose="020B0604020202020204" pitchFamily="34" charset="0"/>
              <a:cs typeface="Arial" panose="020B0604020202020204" pitchFamily="34" charset="0"/>
            </a:endParaRPr>
          </a:p>
          <a:p>
            <a:endParaRPr lang="en-IN" sz="900" dirty="0">
              <a:latin typeface="Calibri" panose="020F0502020204030204" pitchFamily="34" charset="0"/>
              <a:cs typeface="Calibri" panose="020F0502020204030204" pitchFamily="34" charset="0"/>
            </a:endParaRPr>
          </a:p>
        </p:txBody>
      </p:sp>
      <p:sp>
        <p:nvSpPr>
          <p:cNvPr id="3" name="Rectangle 1">
            <a:extLst>
              <a:ext uri="{FF2B5EF4-FFF2-40B4-BE49-F238E27FC236}">
                <a16:creationId xmlns:a16="http://schemas.microsoft.com/office/drawing/2014/main" id="{5B72E6F6-67B4-D528-7F25-8C1AF15CACFE}"/>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1155CC"/>
                </a:solidFill>
                <a:effectLst/>
                <a:latin typeface="Arial" panose="020B0604020202020204" pitchFamily="34" charset="0"/>
                <a:hlinkClick r:id="rId6"/>
              </a:rPr>
              <a:t>4ca939f662eccd33647293c6c54ec8fc2006.pdf (semanticscholar.org)</a:t>
            </a: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CA74D964-3888-469A-CBFD-C0BE9AFF1AFA}"/>
              </a:ext>
            </a:extLst>
          </p:cNvPr>
          <p:cNvSpPr>
            <a:spLocks noChangeArrowheads="1"/>
          </p:cNvSpPr>
          <p:nvPr/>
        </p:nvSpPr>
        <p:spPr bwMode="auto">
          <a:xfrm>
            <a:off x="152400"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1155CC"/>
                </a:solidFill>
                <a:effectLst/>
                <a:latin typeface="Arial" panose="020B0604020202020204" pitchFamily="34" charset="0"/>
                <a:hlinkClick r:id="rId6"/>
              </a:rPr>
              <a:t>4ca939f662eccd33647293c6c54ec8fc2006.pdf (semanticscholar.org)</a:t>
            </a: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161951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NATIONAL THANK YOU MONTH -January 2024 - National Toda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4581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1579</TotalTime>
  <Words>1567</Words>
  <Application>Microsoft Office PowerPoint</Application>
  <PresentationFormat>Widescreen</PresentationFormat>
  <Paragraphs>84</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Arial</vt:lpstr>
      <vt:lpstr>Calibri</vt:lpstr>
      <vt:lpstr>Century Gothic</vt:lpstr>
      <vt:lpstr>Wingdings 3</vt:lpstr>
      <vt:lpstr>Slice</vt:lpstr>
      <vt:lpstr>PowerPoint Presentation</vt:lpstr>
      <vt:lpstr>contents</vt:lpstr>
      <vt:lpstr> Introduction of the selected hotel</vt:lpstr>
      <vt:lpstr>Identification of the hotel’s main customers</vt:lpstr>
      <vt:lpstr>Demonstration of the reason for the customer’s appeals to the chosen hotel group</vt:lpstr>
      <vt:lpstr>Demonstration of the reason for the customer’s appeals to the chosen hotel group Contd. </vt:lpstr>
      <vt:lpstr>Addressing the nature, role, and scope of guest services and facilities of the chosen organisation</vt:lpstr>
      <vt:lpstr>Addressing the nature, role, and scope of guest services and facilities of the chosen organisation continuation. </vt:lpstr>
      <vt:lpstr>Addressing the nature, role, and scope of guest services and facilities of the chosen organisation - continuation </vt:lpstr>
      <vt:lpstr>Discussing the importance of hospitality sectors and how hotels achieve guest expectations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INTERNATIONAL HOTEL MANAGEMENT</dc:title>
  <dc:creator>user</dc:creator>
  <cp:lastModifiedBy>Nicusor Florin Mistode</cp:lastModifiedBy>
  <cp:revision>42</cp:revision>
  <dcterms:created xsi:type="dcterms:W3CDTF">2023-10-11T12:00:00Z</dcterms:created>
  <dcterms:modified xsi:type="dcterms:W3CDTF">2023-10-22T16:05:52Z</dcterms:modified>
</cp:coreProperties>
</file>