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2" r:id="rId26"/>
    <p:sldId id="280" r:id="rId27"/>
    <p:sldId id="281" r:id="rId28"/>
    <p:sldId id="28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92" d="100"/>
          <a:sy n="92" d="100"/>
        </p:scale>
        <p:origin x="4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B5DB014-7793-46D4-9212-68F16E3284EB}" type="datetimeFigureOut">
              <a:rPr lang="en-GB" smtClean="0"/>
              <a:t>09/02/2015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A12A3F-F0F4-4E76-8649-2B5E9EDC9249}" type="slidenum">
              <a:rPr lang="en-GB" smtClean="0"/>
              <a:t>‹#›</a:t>
            </a:fld>
            <a:endParaRPr lang="en-GB"/>
          </a:p>
        </p:txBody>
      </p:sp>
    </p:spTree>
    <p:extLst>
      <p:ext uri="{BB962C8B-B14F-4D97-AF65-F5344CB8AC3E}">
        <p14:creationId xmlns:p14="http://schemas.microsoft.com/office/powerpoint/2010/main" val="769584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B5DB014-7793-46D4-9212-68F16E3284EB}" type="datetimeFigureOut">
              <a:rPr lang="en-GB" smtClean="0"/>
              <a:t>09/02/2015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A12A3F-F0F4-4E76-8649-2B5E9EDC9249}" type="slidenum">
              <a:rPr lang="en-GB" smtClean="0"/>
              <a:t>‹#›</a:t>
            </a:fld>
            <a:endParaRPr lang="en-GB"/>
          </a:p>
        </p:txBody>
      </p:sp>
    </p:spTree>
    <p:extLst>
      <p:ext uri="{BB962C8B-B14F-4D97-AF65-F5344CB8AC3E}">
        <p14:creationId xmlns:p14="http://schemas.microsoft.com/office/powerpoint/2010/main" val="841076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B5DB014-7793-46D4-9212-68F16E3284EB}" type="datetimeFigureOut">
              <a:rPr lang="en-GB" smtClean="0"/>
              <a:t>09/02/2015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A12A3F-F0F4-4E76-8649-2B5E9EDC9249}" type="slidenum">
              <a:rPr lang="en-GB" smtClean="0"/>
              <a:t>‹#›</a:t>
            </a:fld>
            <a:endParaRPr lang="en-GB"/>
          </a:p>
        </p:txBody>
      </p:sp>
    </p:spTree>
    <p:extLst>
      <p:ext uri="{BB962C8B-B14F-4D97-AF65-F5344CB8AC3E}">
        <p14:creationId xmlns:p14="http://schemas.microsoft.com/office/powerpoint/2010/main" val="2868802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B5DB014-7793-46D4-9212-68F16E3284EB}" type="datetimeFigureOut">
              <a:rPr lang="en-GB" smtClean="0"/>
              <a:t>09/02/2015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A12A3F-F0F4-4E76-8649-2B5E9EDC9249}" type="slidenum">
              <a:rPr lang="en-GB" smtClean="0"/>
              <a:t>‹#›</a:t>
            </a:fld>
            <a:endParaRPr lang="en-GB"/>
          </a:p>
        </p:txBody>
      </p:sp>
    </p:spTree>
    <p:extLst>
      <p:ext uri="{BB962C8B-B14F-4D97-AF65-F5344CB8AC3E}">
        <p14:creationId xmlns:p14="http://schemas.microsoft.com/office/powerpoint/2010/main" val="3051296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B5DB014-7793-46D4-9212-68F16E3284EB}" type="datetimeFigureOut">
              <a:rPr lang="en-GB" smtClean="0"/>
              <a:t>09/02/2015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FA12A3F-F0F4-4E76-8649-2B5E9EDC9249}" type="slidenum">
              <a:rPr lang="en-GB" smtClean="0"/>
              <a:t>‹#›</a:t>
            </a:fld>
            <a:endParaRPr lang="en-GB"/>
          </a:p>
        </p:txBody>
      </p:sp>
    </p:spTree>
    <p:extLst>
      <p:ext uri="{BB962C8B-B14F-4D97-AF65-F5344CB8AC3E}">
        <p14:creationId xmlns:p14="http://schemas.microsoft.com/office/powerpoint/2010/main" val="4187341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B5DB014-7793-46D4-9212-68F16E3284EB}" type="datetimeFigureOut">
              <a:rPr lang="en-GB" smtClean="0"/>
              <a:t>09/02/2015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A12A3F-F0F4-4E76-8649-2B5E9EDC9249}" type="slidenum">
              <a:rPr lang="en-GB" smtClean="0"/>
              <a:t>‹#›</a:t>
            </a:fld>
            <a:endParaRPr lang="en-GB"/>
          </a:p>
        </p:txBody>
      </p:sp>
    </p:spTree>
    <p:extLst>
      <p:ext uri="{BB962C8B-B14F-4D97-AF65-F5344CB8AC3E}">
        <p14:creationId xmlns:p14="http://schemas.microsoft.com/office/powerpoint/2010/main" val="3467252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5DB014-7793-46D4-9212-68F16E3284EB}" type="datetimeFigureOut">
              <a:rPr lang="en-GB" smtClean="0"/>
              <a:t>09/02/2015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FA12A3F-F0F4-4E76-8649-2B5E9EDC9249}" type="slidenum">
              <a:rPr lang="en-GB" smtClean="0"/>
              <a:t>‹#›</a:t>
            </a:fld>
            <a:endParaRPr lang="en-GB"/>
          </a:p>
        </p:txBody>
      </p:sp>
    </p:spTree>
    <p:extLst>
      <p:ext uri="{BB962C8B-B14F-4D97-AF65-F5344CB8AC3E}">
        <p14:creationId xmlns:p14="http://schemas.microsoft.com/office/powerpoint/2010/main" val="1274861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B5DB014-7793-46D4-9212-68F16E3284EB}" type="datetimeFigureOut">
              <a:rPr lang="en-GB" smtClean="0"/>
              <a:t>09/02/2015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A12A3F-F0F4-4E76-8649-2B5E9EDC9249}" type="slidenum">
              <a:rPr lang="en-GB" smtClean="0"/>
              <a:t>‹#›</a:t>
            </a:fld>
            <a:endParaRPr lang="en-GB"/>
          </a:p>
        </p:txBody>
      </p:sp>
    </p:spTree>
    <p:extLst>
      <p:ext uri="{BB962C8B-B14F-4D97-AF65-F5344CB8AC3E}">
        <p14:creationId xmlns:p14="http://schemas.microsoft.com/office/powerpoint/2010/main" val="1231795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B5DB014-7793-46D4-9212-68F16E3284EB}" type="datetimeFigureOut">
              <a:rPr lang="en-GB" smtClean="0"/>
              <a:t>09/02/2015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A12A3F-F0F4-4E76-8649-2B5E9EDC9249}" type="slidenum">
              <a:rPr lang="en-GB" smtClean="0"/>
              <a:t>‹#›</a:t>
            </a:fld>
            <a:endParaRPr lang="en-GB"/>
          </a:p>
        </p:txBody>
      </p:sp>
    </p:spTree>
    <p:extLst>
      <p:ext uri="{BB962C8B-B14F-4D97-AF65-F5344CB8AC3E}">
        <p14:creationId xmlns:p14="http://schemas.microsoft.com/office/powerpoint/2010/main" val="2982023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B5DB014-7793-46D4-9212-68F16E3284EB}" type="datetimeFigureOut">
              <a:rPr lang="en-GB" smtClean="0"/>
              <a:t>09/02/2015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A12A3F-F0F4-4E76-8649-2B5E9EDC9249}" type="slidenum">
              <a:rPr lang="en-GB" smtClean="0"/>
              <a:t>‹#›</a:t>
            </a:fld>
            <a:endParaRPr lang="en-GB"/>
          </a:p>
        </p:txBody>
      </p:sp>
    </p:spTree>
    <p:extLst>
      <p:ext uri="{BB962C8B-B14F-4D97-AF65-F5344CB8AC3E}">
        <p14:creationId xmlns:p14="http://schemas.microsoft.com/office/powerpoint/2010/main" val="37400755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B5DB014-7793-46D4-9212-68F16E3284EB}" type="datetimeFigureOut">
              <a:rPr lang="en-GB" smtClean="0"/>
              <a:t>09/02/2015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A12A3F-F0F4-4E76-8649-2B5E9EDC9249}" type="slidenum">
              <a:rPr lang="en-GB" smtClean="0"/>
              <a:t>‹#›</a:t>
            </a:fld>
            <a:endParaRPr lang="en-GB"/>
          </a:p>
        </p:txBody>
      </p:sp>
    </p:spTree>
    <p:extLst>
      <p:ext uri="{BB962C8B-B14F-4D97-AF65-F5344CB8AC3E}">
        <p14:creationId xmlns:p14="http://schemas.microsoft.com/office/powerpoint/2010/main" val="3449994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5DB014-7793-46D4-9212-68F16E3284EB}" type="datetimeFigureOut">
              <a:rPr lang="en-GB" smtClean="0"/>
              <a:t>09/02/2015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A12A3F-F0F4-4E76-8649-2B5E9EDC9249}" type="slidenum">
              <a:rPr lang="en-GB" smtClean="0"/>
              <a:t>‹#›</a:t>
            </a:fld>
            <a:endParaRPr lang="en-GB"/>
          </a:p>
        </p:txBody>
      </p:sp>
    </p:spTree>
    <p:extLst>
      <p:ext uri="{BB962C8B-B14F-4D97-AF65-F5344CB8AC3E}">
        <p14:creationId xmlns:p14="http://schemas.microsoft.com/office/powerpoint/2010/main" val="10224227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uh.edu/~cldue/texts/introductiontohomer.html"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Classical Myth and Art</a:t>
            </a:r>
            <a:endParaRPr lang="en-GB" dirty="0"/>
          </a:p>
        </p:txBody>
      </p:sp>
      <p:sp>
        <p:nvSpPr>
          <p:cNvPr id="3" name="Subtitle 2"/>
          <p:cNvSpPr>
            <a:spLocks noGrp="1"/>
          </p:cNvSpPr>
          <p:nvPr>
            <p:ph type="subTitle" idx="1"/>
          </p:nvPr>
        </p:nvSpPr>
        <p:spPr/>
        <p:txBody>
          <a:bodyPr/>
          <a:lstStyle/>
          <a:p>
            <a:r>
              <a:rPr lang="en-GB" dirty="0" smtClean="0"/>
              <a:t>9-10</a:t>
            </a:r>
            <a:endParaRPr lang="en-GB" dirty="0"/>
          </a:p>
        </p:txBody>
      </p:sp>
    </p:spTree>
    <p:extLst>
      <p:ext uri="{BB962C8B-B14F-4D97-AF65-F5344CB8AC3E}">
        <p14:creationId xmlns:p14="http://schemas.microsoft.com/office/powerpoint/2010/main" val="3905542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Iliad: short summary</a:t>
            </a:r>
            <a:endParaRPr lang="en-GB" dirty="0"/>
          </a:p>
        </p:txBody>
      </p:sp>
      <p:sp>
        <p:nvSpPr>
          <p:cNvPr id="3" name="Content Placeholder 2"/>
          <p:cNvSpPr>
            <a:spLocks noGrp="1"/>
          </p:cNvSpPr>
          <p:nvPr>
            <p:ph idx="1"/>
          </p:nvPr>
        </p:nvSpPr>
        <p:spPr/>
        <p:txBody>
          <a:bodyPr/>
          <a:lstStyle/>
          <a:p>
            <a:r>
              <a:rPr lang="en-GB" dirty="0" smtClean="0"/>
              <a:t>The Iliad is set three millennia ago, during the final year of the Trojan War, a conflict in which Greek warriors sailed the Aegean to what is now Turkey and besieged the citadel of Troy for ten years. </a:t>
            </a:r>
          </a:p>
          <a:p>
            <a:r>
              <a:rPr lang="en-GB" dirty="0" smtClean="0"/>
              <a:t/>
            </a:r>
            <a:br>
              <a:rPr lang="en-GB" dirty="0" smtClean="0"/>
            </a:br>
            <a:r>
              <a:rPr lang="en-GB" dirty="0" smtClean="0"/>
              <a:t>In the first few pages the Greek hero Achilles quarrels with the chief king, Agamemnon, over a female slave whom the Greek soldiers had awarded to Achilles as a prize of </a:t>
            </a:r>
            <a:r>
              <a:rPr lang="en-GB" dirty="0" err="1" smtClean="0"/>
              <a:t>honor</a:t>
            </a:r>
            <a:r>
              <a:rPr lang="en-GB" dirty="0" smtClean="0"/>
              <a:t> in recognition of his exploits.</a:t>
            </a:r>
          </a:p>
          <a:p>
            <a:endParaRPr lang="en-GB" dirty="0"/>
          </a:p>
        </p:txBody>
      </p:sp>
    </p:spTree>
    <p:extLst>
      <p:ext uri="{BB962C8B-B14F-4D97-AF65-F5344CB8AC3E}">
        <p14:creationId xmlns:p14="http://schemas.microsoft.com/office/powerpoint/2010/main" val="12403907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654627"/>
            <a:ext cx="10515600" cy="5522336"/>
          </a:xfrm>
        </p:spPr>
        <p:txBody>
          <a:bodyPr/>
          <a:lstStyle/>
          <a:p>
            <a:pPr marL="0" indent="0">
              <a:buNone/>
            </a:pPr>
            <a:r>
              <a:rPr lang="en-GB" dirty="0" smtClean="0"/>
              <a:t/>
            </a:r>
            <a:br>
              <a:rPr lang="en-GB" dirty="0" smtClean="0"/>
            </a:br>
            <a:r>
              <a:rPr lang="en-GB" dirty="0" smtClean="0"/>
              <a:t>Agamemnon seizes the woman. Achilles withdraws from fighting in a rage, and remains withdrawn for the bulk of the poem, during which time the Trojans, led by Hector--Trojan King Priam's son--almost burn the beached Greek ships and drive the invaders into the sea.</a:t>
            </a:r>
          </a:p>
          <a:p>
            <a:pPr marL="0" indent="0">
              <a:buNone/>
            </a:pPr>
            <a:r>
              <a:rPr lang="en-GB" dirty="0" smtClean="0"/>
              <a:t/>
            </a:r>
            <a:br>
              <a:rPr lang="en-GB" dirty="0" smtClean="0"/>
            </a:br>
            <a:r>
              <a:rPr lang="en-GB" dirty="0" smtClean="0"/>
              <a:t>Hector kills Achilles' close friend, </a:t>
            </a:r>
            <a:r>
              <a:rPr lang="en-GB" dirty="0" err="1" smtClean="0"/>
              <a:t>Patroclus</a:t>
            </a:r>
            <a:r>
              <a:rPr lang="en-GB" dirty="0" smtClean="0"/>
              <a:t>, prompting Achilles to resume fighting. The Greeks drive the Trojans back to their citadel. Achilles kills Hector. He abuses the corpse but, in the final pages of the poem, returns it to Priam for funeral </a:t>
            </a:r>
            <a:r>
              <a:rPr lang="en-GB" dirty="0" err="1" smtClean="0"/>
              <a:t>honors</a:t>
            </a:r>
            <a:r>
              <a:rPr lang="en-GB" dirty="0" smtClean="0"/>
              <a:t>.</a:t>
            </a:r>
          </a:p>
          <a:p>
            <a:pPr marL="0" indent="0">
              <a:buNone/>
            </a:pPr>
            <a:r>
              <a:rPr lang="en-GB" dirty="0" smtClean="0"/>
              <a:t/>
            </a:r>
            <a:br>
              <a:rPr lang="en-GB" dirty="0" smtClean="0"/>
            </a:br>
            <a:endParaRPr lang="en-GB" dirty="0" smtClean="0"/>
          </a:p>
          <a:p>
            <a:endParaRPr lang="en-GB" dirty="0"/>
          </a:p>
        </p:txBody>
      </p:sp>
    </p:spTree>
    <p:extLst>
      <p:ext uri="{BB962C8B-B14F-4D97-AF65-F5344CB8AC3E}">
        <p14:creationId xmlns:p14="http://schemas.microsoft.com/office/powerpoint/2010/main" val="3101793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942109" y="1849581"/>
            <a:ext cx="10515600" cy="3184381"/>
          </a:xfrm>
        </p:spPr>
        <p:txBody>
          <a:bodyPr/>
          <a:lstStyle/>
          <a:p>
            <a:r>
              <a:rPr lang="en-GB" dirty="0" smtClean="0"/>
              <a:t>The Iliad ends there, before Achilles dies from an arrow shot into his heel, before the Greeks enter Troy by means of a hollow wooden horse and destroy the citadel.</a:t>
            </a:r>
            <a:endParaRPr lang="en-GB" dirty="0"/>
          </a:p>
        </p:txBody>
      </p:sp>
    </p:spTree>
    <p:extLst>
      <p:ext uri="{BB962C8B-B14F-4D97-AF65-F5344CB8AC3E}">
        <p14:creationId xmlns:p14="http://schemas.microsoft.com/office/powerpoint/2010/main" val="36491059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Odyssey: an even shorter summary</a:t>
            </a:r>
            <a:endParaRPr lang="en-GB" dirty="0"/>
          </a:p>
        </p:txBody>
      </p:sp>
      <p:sp>
        <p:nvSpPr>
          <p:cNvPr id="3" name="Content Placeholder 2"/>
          <p:cNvSpPr>
            <a:spLocks noGrp="1"/>
          </p:cNvSpPr>
          <p:nvPr>
            <p:ph idx="1"/>
          </p:nvPr>
        </p:nvSpPr>
        <p:spPr/>
        <p:txBody>
          <a:bodyPr/>
          <a:lstStyle/>
          <a:p>
            <a:r>
              <a:rPr lang="en-GB" i="1" dirty="0" smtClean="0"/>
              <a:t>The Odyssey</a:t>
            </a:r>
            <a:r>
              <a:rPr lang="en-GB" dirty="0" smtClean="0"/>
              <a:t> is the epic of Odysseus' 10-year struggle to return home after the Trojan War. While Odysseus battles mystical creatures and faces the wrath of the gods, his wife Penelope and his son Telemachus stave off suitors vying for Penelope's hand and Ithaca's throne long enough for Odysseus to return. </a:t>
            </a:r>
            <a:r>
              <a:rPr lang="en-GB" i="1" dirty="0" smtClean="0"/>
              <a:t>The Odyssey</a:t>
            </a:r>
            <a:r>
              <a:rPr lang="en-GB" dirty="0" smtClean="0"/>
              <a:t> ends as Odysseus wins a contest to prove his identity, slaughters the suitors, and retakes the throne of Ithaca.</a:t>
            </a:r>
            <a:endParaRPr lang="en-GB" dirty="0"/>
          </a:p>
        </p:txBody>
      </p:sp>
    </p:spTree>
    <p:extLst>
      <p:ext uri="{BB962C8B-B14F-4D97-AF65-F5344CB8AC3E}">
        <p14:creationId xmlns:p14="http://schemas.microsoft.com/office/powerpoint/2010/main" val="8059994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Homer? Hellenistic, BM</a:t>
            </a:r>
            <a:endParaRPr lang="en-GB" dirty="0"/>
          </a:p>
        </p:txBody>
      </p:sp>
      <p:pic>
        <p:nvPicPr>
          <p:cNvPr id="1026" name="Picture 2" descr="Homer British Museum.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628900" y="1932710"/>
            <a:ext cx="4062846" cy="3816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44540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247939"/>
          </a:xfrm>
        </p:spPr>
        <p:txBody>
          <a:bodyPr>
            <a:normAutofit fontScale="90000"/>
          </a:bodyPr>
          <a:lstStyle/>
          <a:p>
            <a:endParaRPr lang="en-GB" dirty="0"/>
          </a:p>
        </p:txBody>
      </p:sp>
      <p:sp>
        <p:nvSpPr>
          <p:cNvPr id="3" name="Content Placeholder 2"/>
          <p:cNvSpPr>
            <a:spLocks noGrp="1"/>
          </p:cNvSpPr>
          <p:nvPr>
            <p:ph idx="1"/>
          </p:nvPr>
        </p:nvSpPr>
        <p:spPr>
          <a:xfrm>
            <a:off x="838200" y="1246909"/>
            <a:ext cx="10515600" cy="4930053"/>
          </a:xfrm>
        </p:spPr>
        <p:txBody>
          <a:bodyPr/>
          <a:lstStyle/>
          <a:p>
            <a:r>
              <a:rPr lang="en-GB" dirty="0" smtClean="0"/>
              <a:t>Herodotus estimates that Homer lived 400 years before his own time, which would place him at around 850 BC.</a:t>
            </a:r>
          </a:p>
          <a:p>
            <a:r>
              <a:rPr lang="en-GB" dirty="0" smtClean="0"/>
              <a:t>Homer’s importance is described in Plato’s Republic (595c1-2, 600a9, 606e1-2):</a:t>
            </a:r>
          </a:p>
          <a:p>
            <a:r>
              <a:rPr lang="en-GB" dirty="0" smtClean="0"/>
              <a:t>He is the </a:t>
            </a:r>
            <a:r>
              <a:rPr lang="en-GB" i="1" dirty="0" err="1" smtClean="0"/>
              <a:t>protos</a:t>
            </a:r>
            <a:r>
              <a:rPr lang="en-GB" i="1" dirty="0" smtClean="0"/>
              <a:t> </a:t>
            </a:r>
            <a:r>
              <a:rPr lang="en-GB" i="1" dirty="0" err="1" smtClean="0"/>
              <a:t>didaskalos</a:t>
            </a:r>
            <a:r>
              <a:rPr lang="en-GB" dirty="0" smtClean="0"/>
              <a:t>, "first teacher", of the tragedians, the </a:t>
            </a:r>
            <a:r>
              <a:rPr lang="en-GB" i="1" dirty="0" smtClean="0"/>
              <a:t>hegemon </a:t>
            </a:r>
            <a:r>
              <a:rPr lang="en-GB" i="1" dirty="0" err="1" smtClean="0"/>
              <a:t>paideias</a:t>
            </a:r>
            <a:r>
              <a:rPr lang="en-GB" dirty="0" smtClean="0"/>
              <a:t>, "leader of Greek culture", and </a:t>
            </a:r>
            <a:r>
              <a:rPr lang="en-GB" i="1" dirty="0" smtClean="0"/>
              <a:t>ten </a:t>
            </a:r>
            <a:r>
              <a:rPr lang="en-GB" i="1" dirty="0" err="1" smtClean="0"/>
              <a:t>Hellada</a:t>
            </a:r>
            <a:r>
              <a:rPr lang="en-GB" i="1" dirty="0" smtClean="0"/>
              <a:t> </a:t>
            </a:r>
            <a:r>
              <a:rPr lang="en-GB" i="1" dirty="0" err="1" smtClean="0"/>
              <a:t>pepaideukon</a:t>
            </a:r>
            <a:r>
              <a:rPr lang="en-GB" dirty="0" smtClean="0"/>
              <a:t>, "teacher of [all] Greece“.</a:t>
            </a:r>
          </a:p>
          <a:p>
            <a:r>
              <a:rPr lang="en-GB" dirty="0" smtClean="0"/>
              <a:t>About 50% is direct speech. That was used as a model of rhetorical persuasion. </a:t>
            </a:r>
          </a:p>
          <a:p>
            <a:r>
              <a:rPr lang="en-GB" dirty="0" smtClean="0"/>
              <a:t>Who was Homer? Oral tradition? http://www.yale.edu/heyzeus/spring2004/zeus_sarah_price.pdf</a:t>
            </a:r>
            <a:endParaRPr lang="en-GB" dirty="0"/>
          </a:p>
        </p:txBody>
      </p:sp>
    </p:spTree>
    <p:extLst>
      <p:ext uri="{BB962C8B-B14F-4D97-AF65-F5344CB8AC3E}">
        <p14:creationId xmlns:p14="http://schemas.microsoft.com/office/powerpoint/2010/main" val="4277278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Peisistratus (died 528/7 BC), the tyrant of Athens was the first to commission a definitive text of Homer. </a:t>
            </a:r>
          </a:p>
          <a:p>
            <a:endParaRPr lang="en-GB" dirty="0"/>
          </a:p>
          <a:p>
            <a:r>
              <a:rPr lang="en-GB" dirty="0" smtClean="0"/>
              <a:t>Heroes and the Homeric Iliad:</a:t>
            </a:r>
          </a:p>
          <a:p>
            <a:r>
              <a:rPr lang="en-GB" dirty="0" smtClean="0">
                <a:hlinkClick r:id="rId2"/>
              </a:rPr>
              <a:t>http://www.uh.edu/~cldue/texts/introductiontohomer.html</a:t>
            </a:r>
            <a:endParaRPr lang="en-GB" dirty="0" smtClean="0"/>
          </a:p>
          <a:p>
            <a:endParaRPr lang="en-GB" dirty="0"/>
          </a:p>
          <a:p>
            <a:r>
              <a:rPr lang="en-GB" dirty="0" smtClean="0"/>
              <a:t>What are the underlying themes in Homer?</a:t>
            </a:r>
          </a:p>
          <a:p>
            <a:endParaRPr lang="en-GB" dirty="0"/>
          </a:p>
        </p:txBody>
      </p:sp>
    </p:spTree>
    <p:extLst>
      <p:ext uri="{BB962C8B-B14F-4D97-AF65-F5344CB8AC3E}">
        <p14:creationId xmlns:p14="http://schemas.microsoft.com/office/powerpoint/2010/main" val="38404771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themes:</a:t>
            </a:r>
            <a:endParaRPr lang="en-GB" dirty="0"/>
          </a:p>
        </p:txBody>
      </p:sp>
      <p:sp>
        <p:nvSpPr>
          <p:cNvPr id="3" name="Content Placeholder 2"/>
          <p:cNvSpPr>
            <a:spLocks noGrp="1"/>
          </p:cNvSpPr>
          <p:nvPr>
            <p:ph idx="1"/>
          </p:nvPr>
        </p:nvSpPr>
        <p:spPr/>
        <p:txBody>
          <a:bodyPr/>
          <a:lstStyle/>
          <a:p>
            <a:r>
              <a:rPr lang="en-GB" dirty="0" smtClean="0"/>
              <a:t>Mortality</a:t>
            </a:r>
          </a:p>
          <a:p>
            <a:r>
              <a:rPr lang="en-GB" dirty="0" smtClean="0"/>
              <a:t>Greek/barbarian</a:t>
            </a:r>
          </a:p>
          <a:p>
            <a:r>
              <a:rPr lang="en-GB" dirty="0" smtClean="0"/>
              <a:t>War</a:t>
            </a:r>
          </a:p>
          <a:p>
            <a:r>
              <a:rPr lang="en-GB" dirty="0" smtClean="0"/>
              <a:t>Heroism </a:t>
            </a:r>
          </a:p>
          <a:p>
            <a:r>
              <a:rPr lang="en-GB" dirty="0" smtClean="0"/>
              <a:t>Anger (esp. of Achilles)</a:t>
            </a:r>
            <a:endParaRPr lang="en-GB" dirty="0"/>
          </a:p>
        </p:txBody>
      </p:sp>
    </p:spTree>
    <p:extLst>
      <p:ext uri="{BB962C8B-B14F-4D97-AF65-F5344CB8AC3E}">
        <p14:creationId xmlns:p14="http://schemas.microsoft.com/office/powerpoint/2010/main" val="1729391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Iliad opening lines</a:t>
            </a:r>
            <a:endParaRPr lang="en-GB" dirty="0"/>
          </a:p>
        </p:txBody>
      </p:sp>
      <p:sp>
        <p:nvSpPr>
          <p:cNvPr id="3" name="Content Placeholder 2"/>
          <p:cNvSpPr>
            <a:spLocks noGrp="1"/>
          </p:cNvSpPr>
          <p:nvPr>
            <p:ph idx="1"/>
          </p:nvPr>
        </p:nvSpPr>
        <p:spPr/>
        <p:txBody>
          <a:bodyPr/>
          <a:lstStyle/>
          <a:p>
            <a:pPr marL="0" indent="0">
              <a:buNone/>
            </a:pPr>
            <a:r>
              <a:rPr lang="en-GB" dirty="0" smtClean="0"/>
              <a:t>Sing, goddess, the anger of Peleus’ son </a:t>
            </a:r>
            <a:r>
              <a:rPr lang="en-GB" dirty="0" err="1" smtClean="0"/>
              <a:t>Achilleus</a:t>
            </a:r>
            <a:r>
              <a:rPr lang="en-GB" dirty="0" smtClean="0"/>
              <a:t/>
            </a:r>
            <a:br>
              <a:rPr lang="en-GB" dirty="0" smtClean="0"/>
            </a:br>
            <a:r>
              <a:rPr lang="en-GB" dirty="0" smtClean="0"/>
              <a:t>and its devastation, which put pains </a:t>
            </a:r>
            <a:r>
              <a:rPr lang="en-GB" dirty="0" err="1" smtClean="0"/>
              <a:t>thousandfold</a:t>
            </a:r>
            <a:r>
              <a:rPr lang="en-GB" dirty="0" smtClean="0"/>
              <a:t> upon the </a:t>
            </a:r>
            <a:r>
              <a:rPr lang="en-GB" dirty="0" err="1" smtClean="0"/>
              <a:t>Achaians</a:t>
            </a:r>
            <a:r>
              <a:rPr lang="en-GB" dirty="0" smtClean="0"/>
              <a:t>,</a:t>
            </a:r>
            <a:br>
              <a:rPr lang="en-GB" dirty="0" smtClean="0"/>
            </a:br>
            <a:r>
              <a:rPr lang="en-GB" dirty="0" smtClean="0"/>
              <a:t>hurled in their multitudes to the house of Hades strong souls</a:t>
            </a:r>
            <a:br>
              <a:rPr lang="en-GB" dirty="0" smtClean="0"/>
            </a:br>
            <a:r>
              <a:rPr lang="en-GB" dirty="0" smtClean="0"/>
              <a:t>of heroes, but gave their bodies to be the delicate feasting</a:t>
            </a:r>
            <a:br>
              <a:rPr lang="en-GB" dirty="0" smtClean="0"/>
            </a:br>
            <a:r>
              <a:rPr lang="en-GB" dirty="0" smtClean="0"/>
              <a:t>of dogs, of all birds, and the will of Zeus was accomplished</a:t>
            </a:r>
            <a:br>
              <a:rPr lang="en-GB" dirty="0" smtClean="0"/>
            </a:br>
            <a:r>
              <a:rPr lang="en-GB" dirty="0" smtClean="0"/>
              <a:t>since that time when first there stood in division of conflict</a:t>
            </a:r>
            <a:br>
              <a:rPr lang="en-GB" dirty="0" smtClean="0"/>
            </a:br>
            <a:r>
              <a:rPr lang="en-GB" dirty="0" smtClean="0"/>
              <a:t>Atreus’ son the lord of men and brilliant </a:t>
            </a:r>
            <a:r>
              <a:rPr lang="en-GB" dirty="0" err="1" smtClean="0"/>
              <a:t>Achilleus</a:t>
            </a:r>
            <a:r>
              <a:rPr lang="en-GB" dirty="0" smtClean="0"/>
              <a:t>. . . .</a:t>
            </a:r>
            <a:endParaRPr lang="en-GB" dirty="0"/>
          </a:p>
        </p:txBody>
      </p:sp>
    </p:spTree>
    <p:extLst>
      <p:ext uri="{BB962C8B-B14F-4D97-AF65-F5344CB8AC3E}">
        <p14:creationId xmlns:p14="http://schemas.microsoft.com/office/powerpoint/2010/main" val="28970120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ffectLst/>
              </a:rPr>
              <a:t>Achilles fighting with Hector, attic vase 490 BC</a:t>
            </a:r>
            <a:endParaRPr lang="en-GB" dirty="0"/>
          </a:p>
        </p:txBody>
      </p:sp>
      <p:pic>
        <p:nvPicPr>
          <p:cNvPr id="3074" name="Picture 2" descr="http://neveryetmelted.com/wp-content/uploads/2013/03/achilles_hektor2.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310062" y="2743994"/>
            <a:ext cx="3571875" cy="2514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30664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effectLst/>
              </a:rPr>
              <a:t>Amphora with Ajax and Achilles playing a board game, painted by </a:t>
            </a:r>
            <a:r>
              <a:rPr lang="en-GB" dirty="0" err="1" smtClean="0">
                <a:effectLst/>
              </a:rPr>
              <a:t>Exekias</a:t>
            </a:r>
            <a:r>
              <a:rPr lang="en-GB" dirty="0" smtClean="0">
                <a:effectLst/>
              </a:rPr>
              <a:t>, c. 550–540 </a:t>
            </a:r>
            <a:r>
              <a:rPr lang="en-GB" dirty="0" err="1" smtClean="0">
                <a:effectLst/>
              </a:rPr>
              <a:t>bc</a:t>
            </a:r>
            <a:r>
              <a:rPr lang="en-GB" dirty="0" smtClean="0">
                <a:effectLst/>
              </a:rPr>
              <a:t>; in the Vatican Museum.</a:t>
            </a:r>
            <a:endParaRPr lang="en-GB" dirty="0"/>
          </a:p>
        </p:txBody>
      </p:sp>
      <p:pic>
        <p:nvPicPr>
          <p:cNvPr id="4098" name="Picture 2" descr="http://media-2.web.britannica.com/eb-media/98/121398-004-5BAA7A95.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476625" y="2034381"/>
            <a:ext cx="5238750" cy="3933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5799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effectLst/>
              </a:rPr>
              <a:t>Sosias</a:t>
            </a:r>
            <a:r>
              <a:rPr lang="en-GB" dirty="0" smtClean="0">
                <a:effectLst/>
              </a:rPr>
              <a:t> Painter: Interior of an Attic Red Figure Kylix Depicting Achilles Tending the Wounded </a:t>
            </a:r>
            <a:r>
              <a:rPr lang="en-GB" dirty="0" err="1" smtClean="0">
                <a:effectLst/>
              </a:rPr>
              <a:t>Patrocles</a:t>
            </a:r>
            <a:r>
              <a:rPr lang="en-GB" dirty="0" smtClean="0">
                <a:effectLst/>
              </a:rPr>
              <a:t>, circa 500 BC</a:t>
            </a:r>
            <a:endParaRPr lang="en-GB" dirty="0"/>
          </a:p>
        </p:txBody>
      </p:sp>
      <p:pic>
        <p:nvPicPr>
          <p:cNvPr id="5122" name="Picture 2" descr="http://imagecache2.allposters.com/IMAGES/BRGPOD/185964.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486275" y="1858169"/>
            <a:ext cx="3219450" cy="4286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28182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146" name="Picture 2" descr="http://4.bp.blogspot.com/-BQn09BwuBKQ/TwwsoBSr7DI/AAAAAAAAAAw/yyGyeblfeIA/s1600/achilles+heel.jp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3195108" y="1825625"/>
            <a:ext cx="5801784"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91310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After </a:t>
            </a:r>
            <a:r>
              <a:rPr lang="en-GB" dirty="0" err="1" smtClean="0"/>
              <a:t>Pompeo</a:t>
            </a:r>
            <a:r>
              <a:rPr lang="en-GB" dirty="0" smtClean="0"/>
              <a:t> </a:t>
            </a:r>
            <a:r>
              <a:rPr lang="en-GB" dirty="0" err="1" smtClean="0"/>
              <a:t>Batoni</a:t>
            </a:r>
            <a:r>
              <a:rPr lang="en-GB" dirty="0" smtClean="0"/>
              <a:t> (C.18</a:t>
            </a:r>
            <a:r>
              <a:rPr lang="en-GB" baseline="30000" dirty="0" smtClean="0"/>
              <a:t>th</a:t>
            </a:r>
            <a:r>
              <a:rPr lang="en-GB" dirty="0" smtClean="0"/>
              <a:t>)</a:t>
            </a:r>
            <a:br>
              <a:rPr lang="en-GB" dirty="0" smtClean="0"/>
            </a:br>
            <a:r>
              <a:rPr lang="en-GB" dirty="0" smtClean="0"/>
              <a:t>Achilles comforted by Thetis </a:t>
            </a:r>
            <a:endParaRPr lang="en-GB" dirty="0"/>
          </a:p>
        </p:txBody>
      </p:sp>
      <p:pic>
        <p:nvPicPr>
          <p:cNvPr id="7170" name="Picture 2" descr="http://www.christies.com/lotfinderimages/d53680/after_pompeo_batoni_achilles_comforted_by_thetis_d5368012h.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040331" y="1974273"/>
            <a:ext cx="4334741" cy="41667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12064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8194" name="Picture 2" descr="https://encrypted-tbn3.gstatic.com/images?q=tbn:ANd9GcSYm-atpxwMlLf4eIeIKXnD3ziU5dfNnSZ3km8-Lz9SucTFOFt0k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22418" y="1839191"/>
            <a:ext cx="3944216" cy="45096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304461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9222" name="Picture 6" descr="http://3.bp.blogspot.com/-pELk2g8sYy4/UghBHFNjPxI/AAAAAAAACpk/5PMnFUWOO_s/s1600/chickenachilles.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22419" y="1690688"/>
            <a:ext cx="4374572" cy="39827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16355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Images of the Iliad: </a:t>
            </a:r>
            <a:r>
              <a:rPr lang="en-GB" dirty="0" smtClean="0">
                <a:effectLst/>
              </a:rPr>
              <a:t>Menelaus regains Helen, detail of an Attic red-figure crater, c. 450–440 BC, </a:t>
            </a:r>
            <a:endParaRPr lang="en-GB" dirty="0"/>
          </a:p>
        </p:txBody>
      </p:sp>
      <p:pic>
        <p:nvPicPr>
          <p:cNvPr id="10242" name="Picture 2" descr="http://upload.wikimedia.org/wikipedia/commons/5/53/Helen_Menelaus_Louvre_G424.jp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3736053" y="1825625"/>
            <a:ext cx="4719893"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07286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ffectLst/>
              </a:rPr>
              <a:t>Head of Helen. Attic red-figured </a:t>
            </a:r>
            <a:r>
              <a:rPr lang="en-GB" dirty="0" err="1" smtClean="0">
                <a:effectLst/>
              </a:rPr>
              <a:t>krater</a:t>
            </a:r>
            <a:r>
              <a:rPr lang="en-GB" dirty="0" smtClean="0">
                <a:effectLst/>
              </a:rPr>
              <a:t>, c. 450–440 B.C.</a:t>
            </a:r>
            <a:endParaRPr lang="en-GB" dirty="0"/>
          </a:p>
        </p:txBody>
      </p:sp>
      <p:pic>
        <p:nvPicPr>
          <p:cNvPr id="11266" name="Picture 2" descr="http://f.tqn.com/y/ancienthistory/1/W/k/d/2/HelenbyMenelausPainter.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40827" y="2078181"/>
            <a:ext cx="3979717" cy="39277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708756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485960738"/>
              </p:ext>
            </p:extLst>
          </p:nvPr>
        </p:nvGraphicFramePr>
        <p:xfrm>
          <a:off x="838200" y="1891145"/>
          <a:ext cx="10515600" cy="3335482"/>
        </p:xfrm>
        <a:graphic>
          <a:graphicData uri="http://schemas.openxmlformats.org/drawingml/2006/table">
            <a:tbl>
              <a:tblPr/>
              <a:tblGrid>
                <a:gridCol w="10515600"/>
              </a:tblGrid>
              <a:tr h="3335482">
                <a:tc>
                  <a:txBody>
                    <a:bodyPr/>
                    <a:lstStyle/>
                    <a:p>
                      <a:endParaRPr lang="en-GB" dirty="0"/>
                    </a:p>
                  </a:txBody>
                  <a:tcPr anchor="ctr">
                    <a:lnL>
                      <a:noFill/>
                    </a:lnL>
                    <a:lnR>
                      <a:noFill/>
                    </a:lnR>
                    <a:lnT>
                      <a:noFill/>
                    </a:lnT>
                    <a:lnB>
                      <a:noFill/>
                    </a:lnB>
                  </a:tcPr>
                </a:tc>
              </a:tr>
            </a:tbl>
          </a:graphicData>
        </a:graphic>
      </p:graphicFrame>
      <p:sp>
        <p:nvSpPr>
          <p:cNvPr id="5" name="Rectangle 1"/>
          <p:cNvSpPr>
            <a:spLocks noGrp="1" noChangeArrowheads="1"/>
          </p:cNvSpPr>
          <p:nvPr>
            <p:ph type="title"/>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Arial" panose="020B0604020202020204" pitchFamily="34" charset="0"/>
              </a:rPr>
              <a:t>D.G.Rossetti, Helen of Troy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anose="020B0604020202020204" pitchFamily="34" charset="0"/>
            </a:endParaRPr>
          </a:p>
        </p:txBody>
      </p:sp>
      <p:pic>
        <p:nvPicPr>
          <p:cNvPr id="6" name="Picture 5"/>
          <p:cNvPicPr>
            <a:picLocks noChangeAspect="1"/>
          </p:cNvPicPr>
          <p:nvPr/>
        </p:nvPicPr>
        <p:blipFill>
          <a:blip r:embed="rId2"/>
          <a:stretch>
            <a:fillRect/>
          </a:stretch>
        </p:blipFill>
        <p:spPr>
          <a:xfrm>
            <a:off x="4292743" y="623454"/>
            <a:ext cx="4791075" cy="5715000"/>
          </a:xfrm>
          <a:prstGeom prst="rect">
            <a:avLst/>
          </a:prstGeom>
        </p:spPr>
      </p:pic>
    </p:spTree>
    <p:extLst>
      <p:ext uri="{BB962C8B-B14F-4D97-AF65-F5344CB8AC3E}">
        <p14:creationId xmlns:p14="http://schemas.microsoft.com/office/powerpoint/2010/main" val="384864366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Elizabeth Taylor as Helen </a:t>
            </a:r>
            <a:endParaRPr lang="en-GB" dirty="0"/>
          </a:p>
        </p:txBody>
      </p:sp>
      <p:pic>
        <p:nvPicPr>
          <p:cNvPr id="13314" name="Picture 2" descr="Elizabeth Taylor as Helen of Troy"/>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29863" y="1825625"/>
            <a:ext cx="6532274"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520442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3195108" y="1825625"/>
            <a:ext cx="5801784" cy="4351338"/>
          </a:xfrm>
          <a:prstGeom prst="rect">
            <a:avLst/>
          </a:prstGeom>
        </p:spPr>
      </p:pic>
    </p:spTree>
    <p:extLst>
      <p:ext uri="{BB962C8B-B14F-4D97-AF65-F5344CB8AC3E}">
        <p14:creationId xmlns:p14="http://schemas.microsoft.com/office/powerpoint/2010/main" val="6944683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ffectLst/>
              </a:rPr>
              <a:t>Helen of Troy, 1812+, by Antonio Canova</a:t>
            </a:r>
            <a:endParaRPr lang="en-GB" dirty="0"/>
          </a:p>
        </p:txBody>
      </p:sp>
      <p:pic>
        <p:nvPicPr>
          <p:cNvPr id="5" name="Content Placeholder 4"/>
          <p:cNvPicPr>
            <a:picLocks noGrp="1" noChangeAspect="1"/>
          </p:cNvPicPr>
          <p:nvPr>
            <p:ph idx="1"/>
          </p:nvPr>
        </p:nvPicPr>
        <p:blipFill>
          <a:blip r:embed="rId2"/>
          <a:stretch>
            <a:fillRect/>
          </a:stretch>
        </p:blipFill>
        <p:spPr>
          <a:xfrm>
            <a:off x="4638302" y="1825625"/>
            <a:ext cx="2915396" cy="4351338"/>
          </a:xfrm>
          <a:prstGeom prst="rect">
            <a:avLst/>
          </a:prstGeom>
        </p:spPr>
      </p:pic>
    </p:spTree>
    <p:extLst>
      <p:ext uri="{BB962C8B-B14F-4D97-AF65-F5344CB8AC3E}">
        <p14:creationId xmlns:p14="http://schemas.microsoft.com/office/powerpoint/2010/main" val="207154901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Odyssey: the Cyclops</a:t>
            </a:r>
            <a:endParaRPr lang="en-GB" dirty="0"/>
          </a:p>
        </p:txBody>
      </p:sp>
      <p:pic>
        <p:nvPicPr>
          <p:cNvPr id="4" name="Content Placeholder 3"/>
          <p:cNvPicPr>
            <a:picLocks noGrp="1" noChangeAspect="1"/>
          </p:cNvPicPr>
          <p:nvPr>
            <p:ph idx="1"/>
          </p:nvPr>
        </p:nvPicPr>
        <p:blipFill>
          <a:blip r:embed="rId2"/>
          <a:stretch>
            <a:fillRect/>
          </a:stretch>
        </p:blipFill>
        <p:spPr>
          <a:xfrm>
            <a:off x="3995737" y="2586831"/>
            <a:ext cx="4200525" cy="2828925"/>
          </a:xfrm>
          <a:prstGeom prst="rect">
            <a:avLst/>
          </a:prstGeom>
        </p:spPr>
      </p:pic>
    </p:spTree>
    <p:extLst>
      <p:ext uri="{BB962C8B-B14F-4D97-AF65-F5344CB8AC3E}">
        <p14:creationId xmlns:p14="http://schemas.microsoft.com/office/powerpoint/2010/main" val="173873105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ffectLst/>
              </a:rPr>
              <a:t>Odysseus and His Men Blinding Polyphemus, </a:t>
            </a:r>
            <a:r>
              <a:rPr lang="en-GB" dirty="0" err="1" smtClean="0">
                <a:effectLst/>
              </a:rPr>
              <a:t>Laconian</a:t>
            </a:r>
            <a:r>
              <a:rPr lang="en-GB" dirty="0" smtClean="0">
                <a:effectLst/>
              </a:rPr>
              <a:t> black-figure cup, 565-560</a:t>
            </a:r>
            <a:endParaRPr lang="en-GB" dirty="0"/>
          </a:p>
        </p:txBody>
      </p:sp>
      <p:pic>
        <p:nvPicPr>
          <p:cNvPr id="4" name="Content Placeholder 3"/>
          <p:cNvPicPr>
            <a:picLocks noGrp="1" noChangeAspect="1"/>
          </p:cNvPicPr>
          <p:nvPr>
            <p:ph idx="1"/>
          </p:nvPr>
        </p:nvPicPr>
        <p:blipFill>
          <a:blip r:embed="rId2"/>
          <a:stretch>
            <a:fillRect/>
          </a:stretch>
        </p:blipFill>
        <p:spPr>
          <a:xfrm>
            <a:off x="3905802" y="1825625"/>
            <a:ext cx="4380395" cy="4351338"/>
          </a:xfrm>
          <a:prstGeom prst="rect">
            <a:avLst/>
          </a:prstGeom>
        </p:spPr>
      </p:pic>
    </p:spTree>
    <p:extLst>
      <p:ext uri="{BB962C8B-B14F-4D97-AF65-F5344CB8AC3E}">
        <p14:creationId xmlns:p14="http://schemas.microsoft.com/office/powerpoint/2010/main" val="315355253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sirens</a:t>
            </a:r>
            <a:endParaRPr lang="en-GB" dirty="0"/>
          </a:p>
        </p:txBody>
      </p:sp>
      <p:pic>
        <p:nvPicPr>
          <p:cNvPr id="4" name="Content Placeholder 3"/>
          <p:cNvPicPr>
            <a:picLocks noGrp="1" noChangeAspect="1"/>
          </p:cNvPicPr>
          <p:nvPr>
            <p:ph idx="1"/>
          </p:nvPr>
        </p:nvPicPr>
        <p:blipFill>
          <a:blip r:embed="rId2"/>
          <a:stretch>
            <a:fillRect/>
          </a:stretch>
        </p:blipFill>
        <p:spPr>
          <a:xfrm>
            <a:off x="3752850" y="2196306"/>
            <a:ext cx="4686300" cy="3609975"/>
          </a:xfrm>
          <a:prstGeom prst="rect">
            <a:avLst/>
          </a:prstGeom>
        </p:spPr>
      </p:pic>
    </p:spTree>
    <p:extLst>
      <p:ext uri="{BB962C8B-B14F-4D97-AF65-F5344CB8AC3E}">
        <p14:creationId xmlns:p14="http://schemas.microsoft.com/office/powerpoint/2010/main" val="63426069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Odysseus: good or bad leader?</a:t>
            </a:r>
            <a:endParaRPr lang="en-GB" dirty="0"/>
          </a:p>
        </p:txBody>
      </p:sp>
      <p:sp>
        <p:nvSpPr>
          <p:cNvPr id="3" name="Content Placeholder 2"/>
          <p:cNvSpPr>
            <a:spLocks noGrp="1"/>
          </p:cNvSpPr>
          <p:nvPr>
            <p:ph idx="1"/>
          </p:nvPr>
        </p:nvSpPr>
        <p:spPr/>
        <p:txBody>
          <a:bodyPr/>
          <a:lstStyle/>
          <a:p>
            <a:r>
              <a:rPr lang="en-GB" dirty="0" smtClean="0"/>
              <a:t>http://veryphil.com/odysseus-good-or-bad-leader/</a:t>
            </a:r>
            <a:endParaRPr lang="en-GB" dirty="0"/>
          </a:p>
        </p:txBody>
      </p:sp>
    </p:spTree>
    <p:extLst>
      <p:ext uri="{BB962C8B-B14F-4D97-AF65-F5344CB8AC3E}">
        <p14:creationId xmlns:p14="http://schemas.microsoft.com/office/powerpoint/2010/main" val="59605664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Myth or history?</a:t>
            </a:r>
            <a:endParaRPr lang="en-GB" dirty="0"/>
          </a:p>
        </p:txBody>
      </p:sp>
      <p:sp>
        <p:nvSpPr>
          <p:cNvPr id="3" name="Content Placeholder 2"/>
          <p:cNvSpPr>
            <a:spLocks noGrp="1"/>
          </p:cNvSpPr>
          <p:nvPr>
            <p:ph idx="1"/>
          </p:nvPr>
        </p:nvSpPr>
        <p:spPr/>
        <p:txBody>
          <a:bodyPr/>
          <a:lstStyle/>
          <a:p>
            <a:r>
              <a:rPr lang="en-GB" dirty="0" smtClean="0"/>
              <a:t>https://www.youtube.com/watch?v=cNvvuCybhWY</a:t>
            </a:r>
            <a:endParaRPr lang="en-GB" dirty="0"/>
          </a:p>
        </p:txBody>
      </p:sp>
    </p:spTree>
    <p:extLst>
      <p:ext uri="{BB962C8B-B14F-4D97-AF65-F5344CB8AC3E}">
        <p14:creationId xmlns:p14="http://schemas.microsoft.com/office/powerpoint/2010/main" val="347395330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266</TotalTime>
  <Words>490</Words>
  <Application>Microsoft Office PowerPoint</Application>
  <PresentationFormat>Widescreen</PresentationFormat>
  <Paragraphs>47</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Calibri Light</vt:lpstr>
      <vt:lpstr>Office Theme</vt:lpstr>
      <vt:lpstr>Classical Myth and Art</vt:lpstr>
      <vt:lpstr>The Iliad: short summary</vt:lpstr>
      <vt:lpstr>PowerPoint Presentation</vt:lpstr>
      <vt:lpstr>PowerPoint Presentation</vt:lpstr>
      <vt:lpstr>The Odyssey: an even shorter summary</vt:lpstr>
      <vt:lpstr>Homer? Hellenistic, BM</vt:lpstr>
      <vt:lpstr>PowerPoint Presentation</vt:lpstr>
      <vt:lpstr>PowerPoint Presentation</vt:lpstr>
      <vt:lpstr>Some themes:</vt:lpstr>
      <vt:lpstr>Iliad opening lines</vt:lpstr>
      <vt:lpstr>Achilles fighting with Hector, attic vase 490 BC</vt:lpstr>
      <vt:lpstr>Amphora with Ajax and Achilles playing a board game, painted by Exekias, c. 550–540 bc; in the Vatican Museum.</vt:lpstr>
      <vt:lpstr>Sosias Painter: Interior of an Attic Red Figure Kylix Depicting Achilles Tending the Wounded Patrocles, circa 500 BC</vt:lpstr>
      <vt:lpstr>PowerPoint Presentation</vt:lpstr>
      <vt:lpstr>After Pompeo Batoni (C.18th) Achilles comforted by Thetis </vt:lpstr>
      <vt:lpstr>PowerPoint Presentation</vt:lpstr>
      <vt:lpstr>PowerPoint Presentation</vt:lpstr>
      <vt:lpstr>Images of the Iliad: Menelaus regains Helen, detail of an Attic red-figure crater, c. 450–440 BC, </vt:lpstr>
      <vt:lpstr>Head of Helen. Attic red-figured krater, c. 450–440 B.C.</vt:lpstr>
      <vt:lpstr>D.G.Rossetti, Helen of Troy </vt:lpstr>
      <vt:lpstr>Elizabeth Taylor as Helen </vt:lpstr>
      <vt:lpstr>PowerPoint Presentation</vt:lpstr>
      <vt:lpstr>Helen of Troy, 1812+, by Antonio Canova</vt:lpstr>
      <vt:lpstr>The Odyssey: the Cyclops</vt:lpstr>
      <vt:lpstr>Odysseus and His Men Blinding Polyphemus, Laconian black-figure cup, 565-560</vt:lpstr>
      <vt:lpstr>The sirens</vt:lpstr>
      <vt:lpstr>Odysseus: good or bad leader?</vt:lpstr>
      <vt:lpstr>Myth or history?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Classical Myth and Art</dc:title>
  <dc:creator>Jane Hood</dc:creator>
  <cp:lastModifiedBy>Jane Hood</cp:lastModifiedBy>
  <cp:revision>29</cp:revision>
  <dcterms:created xsi:type="dcterms:W3CDTF">2015-02-09T09:30:18Z</dcterms:created>
  <dcterms:modified xsi:type="dcterms:W3CDTF">2015-02-09T13:57:17Z</dcterms:modified>
</cp:coreProperties>
</file>