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58" r:id="rId4"/>
    <p:sldId id="269" r:id="rId5"/>
    <p:sldId id="289" r:id="rId6"/>
    <p:sldId id="276" r:id="rId7"/>
    <p:sldId id="277" r:id="rId8"/>
    <p:sldId id="278" r:id="rId9"/>
    <p:sldId id="271" r:id="rId10"/>
    <p:sldId id="272" r:id="rId11"/>
    <p:sldId id="257" r:id="rId12"/>
    <p:sldId id="284" r:id="rId13"/>
    <p:sldId id="285" r:id="rId14"/>
    <p:sldId id="286" r:id="rId15"/>
    <p:sldId id="287" r:id="rId16"/>
    <p:sldId id="268" r:id="rId17"/>
    <p:sldId id="263" r:id="rId18"/>
    <p:sldId id="260" r:id="rId19"/>
    <p:sldId id="259" r:id="rId20"/>
    <p:sldId id="288" r:id="rId21"/>
    <p:sldId id="26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5" d="100"/>
          <a:sy n="55" d="100"/>
        </p:scale>
        <p:origin x="56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8623EC-FE9E-4015-8D11-05EE8A5EEE93}"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5DBC9D5-8C43-49D4-A870-32A64342CCC0}">
      <dgm:prSet/>
      <dgm:spPr/>
      <dgm:t>
        <a:bodyPr/>
        <a:lstStyle/>
        <a:p>
          <a:r>
            <a:rPr lang="en-GB"/>
            <a:t>1648-1991 Westphalian system: non-intervention in other states</a:t>
          </a:r>
          <a:endParaRPr lang="en-US"/>
        </a:p>
      </dgm:t>
    </dgm:pt>
    <dgm:pt modelId="{9BC4A165-AB81-44B7-858B-2FBD8A28AFA5}" type="parTrans" cxnId="{386200DD-15CE-43A0-AEF3-DE1587556F82}">
      <dgm:prSet/>
      <dgm:spPr/>
      <dgm:t>
        <a:bodyPr/>
        <a:lstStyle/>
        <a:p>
          <a:endParaRPr lang="en-US"/>
        </a:p>
      </dgm:t>
    </dgm:pt>
    <dgm:pt modelId="{E4C6DF45-B425-4BAB-B64C-841B71903218}" type="sibTrans" cxnId="{386200DD-15CE-43A0-AEF3-DE1587556F82}">
      <dgm:prSet/>
      <dgm:spPr/>
      <dgm:t>
        <a:bodyPr/>
        <a:lstStyle/>
        <a:p>
          <a:endParaRPr lang="en-US"/>
        </a:p>
      </dgm:t>
    </dgm:pt>
    <dgm:pt modelId="{4569FB13-F8AB-44FC-A390-1CE81E61DE7E}">
      <dgm:prSet/>
      <dgm:spPr/>
      <dgm:t>
        <a:bodyPr/>
        <a:lstStyle/>
        <a:p>
          <a:r>
            <a:rPr lang="en-GB"/>
            <a:t>World governance from Westphalian system to the </a:t>
          </a:r>
          <a:r>
            <a:rPr lang="en-GB" b="1"/>
            <a:t>era of the UN </a:t>
          </a:r>
          <a:r>
            <a:rPr lang="en-GB"/>
            <a:t>(parts 1 and 2: Cold War 1948-1991 and after)</a:t>
          </a:r>
          <a:endParaRPr lang="en-US"/>
        </a:p>
      </dgm:t>
    </dgm:pt>
    <dgm:pt modelId="{492B062F-6F25-49AE-9AA2-6DDE66F3BD94}" type="parTrans" cxnId="{6C5EA729-78AD-481F-9660-10E940C275FC}">
      <dgm:prSet/>
      <dgm:spPr/>
      <dgm:t>
        <a:bodyPr/>
        <a:lstStyle/>
        <a:p>
          <a:endParaRPr lang="en-US"/>
        </a:p>
      </dgm:t>
    </dgm:pt>
    <dgm:pt modelId="{1D023D68-EDC8-47DE-B08F-715121BE1901}" type="sibTrans" cxnId="{6C5EA729-78AD-481F-9660-10E940C275FC}">
      <dgm:prSet/>
      <dgm:spPr/>
      <dgm:t>
        <a:bodyPr/>
        <a:lstStyle/>
        <a:p>
          <a:endParaRPr lang="en-US"/>
        </a:p>
      </dgm:t>
    </dgm:pt>
    <dgm:pt modelId="{EB274122-D418-42E5-B365-65EACB9306C9}">
      <dgm:prSet/>
      <dgm:spPr/>
      <dgm:t>
        <a:bodyPr/>
        <a:lstStyle/>
        <a:p>
          <a:r>
            <a:rPr lang="en-GB"/>
            <a:t>Since 1991: UN and </a:t>
          </a:r>
          <a:r>
            <a:rPr lang="en-GB" i="1"/>
            <a:t>humanitarian intervention</a:t>
          </a:r>
          <a:endParaRPr lang="en-US"/>
        </a:p>
      </dgm:t>
    </dgm:pt>
    <dgm:pt modelId="{256FD60C-CAD4-4E73-A6F9-BAE3023F143D}" type="parTrans" cxnId="{D236E129-E069-424C-8075-ED1AB5606BF9}">
      <dgm:prSet/>
      <dgm:spPr/>
      <dgm:t>
        <a:bodyPr/>
        <a:lstStyle/>
        <a:p>
          <a:endParaRPr lang="en-US"/>
        </a:p>
      </dgm:t>
    </dgm:pt>
    <dgm:pt modelId="{C1E92348-D9F3-4421-AAF4-B39ED88D5F38}" type="sibTrans" cxnId="{D236E129-E069-424C-8075-ED1AB5606BF9}">
      <dgm:prSet/>
      <dgm:spPr/>
      <dgm:t>
        <a:bodyPr/>
        <a:lstStyle/>
        <a:p>
          <a:endParaRPr lang="en-US"/>
        </a:p>
      </dgm:t>
    </dgm:pt>
    <dgm:pt modelId="{ECC501A3-8417-4E88-95BF-EDFD0436417E}">
      <dgm:prSet/>
      <dgm:spPr/>
      <dgm:t>
        <a:bodyPr/>
        <a:lstStyle/>
        <a:p>
          <a:r>
            <a:rPr lang="en-GB"/>
            <a:t>Looking forward: The idea of cosmopolitanism</a:t>
          </a:r>
          <a:endParaRPr lang="en-US"/>
        </a:p>
      </dgm:t>
    </dgm:pt>
    <dgm:pt modelId="{142E6C58-F6C5-457E-93CE-16D8D683D460}" type="parTrans" cxnId="{923A7F8C-EE41-4C5F-AEA5-EA54E28EE813}">
      <dgm:prSet/>
      <dgm:spPr/>
      <dgm:t>
        <a:bodyPr/>
        <a:lstStyle/>
        <a:p>
          <a:endParaRPr lang="en-US"/>
        </a:p>
      </dgm:t>
    </dgm:pt>
    <dgm:pt modelId="{79DBB244-2964-4CAD-9E63-842C5CF50669}" type="sibTrans" cxnId="{923A7F8C-EE41-4C5F-AEA5-EA54E28EE813}">
      <dgm:prSet/>
      <dgm:spPr/>
      <dgm:t>
        <a:bodyPr/>
        <a:lstStyle/>
        <a:p>
          <a:endParaRPr lang="en-US"/>
        </a:p>
      </dgm:t>
    </dgm:pt>
    <dgm:pt modelId="{621CF88E-24CC-4FAB-8FC7-1CAC8CA8E540}" type="pres">
      <dgm:prSet presAssocID="{D28623EC-FE9E-4015-8D11-05EE8A5EEE93}" presName="root" presStyleCnt="0">
        <dgm:presLayoutVars>
          <dgm:dir/>
          <dgm:resizeHandles val="exact"/>
        </dgm:presLayoutVars>
      </dgm:prSet>
      <dgm:spPr/>
    </dgm:pt>
    <dgm:pt modelId="{797E9829-8008-431C-9CFA-2BD1AF623F84}" type="pres">
      <dgm:prSet presAssocID="{F5DBC9D5-8C43-49D4-A870-32A64342CCC0}" presName="compNode" presStyleCnt="0"/>
      <dgm:spPr/>
    </dgm:pt>
    <dgm:pt modelId="{B003AF37-2B06-4586-880C-C61F13754F08}" type="pres">
      <dgm:prSet presAssocID="{F5DBC9D5-8C43-49D4-A870-32A64342CCC0}" presName="bgRect" presStyleLbl="bgShp" presStyleIdx="0" presStyleCnt="4"/>
      <dgm:spPr/>
    </dgm:pt>
    <dgm:pt modelId="{AF2A53E1-5D1B-46F8-B70E-73230EAA34E2}" type="pres">
      <dgm:prSet presAssocID="{F5DBC9D5-8C43-49D4-A870-32A64342CC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1DC1225A-8602-45B7-90C9-D8C40704103A}" type="pres">
      <dgm:prSet presAssocID="{F5DBC9D5-8C43-49D4-A870-32A64342CCC0}" presName="spaceRect" presStyleCnt="0"/>
      <dgm:spPr/>
    </dgm:pt>
    <dgm:pt modelId="{44F9924D-BEB1-4B40-8FBC-A7E969B9B1D8}" type="pres">
      <dgm:prSet presAssocID="{F5DBC9D5-8C43-49D4-A870-32A64342CCC0}" presName="parTx" presStyleLbl="revTx" presStyleIdx="0" presStyleCnt="4">
        <dgm:presLayoutVars>
          <dgm:chMax val="0"/>
          <dgm:chPref val="0"/>
        </dgm:presLayoutVars>
      </dgm:prSet>
      <dgm:spPr/>
    </dgm:pt>
    <dgm:pt modelId="{FEAA0652-36BB-443A-A24C-E4C6340CC1E0}" type="pres">
      <dgm:prSet presAssocID="{E4C6DF45-B425-4BAB-B64C-841B71903218}" presName="sibTrans" presStyleCnt="0"/>
      <dgm:spPr/>
    </dgm:pt>
    <dgm:pt modelId="{15B866D1-0C5F-4080-A867-5EC8ADB7C1DC}" type="pres">
      <dgm:prSet presAssocID="{4569FB13-F8AB-44FC-A390-1CE81E61DE7E}" presName="compNode" presStyleCnt="0"/>
      <dgm:spPr/>
    </dgm:pt>
    <dgm:pt modelId="{D834932B-87E4-41DC-A48B-A1D733069659}" type="pres">
      <dgm:prSet presAssocID="{4569FB13-F8AB-44FC-A390-1CE81E61DE7E}" presName="bgRect" presStyleLbl="bgShp" presStyleIdx="1" presStyleCnt="4"/>
      <dgm:spPr/>
    </dgm:pt>
    <dgm:pt modelId="{5B79D25A-FAA3-4FC1-A8C5-76B2A5E78E38}" type="pres">
      <dgm:prSet presAssocID="{4569FB13-F8AB-44FC-A390-1CE81E61DE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nieBottle"/>
        </a:ext>
      </dgm:extLst>
    </dgm:pt>
    <dgm:pt modelId="{98DBE796-D0A2-419A-9F3C-F266970FD87F}" type="pres">
      <dgm:prSet presAssocID="{4569FB13-F8AB-44FC-A390-1CE81E61DE7E}" presName="spaceRect" presStyleCnt="0"/>
      <dgm:spPr/>
    </dgm:pt>
    <dgm:pt modelId="{61AEB01A-F442-4B7B-984A-00FC5D0C6CDB}" type="pres">
      <dgm:prSet presAssocID="{4569FB13-F8AB-44FC-A390-1CE81E61DE7E}" presName="parTx" presStyleLbl="revTx" presStyleIdx="1" presStyleCnt="4">
        <dgm:presLayoutVars>
          <dgm:chMax val="0"/>
          <dgm:chPref val="0"/>
        </dgm:presLayoutVars>
      </dgm:prSet>
      <dgm:spPr/>
    </dgm:pt>
    <dgm:pt modelId="{C22D4E41-0664-499D-92B7-01206D148A75}" type="pres">
      <dgm:prSet presAssocID="{1D023D68-EDC8-47DE-B08F-715121BE1901}" presName="sibTrans" presStyleCnt="0"/>
      <dgm:spPr/>
    </dgm:pt>
    <dgm:pt modelId="{86E72841-8479-4640-B4C1-E1B5C8C71237}" type="pres">
      <dgm:prSet presAssocID="{EB274122-D418-42E5-B365-65EACB9306C9}" presName="compNode" presStyleCnt="0"/>
      <dgm:spPr/>
    </dgm:pt>
    <dgm:pt modelId="{C270D8AF-4296-4666-B1E1-8D3638D05F4A}" type="pres">
      <dgm:prSet presAssocID="{EB274122-D418-42E5-B365-65EACB9306C9}" presName="bgRect" presStyleLbl="bgShp" presStyleIdx="2" presStyleCnt="4"/>
      <dgm:spPr/>
    </dgm:pt>
    <dgm:pt modelId="{6B45EFAB-E6EE-4E72-B136-F7D398C49BF0}" type="pres">
      <dgm:prSet presAssocID="{EB274122-D418-42E5-B365-65EACB9306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Europe-Africa"/>
        </a:ext>
      </dgm:extLst>
    </dgm:pt>
    <dgm:pt modelId="{4F8EE019-0474-4777-AFA3-B670FB4B66DA}" type="pres">
      <dgm:prSet presAssocID="{EB274122-D418-42E5-B365-65EACB9306C9}" presName="spaceRect" presStyleCnt="0"/>
      <dgm:spPr/>
    </dgm:pt>
    <dgm:pt modelId="{2D458401-B771-46C2-9071-0B172E179799}" type="pres">
      <dgm:prSet presAssocID="{EB274122-D418-42E5-B365-65EACB9306C9}" presName="parTx" presStyleLbl="revTx" presStyleIdx="2" presStyleCnt="4">
        <dgm:presLayoutVars>
          <dgm:chMax val="0"/>
          <dgm:chPref val="0"/>
        </dgm:presLayoutVars>
      </dgm:prSet>
      <dgm:spPr/>
    </dgm:pt>
    <dgm:pt modelId="{0DFBA4C0-7C51-4FFD-9CBB-4A992667F327}" type="pres">
      <dgm:prSet presAssocID="{C1E92348-D9F3-4421-AAF4-B39ED88D5F38}" presName="sibTrans" presStyleCnt="0"/>
      <dgm:spPr/>
    </dgm:pt>
    <dgm:pt modelId="{692BC3A3-C1B8-4176-87D9-471ACE820B05}" type="pres">
      <dgm:prSet presAssocID="{ECC501A3-8417-4E88-95BF-EDFD0436417E}" presName="compNode" presStyleCnt="0"/>
      <dgm:spPr/>
    </dgm:pt>
    <dgm:pt modelId="{BA014FE9-55B0-44B6-B090-4D4636125CB3}" type="pres">
      <dgm:prSet presAssocID="{ECC501A3-8417-4E88-95BF-EDFD0436417E}" presName="bgRect" presStyleLbl="bgShp" presStyleIdx="3" presStyleCnt="4"/>
      <dgm:spPr/>
    </dgm:pt>
    <dgm:pt modelId="{255D51C4-3251-41CC-A09B-8361A613A189}" type="pres">
      <dgm:prSet presAssocID="{ECC501A3-8417-4E88-95BF-EDFD043641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scope"/>
        </a:ext>
      </dgm:extLst>
    </dgm:pt>
    <dgm:pt modelId="{6C45EDF6-DBAE-400A-87FD-C3A6ACBD69CB}" type="pres">
      <dgm:prSet presAssocID="{ECC501A3-8417-4E88-95BF-EDFD0436417E}" presName="spaceRect" presStyleCnt="0"/>
      <dgm:spPr/>
    </dgm:pt>
    <dgm:pt modelId="{B41676C1-4D62-4E91-91C3-A163FB75C651}" type="pres">
      <dgm:prSet presAssocID="{ECC501A3-8417-4E88-95BF-EDFD0436417E}" presName="parTx" presStyleLbl="revTx" presStyleIdx="3" presStyleCnt="4">
        <dgm:presLayoutVars>
          <dgm:chMax val="0"/>
          <dgm:chPref val="0"/>
        </dgm:presLayoutVars>
      </dgm:prSet>
      <dgm:spPr/>
    </dgm:pt>
  </dgm:ptLst>
  <dgm:cxnLst>
    <dgm:cxn modelId="{6C5EA729-78AD-481F-9660-10E940C275FC}" srcId="{D28623EC-FE9E-4015-8D11-05EE8A5EEE93}" destId="{4569FB13-F8AB-44FC-A390-1CE81E61DE7E}" srcOrd="1" destOrd="0" parTransId="{492B062F-6F25-49AE-9AA2-6DDE66F3BD94}" sibTransId="{1D023D68-EDC8-47DE-B08F-715121BE1901}"/>
    <dgm:cxn modelId="{D236E129-E069-424C-8075-ED1AB5606BF9}" srcId="{D28623EC-FE9E-4015-8D11-05EE8A5EEE93}" destId="{EB274122-D418-42E5-B365-65EACB9306C9}" srcOrd="2" destOrd="0" parTransId="{256FD60C-CAD4-4E73-A6F9-BAE3023F143D}" sibTransId="{C1E92348-D9F3-4421-AAF4-B39ED88D5F38}"/>
    <dgm:cxn modelId="{8CB7E42C-8FE0-4C4E-85D0-5700453135F0}" type="presOf" srcId="{F5DBC9D5-8C43-49D4-A870-32A64342CCC0}" destId="{44F9924D-BEB1-4B40-8FBC-A7E969B9B1D8}" srcOrd="0" destOrd="0" presId="urn:microsoft.com/office/officeart/2018/2/layout/IconVerticalSolidList"/>
    <dgm:cxn modelId="{3C22E88B-9DC8-45D2-8D73-A3FD32FE55C4}" type="presOf" srcId="{4569FB13-F8AB-44FC-A390-1CE81E61DE7E}" destId="{61AEB01A-F442-4B7B-984A-00FC5D0C6CDB}" srcOrd="0" destOrd="0" presId="urn:microsoft.com/office/officeart/2018/2/layout/IconVerticalSolidList"/>
    <dgm:cxn modelId="{923A7F8C-EE41-4C5F-AEA5-EA54E28EE813}" srcId="{D28623EC-FE9E-4015-8D11-05EE8A5EEE93}" destId="{ECC501A3-8417-4E88-95BF-EDFD0436417E}" srcOrd="3" destOrd="0" parTransId="{142E6C58-F6C5-457E-93CE-16D8D683D460}" sibTransId="{79DBB244-2964-4CAD-9E63-842C5CF50669}"/>
    <dgm:cxn modelId="{07E8C9A0-1515-47A7-8FB5-A77B024931CC}" type="presOf" srcId="{D28623EC-FE9E-4015-8D11-05EE8A5EEE93}" destId="{621CF88E-24CC-4FAB-8FC7-1CAC8CA8E540}" srcOrd="0" destOrd="0" presId="urn:microsoft.com/office/officeart/2018/2/layout/IconVerticalSolidList"/>
    <dgm:cxn modelId="{386200DD-15CE-43A0-AEF3-DE1587556F82}" srcId="{D28623EC-FE9E-4015-8D11-05EE8A5EEE93}" destId="{F5DBC9D5-8C43-49D4-A870-32A64342CCC0}" srcOrd="0" destOrd="0" parTransId="{9BC4A165-AB81-44B7-858B-2FBD8A28AFA5}" sibTransId="{E4C6DF45-B425-4BAB-B64C-841B71903218}"/>
    <dgm:cxn modelId="{79BCB8F6-E477-4AB0-B5E8-14237879689D}" type="presOf" srcId="{ECC501A3-8417-4E88-95BF-EDFD0436417E}" destId="{B41676C1-4D62-4E91-91C3-A163FB75C651}" srcOrd="0" destOrd="0" presId="urn:microsoft.com/office/officeart/2018/2/layout/IconVerticalSolidList"/>
    <dgm:cxn modelId="{B58638FD-174C-4FC7-B4CB-B637AE35A7A1}" type="presOf" srcId="{EB274122-D418-42E5-B365-65EACB9306C9}" destId="{2D458401-B771-46C2-9071-0B172E179799}" srcOrd="0" destOrd="0" presId="urn:microsoft.com/office/officeart/2018/2/layout/IconVerticalSolidList"/>
    <dgm:cxn modelId="{4113B9CD-8809-436E-8E9D-74E1DD8FF88E}" type="presParOf" srcId="{621CF88E-24CC-4FAB-8FC7-1CAC8CA8E540}" destId="{797E9829-8008-431C-9CFA-2BD1AF623F84}" srcOrd="0" destOrd="0" presId="urn:microsoft.com/office/officeart/2018/2/layout/IconVerticalSolidList"/>
    <dgm:cxn modelId="{9336528F-3E7A-4A6E-B2A2-BCCBEAC01647}" type="presParOf" srcId="{797E9829-8008-431C-9CFA-2BD1AF623F84}" destId="{B003AF37-2B06-4586-880C-C61F13754F08}" srcOrd="0" destOrd="0" presId="urn:microsoft.com/office/officeart/2018/2/layout/IconVerticalSolidList"/>
    <dgm:cxn modelId="{39037619-C0A0-47A9-AB4F-DEAD15EE006E}" type="presParOf" srcId="{797E9829-8008-431C-9CFA-2BD1AF623F84}" destId="{AF2A53E1-5D1B-46F8-B70E-73230EAA34E2}" srcOrd="1" destOrd="0" presId="urn:microsoft.com/office/officeart/2018/2/layout/IconVerticalSolidList"/>
    <dgm:cxn modelId="{14A38619-A1AA-4278-A03E-5D2A0E938288}" type="presParOf" srcId="{797E9829-8008-431C-9CFA-2BD1AF623F84}" destId="{1DC1225A-8602-45B7-90C9-D8C40704103A}" srcOrd="2" destOrd="0" presId="urn:microsoft.com/office/officeart/2018/2/layout/IconVerticalSolidList"/>
    <dgm:cxn modelId="{33B0FD01-B119-40BF-905D-22081924A5C6}" type="presParOf" srcId="{797E9829-8008-431C-9CFA-2BD1AF623F84}" destId="{44F9924D-BEB1-4B40-8FBC-A7E969B9B1D8}" srcOrd="3" destOrd="0" presId="urn:microsoft.com/office/officeart/2018/2/layout/IconVerticalSolidList"/>
    <dgm:cxn modelId="{08EDA4E6-8B28-416D-BB19-0BBA432087EB}" type="presParOf" srcId="{621CF88E-24CC-4FAB-8FC7-1CAC8CA8E540}" destId="{FEAA0652-36BB-443A-A24C-E4C6340CC1E0}" srcOrd="1" destOrd="0" presId="urn:microsoft.com/office/officeart/2018/2/layout/IconVerticalSolidList"/>
    <dgm:cxn modelId="{9B8E63C9-42B7-49CC-B5D6-9BF038C279AC}" type="presParOf" srcId="{621CF88E-24CC-4FAB-8FC7-1CAC8CA8E540}" destId="{15B866D1-0C5F-4080-A867-5EC8ADB7C1DC}" srcOrd="2" destOrd="0" presId="urn:microsoft.com/office/officeart/2018/2/layout/IconVerticalSolidList"/>
    <dgm:cxn modelId="{7032D1AD-7074-4AC7-8DC4-42DA2EC09986}" type="presParOf" srcId="{15B866D1-0C5F-4080-A867-5EC8ADB7C1DC}" destId="{D834932B-87E4-41DC-A48B-A1D733069659}" srcOrd="0" destOrd="0" presId="urn:microsoft.com/office/officeart/2018/2/layout/IconVerticalSolidList"/>
    <dgm:cxn modelId="{8D6D6759-7A15-4AD1-8AE9-2FAFD706AA8A}" type="presParOf" srcId="{15B866D1-0C5F-4080-A867-5EC8ADB7C1DC}" destId="{5B79D25A-FAA3-4FC1-A8C5-76B2A5E78E38}" srcOrd="1" destOrd="0" presId="urn:microsoft.com/office/officeart/2018/2/layout/IconVerticalSolidList"/>
    <dgm:cxn modelId="{459F32E0-EF9E-42AE-8F7E-1452D078045C}" type="presParOf" srcId="{15B866D1-0C5F-4080-A867-5EC8ADB7C1DC}" destId="{98DBE796-D0A2-419A-9F3C-F266970FD87F}" srcOrd="2" destOrd="0" presId="urn:microsoft.com/office/officeart/2018/2/layout/IconVerticalSolidList"/>
    <dgm:cxn modelId="{920D0584-9DA4-4691-8C72-28B33F41CE2F}" type="presParOf" srcId="{15B866D1-0C5F-4080-A867-5EC8ADB7C1DC}" destId="{61AEB01A-F442-4B7B-984A-00FC5D0C6CDB}" srcOrd="3" destOrd="0" presId="urn:microsoft.com/office/officeart/2018/2/layout/IconVerticalSolidList"/>
    <dgm:cxn modelId="{2ECB1AAE-CEBC-4975-83AD-B3C0E39E1F62}" type="presParOf" srcId="{621CF88E-24CC-4FAB-8FC7-1CAC8CA8E540}" destId="{C22D4E41-0664-499D-92B7-01206D148A75}" srcOrd="3" destOrd="0" presId="urn:microsoft.com/office/officeart/2018/2/layout/IconVerticalSolidList"/>
    <dgm:cxn modelId="{A8AC9866-B022-48D2-86AA-A95702F0C3AB}" type="presParOf" srcId="{621CF88E-24CC-4FAB-8FC7-1CAC8CA8E540}" destId="{86E72841-8479-4640-B4C1-E1B5C8C71237}" srcOrd="4" destOrd="0" presId="urn:microsoft.com/office/officeart/2018/2/layout/IconVerticalSolidList"/>
    <dgm:cxn modelId="{CE231453-21F1-4681-8EBF-50A30840DA45}" type="presParOf" srcId="{86E72841-8479-4640-B4C1-E1B5C8C71237}" destId="{C270D8AF-4296-4666-B1E1-8D3638D05F4A}" srcOrd="0" destOrd="0" presId="urn:microsoft.com/office/officeart/2018/2/layout/IconVerticalSolidList"/>
    <dgm:cxn modelId="{047B553B-2A67-4915-8E86-428896A8B9A4}" type="presParOf" srcId="{86E72841-8479-4640-B4C1-E1B5C8C71237}" destId="{6B45EFAB-E6EE-4E72-B136-F7D398C49BF0}" srcOrd="1" destOrd="0" presId="urn:microsoft.com/office/officeart/2018/2/layout/IconVerticalSolidList"/>
    <dgm:cxn modelId="{78DDDB1D-3330-46D9-8D64-CFF7EF122B2B}" type="presParOf" srcId="{86E72841-8479-4640-B4C1-E1B5C8C71237}" destId="{4F8EE019-0474-4777-AFA3-B670FB4B66DA}" srcOrd="2" destOrd="0" presId="urn:microsoft.com/office/officeart/2018/2/layout/IconVerticalSolidList"/>
    <dgm:cxn modelId="{B76573CF-2F58-4E6B-8A45-BC299396C9CA}" type="presParOf" srcId="{86E72841-8479-4640-B4C1-E1B5C8C71237}" destId="{2D458401-B771-46C2-9071-0B172E179799}" srcOrd="3" destOrd="0" presId="urn:microsoft.com/office/officeart/2018/2/layout/IconVerticalSolidList"/>
    <dgm:cxn modelId="{ED796BA1-9AFA-459B-B09E-DEA97BE44CEC}" type="presParOf" srcId="{621CF88E-24CC-4FAB-8FC7-1CAC8CA8E540}" destId="{0DFBA4C0-7C51-4FFD-9CBB-4A992667F327}" srcOrd="5" destOrd="0" presId="urn:microsoft.com/office/officeart/2018/2/layout/IconVerticalSolidList"/>
    <dgm:cxn modelId="{13EC2F41-DC59-4E91-9BB2-C6592E94AD13}" type="presParOf" srcId="{621CF88E-24CC-4FAB-8FC7-1CAC8CA8E540}" destId="{692BC3A3-C1B8-4176-87D9-471ACE820B05}" srcOrd="6" destOrd="0" presId="urn:microsoft.com/office/officeart/2018/2/layout/IconVerticalSolidList"/>
    <dgm:cxn modelId="{F38B2E9F-8E84-4BEB-98AB-58F7DD2A1D98}" type="presParOf" srcId="{692BC3A3-C1B8-4176-87D9-471ACE820B05}" destId="{BA014FE9-55B0-44B6-B090-4D4636125CB3}" srcOrd="0" destOrd="0" presId="urn:microsoft.com/office/officeart/2018/2/layout/IconVerticalSolidList"/>
    <dgm:cxn modelId="{8321E087-1B8F-452B-9E34-0FAE09E955ED}" type="presParOf" srcId="{692BC3A3-C1B8-4176-87D9-471ACE820B05}" destId="{255D51C4-3251-41CC-A09B-8361A613A189}" srcOrd="1" destOrd="0" presId="urn:microsoft.com/office/officeart/2018/2/layout/IconVerticalSolidList"/>
    <dgm:cxn modelId="{EB049248-54B7-46F9-BAB6-0BE5399E6DAB}" type="presParOf" srcId="{692BC3A3-C1B8-4176-87D9-471ACE820B05}" destId="{6C45EDF6-DBAE-400A-87FD-C3A6ACBD69CB}" srcOrd="2" destOrd="0" presId="urn:microsoft.com/office/officeart/2018/2/layout/IconVerticalSolidList"/>
    <dgm:cxn modelId="{E570A156-E574-42F9-B1C4-6CC1847875F1}" type="presParOf" srcId="{692BC3A3-C1B8-4176-87D9-471ACE820B05}" destId="{B41676C1-4D62-4E91-91C3-A163FB75C6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3AF37-2B06-4586-880C-C61F13754F08}">
      <dsp:nvSpPr>
        <dsp:cNvPr id="0" name=""/>
        <dsp:cNvSpPr/>
      </dsp:nvSpPr>
      <dsp:spPr>
        <a:xfrm>
          <a:off x="0" y="1806"/>
          <a:ext cx="78867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2A53E1-5D1B-46F8-B70E-73230EAA34E2}">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F9924D-BEB1-4B40-8FBC-A7E969B9B1D8}">
      <dsp:nvSpPr>
        <dsp:cNvPr id="0" name=""/>
        <dsp:cNvSpPr/>
      </dsp:nvSpPr>
      <dsp:spPr>
        <a:xfrm>
          <a:off x="1057476" y="1806"/>
          <a:ext cx="68292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GB" sz="2200" kern="1200"/>
            <a:t>1648-1991 Westphalian system: non-intervention in other states</a:t>
          </a:r>
          <a:endParaRPr lang="en-US" sz="2200" kern="1200"/>
        </a:p>
      </dsp:txBody>
      <dsp:txXfrm>
        <a:off x="1057476" y="1806"/>
        <a:ext cx="6829223" cy="915564"/>
      </dsp:txXfrm>
    </dsp:sp>
    <dsp:sp modelId="{D834932B-87E4-41DC-A48B-A1D733069659}">
      <dsp:nvSpPr>
        <dsp:cNvPr id="0" name=""/>
        <dsp:cNvSpPr/>
      </dsp:nvSpPr>
      <dsp:spPr>
        <a:xfrm>
          <a:off x="0" y="1146262"/>
          <a:ext cx="78867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9D25A-FAA3-4FC1-A8C5-76B2A5E78E38}">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AEB01A-F442-4B7B-984A-00FC5D0C6CDB}">
      <dsp:nvSpPr>
        <dsp:cNvPr id="0" name=""/>
        <dsp:cNvSpPr/>
      </dsp:nvSpPr>
      <dsp:spPr>
        <a:xfrm>
          <a:off x="1057476" y="1146262"/>
          <a:ext cx="68292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GB" sz="2200" kern="1200"/>
            <a:t>World governance from Westphalian system to the </a:t>
          </a:r>
          <a:r>
            <a:rPr lang="en-GB" sz="2200" b="1" kern="1200"/>
            <a:t>era of the UN </a:t>
          </a:r>
          <a:r>
            <a:rPr lang="en-GB" sz="2200" kern="1200"/>
            <a:t>(parts 1 and 2: Cold War 1948-1991 and after)</a:t>
          </a:r>
          <a:endParaRPr lang="en-US" sz="2200" kern="1200"/>
        </a:p>
      </dsp:txBody>
      <dsp:txXfrm>
        <a:off x="1057476" y="1146262"/>
        <a:ext cx="6829223" cy="915564"/>
      </dsp:txXfrm>
    </dsp:sp>
    <dsp:sp modelId="{C270D8AF-4296-4666-B1E1-8D3638D05F4A}">
      <dsp:nvSpPr>
        <dsp:cNvPr id="0" name=""/>
        <dsp:cNvSpPr/>
      </dsp:nvSpPr>
      <dsp:spPr>
        <a:xfrm>
          <a:off x="0" y="2290717"/>
          <a:ext cx="78867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45EFAB-E6EE-4E72-B136-F7D398C49BF0}">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458401-B771-46C2-9071-0B172E179799}">
      <dsp:nvSpPr>
        <dsp:cNvPr id="0" name=""/>
        <dsp:cNvSpPr/>
      </dsp:nvSpPr>
      <dsp:spPr>
        <a:xfrm>
          <a:off x="1057476" y="2290717"/>
          <a:ext cx="68292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GB" sz="2200" kern="1200"/>
            <a:t>Since 1991: UN and </a:t>
          </a:r>
          <a:r>
            <a:rPr lang="en-GB" sz="2200" i="1" kern="1200"/>
            <a:t>humanitarian intervention</a:t>
          </a:r>
          <a:endParaRPr lang="en-US" sz="2200" kern="1200"/>
        </a:p>
      </dsp:txBody>
      <dsp:txXfrm>
        <a:off x="1057476" y="2290717"/>
        <a:ext cx="6829223" cy="915564"/>
      </dsp:txXfrm>
    </dsp:sp>
    <dsp:sp modelId="{BA014FE9-55B0-44B6-B090-4D4636125CB3}">
      <dsp:nvSpPr>
        <dsp:cNvPr id="0" name=""/>
        <dsp:cNvSpPr/>
      </dsp:nvSpPr>
      <dsp:spPr>
        <a:xfrm>
          <a:off x="0" y="3435173"/>
          <a:ext cx="78867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5D51C4-3251-41CC-A09B-8361A613A189}">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1676C1-4D62-4E91-91C3-A163FB75C651}">
      <dsp:nvSpPr>
        <dsp:cNvPr id="0" name=""/>
        <dsp:cNvSpPr/>
      </dsp:nvSpPr>
      <dsp:spPr>
        <a:xfrm>
          <a:off x="1057476" y="3435173"/>
          <a:ext cx="68292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GB" sz="2200" kern="1200"/>
            <a:t>Looking forward: The idea of cosmopolitanism</a:t>
          </a:r>
          <a:endParaRPr lang="en-US" sz="2200" kern="1200"/>
        </a:p>
      </dsp:txBody>
      <dsp:txXfrm>
        <a:off x="1057476" y="3435173"/>
        <a:ext cx="6829223" cy="9155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63849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98739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74971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4135255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B344B1-D9A0-4B4F-A2F0-A1CA765B8115}"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167207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B344B1-D9A0-4B4F-A2F0-A1CA765B8115}"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3095941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B344B1-D9A0-4B4F-A2F0-A1CA765B8115}"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961015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14176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8577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53334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634307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B344B1-D9A0-4B4F-A2F0-A1CA765B8115}" type="datetimeFigureOut">
              <a:rPr lang="en-GB" smtClean="0"/>
              <a:t>06/05/2020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CCA03-0331-44B3-8C8B-727759A50BB1}" type="slidenum">
              <a:rPr lang="en-GB" smtClean="0"/>
              <a:t>‹#›</a:t>
            </a:fld>
            <a:endParaRPr lang="en-GB"/>
          </a:p>
        </p:txBody>
      </p:sp>
    </p:spTree>
    <p:extLst>
      <p:ext uri="{BB962C8B-B14F-4D97-AF65-F5344CB8AC3E}">
        <p14:creationId xmlns:p14="http://schemas.microsoft.com/office/powerpoint/2010/main" val="397062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foreign-travel-advice/somalia"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DptQdIhMGZ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hyperlink" Target="https://plato.stanford.edu/entries/cosmopolitanism/"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F23C5A-8EBC-4379-8181-BB0D08DD5AD9}"/>
              </a:ext>
            </a:extLst>
          </p:cNvPr>
          <p:cNvSpPr>
            <a:spLocks noGrp="1"/>
          </p:cNvSpPr>
          <p:nvPr>
            <p:ph type="title"/>
          </p:nvPr>
        </p:nvSpPr>
        <p:spPr/>
        <p:txBody>
          <a:bodyPr>
            <a:normAutofit/>
          </a:bodyPr>
          <a:lstStyle/>
          <a:p>
            <a:r>
              <a:rPr lang="en-GB" sz="1800" b="1" dirty="0">
                <a:latin typeface="+mn-lt"/>
              </a:rPr>
              <a:t>HPAN5003/6003 Contemporary Issues in Comparative Politics</a:t>
            </a:r>
            <a:br>
              <a:rPr lang="en-GB" sz="1800" b="1" dirty="0">
                <a:latin typeface="+mn-lt"/>
              </a:rPr>
            </a:br>
            <a:r>
              <a:rPr lang="en-GB" sz="1800" b="1" dirty="0">
                <a:latin typeface="+mn-lt"/>
              </a:rPr>
              <a:t>Lecture 5: The Nation State: Migration </a:t>
            </a:r>
            <a:r>
              <a:rPr lang="en-GB" sz="1800" b="1">
                <a:latin typeface="+mn-lt"/>
              </a:rPr>
              <a:t>and Borders</a:t>
            </a:r>
            <a:endParaRPr lang="en-GB" sz="1800" b="1" dirty="0">
              <a:latin typeface="+mn-lt"/>
            </a:endParaRPr>
          </a:p>
        </p:txBody>
      </p:sp>
      <p:sp>
        <p:nvSpPr>
          <p:cNvPr id="5" name="Content Placeholder 4">
            <a:extLst>
              <a:ext uri="{FF2B5EF4-FFF2-40B4-BE49-F238E27FC236}">
                <a16:creationId xmlns:a16="http://schemas.microsoft.com/office/drawing/2014/main" id="{8F853406-8205-409C-B6D2-A6EF4C616B90}"/>
              </a:ext>
            </a:extLst>
          </p:cNvPr>
          <p:cNvSpPr>
            <a:spLocks noGrp="1"/>
          </p:cNvSpPr>
          <p:nvPr>
            <p:ph idx="1"/>
          </p:nvPr>
        </p:nvSpPr>
        <p:spPr>
          <a:xfrm>
            <a:off x="609422" y="1679723"/>
            <a:ext cx="6918682" cy="4351338"/>
          </a:xfrm>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sz="3100" dirty="0"/>
          </a:p>
          <a:p>
            <a:r>
              <a:rPr lang="en-GB" sz="3100" dirty="0"/>
              <a:t>We'll continue the theme of the nation state and competing nationalisms, examining real cases of </a:t>
            </a:r>
            <a:r>
              <a:rPr lang="en-GB" sz="3100" i="1" dirty="0"/>
              <a:t>failed</a:t>
            </a:r>
            <a:r>
              <a:rPr lang="en-GB" sz="3100" dirty="0"/>
              <a:t> and </a:t>
            </a:r>
            <a:r>
              <a:rPr lang="en-GB" sz="3100" i="1" dirty="0"/>
              <a:t>failing states</a:t>
            </a:r>
            <a:r>
              <a:rPr lang="en-GB" sz="3100" dirty="0"/>
              <a:t>, and states under pressure. </a:t>
            </a:r>
          </a:p>
          <a:p>
            <a:r>
              <a:rPr lang="en-GB" sz="3100" dirty="0"/>
              <a:t>We'll also consider the drivers behind human migration, the problems of </a:t>
            </a:r>
            <a:r>
              <a:rPr lang="en-GB" sz="3100" i="1" dirty="0"/>
              <a:t>borders and boundaries</a:t>
            </a:r>
            <a:r>
              <a:rPr lang="en-GB" sz="3100" dirty="0"/>
              <a:t> - and the prospects for transnational or </a:t>
            </a:r>
            <a:r>
              <a:rPr lang="en-GB" sz="3100" i="1" dirty="0"/>
              <a:t>cosmopolitan democracy</a:t>
            </a:r>
            <a:r>
              <a:rPr lang="en-GB" sz="3100" dirty="0"/>
              <a:t>.</a:t>
            </a:r>
          </a:p>
        </p:txBody>
      </p:sp>
      <p:pic>
        <p:nvPicPr>
          <p:cNvPr id="1028" name="Picture 4" descr="Image result for migrants">
            <a:extLst>
              <a:ext uri="{FF2B5EF4-FFF2-40B4-BE49-F238E27FC236}">
                <a16:creationId xmlns:a16="http://schemas.microsoft.com/office/drawing/2014/main" id="{7416F890-067E-48AD-9F3B-AB37AF29F9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865" y="1522702"/>
            <a:ext cx="3701955" cy="20669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igrants">
            <a:extLst>
              <a:ext uri="{FF2B5EF4-FFF2-40B4-BE49-F238E27FC236}">
                <a16:creationId xmlns:a16="http://schemas.microsoft.com/office/drawing/2014/main" id="{C59E7387-6B88-469B-B5E9-D104E2630C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8496" y="1522702"/>
            <a:ext cx="3169283" cy="2066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521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Human migration – a 200,000 year overview</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891892"/>
            <a:ext cx="7886700" cy="4013607"/>
          </a:xfrm>
        </p:spPr>
      </p:pic>
    </p:spTree>
    <p:extLst>
      <p:ext uri="{BB962C8B-B14F-4D97-AF65-F5344CB8AC3E}">
        <p14:creationId xmlns:p14="http://schemas.microsoft.com/office/powerpoint/2010/main" val="261157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0985A-BF23-480E-BE3F-177F030DC856}"/>
              </a:ext>
            </a:extLst>
          </p:cNvPr>
          <p:cNvSpPr>
            <a:spLocks noGrp="1"/>
          </p:cNvSpPr>
          <p:nvPr>
            <p:ph type="title"/>
          </p:nvPr>
        </p:nvSpPr>
        <p:spPr/>
        <p:txBody>
          <a:bodyPr/>
          <a:lstStyle/>
          <a:p>
            <a:r>
              <a:rPr lang="en-GB" b="1" dirty="0">
                <a:latin typeface="+mn-lt"/>
              </a:rPr>
              <a:t>Human migration in the 21</a:t>
            </a:r>
            <a:r>
              <a:rPr lang="en-GB" b="1" baseline="30000" dirty="0">
                <a:latin typeface="+mn-lt"/>
              </a:rPr>
              <a:t>st</a:t>
            </a:r>
            <a:r>
              <a:rPr lang="en-GB" b="1" dirty="0">
                <a:latin typeface="+mn-lt"/>
              </a:rPr>
              <a:t> century</a:t>
            </a:r>
          </a:p>
        </p:txBody>
      </p:sp>
      <p:sp>
        <p:nvSpPr>
          <p:cNvPr id="3" name="Content Placeholder 2">
            <a:extLst>
              <a:ext uri="{FF2B5EF4-FFF2-40B4-BE49-F238E27FC236}">
                <a16:creationId xmlns:a16="http://schemas.microsoft.com/office/drawing/2014/main" id="{66044607-AFF9-454A-8A1D-33B8964994A5}"/>
              </a:ext>
            </a:extLst>
          </p:cNvPr>
          <p:cNvSpPr>
            <a:spLocks noGrp="1"/>
          </p:cNvSpPr>
          <p:nvPr>
            <p:ph idx="1"/>
          </p:nvPr>
        </p:nvSpPr>
        <p:spPr/>
        <p:txBody>
          <a:bodyPr/>
          <a:lstStyle/>
          <a:p>
            <a:r>
              <a:rPr lang="en-GB" dirty="0"/>
              <a:t>Libya &gt; Italy (Boat people)</a:t>
            </a:r>
          </a:p>
          <a:p>
            <a:r>
              <a:rPr lang="en-GB" dirty="0"/>
              <a:t>Syrian diaspora</a:t>
            </a:r>
          </a:p>
          <a:p>
            <a:r>
              <a:rPr lang="en-GB" dirty="0"/>
              <a:t>Migration “crisis” for Europe</a:t>
            </a:r>
          </a:p>
          <a:p>
            <a:r>
              <a:rPr lang="en-GB" dirty="0"/>
              <a:t>Xenophobia and nationalism</a:t>
            </a:r>
          </a:p>
          <a:p>
            <a:endParaRPr lang="en-GB" dirty="0"/>
          </a:p>
        </p:txBody>
      </p:sp>
      <p:pic>
        <p:nvPicPr>
          <p:cNvPr id="1026" name="Picture 2" descr="Image result for syrian refugees">
            <a:extLst>
              <a:ext uri="{FF2B5EF4-FFF2-40B4-BE49-F238E27FC236}">
                <a16:creationId xmlns:a16="http://schemas.microsoft.com/office/drawing/2014/main" id="{C42D4082-31F0-468D-A177-6E3AF26D1C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3376" y="1048616"/>
            <a:ext cx="3341974" cy="210205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yrian refugees">
            <a:extLst>
              <a:ext uri="{FF2B5EF4-FFF2-40B4-BE49-F238E27FC236}">
                <a16:creationId xmlns:a16="http://schemas.microsoft.com/office/drawing/2014/main" id="{C327C38B-80E9-4500-B3C8-692BA0AE0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3376" y="4001294"/>
            <a:ext cx="3444151" cy="202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487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In the aftermath of war…</a:t>
            </a:r>
            <a:br>
              <a:rPr lang="en-GB" b="1" dirty="0">
                <a:latin typeface="+mn-lt"/>
              </a:rPr>
            </a:br>
            <a:r>
              <a:rPr lang="en-GB" b="1" dirty="0">
                <a:latin typeface="+mn-lt"/>
              </a:rPr>
              <a:t>Forced migrations</a:t>
            </a:r>
          </a:p>
        </p:txBody>
      </p:sp>
      <p:sp>
        <p:nvSpPr>
          <p:cNvPr id="3" name="Content Placeholder 2"/>
          <p:cNvSpPr>
            <a:spLocks noGrp="1"/>
          </p:cNvSpPr>
          <p:nvPr>
            <p:ph idx="1"/>
          </p:nvPr>
        </p:nvSpPr>
        <p:spPr/>
        <p:txBody>
          <a:bodyPr>
            <a:normAutofit/>
          </a:bodyPr>
          <a:lstStyle/>
          <a:p>
            <a:pPr marL="0" indent="0">
              <a:buNone/>
            </a:pPr>
            <a:endParaRPr lang="en-GB" b="1" dirty="0"/>
          </a:p>
          <a:p>
            <a:pPr marL="0" indent="0">
              <a:buNone/>
            </a:pPr>
            <a:endParaRPr lang="en-GB" b="1" dirty="0"/>
          </a:p>
          <a:p>
            <a:pPr marL="0" indent="0">
              <a:buNone/>
            </a:pPr>
            <a:endParaRPr lang="en-GB" b="1" dirty="0"/>
          </a:p>
          <a:p>
            <a:pPr marL="0" indent="0">
              <a:buNone/>
            </a:pPr>
            <a:r>
              <a:rPr lang="en-GB" b="1" dirty="0"/>
              <a:t>After World War II (1945)</a:t>
            </a:r>
            <a:endParaRPr lang="en-GB" sz="2400" dirty="0"/>
          </a:p>
          <a:p>
            <a:r>
              <a:rPr lang="en-GB" sz="2400" dirty="0"/>
              <a:t>60 million displaced people </a:t>
            </a:r>
          </a:p>
          <a:p>
            <a:r>
              <a:rPr lang="en-GB" sz="2400" dirty="0"/>
              <a:t>That included roughly 12 million Germans, many of whom were forced to leave their homeland when large chunks of Germany's eastern borders were annexed to Poland. Many ethnic Germans were expelled or chose to leave their homes in Eastern Europe</a:t>
            </a:r>
            <a:r>
              <a:rPr lang="en-GB" sz="2400" dirty="0">
                <a:solidFill>
                  <a:schemeClr val="accent1">
                    <a:lumMod val="50000"/>
                  </a:schemeClr>
                </a:solidFill>
              </a:rPr>
              <a:t>. </a:t>
            </a:r>
          </a:p>
          <a:p>
            <a:endParaRPr lang="en-GB" sz="2400" dirty="0"/>
          </a:p>
          <a:p>
            <a:pPr marL="0" indent="0">
              <a:buNone/>
            </a:pPr>
            <a:endParaRPr lang="en-GB" dirty="0"/>
          </a:p>
        </p:txBody>
      </p:sp>
      <p:pic>
        <p:nvPicPr>
          <p:cNvPr id="6" name="Picture 5">
            <a:extLst>
              <a:ext uri="{FF2B5EF4-FFF2-40B4-BE49-F238E27FC236}">
                <a16:creationId xmlns:a16="http://schemas.microsoft.com/office/drawing/2014/main" id="{D672F9BC-4DA3-4274-A473-9C6A28F3EE2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68028" y="1690689"/>
            <a:ext cx="3400446" cy="2380312"/>
          </a:xfrm>
          <a:prstGeom prst="rect">
            <a:avLst/>
          </a:prstGeom>
        </p:spPr>
      </p:pic>
    </p:spTree>
    <p:extLst>
      <p:ext uri="{BB962C8B-B14F-4D97-AF65-F5344CB8AC3E}">
        <p14:creationId xmlns:p14="http://schemas.microsoft.com/office/powerpoint/2010/main" val="508967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467A4-0AD5-4E6C-9446-7598A9EFE974}"/>
              </a:ext>
            </a:extLst>
          </p:cNvPr>
          <p:cNvSpPr>
            <a:spLocks noGrp="1"/>
          </p:cNvSpPr>
          <p:nvPr>
            <p:ph type="title"/>
          </p:nvPr>
        </p:nvSpPr>
        <p:spPr>
          <a:xfrm>
            <a:off x="3766365" y="3812954"/>
            <a:ext cx="4848966" cy="1516014"/>
          </a:xfrm>
        </p:spPr>
        <p:txBody>
          <a:bodyPr vert="horz" lIns="91440" tIns="45720" rIns="91440" bIns="45720" rtlCol="0" anchor="b">
            <a:normAutofit/>
          </a:bodyPr>
          <a:lstStyle/>
          <a:p>
            <a:br>
              <a:rPr lang="en-US" sz="2300" kern="1200">
                <a:solidFill>
                  <a:srgbClr val="FFFFFF"/>
                </a:solidFill>
                <a:latin typeface="+mj-lt"/>
                <a:ea typeface="+mj-ea"/>
                <a:cs typeface="+mj-cs"/>
              </a:rPr>
            </a:br>
            <a:r>
              <a:rPr lang="en-US" sz="2300" b="1" kern="1200">
                <a:solidFill>
                  <a:srgbClr val="FFFFFF"/>
                </a:solidFill>
                <a:latin typeface="+mj-lt"/>
                <a:ea typeface="+mj-ea"/>
                <a:cs typeface="+mj-cs"/>
              </a:rPr>
              <a:t>Palestine 1945-48</a:t>
            </a:r>
            <a:br>
              <a:rPr lang="en-US" sz="2300" b="1" kern="1200">
                <a:solidFill>
                  <a:srgbClr val="FFFFFF"/>
                </a:solidFill>
                <a:latin typeface="+mj-lt"/>
                <a:ea typeface="+mj-ea"/>
                <a:cs typeface="+mj-cs"/>
              </a:rPr>
            </a:br>
            <a:r>
              <a:rPr lang="en-US" sz="2300" b="1" kern="1200">
                <a:solidFill>
                  <a:srgbClr val="FFFFFF"/>
                </a:solidFill>
                <a:latin typeface="+mj-lt"/>
                <a:ea typeface="+mj-ea"/>
                <a:cs typeface="+mj-cs"/>
              </a:rPr>
              <a:t>India-Pakistan 1947</a:t>
            </a:r>
            <a:br>
              <a:rPr lang="en-US" sz="2300" kern="1200">
                <a:solidFill>
                  <a:srgbClr val="FFFFFF"/>
                </a:solidFill>
                <a:latin typeface="+mj-lt"/>
                <a:ea typeface="+mj-ea"/>
                <a:cs typeface="+mj-cs"/>
              </a:rPr>
            </a:br>
            <a:endParaRPr lang="en-US" sz="2300" kern="120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2" descr="See the source image">
            <a:extLst>
              <a:ext uri="{FF2B5EF4-FFF2-40B4-BE49-F238E27FC236}">
                <a16:creationId xmlns:a16="http://schemas.microsoft.com/office/drawing/2014/main" id="{4009DD42-1B3D-4159-BC0D-1FF560D6217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9833" r="37029"/>
          <a:stretch/>
        </p:blipFill>
        <p:spPr bwMode="auto">
          <a:xfrm>
            <a:off x="238226" y="321733"/>
            <a:ext cx="3120339" cy="621453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rowd of people at a beach&#10;&#10;Description automatically generated">
            <a:extLst>
              <a:ext uri="{FF2B5EF4-FFF2-40B4-BE49-F238E27FC236}">
                <a16:creationId xmlns:a16="http://schemas.microsoft.com/office/drawing/2014/main" id="{FBB33D7F-57E5-4951-A4F8-245967925A3C}"/>
              </a:ext>
            </a:extLst>
          </p:cNvPr>
          <p:cNvPicPr>
            <a:picLocks noChangeAspect="1"/>
          </p:cNvPicPr>
          <p:nvPr/>
        </p:nvPicPr>
        <p:blipFill rotWithShape="1">
          <a:blip r:embed="rId3">
            <a:extLst>
              <a:ext uri="{28A0092B-C50C-407E-A947-70E740481C1C}">
                <a14:useLocalDpi xmlns:a14="http://schemas.microsoft.com/office/drawing/2010/main" val="0"/>
              </a:ext>
            </a:extLst>
          </a:blip>
          <a:srcRect t="29203"/>
          <a:stretch/>
        </p:blipFill>
        <p:spPr>
          <a:xfrm>
            <a:off x="3490722" y="299363"/>
            <a:ext cx="5412813" cy="3008188"/>
          </a:xfrm>
          <a:prstGeom prst="rect">
            <a:avLst/>
          </a:prstGeom>
        </p:spPr>
      </p:pic>
    </p:spTree>
    <p:extLst>
      <p:ext uri="{BB962C8B-B14F-4D97-AF65-F5344CB8AC3E}">
        <p14:creationId xmlns:p14="http://schemas.microsoft.com/office/powerpoint/2010/main" val="94211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Other crises of displacement </a:t>
            </a:r>
            <a:r>
              <a:rPr lang="en-GB" sz="3100" b="1" dirty="0">
                <a:latin typeface="+mn-lt"/>
              </a:rPr>
              <a:t>(cited in the </a:t>
            </a:r>
            <a:r>
              <a:rPr lang="en-GB" sz="3100" b="1" i="1" dirty="0">
                <a:latin typeface="+mn-lt"/>
              </a:rPr>
              <a:t>Wall Street Journal </a:t>
            </a:r>
            <a:r>
              <a:rPr lang="en-GB" sz="3100" b="1" dirty="0">
                <a:latin typeface="+mn-lt"/>
              </a:rPr>
              <a:t>report, 22 Sept. 2015)</a:t>
            </a:r>
          </a:p>
        </p:txBody>
      </p:sp>
      <p:sp>
        <p:nvSpPr>
          <p:cNvPr id="3" name="Content Placeholder 2"/>
          <p:cNvSpPr>
            <a:spLocks noGrp="1"/>
          </p:cNvSpPr>
          <p:nvPr>
            <p:ph idx="1"/>
          </p:nvPr>
        </p:nvSpPr>
        <p:spPr/>
        <p:txBody>
          <a:bodyPr>
            <a:normAutofit fontScale="77500" lnSpcReduction="20000"/>
          </a:bodyPr>
          <a:lstStyle/>
          <a:p>
            <a:r>
              <a:rPr lang="en-GB" b="1" dirty="0"/>
              <a:t>Korean War (1950-53) </a:t>
            </a:r>
            <a:r>
              <a:rPr lang="en-GB" dirty="0"/>
              <a:t>1 million to 5 million displaced people </a:t>
            </a:r>
          </a:p>
          <a:p>
            <a:r>
              <a:rPr lang="en-GB" b="1" dirty="0"/>
              <a:t>Iraq (2003-present) </a:t>
            </a:r>
            <a:r>
              <a:rPr lang="en-GB" dirty="0"/>
              <a:t>4 million displaced people </a:t>
            </a:r>
          </a:p>
          <a:p>
            <a:r>
              <a:rPr lang="en-GB" b="1" dirty="0"/>
              <a:t>Vietnam War (ended in 1975) </a:t>
            </a:r>
            <a:r>
              <a:rPr lang="en-GB" dirty="0"/>
              <a:t>3 million displaced people </a:t>
            </a:r>
          </a:p>
          <a:p>
            <a:r>
              <a:rPr lang="en-GB" b="1" dirty="0"/>
              <a:t>Former Yugoslavia conflict (1991-95) </a:t>
            </a:r>
            <a:r>
              <a:rPr lang="en-GB" dirty="0"/>
              <a:t>2.7 million displaced people </a:t>
            </a:r>
          </a:p>
          <a:p>
            <a:r>
              <a:rPr lang="en-GB" b="1" dirty="0"/>
              <a:t>Afghan conflict (since 1979) </a:t>
            </a:r>
            <a:r>
              <a:rPr lang="en-GB" dirty="0"/>
              <a:t>2.6 million displaced people </a:t>
            </a:r>
          </a:p>
          <a:p>
            <a:r>
              <a:rPr lang="en-GB" b="1" dirty="0"/>
              <a:t>Rwanda (1994) </a:t>
            </a:r>
            <a:r>
              <a:rPr lang="en-GB" dirty="0"/>
              <a:t>1.5 million displaced people </a:t>
            </a:r>
          </a:p>
          <a:p>
            <a:r>
              <a:rPr lang="en-GB" b="1" dirty="0"/>
              <a:t>Somalia (since 1991) </a:t>
            </a:r>
            <a:r>
              <a:rPr lang="en-GB" dirty="0"/>
              <a:t>1.1 million displaced people </a:t>
            </a:r>
          </a:p>
          <a:p>
            <a:r>
              <a:rPr lang="en-GB" b="1" dirty="0"/>
              <a:t>Central African Republic (2013) </a:t>
            </a:r>
            <a:r>
              <a:rPr lang="en-GB" dirty="0"/>
              <a:t>850,000 displaced people </a:t>
            </a:r>
          </a:p>
          <a:p>
            <a:r>
              <a:rPr lang="en-GB" b="1" dirty="0"/>
              <a:t>Sudan-South Sudan (1955-72; 2013) </a:t>
            </a:r>
            <a:r>
              <a:rPr lang="en-GB" dirty="0"/>
              <a:t>660,000 displaced people </a:t>
            </a:r>
          </a:p>
          <a:p>
            <a:r>
              <a:rPr lang="en-GB" b="1" dirty="0"/>
              <a:t>Democratic Republic of Congo (1996-1998) </a:t>
            </a:r>
            <a:r>
              <a:rPr lang="en-GB" dirty="0"/>
              <a:t>516,800 displaced people </a:t>
            </a:r>
          </a:p>
          <a:p>
            <a:r>
              <a:rPr lang="en-GB" dirty="0"/>
              <a:t>and </a:t>
            </a:r>
            <a:r>
              <a:rPr lang="en-GB" b="1" dirty="0"/>
              <a:t>Myanmar</a:t>
            </a:r>
            <a:r>
              <a:rPr lang="en-GB" dirty="0"/>
              <a:t>…</a:t>
            </a:r>
          </a:p>
          <a:p>
            <a:pPr marL="0" indent="0">
              <a:buNone/>
            </a:pPr>
            <a:endParaRPr lang="en-GB" dirty="0"/>
          </a:p>
        </p:txBody>
      </p:sp>
    </p:spTree>
    <p:extLst>
      <p:ext uri="{BB962C8B-B14F-4D97-AF65-F5344CB8AC3E}">
        <p14:creationId xmlns:p14="http://schemas.microsoft.com/office/powerpoint/2010/main" val="3241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mn-lt"/>
              </a:rPr>
              <a:t>Case Study: Myanmar 2012-present</a:t>
            </a:r>
          </a:p>
        </p:txBody>
      </p:sp>
      <p:sp>
        <p:nvSpPr>
          <p:cNvPr id="3" name="Content Placeholder 2"/>
          <p:cNvSpPr>
            <a:spLocks noGrp="1"/>
          </p:cNvSpPr>
          <p:nvPr>
            <p:ph idx="1"/>
          </p:nvPr>
        </p:nvSpPr>
        <p:spPr/>
        <p:txBody>
          <a:bodyPr/>
          <a:lstStyle/>
          <a:p>
            <a:r>
              <a:rPr lang="en-GB" dirty="0"/>
              <a:t>479,000 already displaced people (</a:t>
            </a:r>
            <a:r>
              <a:rPr lang="en-GB" i="1" dirty="0"/>
              <a:t>at 22/9/2015</a:t>
            </a:r>
            <a:r>
              <a:rPr lang="en-GB" dirty="0"/>
              <a:t>)</a:t>
            </a:r>
          </a:p>
          <a:p>
            <a:r>
              <a:rPr lang="en-GB" dirty="0"/>
              <a:t>In 2012, violence erupted in Rakhine State, forcing around 140,000 people to flee their homes. At the end of 2014, the UNHCR estimated that refugees originating from Myanmar totalled 479,000, making it the seventh-largest source country. </a:t>
            </a:r>
          </a:p>
          <a:p>
            <a:pPr marL="0" indent="0">
              <a:buNone/>
            </a:pPr>
            <a:r>
              <a:rPr lang="en-GB" b="1" dirty="0">
                <a:solidFill>
                  <a:srgbClr val="FF0000"/>
                </a:solidFill>
              </a:rPr>
              <a:t>NB Since the end of 2017, we need to add </a:t>
            </a:r>
            <a:r>
              <a:rPr lang="en-GB" b="1" u="sng" dirty="0">
                <a:solidFill>
                  <a:srgbClr val="FF0000"/>
                </a:solidFill>
              </a:rPr>
              <a:t>at least 600,000 </a:t>
            </a:r>
            <a:r>
              <a:rPr lang="en-GB" b="1" dirty="0">
                <a:solidFill>
                  <a:srgbClr val="FF0000"/>
                </a:solidFill>
              </a:rPr>
              <a:t>more </a:t>
            </a:r>
            <a:r>
              <a:rPr lang="en-GB" b="1" dirty="0" err="1">
                <a:solidFill>
                  <a:srgbClr val="FF0000"/>
                </a:solidFill>
              </a:rPr>
              <a:t>Rohingya</a:t>
            </a:r>
            <a:r>
              <a:rPr lang="en-GB" b="1" dirty="0">
                <a:solidFill>
                  <a:srgbClr val="FF0000"/>
                </a:solidFill>
              </a:rPr>
              <a:t> refuges, forced to flee from Rakhine to Bangladesh</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09942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200" dirty="0"/>
              <a:t>A mother walking with her children in a refugee camp in </a:t>
            </a:r>
            <a:r>
              <a:rPr lang="en-GB" sz="2200" dirty="0" err="1"/>
              <a:t>Laiza</a:t>
            </a:r>
            <a:r>
              <a:rPr lang="en-GB" sz="2200" dirty="0"/>
              <a:t>, Myanmar, in 2012. </a:t>
            </a:r>
            <a:r>
              <a:rPr lang="en-GB" sz="1600" dirty="0"/>
              <a:t>PHOTO: VINCENT YU/ASSOCIATED PRESS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64" y="854814"/>
            <a:ext cx="5984383" cy="3992439"/>
          </a:xfrm>
          <a:prstGeom prst="rect">
            <a:avLst/>
          </a:prstGeom>
        </p:spPr>
      </p:pic>
    </p:spTree>
    <p:extLst>
      <p:ext uri="{BB962C8B-B14F-4D97-AF65-F5344CB8AC3E}">
        <p14:creationId xmlns:p14="http://schemas.microsoft.com/office/powerpoint/2010/main" val="3768616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mn-lt"/>
              </a:rPr>
              <a:t>Case Study: Syria</a:t>
            </a:r>
          </a:p>
        </p:txBody>
      </p:sp>
      <p:sp>
        <p:nvSpPr>
          <p:cNvPr id="3" name="Content Placeholder 2"/>
          <p:cNvSpPr>
            <a:spLocks noGrp="1"/>
          </p:cNvSpPr>
          <p:nvPr>
            <p:ph idx="1"/>
          </p:nvPr>
        </p:nvSpPr>
        <p:spPr/>
        <p:txBody>
          <a:bodyPr/>
          <a:lstStyle/>
          <a:p>
            <a:endParaRPr lang="en-GB" b="1" dirty="0">
              <a:solidFill>
                <a:schemeClr val="accent1">
                  <a:lumMod val="50000"/>
                </a:schemeClr>
              </a:solidFill>
            </a:endParaRPr>
          </a:p>
          <a:p>
            <a:pPr marL="0" indent="0">
              <a:buNone/>
            </a:pPr>
            <a:endParaRPr lang="en-GB" b="1" dirty="0">
              <a:solidFill>
                <a:schemeClr val="accent1">
                  <a:lumMod val="50000"/>
                </a:schemeClr>
              </a:solidFill>
            </a:endParaRPr>
          </a:p>
          <a:p>
            <a:pPr marL="0" indent="0">
              <a:buNone/>
            </a:pPr>
            <a:r>
              <a:rPr lang="en-GB" b="1" dirty="0"/>
              <a:t>Syria (2011-present)</a:t>
            </a:r>
          </a:p>
          <a:p>
            <a:r>
              <a:rPr lang="en-GB" dirty="0"/>
              <a:t>11.6 million displaced people </a:t>
            </a:r>
          </a:p>
          <a:p>
            <a:r>
              <a:rPr lang="en-GB" dirty="0"/>
              <a:t>The continuing conflict and Islamic State offensive forced 1.5 million people to flee abroad in 2014, mainly to neighbouring countries. The number of Syrian refugees now exceeds 4 million and another 7.6 million are internally displaced. </a:t>
            </a:r>
          </a:p>
          <a:p>
            <a:pPr marL="0" indent="0">
              <a:buNone/>
            </a:pPr>
            <a:endParaRPr lang="en-GB" dirty="0"/>
          </a:p>
        </p:txBody>
      </p:sp>
      <p:pic>
        <p:nvPicPr>
          <p:cNvPr id="4" name="Picture 6" descr="Image result for syrian refugees">
            <a:extLst>
              <a:ext uri="{FF2B5EF4-FFF2-40B4-BE49-F238E27FC236}">
                <a16:creationId xmlns:a16="http://schemas.microsoft.com/office/drawing/2014/main" id="{93172002-0573-4E7C-A03A-D1B21F1D4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2049" y="681037"/>
            <a:ext cx="3783302" cy="2269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1290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200" dirty="0">
                <a:solidFill>
                  <a:schemeClr val="accent1">
                    <a:lumMod val="50000"/>
                  </a:schemeClr>
                </a:solidFill>
              </a:rPr>
              <a:t>People waiting in the Turkish city of Istanbul for buses to the Greek border in 2015. </a:t>
            </a:r>
            <a:r>
              <a:rPr lang="en-GB" sz="1600" dirty="0">
                <a:solidFill>
                  <a:schemeClr val="accent1">
                    <a:lumMod val="50000"/>
                  </a:schemeClr>
                </a:solidFill>
              </a:rPr>
              <a:t>PHOTO: YASIN AKGULYASIN AKGUL/AGENCE-FRANCE PRESSE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365126"/>
            <a:ext cx="7128714" cy="4786423"/>
          </a:xfrm>
          <a:prstGeom prst="rect">
            <a:avLst/>
          </a:prstGeom>
        </p:spPr>
      </p:pic>
    </p:spTree>
    <p:extLst>
      <p:ext uri="{BB962C8B-B14F-4D97-AF65-F5344CB8AC3E}">
        <p14:creationId xmlns:p14="http://schemas.microsoft.com/office/powerpoint/2010/main" val="840923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2428-3541-4CEE-92C8-D07A052D2F17}"/>
              </a:ext>
            </a:extLst>
          </p:cNvPr>
          <p:cNvSpPr>
            <a:spLocks noGrp="1"/>
          </p:cNvSpPr>
          <p:nvPr>
            <p:ph type="title"/>
          </p:nvPr>
        </p:nvSpPr>
        <p:spPr/>
        <p:txBody>
          <a:bodyPr/>
          <a:lstStyle/>
          <a:p>
            <a:r>
              <a:rPr lang="en-GB" b="1" dirty="0">
                <a:latin typeface="+mn-lt"/>
              </a:rPr>
              <a:t>Failing and </a:t>
            </a:r>
            <a:br>
              <a:rPr lang="en-GB" b="1" dirty="0">
                <a:latin typeface="+mn-lt"/>
              </a:rPr>
            </a:br>
            <a:r>
              <a:rPr lang="en-GB" b="1" dirty="0">
                <a:latin typeface="+mn-lt"/>
              </a:rPr>
              <a:t>Failed states</a:t>
            </a:r>
          </a:p>
        </p:txBody>
      </p:sp>
      <p:sp>
        <p:nvSpPr>
          <p:cNvPr id="3" name="Content Placeholder 2">
            <a:extLst>
              <a:ext uri="{FF2B5EF4-FFF2-40B4-BE49-F238E27FC236}">
                <a16:creationId xmlns:a16="http://schemas.microsoft.com/office/drawing/2014/main" id="{836D657B-1844-45CA-8266-E23EE98A1E6F}"/>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dirty="0"/>
              <a:t>What gave rise these categories and </a:t>
            </a:r>
          </a:p>
          <a:p>
            <a:pPr marL="0" indent="0">
              <a:buNone/>
            </a:pPr>
            <a:r>
              <a:rPr lang="en-GB" dirty="0"/>
              <a:t>definitions?</a:t>
            </a:r>
          </a:p>
          <a:p>
            <a:r>
              <a:rPr lang="en-GB" dirty="0"/>
              <a:t>End of the Cold War (1989)</a:t>
            </a:r>
          </a:p>
          <a:p>
            <a:r>
              <a:rPr lang="en-GB" dirty="0"/>
              <a:t>Gulf War 1 (1991)</a:t>
            </a:r>
          </a:p>
          <a:p>
            <a:r>
              <a:rPr lang="en-GB" dirty="0"/>
              <a:t>Mogadishu and </a:t>
            </a:r>
            <a:r>
              <a:rPr lang="en-GB" i="1" dirty="0"/>
              <a:t>Black Hawk Down </a:t>
            </a:r>
            <a:r>
              <a:rPr lang="en-GB" dirty="0"/>
              <a:t>(1993)</a:t>
            </a:r>
          </a:p>
          <a:p>
            <a:r>
              <a:rPr lang="en-GB" dirty="0"/>
              <a:t>Bosnia and Rwanda (1992 and 1994)</a:t>
            </a:r>
          </a:p>
          <a:p>
            <a:r>
              <a:rPr lang="en-GB" dirty="0"/>
              <a:t>Bombings at US Embassies in Dar es Salaam and Nairobi 1998</a:t>
            </a:r>
          </a:p>
          <a:p>
            <a:r>
              <a:rPr lang="en-GB" dirty="0"/>
              <a:t>9/11 and Afghanistan: safe haven for </a:t>
            </a:r>
            <a:r>
              <a:rPr lang="en-GB" i="1" dirty="0"/>
              <a:t>Al </a:t>
            </a:r>
            <a:r>
              <a:rPr lang="en-GB" i="1" dirty="0" err="1"/>
              <a:t>Quaeda</a:t>
            </a:r>
            <a:endParaRPr lang="en-GB" i="1" dirty="0"/>
          </a:p>
          <a:p>
            <a:r>
              <a:rPr lang="en-GB" dirty="0"/>
              <a:t>2001 Afghanistan and 2003 Gulf War 2</a:t>
            </a:r>
          </a:p>
        </p:txBody>
      </p:sp>
      <p:pic>
        <p:nvPicPr>
          <p:cNvPr id="2052" name="Picture 4" descr="Image result for Pakistan troops in Mogadishu">
            <a:extLst>
              <a:ext uri="{FF2B5EF4-FFF2-40B4-BE49-F238E27FC236}">
                <a16:creationId xmlns:a16="http://schemas.microsoft.com/office/drawing/2014/main" id="{88B60C9E-2AD4-4141-B208-04F542B2E4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4055" y="365126"/>
            <a:ext cx="3200400" cy="2295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Pakistan troops in Mogadishu">
            <a:extLst>
              <a:ext uri="{FF2B5EF4-FFF2-40B4-BE49-F238E27FC236}">
                <a16:creationId xmlns:a16="http://schemas.microsoft.com/office/drawing/2014/main" id="{24C8817E-5D55-43F6-925C-84ECD277D0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1146" y="2234552"/>
            <a:ext cx="3200400" cy="229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437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Refugees</a:t>
            </a:r>
          </a:p>
        </p:txBody>
      </p:sp>
      <p:sp>
        <p:nvSpPr>
          <p:cNvPr id="3" name="Content Placeholder 2"/>
          <p:cNvSpPr>
            <a:spLocks noGrp="1"/>
          </p:cNvSpPr>
          <p:nvPr>
            <p:ph idx="1"/>
          </p:nvPr>
        </p:nvSpPr>
        <p:spPr>
          <a:xfrm>
            <a:off x="628650" y="1244600"/>
            <a:ext cx="7886700" cy="4932363"/>
          </a:xfrm>
        </p:spPr>
        <p:txBody>
          <a:bodyPr>
            <a:normAutofit fontScale="77500" lnSpcReduction="20000"/>
          </a:bodyPr>
          <a:lstStyle/>
          <a:p>
            <a:endParaRPr lang="en-GB" dirty="0"/>
          </a:p>
          <a:p>
            <a:endParaRPr lang="en-GB" dirty="0"/>
          </a:p>
          <a:p>
            <a:endParaRPr lang="en-GB" dirty="0"/>
          </a:p>
          <a:p>
            <a:endParaRPr lang="en-GB" dirty="0"/>
          </a:p>
          <a:p>
            <a:endParaRPr lang="en-GB" dirty="0"/>
          </a:p>
          <a:p>
            <a:r>
              <a:rPr lang="en-GB" dirty="0"/>
              <a:t>Legal status of refugees (and asylum seekers)</a:t>
            </a:r>
          </a:p>
          <a:p>
            <a:r>
              <a:rPr lang="en-GB" dirty="0"/>
              <a:t>Refugees and economic migrants</a:t>
            </a:r>
          </a:p>
          <a:p>
            <a:r>
              <a:rPr lang="en-GB" dirty="0"/>
              <a:t>Countries of origin of refugees in Europe today</a:t>
            </a:r>
          </a:p>
          <a:p>
            <a:pPr marL="0" indent="0">
              <a:buNone/>
            </a:pPr>
            <a:endParaRPr lang="en-GB" dirty="0"/>
          </a:p>
          <a:p>
            <a:r>
              <a:rPr lang="en-GB" dirty="0"/>
              <a:t>Refugees from civil war in Syria: Lebanon, Jordan, Turkey</a:t>
            </a:r>
          </a:p>
          <a:p>
            <a:r>
              <a:rPr lang="en-GB" dirty="0"/>
              <a:t>Refugees from civil war in Somalia: Kenya</a:t>
            </a:r>
          </a:p>
          <a:p>
            <a:endParaRPr lang="en-GB" dirty="0"/>
          </a:p>
          <a:p>
            <a:r>
              <a:rPr lang="en-GB" dirty="0"/>
              <a:t>Refugee life: on the road, on the sea, camp life</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212" y="1333500"/>
            <a:ext cx="2847975" cy="1600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1748" y="189706"/>
            <a:ext cx="4458989" cy="2743993"/>
          </a:xfrm>
          <a:prstGeom prst="rect">
            <a:avLst/>
          </a:prstGeom>
        </p:spPr>
      </p:pic>
    </p:spTree>
    <p:extLst>
      <p:ext uri="{BB962C8B-B14F-4D97-AF65-F5344CB8AC3E}">
        <p14:creationId xmlns:p14="http://schemas.microsoft.com/office/powerpoint/2010/main" val="3638260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latin typeface="+mn-lt"/>
              </a:rPr>
              <a:t>Somalia </a:t>
            </a:r>
            <a:br>
              <a:rPr lang="en-GB" sz="5400" b="1" dirty="0">
                <a:latin typeface="+mn-lt"/>
              </a:rPr>
            </a:br>
            <a:r>
              <a:rPr lang="en-GB" sz="2400" b="1" dirty="0">
                <a:latin typeface="+mn-lt"/>
              </a:rPr>
              <a:t>Borders and boundaries – Greater Somalia</a:t>
            </a:r>
            <a:br>
              <a:rPr lang="en-GB" sz="2400" b="1" dirty="0">
                <a:latin typeface="+mn-lt"/>
              </a:rPr>
            </a:br>
            <a:r>
              <a:rPr lang="en-GB" sz="2400" b="1" dirty="0">
                <a:latin typeface="+mn-lt"/>
              </a:rPr>
              <a:t>Colonial borders arbitrarily imposed on the Somali people</a:t>
            </a:r>
            <a:endParaRPr lang="en-GB" sz="5400"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77910" y="1690689"/>
            <a:ext cx="4388180" cy="4388180"/>
          </a:xfrm>
        </p:spPr>
      </p:pic>
    </p:spTree>
    <p:extLst>
      <p:ext uri="{BB962C8B-B14F-4D97-AF65-F5344CB8AC3E}">
        <p14:creationId xmlns:p14="http://schemas.microsoft.com/office/powerpoint/2010/main" val="3068061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latin typeface="+mn-lt"/>
              </a:rPr>
              <a:t>Breakaway states/</a:t>
            </a:r>
            <a:r>
              <a:rPr lang="en-GB" sz="5400" b="1" dirty="0" err="1">
                <a:latin typeface="+mn-lt"/>
              </a:rPr>
              <a:t>statelets</a:t>
            </a:r>
            <a:br>
              <a:rPr lang="en-GB" sz="2200" dirty="0">
                <a:latin typeface="+mn-lt"/>
              </a:rPr>
            </a:br>
            <a:endParaRPr lang="en-GB" sz="2200"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21476" y="1492704"/>
            <a:ext cx="5701048" cy="3206840"/>
          </a:xfrm>
          <a:prstGeom prst="rect">
            <a:avLst/>
          </a:prstGeom>
        </p:spPr>
      </p:pic>
      <p:sp>
        <p:nvSpPr>
          <p:cNvPr id="3" name="Rectangle 2"/>
          <p:cNvSpPr/>
          <p:nvPr/>
        </p:nvSpPr>
        <p:spPr>
          <a:xfrm>
            <a:off x="978793" y="2967335"/>
            <a:ext cx="7173533" cy="3139321"/>
          </a:xfrm>
          <a:prstGeom prst="rect">
            <a:avLst/>
          </a:prstGeom>
        </p:spPr>
        <p:txBody>
          <a:bodyPr wrap="square">
            <a:spAutoFit/>
          </a:bodyPr>
          <a:lstStyle/>
          <a:p>
            <a:endParaRPr lang="en-GB" u="sng" dirty="0"/>
          </a:p>
          <a:p>
            <a:endParaRPr lang="en-GB" u="sng" dirty="0"/>
          </a:p>
          <a:p>
            <a:endParaRPr lang="en-GB" u="sng" dirty="0"/>
          </a:p>
          <a:p>
            <a:endParaRPr lang="en-GB" u="sng" dirty="0"/>
          </a:p>
          <a:p>
            <a:endParaRPr lang="en-GB" u="sng" dirty="0"/>
          </a:p>
          <a:p>
            <a:endParaRPr lang="en-GB" u="sng" dirty="0"/>
          </a:p>
          <a:p>
            <a:endParaRPr lang="en-GB" u="sng" dirty="0"/>
          </a:p>
          <a:p>
            <a:r>
              <a:rPr lang="en-GB" dirty="0"/>
              <a:t>British Foreign and Commonwealth Office (FCO) Travel Advice for Somalia, 10 May 2019:</a:t>
            </a:r>
          </a:p>
          <a:p>
            <a:r>
              <a:rPr lang="en-GB" u="sng" dirty="0">
                <a:hlinkClick r:id="rId3"/>
              </a:rPr>
              <a:t>https://www.gov.uk/foreign-travel-advice/somalia</a:t>
            </a:r>
            <a:br>
              <a:rPr lang="en-GB" dirty="0"/>
            </a:br>
            <a:endParaRPr lang="en-GB" dirty="0"/>
          </a:p>
        </p:txBody>
      </p:sp>
    </p:spTree>
    <p:extLst>
      <p:ext uri="{BB962C8B-B14F-4D97-AF65-F5344CB8AC3E}">
        <p14:creationId xmlns:p14="http://schemas.microsoft.com/office/powerpoint/2010/main" val="2280286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a:solidFill>
                  <a:schemeClr val="accent1">
                    <a:lumMod val="50000"/>
                  </a:schemeClr>
                </a:solidFill>
              </a:rPr>
              <a:t>                                                        </a:t>
            </a:r>
            <a:br>
              <a:rPr lang="en-GB" sz="2800" b="1" dirty="0">
                <a:solidFill>
                  <a:schemeClr val="accent1">
                    <a:lumMod val="50000"/>
                  </a:schemeClr>
                </a:solidFill>
              </a:rPr>
            </a:br>
            <a:r>
              <a:rPr lang="en-GB" sz="2800" b="1" dirty="0">
                <a:solidFill>
                  <a:schemeClr val="accent1">
                    <a:lumMod val="50000"/>
                  </a:schemeClr>
                </a:solidFill>
              </a:rPr>
              <a:t>                                      </a:t>
            </a:r>
            <a:r>
              <a:rPr lang="en-GB" sz="4400" b="1" dirty="0">
                <a:solidFill>
                  <a:schemeClr val="accent1">
                    <a:lumMod val="50000"/>
                  </a:schemeClr>
                </a:solidFill>
                <a:latin typeface="+mn-lt"/>
              </a:rPr>
              <a:t>Somalia country profile</a:t>
            </a:r>
            <a:br>
              <a:rPr lang="en-GB" sz="4400" b="1" dirty="0">
                <a:solidFill>
                  <a:schemeClr val="accent1">
                    <a:lumMod val="50000"/>
                  </a:schemeClr>
                </a:solidFill>
                <a:latin typeface="+mn-lt"/>
              </a:rPr>
            </a:br>
            <a:r>
              <a:rPr lang="en-GB" b="1" dirty="0">
                <a:solidFill>
                  <a:schemeClr val="accent1">
                    <a:lumMod val="50000"/>
                  </a:schemeClr>
                </a:solidFill>
              </a:rPr>
              <a:t>                                </a:t>
            </a:r>
            <a:r>
              <a:rPr lang="en-GB" sz="2200" b="1" dirty="0">
                <a:solidFill>
                  <a:schemeClr val="accent1">
                    <a:lumMod val="50000"/>
                  </a:schemeClr>
                </a:solidFill>
              </a:rPr>
              <a:t>4 January 2018</a:t>
            </a:r>
            <a:br>
              <a:rPr lang="en-GB" sz="2200" b="1" u="sng" dirty="0">
                <a:solidFill>
                  <a:schemeClr val="accent1">
                    <a:lumMod val="50000"/>
                  </a:schemeClr>
                </a:solidFill>
              </a:rPr>
            </a:br>
            <a:endParaRPr lang="en-GB" sz="2200" b="1" u="sng" dirty="0"/>
          </a:p>
        </p:txBody>
      </p:sp>
      <p:sp>
        <p:nvSpPr>
          <p:cNvPr id="3" name="Content Placeholder 2"/>
          <p:cNvSpPr>
            <a:spLocks noGrp="1"/>
          </p:cNvSpPr>
          <p:nvPr>
            <p:ph idx="1"/>
          </p:nvPr>
        </p:nvSpPr>
        <p:spPr/>
        <p:txBody>
          <a:bodyPr>
            <a:normAutofit fontScale="77500" lnSpcReduction="20000"/>
          </a:bodyPr>
          <a:lstStyle/>
          <a:p>
            <a:r>
              <a:rPr lang="en-GB" dirty="0">
                <a:solidFill>
                  <a:schemeClr val="accent1">
                    <a:lumMod val="50000"/>
                  </a:schemeClr>
                </a:solidFill>
              </a:rPr>
              <a:t>Created in 1960 from a former British protectorate and an Italian colony, Somalia collapsed into anarchy following the overthrow of the military regime of President </a:t>
            </a:r>
            <a:r>
              <a:rPr lang="en-GB" dirty="0" err="1">
                <a:solidFill>
                  <a:schemeClr val="accent1">
                    <a:lumMod val="50000"/>
                  </a:schemeClr>
                </a:solidFill>
              </a:rPr>
              <a:t>Siad</a:t>
            </a:r>
            <a:r>
              <a:rPr lang="en-GB" dirty="0">
                <a:solidFill>
                  <a:schemeClr val="accent1">
                    <a:lumMod val="50000"/>
                  </a:schemeClr>
                </a:solidFill>
              </a:rPr>
              <a:t> Barre in 1991.</a:t>
            </a:r>
          </a:p>
          <a:p>
            <a:r>
              <a:rPr lang="en-GB" dirty="0">
                <a:solidFill>
                  <a:schemeClr val="accent1">
                    <a:lumMod val="50000"/>
                  </a:schemeClr>
                </a:solidFill>
              </a:rPr>
              <a:t>As rival warlords tore the country apart into clan-based fiefdoms, an internationally-backed unity government formed in 2000 struggled to establish control, and the two relatively peaceful northern regions of Somaliland and Puntland effectively broke away.</a:t>
            </a:r>
          </a:p>
          <a:p>
            <a:r>
              <a:rPr lang="en-GB" dirty="0">
                <a:solidFill>
                  <a:schemeClr val="accent1">
                    <a:lumMod val="50000"/>
                  </a:schemeClr>
                </a:solidFill>
              </a:rPr>
              <a:t>The seizure of the capital Mogadishu and much of the country's south by a coalition of Islamist </a:t>
            </a:r>
            <a:r>
              <a:rPr lang="en-GB" dirty="0" err="1">
                <a:solidFill>
                  <a:schemeClr val="accent1">
                    <a:lumMod val="50000"/>
                  </a:schemeClr>
                </a:solidFill>
              </a:rPr>
              <a:t>shariah</a:t>
            </a:r>
            <a:r>
              <a:rPr lang="en-GB" dirty="0">
                <a:solidFill>
                  <a:schemeClr val="accent1">
                    <a:lumMod val="50000"/>
                  </a:schemeClr>
                </a:solidFill>
              </a:rPr>
              <a:t> courts in 2006 prompted an intervention by Ethiopian, and later, African Union, forces.</a:t>
            </a:r>
          </a:p>
          <a:p>
            <a:r>
              <a:rPr lang="en-GB" dirty="0">
                <a:solidFill>
                  <a:schemeClr val="accent1">
                    <a:lumMod val="50000"/>
                  </a:schemeClr>
                </a:solidFill>
              </a:rPr>
              <a:t>Since 2012, when a new internationally-backed government was installed, Somalia has been inching towards stability, but the new authorities still face a challenge from Al-Qaeda-aligned Al-</a:t>
            </a:r>
            <a:r>
              <a:rPr lang="en-GB" dirty="0" err="1">
                <a:solidFill>
                  <a:schemeClr val="accent1">
                    <a:lumMod val="50000"/>
                  </a:schemeClr>
                </a:solidFill>
              </a:rPr>
              <a:t>Shabab</a:t>
            </a:r>
            <a:r>
              <a:rPr lang="en-GB" dirty="0">
                <a:solidFill>
                  <a:schemeClr val="accent1">
                    <a:lumMod val="50000"/>
                  </a:schemeClr>
                </a:solidFill>
              </a:rPr>
              <a:t> insurgents.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077" y="437357"/>
            <a:ext cx="1571625" cy="1181100"/>
          </a:xfrm>
          <a:prstGeom prst="rect">
            <a:avLst/>
          </a:prstGeom>
        </p:spPr>
      </p:pic>
    </p:spTree>
    <p:extLst>
      <p:ext uri="{BB962C8B-B14F-4D97-AF65-F5344CB8AC3E}">
        <p14:creationId xmlns:p14="http://schemas.microsoft.com/office/powerpoint/2010/main" val="151496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365195"/>
          </a:xfrm>
        </p:spPr>
        <p:txBody>
          <a:bodyPr>
            <a:normAutofit fontScale="90000"/>
          </a:bodyPr>
          <a:lstStyle/>
          <a:p>
            <a:br>
              <a:rPr lang="en-GB" dirty="0"/>
            </a:br>
            <a:r>
              <a:rPr lang="en-GB" b="1" dirty="0">
                <a:latin typeface="+mn-lt"/>
              </a:rPr>
              <a:t>Al Jazeera. Somalia – A Forgotten Story. 46 mins:</a:t>
            </a:r>
            <a:br>
              <a:rPr lang="en-GB" b="1" dirty="0">
                <a:latin typeface="+mn-lt"/>
              </a:rPr>
            </a:br>
            <a:r>
              <a:rPr lang="en-GB" sz="3600" u="sng" dirty="0">
                <a:hlinkClick r:id="rId2"/>
              </a:rPr>
              <a:t>https://www.youtube.com/watch?v=DptQdIhMGZk</a:t>
            </a:r>
            <a:endParaRPr lang="en-GB" dirty="0"/>
          </a:p>
        </p:txBody>
      </p:sp>
      <p:sp>
        <p:nvSpPr>
          <p:cNvPr id="3" name="Content Placeholder 2"/>
          <p:cNvSpPr>
            <a:spLocks noGrp="1"/>
          </p:cNvSpPr>
          <p:nvPr>
            <p:ph idx="1"/>
          </p:nvPr>
        </p:nvSpPr>
        <p:spPr>
          <a:xfrm>
            <a:off x="628650" y="2962141"/>
            <a:ext cx="7886700" cy="3214822"/>
          </a:xfrm>
        </p:spPr>
        <p:txBody>
          <a:bodyPr/>
          <a:lstStyle/>
          <a:p>
            <a:pPr marL="0" indent="0">
              <a:buNone/>
            </a:pPr>
            <a:r>
              <a:rPr lang="en-GB" dirty="0"/>
              <a:t>The film clip above is a very good 46-minute </a:t>
            </a:r>
            <a:r>
              <a:rPr lang="en-GB" i="1" dirty="0"/>
              <a:t>Al Jazeera </a:t>
            </a:r>
            <a:r>
              <a:rPr lang="en-GB" dirty="0"/>
              <a:t>documentary, made in 2016, about Somalia by Hamza </a:t>
            </a:r>
            <a:r>
              <a:rPr lang="en-GB" dirty="0" err="1"/>
              <a:t>Ashrif</a:t>
            </a:r>
            <a:r>
              <a:rPr lang="en-GB" dirty="0"/>
              <a:t>.</a:t>
            </a:r>
          </a:p>
        </p:txBody>
      </p:sp>
    </p:spTree>
    <p:extLst>
      <p:ext uri="{BB962C8B-B14F-4D97-AF65-F5344CB8AC3E}">
        <p14:creationId xmlns:p14="http://schemas.microsoft.com/office/powerpoint/2010/main" val="658802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Other mass </a:t>
            </a:r>
            <a:br>
              <a:rPr lang="en-GB" b="1" dirty="0">
                <a:latin typeface="+mn-lt"/>
              </a:rPr>
            </a:br>
            <a:r>
              <a:rPr lang="en-GB" b="1" dirty="0">
                <a:latin typeface="+mn-lt"/>
              </a:rPr>
              <a:t>migrations: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Rural  &gt; Urban (e.g. Africa, South Asia and China)</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9175" y="365126"/>
            <a:ext cx="3123986" cy="233997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8112" y="3517105"/>
            <a:ext cx="5919788" cy="2794794"/>
          </a:xfrm>
          <a:prstGeom prst="rect">
            <a:avLst/>
          </a:prstGeom>
        </p:spPr>
      </p:pic>
    </p:spTree>
    <p:extLst>
      <p:ext uri="{BB962C8B-B14F-4D97-AF65-F5344CB8AC3E}">
        <p14:creationId xmlns:p14="http://schemas.microsoft.com/office/powerpoint/2010/main" val="100126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CA80A-D5EF-4B5E-AE42-6DA9813C3743}"/>
              </a:ext>
            </a:extLst>
          </p:cNvPr>
          <p:cNvSpPr>
            <a:spLocks noGrp="1"/>
          </p:cNvSpPr>
          <p:nvPr>
            <p:ph type="title"/>
          </p:nvPr>
        </p:nvSpPr>
        <p:spPr>
          <a:xfrm>
            <a:off x="628650" y="365125"/>
            <a:ext cx="7886700" cy="1325563"/>
          </a:xfrm>
        </p:spPr>
        <p:txBody>
          <a:bodyPr>
            <a:normAutofit/>
          </a:bodyPr>
          <a:lstStyle/>
          <a:p>
            <a:pPr algn="ctr"/>
            <a:r>
              <a:rPr lang="en-GB" b="1">
                <a:latin typeface="+mn-lt"/>
              </a:rPr>
              <a:t>Cosmopolitanism and inter-governmental co-operation</a:t>
            </a:r>
          </a:p>
        </p:txBody>
      </p:sp>
      <p:graphicFrame>
        <p:nvGraphicFramePr>
          <p:cNvPr id="5" name="Content Placeholder 2">
            <a:extLst>
              <a:ext uri="{FF2B5EF4-FFF2-40B4-BE49-F238E27FC236}">
                <a16:creationId xmlns:a16="http://schemas.microsoft.com/office/drawing/2014/main" id="{87EACFA0-50CC-4121-80B5-985E9BF0DA9D}"/>
              </a:ext>
            </a:extLst>
          </p:cNvPr>
          <p:cNvGraphicFramePr>
            <a:graphicFrameLocks noGrp="1"/>
          </p:cNvGraphicFramePr>
          <p:nvPr>
            <p:ph idx="1"/>
            <p:extLst>
              <p:ext uri="{D42A27DB-BD31-4B8C-83A1-F6EECF244321}">
                <p14:modId xmlns:p14="http://schemas.microsoft.com/office/powerpoint/2010/main" val="120371355"/>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68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r>
              <a:rPr lang="en-GB" sz="2800" b="1">
                <a:solidFill>
                  <a:srgbClr val="FFFFFF"/>
                </a:solidFill>
                <a:latin typeface="+mn-lt"/>
              </a:rPr>
              <a:t>Cosmopolitanism</a:t>
            </a:r>
          </a:p>
        </p:txBody>
      </p:sp>
      <p:sp>
        <p:nvSpPr>
          <p:cNvPr id="3" name="Content Placeholder 2"/>
          <p:cNvSpPr>
            <a:spLocks noGrp="1"/>
          </p:cNvSpPr>
          <p:nvPr>
            <p:ph idx="1"/>
          </p:nvPr>
        </p:nvSpPr>
        <p:spPr>
          <a:xfrm>
            <a:off x="4567930" y="801866"/>
            <a:ext cx="3979563" cy="5230634"/>
          </a:xfrm>
        </p:spPr>
        <p:txBody>
          <a:bodyPr anchor="ctr">
            <a:normAutofit/>
          </a:bodyPr>
          <a:lstStyle/>
          <a:p>
            <a:pPr marL="0" indent="0">
              <a:buNone/>
            </a:pPr>
            <a:r>
              <a:rPr lang="en-GB" sz="2100">
                <a:solidFill>
                  <a:srgbClr val="000000"/>
                </a:solidFill>
              </a:rPr>
              <a:t>Stanford Encyclopedia of Philosophy, 2002 (revised 2019) </a:t>
            </a:r>
            <a:r>
              <a:rPr lang="en-GB" sz="2100" i="1">
                <a:solidFill>
                  <a:srgbClr val="000000"/>
                </a:solidFill>
              </a:rPr>
              <a:t>Cosmopolitanism</a:t>
            </a:r>
          </a:p>
          <a:p>
            <a:pPr marL="0" indent="0">
              <a:buNone/>
            </a:pPr>
            <a:r>
              <a:rPr lang="en-GB" sz="2100">
                <a:solidFill>
                  <a:srgbClr val="000000"/>
                </a:solidFill>
                <a:hlinkClick r:id="rId3"/>
              </a:rPr>
              <a:t>https://plato.stanford.edu/entries/cosmopolitanism/</a:t>
            </a:r>
            <a:endParaRPr lang="en-GB" sz="2100">
              <a:solidFill>
                <a:srgbClr val="000000"/>
              </a:solidFill>
            </a:endParaRPr>
          </a:p>
          <a:p>
            <a:pPr marL="0" indent="0">
              <a:buNone/>
            </a:pPr>
            <a:endParaRPr lang="en-GB" sz="2100" i="1">
              <a:solidFill>
                <a:srgbClr val="000000"/>
              </a:solidFill>
            </a:endParaRPr>
          </a:p>
          <a:p>
            <a:pPr marL="0" indent="0">
              <a:buNone/>
            </a:pPr>
            <a:r>
              <a:rPr lang="en-GB" sz="2100" b="1">
                <a:solidFill>
                  <a:srgbClr val="000000"/>
                </a:solidFill>
              </a:rPr>
              <a:t>Summary:</a:t>
            </a:r>
          </a:p>
          <a:p>
            <a:r>
              <a:rPr lang="en-GB" sz="2100">
                <a:solidFill>
                  <a:srgbClr val="000000"/>
                </a:solidFill>
              </a:rPr>
              <a:t>Greek and Roman Cosmopolitanism: Stoicism, Cynicism, Seneca etc.</a:t>
            </a:r>
          </a:p>
          <a:p>
            <a:r>
              <a:rPr lang="en-GB" sz="2100">
                <a:solidFill>
                  <a:srgbClr val="000000"/>
                </a:solidFill>
              </a:rPr>
              <a:t>Kant’s </a:t>
            </a:r>
            <a:r>
              <a:rPr lang="en-GB" sz="2100" i="1">
                <a:solidFill>
                  <a:srgbClr val="000000"/>
                </a:solidFill>
              </a:rPr>
              <a:t>Perpetual Peace </a:t>
            </a:r>
            <a:r>
              <a:rPr lang="en-GB" sz="2100">
                <a:solidFill>
                  <a:srgbClr val="000000"/>
                </a:solidFill>
              </a:rPr>
              <a:t>(1795)</a:t>
            </a:r>
          </a:p>
          <a:p>
            <a:r>
              <a:rPr lang="en-GB" sz="2100">
                <a:solidFill>
                  <a:srgbClr val="000000"/>
                </a:solidFill>
              </a:rPr>
              <a:t>Reviving and refining these Cosmopolitan ideas to answer Rawls’ “national particularism”: Thomas Pogge </a:t>
            </a:r>
            <a:r>
              <a:rPr lang="en-GB" sz="2100" i="1">
                <a:solidFill>
                  <a:srgbClr val="000000"/>
                </a:solidFill>
              </a:rPr>
              <a:t>et al.</a:t>
            </a:r>
          </a:p>
          <a:p>
            <a:pPr marL="0" indent="0">
              <a:buNone/>
            </a:pPr>
            <a:endParaRPr lang="en-GB" sz="2100">
              <a:solidFill>
                <a:srgbClr val="000000"/>
              </a:solidFill>
            </a:endParaRPr>
          </a:p>
        </p:txBody>
      </p:sp>
    </p:spTree>
    <p:extLst>
      <p:ext uri="{BB962C8B-B14F-4D97-AF65-F5344CB8AC3E}">
        <p14:creationId xmlns:p14="http://schemas.microsoft.com/office/powerpoint/2010/main" val="3919746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p:spPr>
        <p:txBody>
          <a:bodyPr/>
          <a:lstStyle/>
          <a:p>
            <a:r>
              <a:rPr lang="en-GB" b="1" dirty="0">
                <a:latin typeface="+mn-lt"/>
              </a:rPr>
              <a:t>Attempts at World Order</a:t>
            </a:r>
          </a:p>
        </p:txBody>
      </p:sp>
      <p:sp>
        <p:nvSpPr>
          <p:cNvPr id="3" name="Content Placeholder 2"/>
          <p:cNvSpPr>
            <a:spLocks noGrp="1"/>
          </p:cNvSpPr>
          <p:nvPr>
            <p:ph idx="1"/>
          </p:nvPr>
        </p:nvSpPr>
        <p:spPr>
          <a:xfrm>
            <a:off x="628650" y="1392382"/>
            <a:ext cx="7886700" cy="4784581"/>
          </a:xfrm>
          <a:solidFill>
            <a:schemeClr val="accent3">
              <a:lumMod val="40000"/>
              <a:lumOff val="60000"/>
            </a:schemeClr>
          </a:solidFill>
        </p:spPr>
        <p:txBody>
          <a:bodyPr>
            <a:normAutofit fontScale="92500" lnSpcReduction="10000"/>
          </a:bodyPr>
          <a:lstStyle/>
          <a:p>
            <a:pPr marL="0" indent="0">
              <a:buNone/>
            </a:pPr>
            <a:endParaRPr lang="en-GB" dirty="0">
              <a:solidFill>
                <a:schemeClr val="accent1">
                  <a:lumMod val="50000"/>
                </a:schemeClr>
              </a:solidFill>
            </a:endParaRPr>
          </a:p>
          <a:p>
            <a:pPr marL="0" indent="0">
              <a:buNone/>
            </a:pPr>
            <a:r>
              <a:rPr lang="en-GB" dirty="0"/>
              <a:t>1815-1864 The Treaty of Vienna and the Concert of Europe</a:t>
            </a:r>
          </a:p>
          <a:p>
            <a:pPr marL="0" indent="0">
              <a:buNone/>
            </a:pPr>
            <a:r>
              <a:rPr lang="en-GB" dirty="0"/>
              <a:t>1919-1939 The Treaty of Versailles and the League of Nations (and the Kellogg-Briand Pact of 1928)</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1945 The United Nations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3569" y="3445951"/>
            <a:ext cx="3751985" cy="1960715"/>
          </a:xfrm>
          <a:prstGeom prst="rect">
            <a:avLst/>
          </a:prstGeom>
        </p:spPr>
      </p:pic>
    </p:spTree>
    <p:extLst>
      <p:ext uri="{BB962C8B-B14F-4D97-AF65-F5344CB8AC3E}">
        <p14:creationId xmlns:p14="http://schemas.microsoft.com/office/powerpoint/2010/main" val="3512766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sz="6600" b="1" dirty="0">
                <a:latin typeface="+mn-lt"/>
              </a:rPr>
              <a:t>Global Justice?</a:t>
            </a:r>
            <a:br>
              <a:rPr lang="en-GB" sz="2000" b="1" dirty="0">
                <a:latin typeface="+mn-lt"/>
              </a:rPr>
            </a:br>
            <a:r>
              <a:rPr lang="en-GB" sz="2000" b="1" dirty="0">
                <a:latin typeface="+mn-lt"/>
              </a:rPr>
              <a:t>                                      ICC, The Hague</a:t>
            </a:r>
            <a:endParaRPr lang="en-GB" sz="6600"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1643" y="2098964"/>
            <a:ext cx="7503707" cy="445425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124" y="452004"/>
            <a:ext cx="1470314" cy="1470314"/>
          </a:xfrm>
          <a:prstGeom prst="rect">
            <a:avLst/>
          </a:prstGeom>
        </p:spPr>
      </p:pic>
    </p:spTree>
    <p:extLst>
      <p:ext uri="{BB962C8B-B14F-4D97-AF65-F5344CB8AC3E}">
        <p14:creationId xmlns:p14="http://schemas.microsoft.com/office/powerpoint/2010/main" val="41553471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896</Words>
  <Application>Microsoft Office PowerPoint</Application>
  <PresentationFormat>On-screen Show (4:3)</PresentationFormat>
  <Paragraphs>135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HPAN5003/6003 Contemporary Issues in Comparative Politics Lecture 5: The Nation State: Migration and Borders</vt:lpstr>
      <vt:lpstr>Human migration – a 200,000 year overview</vt:lpstr>
      <vt:lpstr>Human migration in the 21st century</vt:lpstr>
      <vt:lpstr>In the aftermath of war… Forced migrations</vt:lpstr>
      <vt:lpstr> Palestine 1945-48 India-Pakistan 1947 </vt:lpstr>
      <vt:lpstr>Other crises of displacement (cited in the Wall Street Journal report, 22 Sept. 2015)</vt:lpstr>
      <vt:lpstr>Case Study: Myanmar 2012-present</vt:lpstr>
      <vt:lpstr>   </vt:lpstr>
      <vt:lpstr>Case Study: Syria</vt:lpstr>
      <vt:lpstr>PowerPoint Presentation</vt:lpstr>
      <vt:lpstr>Failing and  Failed states</vt:lpstr>
      <vt:lpstr>Refugees</vt:lpstr>
      <vt:lpstr>Somalia  Borders and boundaries – Greater Somalia Colonial borders arbitrarily imposed on the Somali people</vt:lpstr>
      <vt:lpstr>Breakaway states/statelets </vt:lpstr>
      <vt:lpstr>                                                                                               Somalia country profile                                 4 January 2018 </vt:lpstr>
      <vt:lpstr> Al Jazeera. Somalia – A Forgotten Story. 46 mins: https://www.youtube.com/watch?v=DptQdIhMGZk</vt:lpstr>
      <vt:lpstr>Other mass  migrations:</vt:lpstr>
      <vt:lpstr>Cosmopolitanism and inter-governmental co-operation</vt:lpstr>
      <vt:lpstr>Cosmopolitanism</vt:lpstr>
      <vt:lpstr>Attempts at World Order</vt:lpstr>
      <vt:lpstr>                Global Justice?                                       ICC, The Hague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HPAN5003/6003 Contemporary Issues in Comparative Politics Lecture 5: The Nation State: Migration and Borders</dc:title>
  <dc:creator>Andy Bevan</dc:creator>
  <cp:lastModifiedBy>Andy Bevan</cp:lastModifiedBy>
  <cp:revision>9</cp:revision>
  <dcterms:created xsi:type="dcterms:W3CDTF">2020-05-05T13:14:54Z</dcterms:created>
  <dcterms:modified xsi:type="dcterms:W3CDTF">2020-05-06T12:24:14Z</dcterms:modified>
</cp:coreProperties>
</file>