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80" r:id="rId4"/>
    <p:sldId id="281" r:id="rId5"/>
    <p:sldId id="284" r:id="rId6"/>
    <p:sldId id="282" r:id="rId7"/>
    <p:sldId id="283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79" r:id="rId18"/>
    <p:sldId id="278" r:id="rId19"/>
    <p:sldId id="276" r:id="rId2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FF00"/>
    <a:srgbClr val="00FF00"/>
    <a:srgbClr val="00FFFF"/>
    <a:srgbClr val="0066FF"/>
    <a:srgbClr val="CC3399"/>
    <a:srgbClr val="FF3300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918" autoAdjust="0"/>
    <p:restoredTop sz="94660"/>
  </p:normalViewPr>
  <p:slideViewPr>
    <p:cSldViewPr>
      <p:cViewPr>
        <p:scale>
          <a:sx n="80" d="100"/>
          <a:sy n="80" d="100"/>
        </p:scale>
        <p:origin x="-2988" y="-738"/>
      </p:cViewPr>
      <p:guideLst>
        <p:guide orient="horz" pos="11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9E1893-B936-4562-80EC-C48716A99BE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58D96-6510-47F5-9CEA-EC795432A99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B357B0-DFEB-45EC-BA5D-D1D9DB6EB76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1C4D4D-0371-47EC-B3CC-8068D635DB1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509C0-03C4-4F2A-AF97-D2D0F5AB271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8A250-ED1D-44CE-A375-54E6790A18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087EB-D4B2-4A8D-8308-816B502D097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4606D5-EE9E-4CDC-8F66-B5162FD5AAE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DDB7-BCD7-45B1-8A64-9AA015EF6DF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AE66DF-0222-4640-BAC1-DA2F7EE0FC0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FAED25-0710-4308-A75A-29F9E29EB5A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Tm="30000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3399"/>
            </a:gs>
            <a:gs pos="50000">
              <a:srgbClr val="FFCCFF"/>
            </a:gs>
            <a:gs pos="100000">
              <a:srgbClr val="CC33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2C8453-DABD-4E78-87B1-371BAD4D575F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0">
    <p:pull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376238" y="1628775"/>
            <a:ext cx="8389937" cy="4895850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395536" y="188640"/>
            <a:ext cx="8389937" cy="1150937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68313" y="474663"/>
            <a:ext cx="820737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 dirty="0" err="1" smtClean="0">
                <a:solidFill>
                  <a:srgbClr val="FFFF00"/>
                </a:solidFill>
                <a:latin typeface="Comic Sans MS" pitchFamily="66" charset="0"/>
              </a:rPr>
              <a:t>Cyfnod</a:t>
            </a:r>
            <a:r>
              <a:rPr lang="en-GB" sz="30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FFFF00"/>
                </a:solidFill>
                <a:latin typeface="Comic Sans MS" pitchFamily="66" charset="0"/>
              </a:rPr>
              <a:t>Allweddol</a:t>
            </a:r>
            <a:r>
              <a:rPr lang="en-GB" sz="30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000" b="1" dirty="0">
                <a:solidFill>
                  <a:srgbClr val="FFFF00"/>
                </a:solidFill>
                <a:latin typeface="Comic Sans MS" pitchFamily="66" charset="0"/>
              </a:rPr>
              <a:t>2:  </a:t>
            </a:r>
            <a:r>
              <a:rPr lang="en-GB" sz="3000" b="1" dirty="0" err="1" smtClean="0">
                <a:solidFill>
                  <a:srgbClr val="FFFF00"/>
                </a:solidFill>
                <a:latin typeface="Comic Sans MS" pitchFamily="66" charset="0"/>
              </a:rPr>
              <a:t>Blwyddyn</a:t>
            </a:r>
            <a:r>
              <a:rPr lang="en-GB" sz="30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000" b="1" dirty="0">
                <a:solidFill>
                  <a:srgbClr val="FFFF00"/>
                </a:solidFill>
                <a:latin typeface="Comic Sans MS" pitchFamily="66" charset="0"/>
              </a:rPr>
              <a:t>5 - </a:t>
            </a:r>
            <a:r>
              <a:rPr lang="en-GB" sz="3000" b="1" dirty="0" err="1" smtClean="0">
                <a:solidFill>
                  <a:srgbClr val="FFFF00"/>
                </a:solidFill>
                <a:latin typeface="Comic Sans MS" pitchFamily="66" charset="0"/>
              </a:rPr>
              <a:t>Rhif</a:t>
            </a:r>
            <a:r>
              <a:rPr lang="en-GB" sz="30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000" b="1" dirty="0">
                <a:solidFill>
                  <a:srgbClr val="FFFF00"/>
                </a:solidFill>
                <a:latin typeface="Comic Sans MS" pitchFamily="66" charset="0"/>
              </a:rPr>
              <a:t>5</a:t>
            </a:r>
            <a:endParaRPr lang="en-GB" sz="30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431800" y="2060575"/>
            <a:ext cx="8280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accent2"/>
                </a:solidFill>
                <a:latin typeface="Comic Sans MS" pitchFamily="66" charset="0"/>
              </a:rPr>
              <a:t>Mae 15 o </a:t>
            </a:r>
            <a:r>
              <a:rPr lang="en-GB" sz="3600" b="1" dirty="0" err="1" smtClean="0">
                <a:solidFill>
                  <a:schemeClr val="accent2"/>
                </a:solidFill>
                <a:latin typeface="Comic Sans MS" pitchFamily="66" charset="0"/>
              </a:rPr>
              <a:t>gwestiynau</a:t>
            </a:r>
            <a:r>
              <a:rPr lang="en-GB" sz="3600" b="1" dirty="0" smtClean="0">
                <a:solidFill>
                  <a:schemeClr val="accent2"/>
                </a:solidFill>
                <a:latin typeface="Comic Sans MS" pitchFamily="66" charset="0"/>
              </a:rPr>
              <a:t>. </a:t>
            </a:r>
            <a:endParaRPr lang="en-GB" sz="36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430213" y="3008313"/>
            <a:ext cx="8280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3600" b="1" dirty="0" smtClean="0">
                <a:solidFill>
                  <a:schemeClr val="accent6"/>
                </a:solidFill>
                <a:latin typeface="Comic Sans MS" pitchFamily="66" charset="0"/>
              </a:rPr>
              <a:t>Bydd pob un yn aros ar y sgrin am </a:t>
            </a:r>
            <a:r>
              <a:rPr lang="cy-GB" sz="3600" b="1" dirty="0" smtClean="0">
                <a:solidFill>
                  <a:srgbClr val="FF0000"/>
                </a:solidFill>
                <a:latin typeface="Comic Sans MS" pitchFamily="66" charset="0"/>
              </a:rPr>
              <a:t>30 eiliad. </a:t>
            </a:r>
            <a:endParaRPr lang="en-GB" sz="3600" b="1" dirty="0" smtClean="0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431800" y="4541838"/>
            <a:ext cx="8280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600" b="1" dirty="0" err="1" smtClean="0">
                <a:solidFill>
                  <a:schemeClr val="accent2"/>
                </a:solidFill>
                <a:latin typeface="Comic Sans MS" pitchFamily="66" charset="0"/>
              </a:rPr>
              <a:t>Ysgrifennwch</a:t>
            </a:r>
            <a:r>
              <a:rPr lang="en-GB" sz="36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3600" b="1" dirty="0" err="1" smtClean="0">
                <a:solidFill>
                  <a:schemeClr val="accent2"/>
                </a:solidFill>
                <a:latin typeface="Comic Sans MS" pitchFamily="66" charset="0"/>
              </a:rPr>
              <a:t>lawr</a:t>
            </a:r>
            <a:r>
              <a:rPr lang="en-GB" sz="3600" b="1" dirty="0" smtClean="0">
                <a:solidFill>
                  <a:schemeClr val="accent2"/>
                </a:solidFill>
                <a:latin typeface="Comic Sans MS" pitchFamily="66" charset="0"/>
              </a:rPr>
              <a:t> yr </a:t>
            </a:r>
            <a:r>
              <a:rPr lang="en-GB" sz="3600" b="1" dirty="0" err="1" smtClean="0">
                <a:solidFill>
                  <a:schemeClr val="accent2"/>
                </a:solidFill>
                <a:latin typeface="Comic Sans MS" pitchFamily="66" charset="0"/>
              </a:rPr>
              <a:t>ateb</a:t>
            </a:r>
            <a:r>
              <a:rPr lang="en-GB" sz="36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3600" b="1" dirty="0" err="1" smtClean="0">
                <a:solidFill>
                  <a:schemeClr val="accent2"/>
                </a:solidFill>
                <a:latin typeface="Comic Sans MS" pitchFamily="66" charset="0"/>
              </a:rPr>
              <a:t>i</a:t>
            </a:r>
            <a:r>
              <a:rPr lang="en-GB" sz="3600" b="1" dirty="0" smtClean="0">
                <a:solidFill>
                  <a:schemeClr val="accent2"/>
                </a:solidFill>
                <a:latin typeface="Comic Sans MS" pitchFamily="66" charset="0"/>
              </a:rPr>
              <a:t> bob </a:t>
            </a:r>
            <a:r>
              <a:rPr lang="en-GB" sz="3600" b="1" dirty="0" err="1" smtClean="0">
                <a:solidFill>
                  <a:schemeClr val="accent2"/>
                </a:solidFill>
                <a:latin typeface="Comic Sans MS" pitchFamily="66" charset="0"/>
              </a:rPr>
              <a:t>cwestiwn</a:t>
            </a:r>
            <a:r>
              <a:rPr lang="en-GB" sz="3600" b="1" dirty="0" smtClean="0">
                <a:solidFill>
                  <a:schemeClr val="accent2"/>
                </a:solidFill>
                <a:latin typeface="Comic Sans MS" pitchFamily="66" charset="0"/>
              </a:rPr>
              <a:t>.</a:t>
            </a:r>
            <a:endParaRPr lang="en-GB" sz="3600" b="1" dirty="0" smtClean="0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30000">
    <p:pull dir="d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6" grpId="0"/>
      <p:bldP spid="20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5603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1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Faint o raddau sydd </a:t>
            </a:r>
            <a:b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</a:b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mewn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tro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llawn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?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25614" name="Group 14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25612" name="AutoShape 12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5613" name="AutoShape 13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675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2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Gall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Cryno Ddisgiau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gwag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gael eu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prynu mewn pecynnau o 8. </a:t>
            </a:r>
            <a:b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</a:b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Faint o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Gryno Ddisgiau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yn gyfan gwbl fyddai mewn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9 o becynnau?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28680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28681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682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699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3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Dyblwch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15 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ac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adiwch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7.</a:t>
            </a:r>
          </a:p>
        </p:txBody>
      </p:sp>
      <p:grpSp>
        <p:nvGrpSpPr>
          <p:cNvPr id="29704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29705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9706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1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6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Roedd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rhaglen deledu yn </a:t>
            </a:r>
            <a:b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</a:b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45 munud o hyd. </a:t>
            </a:r>
            <a:b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</a:b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Os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oedd yn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dechrau am 3:20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yp, faint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o'r gloch oedd yn gorffen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?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32776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2777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2778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3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4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Pa un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sydd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drymaf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,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  <a:p>
            <a:pPr algn="ctr"/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600g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neu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6cg</a:t>
            </a:r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?</a:t>
            </a:r>
          </a:p>
        </p:txBody>
      </p:sp>
      <p:grpSp>
        <p:nvGrpSpPr>
          <p:cNvPr id="30728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0729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730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7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5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Roedd 38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o binnau bawd mewn powlen. Os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ydych yn ychwanegu 16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o binnau bawd arall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,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faint wedyn fyddai yn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y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bowlen?</a:t>
            </a:r>
            <a:endParaRPr lang="en-GB" sz="4000" b="1" dirty="0">
              <a:solidFill>
                <a:schemeClr val="accent6"/>
              </a:solidFill>
              <a:latin typeface="Comic Sans MS" pitchFamily="66" charset="0"/>
            </a:endParaRPr>
          </a:p>
        </p:txBody>
      </p:sp>
      <p:grpSp>
        <p:nvGrpSpPr>
          <p:cNvPr id="31752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1753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54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5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7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Mae gan sgwâr ochrau </a:t>
            </a:r>
            <a:b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</a:b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o 12cm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o hyd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. </a:t>
            </a:r>
            <a:b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</a:b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Beth yw cyfanswm hyd </a:t>
            </a:r>
            <a:b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</a:b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y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pedair ochr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?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33800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3801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3802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8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Os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yw hi’n Fawrth 11fed heddiw,beth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fydd y dyddiad ar y diwrnod hwn yr wythnos nesaf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?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34824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4825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4826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843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9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Beth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yw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un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chwarter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o 28</a:t>
            </a:r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?</a:t>
            </a:r>
          </a:p>
        </p:txBody>
      </p:sp>
      <p:grpSp>
        <p:nvGrpSpPr>
          <p:cNvPr id="35848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5849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5850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867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10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Sawl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milimetr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s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ydd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mewn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4cm</a:t>
            </a:r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?</a:t>
            </a:r>
          </a:p>
        </p:txBody>
      </p:sp>
      <p:grpSp>
        <p:nvGrpSpPr>
          <p:cNvPr id="36872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6873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6874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891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11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Sawl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pedwar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sydd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mewn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36?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37896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7897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898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15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12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Adiwch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  <a:p>
            <a:pPr algn="ctr"/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£1.20 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a </a:t>
            </a:r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£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2.40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gyda’i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gilydd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.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38920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8921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8922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39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13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Roedd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drôr cyllyll a ffyrc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yn cynnwys 36 o ffyrc.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/>
            </a:r>
            <a:b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</a:b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Os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fyddai 21 yn cael eu symud,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/>
            </a:r>
            <a:b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</a:b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faint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fyddai ar 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ôl</a:t>
            </a:r>
            <a:r>
              <a:rPr lang="cy-GB" sz="4000" b="1" dirty="0" smtClean="0">
                <a:solidFill>
                  <a:schemeClr val="accent6"/>
                </a:solidFill>
                <a:latin typeface="Comic Sans MS" pitchFamily="66" charset="0"/>
              </a:rPr>
              <a:t>?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39944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39945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9946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63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14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Beth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yw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25% 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o 200cm</a:t>
            </a:r>
            <a:r>
              <a:rPr lang="en-GB" sz="4000" b="1" dirty="0">
                <a:solidFill>
                  <a:schemeClr val="accent2"/>
                </a:solidFill>
                <a:latin typeface="Comic Sans MS" pitchFamily="66" charset="0"/>
              </a:rPr>
              <a:t>?</a:t>
            </a:r>
          </a:p>
        </p:txBody>
      </p:sp>
      <p:grpSp>
        <p:nvGrpSpPr>
          <p:cNvPr id="40968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40969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970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/>
          <p:cNvSpPr>
            <a:spLocks noChangeArrowheads="1"/>
          </p:cNvSpPr>
          <p:nvPr/>
        </p:nvSpPr>
        <p:spPr bwMode="auto">
          <a:xfrm>
            <a:off x="467544" y="1340768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87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Cwestiw</a:t>
            </a:r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n</a:t>
            </a:r>
            <a:r>
              <a:rPr lang="en-GB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3200" b="1" dirty="0">
                <a:solidFill>
                  <a:srgbClr val="FFFF00"/>
                </a:solidFill>
                <a:latin typeface="Comic Sans MS" pitchFamily="66" charset="0"/>
              </a:rPr>
              <a:t>15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431800" y="1484313"/>
            <a:ext cx="8280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Ysgrifennwch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lawr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y tri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lluosrif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4000" b="1" dirty="0" err="1" smtClean="0">
                <a:solidFill>
                  <a:schemeClr val="accent2"/>
                </a:solidFill>
                <a:latin typeface="Comic Sans MS" pitchFamily="66" charset="0"/>
              </a:rPr>
              <a:t>cyntaf</a:t>
            </a:r>
            <a:r>
              <a:rPr lang="en-GB" sz="4000" b="1" dirty="0" smtClean="0">
                <a:solidFill>
                  <a:schemeClr val="accent2"/>
                </a:solidFill>
                <a:latin typeface="Comic Sans MS" pitchFamily="66" charset="0"/>
              </a:rPr>
              <a:t> o 7.</a:t>
            </a:r>
            <a:endParaRPr lang="en-GB" sz="40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41992" name="Group 8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41993" name="AutoShape 9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994" name="AutoShape 10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 advTm="30000">
    <p:pull dir="d"/>
    <p:sndAc>
      <p:stSnd>
        <p:snd r:embed="rId2" name="click.wav"/>
      </p:stSnd>
    </p:sndAc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431800" y="1916113"/>
            <a:ext cx="82804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6000" b="1" dirty="0" err="1" smtClean="0">
                <a:solidFill>
                  <a:schemeClr val="accent2"/>
                </a:solidFill>
                <a:latin typeface="Comic Sans MS" pitchFamily="66" charset="0"/>
              </a:rPr>
              <a:t>Nawr</a:t>
            </a:r>
            <a:r>
              <a:rPr lang="en-GB" sz="6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6000" b="1" dirty="0" err="1" smtClean="0">
                <a:solidFill>
                  <a:schemeClr val="accent2"/>
                </a:solidFill>
                <a:latin typeface="Comic Sans MS" pitchFamily="66" charset="0"/>
              </a:rPr>
              <a:t>paratowch</a:t>
            </a:r>
            <a:r>
              <a:rPr lang="en-GB" sz="6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6000" b="1" dirty="0" err="1" smtClean="0">
                <a:solidFill>
                  <a:schemeClr val="accent2"/>
                </a:solidFill>
                <a:latin typeface="Comic Sans MS" pitchFamily="66" charset="0"/>
              </a:rPr>
              <a:t>i</a:t>
            </a:r>
            <a:r>
              <a:rPr lang="en-GB" sz="6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6000" b="1" dirty="0" err="1" smtClean="0">
                <a:solidFill>
                  <a:schemeClr val="accent2"/>
                </a:solidFill>
                <a:latin typeface="Comic Sans MS" pitchFamily="66" charset="0"/>
              </a:rPr>
              <a:t>wirio</a:t>
            </a:r>
            <a:r>
              <a:rPr lang="en-GB" sz="6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6000" b="1" dirty="0" err="1" smtClean="0">
                <a:solidFill>
                  <a:schemeClr val="accent2"/>
                </a:solidFill>
                <a:latin typeface="Comic Sans MS" pitchFamily="66" charset="0"/>
              </a:rPr>
              <a:t>eich</a:t>
            </a:r>
            <a:r>
              <a:rPr lang="en-GB" sz="60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6000" b="1" dirty="0" err="1" smtClean="0">
                <a:solidFill>
                  <a:schemeClr val="accent2"/>
                </a:solidFill>
                <a:latin typeface="Comic Sans MS" pitchFamily="66" charset="0"/>
              </a:rPr>
              <a:t>atebion</a:t>
            </a:r>
            <a:r>
              <a:rPr lang="en-GB" sz="6000" b="1" dirty="0" smtClean="0">
                <a:solidFill>
                  <a:schemeClr val="accent2"/>
                </a:solidFill>
                <a:latin typeface="Comic Sans MS" pitchFamily="66" charset="0"/>
              </a:rPr>
              <a:t>. </a:t>
            </a:r>
            <a:r>
              <a:rPr lang="en-GB" sz="6000" b="1" dirty="0">
                <a:solidFill>
                  <a:schemeClr val="accent2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advTm="15000">
    <p:pull dir="d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/>
          <p:cNvSpPr>
            <a:spLocks noChangeArrowheads="1"/>
          </p:cNvSpPr>
          <p:nvPr/>
        </p:nvSpPr>
        <p:spPr bwMode="auto">
          <a:xfrm>
            <a:off x="376238" y="1268413"/>
            <a:ext cx="8389937" cy="5256212"/>
          </a:xfrm>
          <a:prstGeom prst="roundRect">
            <a:avLst>
              <a:gd name="adj" fmla="val 6833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6627" name="AutoShape 3"/>
          <p:cNvSpPr>
            <a:spLocks noChangeArrowheads="1"/>
          </p:cNvSpPr>
          <p:nvPr/>
        </p:nvSpPr>
        <p:spPr bwMode="auto">
          <a:xfrm>
            <a:off x="376238" y="188913"/>
            <a:ext cx="8389937" cy="790575"/>
          </a:xfrm>
          <a:prstGeom prst="roundRect">
            <a:avLst>
              <a:gd name="adj" fmla="val 21102"/>
            </a:avLst>
          </a:prstGeom>
          <a:gradFill rotWithShape="1">
            <a:gsLst>
              <a:gs pos="0">
                <a:srgbClr val="FF3300">
                  <a:gamma/>
                  <a:shade val="56078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56078"/>
                  <a:invGamma/>
                </a:srgbClr>
              </a:gs>
            </a:gsLst>
            <a:lin ang="2700000" scaled="1"/>
          </a:gra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01663" y="296863"/>
            <a:ext cx="7939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  <a:latin typeface="Comic Sans MS" pitchFamily="66" charset="0"/>
              </a:rPr>
              <a:t>Atebion</a:t>
            </a:r>
            <a:endParaRPr lang="en-GB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539750" y="1484313"/>
            <a:ext cx="3743325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GB" sz="2800" b="1" dirty="0">
                <a:solidFill>
                  <a:srgbClr val="3399FF"/>
                </a:solidFill>
                <a:latin typeface="Comic Sans MS" pitchFamily="66" charset="0"/>
              </a:rPr>
              <a:t>1.</a:t>
            </a:r>
            <a:r>
              <a:rPr lang="en-GB" sz="2800" b="1" dirty="0">
                <a:solidFill>
                  <a:schemeClr val="accent2"/>
                </a:solidFill>
                <a:latin typeface="Comic Sans MS" pitchFamily="66" charset="0"/>
              </a:rPr>
              <a:t>	360°</a:t>
            </a:r>
          </a:p>
          <a:p>
            <a:pPr>
              <a:lnSpc>
                <a:spcPct val="125000"/>
              </a:lnSpc>
            </a:pPr>
            <a:r>
              <a:rPr lang="en-GB" sz="2800" b="1" dirty="0">
                <a:solidFill>
                  <a:srgbClr val="3399FF"/>
                </a:solidFill>
                <a:latin typeface="Comic Sans MS" pitchFamily="66" charset="0"/>
              </a:rPr>
              <a:t>2.</a:t>
            </a:r>
            <a:r>
              <a:rPr lang="en-GB" sz="2800" b="1" dirty="0">
                <a:solidFill>
                  <a:schemeClr val="accent2"/>
                </a:solidFill>
                <a:latin typeface="Comic Sans MS" pitchFamily="66" charset="0"/>
              </a:rPr>
              <a:t>	72</a:t>
            </a:r>
          </a:p>
          <a:p>
            <a:pPr>
              <a:lnSpc>
                <a:spcPct val="125000"/>
              </a:lnSpc>
            </a:pPr>
            <a:r>
              <a:rPr lang="en-GB" sz="2800" b="1" dirty="0">
                <a:solidFill>
                  <a:srgbClr val="3399FF"/>
                </a:solidFill>
                <a:latin typeface="Comic Sans MS" pitchFamily="66" charset="0"/>
              </a:rPr>
              <a:t>3.</a:t>
            </a:r>
            <a:r>
              <a:rPr lang="en-GB" sz="2800" b="1" dirty="0">
                <a:solidFill>
                  <a:schemeClr val="accent2"/>
                </a:solidFill>
                <a:latin typeface="Comic Sans MS" pitchFamily="66" charset="0"/>
              </a:rPr>
              <a:t>	37</a:t>
            </a:r>
          </a:p>
          <a:p>
            <a:pPr>
              <a:lnSpc>
                <a:spcPct val="125000"/>
              </a:lnSpc>
            </a:pPr>
            <a:r>
              <a:rPr lang="en-GB" sz="2800" b="1" dirty="0">
                <a:solidFill>
                  <a:srgbClr val="3399FF"/>
                </a:solidFill>
                <a:latin typeface="Comic Sans MS" pitchFamily="66" charset="0"/>
              </a:rPr>
              <a:t>4.</a:t>
            </a:r>
            <a:r>
              <a:rPr lang="en-GB" sz="2800" b="1" dirty="0">
                <a:solidFill>
                  <a:schemeClr val="accent2"/>
                </a:solidFill>
                <a:latin typeface="Comic Sans MS" pitchFamily="66" charset="0"/>
              </a:rPr>
              <a:t>	</a:t>
            </a:r>
            <a:r>
              <a:rPr lang="en-GB" sz="2800" b="1" dirty="0" smtClean="0">
                <a:solidFill>
                  <a:schemeClr val="accent2"/>
                </a:solidFill>
                <a:latin typeface="Comic Sans MS" pitchFamily="66" charset="0"/>
              </a:rPr>
              <a:t>6cg</a:t>
            </a:r>
            <a:endParaRPr lang="en-GB" sz="2800" b="1" dirty="0">
              <a:solidFill>
                <a:schemeClr val="accent2"/>
              </a:solidFill>
              <a:latin typeface="Comic Sans MS" pitchFamily="66" charset="0"/>
            </a:endParaRPr>
          </a:p>
          <a:p>
            <a:pPr>
              <a:lnSpc>
                <a:spcPct val="125000"/>
              </a:lnSpc>
            </a:pPr>
            <a:r>
              <a:rPr lang="en-GB" sz="2800" b="1" dirty="0">
                <a:solidFill>
                  <a:srgbClr val="3399FF"/>
                </a:solidFill>
                <a:latin typeface="Comic Sans MS" pitchFamily="66" charset="0"/>
              </a:rPr>
              <a:t>5.</a:t>
            </a:r>
            <a:r>
              <a:rPr lang="en-GB" sz="2800" b="1" dirty="0">
                <a:solidFill>
                  <a:schemeClr val="accent2"/>
                </a:solidFill>
                <a:latin typeface="Comic Sans MS" pitchFamily="66" charset="0"/>
              </a:rPr>
              <a:t>	54</a:t>
            </a:r>
          </a:p>
          <a:p>
            <a:pPr>
              <a:lnSpc>
                <a:spcPct val="125000"/>
              </a:lnSpc>
            </a:pPr>
            <a:r>
              <a:rPr lang="en-GB" sz="2800" b="1" dirty="0">
                <a:solidFill>
                  <a:srgbClr val="3399FF"/>
                </a:solidFill>
                <a:latin typeface="Comic Sans MS" pitchFamily="66" charset="0"/>
              </a:rPr>
              <a:t>6. </a:t>
            </a:r>
            <a:r>
              <a:rPr lang="en-GB" sz="2800" b="1" dirty="0">
                <a:solidFill>
                  <a:schemeClr val="accent2"/>
                </a:solidFill>
                <a:latin typeface="Comic Sans MS" pitchFamily="66" charset="0"/>
              </a:rPr>
              <a:t>	4:05 </a:t>
            </a:r>
            <a:r>
              <a:rPr lang="en-GB" sz="2800" b="1" dirty="0" err="1" smtClean="0">
                <a:solidFill>
                  <a:schemeClr val="accent2"/>
                </a:solidFill>
                <a:latin typeface="Comic Sans MS" pitchFamily="66" charset="0"/>
              </a:rPr>
              <a:t>yp</a:t>
            </a:r>
            <a:endParaRPr lang="en-GB" sz="2800" b="1" dirty="0">
              <a:solidFill>
                <a:srgbClr val="3399FF"/>
              </a:solidFill>
              <a:latin typeface="Comic Sans MS" pitchFamily="66" charset="0"/>
            </a:endParaRPr>
          </a:p>
          <a:p>
            <a:pPr>
              <a:lnSpc>
                <a:spcPct val="125000"/>
              </a:lnSpc>
            </a:pPr>
            <a:r>
              <a:rPr lang="en-GB" sz="2800" b="1" dirty="0">
                <a:solidFill>
                  <a:srgbClr val="3399FF"/>
                </a:solidFill>
                <a:latin typeface="Comic Sans MS" pitchFamily="66" charset="0"/>
              </a:rPr>
              <a:t>7. </a:t>
            </a:r>
            <a:r>
              <a:rPr lang="en-GB" sz="2800" b="1" dirty="0">
                <a:solidFill>
                  <a:schemeClr val="accent2"/>
                </a:solidFill>
                <a:latin typeface="Comic Sans MS" pitchFamily="66" charset="0"/>
              </a:rPr>
              <a:t>	48cm</a:t>
            </a:r>
            <a:endParaRPr lang="en-GB" sz="2800" b="1" dirty="0">
              <a:solidFill>
                <a:srgbClr val="3399FF"/>
              </a:solidFill>
              <a:latin typeface="Comic Sans MS" pitchFamily="66" charset="0"/>
            </a:endParaRPr>
          </a:p>
          <a:p>
            <a:pPr>
              <a:lnSpc>
                <a:spcPct val="125000"/>
              </a:lnSpc>
            </a:pPr>
            <a:r>
              <a:rPr lang="en-GB" sz="2800" b="1" dirty="0">
                <a:solidFill>
                  <a:srgbClr val="3399FF"/>
                </a:solidFill>
                <a:latin typeface="Comic Sans MS" pitchFamily="66" charset="0"/>
              </a:rPr>
              <a:t>8. </a:t>
            </a:r>
            <a:r>
              <a:rPr lang="en-GB" sz="2800" b="1" dirty="0">
                <a:solidFill>
                  <a:schemeClr val="accent2"/>
                </a:solidFill>
                <a:latin typeface="Comic Sans MS" pitchFamily="66" charset="0"/>
              </a:rPr>
              <a:t>	</a:t>
            </a:r>
            <a:r>
              <a:rPr lang="en-GB" sz="2800" b="1" dirty="0" err="1" smtClean="0">
                <a:solidFill>
                  <a:schemeClr val="accent2"/>
                </a:solidFill>
                <a:latin typeface="Comic Sans MS" pitchFamily="66" charset="0"/>
              </a:rPr>
              <a:t>Mawrth</a:t>
            </a:r>
            <a:r>
              <a:rPr lang="en-GB" sz="2800" b="1" dirty="0" smtClean="0">
                <a:solidFill>
                  <a:schemeClr val="accent2"/>
                </a:solidFill>
                <a:latin typeface="Comic Sans MS" pitchFamily="66" charset="0"/>
              </a:rPr>
              <a:t> 18</a:t>
            </a:r>
            <a:r>
              <a:rPr lang="en-GB" sz="2800" b="1" baseline="30000" dirty="0" smtClean="0">
                <a:solidFill>
                  <a:schemeClr val="accent2"/>
                </a:solidFill>
                <a:latin typeface="Comic Sans MS" pitchFamily="66" charset="0"/>
              </a:rPr>
              <a:t>fed</a:t>
            </a:r>
            <a:endParaRPr lang="en-GB" sz="2800" b="1" dirty="0">
              <a:solidFill>
                <a:srgbClr val="3399FF"/>
              </a:solidFill>
              <a:latin typeface="Comic Sans MS" pitchFamily="66" charset="0"/>
            </a:endParaRPr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>
            <a:off x="4572000" y="1268413"/>
            <a:ext cx="0" cy="5256212"/>
          </a:xfrm>
          <a:prstGeom prst="line">
            <a:avLst/>
          </a:prstGeom>
          <a:noFill/>
          <a:ln w="1270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4787900" y="1484313"/>
            <a:ext cx="3743325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GB" sz="2800" b="1">
                <a:solidFill>
                  <a:srgbClr val="3399FF"/>
                </a:solidFill>
                <a:latin typeface="Comic Sans MS" pitchFamily="66" charset="0"/>
              </a:rPr>
              <a:t>9.</a:t>
            </a:r>
            <a:r>
              <a:rPr lang="en-GB" sz="2800" b="1">
                <a:solidFill>
                  <a:schemeClr val="accent2"/>
                </a:solidFill>
                <a:latin typeface="Comic Sans MS" pitchFamily="66" charset="0"/>
              </a:rPr>
              <a:t>	7</a:t>
            </a:r>
          </a:p>
          <a:p>
            <a:pPr>
              <a:lnSpc>
                <a:spcPct val="125000"/>
              </a:lnSpc>
            </a:pPr>
            <a:r>
              <a:rPr lang="en-GB" sz="2800" b="1">
                <a:solidFill>
                  <a:srgbClr val="3399FF"/>
                </a:solidFill>
                <a:latin typeface="Comic Sans MS" pitchFamily="66" charset="0"/>
              </a:rPr>
              <a:t>10.</a:t>
            </a:r>
            <a:r>
              <a:rPr lang="en-GB" sz="2800" b="1">
                <a:solidFill>
                  <a:schemeClr val="accent2"/>
                </a:solidFill>
                <a:latin typeface="Comic Sans MS" pitchFamily="66" charset="0"/>
              </a:rPr>
              <a:t>	40</a:t>
            </a:r>
          </a:p>
          <a:p>
            <a:pPr>
              <a:lnSpc>
                <a:spcPct val="125000"/>
              </a:lnSpc>
            </a:pPr>
            <a:r>
              <a:rPr lang="en-GB" sz="2800" b="1">
                <a:solidFill>
                  <a:srgbClr val="3399FF"/>
                </a:solidFill>
                <a:latin typeface="Comic Sans MS" pitchFamily="66" charset="0"/>
              </a:rPr>
              <a:t>11.</a:t>
            </a:r>
            <a:r>
              <a:rPr lang="en-GB" sz="2800" b="1">
                <a:solidFill>
                  <a:schemeClr val="accent2"/>
                </a:solidFill>
                <a:latin typeface="Comic Sans MS" pitchFamily="66" charset="0"/>
              </a:rPr>
              <a:t>	9</a:t>
            </a:r>
          </a:p>
          <a:p>
            <a:pPr>
              <a:lnSpc>
                <a:spcPct val="125000"/>
              </a:lnSpc>
            </a:pPr>
            <a:r>
              <a:rPr lang="en-GB" sz="2800" b="1">
                <a:solidFill>
                  <a:srgbClr val="3399FF"/>
                </a:solidFill>
                <a:latin typeface="Comic Sans MS" pitchFamily="66" charset="0"/>
              </a:rPr>
              <a:t>12.</a:t>
            </a:r>
            <a:r>
              <a:rPr lang="en-GB" sz="2800" b="1">
                <a:solidFill>
                  <a:schemeClr val="accent2"/>
                </a:solidFill>
                <a:latin typeface="Comic Sans MS" pitchFamily="66" charset="0"/>
              </a:rPr>
              <a:t>	£3.60</a:t>
            </a:r>
          </a:p>
          <a:p>
            <a:pPr>
              <a:lnSpc>
                <a:spcPct val="125000"/>
              </a:lnSpc>
            </a:pPr>
            <a:r>
              <a:rPr lang="en-GB" sz="2800" b="1">
                <a:solidFill>
                  <a:srgbClr val="3399FF"/>
                </a:solidFill>
                <a:latin typeface="Comic Sans MS" pitchFamily="66" charset="0"/>
              </a:rPr>
              <a:t>13.</a:t>
            </a:r>
            <a:r>
              <a:rPr lang="en-GB" sz="2800" b="1">
                <a:solidFill>
                  <a:schemeClr val="accent2"/>
                </a:solidFill>
                <a:latin typeface="Comic Sans MS" pitchFamily="66" charset="0"/>
              </a:rPr>
              <a:t>	15</a:t>
            </a:r>
          </a:p>
          <a:p>
            <a:pPr>
              <a:lnSpc>
                <a:spcPct val="125000"/>
              </a:lnSpc>
            </a:pPr>
            <a:r>
              <a:rPr lang="en-GB" sz="2800" b="1">
                <a:solidFill>
                  <a:srgbClr val="3399FF"/>
                </a:solidFill>
                <a:latin typeface="Comic Sans MS" pitchFamily="66" charset="0"/>
              </a:rPr>
              <a:t>14.</a:t>
            </a:r>
            <a:r>
              <a:rPr lang="en-GB" sz="2800" b="1">
                <a:solidFill>
                  <a:schemeClr val="accent2"/>
                </a:solidFill>
                <a:latin typeface="Comic Sans MS" pitchFamily="66" charset="0"/>
              </a:rPr>
              <a:t>	50cm</a:t>
            </a:r>
          </a:p>
          <a:p>
            <a:pPr>
              <a:lnSpc>
                <a:spcPct val="125000"/>
              </a:lnSpc>
            </a:pPr>
            <a:r>
              <a:rPr lang="en-GB" sz="2800" b="1">
                <a:solidFill>
                  <a:srgbClr val="3399FF"/>
                </a:solidFill>
                <a:latin typeface="Comic Sans MS" pitchFamily="66" charset="0"/>
              </a:rPr>
              <a:t>15.</a:t>
            </a:r>
            <a:r>
              <a:rPr lang="en-GB" sz="2800" b="1">
                <a:solidFill>
                  <a:schemeClr val="accent2"/>
                </a:solidFill>
                <a:latin typeface="Comic Sans MS" pitchFamily="66" charset="0"/>
              </a:rPr>
              <a:t>	7, 14, 21</a:t>
            </a:r>
          </a:p>
        </p:txBody>
      </p:sp>
      <p:grpSp>
        <p:nvGrpSpPr>
          <p:cNvPr id="26634" name="Group 10"/>
          <p:cNvGrpSpPr>
            <a:grpSpLocks/>
          </p:cNvGrpSpPr>
          <p:nvPr/>
        </p:nvGrpSpPr>
        <p:grpSpPr bwMode="auto">
          <a:xfrm>
            <a:off x="538163" y="223838"/>
            <a:ext cx="8066087" cy="720725"/>
            <a:chOff x="249" y="119"/>
            <a:chExt cx="5081" cy="454"/>
          </a:xfrm>
        </p:grpSpPr>
        <p:sp>
          <p:nvSpPr>
            <p:cNvPr id="26635" name="AutoShape 11"/>
            <p:cNvSpPr>
              <a:spLocks noChangeArrowheads="1"/>
            </p:cNvSpPr>
            <p:nvPr/>
          </p:nvSpPr>
          <p:spPr bwMode="auto">
            <a:xfrm>
              <a:off x="249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6636" name="AutoShape 12"/>
            <p:cNvSpPr>
              <a:spLocks noChangeArrowheads="1"/>
            </p:cNvSpPr>
            <p:nvPr/>
          </p:nvSpPr>
          <p:spPr bwMode="auto">
            <a:xfrm>
              <a:off x="4876" y="119"/>
              <a:ext cx="454" cy="454"/>
            </a:xfrm>
            <a:prstGeom prst="sun">
              <a:avLst>
                <a:gd name="adj" fmla="val 28194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66FF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>
    <p:pull dir="d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213</Words>
  <Application>Microsoft Office PowerPoint</Application>
  <PresentationFormat>On-screen Show (4:3)</PresentationFormat>
  <Paragraphs>54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BTaylor</dc:creator>
  <cp:lastModifiedBy>WeMJones</cp:lastModifiedBy>
  <cp:revision>55</cp:revision>
  <dcterms:created xsi:type="dcterms:W3CDTF">2006-05-09T10:41:48Z</dcterms:created>
  <dcterms:modified xsi:type="dcterms:W3CDTF">2014-08-05T14:06:27Z</dcterms:modified>
</cp:coreProperties>
</file>