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64" r:id="rId4"/>
    <p:sldId id="258" r:id="rId5"/>
    <p:sldId id="272" r:id="rId6"/>
    <p:sldId id="259" r:id="rId7"/>
    <p:sldId id="273" r:id="rId8"/>
    <p:sldId id="274" r:id="rId9"/>
    <p:sldId id="260" r:id="rId10"/>
    <p:sldId id="261" r:id="rId11"/>
    <p:sldId id="275" r:id="rId12"/>
    <p:sldId id="265" r:id="rId13"/>
    <p:sldId id="266" r:id="rId14"/>
    <p:sldId id="267" r:id="rId15"/>
    <p:sldId id="268" r:id="rId16"/>
    <p:sldId id="262" r:id="rId17"/>
    <p:sldId id="263" r:id="rId18"/>
    <p:sldId id="269"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D34288F1-4587-48A3-AAB8-A2CBD5A6B492}" type="datetimeFigureOut">
              <a:rPr lang="en-US" smtClean="0"/>
              <a:t>11/9/2017</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2363965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4288F1-4587-48A3-AAB8-A2CBD5A6B492}" type="datetimeFigureOut">
              <a:rPr lang="en-US" smtClean="0"/>
              <a:t>11/9/2017</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996655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4288F1-4587-48A3-AAB8-A2CBD5A6B492}" type="datetimeFigureOut">
              <a:rPr lang="en-US" smtClean="0"/>
              <a:t>11/9/2017</a:t>
            </a:fld>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2961720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34288F1-4587-48A3-AAB8-A2CBD5A6B492}" type="datetimeFigureOut">
              <a:rPr lang="en-US" smtClean="0"/>
              <a:t>11/9/2017</a:t>
            </a:fld>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2289674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34288F1-4587-48A3-AAB8-A2CBD5A6B492}" type="datetimeFigureOut">
              <a:rPr lang="en-US" smtClean="0"/>
              <a:t>11/9/2017</a:t>
            </a:fld>
            <a:endParaRPr lang="en-US"/>
          </a:p>
        </p:txBody>
      </p:sp>
      <p:sp>
        <p:nvSpPr>
          <p:cNvPr id="9" name="Slide Number Placeholder 8"/>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861833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34288F1-4587-48A3-AAB8-A2CBD5A6B492}" type="datetimeFigureOut">
              <a:rPr lang="en-US" smtClean="0"/>
              <a:t>11/9/2017</a:t>
            </a:fld>
            <a:endParaRPr lang="en-US"/>
          </a:p>
        </p:txBody>
      </p:sp>
      <p:sp>
        <p:nvSpPr>
          <p:cNvPr id="5" name="Slide Number Placeholder 4"/>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098615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4288F1-4587-48A3-AAB8-A2CBD5A6B492}" type="datetimeFigureOut">
              <a:rPr lang="en-US" smtClean="0"/>
              <a:t>11/9/2017</a:t>
            </a:fld>
            <a:endParaRPr lang="en-US"/>
          </a:p>
        </p:txBody>
      </p:sp>
      <p:sp>
        <p:nvSpPr>
          <p:cNvPr id="4" name="Slide Number Placeholder 3"/>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1110272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4288F1-4587-48A3-AAB8-A2CBD5A6B492}" type="datetimeFigureOut">
              <a:rPr lang="en-US" smtClean="0"/>
              <a:t>11/9/2017</a:t>
            </a:fld>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774891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4288F1-4587-48A3-AAB8-A2CBD5A6B492}" type="datetimeFigureOut">
              <a:rPr lang="en-US" smtClean="0"/>
              <a:t>11/9/2017</a:t>
            </a:fld>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1834714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4288F1-4587-48A3-AAB8-A2CBD5A6B492}" type="datetimeFigureOut">
              <a:rPr lang="en-US" smtClean="0"/>
              <a:t>11/9/2017</a:t>
            </a:fld>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4002909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4288F1-4587-48A3-AAB8-A2CBD5A6B492}" type="datetimeFigureOut">
              <a:rPr lang="en-US" smtClean="0"/>
              <a:t>11/9/2017</a:t>
            </a:fld>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1144474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34288F1-4587-48A3-AAB8-A2CBD5A6B492}" type="datetimeFigureOut">
              <a:rPr lang="en-US" smtClean="0"/>
              <a:t>11/9/2017</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FD1133E-2AB8-4DC6-916A-BF9A0E3111F9}" type="slidenum">
              <a:rPr lang="en-US" smtClean="0"/>
              <a:t>‹#›</a:t>
            </a:fld>
            <a:endParaRPr lang="en-US"/>
          </a:p>
        </p:txBody>
      </p:sp>
    </p:spTree>
    <p:extLst>
      <p:ext uri="{BB962C8B-B14F-4D97-AF65-F5344CB8AC3E}">
        <p14:creationId xmlns:p14="http://schemas.microsoft.com/office/powerpoint/2010/main" val="1310737801"/>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smtClean="0">
                <a:solidFill>
                  <a:srgbClr val="2C0FBF"/>
                </a:solidFill>
              </a:rPr>
              <a:t>PARTICIPATORY QUALITATIVE DATA ANALYSIS</a:t>
            </a:r>
            <a:endParaRPr lang="en-US" dirty="0"/>
          </a:p>
        </p:txBody>
      </p:sp>
      <p:sp>
        <p:nvSpPr>
          <p:cNvPr id="3" name="Subtitle 2"/>
          <p:cNvSpPr>
            <a:spLocks noGrp="1"/>
          </p:cNvSpPr>
          <p:nvPr>
            <p:ph type="subTitle" idx="1"/>
          </p:nvPr>
        </p:nvSpPr>
        <p:spPr/>
        <p:txBody>
          <a:bodyPr/>
          <a:lstStyle/>
          <a:p>
            <a:r>
              <a:rPr lang="en-US" smtClean="0"/>
              <a:t>SJYW7011</a:t>
            </a:r>
            <a:endParaRPr lang="en-US" dirty="0"/>
          </a:p>
        </p:txBody>
      </p:sp>
    </p:spTree>
    <p:extLst>
      <p:ext uri="{BB962C8B-B14F-4D97-AF65-F5344CB8AC3E}">
        <p14:creationId xmlns:p14="http://schemas.microsoft.com/office/powerpoint/2010/main" val="314622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a:t>
            </a:r>
            <a:endParaRPr lang="en-US" b="1" dirty="0"/>
          </a:p>
        </p:txBody>
      </p:sp>
      <p:sp>
        <p:nvSpPr>
          <p:cNvPr id="3" name="Content Placeholder 2"/>
          <p:cNvSpPr>
            <a:spLocks noGrp="1"/>
          </p:cNvSpPr>
          <p:nvPr>
            <p:ph idx="1"/>
          </p:nvPr>
        </p:nvSpPr>
        <p:spPr/>
        <p:txBody>
          <a:bodyPr>
            <a:normAutofit fontScale="92500" lnSpcReduction="20000"/>
          </a:bodyPr>
          <a:lstStyle/>
          <a:p>
            <a:r>
              <a:rPr lang="en-GB" dirty="0" smtClean="0"/>
              <a:t>Qualitative data usually provides an answer to a ‘why’? Question , and are generally open questions. </a:t>
            </a:r>
          </a:p>
          <a:p>
            <a:r>
              <a:rPr lang="en-GB" dirty="0" smtClean="0"/>
              <a:t>This kind of data will be gained from open ended questionnaires, interviews and focus groups as well as creative methods such as photographs videos and drawings. </a:t>
            </a:r>
          </a:p>
          <a:p>
            <a:r>
              <a:rPr lang="en-GB" dirty="0" smtClean="0"/>
              <a:t>There are a number of approaches to analysing this kind of data: </a:t>
            </a:r>
            <a:endParaRPr lang="en-US" dirty="0"/>
          </a:p>
        </p:txBody>
      </p:sp>
    </p:spTree>
    <p:extLst>
      <p:ext uri="{BB962C8B-B14F-4D97-AF65-F5344CB8AC3E}">
        <p14:creationId xmlns:p14="http://schemas.microsoft.com/office/powerpoint/2010/main" val="2640667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analysis </a:t>
            </a:r>
            <a:endParaRPr lang="en-US" dirty="0"/>
          </a:p>
        </p:txBody>
      </p:sp>
      <p:sp>
        <p:nvSpPr>
          <p:cNvPr id="3" name="Content Placeholder 2"/>
          <p:cNvSpPr>
            <a:spLocks noGrp="1"/>
          </p:cNvSpPr>
          <p:nvPr>
            <p:ph idx="1"/>
          </p:nvPr>
        </p:nvSpPr>
        <p:spPr/>
        <p:txBody>
          <a:bodyPr>
            <a:normAutofit fontScale="70000" lnSpcReduction="20000"/>
          </a:bodyPr>
          <a:lstStyle/>
          <a:p>
            <a:r>
              <a:rPr lang="en-GB" dirty="0" smtClean="0"/>
              <a:t>You do not present all your data collected in a study: RAW DATA </a:t>
            </a:r>
          </a:p>
          <a:p>
            <a:r>
              <a:rPr lang="en-GB" dirty="0" smtClean="0"/>
              <a:t>This data needs to be</a:t>
            </a:r>
          </a:p>
          <a:p>
            <a:pPr lvl="1"/>
            <a:r>
              <a:rPr lang="en-GB" dirty="0" smtClean="0"/>
              <a:t>Analysed </a:t>
            </a:r>
          </a:p>
          <a:p>
            <a:pPr lvl="1"/>
            <a:r>
              <a:rPr lang="en-GB" dirty="0" smtClean="0"/>
              <a:t>Interpreted </a:t>
            </a:r>
          </a:p>
          <a:p>
            <a:pPr lvl="1"/>
            <a:r>
              <a:rPr lang="en-GB" dirty="0" smtClean="0"/>
              <a:t>Summarised</a:t>
            </a:r>
          </a:p>
          <a:p>
            <a:pPr lvl="1"/>
            <a:endParaRPr lang="en-GB" dirty="0" smtClean="0"/>
          </a:p>
          <a:p>
            <a:r>
              <a:rPr lang="en-GB" dirty="0" smtClean="0"/>
              <a:t>However, the data still needs to stand alone  under your Findings Heading:</a:t>
            </a:r>
          </a:p>
          <a:p>
            <a:pPr lvl="1"/>
            <a:r>
              <a:rPr lang="en-GB" dirty="0" smtClean="0"/>
              <a:t>This means you do not draw conclusions from it you present your data so that others can see why you have drawn the conclusions you have in your discussion and conclusion sections. </a:t>
            </a:r>
            <a:endParaRPr lang="en-US" dirty="0"/>
          </a:p>
        </p:txBody>
      </p:sp>
    </p:spTree>
    <p:extLst>
      <p:ext uri="{BB962C8B-B14F-4D97-AF65-F5344CB8AC3E}">
        <p14:creationId xmlns:p14="http://schemas.microsoft.com/office/powerpoint/2010/main" val="465494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 </a:t>
            </a:r>
            <a:endParaRPr lang="en-US" dirty="0"/>
          </a:p>
        </p:txBody>
      </p:sp>
      <p:sp>
        <p:nvSpPr>
          <p:cNvPr id="3" name="Content Placeholder 2"/>
          <p:cNvSpPr>
            <a:spLocks noGrp="1"/>
          </p:cNvSpPr>
          <p:nvPr>
            <p:ph idx="1"/>
          </p:nvPr>
        </p:nvSpPr>
        <p:spPr>
          <a:xfrm>
            <a:off x="152400" y="1219200"/>
            <a:ext cx="8229600" cy="5410200"/>
          </a:xfrm>
        </p:spPr>
        <p:txBody>
          <a:bodyPr>
            <a:normAutofit/>
          </a:bodyPr>
          <a:lstStyle/>
          <a:p>
            <a:r>
              <a:rPr lang="en-GB" dirty="0" smtClean="0"/>
              <a:t>Summarising:</a:t>
            </a:r>
          </a:p>
          <a:p>
            <a:pPr lvl="1"/>
            <a:r>
              <a:rPr lang="en-GB" dirty="0" smtClean="0"/>
              <a:t>Responses are summarised, often by means of identifying common themes and grouping under these. Summarising can help interpretation to be more meaningful and useful. </a:t>
            </a:r>
          </a:p>
          <a:p>
            <a:r>
              <a:rPr lang="en-GB" dirty="0" smtClean="0"/>
              <a:t>Interpreting:</a:t>
            </a:r>
          </a:p>
          <a:p>
            <a:pPr lvl="1"/>
            <a:r>
              <a:rPr lang="en-GB" dirty="0" smtClean="0"/>
              <a:t>This is where you look at the raw data and interpret what you think are main messages / themes</a:t>
            </a:r>
          </a:p>
          <a:p>
            <a:endParaRPr lang="en-GB" dirty="0" smtClean="0"/>
          </a:p>
          <a:p>
            <a:pPr lvl="1"/>
            <a:endParaRPr lang="en-US" dirty="0"/>
          </a:p>
        </p:txBody>
      </p:sp>
    </p:spTree>
    <p:extLst>
      <p:ext uri="{BB962C8B-B14F-4D97-AF65-F5344CB8AC3E}">
        <p14:creationId xmlns:p14="http://schemas.microsoft.com/office/powerpoint/2010/main" val="682042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274638"/>
            <a:ext cx="7467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US" b="1" smtClean="0"/>
              <a:t>DATA ANALYSIS</a:t>
            </a:r>
            <a:endParaRPr lang="en-AU" b="1"/>
          </a:p>
        </p:txBody>
      </p:sp>
      <p:sp>
        <p:nvSpPr>
          <p:cNvPr id="5" name="Rectangle 3"/>
          <p:cNvSpPr txBox="1">
            <a:spLocks noChangeArrowheads="1"/>
          </p:cNvSpPr>
          <p:nvPr/>
        </p:nvSpPr>
        <p:spPr>
          <a:xfrm>
            <a:off x="263525" y="1598613"/>
            <a:ext cx="7386638" cy="52593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altLang="en-US" dirty="0" smtClean="0">
                <a:solidFill>
                  <a:srgbClr val="2C0FBF"/>
                </a:solidFill>
              </a:rPr>
              <a:t>MANUAL</a:t>
            </a:r>
          </a:p>
          <a:p>
            <a:pPr lvl="1">
              <a:lnSpc>
                <a:spcPct val="90000"/>
              </a:lnSpc>
            </a:pPr>
            <a:endParaRPr lang="en-US" altLang="en-US" sz="1600" dirty="0" smtClean="0"/>
          </a:p>
          <a:p>
            <a:pPr lvl="1">
              <a:lnSpc>
                <a:spcPct val="90000"/>
              </a:lnSpc>
            </a:pPr>
            <a:r>
              <a:rPr lang="en-GB" altLang="en-US" sz="1600" dirty="0" smtClean="0"/>
              <a:t>Type up (Transcribe) all data collected </a:t>
            </a:r>
            <a:endParaRPr lang="en-US" altLang="en-US" sz="1600" dirty="0" smtClean="0"/>
          </a:p>
          <a:p>
            <a:pPr lvl="1">
              <a:lnSpc>
                <a:spcPct val="90000"/>
              </a:lnSpc>
            </a:pPr>
            <a:r>
              <a:rPr lang="en-US" altLang="en-US" sz="1600" dirty="0" smtClean="0"/>
              <a:t>(4 HRS TO TRANSCRIBE 1 HR TAPE INTERVIEW</a:t>
            </a:r>
            <a:r>
              <a:rPr lang="en-US" altLang="en-US" sz="1600" dirty="0" smtClean="0"/>
              <a:t>)</a:t>
            </a:r>
            <a:endParaRPr lang="en-US" altLang="en-US" dirty="0" smtClean="0"/>
          </a:p>
          <a:p>
            <a:pPr>
              <a:lnSpc>
                <a:spcPct val="90000"/>
              </a:lnSpc>
            </a:pPr>
            <a:r>
              <a:rPr lang="en-US" altLang="en-US" dirty="0" smtClean="0">
                <a:solidFill>
                  <a:srgbClr val="F4F434"/>
                </a:solidFill>
              </a:rPr>
              <a:t>COMPUTER</a:t>
            </a:r>
          </a:p>
          <a:p>
            <a:pPr lvl="1">
              <a:lnSpc>
                <a:spcPct val="90000"/>
              </a:lnSpc>
            </a:pPr>
            <a:r>
              <a:rPr lang="en-US" altLang="en-US" sz="1600" dirty="0" smtClean="0"/>
              <a:t>MORE THAN 500 PAGES OF DATA</a:t>
            </a:r>
          </a:p>
          <a:p>
            <a:pPr lvl="1">
              <a:lnSpc>
                <a:spcPct val="90000"/>
              </a:lnSpc>
            </a:pPr>
            <a:r>
              <a:rPr lang="en-US" altLang="en-US" sz="1600" dirty="0" smtClean="0"/>
              <a:t>CAN AFFORD PROGRAM AND TRANSCRIBER</a:t>
            </a:r>
          </a:p>
          <a:p>
            <a:pPr lvl="1">
              <a:lnSpc>
                <a:spcPct val="90000"/>
              </a:lnSpc>
            </a:pPr>
            <a:r>
              <a:rPr lang="en-US" altLang="en-US" sz="1600" dirty="0" err="1" smtClean="0"/>
              <a:t>NVivo</a:t>
            </a:r>
            <a:endParaRPr lang="en-US" altLang="en-US" sz="1600" dirty="0" smtClean="0"/>
          </a:p>
          <a:p>
            <a:pPr lvl="1">
              <a:lnSpc>
                <a:spcPct val="90000"/>
              </a:lnSpc>
            </a:pPr>
            <a:endParaRPr lang="en-AU" altLang="en-US" sz="1600" dirty="0" smtClean="0"/>
          </a:p>
        </p:txBody>
      </p:sp>
    </p:spTree>
    <p:extLst>
      <p:ext uri="{BB962C8B-B14F-4D97-AF65-F5344CB8AC3E}">
        <p14:creationId xmlns:p14="http://schemas.microsoft.com/office/powerpoint/2010/main" val="1516579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blinds(horizontal)">
                                      <p:cBhvr>
                                        <p:cTn id="12" dur="500"/>
                                        <p:tgtEl>
                                          <p:spTgt spid="5">
                                            <p:txEl>
                                              <p:pRg st="2" end="2"/>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animEffect transition="in" filter="blinds(horizontal)">
                                      <p:cBhvr>
                                        <p:cTn id="15" dur="500"/>
                                        <p:tgtEl>
                                          <p:spTgt spid="5">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nodeType="clickEffect">
                                  <p:stCondLst>
                                    <p:cond delay="0"/>
                                  </p:stCondLst>
                                  <p:childTnLst>
                                    <p:set>
                                      <p:cBhvr>
                                        <p:cTn id="19" dur="1" fill="hold">
                                          <p:stCondLst>
                                            <p:cond delay="0"/>
                                          </p:stCondLst>
                                        </p:cTn>
                                        <p:tgtEl>
                                          <p:spTgt spid="5">
                                            <p:txEl>
                                              <p:pRg st="4" end="4"/>
                                            </p:txEl>
                                          </p:spTgt>
                                        </p:tgtEl>
                                        <p:attrNameLst>
                                          <p:attrName>style.visibility</p:attrName>
                                        </p:attrNameLst>
                                      </p:cBhvr>
                                      <p:to>
                                        <p:strVal val="visible"/>
                                      </p:to>
                                    </p:set>
                                    <p:animEffect transition="in" filter="box(in)">
                                      <p:cBhvr>
                                        <p:cTn id="20" dur="500"/>
                                        <p:tgtEl>
                                          <p:spTgt spid="5">
                                            <p:txEl>
                                              <p:pRg st="4" end="4"/>
                                            </p:txEl>
                                          </p:spTgt>
                                        </p:tgtEl>
                                      </p:cBhvr>
                                    </p:animEffect>
                                  </p:childTnLst>
                                </p:cTn>
                              </p:par>
                              <p:par>
                                <p:cTn id="21" presetID="4" presetClass="entr" presetSubtype="16" fill="hold" nodeType="with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animEffect transition="in" filter="box(in)">
                                      <p:cBhvr>
                                        <p:cTn id="23" dur="500"/>
                                        <p:tgtEl>
                                          <p:spTgt spid="5">
                                            <p:txEl>
                                              <p:pRg st="5" end="5"/>
                                            </p:txEl>
                                          </p:spTgt>
                                        </p:tgtEl>
                                      </p:cBhvr>
                                    </p:animEffect>
                                  </p:childTnLst>
                                </p:cTn>
                              </p:par>
                              <p:par>
                                <p:cTn id="24" presetID="4" presetClass="entr" presetSubtype="16" fill="hold" nodeType="withEffect">
                                  <p:stCondLst>
                                    <p:cond delay="0"/>
                                  </p:stCondLst>
                                  <p:childTnLst>
                                    <p:set>
                                      <p:cBhvr>
                                        <p:cTn id="25" dur="1" fill="hold">
                                          <p:stCondLst>
                                            <p:cond delay="0"/>
                                          </p:stCondLst>
                                        </p:cTn>
                                        <p:tgtEl>
                                          <p:spTgt spid="5">
                                            <p:txEl>
                                              <p:pRg st="6" end="6"/>
                                            </p:txEl>
                                          </p:spTgt>
                                        </p:tgtEl>
                                        <p:attrNameLst>
                                          <p:attrName>style.visibility</p:attrName>
                                        </p:attrNameLst>
                                      </p:cBhvr>
                                      <p:to>
                                        <p:strVal val="visible"/>
                                      </p:to>
                                    </p:set>
                                    <p:animEffect transition="in" filter="box(in)">
                                      <p:cBhvr>
                                        <p:cTn id="26" dur="500"/>
                                        <p:tgtEl>
                                          <p:spTgt spid="5">
                                            <p:txEl>
                                              <p:pRg st="6" end="6"/>
                                            </p:txEl>
                                          </p:spTgt>
                                        </p:tgtEl>
                                      </p:cBhvr>
                                    </p:animEffect>
                                  </p:childTnLst>
                                </p:cTn>
                              </p:par>
                              <p:par>
                                <p:cTn id="27" presetID="4" presetClass="entr" presetSubtype="16" fill="hold" nodeType="withEffect">
                                  <p:stCondLst>
                                    <p:cond delay="0"/>
                                  </p:stCondLst>
                                  <p:childTnLst>
                                    <p:set>
                                      <p:cBhvr>
                                        <p:cTn id="28" dur="1" fill="hold">
                                          <p:stCondLst>
                                            <p:cond delay="0"/>
                                          </p:stCondLst>
                                        </p:cTn>
                                        <p:tgtEl>
                                          <p:spTgt spid="5">
                                            <p:txEl>
                                              <p:pRg st="7" end="7"/>
                                            </p:txEl>
                                          </p:spTgt>
                                        </p:tgtEl>
                                        <p:attrNameLst>
                                          <p:attrName>style.visibility</p:attrName>
                                        </p:attrNameLst>
                                      </p:cBhvr>
                                      <p:to>
                                        <p:strVal val="visible"/>
                                      </p:to>
                                    </p:set>
                                    <p:animEffect transition="in" filter="box(in)">
                                      <p:cBhvr>
                                        <p:cTn id="29"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a:t>
            </a:r>
            <a:endParaRPr lang="en-US" dirty="0"/>
          </a:p>
        </p:txBody>
      </p:sp>
      <p:sp>
        <p:nvSpPr>
          <p:cNvPr id="3" name="Content Placeholder 2"/>
          <p:cNvSpPr>
            <a:spLocks noGrp="1"/>
          </p:cNvSpPr>
          <p:nvPr>
            <p:ph idx="1"/>
          </p:nvPr>
        </p:nvSpPr>
        <p:spPr/>
        <p:txBody>
          <a:bodyPr>
            <a:normAutofit fontScale="92500" lnSpcReduction="20000"/>
          </a:bodyPr>
          <a:lstStyle/>
          <a:p>
            <a:r>
              <a:rPr lang="en-GB" dirty="0" smtClean="0"/>
              <a:t>Coding</a:t>
            </a:r>
          </a:p>
          <a:p>
            <a:pPr lvl="1"/>
            <a:r>
              <a:rPr lang="en-GB" dirty="0" smtClean="0"/>
              <a:t>This process means allocating a ‘code’ for all responses received. These codes allow distinctions in the data to be seen and discussion regarding similarities and differences between different groups and codes. For Example, if your question  is “what do you think about your park?” Your codes may focus on swing, slide, roundabout etc. In addition, once all data have been coded, it will then be possible to quantify the responses. </a:t>
            </a:r>
          </a:p>
          <a:p>
            <a:pPr lvl="1"/>
            <a:endParaRPr lang="en-GB" dirty="0" smtClean="0"/>
          </a:p>
          <a:p>
            <a:endParaRPr lang="en-US" dirty="0"/>
          </a:p>
        </p:txBody>
      </p:sp>
    </p:spTree>
    <p:extLst>
      <p:ext uri="{BB962C8B-B14F-4D97-AF65-F5344CB8AC3E}">
        <p14:creationId xmlns:p14="http://schemas.microsoft.com/office/powerpoint/2010/main" val="2735159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762000"/>
            <a:ext cx="8382000" cy="4862870"/>
          </a:xfrm>
          <a:prstGeom prst="rect">
            <a:avLst/>
          </a:prstGeom>
        </p:spPr>
        <p:txBody>
          <a:bodyPr wrap="square">
            <a:spAutoFit/>
          </a:bodyPr>
          <a:lstStyle/>
          <a:p>
            <a:pPr marL="274320" indent="-274320" fontAlgn="auto">
              <a:spcAft>
                <a:spcPts val="0"/>
              </a:spcAft>
              <a:buFont typeface="Wingdings"/>
              <a:buChar char=""/>
              <a:defRPr/>
            </a:pPr>
            <a:r>
              <a:rPr lang="en-US" dirty="0">
                <a:solidFill>
                  <a:srgbClr val="33DF3B"/>
                </a:solidFill>
              </a:rPr>
              <a:t>1. Get sense of whole: read all carefully</a:t>
            </a:r>
          </a:p>
          <a:p>
            <a:pPr marL="274320" indent="-274320" fontAlgn="auto">
              <a:spcAft>
                <a:spcPts val="0"/>
              </a:spcAft>
              <a:buFont typeface="Wingdings"/>
              <a:buChar char=""/>
              <a:defRPr/>
            </a:pPr>
            <a:r>
              <a:rPr lang="en-US" dirty="0">
                <a:solidFill>
                  <a:schemeClr val="tx2"/>
                </a:solidFill>
              </a:rPr>
              <a:t>2. Pick one document “what is its underlying meaning”  write thoughts themes in margin</a:t>
            </a:r>
          </a:p>
          <a:p>
            <a:pPr marL="274320" indent="-274320" fontAlgn="auto">
              <a:spcAft>
                <a:spcPts val="0"/>
              </a:spcAft>
              <a:buFont typeface="Wingdings"/>
              <a:buChar char=""/>
              <a:defRPr/>
            </a:pPr>
            <a:r>
              <a:rPr lang="en-US" dirty="0">
                <a:solidFill>
                  <a:schemeClr val="hlink"/>
                </a:solidFill>
              </a:rPr>
              <a:t>3. Do this for several informants; Cluster together similar topics; arrange topics into major topics,  unique topics, left overs</a:t>
            </a:r>
          </a:p>
          <a:p>
            <a:pPr marL="274320" indent="-274320" fontAlgn="auto">
              <a:spcAft>
                <a:spcPts val="0"/>
              </a:spcAft>
              <a:buFont typeface="Wingdings"/>
              <a:buChar char=""/>
              <a:defRPr/>
            </a:pPr>
            <a:r>
              <a:rPr lang="en-US" dirty="0">
                <a:solidFill>
                  <a:srgbClr val="3E0210"/>
                </a:solidFill>
              </a:rPr>
              <a:t>4. Revisit data with topics;  Abbreviate the topics as codes; Re-</a:t>
            </a:r>
            <a:r>
              <a:rPr lang="en-US" dirty="0" err="1">
                <a:solidFill>
                  <a:srgbClr val="3E0210"/>
                </a:solidFill>
              </a:rPr>
              <a:t>analyse</a:t>
            </a:r>
            <a:r>
              <a:rPr lang="en-US" dirty="0">
                <a:solidFill>
                  <a:srgbClr val="3E0210"/>
                </a:solidFill>
              </a:rPr>
              <a:t>. Do new codes emerge?</a:t>
            </a:r>
          </a:p>
          <a:p>
            <a:pPr marL="274320" indent="-274320" fontAlgn="auto">
              <a:spcAft>
                <a:spcPts val="0"/>
              </a:spcAft>
              <a:buFont typeface="Wingdings"/>
              <a:buChar char=""/>
              <a:defRPr/>
            </a:pPr>
            <a:r>
              <a:rPr lang="en-US" dirty="0">
                <a:solidFill>
                  <a:srgbClr val="F4F434"/>
                </a:solidFill>
              </a:rPr>
              <a:t>5. Turn topics into themes</a:t>
            </a:r>
          </a:p>
          <a:p>
            <a:pPr marL="274320" indent="-274320" fontAlgn="auto">
              <a:spcAft>
                <a:spcPts val="0"/>
              </a:spcAft>
              <a:buFont typeface="Wingdings"/>
              <a:buChar char=""/>
              <a:defRPr/>
            </a:pPr>
            <a:r>
              <a:rPr lang="en-US" dirty="0">
                <a:solidFill>
                  <a:srgbClr val="C80634"/>
                </a:solidFill>
              </a:rPr>
              <a:t>6. Reduce number of themes by grouping similar themes</a:t>
            </a:r>
          </a:p>
          <a:p>
            <a:pPr marL="274320" indent="-274320" fontAlgn="auto">
              <a:spcAft>
                <a:spcPts val="0"/>
              </a:spcAft>
              <a:buFont typeface="Wingdings"/>
              <a:buChar char=""/>
              <a:defRPr/>
            </a:pPr>
            <a:r>
              <a:rPr lang="en-US" dirty="0">
                <a:solidFill>
                  <a:srgbClr val="33DF3B"/>
                </a:solidFill>
              </a:rPr>
              <a:t>7. Diagrammatize the basics of the numbers 5 &amp; 6</a:t>
            </a:r>
          </a:p>
          <a:p>
            <a:pPr marL="274320" indent="-274320" fontAlgn="auto">
              <a:spcAft>
                <a:spcPts val="0"/>
              </a:spcAft>
              <a:buFont typeface="Wingdings"/>
              <a:buChar char=""/>
              <a:defRPr/>
            </a:pPr>
            <a:r>
              <a:rPr lang="en-US" dirty="0">
                <a:solidFill>
                  <a:srgbClr val="2C0FBF"/>
                </a:solidFill>
              </a:rPr>
              <a:t>8. </a:t>
            </a:r>
            <a:r>
              <a:rPr lang="en-US" dirty="0" err="1">
                <a:solidFill>
                  <a:srgbClr val="2C0FBF"/>
                </a:solidFill>
              </a:rPr>
              <a:t>Finalise</a:t>
            </a:r>
            <a:r>
              <a:rPr lang="en-US" dirty="0">
                <a:solidFill>
                  <a:srgbClr val="2C0FBF"/>
                </a:solidFill>
              </a:rPr>
              <a:t> abbreviations- </a:t>
            </a:r>
            <a:r>
              <a:rPr lang="en-US" dirty="0" err="1">
                <a:solidFill>
                  <a:srgbClr val="2C0FBF"/>
                </a:solidFill>
              </a:rPr>
              <a:t>alphabetise</a:t>
            </a:r>
            <a:r>
              <a:rPr lang="en-US" dirty="0">
                <a:solidFill>
                  <a:srgbClr val="2C0FBF"/>
                </a:solidFill>
              </a:rPr>
              <a:t> codes</a:t>
            </a:r>
          </a:p>
          <a:p>
            <a:pPr marL="274320" indent="-274320" fontAlgn="auto">
              <a:spcAft>
                <a:spcPts val="0"/>
              </a:spcAft>
              <a:buFont typeface="Wingdings"/>
              <a:buChar char=""/>
              <a:defRPr/>
            </a:pPr>
            <a:r>
              <a:rPr lang="en-US" dirty="0">
                <a:solidFill>
                  <a:srgbClr val="FEFCFC"/>
                </a:solidFill>
              </a:rPr>
              <a:t>9. Perform preliminary analysis on material belonging to each theme</a:t>
            </a:r>
          </a:p>
          <a:p>
            <a:pPr marL="274320" indent="-274320" fontAlgn="auto">
              <a:spcAft>
                <a:spcPts val="0"/>
              </a:spcAft>
              <a:buFont typeface="Wingdings"/>
              <a:buChar char=""/>
              <a:defRPr/>
            </a:pPr>
            <a:r>
              <a:rPr lang="en-US" dirty="0">
                <a:solidFill>
                  <a:schemeClr val="accent1"/>
                </a:solidFill>
              </a:rPr>
              <a:t>10. If necessary, recode existing data</a:t>
            </a:r>
          </a:p>
          <a:p>
            <a:pPr marL="274320" indent="-274320" fontAlgn="auto">
              <a:spcAft>
                <a:spcPts val="0"/>
              </a:spcAft>
              <a:buFont typeface="Wingdings"/>
              <a:buChar char=""/>
              <a:defRPr/>
            </a:pPr>
            <a:endParaRPr lang="en-US" dirty="0">
              <a:solidFill>
                <a:srgbClr val="B04840"/>
              </a:solidFill>
            </a:endParaRPr>
          </a:p>
          <a:p>
            <a:pPr marL="274320" indent="-274320" fontAlgn="auto">
              <a:spcAft>
                <a:spcPts val="0"/>
              </a:spcAft>
              <a:buFont typeface="Wingdings"/>
              <a:buChar char=""/>
              <a:defRPr/>
            </a:pPr>
            <a:r>
              <a:rPr lang="en-US" sz="2000" b="1" dirty="0">
                <a:solidFill>
                  <a:srgbClr val="2C0FBF"/>
                </a:solidFill>
              </a:rPr>
              <a:t>Always include in your methodology design chapter a page of text illustrating the how you code the text</a:t>
            </a:r>
          </a:p>
          <a:p>
            <a:pPr marL="274320" indent="-274320" fontAlgn="auto">
              <a:spcAft>
                <a:spcPts val="0"/>
              </a:spcAft>
              <a:buFont typeface="Wingdings"/>
              <a:buChar char=""/>
              <a:defRPr/>
            </a:pPr>
            <a:endParaRPr lang="en-AU" dirty="0"/>
          </a:p>
        </p:txBody>
      </p:sp>
      <p:sp>
        <p:nvSpPr>
          <p:cNvPr id="3" name="Title 2"/>
          <p:cNvSpPr>
            <a:spLocks noGrp="1"/>
          </p:cNvSpPr>
          <p:nvPr>
            <p:ph type="title"/>
          </p:nvPr>
        </p:nvSpPr>
        <p:spPr>
          <a:xfrm>
            <a:off x="228600" y="38101"/>
            <a:ext cx="8369030" cy="723899"/>
          </a:xfrm>
        </p:spPr>
        <p:txBody>
          <a:bodyPr>
            <a:normAutofit fontScale="90000"/>
          </a:bodyPr>
          <a:lstStyle/>
          <a:p>
            <a:r>
              <a:rPr lang="en-GB" dirty="0" smtClean="0"/>
              <a:t>Coding Data </a:t>
            </a:r>
            <a:endParaRPr lang="en-GB" dirty="0"/>
          </a:p>
        </p:txBody>
      </p:sp>
    </p:spTree>
    <p:extLst>
      <p:ext uri="{BB962C8B-B14F-4D97-AF65-F5344CB8AC3E}">
        <p14:creationId xmlns:p14="http://schemas.microsoft.com/office/powerpoint/2010/main" val="3673830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3"/>
          <p:cNvSpPr>
            <a:spLocks noChangeArrowheads="1"/>
          </p:cNvSpPr>
          <p:nvPr/>
        </p:nvSpPr>
        <p:spPr bwMode="auto">
          <a:xfrm>
            <a:off x="0" y="16462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eaLnBrk="1" hangingPunct="1"/>
            <a:endParaRPr lang="en-US" altLang="en-US"/>
          </a:p>
        </p:txBody>
      </p:sp>
      <p:grpSp>
        <p:nvGrpSpPr>
          <p:cNvPr id="5" name="Group 59"/>
          <p:cNvGrpSpPr>
            <a:grpSpLocks noChangeAspect="1"/>
          </p:cNvGrpSpPr>
          <p:nvPr/>
        </p:nvGrpSpPr>
        <p:grpSpPr bwMode="auto">
          <a:xfrm>
            <a:off x="396875" y="2008188"/>
            <a:ext cx="7740650" cy="3567112"/>
            <a:chOff x="2392" y="518"/>
            <a:chExt cx="7176" cy="4781"/>
          </a:xfrm>
        </p:grpSpPr>
        <p:sp>
          <p:nvSpPr>
            <p:cNvPr id="6" name="AutoShape 72"/>
            <p:cNvSpPr>
              <a:spLocks noChangeAspect="1" noChangeArrowheads="1" noTextEdit="1"/>
            </p:cNvSpPr>
            <p:nvPr/>
          </p:nvSpPr>
          <p:spPr bwMode="auto">
            <a:xfrm>
              <a:off x="2392" y="518"/>
              <a:ext cx="7176" cy="4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7" name="Text Box 71"/>
            <p:cNvSpPr txBox="1">
              <a:spLocks noChangeArrowheads="1"/>
            </p:cNvSpPr>
            <p:nvPr/>
          </p:nvSpPr>
          <p:spPr bwMode="auto">
            <a:xfrm>
              <a:off x="2658" y="1691"/>
              <a:ext cx="864" cy="902"/>
            </a:xfrm>
            <a:prstGeom prst="rect">
              <a:avLst/>
            </a:prstGeom>
            <a:noFill/>
            <a:ln>
              <a:noFill/>
            </a:ln>
            <a:extLst>
              <a:ext uri="{909E8E84-426E-40DD-AFC4-6F175D3DCCD1}">
                <a14:hiddenFill xmlns:a14="http://schemas.microsoft.com/office/drawing/2010/main">
                  <a:solidFill>
                    <a:srgbClr val="F4F434"/>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b="1">
                  <a:solidFill>
                    <a:srgbClr val="F4F434"/>
                  </a:solidFill>
                  <a:cs typeface="Times New Roman" panose="02020603050405020304" pitchFamily="18" charset="0"/>
                </a:rPr>
                <a:t>Read text data</a:t>
              </a:r>
              <a:r>
                <a:rPr lang="en-US" altLang="en-US" sz="1600">
                  <a:cs typeface="Times New Roman" panose="02020603050405020304" pitchFamily="18" charset="0"/>
                </a:rPr>
                <a:t> </a:t>
              </a:r>
              <a:endParaRPr lang="en-US" altLang="en-US" sz="1600"/>
            </a:p>
          </p:txBody>
        </p:sp>
        <p:sp>
          <p:nvSpPr>
            <p:cNvPr id="8" name="Text Box 70"/>
            <p:cNvSpPr txBox="1">
              <a:spLocks noChangeArrowheads="1"/>
            </p:cNvSpPr>
            <p:nvPr/>
          </p:nvSpPr>
          <p:spPr bwMode="auto">
            <a:xfrm>
              <a:off x="4053" y="1691"/>
              <a:ext cx="1493" cy="902"/>
            </a:xfrm>
            <a:prstGeom prst="rect">
              <a:avLst/>
            </a:prstGeom>
            <a:noFill/>
            <a:ln>
              <a:noFill/>
            </a:ln>
            <a:extLst>
              <a:ext uri="{909E8E84-426E-40DD-AFC4-6F175D3DCCD1}">
                <a14:hiddenFill xmlns:a14="http://schemas.microsoft.com/office/drawing/2010/main">
                  <a:solidFill>
                    <a:srgbClr val="F4F434"/>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b="1">
                  <a:solidFill>
                    <a:srgbClr val="33DF3B"/>
                  </a:solidFill>
                  <a:cs typeface="Times New Roman" panose="02020603050405020304" pitchFamily="18" charset="0"/>
                </a:rPr>
                <a:t>Divide text into segments of information</a:t>
              </a:r>
              <a:endParaRPr lang="en-US" altLang="en-US" sz="1600" b="1">
                <a:solidFill>
                  <a:srgbClr val="33DF3B"/>
                </a:solidFill>
              </a:endParaRPr>
            </a:p>
          </p:txBody>
        </p:sp>
        <p:sp>
          <p:nvSpPr>
            <p:cNvPr id="9" name="Text Box 69"/>
            <p:cNvSpPr txBox="1">
              <a:spLocks noChangeArrowheads="1"/>
            </p:cNvSpPr>
            <p:nvPr/>
          </p:nvSpPr>
          <p:spPr bwMode="auto">
            <a:xfrm>
              <a:off x="5781" y="1781"/>
              <a:ext cx="1063" cy="722"/>
            </a:xfrm>
            <a:prstGeom prst="rect">
              <a:avLst/>
            </a:prstGeom>
            <a:noFill/>
            <a:ln>
              <a:noFill/>
            </a:ln>
            <a:extLst>
              <a:ext uri="{909E8E84-426E-40DD-AFC4-6F175D3DCCD1}">
                <a14:hiddenFill xmlns:a14="http://schemas.microsoft.com/office/drawing/2010/main">
                  <a:solidFill>
                    <a:srgbClr val="F4F434"/>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b="1">
                  <a:solidFill>
                    <a:schemeClr val="tx2"/>
                  </a:solidFill>
                  <a:cs typeface="Times New Roman" panose="02020603050405020304" pitchFamily="18" charset="0"/>
                </a:rPr>
                <a:t>Code segments</a:t>
              </a:r>
              <a:endParaRPr lang="en-US" altLang="en-US" sz="1600" b="1">
                <a:solidFill>
                  <a:schemeClr val="tx2"/>
                </a:solidFill>
              </a:endParaRPr>
            </a:p>
          </p:txBody>
        </p:sp>
        <p:sp>
          <p:nvSpPr>
            <p:cNvPr id="10" name="Text Box 68"/>
            <p:cNvSpPr txBox="1">
              <a:spLocks noChangeArrowheads="1"/>
            </p:cNvSpPr>
            <p:nvPr/>
          </p:nvSpPr>
          <p:spPr bwMode="auto">
            <a:xfrm>
              <a:off x="7043" y="1871"/>
              <a:ext cx="997" cy="541"/>
            </a:xfrm>
            <a:prstGeom prst="rect">
              <a:avLst/>
            </a:prstGeom>
            <a:noFill/>
            <a:ln>
              <a:noFill/>
            </a:ln>
            <a:extLst>
              <a:ext uri="{909E8E84-426E-40DD-AFC4-6F175D3DCCD1}">
                <a14:hiddenFill xmlns:a14="http://schemas.microsoft.com/office/drawing/2010/main">
                  <a:solidFill>
                    <a:srgbClr val="F4F434"/>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b="1">
                  <a:solidFill>
                    <a:srgbClr val="2C0FBF"/>
                  </a:solidFill>
                  <a:cs typeface="Times New Roman" panose="02020603050405020304" pitchFamily="18" charset="0"/>
                </a:rPr>
                <a:t>Reduce Codes</a:t>
              </a:r>
              <a:endParaRPr lang="en-US" altLang="en-US" sz="1600" b="1">
                <a:solidFill>
                  <a:srgbClr val="2C0FBF"/>
                </a:solidFill>
              </a:endParaRPr>
            </a:p>
          </p:txBody>
        </p:sp>
        <p:sp>
          <p:nvSpPr>
            <p:cNvPr id="11" name="Text Box 67"/>
            <p:cNvSpPr txBox="1">
              <a:spLocks noChangeArrowheads="1"/>
            </p:cNvSpPr>
            <p:nvPr/>
          </p:nvSpPr>
          <p:spPr bwMode="auto">
            <a:xfrm>
              <a:off x="8239" y="1871"/>
              <a:ext cx="997" cy="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b="1">
                  <a:solidFill>
                    <a:schemeClr val="accent1"/>
                  </a:solidFill>
                  <a:cs typeface="Times New Roman" panose="02020603050405020304" pitchFamily="18" charset="0"/>
                </a:rPr>
                <a:t>Collapse codes into themes</a:t>
              </a:r>
              <a:endParaRPr lang="en-US" altLang="en-US" sz="1600" b="1">
                <a:solidFill>
                  <a:schemeClr val="accent1"/>
                </a:solidFill>
              </a:endParaRPr>
            </a:p>
          </p:txBody>
        </p:sp>
        <p:sp>
          <p:nvSpPr>
            <p:cNvPr id="12" name="Line 66"/>
            <p:cNvSpPr>
              <a:spLocks noChangeShapeType="1"/>
            </p:cNvSpPr>
            <p:nvPr/>
          </p:nvSpPr>
          <p:spPr bwMode="auto">
            <a:xfrm>
              <a:off x="2724" y="2232"/>
              <a:ext cx="6379" cy="99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 name="Line 65"/>
            <p:cNvSpPr>
              <a:spLocks noChangeShapeType="1"/>
            </p:cNvSpPr>
            <p:nvPr/>
          </p:nvSpPr>
          <p:spPr bwMode="auto">
            <a:xfrm flipV="1">
              <a:off x="3056" y="4126"/>
              <a:ext cx="6045" cy="81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 name="Text Box 64"/>
            <p:cNvSpPr txBox="1">
              <a:spLocks noChangeArrowheads="1"/>
            </p:cNvSpPr>
            <p:nvPr/>
          </p:nvSpPr>
          <p:spPr bwMode="auto">
            <a:xfrm>
              <a:off x="2591" y="3314"/>
              <a:ext cx="1196" cy="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b="1">
                  <a:solidFill>
                    <a:srgbClr val="013F3E"/>
                  </a:solidFill>
                  <a:cs typeface="Times New Roman" panose="02020603050405020304" pitchFamily="18" charset="0"/>
                </a:rPr>
                <a:t>Many pages of texts</a:t>
              </a:r>
              <a:endParaRPr lang="en-US" altLang="en-US" sz="1600" b="1">
                <a:solidFill>
                  <a:srgbClr val="013F3E"/>
                </a:solidFill>
              </a:endParaRPr>
            </a:p>
          </p:txBody>
        </p:sp>
        <p:sp>
          <p:nvSpPr>
            <p:cNvPr id="15" name="Text Box 63"/>
            <p:cNvSpPr txBox="1">
              <a:spLocks noChangeArrowheads="1"/>
            </p:cNvSpPr>
            <p:nvPr/>
          </p:nvSpPr>
          <p:spPr bwMode="auto">
            <a:xfrm>
              <a:off x="4120" y="3314"/>
              <a:ext cx="1196" cy="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b="1">
                  <a:solidFill>
                    <a:srgbClr val="9BCFD3"/>
                  </a:solidFill>
                  <a:cs typeface="Times New Roman" panose="02020603050405020304" pitchFamily="18" charset="0"/>
                </a:rPr>
                <a:t>Many segments of texts</a:t>
              </a:r>
              <a:endParaRPr lang="en-US" altLang="en-US" sz="1600" b="1">
                <a:solidFill>
                  <a:srgbClr val="9BCFD3"/>
                </a:solidFill>
              </a:endParaRPr>
            </a:p>
          </p:txBody>
        </p:sp>
        <p:sp>
          <p:nvSpPr>
            <p:cNvPr id="16" name="Text Box 62"/>
            <p:cNvSpPr txBox="1">
              <a:spLocks noChangeArrowheads="1"/>
            </p:cNvSpPr>
            <p:nvPr/>
          </p:nvSpPr>
          <p:spPr bwMode="auto">
            <a:xfrm>
              <a:off x="5581" y="3405"/>
              <a:ext cx="931" cy="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b="1">
                  <a:solidFill>
                    <a:srgbClr val="FEFCFC"/>
                  </a:solidFill>
                  <a:cs typeface="Times New Roman" panose="02020603050405020304" pitchFamily="18" charset="0"/>
                </a:rPr>
                <a:t>30 – 40 codes</a:t>
              </a:r>
              <a:endParaRPr lang="en-US" altLang="en-US" sz="1600" b="1">
                <a:solidFill>
                  <a:srgbClr val="FEFCFC"/>
                </a:solidFill>
              </a:endParaRPr>
            </a:p>
          </p:txBody>
        </p:sp>
        <p:sp>
          <p:nvSpPr>
            <p:cNvPr id="17" name="Text Box 61"/>
            <p:cNvSpPr txBox="1">
              <a:spLocks noChangeArrowheads="1"/>
            </p:cNvSpPr>
            <p:nvPr/>
          </p:nvSpPr>
          <p:spPr bwMode="auto">
            <a:xfrm>
              <a:off x="6910" y="3224"/>
              <a:ext cx="930" cy="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b="1">
                  <a:solidFill>
                    <a:srgbClr val="33DF3B"/>
                  </a:solidFill>
                  <a:cs typeface="Times New Roman" panose="02020603050405020304" pitchFamily="18" charset="0"/>
                </a:rPr>
                <a:t>Codes reduced to 20</a:t>
              </a:r>
              <a:endParaRPr lang="en-US" altLang="en-US" sz="1600" b="1">
                <a:solidFill>
                  <a:srgbClr val="33DF3B"/>
                </a:solidFill>
              </a:endParaRPr>
            </a:p>
          </p:txBody>
        </p:sp>
        <p:sp>
          <p:nvSpPr>
            <p:cNvPr id="18" name="Text Box 60"/>
            <p:cNvSpPr txBox="1">
              <a:spLocks noChangeArrowheads="1"/>
            </p:cNvSpPr>
            <p:nvPr/>
          </p:nvSpPr>
          <p:spPr bwMode="auto">
            <a:xfrm>
              <a:off x="7907" y="3405"/>
              <a:ext cx="1528" cy="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b="1">
                  <a:solidFill>
                    <a:schemeClr val="bg2"/>
                  </a:solidFill>
                  <a:cs typeface="Times New Roman" panose="02020603050405020304" pitchFamily="18" charset="0"/>
                </a:rPr>
                <a:t>Codes reduced to 5 -7 themes</a:t>
              </a:r>
              <a:endParaRPr lang="en-US" altLang="en-US" sz="1600" b="1">
                <a:solidFill>
                  <a:schemeClr val="bg2"/>
                </a:solidFill>
              </a:endParaRPr>
            </a:p>
          </p:txBody>
        </p:sp>
      </p:grpSp>
      <p:sp>
        <p:nvSpPr>
          <p:cNvPr id="19" name="Text Box 84"/>
          <p:cNvSpPr txBox="1">
            <a:spLocks noChangeArrowheads="1"/>
          </p:cNvSpPr>
          <p:nvPr/>
        </p:nvSpPr>
        <p:spPr bwMode="auto">
          <a:xfrm>
            <a:off x="1116013" y="765175"/>
            <a:ext cx="6480175" cy="96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eaLnBrk="1" hangingPunct="1">
              <a:spcBef>
                <a:spcPct val="50000"/>
              </a:spcBef>
            </a:pPr>
            <a:r>
              <a:rPr lang="en-US" altLang="en-US" sz="3600" b="1">
                <a:solidFill>
                  <a:srgbClr val="F4F434"/>
                </a:solidFill>
              </a:rPr>
              <a:t>CODING PROCESS </a:t>
            </a:r>
            <a:r>
              <a:rPr lang="en-US" altLang="en-US" sz="1400" b="1">
                <a:solidFill>
                  <a:srgbClr val="F4F434"/>
                </a:solidFill>
              </a:rPr>
              <a:t>(Creswell, 2002)</a:t>
            </a:r>
          </a:p>
          <a:p>
            <a:pPr eaLnBrk="1" hangingPunct="1">
              <a:spcBef>
                <a:spcPct val="50000"/>
              </a:spcBef>
            </a:pPr>
            <a:r>
              <a:rPr lang="en-US" altLang="en-US" sz="1400" b="1">
                <a:solidFill>
                  <a:srgbClr val="F4F434"/>
                </a:solidFill>
              </a:rPr>
              <a:t>(Matrix example)</a:t>
            </a:r>
            <a:endParaRPr lang="en-AU" altLang="en-US" sz="1400" b="1">
              <a:solidFill>
                <a:srgbClr val="F4F434"/>
              </a:solidFill>
            </a:endParaRPr>
          </a:p>
        </p:txBody>
      </p:sp>
    </p:spTree>
    <p:extLst>
      <p:ext uri="{BB962C8B-B14F-4D97-AF65-F5344CB8AC3E}">
        <p14:creationId xmlns:p14="http://schemas.microsoft.com/office/powerpoint/2010/main" val="146858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ox(in)">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diamond(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checkerboard(across)">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 cont.: </a:t>
            </a: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Working with Visual Data:</a:t>
            </a:r>
          </a:p>
          <a:p>
            <a:pPr lvl="1"/>
            <a:r>
              <a:rPr lang="en-GB" dirty="0" smtClean="0"/>
              <a:t>Visual Data (photographs, drawings, craft work etc.) can be seen as qualitative data and can be analysed interpretively. The best way to achieve this is to set questions and analyse each piece of visual data using the same questions—for example:</a:t>
            </a:r>
          </a:p>
          <a:p>
            <a:pPr lvl="2"/>
            <a:r>
              <a:rPr lang="en-GB" dirty="0" smtClean="0"/>
              <a:t>Where was the photograph taken</a:t>
            </a:r>
          </a:p>
          <a:p>
            <a:pPr lvl="2"/>
            <a:r>
              <a:rPr lang="en-GB" dirty="0" smtClean="0"/>
              <a:t>What does the art depict</a:t>
            </a:r>
          </a:p>
          <a:p>
            <a:pPr lvl="2"/>
            <a:r>
              <a:rPr lang="en-GB" dirty="0" smtClean="0"/>
              <a:t>Who or what is the main subject?</a:t>
            </a:r>
          </a:p>
          <a:p>
            <a:pPr lvl="1"/>
            <a:r>
              <a:rPr lang="en-GB" dirty="0" smtClean="0"/>
              <a:t>The codes identified can also be applied to visual data, if appropriate. This approach will allow you to maintain focus during analysis and enable you to compare and contrast different pieces of visual data. </a:t>
            </a:r>
          </a:p>
          <a:p>
            <a:pPr lvl="2"/>
            <a:endParaRPr lang="en-GB" dirty="0" smtClean="0"/>
          </a:p>
          <a:p>
            <a:endParaRPr lang="en-US" dirty="0"/>
          </a:p>
        </p:txBody>
      </p:sp>
    </p:spTree>
    <p:extLst>
      <p:ext uri="{BB962C8B-B14F-4D97-AF65-F5344CB8AC3E}">
        <p14:creationId xmlns:p14="http://schemas.microsoft.com/office/powerpoint/2010/main" val="348738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a:t>
            </a:r>
            <a:r>
              <a:rPr lang="en-GB" b="1" i="1" dirty="0" smtClean="0"/>
              <a:t>Quantitative</a:t>
            </a:r>
            <a:r>
              <a:rPr lang="en-GB" b="1" dirty="0" smtClean="0"/>
              <a:t> </a:t>
            </a:r>
            <a:endParaRPr lang="en-US" dirty="0"/>
          </a:p>
        </p:txBody>
      </p:sp>
      <p:sp>
        <p:nvSpPr>
          <p:cNvPr id="3" name="Content Placeholder 2"/>
          <p:cNvSpPr>
            <a:spLocks noGrp="1"/>
          </p:cNvSpPr>
          <p:nvPr>
            <p:ph idx="1"/>
          </p:nvPr>
        </p:nvSpPr>
        <p:spPr/>
        <p:txBody>
          <a:bodyPr>
            <a:normAutofit fontScale="85000" lnSpcReduction="20000"/>
          </a:bodyPr>
          <a:lstStyle/>
          <a:p>
            <a:r>
              <a:rPr lang="en-GB" dirty="0" smtClean="0"/>
              <a:t>Quantitative data is all about numbers.</a:t>
            </a:r>
          </a:p>
          <a:p>
            <a:r>
              <a:rPr lang="en-GB" dirty="0" smtClean="0"/>
              <a:t>Whether the data are from a questionnaire, interview, graffiti wall, suggestion box etc., all the responses should be countable;</a:t>
            </a:r>
          </a:p>
          <a:p>
            <a:r>
              <a:rPr lang="en-GB" dirty="0" smtClean="0"/>
              <a:t>Accountability will be rooted in the care taken in framing the question posed. For example, if a question “Do you like school?” the answers need to be a choice from ‘yes’ or ‘no’ and ‘sometimes’ or ‘on a scale from 1 to 4’. </a:t>
            </a:r>
          </a:p>
          <a:p>
            <a:r>
              <a:rPr lang="en-GB" dirty="0" smtClean="0"/>
              <a:t>Each response can then be counted. </a:t>
            </a:r>
            <a:endParaRPr lang="en-US" dirty="0"/>
          </a:p>
        </p:txBody>
      </p:sp>
    </p:spTree>
    <p:extLst>
      <p:ext uri="{BB962C8B-B14F-4D97-AF65-F5344CB8AC3E}">
        <p14:creationId xmlns:p14="http://schemas.microsoft.com/office/powerpoint/2010/main" val="199629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txBox="1">
            <a:spLocks noChangeArrowheads="1"/>
          </p:cNvSpPr>
          <p:nvPr/>
        </p:nvSpPr>
        <p:spPr>
          <a:xfrm>
            <a:off x="219075" y="227013"/>
            <a:ext cx="7953375" cy="681037"/>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US" sz="3600" b="1" smtClean="0"/>
              <a:t>Description of Data Analysis</a:t>
            </a:r>
            <a:r>
              <a:rPr lang="en-US" sz="3600" smtClean="0"/>
              <a:t> </a:t>
            </a:r>
            <a:r>
              <a:rPr lang="en-US" sz="1400" smtClean="0"/>
              <a:t>(Matrix example)</a:t>
            </a:r>
            <a:endParaRPr lang="en-AU" sz="1400"/>
          </a:p>
        </p:txBody>
      </p:sp>
      <p:sp>
        <p:nvSpPr>
          <p:cNvPr id="3" name="Rectangle 27"/>
          <p:cNvSpPr>
            <a:spLocks noChangeArrowheads="1"/>
          </p:cNvSpPr>
          <p:nvPr/>
        </p:nvSpPr>
        <p:spPr bwMode="auto">
          <a:xfrm>
            <a:off x="0" y="157797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eaLnBrk="1" hangingPunct="1"/>
            <a:endParaRPr lang="en-US" altLang="en-US"/>
          </a:p>
        </p:txBody>
      </p:sp>
      <p:grpSp>
        <p:nvGrpSpPr>
          <p:cNvPr id="4" name="Group 5"/>
          <p:cNvGrpSpPr>
            <a:grpSpLocks noChangeAspect="1"/>
          </p:cNvGrpSpPr>
          <p:nvPr/>
        </p:nvGrpSpPr>
        <p:grpSpPr bwMode="auto">
          <a:xfrm>
            <a:off x="0" y="1844675"/>
            <a:ext cx="9144000" cy="3671888"/>
            <a:chOff x="1353" y="667"/>
            <a:chExt cx="8837" cy="4962"/>
          </a:xfrm>
        </p:grpSpPr>
        <p:sp>
          <p:nvSpPr>
            <p:cNvPr id="5" name="AutoShape 26"/>
            <p:cNvSpPr>
              <a:spLocks noChangeAspect="1" noChangeArrowheads="1" noTextEdit="1"/>
            </p:cNvSpPr>
            <p:nvPr/>
          </p:nvSpPr>
          <p:spPr bwMode="auto">
            <a:xfrm>
              <a:off x="1353" y="667"/>
              <a:ext cx="8837" cy="4962"/>
            </a:xfrm>
            <a:prstGeom prst="rect">
              <a:avLst/>
            </a:prstGeom>
            <a:solidFill>
              <a:schemeClr val="bg1"/>
            </a:solidFill>
            <a:ln>
              <a:noFill/>
            </a:ln>
            <a:extLst>
              <a:ext uri="{91240B29-F687-4F45-9708-019B960494DF}">
                <a14:hiddenLine xmlns:a14="http://schemas.microsoft.com/office/drawing/2010/main" w="9525">
                  <a:solidFill>
                    <a:schemeClr val="bg2"/>
                  </a:solidFill>
                  <a:miter lim="800000"/>
                  <a:headEnd/>
                  <a:tailEnd/>
                </a14:hiddenLine>
              </a:ext>
            </a:extLst>
          </p:spPr>
          <p:txBody>
            <a:bodyPr/>
            <a:lstStyle/>
            <a:p>
              <a:endParaRPr lang="en-GB"/>
            </a:p>
          </p:txBody>
        </p:sp>
        <p:sp>
          <p:nvSpPr>
            <p:cNvPr id="6" name="Text Box 25"/>
            <p:cNvSpPr txBox="1">
              <a:spLocks noChangeArrowheads="1"/>
            </p:cNvSpPr>
            <p:nvPr/>
          </p:nvSpPr>
          <p:spPr bwMode="auto">
            <a:xfrm>
              <a:off x="4941" y="1479"/>
              <a:ext cx="2591" cy="722"/>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800">
                  <a:cs typeface="Times New Roman" panose="02020603050405020304" pitchFamily="18" charset="0"/>
                </a:rPr>
                <a:t>Initial data analysis</a:t>
              </a:r>
              <a:endParaRPr lang="en-US" altLang="en-US" sz="1800"/>
            </a:p>
          </p:txBody>
        </p:sp>
        <p:sp>
          <p:nvSpPr>
            <p:cNvPr id="7" name="Text Box 24"/>
            <p:cNvSpPr txBox="1">
              <a:spLocks noChangeArrowheads="1"/>
            </p:cNvSpPr>
            <p:nvPr/>
          </p:nvSpPr>
          <p:spPr bwMode="auto">
            <a:xfrm>
              <a:off x="4543" y="2562"/>
              <a:ext cx="2923" cy="541"/>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800">
                  <a:cs typeface="Times New Roman" panose="02020603050405020304" pitchFamily="18" charset="0"/>
                </a:rPr>
                <a:t>Major and minor  topics</a:t>
              </a:r>
              <a:endParaRPr lang="en-US" altLang="en-US" sz="1800"/>
            </a:p>
          </p:txBody>
        </p:sp>
        <p:sp>
          <p:nvSpPr>
            <p:cNvPr id="8" name="Text Box 23"/>
            <p:cNvSpPr txBox="1">
              <a:spLocks noChangeArrowheads="1"/>
            </p:cNvSpPr>
            <p:nvPr/>
          </p:nvSpPr>
          <p:spPr bwMode="auto">
            <a:xfrm>
              <a:off x="2616" y="3554"/>
              <a:ext cx="1595" cy="451"/>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a:cs typeface="Times New Roman" panose="02020603050405020304" pitchFamily="18" charset="0"/>
                </a:rPr>
                <a:t>Theme 1</a:t>
              </a:r>
              <a:endParaRPr lang="en-US" altLang="en-US" sz="1800"/>
            </a:p>
          </p:txBody>
        </p:sp>
        <p:sp>
          <p:nvSpPr>
            <p:cNvPr id="9" name="Text Box 22"/>
            <p:cNvSpPr txBox="1">
              <a:spLocks noChangeArrowheads="1"/>
            </p:cNvSpPr>
            <p:nvPr/>
          </p:nvSpPr>
          <p:spPr bwMode="auto">
            <a:xfrm>
              <a:off x="4476" y="3554"/>
              <a:ext cx="1728" cy="451"/>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a:cs typeface="Times New Roman" panose="02020603050405020304" pitchFamily="18" charset="0"/>
                </a:rPr>
                <a:t>Theme 2</a:t>
              </a:r>
              <a:endParaRPr lang="en-US" altLang="en-US" sz="1800"/>
            </a:p>
          </p:txBody>
        </p:sp>
        <p:sp>
          <p:nvSpPr>
            <p:cNvPr id="10" name="Text Box 21"/>
            <p:cNvSpPr txBox="1">
              <a:spLocks noChangeArrowheads="1"/>
            </p:cNvSpPr>
            <p:nvPr/>
          </p:nvSpPr>
          <p:spPr bwMode="auto">
            <a:xfrm>
              <a:off x="6669" y="3554"/>
              <a:ext cx="1397" cy="451"/>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a:cs typeface="Times New Roman" panose="02020603050405020304" pitchFamily="18" charset="0"/>
                </a:rPr>
                <a:t>Theme 3</a:t>
              </a:r>
              <a:endParaRPr lang="en-US" altLang="en-US" sz="1800"/>
            </a:p>
          </p:txBody>
        </p:sp>
        <p:sp>
          <p:nvSpPr>
            <p:cNvPr id="11" name="Text Box 20"/>
            <p:cNvSpPr txBox="1">
              <a:spLocks noChangeArrowheads="1"/>
            </p:cNvSpPr>
            <p:nvPr/>
          </p:nvSpPr>
          <p:spPr bwMode="auto">
            <a:xfrm>
              <a:off x="8330" y="3554"/>
              <a:ext cx="1196" cy="451"/>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a:cs typeface="Times New Roman" panose="02020603050405020304" pitchFamily="18" charset="0"/>
                </a:rPr>
                <a:t>Theme 4</a:t>
              </a:r>
              <a:endParaRPr lang="en-US" altLang="en-US" sz="1800"/>
            </a:p>
          </p:txBody>
        </p:sp>
        <p:sp>
          <p:nvSpPr>
            <p:cNvPr id="12" name="Line 19"/>
            <p:cNvSpPr>
              <a:spLocks noChangeShapeType="1"/>
            </p:cNvSpPr>
            <p:nvPr/>
          </p:nvSpPr>
          <p:spPr bwMode="auto">
            <a:xfrm>
              <a:off x="5938" y="2201"/>
              <a:ext cx="0" cy="361"/>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 name="Line 18"/>
            <p:cNvSpPr>
              <a:spLocks noChangeShapeType="1"/>
            </p:cNvSpPr>
            <p:nvPr/>
          </p:nvSpPr>
          <p:spPr bwMode="auto">
            <a:xfrm>
              <a:off x="5938" y="3103"/>
              <a:ext cx="0" cy="271"/>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 name="Line 17"/>
            <p:cNvSpPr>
              <a:spLocks noChangeShapeType="1"/>
            </p:cNvSpPr>
            <p:nvPr/>
          </p:nvSpPr>
          <p:spPr bwMode="auto">
            <a:xfrm>
              <a:off x="3480" y="3374"/>
              <a:ext cx="5382" cy="0"/>
            </a:xfrm>
            <a:prstGeom prst="line">
              <a:avLst/>
            </a:prstGeom>
            <a:noFill/>
            <a:ln w="952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Line 16"/>
            <p:cNvSpPr>
              <a:spLocks noChangeShapeType="1"/>
            </p:cNvSpPr>
            <p:nvPr/>
          </p:nvSpPr>
          <p:spPr bwMode="auto">
            <a:xfrm>
              <a:off x="3480" y="3374"/>
              <a:ext cx="0" cy="180"/>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 name="Line 15"/>
            <p:cNvSpPr>
              <a:spLocks noChangeShapeType="1"/>
            </p:cNvSpPr>
            <p:nvPr/>
          </p:nvSpPr>
          <p:spPr bwMode="auto">
            <a:xfrm>
              <a:off x="5473" y="3374"/>
              <a:ext cx="0" cy="180"/>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 name="Line 14"/>
            <p:cNvSpPr>
              <a:spLocks noChangeShapeType="1"/>
            </p:cNvSpPr>
            <p:nvPr/>
          </p:nvSpPr>
          <p:spPr bwMode="auto">
            <a:xfrm>
              <a:off x="7267" y="3374"/>
              <a:ext cx="0" cy="180"/>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 name="Line 13"/>
            <p:cNvSpPr>
              <a:spLocks noChangeShapeType="1"/>
            </p:cNvSpPr>
            <p:nvPr/>
          </p:nvSpPr>
          <p:spPr bwMode="auto">
            <a:xfrm>
              <a:off x="8862" y="3374"/>
              <a:ext cx="0" cy="180"/>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 name="Text Box 12"/>
            <p:cNvSpPr txBox="1">
              <a:spLocks noChangeArrowheads="1"/>
            </p:cNvSpPr>
            <p:nvPr/>
          </p:nvSpPr>
          <p:spPr bwMode="auto">
            <a:xfrm>
              <a:off x="1885" y="1659"/>
              <a:ext cx="1328" cy="451"/>
            </a:xfrm>
            <a:prstGeom prst="rect">
              <a:avLst/>
            </a:prstGeom>
            <a:solidFill>
              <a:schemeClr val="bg1"/>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endParaRPr lang="en-US" altLang="en-US" sz="1800"/>
            </a:p>
          </p:txBody>
        </p:sp>
        <p:sp>
          <p:nvSpPr>
            <p:cNvPr id="20" name="Text Box 11"/>
            <p:cNvSpPr txBox="1">
              <a:spLocks noChangeArrowheads="1"/>
            </p:cNvSpPr>
            <p:nvPr/>
          </p:nvSpPr>
          <p:spPr bwMode="auto">
            <a:xfrm>
              <a:off x="2017" y="2562"/>
              <a:ext cx="1861" cy="541"/>
            </a:xfrm>
            <a:prstGeom prst="rect">
              <a:avLst/>
            </a:prstGeom>
            <a:solidFill>
              <a:schemeClr val="bg1"/>
            </a:solidFill>
            <a:ln>
              <a:noFill/>
            </a:ln>
            <a:extLst>
              <a:ext uri="{91240B29-F687-4F45-9708-019B960494DF}">
                <a14:hiddenLine xmlns:a14="http://schemas.microsoft.com/office/drawing/2010/main" w="9525">
                  <a:solidFill>
                    <a:schemeClr val="bg2"/>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endParaRPr lang="en-US" altLang="en-US" sz="1800"/>
            </a:p>
          </p:txBody>
        </p:sp>
        <p:sp>
          <p:nvSpPr>
            <p:cNvPr id="21" name="Text Box 10"/>
            <p:cNvSpPr txBox="1">
              <a:spLocks noChangeArrowheads="1"/>
            </p:cNvSpPr>
            <p:nvPr/>
          </p:nvSpPr>
          <p:spPr bwMode="auto">
            <a:xfrm>
              <a:off x="1486" y="3554"/>
              <a:ext cx="1063" cy="451"/>
            </a:xfrm>
            <a:prstGeom prst="rect">
              <a:avLst/>
            </a:prstGeom>
            <a:solidFill>
              <a:schemeClr val="bg1"/>
            </a:solidFill>
            <a:ln>
              <a:noFill/>
            </a:ln>
            <a:extLst>
              <a:ext uri="{91240B29-F687-4F45-9708-019B960494DF}">
                <a14:hiddenLine xmlns:a14="http://schemas.microsoft.com/office/drawing/2010/main" w="9525">
                  <a:solidFill>
                    <a:schemeClr val="bg2"/>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endParaRPr lang="en-US" altLang="en-US" sz="1800"/>
            </a:p>
          </p:txBody>
        </p:sp>
        <p:sp>
          <p:nvSpPr>
            <p:cNvPr id="22" name="Line 9"/>
            <p:cNvSpPr>
              <a:spLocks noChangeShapeType="1"/>
            </p:cNvSpPr>
            <p:nvPr/>
          </p:nvSpPr>
          <p:spPr bwMode="auto">
            <a:xfrm>
              <a:off x="9592" y="3734"/>
              <a:ext cx="332" cy="0"/>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 name="Line 8"/>
            <p:cNvSpPr>
              <a:spLocks noChangeShapeType="1"/>
            </p:cNvSpPr>
            <p:nvPr/>
          </p:nvSpPr>
          <p:spPr bwMode="auto">
            <a:xfrm>
              <a:off x="6004" y="4186"/>
              <a:ext cx="0" cy="721"/>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 name="Text Box 7"/>
            <p:cNvSpPr txBox="1">
              <a:spLocks noChangeArrowheads="1"/>
            </p:cNvSpPr>
            <p:nvPr/>
          </p:nvSpPr>
          <p:spPr bwMode="auto">
            <a:xfrm>
              <a:off x="3745" y="4907"/>
              <a:ext cx="4784" cy="722"/>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eaLnBrk="1" hangingPunct="1"/>
              <a:r>
                <a:rPr lang="en-US" altLang="en-US" sz="1800">
                  <a:cs typeface="Times New Roman" panose="02020603050405020304" pitchFamily="18" charset="0"/>
                </a:rPr>
                <a:t>Final interpretation</a:t>
              </a:r>
              <a:endParaRPr lang="en-US" altLang="en-US" sz="1800"/>
            </a:p>
          </p:txBody>
        </p:sp>
        <p:sp>
          <p:nvSpPr>
            <p:cNvPr id="25" name="Text Box 6"/>
            <p:cNvSpPr txBox="1">
              <a:spLocks noChangeArrowheads="1"/>
            </p:cNvSpPr>
            <p:nvPr/>
          </p:nvSpPr>
          <p:spPr bwMode="auto">
            <a:xfrm>
              <a:off x="1685" y="4997"/>
              <a:ext cx="864" cy="361"/>
            </a:xfrm>
            <a:prstGeom prst="rect">
              <a:avLst/>
            </a:prstGeom>
            <a:solidFill>
              <a:schemeClr val="bg1"/>
            </a:solidFill>
            <a:ln>
              <a:noFill/>
            </a:ln>
            <a:extLst>
              <a:ext uri="{91240B29-F687-4F45-9708-019B960494DF}">
                <a14:hiddenLine xmlns:a14="http://schemas.microsoft.com/office/drawing/2010/main" w="9525">
                  <a:solidFill>
                    <a:schemeClr val="bg2"/>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endParaRPr lang="en-US" altLang="en-US" sz="1800"/>
            </a:p>
          </p:txBody>
        </p:sp>
      </p:grpSp>
      <p:sp>
        <p:nvSpPr>
          <p:cNvPr id="26" name="Text Box 39"/>
          <p:cNvSpPr txBox="1">
            <a:spLocks noChangeArrowheads="1"/>
          </p:cNvSpPr>
          <p:nvPr/>
        </p:nvSpPr>
        <p:spPr bwMode="auto">
          <a:xfrm>
            <a:off x="3203575" y="1557338"/>
            <a:ext cx="1841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endParaRPr lang="en-US" altLang="en-US" sz="1600"/>
          </a:p>
        </p:txBody>
      </p:sp>
      <p:sp>
        <p:nvSpPr>
          <p:cNvPr id="27" name="Text Box 56"/>
          <p:cNvSpPr txBox="1">
            <a:spLocks noChangeArrowheads="1"/>
          </p:cNvSpPr>
          <p:nvPr/>
        </p:nvSpPr>
        <p:spPr bwMode="auto">
          <a:xfrm>
            <a:off x="0" y="2349500"/>
            <a:ext cx="1042988"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8" name="Rectangle 57"/>
          <p:cNvSpPr>
            <a:spLocks noChangeArrowheads="1"/>
          </p:cNvSpPr>
          <p:nvPr/>
        </p:nvSpPr>
        <p:spPr bwMode="auto">
          <a:xfrm>
            <a:off x="0" y="2060575"/>
            <a:ext cx="2484438" cy="863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a:t>Stage 1</a:t>
            </a:r>
          </a:p>
          <a:p>
            <a:pPr algn="l" eaLnBrk="1" hangingPunct="1"/>
            <a:r>
              <a:rPr lang="en-US" altLang="en-US" sz="1600"/>
              <a:t>Data collection, display</a:t>
            </a:r>
          </a:p>
          <a:p>
            <a:pPr algn="l" eaLnBrk="1" hangingPunct="1"/>
            <a:r>
              <a:rPr lang="en-US" altLang="en-US" sz="1600"/>
              <a:t>reflection</a:t>
            </a:r>
          </a:p>
          <a:p>
            <a:pPr algn="l" eaLnBrk="1" hangingPunct="1"/>
            <a:endParaRPr lang="en-AU" altLang="en-US" sz="1600"/>
          </a:p>
        </p:txBody>
      </p:sp>
      <p:sp>
        <p:nvSpPr>
          <p:cNvPr id="29" name="Rectangle 61"/>
          <p:cNvSpPr>
            <a:spLocks noChangeArrowheads="1"/>
          </p:cNvSpPr>
          <p:nvPr/>
        </p:nvSpPr>
        <p:spPr bwMode="auto">
          <a:xfrm>
            <a:off x="0" y="2997200"/>
            <a:ext cx="2411413" cy="6477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a:t>Stage 2 </a:t>
            </a:r>
          </a:p>
          <a:p>
            <a:pPr algn="l" eaLnBrk="1" hangingPunct="1"/>
            <a:r>
              <a:rPr lang="en-US" altLang="en-US" sz="1600"/>
              <a:t>Data coding &amp; distillation </a:t>
            </a:r>
          </a:p>
          <a:p>
            <a:pPr algn="l" eaLnBrk="1" hangingPunct="1"/>
            <a:endParaRPr lang="en-AU" altLang="en-US" sz="1600"/>
          </a:p>
        </p:txBody>
      </p:sp>
      <p:sp>
        <p:nvSpPr>
          <p:cNvPr id="30" name="Text Box 65"/>
          <p:cNvSpPr txBox="1">
            <a:spLocks noChangeArrowheads="1"/>
          </p:cNvSpPr>
          <p:nvPr/>
        </p:nvSpPr>
        <p:spPr bwMode="auto">
          <a:xfrm>
            <a:off x="0" y="4149725"/>
            <a:ext cx="1258888" cy="1192213"/>
          </a:xfrm>
          <a:prstGeom prst="rect">
            <a:avLst/>
          </a:prstGeom>
          <a:solidFill>
            <a:srgbClr val="DBC19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spcBef>
                <a:spcPct val="50000"/>
              </a:spcBef>
            </a:pPr>
            <a:r>
              <a:rPr lang="en-US" altLang="en-US" sz="1600"/>
              <a:t>Stage 3</a:t>
            </a:r>
          </a:p>
          <a:p>
            <a:pPr algn="l" eaLnBrk="1" hangingPunct="1">
              <a:spcBef>
                <a:spcPct val="50000"/>
              </a:spcBef>
            </a:pPr>
            <a:r>
              <a:rPr lang="en-US" altLang="en-US" sz="1600"/>
              <a:t>Generation of key themes</a:t>
            </a:r>
            <a:endParaRPr lang="en-AU" altLang="en-US" sz="1600"/>
          </a:p>
        </p:txBody>
      </p:sp>
      <p:sp>
        <p:nvSpPr>
          <p:cNvPr id="31" name="Rectangle 66"/>
          <p:cNvSpPr>
            <a:spLocks noChangeArrowheads="1"/>
          </p:cNvSpPr>
          <p:nvPr/>
        </p:nvSpPr>
        <p:spPr bwMode="auto">
          <a:xfrm>
            <a:off x="0" y="5589588"/>
            <a:ext cx="2124075" cy="719137"/>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endParaRPr lang="en-US" altLang="en-US" sz="1600"/>
          </a:p>
          <a:p>
            <a:pPr algn="l" eaLnBrk="1" hangingPunct="1"/>
            <a:r>
              <a:rPr lang="en-US" altLang="en-US" sz="1600"/>
              <a:t>Stage 4</a:t>
            </a:r>
          </a:p>
          <a:p>
            <a:pPr algn="l" eaLnBrk="1" hangingPunct="1"/>
            <a:r>
              <a:rPr lang="en-US" altLang="en-US" sz="1600"/>
              <a:t>Story report &amp; </a:t>
            </a:r>
          </a:p>
          <a:p>
            <a:pPr algn="l" eaLnBrk="1" hangingPunct="1"/>
            <a:r>
              <a:rPr lang="en-US" altLang="en-US" sz="1600"/>
              <a:t>conclusions</a:t>
            </a:r>
          </a:p>
          <a:p>
            <a:pPr algn="l" eaLnBrk="1" hangingPunct="1"/>
            <a:endParaRPr lang="en-AU" altLang="en-US" sz="1600"/>
          </a:p>
        </p:txBody>
      </p:sp>
    </p:spTree>
    <p:extLst>
      <p:ext uri="{BB962C8B-B14F-4D97-AF65-F5344CB8AC3E}">
        <p14:creationId xmlns:p14="http://schemas.microsoft.com/office/powerpoint/2010/main" val="687979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Suggestions on Analysis : first steps </a:t>
            </a:r>
            <a:endParaRPr lang="en-US" dirty="0"/>
          </a:p>
        </p:txBody>
      </p:sp>
      <p:sp>
        <p:nvSpPr>
          <p:cNvPr id="3" name="Content Placeholder 2"/>
          <p:cNvSpPr>
            <a:spLocks noGrp="1"/>
          </p:cNvSpPr>
          <p:nvPr>
            <p:ph idx="1"/>
          </p:nvPr>
        </p:nvSpPr>
        <p:spPr/>
        <p:txBody>
          <a:bodyPr>
            <a:normAutofit lnSpcReduction="10000"/>
          </a:bodyPr>
          <a:lstStyle/>
          <a:p>
            <a:r>
              <a:rPr lang="en-GB" dirty="0" smtClean="0"/>
              <a:t>Transcribe data </a:t>
            </a:r>
          </a:p>
          <a:p>
            <a:r>
              <a:rPr lang="en-GB" dirty="0" smtClean="0"/>
              <a:t>Note demographics </a:t>
            </a:r>
          </a:p>
          <a:p>
            <a:r>
              <a:rPr lang="en-GB" dirty="0" smtClean="0"/>
              <a:t>What are some of your first impressions about the data </a:t>
            </a:r>
          </a:p>
          <a:p>
            <a:r>
              <a:rPr lang="en-GB" dirty="0" smtClean="0"/>
              <a:t>What issues arose more than once </a:t>
            </a:r>
          </a:p>
          <a:p>
            <a:r>
              <a:rPr lang="en-GB" dirty="0" smtClean="0"/>
              <a:t>What surprised you if anything </a:t>
            </a:r>
          </a:p>
          <a:p>
            <a:r>
              <a:rPr lang="en-GB" dirty="0" smtClean="0"/>
              <a:t>What did you learn </a:t>
            </a:r>
          </a:p>
          <a:p>
            <a:endParaRPr lang="en-US" dirty="0"/>
          </a:p>
        </p:txBody>
      </p:sp>
    </p:spTree>
    <p:extLst>
      <p:ext uri="{BB962C8B-B14F-4D97-AF65-F5344CB8AC3E}">
        <p14:creationId xmlns:p14="http://schemas.microsoft.com/office/powerpoint/2010/main" val="248168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t>
            </a:r>
            <a:endParaRPr lang="en-US" dirty="0"/>
          </a:p>
        </p:txBody>
      </p:sp>
      <p:sp>
        <p:nvSpPr>
          <p:cNvPr id="3" name="Content Placeholder 2"/>
          <p:cNvSpPr>
            <a:spLocks noGrp="1"/>
          </p:cNvSpPr>
          <p:nvPr>
            <p:ph idx="1"/>
          </p:nvPr>
        </p:nvSpPr>
        <p:spPr/>
        <p:txBody>
          <a:bodyPr>
            <a:normAutofit lnSpcReduction="10000"/>
          </a:bodyPr>
          <a:lstStyle/>
          <a:p>
            <a:r>
              <a:rPr lang="en-GB" dirty="0" smtClean="0"/>
              <a:t>Read through data </a:t>
            </a:r>
          </a:p>
          <a:p>
            <a:r>
              <a:rPr lang="en-GB" dirty="0" smtClean="0"/>
              <a:t>Look for patterns</a:t>
            </a:r>
            <a:r>
              <a:rPr lang="en-US" dirty="0" smtClean="0"/>
              <a:t>? What issues are arising again and again </a:t>
            </a:r>
          </a:p>
          <a:p>
            <a:r>
              <a:rPr lang="en-GB" dirty="0" smtClean="0"/>
              <a:t>Any differences in data attributed to different groups , individuals how may differences </a:t>
            </a:r>
          </a:p>
          <a:p>
            <a:r>
              <a:rPr lang="en-GB" dirty="0" smtClean="0"/>
              <a:t>Highlight interesting quotes or stories to use to illustrate your themes</a:t>
            </a:r>
          </a:p>
          <a:p>
            <a:endParaRPr lang="en-GB" dirty="0" smtClean="0"/>
          </a:p>
          <a:p>
            <a:endParaRPr lang="en-GB" dirty="0" smtClean="0"/>
          </a:p>
        </p:txBody>
      </p:sp>
    </p:spTree>
    <p:extLst>
      <p:ext uri="{BB962C8B-B14F-4D97-AF65-F5344CB8AC3E}">
        <p14:creationId xmlns:p14="http://schemas.microsoft.com/office/powerpoint/2010/main" val="2267472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t>
            </a: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Create summary statements of the data, </a:t>
            </a:r>
            <a:r>
              <a:rPr lang="en-GB" dirty="0" err="1" smtClean="0"/>
              <a:t>e,g</a:t>
            </a:r>
            <a:r>
              <a:rPr lang="en-GB" dirty="0" smtClean="0"/>
              <a:t> for each question of an interview or for each individual theme:</a:t>
            </a:r>
          </a:p>
          <a:p>
            <a:pPr lvl="1"/>
            <a:r>
              <a:rPr lang="en-GB" dirty="0" smtClean="0"/>
              <a:t>All of the young people interviewed stated that the programme hah had a [positive impact on their lives. Almost all (22 of the 25) young people interviewed sated that they learned how to speak out about issues that were important to them and had gained leadership skills. For example one young person made the following statement:</a:t>
            </a:r>
          </a:p>
          <a:p>
            <a:pPr lvl="2"/>
            <a:r>
              <a:rPr lang="en-GB" dirty="0" smtClean="0"/>
              <a:t>“I learned how to stand up for myself and speak up when I need to. I have been doing this in class all year, and other students admire me for that….”</a:t>
            </a:r>
            <a:endParaRPr lang="en-US" dirty="0"/>
          </a:p>
        </p:txBody>
      </p:sp>
    </p:spTree>
    <p:extLst>
      <p:ext uri="{BB962C8B-B14F-4D97-AF65-F5344CB8AC3E}">
        <p14:creationId xmlns:p14="http://schemas.microsoft.com/office/powerpoint/2010/main" val="189422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Creative Analysis : Feedback </a:t>
            </a:r>
            <a:endParaRPr lang="en-US" dirty="0"/>
          </a:p>
        </p:txBody>
      </p:sp>
      <p:sp>
        <p:nvSpPr>
          <p:cNvPr id="3" name="Content Placeholder 2"/>
          <p:cNvSpPr>
            <a:spLocks noGrp="1"/>
          </p:cNvSpPr>
          <p:nvPr>
            <p:ph idx="1"/>
          </p:nvPr>
        </p:nvSpPr>
        <p:spPr/>
        <p:txBody>
          <a:bodyPr/>
          <a:lstStyle/>
          <a:p>
            <a:r>
              <a:rPr lang="en-GB" dirty="0" smtClean="0"/>
              <a:t>Video of research: outline of theme, provide interview clips of examples of evidence…(don’t forget ethics)</a:t>
            </a:r>
          </a:p>
          <a:p>
            <a:r>
              <a:rPr lang="en-GB" dirty="0" smtClean="0"/>
              <a:t>Performances: drama</a:t>
            </a:r>
          </a:p>
          <a:p>
            <a:r>
              <a:rPr lang="en-GB" dirty="0" smtClean="0"/>
              <a:t>Pictorial….</a:t>
            </a:r>
            <a:endParaRPr lang="en-US" dirty="0"/>
          </a:p>
        </p:txBody>
      </p:sp>
    </p:spTree>
    <p:extLst>
      <p:ext uri="{BB962C8B-B14F-4D97-AF65-F5344CB8AC3E}">
        <p14:creationId xmlns:p14="http://schemas.microsoft.com/office/powerpoint/2010/main" val="3235280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endParaRPr lang="en-US" dirty="0"/>
          </a:p>
        </p:txBody>
      </p:sp>
      <p:sp>
        <p:nvSpPr>
          <p:cNvPr id="3" name="Content Placeholder 2"/>
          <p:cNvSpPr>
            <a:spLocks noGrp="1"/>
          </p:cNvSpPr>
          <p:nvPr>
            <p:ph idx="1"/>
          </p:nvPr>
        </p:nvSpPr>
        <p:spPr/>
        <p:txBody>
          <a:bodyPr>
            <a:normAutofit fontScale="55000" lnSpcReduction="20000"/>
          </a:bodyPr>
          <a:lstStyle/>
          <a:p>
            <a:r>
              <a:rPr lang="en-GB" dirty="0" smtClean="0"/>
              <a:t>From  the Focus Group you  ran and the interview undertaken</a:t>
            </a:r>
            <a:r>
              <a:rPr lang="en-US" dirty="0" smtClean="0"/>
              <a:t>:</a:t>
            </a:r>
          </a:p>
          <a:p>
            <a:r>
              <a:rPr lang="en-GB" dirty="0" smtClean="0"/>
              <a:t>Summarise the data collected into  key themes / issues that have emerged,  </a:t>
            </a:r>
          </a:p>
          <a:p>
            <a:r>
              <a:rPr lang="en-GB" dirty="0" smtClean="0"/>
              <a:t>Note these down on a piece of paper </a:t>
            </a:r>
          </a:p>
          <a:p>
            <a:r>
              <a:rPr lang="en-GB" dirty="0" smtClean="0"/>
              <a:t>As individuals put a dot against what you think are the most important themes</a:t>
            </a:r>
          </a:p>
          <a:p>
            <a:r>
              <a:rPr lang="en-GB" dirty="0" smtClean="0"/>
              <a:t>Run a Diamond Ranking exercise to agree on / highlight what the most important issues are. </a:t>
            </a:r>
          </a:p>
          <a:p>
            <a:r>
              <a:rPr lang="en-GB" dirty="0" smtClean="0"/>
              <a:t>Identify why you think they are important.</a:t>
            </a:r>
          </a:p>
          <a:p>
            <a:r>
              <a:rPr lang="en-GB" dirty="0"/>
              <a:t>When you have identified your key themes, write each them on a separate piece of </a:t>
            </a:r>
            <a:r>
              <a:rPr lang="en-GB" dirty="0" smtClean="0"/>
              <a:t>paper.</a:t>
            </a:r>
          </a:p>
          <a:p>
            <a:r>
              <a:rPr lang="en-GB" dirty="0" smtClean="0"/>
              <a:t>Under each them write some evidence for why you choose these themes </a:t>
            </a:r>
            <a:r>
              <a:rPr lang="en-GB" dirty="0" err="1" smtClean="0"/>
              <a:t>e.g</a:t>
            </a:r>
            <a:r>
              <a:rPr lang="en-GB" dirty="0" smtClean="0"/>
              <a:t> Quotes…</a:t>
            </a:r>
            <a:endParaRPr lang="en-US" dirty="0"/>
          </a:p>
          <a:p>
            <a:endParaRPr lang="en-GB" dirty="0" smtClean="0"/>
          </a:p>
          <a:p>
            <a:pPr marL="0" indent="0">
              <a:buNone/>
            </a:pPr>
            <a:r>
              <a:rPr lang="en-GB" dirty="0" smtClean="0"/>
              <a:t> </a:t>
            </a:r>
          </a:p>
        </p:txBody>
      </p:sp>
    </p:spTree>
    <p:extLst>
      <p:ext uri="{BB962C8B-B14F-4D97-AF65-F5344CB8AC3E}">
        <p14:creationId xmlns:p14="http://schemas.microsoft.com/office/powerpoint/2010/main" val="30355578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endParaRPr lang="en-US" dirty="0"/>
          </a:p>
        </p:txBody>
      </p:sp>
      <p:sp>
        <p:nvSpPr>
          <p:cNvPr id="3" name="Content Placeholder 2"/>
          <p:cNvSpPr>
            <a:spLocks noGrp="1"/>
          </p:cNvSpPr>
          <p:nvPr>
            <p:ph idx="1"/>
          </p:nvPr>
        </p:nvSpPr>
        <p:spPr>
          <a:xfrm>
            <a:off x="1371600" y="1676400"/>
            <a:ext cx="6196405" cy="3603812"/>
          </a:xfrm>
        </p:spPr>
        <p:txBody>
          <a:bodyPr>
            <a:normAutofit fontScale="62500" lnSpcReduction="20000"/>
          </a:bodyPr>
          <a:lstStyle/>
          <a:p>
            <a:r>
              <a:rPr lang="en-GB" dirty="0" smtClean="0"/>
              <a:t>Run a focus group, On:</a:t>
            </a:r>
          </a:p>
          <a:p>
            <a:pPr lvl="1"/>
            <a:r>
              <a:rPr lang="en-GB" dirty="0" smtClean="0"/>
              <a:t>What makes a good youth worker? </a:t>
            </a:r>
          </a:p>
          <a:p>
            <a:r>
              <a:rPr lang="en-GB" dirty="0"/>
              <a:t>Summarise the data collected into  key themes / issues that have emerged,  </a:t>
            </a:r>
          </a:p>
          <a:p>
            <a:r>
              <a:rPr lang="en-GB" dirty="0"/>
              <a:t>Note these down on a piece of paper </a:t>
            </a:r>
          </a:p>
          <a:p>
            <a:r>
              <a:rPr lang="en-GB" dirty="0"/>
              <a:t>As individuals put a dot against what you think are the most important </a:t>
            </a:r>
            <a:r>
              <a:rPr lang="en-GB" dirty="0" smtClean="0"/>
              <a:t>themes </a:t>
            </a:r>
            <a:endParaRPr lang="en-GB" dirty="0"/>
          </a:p>
          <a:p>
            <a:r>
              <a:rPr lang="en-GB" dirty="0"/>
              <a:t>Identify why you think they are important.</a:t>
            </a:r>
          </a:p>
          <a:p>
            <a:r>
              <a:rPr lang="en-GB" dirty="0"/>
              <a:t>When you have identified your key themes, write each them on a separate piece of paper.</a:t>
            </a:r>
          </a:p>
          <a:p>
            <a:r>
              <a:rPr lang="en-GB" dirty="0"/>
              <a:t>Under each them write some evidence for why you choose these themes </a:t>
            </a:r>
            <a:r>
              <a:rPr lang="en-GB" dirty="0" err="1"/>
              <a:t>e.g</a:t>
            </a:r>
            <a:r>
              <a:rPr lang="en-GB" dirty="0"/>
              <a:t> Quotes…</a:t>
            </a:r>
            <a:endParaRPr lang="en-US" dirty="0"/>
          </a:p>
          <a:p>
            <a:endParaRPr lang="en-GB" dirty="0" smtClean="0"/>
          </a:p>
        </p:txBody>
      </p:sp>
    </p:spTree>
    <p:extLst>
      <p:ext uri="{BB962C8B-B14F-4D97-AF65-F5344CB8AC3E}">
        <p14:creationId xmlns:p14="http://schemas.microsoft.com/office/powerpoint/2010/main" val="31804639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85000" lnSpcReduction="10000"/>
          </a:bodyPr>
          <a:lstStyle/>
          <a:p>
            <a:pPr marL="609600" indent="-609600" fontAlgn="auto">
              <a:lnSpc>
                <a:spcPct val="80000"/>
              </a:lnSpc>
              <a:spcAft>
                <a:spcPts val="0"/>
              </a:spcAft>
              <a:buFontTx/>
              <a:buAutoNum type="arabicPeriod"/>
              <a:defRPr/>
            </a:pPr>
            <a:r>
              <a:rPr lang="en-US" dirty="0" err="1" smtClean="0">
                <a:solidFill>
                  <a:srgbClr val="2C0FBF"/>
                </a:solidFill>
              </a:rPr>
              <a:t>Bryman</a:t>
            </a:r>
            <a:r>
              <a:rPr lang="en-US" dirty="0" smtClean="0">
                <a:solidFill>
                  <a:srgbClr val="2C0FBF"/>
                </a:solidFill>
              </a:rPr>
              <a:t>, A. (2018) </a:t>
            </a:r>
            <a:r>
              <a:rPr lang="en-US" i="1" dirty="0" smtClean="0">
                <a:solidFill>
                  <a:srgbClr val="2C0FBF"/>
                </a:solidFill>
              </a:rPr>
              <a:t>Social Research Methods. </a:t>
            </a:r>
            <a:r>
              <a:rPr lang="en-US" dirty="0" smtClean="0">
                <a:solidFill>
                  <a:srgbClr val="2C0FBF"/>
                </a:solidFill>
              </a:rPr>
              <a:t>New York: Oxford University Press.</a:t>
            </a:r>
          </a:p>
          <a:p>
            <a:pPr marL="609600" indent="-609600" fontAlgn="auto">
              <a:lnSpc>
                <a:spcPct val="80000"/>
              </a:lnSpc>
              <a:spcAft>
                <a:spcPts val="0"/>
              </a:spcAft>
              <a:buFontTx/>
              <a:buAutoNum type="arabicPeriod"/>
              <a:defRPr/>
            </a:pPr>
            <a:r>
              <a:rPr lang="en-US" dirty="0" smtClean="0">
                <a:solidFill>
                  <a:srgbClr val="2C0FBF"/>
                </a:solidFill>
              </a:rPr>
              <a:t>Creswell</a:t>
            </a:r>
            <a:r>
              <a:rPr lang="en-US" dirty="0">
                <a:solidFill>
                  <a:srgbClr val="2C0FBF"/>
                </a:solidFill>
              </a:rPr>
              <a:t>, J. (1998). </a:t>
            </a:r>
            <a:r>
              <a:rPr lang="en-US" i="1" dirty="0">
                <a:solidFill>
                  <a:srgbClr val="2C0FBF"/>
                </a:solidFill>
              </a:rPr>
              <a:t>Qualitative inquiry and research design</a:t>
            </a:r>
            <a:r>
              <a:rPr lang="en-US" dirty="0">
                <a:solidFill>
                  <a:srgbClr val="2C0FBF"/>
                </a:solidFill>
              </a:rPr>
              <a:t>, Thousand Oaks: Sage</a:t>
            </a:r>
          </a:p>
          <a:p>
            <a:pPr marL="609600" indent="-609600" fontAlgn="auto">
              <a:lnSpc>
                <a:spcPct val="80000"/>
              </a:lnSpc>
              <a:spcAft>
                <a:spcPts val="0"/>
              </a:spcAft>
              <a:buFontTx/>
              <a:buAutoNum type="arabicPeriod"/>
              <a:defRPr/>
            </a:pPr>
            <a:r>
              <a:rPr lang="en-US" dirty="0">
                <a:solidFill>
                  <a:srgbClr val="2C0FBF"/>
                </a:solidFill>
              </a:rPr>
              <a:t>Creswell, J. (2002). Analyzing and interpreting qualitative data</a:t>
            </a:r>
            <a:r>
              <a:rPr lang="en-US" i="1" dirty="0">
                <a:solidFill>
                  <a:srgbClr val="2C0FBF"/>
                </a:solidFill>
              </a:rPr>
              <a:t> (pp256-283)</a:t>
            </a:r>
            <a:r>
              <a:rPr lang="en-US" dirty="0">
                <a:solidFill>
                  <a:srgbClr val="2C0FBF"/>
                </a:solidFill>
              </a:rPr>
              <a:t>. In J Creswell, </a:t>
            </a:r>
            <a:r>
              <a:rPr lang="en-US" i="1" dirty="0">
                <a:solidFill>
                  <a:srgbClr val="2C0FBF"/>
                </a:solidFill>
              </a:rPr>
              <a:t>Educational research</a:t>
            </a:r>
            <a:r>
              <a:rPr lang="en-US" dirty="0">
                <a:solidFill>
                  <a:srgbClr val="2C0FBF"/>
                </a:solidFill>
              </a:rPr>
              <a:t>, Thousand Oaks: Sage </a:t>
            </a:r>
          </a:p>
          <a:p>
            <a:pPr marL="609600" indent="-609600" fontAlgn="auto">
              <a:lnSpc>
                <a:spcPct val="80000"/>
              </a:lnSpc>
              <a:spcAft>
                <a:spcPts val="0"/>
              </a:spcAft>
              <a:buFontTx/>
              <a:buAutoNum type="arabicPeriod"/>
              <a:defRPr/>
            </a:pPr>
            <a:r>
              <a:rPr lang="en-US" dirty="0" err="1">
                <a:solidFill>
                  <a:srgbClr val="2C0FBF"/>
                </a:solidFill>
              </a:rPr>
              <a:t>Maykut</a:t>
            </a:r>
            <a:r>
              <a:rPr lang="en-US" dirty="0">
                <a:solidFill>
                  <a:srgbClr val="2C0FBF"/>
                </a:solidFill>
              </a:rPr>
              <a:t>, P. &amp; Morehouse, R. (1994) Qualitative data analysis: using the constant comparative method , In P. </a:t>
            </a:r>
            <a:r>
              <a:rPr lang="en-US" dirty="0" err="1">
                <a:solidFill>
                  <a:srgbClr val="2C0FBF"/>
                </a:solidFill>
              </a:rPr>
              <a:t>Maykut</a:t>
            </a:r>
            <a:r>
              <a:rPr lang="en-US" dirty="0">
                <a:solidFill>
                  <a:srgbClr val="2C0FBF"/>
                </a:solidFill>
              </a:rPr>
              <a:t> &amp; R. Morehouse, </a:t>
            </a:r>
            <a:r>
              <a:rPr lang="en-US" i="1" dirty="0">
                <a:solidFill>
                  <a:srgbClr val="2C0FBF"/>
                </a:solidFill>
              </a:rPr>
              <a:t>Beginning qualitative research</a:t>
            </a:r>
            <a:r>
              <a:rPr lang="en-US" dirty="0">
                <a:solidFill>
                  <a:srgbClr val="2C0FBF"/>
                </a:solidFill>
              </a:rPr>
              <a:t>, London </a:t>
            </a:r>
            <a:r>
              <a:rPr lang="en-US" dirty="0" err="1">
                <a:solidFill>
                  <a:srgbClr val="2C0FBF"/>
                </a:solidFill>
              </a:rPr>
              <a:t>Falmer</a:t>
            </a:r>
            <a:r>
              <a:rPr lang="en-US" dirty="0">
                <a:solidFill>
                  <a:srgbClr val="2C0FBF"/>
                </a:solidFill>
              </a:rPr>
              <a:t> Press </a:t>
            </a:r>
            <a:endParaRPr lang="en-AU" dirty="0">
              <a:solidFill>
                <a:srgbClr val="2C0FBF"/>
              </a:solidFill>
            </a:endParaRPr>
          </a:p>
          <a:p>
            <a:endParaRPr lang="en-GB" dirty="0"/>
          </a:p>
        </p:txBody>
      </p:sp>
    </p:spTree>
    <p:extLst>
      <p:ext uri="{BB962C8B-B14F-4D97-AF65-F5344CB8AC3E}">
        <p14:creationId xmlns:p14="http://schemas.microsoft.com/office/powerpoint/2010/main" val="3381970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1516 UWTSD PowerPoint Presentation Template</Template>
  <TotalTime>417</TotalTime>
  <Words>1288</Words>
  <Application>Microsoft Office PowerPoint</Application>
  <PresentationFormat>On-screen Show (4:3)</PresentationFormat>
  <Paragraphs>133</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Myriad Pro</vt:lpstr>
      <vt:lpstr>Times New Roman</vt:lpstr>
      <vt:lpstr>Wingdings</vt:lpstr>
      <vt:lpstr>20140311PresentationUWTSDTemplate</vt:lpstr>
      <vt:lpstr>PARTICIPATORY QUALITATIVE DATA ANALYSIS</vt:lpstr>
      <vt:lpstr>Interpreting the Findings Qualitative</vt:lpstr>
      <vt:lpstr>Data analysis </vt:lpstr>
      <vt:lpstr>Interpreting the Findings Qualitative </vt:lpstr>
      <vt:lpstr>PowerPoint Presentation</vt:lpstr>
      <vt:lpstr>Interpreting the Findings Qualitative</vt:lpstr>
      <vt:lpstr>Coding Data </vt:lpstr>
      <vt:lpstr>PowerPoint Presentation</vt:lpstr>
      <vt:lpstr>Interpreting the Findings Qualitative cont.: </vt:lpstr>
      <vt:lpstr>Interpreting the Findings Quantitative </vt:lpstr>
      <vt:lpstr>PowerPoint Presentation</vt:lpstr>
      <vt:lpstr>Suggestions on Analysis : first steps </vt:lpstr>
      <vt:lpstr>Analysis </vt:lpstr>
      <vt:lpstr>Analysis </vt:lpstr>
      <vt:lpstr>Creative Analysis : Feedback </vt:lpstr>
      <vt:lpstr>Example: </vt:lpstr>
      <vt:lpstr>Example </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QUALITATIVE DATA ANALYSIS</dc:title>
  <dc:creator>Administrator</dc:creator>
  <cp:lastModifiedBy>Nicola Welton</cp:lastModifiedBy>
  <cp:revision>24</cp:revision>
  <dcterms:created xsi:type="dcterms:W3CDTF">2012-12-03T14:13:18Z</dcterms:created>
  <dcterms:modified xsi:type="dcterms:W3CDTF">2017-11-09T14:37:39Z</dcterms:modified>
</cp:coreProperties>
</file>