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76"/>
  </p:notesMasterIdLst>
  <p:handoutMasterIdLst>
    <p:handoutMasterId r:id="rId77"/>
  </p:handoutMasterIdLst>
  <p:sldIdLst>
    <p:sldId id="290" r:id="rId4"/>
    <p:sldId id="257" r:id="rId5"/>
    <p:sldId id="323" r:id="rId6"/>
    <p:sldId id="292" r:id="rId7"/>
    <p:sldId id="293" r:id="rId8"/>
    <p:sldId id="294" r:id="rId9"/>
    <p:sldId id="295" r:id="rId10"/>
    <p:sldId id="296" r:id="rId11"/>
    <p:sldId id="325" r:id="rId12"/>
    <p:sldId id="326" r:id="rId13"/>
    <p:sldId id="327" r:id="rId14"/>
    <p:sldId id="328" r:id="rId15"/>
    <p:sldId id="297" r:id="rId16"/>
    <p:sldId id="298" r:id="rId17"/>
    <p:sldId id="299" r:id="rId18"/>
    <p:sldId id="300" r:id="rId19"/>
    <p:sldId id="301" r:id="rId20"/>
    <p:sldId id="302" r:id="rId21"/>
    <p:sldId id="303" r:id="rId22"/>
    <p:sldId id="304" r:id="rId23"/>
    <p:sldId id="305" r:id="rId24"/>
    <p:sldId id="306" r:id="rId25"/>
    <p:sldId id="307" r:id="rId26"/>
    <p:sldId id="308" r:id="rId27"/>
    <p:sldId id="309" r:id="rId28"/>
    <p:sldId id="310" r:id="rId29"/>
    <p:sldId id="311" r:id="rId30"/>
    <p:sldId id="312" r:id="rId31"/>
    <p:sldId id="313" r:id="rId32"/>
    <p:sldId id="314" r:id="rId33"/>
    <p:sldId id="315" r:id="rId34"/>
    <p:sldId id="316" r:id="rId35"/>
    <p:sldId id="317" r:id="rId36"/>
    <p:sldId id="318" r:id="rId37"/>
    <p:sldId id="319" r:id="rId38"/>
    <p:sldId id="320" r:id="rId39"/>
    <p:sldId id="321" r:id="rId40"/>
    <p:sldId id="322" r:id="rId41"/>
    <p:sldId id="329" r:id="rId42"/>
    <p:sldId id="330" r:id="rId43"/>
    <p:sldId id="331" r:id="rId44"/>
    <p:sldId id="332" r:id="rId45"/>
    <p:sldId id="333" r:id="rId46"/>
    <p:sldId id="334" r:id="rId47"/>
    <p:sldId id="335" r:id="rId48"/>
    <p:sldId id="336" r:id="rId49"/>
    <p:sldId id="337" r:id="rId50"/>
    <p:sldId id="338" r:id="rId51"/>
    <p:sldId id="339" r:id="rId52"/>
    <p:sldId id="340" r:id="rId53"/>
    <p:sldId id="341" r:id="rId54"/>
    <p:sldId id="342" r:id="rId55"/>
    <p:sldId id="343" r:id="rId56"/>
    <p:sldId id="344" r:id="rId57"/>
    <p:sldId id="345" r:id="rId58"/>
    <p:sldId id="346" r:id="rId59"/>
    <p:sldId id="347" r:id="rId60"/>
    <p:sldId id="348" r:id="rId61"/>
    <p:sldId id="349" r:id="rId62"/>
    <p:sldId id="350" r:id="rId63"/>
    <p:sldId id="351" r:id="rId64"/>
    <p:sldId id="352" r:id="rId65"/>
    <p:sldId id="353" r:id="rId66"/>
    <p:sldId id="354" r:id="rId67"/>
    <p:sldId id="355" r:id="rId68"/>
    <p:sldId id="356" r:id="rId69"/>
    <p:sldId id="357" r:id="rId70"/>
    <p:sldId id="358" r:id="rId71"/>
    <p:sldId id="359" r:id="rId72"/>
    <p:sldId id="360" r:id="rId73"/>
    <p:sldId id="361" r:id="rId74"/>
    <p:sldId id="362" r:id="rId7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eraint Forster" initials="GF" lastIdx="1"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637" autoAdjust="0"/>
    <p:restoredTop sz="94586"/>
  </p:normalViewPr>
  <p:slideViewPr>
    <p:cSldViewPr>
      <p:cViewPr varScale="1">
        <p:scale>
          <a:sx n="92" d="100"/>
          <a:sy n="92" d="100"/>
        </p:scale>
        <p:origin x="336"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slide" Target="slides/slide60.xml"/><Relationship Id="rId68" Type="http://schemas.openxmlformats.org/officeDocument/2006/relationships/slide" Target="slides/slide65.xml"/><Relationship Id="rId76" Type="http://schemas.openxmlformats.org/officeDocument/2006/relationships/notesMaster" Target="notesMasters/notesMaster1.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slide" Target="slides/slide71.xml"/><Relationship Id="rId79" Type="http://schemas.openxmlformats.org/officeDocument/2006/relationships/presProps" Target="presProps.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commentAuthors" Target="commentAuthors.xml"/><Relationship Id="rId8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handoutMaster" Target="handoutMasters/handoutMaster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viewProps" Target="viewProps.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15/11/2018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6F6F2-C313-6F44-B464-0E3ADC713A70}" type="datetimeFigureOut">
              <a:rPr lang="en-GB" smtClean="0"/>
              <a:t>15/11/2018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46C1A-FA1B-E448-9E9D-5CC5C5F25656}" type="slidenum">
              <a:rPr lang="en-GB" smtClean="0"/>
              <a:t>‹#›</a:t>
            </a:fld>
            <a:endParaRPr lang="en-GB"/>
          </a:p>
        </p:txBody>
      </p:sp>
    </p:spTree>
    <p:extLst>
      <p:ext uri="{BB962C8B-B14F-4D97-AF65-F5344CB8AC3E}">
        <p14:creationId xmlns:p14="http://schemas.microsoft.com/office/powerpoint/2010/main" val="205271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Www.researchgate.net"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9F2CC81D-0481-484A-B9C4-B83CA27A50FB}"/>
              </a:ext>
            </a:extLst>
          </p:cNvPr>
          <p:cNvSpPr>
            <a:spLocks noGrp="1"/>
          </p:cNvSpPr>
          <p:nvPr>
            <p:ph type="ctrTitle"/>
          </p:nvPr>
        </p:nvSpPr>
        <p:spPr>
          <a:xfrm>
            <a:off x="683568" y="1556792"/>
            <a:ext cx="7772400" cy="3024336"/>
          </a:xfrm>
        </p:spPr>
        <p:txBody>
          <a:bodyPr>
            <a:normAutofit/>
          </a:bodyPr>
          <a:lstStyle/>
          <a:p>
            <a:r>
              <a:rPr lang="en-GB" dirty="0" err="1" smtClean="0"/>
              <a:t>Arfer</a:t>
            </a:r>
            <a:r>
              <a:rPr lang="en-GB" dirty="0" smtClean="0"/>
              <a:t> </a:t>
            </a:r>
            <a:r>
              <a:rPr lang="en-GB" dirty="0" err="1"/>
              <a:t>yn</a:t>
            </a:r>
            <a:r>
              <a:rPr lang="en-GB" dirty="0"/>
              <a:t> </a:t>
            </a:r>
            <a:r>
              <a:rPr lang="en-GB" dirty="0" err="1" smtClean="0"/>
              <a:t>Seiliedig</a:t>
            </a:r>
            <a:r>
              <a:rPr lang="en-GB" dirty="0" smtClean="0"/>
              <a:t> </a:t>
            </a:r>
            <a:r>
              <a:rPr lang="en-GB" dirty="0" err="1"/>
              <a:t>ar</a:t>
            </a:r>
            <a:r>
              <a:rPr lang="en-GB" dirty="0"/>
              <a:t> </a:t>
            </a:r>
            <a:r>
              <a:rPr lang="en-GB" dirty="0" err="1"/>
              <a:t>Dystiolaeth</a:t>
            </a:r>
            <a:r>
              <a:rPr lang="en-GB" dirty="0"/>
              <a:t> </a:t>
            </a:r>
            <a:r>
              <a:rPr lang="en-GB" dirty="0" err="1"/>
              <a:t>mewn</a:t>
            </a:r>
            <a:r>
              <a:rPr lang="en-GB" dirty="0"/>
              <a:t> </a:t>
            </a:r>
            <a:r>
              <a:rPr lang="en-GB" dirty="0" err="1"/>
              <a:t>Gwyddor</a:t>
            </a:r>
            <a:r>
              <a:rPr lang="en-GB" dirty="0"/>
              <a:t> </a:t>
            </a:r>
            <a:r>
              <a:rPr lang="en-GB" dirty="0" err="1"/>
              <a:t>Ymarfer</a:t>
            </a:r>
            <a:r>
              <a:rPr lang="en-GB" dirty="0"/>
              <a:t> </a:t>
            </a:r>
            <a:r>
              <a:rPr lang="en-GB" dirty="0" err="1" smtClean="0"/>
              <a:t>Corff</a:t>
            </a:r>
            <a:r>
              <a:rPr lang="en-GB" dirty="0" smtClean="0"/>
              <a:t/>
            </a:r>
            <a:br>
              <a:rPr lang="en-GB" dirty="0" smtClean="0"/>
            </a:br>
            <a:r>
              <a:rPr lang="en-GB" dirty="0" smtClean="0"/>
              <a:t>(</a:t>
            </a:r>
            <a:r>
              <a:rPr lang="en-GB" dirty="0" err="1"/>
              <a:t>Amonette</a:t>
            </a:r>
            <a:r>
              <a:rPr lang="en-GB" dirty="0"/>
              <a:t>, 2016)</a:t>
            </a:r>
            <a:endParaRPr lang="en-US" dirty="0"/>
          </a:p>
        </p:txBody>
      </p:sp>
    </p:spTree>
    <p:extLst>
      <p:ext uri="{BB962C8B-B14F-4D97-AF65-F5344CB8AC3E}">
        <p14:creationId xmlns:p14="http://schemas.microsoft.com/office/powerpoint/2010/main" val="2729983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err="1"/>
              <a:t>Chwe</a:t>
            </a:r>
            <a:r>
              <a:rPr lang="en-GB" dirty="0"/>
              <a:t> Cam o </a:t>
            </a:r>
            <a:r>
              <a:rPr lang="en-GB" dirty="0" err="1"/>
              <a:t>Ymarfer</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Dystiolaeth</a:t>
            </a:r>
            <a:endParaRPr lang="en-GB" dirty="0"/>
          </a:p>
        </p:txBody>
      </p:sp>
      <p:sp>
        <p:nvSpPr>
          <p:cNvPr id="5" name="Content Placeholder 4">
            <a:extLst>
              <a:ext uri="{FF2B5EF4-FFF2-40B4-BE49-F238E27FC236}">
                <a16:creationId xmlns:a16="http://schemas.microsoft.com/office/drawing/2014/main" xmlns="" id="{8DDB56DB-AC61-8641-A8DB-0F9637D457E7}"/>
              </a:ext>
            </a:extLst>
          </p:cNvPr>
          <p:cNvSpPr>
            <a:spLocks noGrp="1"/>
          </p:cNvSpPr>
          <p:nvPr>
            <p:ph idx="1"/>
          </p:nvPr>
        </p:nvSpPr>
        <p:spPr/>
        <p:txBody>
          <a:bodyPr/>
          <a:lstStyle/>
          <a:p>
            <a:pPr marL="514350" indent="-514350">
              <a:buFont typeface="+mj-lt"/>
              <a:buAutoNum type="arabicPeriod"/>
            </a:pPr>
            <a:r>
              <a:rPr lang="en-GB" dirty="0" err="1"/>
              <a:t>Datblygu</a:t>
            </a:r>
            <a:r>
              <a:rPr lang="en-GB" dirty="0"/>
              <a:t> </a:t>
            </a:r>
            <a:r>
              <a:rPr lang="en-GB" dirty="0" err="1"/>
              <a:t>Cwestiwn</a:t>
            </a:r>
            <a:endParaRPr lang="en-GB" dirty="0"/>
          </a:p>
          <a:p>
            <a:pPr marL="514350" indent="-514350">
              <a:buFont typeface="+mj-lt"/>
              <a:buAutoNum type="arabicPeriod"/>
            </a:pPr>
            <a:r>
              <a:rPr lang="en-GB" dirty="0" err="1"/>
              <a:t>Chwilio</a:t>
            </a:r>
            <a:r>
              <a:rPr lang="en-GB" dirty="0"/>
              <a:t> am </a:t>
            </a:r>
            <a:r>
              <a:rPr lang="en-GB" dirty="0" err="1"/>
              <a:t>Dystiolaeth</a:t>
            </a:r>
            <a:endParaRPr lang="en-GB" dirty="0"/>
          </a:p>
          <a:p>
            <a:pPr marL="514350" indent="-514350">
              <a:buFont typeface="+mj-lt"/>
              <a:buAutoNum type="arabicPeriod"/>
            </a:pPr>
            <a:r>
              <a:rPr lang="en-GB" dirty="0" err="1"/>
              <a:t>Gwerthuso'r</a:t>
            </a:r>
            <a:r>
              <a:rPr lang="en-GB" dirty="0"/>
              <a:t> </a:t>
            </a:r>
            <a:r>
              <a:rPr lang="en-GB" dirty="0" err="1"/>
              <a:t>Dystiolaeth</a:t>
            </a:r>
            <a:endParaRPr lang="en-GB" dirty="0"/>
          </a:p>
          <a:p>
            <a:pPr marL="514350" indent="-514350">
              <a:buFont typeface="+mj-lt"/>
              <a:buAutoNum type="arabicPeriod"/>
            </a:pPr>
            <a:r>
              <a:rPr lang="en-GB" dirty="0" err="1"/>
              <a:t>Ymgorffori</a:t>
            </a:r>
            <a:r>
              <a:rPr lang="en-GB" dirty="0"/>
              <a:t> </a:t>
            </a:r>
            <a:r>
              <a:rPr lang="en-GB" dirty="0" err="1"/>
              <a:t>Tystiolaeth</a:t>
            </a:r>
            <a:r>
              <a:rPr lang="en-GB" dirty="0"/>
              <a:t> </a:t>
            </a:r>
            <a:r>
              <a:rPr lang="en-GB" dirty="0" err="1"/>
              <a:t>i</a:t>
            </a:r>
            <a:r>
              <a:rPr lang="en-GB" dirty="0"/>
              <a:t> </a:t>
            </a:r>
            <a:r>
              <a:rPr lang="en-GB" dirty="0" err="1"/>
              <a:t>Ymarfer</a:t>
            </a:r>
            <a:endParaRPr lang="en-GB" dirty="0"/>
          </a:p>
          <a:p>
            <a:pPr marL="514350" indent="-514350">
              <a:buFont typeface="+mj-lt"/>
              <a:buAutoNum type="arabicPeriod"/>
            </a:pPr>
            <a:r>
              <a:rPr lang="en-GB" dirty="0" err="1"/>
              <a:t>Cadarnhau</a:t>
            </a:r>
            <a:r>
              <a:rPr lang="en-GB" dirty="0"/>
              <a:t> </a:t>
            </a:r>
            <a:r>
              <a:rPr lang="en-GB" dirty="0" err="1"/>
              <a:t>Tystiolaeth</a:t>
            </a:r>
            <a:r>
              <a:rPr lang="en-GB" dirty="0"/>
              <a:t> </a:t>
            </a:r>
            <a:r>
              <a:rPr lang="en-GB" dirty="0" err="1"/>
              <a:t>mewn</a:t>
            </a:r>
            <a:r>
              <a:rPr lang="en-GB" dirty="0"/>
              <a:t> </a:t>
            </a:r>
            <a:r>
              <a:rPr lang="en-GB" dirty="0" err="1"/>
              <a:t>Unigolyn</a:t>
            </a:r>
            <a:endParaRPr lang="en-GB" dirty="0"/>
          </a:p>
          <a:p>
            <a:pPr marL="514350" indent="-514350">
              <a:buFont typeface="+mj-lt"/>
              <a:buAutoNum type="arabicPeriod"/>
            </a:pPr>
            <a:r>
              <a:rPr lang="en-GB" dirty="0"/>
              <a:t>Ail-</a:t>
            </a:r>
            <a:r>
              <a:rPr lang="en-GB" dirty="0" err="1"/>
              <a:t>werthuso'r</a:t>
            </a:r>
            <a:r>
              <a:rPr lang="en-GB" dirty="0"/>
              <a:t> </a:t>
            </a:r>
            <a:r>
              <a:rPr lang="en-GB" dirty="0" err="1"/>
              <a:t>Dystiolaeth</a:t>
            </a:r>
            <a:endParaRPr lang="en-US"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a:t>
            </a:r>
            <a:r>
              <a:rPr lang="en-GB" dirty="0" err="1"/>
              <a:t>Datblygu</a:t>
            </a:r>
            <a:r>
              <a:rPr lang="en-GB" dirty="0"/>
              <a:t> </a:t>
            </a:r>
            <a:r>
              <a:rPr lang="en-GB" dirty="0" err="1"/>
              <a:t>Cwestiwn</a:t>
            </a:r>
            <a:endParaRPr lang="en-GB" dirty="0"/>
          </a:p>
        </p:txBody>
      </p:sp>
      <p:sp>
        <p:nvSpPr>
          <p:cNvPr id="3" name="Content Placeholder 2"/>
          <p:cNvSpPr>
            <a:spLocks noGrp="1"/>
          </p:cNvSpPr>
          <p:nvPr>
            <p:ph idx="1"/>
          </p:nvPr>
        </p:nvSpPr>
        <p:spPr/>
        <p:txBody>
          <a:bodyPr>
            <a:normAutofit/>
          </a:bodyPr>
          <a:lstStyle/>
          <a:p>
            <a:r>
              <a:rPr lang="en-GB" dirty="0" err="1"/>
              <a:t>Byddwch</a:t>
            </a:r>
            <a:r>
              <a:rPr lang="en-GB" dirty="0"/>
              <a:t> </a:t>
            </a:r>
            <a:r>
              <a:rPr lang="en-GB" dirty="0" err="1"/>
              <a:t>yn</a:t>
            </a:r>
            <a:r>
              <a:rPr lang="en-GB" dirty="0"/>
              <a:t> </a:t>
            </a:r>
            <a:r>
              <a:rPr lang="en-GB" dirty="0" err="1"/>
              <a:t>benodol</a:t>
            </a:r>
            <a:r>
              <a:rPr lang="en-GB" dirty="0"/>
              <a:t> - </a:t>
            </a:r>
            <a:r>
              <a:rPr lang="en-GB" dirty="0" err="1"/>
              <a:t>ystyriwch</a:t>
            </a:r>
            <a:r>
              <a:rPr lang="en-GB" dirty="0"/>
              <a:t> </a:t>
            </a:r>
            <a:r>
              <a:rPr lang="en-GB" dirty="0" smtClean="0"/>
              <a:t>PICOT:</a:t>
            </a:r>
          </a:p>
          <a:p>
            <a:pPr marL="0" indent="0">
              <a:buNone/>
            </a:pPr>
            <a:endParaRPr lang="en-GB" dirty="0"/>
          </a:p>
          <a:p>
            <a:pPr lvl="1"/>
            <a:r>
              <a:rPr lang="en-GB" dirty="0"/>
              <a:t>Population </a:t>
            </a:r>
            <a:r>
              <a:rPr lang="en-GB" dirty="0" smtClean="0"/>
              <a:t>/ </a:t>
            </a:r>
            <a:r>
              <a:rPr lang="en-GB" dirty="0" err="1" smtClean="0"/>
              <a:t>Poblogaeth</a:t>
            </a:r>
            <a:endParaRPr lang="en-GB" dirty="0"/>
          </a:p>
          <a:p>
            <a:pPr lvl="1"/>
            <a:r>
              <a:rPr lang="en-GB" dirty="0"/>
              <a:t>Intervention </a:t>
            </a:r>
            <a:r>
              <a:rPr lang="en-GB" dirty="0" smtClean="0"/>
              <a:t>/ </a:t>
            </a:r>
            <a:r>
              <a:rPr lang="en-GB" dirty="0" err="1" smtClean="0"/>
              <a:t>Ymyrraeth</a:t>
            </a:r>
            <a:endParaRPr lang="en-GB" dirty="0"/>
          </a:p>
          <a:p>
            <a:pPr lvl="1"/>
            <a:r>
              <a:rPr lang="en-GB" dirty="0"/>
              <a:t>Comparison / </a:t>
            </a:r>
            <a:r>
              <a:rPr lang="en-GB" dirty="0" err="1" smtClean="0"/>
              <a:t>Cymhariaeth</a:t>
            </a:r>
            <a:endParaRPr lang="en-GB" dirty="0"/>
          </a:p>
          <a:p>
            <a:pPr lvl="1"/>
            <a:r>
              <a:rPr lang="en-GB" dirty="0"/>
              <a:t>Outcome / </a:t>
            </a:r>
            <a:r>
              <a:rPr lang="en-GB" dirty="0" err="1" smtClean="0"/>
              <a:t>Canlyniad</a:t>
            </a:r>
            <a:endParaRPr lang="en-GB" dirty="0"/>
          </a:p>
          <a:p>
            <a:pPr lvl="1"/>
            <a:r>
              <a:rPr lang="en-GB" dirty="0"/>
              <a:t>Time / </a:t>
            </a:r>
            <a:r>
              <a:rPr lang="en-GB" dirty="0" err="1" smtClean="0"/>
              <a:t>Amser</a:t>
            </a:r>
            <a:endParaRPr lang="en-GB" dirty="0"/>
          </a:p>
        </p:txBody>
      </p:sp>
    </p:spTree>
    <p:extLst>
      <p:ext uri="{BB962C8B-B14F-4D97-AF65-F5344CB8AC3E}">
        <p14:creationId xmlns:p14="http://schemas.microsoft.com/office/powerpoint/2010/main" val="498093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44720071-A4CA-6840-90A6-26A8F7FA4CE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9311" y="0"/>
            <a:ext cx="8212052" cy="5593657"/>
          </a:xfrm>
          <a:prstGeom prst="rect">
            <a:avLst/>
          </a:prstGeom>
        </p:spPr>
      </p:pic>
    </p:spTree>
    <p:extLst>
      <p:ext uri="{BB962C8B-B14F-4D97-AF65-F5344CB8AC3E}">
        <p14:creationId xmlns:p14="http://schemas.microsoft.com/office/powerpoint/2010/main" val="1020641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E675BA8E-F4C5-BB49-9136-097CFE15DE55}"/>
              </a:ext>
            </a:extLst>
          </p:cNvPr>
          <p:cNvSpPr>
            <a:spLocks noGrp="1"/>
          </p:cNvSpPr>
          <p:nvPr>
            <p:ph type="title"/>
          </p:nvPr>
        </p:nvSpPr>
        <p:spPr/>
        <p:txBody>
          <a:bodyPr/>
          <a:lstStyle/>
          <a:p>
            <a:r>
              <a:rPr lang="en-GB" dirty="0" err="1" smtClean="0"/>
              <a:t>Enghraifft</a:t>
            </a:r>
            <a:endParaRPr lang="en-US" dirty="0"/>
          </a:p>
        </p:txBody>
      </p:sp>
      <p:pic>
        <p:nvPicPr>
          <p:cNvPr id="6" name="Picture 6">
            <a:extLst>
              <a:ext uri="{FF2B5EF4-FFF2-40B4-BE49-F238E27FC236}">
                <a16:creationId xmlns:a16="http://schemas.microsoft.com/office/drawing/2014/main" xmlns="" id="{8AD6D3AF-0395-9F4D-B84B-70DC6C864AF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212272"/>
            <a:ext cx="8957095" cy="4190248"/>
          </a:xfrm>
          <a:prstGeom prst="rect">
            <a:avLst/>
          </a:prstGeom>
        </p:spPr>
      </p:pic>
    </p:spTree>
    <p:extLst>
      <p:ext uri="{BB962C8B-B14F-4D97-AF65-F5344CB8AC3E}">
        <p14:creationId xmlns:p14="http://schemas.microsoft.com/office/powerpoint/2010/main" val="2415352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A4E819-D8D8-2141-B738-64E9B2A28360}"/>
              </a:ext>
            </a:extLst>
          </p:cNvPr>
          <p:cNvSpPr>
            <a:spLocks noGrp="1"/>
          </p:cNvSpPr>
          <p:nvPr>
            <p:ph type="title"/>
          </p:nvPr>
        </p:nvSpPr>
        <p:spPr/>
        <p:txBody>
          <a:bodyPr/>
          <a:lstStyle/>
          <a:p>
            <a:r>
              <a:rPr lang="en-GB" dirty="0"/>
              <a:t>2. </a:t>
            </a:r>
            <a:r>
              <a:rPr lang="en-GB" dirty="0" err="1" smtClean="0"/>
              <a:t>Chwilio</a:t>
            </a:r>
            <a:r>
              <a:rPr lang="en-GB" dirty="0" smtClean="0"/>
              <a:t> am </a:t>
            </a:r>
            <a:r>
              <a:rPr lang="en-GB" dirty="0" err="1" smtClean="0"/>
              <a:t>Tystiolaeth</a:t>
            </a:r>
            <a:endParaRPr lang="en-US" dirty="0"/>
          </a:p>
        </p:txBody>
      </p:sp>
      <p:pic>
        <p:nvPicPr>
          <p:cNvPr id="4" name="Picture 4">
            <a:extLst>
              <a:ext uri="{FF2B5EF4-FFF2-40B4-BE49-F238E27FC236}">
                <a16:creationId xmlns:a16="http://schemas.microsoft.com/office/drawing/2014/main" xmlns="" id="{DD89CAE8-A365-F94C-8B41-4CFEB8E0297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43000" y="1207299"/>
            <a:ext cx="6607893" cy="4470900"/>
          </a:xfrm>
          <a:prstGeom prst="rect">
            <a:avLst/>
          </a:prstGeom>
        </p:spPr>
      </p:pic>
    </p:spTree>
    <p:extLst>
      <p:ext uri="{BB962C8B-B14F-4D97-AF65-F5344CB8AC3E}">
        <p14:creationId xmlns:p14="http://schemas.microsoft.com/office/powerpoint/2010/main" val="2187848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C3FC3B-731E-B143-AFBD-4C8DB0F9EC0D}"/>
              </a:ext>
            </a:extLst>
          </p:cNvPr>
          <p:cNvSpPr>
            <a:spLocks noGrp="1"/>
          </p:cNvSpPr>
          <p:nvPr>
            <p:ph type="title"/>
          </p:nvPr>
        </p:nvSpPr>
        <p:spPr>
          <a:xfrm>
            <a:off x="434109" y="-111731"/>
            <a:ext cx="8229600" cy="1143000"/>
          </a:xfrm>
        </p:spPr>
        <p:txBody>
          <a:bodyPr>
            <a:normAutofit/>
          </a:bodyPr>
          <a:lstStyle/>
          <a:p>
            <a:r>
              <a:rPr lang="en-GB" dirty="0" err="1"/>
              <a:t>Dod</a:t>
            </a:r>
            <a:r>
              <a:rPr lang="en-GB" dirty="0"/>
              <a:t> o </a:t>
            </a:r>
            <a:r>
              <a:rPr lang="en-GB" dirty="0" err="1"/>
              <a:t>hyd</a:t>
            </a:r>
            <a:r>
              <a:rPr lang="en-GB" dirty="0"/>
              <a:t> </a:t>
            </a:r>
            <a:r>
              <a:rPr lang="en-GB" dirty="0" err="1"/>
              <a:t>i</a:t>
            </a:r>
            <a:r>
              <a:rPr lang="en-GB" dirty="0"/>
              <a:t> </a:t>
            </a:r>
            <a:r>
              <a:rPr lang="en-GB" dirty="0" err="1" smtClean="0"/>
              <a:t>erthyglau</a:t>
            </a:r>
            <a:endParaRPr lang="en-US" dirty="0"/>
          </a:p>
        </p:txBody>
      </p:sp>
      <p:pic>
        <p:nvPicPr>
          <p:cNvPr id="4" name="Picture 4">
            <a:extLst>
              <a:ext uri="{FF2B5EF4-FFF2-40B4-BE49-F238E27FC236}">
                <a16:creationId xmlns:a16="http://schemas.microsoft.com/office/drawing/2014/main" xmlns="" id="{82DB2A6F-C33D-794E-A3E8-01499630B7A8}"/>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37837" y="1031269"/>
            <a:ext cx="7067933" cy="4686647"/>
          </a:xfrm>
          <a:prstGeom prst="rect">
            <a:avLst/>
          </a:prstGeom>
        </p:spPr>
      </p:pic>
      <p:sp>
        <p:nvSpPr>
          <p:cNvPr id="6" name="TextBox 5">
            <a:extLst>
              <a:ext uri="{FF2B5EF4-FFF2-40B4-BE49-F238E27FC236}">
                <a16:creationId xmlns:a16="http://schemas.microsoft.com/office/drawing/2014/main" xmlns="" id="{40ADB755-6D13-6840-B2FA-F1845B22D7D7}"/>
              </a:ext>
            </a:extLst>
          </p:cNvPr>
          <p:cNvSpPr txBox="1"/>
          <p:nvPr/>
        </p:nvSpPr>
        <p:spPr>
          <a:xfrm>
            <a:off x="1373908" y="5331547"/>
            <a:ext cx="1627909" cy="461665"/>
          </a:xfrm>
          <a:prstGeom prst="rect">
            <a:avLst/>
          </a:prstGeom>
          <a:noFill/>
        </p:spPr>
        <p:txBody>
          <a:bodyPr wrap="square" rtlCol="0">
            <a:spAutoFit/>
          </a:bodyPr>
          <a:lstStyle/>
          <a:p>
            <a:pPr algn="l"/>
            <a:r>
              <a:rPr lang="en-GB" sz="2400" dirty="0">
                <a:solidFill>
                  <a:srgbClr val="FF0000"/>
                </a:solidFill>
              </a:rPr>
              <a:t>ProQuest</a:t>
            </a:r>
            <a:endParaRPr lang="en-US" sz="2400" dirty="0">
              <a:solidFill>
                <a:srgbClr val="FF0000"/>
              </a:solidFill>
            </a:endParaRPr>
          </a:p>
        </p:txBody>
      </p:sp>
    </p:spTree>
    <p:extLst>
      <p:ext uri="{BB962C8B-B14F-4D97-AF65-F5344CB8AC3E}">
        <p14:creationId xmlns:p14="http://schemas.microsoft.com/office/powerpoint/2010/main" val="2162512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9BF377-D26A-1642-85EB-1932E4FBD88B}"/>
              </a:ext>
            </a:extLst>
          </p:cNvPr>
          <p:cNvSpPr>
            <a:spLocks noGrp="1"/>
          </p:cNvSpPr>
          <p:nvPr>
            <p:ph type="title"/>
          </p:nvPr>
        </p:nvSpPr>
        <p:spPr/>
        <p:txBody>
          <a:bodyPr/>
          <a:lstStyle/>
          <a:p>
            <a:r>
              <a:rPr lang="en-GB" dirty="0" err="1" smtClean="0"/>
              <a:t>Cynghor</a:t>
            </a:r>
            <a:r>
              <a:rPr lang="en-GB" dirty="0" smtClean="0"/>
              <a:t> </a:t>
            </a:r>
            <a:r>
              <a:rPr lang="en-GB" dirty="0" err="1"/>
              <a:t>ar</a:t>
            </a:r>
            <a:r>
              <a:rPr lang="en-GB" dirty="0"/>
              <a:t> </a:t>
            </a:r>
            <a:r>
              <a:rPr lang="en-GB" dirty="0" err="1"/>
              <a:t>gyfer</a:t>
            </a:r>
            <a:r>
              <a:rPr lang="en-GB" dirty="0"/>
              <a:t> </a:t>
            </a:r>
            <a:r>
              <a:rPr lang="en-GB" dirty="0" err="1"/>
              <a:t>chwilio</a:t>
            </a:r>
            <a:endParaRPr lang="en-US" dirty="0"/>
          </a:p>
        </p:txBody>
      </p:sp>
      <p:sp>
        <p:nvSpPr>
          <p:cNvPr id="3" name="Content Placeholder 2">
            <a:extLst>
              <a:ext uri="{FF2B5EF4-FFF2-40B4-BE49-F238E27FC236}">
                <a16:creationId xmlns:a16="http://schemas.microsoft.com/office/drawing/2014/main" xmlns="" id="{789C3105-5BE1-E24B-925A-4BE3F533DF99}"/>
              </a:ext>
            </a:extLst>
          </p:cNvPr>
          <p:cNvSpPr>
            <a:spLocks noGrp="1"/>
          </p:cNvSpPr>
          <p:nvPr>
            <p:ph idx="1"/>
          </p:nvPr>
        </p:nvSpPr>
        <p:spPr/>
        <p:txBody>
          <a:bodyPr/>
          <a:lstStyle/>
          <a:p>
            <a:r>
              <a:rPr lang="en-GB" dirty="0" err="1"/>
              <a:t>Defnyddiwch</a:t>
            </a:r>
            <a:r>
              <a:rPr lang="en-GB" dirty="0"/>
              <a:t> </a:t>
            </a:r>
            <a:r>
              <a:rPr lang="en-GB" dirty="0" err="1"/>
              <a:t>Allweddeiriau</a:t>
            </a:r>
            <a:r>
              <a:rPr lang="en-GB" dirty="0"/>
              <a:t> </a:t>
            </a:r>
            <a:r>
              <a:rPr lang="en-GB" dirty="0" err="1"/>
              <a:t>penodol</a:t>
            </a:r>
            <a:endParaRPr lang="en-GB" dirty="0"/>
          </a:p>
          <a:p>
            <a:r>
              <a:rPr lang="en-GB" dirty="0" err="1"/>
              <a:t>Truniadau</a:t>
            </a:r>
            <a:r>
              <a:rPr lang="en-GB" dirty="0"/>
              <a:t> </a:t>
            </a:r>
            <a:r>
              <a:rPr lang="en-GB" dirty="0" err="1"/>
              <a:t>e.e</a:t>
            </a:r>
            <a:r>
              <a:rPr lang="en-GB" dirty="0"/>
              <a:t>. </a:t>
            </a:r>
            <a:r>
              <a:rPr lang="en-GB" dirty="0" err="1"/>
              <a:t>Ffisioleg</a:t>
            </a:r>
            <a:r>
              <a:rPr lang="en-GB" dirty="0"/>
              <a:t> *</a:t>
            </a:r>
          </a:p>
          <a:p>
            <a:r>
              <a:rPr lang="en-GB" dirty="0" err="1"/>
              <a:t>Chwiliadau</a:t>
            </a:r>
            <a:r>
              <a:rPr lang="en-GB" dirty="0"/>
              <a:t> Boole </a:t>
            </a:r>
            <a:r>
              <a:rPr lang="en-GB" dirty="0" err="1"/>
              <a:t>e.e</a:t>
            </a:r>
            <a:r>
              <a:rPr lang="en-GB" dirty="0" smtClean="0"/>
              <a:t>.,</a:t>
            </a:r>
            <a:endParaRPr lang="en-US" dirty="0"/>
          </a:p>
        </p:txBody>
      </p:sp>
      <p:pic>
        <p:nvPicPr>
          <p:cNvPr id="4" name="Picture 4">
            <a:extLst>
              <a:ext uri="{FF2B5EF4-FFF2-40B4-BE49-F238E27FC236}">
                <a16:creationId xmlns:a16="http://schemas.microsoft.com/office/drawing/2014/main" xmlns="" id="{AD9BAA7C-5A43-E847-A1E4-DBEEBC9EBD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6063"/>
            <a:ext cx="8597088" cy="2413733"/>
          </a:xfrm>
          <a:prstGeom prst="rect">
            <a:avLst/>
          </a:prstGeom>
        </p:spPr>
      </p:pic>
    </p:spTree>
    <p:extLst>
      <p:ext uri="{BB962C8B-B14F-4D97-AF65-F5344CB8AC3E}">
        <p14:creationId xmlns:p14="http://schemas.microsoft.com/office/powerpoint/2010/main" val="3646493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Chwiliadau</a:t>
            </a:r>
            <a:r>
              <a:rPr lang="en-GB" dirty="0"/>
              <a:t> Boole</a:t>
            </a:r>
            <a:endParaRPr lang="en-US" dirty="0"/>
          </a:p>
        </p:txBody>
      </p:sp>
      <p:sp>
        <p:nvSpPr>
          <p:cNvPr id="3" name="Content Placeholder 2"/>
          <p:cNvSpPr>
            <a:spLocks noGrp="1"/>
          </p:cNvSpPr>
          <p:nvPr>
            <p:ph idx="1"/>
          </p:nvPr>
        </p:nvSpPr>
        <p:spPr/>
        <p:txBody>
          <a:bodyPr/>
          <a:lstStyle/>
          <a:p>
            <a:r>
              <a:rPr lang="en-US" dirty="0" smtClean="0"/>
              <a:t>AND</a:t>
            </a:r>
            <a:r>
              <a:rPr lang="en-US" dirty="0"/>
              <a:t>, </a:t>
            </a:r>
            <a:endParaRPr lang="en-US" dirty="0" smtClean="0"/>
          </a:p>
          <a:p>
            <a:r>
              <a:rPr lang="en-US" dirty="0" smtClean="0"/>
              <a:t>OR</a:t>
            </a:r>
            <a:r>
              <a:rPr lang="en-US" dirty="0"/>
              <a:t>, </a:t>
            </a:r>
            <a:endParaRPr lang="en-US" dirty="0" smtClean="0"/>
          </a:p>
          <a:p>
            <a:r>
              <a:rPr lang="en-US" dirty="0" smtClean="0"/>
              <a:t>NOT</a:t>
            </a:r>
            <a:r>
              <a:rPr lang="en-US" dirty="0"/>
              <a:t>, </a:t>
            </a:r>
            <a:endParaRPr lang="en-US" dirty="0" smtClean="0"/>
          </a:p>
          <a:p>
            <a:r>
              <a:rPr lang="en-US" dirty="0" smtClean="0"/>
              <a:t>“”, </a:t>
            </a:r>
          </a:p>
          <a:p>
            <a:r>
              <a:rPr lang="en-US" dirty="0" smtClean="0"/>
              <a:t>*</a:t>
            </a:r>
            <a:endParaRPr lang="en-US" dirty="0"/>
          </a:p>
          <a:p>
            <a:endParaRPr lang="en-US" dirty="0" smtClean="0"/>
          </a:p>
          <a:p>
            <a:endParaRPr lang="en-US" dirty="0"/>
          </a:p>
        </p:txBody>
      </p:sp>
    </p:spTree>
    <p:extLst>
      <p:ext uri="{BB962C8B-B14F-4D97-AF65-F5344CB8AC3E}">
        <p14:creationId xmlns:p14="http://schemas.microsoft.com/office/powerpoint/2010/main" val="840921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AND</a:t>
            </a:r>
            <a:endParaRPr lang="en-US" dirty="0"/>
          </a:p>
        </p:txBody>
      </p:sp>
      <p:sp>
        <p:nvSpPr>
          <p:cNvPr id="3" name="Content Placeholder 2"/>
          <p:cNvSpPr>
            <a:spLocks noGrp="1"/>
          </p:cNvSpPr>
          <p:nvPr>
            <p:ph idx="1"/>
          </p:nvPr>
        </p:nvSpPr>
        <p:spPr/>
        <p:txBody>
          <a:bodyPr/>
          <a:lstStyle/>
          <a:p>
            <a:r>
              <a:rPr lang="en-US" dirty="0" err="1" smtClean="0"/>
              <a:t>Cyfuno</a:t>
            </a:r>
            <a:r>
              <a:rPr lang="en-US" dirty="0" smtClean="0"/>
              <a:t> </a:t>
            </a:r>
            <a:r>
              <a:rPr lang="en-US" dirty="0" err="1" smtClean="0"/>
              <a:t>eitemau</a:t>
            </a:r>
            <a:endParaRPr lang="en-US" dirty="0" smtClean="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21753" y="2875319"/>
            <a:ext cx="3393597" cy="1965803"/>
          </a:xfrm>
          <a:prstGeom prst="rect">
            <a:avLst/>
          </a:prstGeom>
        </p:spPr>
      </p:pic>
    </p:spTree>
    <p:extLst>
      <p:ext uri="{BB962C8B-B14F-4D97-AF65-F5344CB8AC3E}">
        <p14:creationId xmlns:p14="http://schemas.microsoft.com/office/powerpoint/2010/main" val="773870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a:t>
            </a:r>
            <a:endParaRPr lang="en-US" dirty="0"/>
          </a:p>
        </p:txBody>
      </p:sp>
      <p:sp>
        <p:nvSpPr>
          <p:cNvPr id="3" name="Content Placeholder 2"/>
          <p:cNvSpPr>
            <a:spLocks noGrp="1"/>
          </p:cNvSpPr>
          <p:nvPr>
            <p:ph idx="1"/>
          </p:nvPr>
        </p:nvSpPr>
        <p:spPr/>
        <p:txBody>
          <a:bodyPr/>
          <a:lstStyle/>
          <a:p>
            <a:pPr marL="0"/>
            <a:r>
              <a:rPr lang="en-US" dirty="0"/>
              <a:t>OR – </a:t>
            </a:r>
            <a:r>
              <a:rPr lang="en-US" dirty="0" err="1" smtClean="0"/>
              <a:t>chwilio</a:t>
            </a:r>
            <a:r>
              <a:rPr lang="en-US" dirty="0" smtClean="0"/>
              <a:t> bob </a:t>
            </a:r>
            <a:r>
              <a:rPr lang="en-US" dirty="0" err="1" smtClean="0"/>
              <a:t>eitem</a:t>
            </a:r>
            <a:r>
              <a:rPr lang="en-US" dirty="0" smtClean="0"/>
              <a:t>. </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5257" y="2621880"/>
            <a:ext cx="3500093" cy="2030918"/>
          </a:xfrm>
          <a:prstGeom prst="rect">
            <a:avLst/>
          </a:prstGeom>
        </p:spPr>
      </p:pic>
    </p:spTree>
    <p:extLst>
      <p:ext uri="{BB962C8B-B14F-4D97-AF65-F5344CB8AC3E}">
        <p14:creationId xmlns:p14="http://schemas.microsoft.com/office/powerpoint/2010/main" val="1278325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NOT</a:t>
            </a:r>
            <a:endParaRPr lang="en-US" dirty="0"/>
          </a:p>
        </p:txBody>
      </p:sp>
      <p:sp>
        <p:nvSpPr>
          <p:cNvPr id="3" name="Content Placeholder 2"/>
          <p:cNvSpPr>
            <a:spLocks noGrp="1"/>
          </p:cNvSpPr>
          <p:nvPr>
            <p:ph idx="1"/>
          </p:nvPr>
        </p:nvSpPr>
        <p:spPr/>
        <p:txBody>
          <a:bodyPr/>
          <a:lstStyle/>
          <a:p>
            <a:r>
              <a:rPr lang="en-US" dirty="0"/>
              <a:t>NOT – </a:t>
            </a:r>
            <a:r>
              <a:rPr lang="en-US" dirty="0" err="1" smtClean="0"/>
              <a:t>gwahardd</a:t>
            </a:r>
            <a:r>
              <a:rPr lang="en-US" dirty="0" smtClean="0"/>
              <a:t> </a:t>
            </a:r>
            <a:r>
              <a:rPr lang="en-US" dirty="0" err="1" smtClean="0"/>
              <a:t>eitemau</a:t>
            </a:r>
            <a:r>
              <a:rPr lang="en-US" dirty="0" smtClean="0"/>
              <a:t>.</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7888" y="2739916"/>
            <a:ext cx="3227462" cy="1865585"/>
          </a:xfrm>
          <a:prstGeom prst="rect">
            <a:avLst/>
          </a:prstGeom>
        </p:spPr>
      </p:pic>
    </p:spTree>
    <p:extLst>
      <p:ext uri="{BB962C8B-B14F-4D97-AF65-F5344CB8AC3E}">
        <p14:creationId xmlns:p14="http://schemas.microsoft.com/office/powerpoint/2010/main" val="1391131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374CC252-C79C-DA4D-8263-4F11FDFC3008}"/>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15611" y="1124744"/>
            <a:ext cx="6005273" cy="4683224"/>
          </a:xfrm>
          <a:prstGeom prst="rect">
            <a:avLst/>
          </a:prstGeom>
        </p:spPr>
      </p:pic>
      <p:sp>
        <p:nvSpPr>
          <p:cNvPr id="2" name="Title 1">
            <a:extLst>
              <a:ext uri="{FF2B5EF4-FFF2-40B4-BE49-F238E27FC236}">
                <a16:creationId xmlns:a16="http://schemas.microsoft.com/office/drawing/2014/main" xmlns="" id="{A99599C2-AEBD-8A4C-96FA-1C4A00A824B2}"/>
              </a:ext>
            </a:extLst>
          </p:cNvPr>
          <p:cNvSpPr>
            <a:spLocks noGrp="1"/>
          </p:cNvSpPr>
          <p:nvPr>
            <p:ph type="title"/>
          </p:nvPr>
        </p:nvSpPr>
        <p:spPr>
          <a:xfrm>
            <a:off x="0" y="-141000"/>
            <a:ext cx="9036496" cy="1481767"/>
          </a:xfrm>
        </p:spPr>
        <p:txBody>
          <a:bodyPr>
            <a:normAutofit/>
          </a:bodyPr>
          <a:lstStyle/>
          <a:p>
            <a:r>
              <a:rPr lang="en-GB" dirty="0" err="1" smtClean="0"/>
              <a:t>Cynghor</a:t>
            </a:r>
            <a:r>
              <a:rPr lang="en-GB" dirty="0" smtClean="0"/>
              <a:t> </a:t>
            </a:r>
            <a:r>
              <a:rPr lang="en-GB" dirty="0" err="1"/>
              <a:t>ar</a:t>
            </a:r>
            <a:r>
              <a:rPr lang="en-GB" dirty="0"/>
              <a:t> </a:t>
            </a:r>
            <a:r>
              <a:rPr lang="en-GB" dirty="0" err="1"/>
              <a:t>gyfer</a:t>
            </a:r>
            <a:r>
              <a:rPr lang="en-GB" dirty="0"/>
              <a:t> </a:t>
            </a:r>
            <a:r>
              <a:rPr lang="en-GB" dirty="0" err="1"/>
              <a:t>darllen</a:t>
            </a:r>
            <a:r>
              <a:rPr lang="en-GB" dirty="0"/>
              <a:t> </a:t>
            </a:r>
            <a:r>
              <a:rPr lang="en-GB" dirty="0" err="1"/>
              <a:t>papurau</a:t>
            </a:r>
            <a:r>
              <a:rPr lang="en-GB" dirty="0"/>
              <a:t> </a:t>
            </a:r>
            <a:r>
              <a:rPr lang="en-GB" dirty="0" err="1"/>
              <a:t>ymchwil</a:t>
            </a:r>
            <a:endParaRPr lang="en-US" dirty="0"/>
          </a:p>
        </p:txBody>
      </p:sp>
    </p:spTree>
    <p:extLst>
      <p:ext uri="{BB962C8B-B14F-4D97-AF65-F5344CB8AC3E}">
        <p14:creationId xmlns:p14="http://schemas.microsoft.com/office/powerpoint/2010/main" val="2342728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49C94E-D1BD-9141-88DD-2639F32E8C2D}"/>
              </a:ext>
            </a:extLst>
          </p:cNvPr>
          <p:cNvSpPr>
            <a:spLocks noGrp="1"/>
          </p:cNvSpPr>
          <p:nvPr>
            <p:ph type="title"/>
          </p:nvPr>
        </p:nvSpPr>
        <p:spPr>
          <a:xfrm>
            <a:off x="457200" y="159184"/>
            <a:ext cx="8229600" cy="1143000"/>
          </a:xfrm>
        </p:spPr>
        <p:txBody>
          <a:bodyPr/>
          <a:lstStyle/>
          <a:p>
            <a:r>
              <a:rPr lang="en-GB" dirty="0"/>
              <a:t>3. </a:t>
            </a:r>
            <a:r>
              <a:rPr lang="en-GB" dirty="0" err="1"/>
              <a:t>Gwerthuso'r</a:t>
            </a:r>
            <a:r>
              <a:rPr lang="en-GB" dirty="0"/>
              <a:t> </a:t>
            </a:r>
            <a:r>
              <a:rPr lang="en-GB" dirty="0" err="1"/>
              <a:t>Dystiolaeth</a:t>
            </a:r>
            <a:endParaRPr lang="en-US" dirty="0"/>
          </a:p>
        </p:txBody>
      </p:sp>
      <p:sp>
        <p:nvSpPr>
          <p:cNvPr id="7" name="Content Placeholder 6">
            <a:extLst>
              <a:ext uri="{FF2B5EF4-FFF2-40B4-BE49-F238E27FC236}">
                <a16:creationId xmlns:a16="http://schemas.microsoft.com/office/drawing/2014/main" xmlns="" id="{7057C455-2B13-2A43-B038-D9EEB2A95817}"/>
              </a:ext>
            </a:extLst>
          </p:cNvPr>
          <p:cNvSpPr>
            <a:spLocks noGrp="1"/>
          </p:cNvSpPr>
          <p:nvPr>
            <p:ph idx="1"/>
          </p:nvPr>
        </p:nvSpPr>
        <p:spPr/>
        <p:txBody>
          <a:bodyPr/>
          <a:lstStyle/>
          <a:p>
            <a:r>
              <a:rPr lang="en-GB" dirty="0" err="1" smtClean="0"/>
              <a:t>Ranciwch</a:t>
            </a:r>
            <a:r>
              <a:rPr lang="en-GB" dirty="0" smtClean="0"/>
              <a:t> </a:t>
            </a:r>
            <a:r>
              <a:rPr lang="en-GB" dirty="0"/>
              <a:t>y </a:t>
            </a:r>
            <a:r>
              <a:rPr lang="en-GB" dirty="0" err="1"/>
              <a:t>dystiolaeth</a:t>
            </a:r>
            <a:r>
              <a:rPr lang="en-GB" dirty="0"/>
              <a:t> a </a:t>
            </a:r>
            <a:r>
              <a:rPr lang="en-GB" dirty="0" err="1"/>
              <a:t>gewch</a:t>
            </a:r>
            <a:r>
              <a:rPr lang="en-GB" dirty="0"/>
              <a:t> chi </a:t>
            </a:r>
            <a:r>
              <a:rPr lang="en-GB" dirty="0" err="1"/>
              <a:t>er</a:t>
            </a:r>
            <a:r>
              <a:rPr lang="en-GB" dirty="0"/>
              <a:t> </a:t>
            </a:r>
            <a:r>
              <a:rPr lang="en-GB" dirty="0" err="1"/>
              <a:t>mwyn</a:t>
            </a:r>
            <a:r>
              <a:rPr lang="en-GB" dirty="0"/>
              <a:t> </a:t>
            </a:r>
            <a:r>
              <a:rPr lang="en-GB" dirty="0" err="1"/>
              <a:t>barnu</a:t>
            </a:r>
            <a:r>
              <a:rPr lang="en-GB" dirty="0"/>
              <a:t> </a:t>
            </a:r>
            <a:r>
              <a:rPr lang="en-GB" dirty="0" err="1"/>
              <a:t>cryfder</a:t>
            </a:r>
            <a:r>
              <a:rPr lang="en-GB" dirty="0"/>
              <a:t> y </a:t>
            </a:r>
            <a:r>
              <a:rPr lang="en-GB" dirty="0" err="1"/>
              <a:t>dystiolaeth</a:t>
            </a:r>
            <a:r>
              <a:rPr lang="en-GB" dirty="0"/>
              <a:t>.</a:t>
            </a:r>
          </a:p>
          <a:p>
            <a:r>
              <a:rPr lang="en-GB" dirty="0" err="1"/>
              <a:t>Gwerthuso'n</a:t>
            </a:r>
            <a:r>
              <a:rPr lang="en-GB" dirty="0"/>
              <a:t> </a:t>
            </a:r>
            <a:r>
              <a:rPr lang="en-GB" dirty="0" err="1"/>
              <a:t>feirniadol</a:t>
            </a:r>
            <a:r>
              <a:rPr lang="en-GB" dirty="0"/>
              <a:t> </a:t>
            </a:r>
            <a:r>
              <a:rPr lang="en-GB" dirty="0" err="1"/>
              <a:t>papurau</a:t>
            </a:r>
            <a:r>
              <a:rPr lang="en-GB" dirty="0"/>
              <a:t> </a:t>
            </a:r>
            <a:r>
              <a:rPr lang="en-GB" dirty="0" err="1"/>
              <a:t>unigol</a:t>
            </a:r>
            <a:endParaRPr lang="en-US" dirty="0"/>
          </a:p>
        </p:txBody>
      </p:sp>
    </p:spTree>
    <p:extLst>
      <p:ext uri="{BB962C8B-B14F-4D97-AF65-F5344CB8AC3E}">
        <p14:creationId xmlns:p14="http://schemas.microsoft.com/office/powerpoint/2010/main" val="3286403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DB2B5B96-FD43-E746-8004-5DF16CE2C48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1727" y="127000"/>
            <a:ext cx="8413637" cy="5505017"/>
          </a:xfrm>
          <a:prstGeom prst="rect">
            <a:avLst/>
          </a:prstGeom>
        </p:spPr>
      </p:pic>
    </p:spTree>
    <p:extLst>
      <p:ext uri="{BB962C8B-B14F-4D97-AF65-F5344CB8AC3E}">
        <p14:creationId xmlns:p14="http://schemas.microsoft.com/office/powerpoint/2010/main" val="1980119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xmlns="" id="{54C58BDB-7E08-7943-A788-946441D9FE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7221" y="167544"/>
            <a:ext cx="7958051" cy="5410931"/>
          </a:xfrm>
          <a:prstGeom prst="rect">
            <a:avLst/>
          </a:prstGeom>
        </p:spPr>
      </p:pic>
    </p:spTree>
    <p:extLst>
      <p:ext uri="{BB962C8B-B14F-4D97-AF65-F5344CB8AC3E}">
        <p14:creationId xmlns:p14="http://schemas.microsoft.com/office/powerpoint/2010/main" val="20980685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xmlns="" id="{25467A1D-3700-9E4B-A6F8-9DE080F6A0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948" y="1050636"/>
            <a:ext cx="8709276" cy="3572164"/>
          </a:xfrm>
          <a:prstGeom prst="rect">
            <a:avLst/>
          </a:prstGeom>
        </p:spPr>
      </p:pic>
    </p:spTree>
    <p:extLst>
      <p:ext uri="{BB962C8B-B14F-4D97-AF65-F5344CB8AC3E}">
        <p14:creationId xmlns:p14="http://schemas.microsoft.com/office/powerpoint/2010/main" val="3358545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xmlns="" id="{3D10F0E9-1F65-134E-BB54-290FA36BA6E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0" y="-4564"/>
            <a:ext cx="7556579" cy="5668818"/>
          </a:xfrm>
          <a:prstGeom prst="rect">
            <a:avLst/>
          </a:prstGeom>
        </p:spPr>
      </p:pic>
    </p:spTree>
    <p:extLst>
      <p:ext uri="{BB962C8B-B14F-4D97-AF65-F5344CB8AC3E}">
        <p14:creationId xmlns:p14="http://schemas.microsoft.com/office/powerpoint/2010/main" val="3926943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xmlns="" id="{BE604225-186C-E04D-ADCE-10CBBC8C0A8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1765" y="0"/>
            <a:ext cx="7756651" cy="5818909"/>
          </a:xfrm>
          <a:prstGeom prst="rect">
            <a:avLst/>
          </a:prstGeom>
        </p:spPr>
      </p:pic>
    </p:spTree>
    <p:extLst>
      <p:ext uri="{BB962C8B-B14F-4D97-AF65-F5344CB8AC3E}">
        <p14:creationId xmlns:p14="http://schemas.microsoft.com/office/powerpoint/2010/main" val="4126239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xmlns="" id="{9B59E373-EEDF-1448-A039-37BB84900BB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3310" y="0"/>
            <a:ext cx="7525799" cy="5645727"/>
          </a:xfrm>
          <a:prstGeom prst="rect">
            <a:avLst/>
          </a:prstGeom>
        </p:spPr>
      </p:pic>
    </p:spTree>
    <p:extLst>
      <p:ext uri="{BB962C8B-B14F-4D97-AF65-F5344CB8AC3E}">
        <p14:creationId xmlns:p14="http://schemas.microsoft.com/office/powerpoint/2010/main" val="12607828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949F2478-181F-8B43-A911-B1840A81115A}"/>
              </a:ext>
            </a:extLst>
          </p:cNvPr>
          <p:cNvSpPr>
            <a:spLocks noGrp="1"/>
          </p:cNvSpPr>
          <p:nvPr>
            <p:ph type="title"/>
          </p:nvPr>
        </p:nvSpPr>
        <p:spPr/>
        <p:txBody>
          <a:bodyPr>
            <a:normAutofit fontScale="90000"/>
          </a:bodyPr>
          <a:lstStyle/>
          <a:p>
            <a:r>
              <a:rPr lang="en-GB" dirty="0"/>
              <a:t>4. </a:t>
            </a:r>
            <a:r>
              <a:rPr lang="en-GB" dirty="0" err="1"/>
              <a:t>Ymgorffori</a:t>
            </a:r>
            <a:r>
              <a:rPr lang="en-GB" dirty="0"/>
              <a:t> </a:t>
            </a:r>
            <a:r>
              <a:rPr lang="en-GB" dirty="0" err="1"/>
              <a:t>Tystiolaeth</a:t>
            </a:r>
            <a:r>
              <a:rPr lang="en-GB" dirty="0"/>
              <a:t> </a:t>
            </a:r>
            <a:r>
              <a:rPr lang="en-GB" dirty="0" err="1"/>
              <a:t>i</a:t>
            </a:r>
            <a:r>
              <a:rPr lang="en-GB" dirty="0"/>
              <a:t> </a:t>
            </a:r>
            <a:r>
              <a:rPr lang="en-GB" dirty="0" err="1"/>
              <a:t>Ymarfer</a:t>
            </a:r>
            <a:endParaRPr lang="en-US" dirty="0"/>
          </a:p>
        </p:txBody>
      </p:sp>
      <p:sp>
        <p:nvSpPr>
          <p:cNvPr id="5" name="Content Placeholder 4">
            <a:extLst>
              <a:ext uri="{FF2B5EF4-FFF2-40B4-BE49-F238E27FC236}">
                <a16:creationId xmlns:a16="http://schemas.microsoft.com/office/drawing/2014/main" xmlns="" id="{97FEB8E0-CB4B-4246-A3CC-4211F0CAEED3}"/>
              </a:ext>
            </a:extLst>
          </p:cNvPr>
          <p:cNvSpPr>
            <a:spLocks noGrp="1"/>
          </p:cNvSpPr>
          <p:nvPr>
            <p:ph idx="1"/>
          </p:nvPr>
        </p:nvSpPr>
        <p:spPr/>
        <p:txBody>
          <a:bodyPr/>
          <a:lstStyle/>
          <a:p>
            <a:r>
              <a:rPr lang="en-GB" dirty="0" err="1"/>
              <a:t>Penderfynu</a:t>
            </a:r>
            <a:r>
              <a:rPr lang="en-GB" dirty="0"/>
              <a:t> </a:t>
            </a:r>
            <a:r>
              <a:rPr lang="en-GB" dirty="0" err="1"/>
              <a:t>pryd</a:t>
            </a:r>
            <a:r>
              <a:rPr lang="en-GB" dirty="0"/>
              <a:t> </a:t>
            </a:r>
            <a:r>
              <a:rPr lang="en-GB" dirty="0" err="1"/>
              <a:t>i</a:t>
            </a:r>
            <a:r>
              <a:rPr lang="en-GB" dirty="0"/>
              <a:t> </a:t>
            </a:r>
            <a:r>
              <a:rPr lang="en-GB" dirty="0" err="1"/>
              <a:t>weithredu</a:t>
            </a:r>
            <a:r>
              <a:rPr lang="en-GB" dirty="0"/>
              <a:t> </a:t>
            </a:r>
            <a:r>
              <a:rPr lang="en-GB" dirty="0" err="1"/>
              <a:t>ar</a:t>
            </a:r>
            <a:r>
              <a:rPr lang="en-GB" dirty="0"/>
              <a:t> </a:t>
            </a:r>
            <a:r>
              <a:rPr lang="en-GB" dirty="0" err="1"/>
              <a:t>dystiolaeth</a:t>
            </a:r>
            <a:r>
              <a:rPr lang="en-GB" dirty="0"/>
              <a:t>?</a:t>
            </a:r>
          </a:p>
          <a:p>
            <a:pPr lvl="1"/>
            <a:r>
              <a:rPr lang="en-GB" dirty="0"/>
              <a:t>A</a:t>
            </a:r>
            <a:r>
              <a:rPr lang="en-GB" dirty="0" smtClean="0"/>
              <a:t> </a:t>
            </a:r>
            <a:r>
              <a:rPr lang="en-GB" dirty="0" err="1"/>
              <a:t>fydd</a:t>
            </a:r>
            <a:r>
              <a:rPr lang="en-GB" dirty="0"/>
              <a:t> </a:t>
            </a:r>
            <a:r>
              <a:rPr lang="en-GB" dirty="0" err="1"/>
              <a:t>yn</a:t>
            </a:r>
            <a:r>
              <a:rPr lang="en-GB" dirty="0"/>
              <a:t> </a:t>
            </a:r>
            <a:r>
              <a:rPr lang="en-GB" dirty="0" err="1"/>
              <a:t>gwella</a:t>
            </a:r>
            <a:r>
              <a:rPr lang="en-GB" dirty="0"/>
              <a:t> </a:t>
            </a:r>
            <a:r>
              <a:rPr lang="en-GB" dirty="0" err="1"/>
              <a:t>canlyniadau'n</a:t>
            </a:r>
            <a:r>
              <a:rPr lang="en-GB" dirty="0"/>
              <a:t> </a:t>
            </a:r>
            <a:r>
              <a:rPr lang="en-GB" dirty="0" err="1"/>
              <a:t>sylweddol</a:t>
            </a:r>
            <a:r>
              <a:rPr lang="en-GB" dirty="0"/>
              <a:t>?</a:t>
            </a:r>
          </a:p>
          <a:p>
            <a:pPr lvl="1"/>
            <a:r>
              <a:rPr lang="en-GB" dirty="0"/>
              <a:t>A </a:t>
            </a:r>
            <a:r>
              <a:rPr lang="en-GB" dirty="0" err="1"/>
              <a:t>fydd</a:t>
            </a:r>
            <a:r>
              <a:rPr lang="en-GB" dirty="0"/>
              <a:t> </a:t>
            </a:r>
            <a:r>
              <a:rPr lang="en-GB" dirty="0" err="1"/>
              <a:t>cleient</a:t>
            </a:r>
            <a:r>
              <a:rPr lang="en-GB" dirty="0"/>
              <a:t> </a:t>
            </a:r>
            <a:r>
              <a:rPr lang="en-GB" dirty="0" err="1"/>
              <a:t>yn</a:t>
            </a:r>
            <a:r>
              <a:rPr lang="en-GB" dirty="0"/>
              <a:t> </a:t>
            </a:r>
            <a:r>
              <a:rPr lang="en-GB" dirty="0" err="1"/>
              <a:t>cadw</a:t>
            </a:r>
            <a:r>
              <a:rPr lang="en-GB" dirty="0"/>
              <a:t> at </a:t>
            </a:r>
            <a:r>
              <a:rPr lang="en-GB" dirty="0" err="1"/>
              <a:t>ymyrraeth</a:t>
            </a:r>
            <a:r>
              <a:rPr lang="en-GB" dirty="0"/>
              <a:t> </a:t>
            </a:r>
            <a:r>
              <a:rPr lang="en-GB" dirty="0" err="1"/>
              <a:t>newydd</a:t>
            </a:r>
            <a:r>
              <a:rPr lang="en-GB" dirty="0"/>
              <a:t>?</a:t>
            </a:r>
          </a:p>
          <a:p>
            <a:pPr lvl="1"/>
            <a:r>
              <a:rPr lang="en-GB" dirty="0"/>
              <a:t>A </a:t>
            </a:r>
            <a:r>
              <a:rPr lang="en-GB" dirty="0" err="1"/>
              <a:t>yw</a:t>
            </a:r>
            <a:r>
              <a:rPr lang="en-GB" dirty="0"/>
              <a:t> </a:t>
            </a:r>
            <a:r>
              <a:rPr lang="en-GB" dirty="0" err="1"/>
              <a:t>ymyrraeth</a:t>
            </a:r>
            <a:r>
              <a:rPr lang="en-GB" dirty="0"/>
              <a:t> </a:t>
            </a:r>
            <a:r>
              <a:rPr lang="en-GB" dirty="0" err="1"/>
              <a:t>yn</a:t>
            </a:r>
            <a:r>
              <a:rPr lang="en-GB" dirty="0"/>
              <a:t> </a:t>
            </a:r>
            <a:r>
              <a:rPr lang="en-GB" dirty="0" err="1"/>
              <a:t>amser-effeithiol</a:t>
            </a:r>
            <a:r>
              <a:rPr lang="en-GB" dirty="0"/>
              <a:t>?</a:t>
            </a:r>
          </a:p>
          <a:p>
            <a:pPr lvl="1"/>
            <a:r>
              <a:rPr lang="en-GB" dirty="0"/>
              <a:t>A </a:t>
            </a:r>
            <a:r>
              <a:rPr lang="en-GB" dirty="0" err="1"/>
              <a:t>yw</a:t>
            </a:r>
            <a:r>
              <a:rPr lang="en-GB" dirty="0"/>
              <a:t> </a:t>
            </a:r>
            <a:r>
              <a:rPr lang="en-GB" dirty="0" err="1"/>
              <a:t>ymyrraeth</a:t>
            </a:r>
            <a:r>
              <a:rPr lang="en-GB" dirty="0"/>
              <a:t> </a:t>
            </a:r>
            <a:r>
              <a:rPr lang="en-GB" dirty="0" err="1"/>
              <a:t>yn</a:t>
            </a:r>
            <a:r>
              <a:rPr lang="en-GB" dirty="0"/>
              <a:t> </a:t>
            </a:r>
            <a:r>
              <a:rPr lang="en-GB" dirty="0" err="1"/>
              <a:t>gost-effeithiol</a:t>
            </a:r>
            <a:r>
              <a:rPr lang="en-GB" dirty="0"/>
              <a:t>?</a:t>
            </a:r>
            <a:endParaRPr lang="en-US" dirty="0"/>
          </a:p>
        </p:txBody>
      </p:sp>
    </p:spTree>
    <p:extLst>
      <p:ext uri="{BB962C8B-B14F-4D97-AF65-F5344CB8AC3E}">
        <p14:creationId xmlns:p14="http://schemas.microsoft.com/office/powerpoint/2010/main" val="2765321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FDA1B037-4CEB-2B46-AC8B-D0C70559D06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8767" y="230909"/>
            <a:ext cx="7406943" cy="5000048"/>
          </a:xfrm>
          <a:prstGeom prst="rect">
            <a:avLst/>
          </a:prstGeom>
        </p:spPr>
      </p:pic>
    </p:spTree>
    <p:extLst>
      <p:ext uri="{BB962C8B-B14F-4D97-AF65-F5344CB8AC3E}">
        <p14:creationId xmlns:p14="http://schemas.microsoft.com/office/powerpoint/2010/main" val="4022857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EA7B6A0F-3F44-8E4A-A7F4-0AF5FF66ADB2}"/>
              </a:ext>
            </a:extLst>
          </p:cNvPr>
          <p:cNvSpPr>
            <a:spLocks noGrp="1"/>
          </p:cNvSpPr>
          <p:nvPr>
            <p:ph type="title"/>
          </p:nvPr>
        </p:nvSpPr>
        <p:spPr/>
        <p:txBody>
          <a:bodyPr/>
          <a:lstStyle/>
          <a:p>
            <a:r>
              <a:rPr lang="en-GB" dirty="0" err="1" smtClean="0"/>
              <a:t>Dylanwad</a:t>
            </a:r>
            <a:r>
              <a:rPr lang="en-GB" dirty="0" smtClean="0"/>
              <a:t> </a:t>
            </a:r>
            <a:r>
              <a:rPr lang="en-GB" dirty="0" err="1" smtClean="0"/>
              <a:t>Tystiolaeth</a:t>
            </a:r>
            <a:endParaRPr lang="en-US" dirty="0"/>
          </a:p>
        </p:txBody>
      </p:sp>
      <p:sp>
        <p:nvSpPr>
          <p:cNvPr id="5" name="Content Placeholder 4">
            <a:extLst>
              <a:ext uri="{FF2B5EF4-FFF2-40B4-BE49-F238E27FC236}">
                <a16:creationId xmlns:a16="http://schemas.microsoft.com/office/drawing/2014/main" xmlns="" id="{18002757-7281-5D4D-9588-AF54DFC09B85}"/>
              </a:ext>
            </a:extLst>
          </p:cNvPr>
          <p:cNvSpPr>
            <a:spLocks noGrp="1"/>
          </p:cNvSpPr>
          <p:nvPr>
            <p:ph idx="1"/>
          </p:nvPr>
        </p:nvSpPr>
        <p:spPr/>
        <p:txBody>
          <a:bodyPr/>
          <a:lstStyle/>
          <a:p>
            <a:r>
              <a:rPr lang="en-GB" dirty="0" err="1"/>
              <a:t>Cadarnhad</a:t>
            </a:r>
            <a:r>
              <a:rPr lang="en-GB" dirty="0"/>
              <a:t> o </a:t>
            </a:r>
            <a:r>
              <a:rPr lang="en-GB" dirty="0" err="1"/>
              <a:t>ymarfer</a:t>
            </a:r>
            <a:endParaRPr lang="en-GB" dirty="0"/>
          </a:p>
          <a:p>
            <a:r>
              <a:rPr lang="en-GB" dirty="0" err="1"/>
              <a:t>Addasu</a:t>
            </a:r>
            <a:r>
              <a:rPr lang="en-GB" dirty="0"/>
              <a:t> </a:t>
            </a:r>
            <a:r>
              <a:rPr lang="en-GB" dirty="0" err="1"/>
              <a:t>neu</a:t>
            </a:r>
            <a:r>
              <a:rPr lang="en-GB" dirty="0"/>
              <a:t> </a:t>
            </a:r>
            <a:r>
              <a:rPr lang="en-GB" dirty="0" err="1"/>
              <a:t>ychwanegu</a:t>
            </a:r>
            <a:r>
              <a:rPr lang="en-GB" dirty="0"/>
              <a:t> at </a:t>
            </a:r>
            <a:r>
              <a:rPr lang="en-GB" dirty="0" err="1" smtClean="0"/>
              <a:t>ymarfer</a:t>
            </a:r>
            <a:endParaRPr lang="en-GB" dirty="0"/>
          </a:p>
        </p:txBody>
      </p:sp>
    </p:spTree>
    <p:extLst>
      <p:ext uri="{BB962C8B-B14F-4D97-AF65-F5344CB8AC3E}">
        <p14:creationId xmlns:p14="http://schemas.microsoft.com/office/powerpoint/2010/main" val="10535760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44C4E0-13E2-E948-8F42-19BE43E1D3AC}"/>
              </a:ext>
            </a:extLst>
          </p:cNvPr>
          <p:cNvSpPr>
            <a:spLocks noGrp="1"/>
          </p:cNvSpPr>
          <p:nvPr>
            <p:ph type="title"/>
          </p:nvPr>
        </p:nvSpPr>
        <p:spPr/>
        <p:txBody>
          <a:bodyPr>
            <a:normAutofit fontScale="90000"/>
          </a:bodyPr>
          <a:lstStyle/>
          <a:p>
            <a:r>
              <a:rPr lang="en-GB" dirty="0"/>
              <a:t>5. </a:t>
            </a:r>
            <a:r>
              <a:rPr lang="en-GB" dirty="0" err="1"/>
              <a:t>Cadarnhau'r</a:t>
            </a:r>
            <a:r>
              <a:rPr lang="en-GB" dirty="0"/>
              <a:t> </a:t>
            </a:r>
            <a:r>
              <a:rPr lang="en-GB" dirty="0" err="1"/>
              <a:t>dystiolaeth</a:t>
            </a:r>
            <a:r>
              <a:rPr lang="en-GB" dirty="0"/>
              <a:t> </a:t>
            </a:r>
            <a:r>
              <a:rPr lang="en-GB" dirty="0" err="1"/>
              <a:t>yn</a:t>
            </a:r>
            <a:r>
              <a:rPr lang="en-GB" dirty="0"/>
              <a:t> </a:t>
            </a:r>
            <a:r>
              <a:rPr lang="en-GB" dirty="0" err="1"/>
              <a:t>yr</a:t>
            </a:r>
            <a:r>
              <a:rPr lang="en-GB" dirty="0"/>
              <a:t> </a:t>
            </a:r>
            <a:r>
              <a:rPr lang="en-GB" dirty="0" err="1"/>
              <a:t>unigolyn</a:t>
            </a:r>
            <a:endParaRPr lang="en-US" dirty="0"/>
          </a:p>
        </p:txBody>
      </p:sp>
      <p:pic>
        <p:nvPicPr>
          <p:cNvPr id="4" name="Picture 4">
            <a:extLst>
              <a:ext uri="{FF2B5EF4-FFF2-40B4-BE49-F238E27FC236}">
                <a16:creationId xmlns:a16="http://schemas.microsoft.com/office/drawing/2014/main" xmlns="" id="{B02ABFE4-D9ED-DF44-B1CB-0F35DB1014F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47864" y="2799057"/>
            <a:ext cx="5201920" cy="2893868"/>
          </a:xfrm>
          <a:prstGeom prst="rect">
            <a:avLst/>
          </a:prstGeom>
        </p:spPr>
      </p:pic>
      <p:sp>
        <p:nvSpPr>
          <p:cNvPr id="3" name="Content Placeholder 2">
            <a:extLst>
              <a:ext uri="{FF2B5EF4-FFF2-40B4-BE49-F238E27FC236}">
                <a16:creationId xmlns:a16="http://schemas.microsoft.com/office/drawing/2014/main" xmlns="" id="{0211A732-74B3-5344-8DE5-D06CADB48D6B}"/>
              </a:ext>
            </a:extLst>
          </p:cNvPr>
          <p:cNvSpPr>
            <a:spLocks noGrp="1"/>
          </p:cNvSpPr>
          <p:nvPr>
            <p:ph idx="1"/>
          </p:nvPr>
        </p:nvSpPr>
        <p:spPr/>
        <p:txBody>
          <a:bodyPr/>
          <a:lstStyle/>
          <a:p>
            <a:r>
              <a:rPr lang="en-GB" dirty="0" err="1"/>
              <a:t>Cofiwch</a:t>
            </a:r>
            <a:r>
              <a:rPr lang="en-GB" dirty="0"/>
              <a:t> </a:t>
            </a:r>
            <a:r>
              <a:rPr lang="en-GB" dirty="0" err="1"/>
              <a:t>egwyddor</a:t>
            </a:r>
            <a:r>
              <a:rPr lang="en-GB" dirty="0"/>
              <a:t> </a:t>
            </a:r>
            <a:r>
              <a:rPr lang="en-GB" dirty="0" err="1"/>
              <a:t>unigoliaeth</a:t>
            </a:r>
            <a:endParaRPr lang="en-GB" dirty="0"/>
          </a:p>
          <a:p>
            <a:r>
              <a:rPr lang="en-GB" dirty="0"/>
              <a:t>Mae </a:t>
            </a:r>
            <a:r>
              <a:rPr lang="en-GB" dirty="0" err="1"/>
              <a:t>astudiaethau</a:t>
            </a:r>
            <a:r>
              <a:rPr lang="en-GB" dirty="0"/>
              <a:t> </a:t>
            </a:r>
            <a:r>
              <a:rPr lang="en-GB" dirty="0" err="1"/>
              <a:t>ymchwil</a:t>
            </a:r>
            <a:r>
              <a:rPr lang="en-GB" dirty="0"/>
              <a:t> </a:t>
            </a:r>
            <a:r>
              <a:rPr lang="en-GB" dirty="0" err="1"/>
              <a:t>yn</a:t>
            </a:r>
            <a:r>
              <a:rPr lang="en-GB" dirty="0"/>
              <a:t> </a:t>
            </a:r>
            <a:r>
              <a:rPr lang="en-GB" dirty="0" err="1"/>
              <a:t>cynnwys</a:t>
            </a:r>
            <a:r>
              <a:rPr lang="en-GB" dirty="0"/>
              <a:t> </a:t>
            </a:r>
            <a:r>
              <a:rPr lang="en-GB" dirty="0" err="1" smtClean="0"/>
              <a:t>cyffredinoli</a:t>
            </a:r>
            <a:endParaRPr lang="en-US" dirty="0"/>
          </a:p>
        </p:txBody>
      </p:sp>
    </p:spTree>
    <p:extLst>
      <p:ext uri="{BB962C8B-B14F-4D97-AF65-F5344CB8AC3E}">
        <p14:creationId xmlns:p14="http://schemas.microsoft.com/office/powerpoint/2010/main" val="19813108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3F7DA6-97D3-0F49-B3F8-6D9246AEE36C}"/>
              </a:ext>
            </a:extLst>
          </p:cNvPr>
          <p:cNvSpPr>
            <a:spLocks noGrp="1"/>
          </p:cNvSpPr>
          <p:nvPr>
            <p:ph type="title"/>
          </p:nvPr>
        </p:nvSpPr>
        <p:spPr/>
        <p:txBody>
          <a:bodyPr>
            <a:normAutofit fontScale="90000"/>
          </a:bodyPr>
          <a:lstStyle/>
          <a:p>
            <a:r>
              <a:rPr lang="en-GB" dirty="0" err="1"/>
              <a:t>Sut</a:t>
            </a:r>
            <a:r>
              <a:rPr lang="en-GB" dirty="0"/>
              <a:t> </a:t>
            </a:r>
            <a:r>
              <a:rPr lang="en-GB" dirty="0" err="1"/>
              <a:t>ydym</a:t>
            </a:r>
            <a:r>
              <a:rPr lang="en-GB" dirty="0"/>
              <a:t> </a:t>
            </a:r>
            <a:r>
              <a:rPr lang="en-GB" dirty="0" err="1"/>
              <a:t>ni'n</a:t>
            </a:r>
            <a:r>
              <a:rPr lang="en-GB" dirty="0"/>
              <a:t> </a:t>
            </a:r>
            <a:r>
              <a:rPr lang="en-GB" dirty="0" err="1"/>
              <a:t>cadarnhau</a:t>
            </a:r>
            <a:r>
              <a:rPr lang="en-GB" dirty="0"/>
              <a:t> </a:t>
            </a:r>
            <a:r>
              <a:rPr lang="en-GB" dirty="0" err="1"/>
              <a:t>tystiolaeth</a:t>
            </a:r>
            <a:r>
              <a:rPr lang="en-GB" dirty="0"/>
              <a:t> </a:t>
            </a:r>
            <a:r>
              <a:rPr lang="en-GB" dirty="0" err="1"/>
              <a:t>yn</a:t>
            </a:r>
            <a:r>
              <a:rPr lang="en-GB" dirty="0"/>
              <a:t> </a:t>
            </a:r>
            <a:r>
              <a:rPr lang="en-GB" dirty="0" err="1"/>
              <a:t>unigol</a:t>
            </a:r>
            <a:r>
              <a:rPr lang="en-GB" dirty="0"/>
              <a:t>?</a:t>
            </a:r>
            <a:endParaRPr lang="en-US" dirty="0"/>
          </a:p>
        </p:txBody>
      </p:sp>
      <p:sp>
        <p:nvSpPr>
          <p:cNvPr id="3" name="Content Placeholder 2">
            <a:extLst>
              <a:ext uri="{FF2B5EF4-FFF2-40B4-BE49-F238E27FC236}">
                <a16:creationId xmlns:a16="http://schemas.microsoft.com/office/drawing/2014/main" xmlns="" id="{D6857D8B-F467-D645-AB9B-8DB97D69F635}"/>
              </a:ext>
            </a:extLst>
          </p:cNvPr>
          <p:cNvSpPr>
            <a:spLocks noGrp="1"/>
          </p:cNvSpPr>
          <p:nvPr>
            <p:ph idx="1"/>
          </p:nvPr>
        </p:nvSpPr>
        <p:spPr/>
        <p:txBody>
          <a:bodyPr/>
          <a:lstStyle/>
          <a:p>
            <a:r>
              <a:rPr lang="en-GB" dirty="0" err="1"/>
              <a:t>Profi</a:t>
            </a:r>
            <a:r>
              <a:rPr lang="en-GB" dirty="0"/>
              <a:t> </a:t>
            </a:r>
            <a:r>
              <a:rPr lang="en-GB" dirty="0" err="1"/>
              <a:t>systematig</a:t>
            </a:r>
            <a:endParaRPr lang="en-GB" dirty="0"/>
          </a:p>
          <a:p>
            <a:r>
              <a:rPr lang="en-GB" dirty="0" err="1"/>
              <a:t>Bydd</a:t>
            </a:r>
            <a:r>
              <a:rPr lang="en-GB" dirty="0"/>
              <a:t> </a:t>
            </a:r>
            <a:r>
              <a:rPr lang="en-GB" dirty="0" err="1"/>
              <a:t>dewis</a:t>
            </a:r>
            <a:r>
              <a:rPr lang="en-GB" dirty="0"/>
              <a:t> </a:t>
            </a:r>
            <a:r>
              <a:rPr lang="en-GB" dirty="0" err="1"/>
              <a:t>prawf</a:t>
            </a:r>
            <a:r>
              <a:rPr lang="en-GB" dirty="0"/>
              <a:t> </a:t>
            </a:r>
            <a:r>
              <a:rPr lang="en-GB" dirty="0" err="1"/>
              <a:t>yn</a:t>
            </a:r>
            <a:r>
              <a:rPr lang="en-GB" dirty="0"/>
              <a:t> </a:t>
            </a:r>
            <a:r>
              <a:rPr lang="en-GB" dirty="0" err="1"/>
              <a:t>effeithio</a:t>
            </a:r>
            <a:r>
              <a:rPr lang="en-GB" dirty="0"/>
              <a:t> </a:t>
            </a:r>
            <a:r>
              <a:rPr lang="en-GB" dirty="0" err="1"/>
              <a:t>ar</a:t>
            </a:r>
            <a:r>
              <a:rPr lang="en-GB" dirty="0"/>
              <a:t> </a:t>
            </a:r>
            <a:r>
              <a:rPr lang="en-GB" dirty="0" err="1"/>
              <a:t>ganlyniadau</a:t>
            </a:r>
            <a:r>
              <a:rPr lang="en-GB" dirty="0"/>
              <a:t> - </a:t>
            </a:r>
            <a:r>
              <a:rPr lang="en-GB" dirty="0" err="1"/>
              <a:t>mae'n</a:t>
            </a:r>
            <a:r>
              <a:rPr lang="en-GB" dirty="0"/>
              <a:t> </a:t>
            </a:r>
            <a:r>
              <a:rPr lang="en-GB" dirty="0" err="1"/>
              <a:t>rhaid</a:t>
            </a:r>
            <a:r>
              <a:rPr lang="en-GB" dirty="0"/>
              <a:t> </a:t>
            </a:r>
            <a:r>
              <a:rPr lang="en-GB" dirty="0" err="1"/>
              <a:t>i'r</a:t>
            </a:r>
            <a:r>
              <a:rPr lang="en-GB" dirty="0"/>
              <a:t> </a:t>
            </a:r>
            <a:r>
              <a:rPr lang="en-GB" dirty="0" err="1"/>
              <a:t>profion</a:t>
            </a:r>
            <a:r>
              <a:rPr lang="en-GB" dirty="0"/>
              <a:t> </a:t>
            </a:r>
            <a:r>
              <a:rPr lang="en-GB" dirty="0" err="1"/>
              <a:t>fod</a:t>
            </a:r>
            <a:r>
              <a:rPr lang="en-GB" dirty="0"/>
              <a:t> </a:t>
            </a:r>
            <a:r>
              <a:rPr lang="en-GB" dirty="0" err="1"/>
              <a:t>yn</a:t>
            </a:r>
            <a:r>
              <a:rPr lang="en-GB" dirty="0"/>
              <a:t> </a:t>
            </a:r>
            <a:r>
              <a:rPr lang="en-GB" dirty="0" err="1"/>
              <a:t>ddibynadwy</a:t>
            </a:r>
            <a:r>
              <a:rPr lang="en-GB" dirty="0"/>
              <a:t> a </a:t>
            </a:r>
            <a:r>
              <a:rPr lang="en-GB" dirty="0" err="1"/>
              <a:t>dilys</a:t>
            </a:r>
            <a:endParaRPr lang="en-US" dirty="0"/>
          </a:p>
        </p:txBody>
      </p:sp>
    </p:spTree>
    <p:extLst>
      <p:ext uri="{BB962C8B-B14F-4D97-AF65-F5344CB8AC3E}">
        <p14:creationId xmlns:p14="http://schemas.microsoft.com/office/powerpoint/2010/main" val="1189135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920F91-B056-5F48-8927-8832AAEA7C88}"/>
              </a:ext>
            </a:extLst>
          </p:cNvPr>
          <p:cNvSpPr>
            <a:spLocks noGrp="1"/>
          </p:cNvSpPr>
          <p:nvPr>
            <p:ph type="title"/>
          </p:nvPr>
        </p:nvSpPr>
        <p:spPr/>
        <p:txBody>
          <a:bodyPr/>
          <a:lstStyle/>
          <a:p>
            <a:r>
              <a:rPr lang="en-GB" dirty="0"/>
              <a:t>6. Ail-</a:t>
            </a:r>
            <a:r>
              <a:rPr lang="en-GB" dirty="0" err="1"/>
              <a:t>werthuso'r</a:t>
            </a:r>
            <a:r>
              <a:rPr lang="en-GB" dirty="0"/>
              <a:t> </a:t>
            </a:r>
            <a:r>
              <a:rPr lang="en-GB" dirty="0" err="1"/>
              <a:t>dystiolaeth</a:t>
            </a:r>
            <a:endParaRPr lang="en-US" dirty="0"/>
          </a:p>
        </p:txBody>
      </p:sp>
      <p:sp>
        <p:nvSpPr>
          <p:cNvPr id="3" name="Content Placeholder 2">
            <a:extLst>
              <a:ext uri="{FF2B5EF4-FFF2-40B4-BE49-F238E27FC236}">
                <a16:creationId xmlns:a16="http://schemas.microsoft.com/office/drawing/2014/main" xmlns="" id="{57FB8AB6-FC83-C040-B34D-A867902662A3}"/>
              </a:ext>
            </a:extLst>
          </p:cNvPr>
          <p:cNvSpPr>
            <a:spLocks noGrp="1"/>
          </p:cNvSpPr>
          <p:nvPr>
            <p:ph idx="1"/>
          </p:nvPr>
        </p:nvSpPr>
        <p:spPr/>
        <p:txBody>
          <a:bodyPr>
            <a:normAutofit/>
          </a:bodyPr>
          <a:lstStyle/>
          <a:p>
            <a:r>
              <a:rPr lang="en-GB" dirty="0" err="1" smtClean="0"/>
              <a:t>Promtiau</a:t>
            </a:r>
            <a:r>
              <a:rPr lang="en-GB" dirty="0" smtClean="0"/>
              <a:t> ail-</a:t>
            </a:r>
            <a:r>
              <a:rPr lang="en-GB" dirty="0" err="1" smtClean="0"/>
              <a:t>werthuso</a:t>
            </a:r>
            <a:r>
              <a:rPr lang="en-GB" dirty="0" smtClean="0"/>
              <a:t>:</a:t>
            </a:r>
            <a:endParaRPr lang="en-GB" dirty="0"/>
          </a:p>
          <a:p>
            <a:pPr lvl="1"/>
            <a:r>
              <a:rPr lang="en-GB" dirty="0" err="1"/>
              <a:t>Tystiolaeth</a:t>
            </a:r>
            <a:r>
              <a:rPr lang="en-GB" dirty="0"/>
              <a:t> </a:t>
            </a:r>
            <a:r>
              <a:rPr lang="en-GB" dirty="0" err="1"/>
              <a:t>ymchwil</a:t>
            </a:r>
            <a:r>
              <a:rPr lang="en-GB" dirty="0"/>
              <a:t> </a:t>
            </a:r>
            <a:r>
              <a:rPr lang="en-GB" dirty="0" err="1"/>
              <a:t>newydd</a:t>
            </a:r>
            <a:endParaRPr lang="en-GB" dirty="0"/>
          </a:p>
          <a:p>
            <a:pPr lvl="1"/>
            <a:r>
              <a:rPr lang="en-GB" dirty="0" err="1"/>
              <a:t>Tueddiadau</a:t>
            </a:r>
            <a:r>
              <a:rPr lang="en-GB" dirty="0"/>
              <a:t> </a:t>
            </a:r>
            <a:r>
              <a:rPr lang="en-GB" dirty="0" err="1"/>
              <a:t>diwydiant</a:t>
            </a:r>
            <a:r>
              <a:rPr lang="en-GB" dirty="0"/>
              <a:t> </a:t>
            </a:r>
            <a:r>
              <a:rPr lang="en-GB" dirty="0" err="1"/>
              <a:t>newydd</a:t>
            </a:r>
            <a:endParaRPr lang="en-GB" dirty="0"/>
          </a:p>
          <a:p>
            <a:pPr lvl="1"/>
            <a:r>
              <a:rPr lang="en-GB" dirty="0" err="1"/>
              <a:t>Llwybr</a:t>
            </a:r>
            <a:r>
              <a:rPr lang="en-GB" dirty="0"/>
              <a:t> </a:t>
            </a:r>
            <a:r>
              <a:rPr lang="en-GB" dirty="0" err="1"/>
              <a:t>amser</a:t>
            </a:r>
            <a:endParaRPr lang="en-GB" dirty="0"/>
          </a:p>
          <a:p>
            <a:pPr lvl="1"/>
            <a:r>
              <a:rPr lang="en-GB" dirty="0" err="1"/>
              <a:t>Athletwr</a:t>
            </a:r>
            <a:r>
              <a:rPr lang="en-GB" dirty="0"/>
              <a:t> / </a:t>
            </a:r>
            <a:r>
              <a:rPr lang="en-GB" dirty="0" err="1"/>
              <a:t>cleient</a:t>
            </a:r>
            <a:r>
              <a:rPr lang="en-GB" dirty="0"/>
              <a:t> </a:t>
            </a:r>
            <a:r>
              <a:rPr lang="en-GB" dirty="0" err="1"/>
              <a:t>newydd</a:t>
            </a:r>
            <a:endParaRPr lang="en-GB" dirty="0"/>
          </a:p>
          <a:p>
            <a:pPr lvl="1"/>
            <a:r>
              <a:rPr lang="en-GB" dirty="0" err="1"/>
              <a:t>Effeithiau</a:t>
            </a:r>
            <a:r>
              <a:rPr lang="en-GB" dirty="0"/>
              <a:t> </a:t>
            </a:r>
            <a:r>
              <a:rPr lang="en-GB" dirty="0" err="1"/>
              <a:t>hirdymor</a:t>
            </a:r>
            <a:r>
              <a:rPr lang="en-GB" dirty="0"/>
              <a:t> a </a:t>
            </a:r>
            <a:r>
              <a:rPr lang="en-GB" dirty="0" err="1"/>
              <a:t>diogelwch</a:t>
            </a:r>
            <a:endParaRPr lang="en-GB" dirty="0"/>
          </a:p>
          <a:p>
            <a:pPr lvl="1"/>
            <a:r>
              <a:rPr lang="en-GB" dirty="0" err="1"/>
              <a:t>Datblygiadau</a:t>
            </a:r>
            <a:r>
              <a:rPr lang="en-GB" dirty="0"/>
              <a:t> </a:t>
            </a:r>
            <a:r>
              <a:rPr lang="en-GB" dirty="0" err="1"/>
              <a:t>technolegol</a:t>
            </a:r>
            <a:endParaRPr lang="en-US" dirty="0"/>
          </a:p>
        </p:txBody>
      </p:sp>
    </p:spTree>
    <p:extLst>
      <p:ext uri="{BB962C8B-B14F-4D97-AF65-F5344CB8AC3E}">
        <p14:creationId xmlns:p14="http://schemas.microsoft.com/office/powerpoint/2010/main" val="11741833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07E1E0-D8B8-FF42-89AA-B0DBB4CE198D}"/>
              </a:ext>
            </a:extLst>
          </p:cNvPr>
          <p:cNvSpPr>
            <a:spLocks noGrp="1"/>
          </p:cNvSpPr>
          <p:nvPr>
            <p:ph type="title"/>
          </p:nvPr>
        </p:nvSpPr>
        <p:spPr/>
        <p:txBody>
          <a:bodyPr/>
          <a:lstStyle/>
          <a:p>
            <a:r>
              <a:rPr lang="en-GB" dirty="0" err="1"/>
              <a:t>Sut</a:t>
            </a:r>
            <a:r>
              <a:rPr lang="en-GB" dirty="0"/>
              <a:t> </a:t>
            </a:r>
            <a:r>
              <a:rPr lang="en-GB" dirty="0" err="1"/>
              <a:t>i</a:t>
            </a:r>
            <a:r>
              <a:rPr lang="en-GB" dirty="0"/>
              <a:t> </a:t>
            </a:r>
            <a:r>
              <a:rPr lang="en-GB" dirty="0" err="1"/>
              <a:t>aros</a:t>
            </a:r>
            <a:r>
              <a:rPr lang="en-GB" dirty="0"/>
              <a:t> </a:t>
            </a:r>
            <a:r>
              <a:rPr lang="en-GB" dirty="0" err="1"/>
              <a:t>yn</a:t>
            </a:r>
            <a:r>
              <a:rPr lang="en-GB" dirty="0"/>
              <a:t> </a:t>
            </a:r>
            <a:r>
              <a:rPr lang="en-GB" dirty="0" err="1"/>
              <a:t>gyfredol</a:t>
            </a:r>
            <a:endParaRPr lang="en-US" dirty="0"/>
          </a:p>
        </p:txBody>
      </p:sp>
      <p:sp>
        <p:nvSpPr>
          <p:cNvPr id="3" name="Content Placeholder 2">
            <a:extLst>
              <a:ext uri="{FF2B5EF4-FFF2-40B4-BE49-F238E27FC236}">
                <a16:creationId xmlns:a16="http://schemas.microsoft.com/office/drawing/2014/main" xmlns="" id="{2B5550AA-C193-5B4D-BC2A-D35229C53CFA}"/>
              </a:ext>
            </a:extLst>
          </p:cNvPr>
          <p:cNvSpPr>
            <a:spLocks noGrp="1"/>
          </p:cNvSpPr>
          <p:nvPr>
            <p:ph idx="1"/>
          </p:nvPr>
        </p:nvSpPr>
        <p:spPr/>
        <p:txBody>
          <a:bodyPr>
            <a:normAutofit fontScale="92500" lnSpcReduction="10000"/>
          </a:bodyPr>
          <a:lstStyle/>
          <a:p>
            <a:r>
              <a:rPr lang="en-GB" dirty="0" err="1"/>
              <a:t>Aelodaeth</a:t>
            </a:r>
            <a:r>
              <a:rPr lang="en-GB" dirty="0"/>
              <a:t> o </a:t>
            </a:r>
            <a:r>
              <a:rPr lang="en-GB" dirty="0" err="1"/>
              <a:t>gyrff</a:t>
            </a:r>
            <a:r>
              <a:rPr lang="en-GB" dirty="0"/>
              <a:t> </a:t>
            </a:r>
            <a:r>
              <a:rPr lang="en-GB" dirty="0" err="1"/>
              <a:t>proffesiynol</a:t>
            </a:r>
            <a:endParaRPr lang="en-GB" dirty="0"/>
          </a:p>
          <a:p>
            <a:r>
              <a:rPr lang="en-GB" dirty="0" err="1"/>
              <a:t>Diweddariadau</a:t>
            </a:r>
            <a:r>
              <a:rPr lang="en-GB" dirty="0"/>
              <a:t> o </a:t>
            </a:r>
            <a:r>
              <a:rPr lang="en-GB" dirty="0" err="1"/>
              <a:t>gyfnodolion</a:t>
            </a:r>
            <a:endParaRPr lang="en-GB" dirty="0"/>
          </a:p>
          <a:p>
            <a:r>
              <a:rPr lang="en-GB" dirty="0" smtClean="0"/>
              <a:t>www.researchgate.net </a:t>
            </a:r>
            <a:r>
              <a:rPr lang="en-GB" dirty="0"/>
              <a:t>- </a:t>
            </a:r>
            <a:r>
              <a:rPr lang="en-GB" dirty="0" err="1"/>
              <a:t>dilynwch</a:t>
            </a:r>
            <a:r>
              <a:rPr lang="en-GB" dirty="0"/>
              <a:t> </a:t>
            </a:r>
            <a:r>
              <a:rPr lang="en-GB" dirty="0" err="1"/>
              <a:t>ymchwilwyr</a:t>
            </a:r>
            <a:r>
              <a:rPr lang="en-GB" dirty="0"/>
              <a:t> </a:t>
            </a:r>
            <a:r>
              <a:rPr lang="en-GB" dirty="0" err="1"/>
              <a:t>yn</a:t>
            </a:r>
            <a:r>
              <a:rPr lang="en-GB" dirty="0"/>
              <a:t> </a:t>
            </a:r>
            <a:r>
              <a:rPr lang="en-GB" dirty="0" err="1"/>
              <a:t>eich</a:t>
            </a:r>
            <a:r>
              <a:rPr lang="en-GB" dirty="0"/>
              <a:t> </a:t>
            </a:r>
            <a:r>
              <a:rPr lang="en-GB" dirty="0" err="1" smtClean="0"/>
              <a:t>maes</a:t>
            </a:r>
            <a:endParaRPr lang="en-GB" dirty="0"/>
          </a:p>
          <a:p>
            <a:r>
              <a:rPr lang="en-GB" dirty="0"/>
              <a:t>LinkedIn</a:t>
            </a:r>
          </a:p>
          <a:p>
            <a:r>
              <a:rPr lang="en-GB" dirty="0"/>
              <a:t>Twitter</a:t>
            </a:r>
          </a:p>
          <a:p>
            <a:r>
              <a:rPr lang="en-GB" dirty="0" err="1"/>
              <a:t>Cynadleddau</a:t>
            </a:r>
            <a:r>
              <a:rPr lang="en-GB" dirty="0"/>
              <a:t> </a:t>
            </a:r>
            <a:r>
              <a:rPr lang="en-GB" dirty="0" err="1"/>
              <a:t>e.e</a:t>
            </a:r>
            <a:r>
              <a:rPr lang="en-GB" dirty="0"/>
              <a:t>. </a:t>
            </a:r>
            <a:r>
              <a:rPr lang="en-GB" dirty="0" err="1"/>
              <a:t>cynhadledd</a:t>
            </a:r>
            <a:r>
              <a:rPr lang="en-GB" dirty="0"/>
              <a:t> </a:t>
            </a:r>
            <a:r>
              <a:rPr lang="en-GB" dirty="0" err="1"/>
              <a:t>myfyrwyr</a:t>
            </a:r>
            <a:r>
              <a:rPr lang="en-GB" dirty="0"/>
              <a:t> </a:t>
            </a:r>
            <a:r>
              <a:rPr lang="en-GB" dirty="0" smtClean="0"/>
              <a:t>BASES, </a:t>
            </a:r>
            <a:r>
              <a:rPr lang="en-GB" dirty="0" err="1"/>
              <a:t>cynhadledd</a:t>
            </a:r>
            <a:r>
              <a:rPr lang="en-GB" dirty="0"/>
              <a:t> UKSCA</a:t>
            </a:r>
            <a:endParaRPr lang="en-US" dirty="0"/>
          </a:p>
        </p:txBody>
      </p:sp>
    </p:spTree>
    <p:extLst>
      <p:ext uri="{BB962C8B-B14F-4D97-AF65-F5344CB8AC3E}">
        <p14:creationId xmlns:p14="http://schemas.microsoft.com/office/powerpoint/2010/main" val="27506192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67BA9D-8C41-EC49-82FE-10E66B6FD9A4}"/>
              </a:ext>
            </a:extLst>
          </p:cNvPr>
          <p:cNvSpPr>
            <a:spLocks noGrp="1"/>
          </p:cNvSpPr>
          <p:nvPr>
            <p:ph type="title"/>
          </p:nvPr>
        </p:nvSpPr>
        <p:spPr/>
        <p:txBody>
          <a:bodyPr>
            <a:normAutofit fontScale="90000"/>
          </a:bodyPr>
          <a:lstStyle/>
          <a:p>
            <a:r>
              <a:rPr lang="en-GB" dirty="0" err="1"/>
              <a:t>Enghraifft</a:t>
            </a:r>
            <a:r>
              <a:rPr lang="en-GB" dirty="0"/>
              <a:t> o </a:t>
            </a:r>
            <a:r>
              <a:rPr lang="en-GB" dirty="0" err="1"/>
              <a:t>astudiaeth</a:t>
            </a:r>
            <a:r>
              <a:rPr lang="en-GB" dirty="0"/>
              <a:t> </a:t>
            </a:r>
            <a:r>
              <a:rPr lang="en-GB" dirty="0" err="1"/>
              <a:t>achos</a:t>
            </a:r>
            <a:r>
              <a:rPr lang="en-GB" dirty="0"/>
              <a:t> - set </a:t>
            </a:r>
            <a:r>
              <a:rPr lang="en-GB" dirty="0" err="1"/>
              <a:t>sengl</a:t>
            </a:r>
            <a:r>
              <a:rPr lang="en-GB" dirty="0"/>
              <a:t> vs set </a:t>
            </a:r>
            <a:r>
              <a:rPr lang="en-GB" dirty="0" err="1"/>
              <a:t>lluosog</a:t>
            </a:r>
            <a:endParaRPr lang="en-US" dirty="0"/>
          </a:p>
        </p:txBody>
      </p:sp>
      <p:sp>
        <p:nvSpPr>
          <p:cNvPr id="3" name="Content Placeholder 2">
            <a:extLst>
              <a:ext uri="{FF2B5EF4-FFF2-40B4-BE49-F238E27FC236}">
                <a16:creationId xmlns:a16="http://schemas.microsoft.com/office/drawing/2014/main" xmlns="" id="{B7FCCED0-9E59-E346-B219-E7C5C38131BF}"/>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11561616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9FA5C810-C2BA-DD47-BDFB-AC97DC0999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273" y="63455"/>
            <a:ext cx="8327505" cy="5397834"/>
          </a:xfrm>
          <a:prstGeom prst="rect">
            <a:avLst/>
          </a:prstGeom>
        </p:spPr>
      </p:pic>
    </p:spTree>
    <p:extLst>
      <p:ext uri="{BB962C8B-B14F-4D97-AF65-F5344CB8AC3E}">
        <p14:creationId xmlns:p14="http://schemas.microsoft.com/office/powerpoint/2010/main" val="4000824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2D2AF9C1-5CDD-604F-A318-0EBAFCC7808B}"/>
              </a:ext>
            </a:extLst>
          </p:cNvPr>
          <p:cNvSpPr>
            <a:spLocks noGrp="1"/>
          </p:cNvSpPr>
          <p:nvPr>
            <p:ph type="title"/>
          </p:nvPr>
        </p:nvSpPr>
        <p:spPr/>
        <p:txBody>
          <a:bodyPr/>
          <a:lstStyle/>
          <a:p>
            <a:r>
              <a:rPr lang="en-GB" dirty="0"/>
              <a:t>1. </a:t>
            </a:r>
            <a:r>
              <a:rPr lang="en-GB" dirty="0" err="1"/>
              <a:t>Datblygu</a:t>
            </a:r>
            <a:r>
              <a:rPr lang="en-GB" dirty="0"/>
              <a:t> </a:t>
            </a:r>
            <a:r>
              <a:rPr lang="en-GB" dirty="0" err="1"/>
              <a:t>cwestiwn</a:t>
            </a:r>
            <a:endParaRPr lang="en-US" dirty="0"/>
          </a:p>
        </p:txBody>
      </p:sp>
      <p:sp>
        <p:nvSpPr>
          <p:cNvPr id="5" name="Content Placeholder 4">
            <a:extLst>
              <a:ext uri="{FF2B5EF4-FFF2-40B4-BE49-F238E27FC236}">
                <a16:creationId xmlns:a16="http://schemas.microsoft.com/office/drawing/2014/main" xmlns="" id="{BD514FA8-6441-7648-9D4B-D58937615068}"/>
              </a:ext>
            </a:extLst>
          </p:cNvPr>
          <p:cNvSpPr>
            <a:spLocks noGrp="1"/>
          </p:cNvSpPr>
          <p:nvPr>
            <p:ph idx="1"/>
          </p:nvPr>
        </p:nvSpPr>
        <p:spPr/>
        <p:txBody>
          <a:bodyPr/>
          <a:lstStyle/>
          <a:p>
            <a:r>
              <a:rPr lang="en-US" dirty="0" err="1"/>
              <a:t>Mewn</a:t>
            </a:r>
            <a:r>
              <a:rPr lang="en-US" dirty="0"/>
              <a:t> </a:t>
            </a:r>
            <a:r>
              <a:rPr lang="en-US" dirty="0" err="1"/>
              <a:t>athletwr</a:t>
            </a:r>
            <a:r>
              <a:rPr lang="en-US" dirty="0"/>
              <a:t> </a:t>
            </a:r>
            <a:r>
              <a:rPr lang="en-US" dirty="0" err="1"/>
              <a:t>hamdden</a:t>
            </a:r>
            <a:r>
              <a:rPr lang="en-US" dirty="0"/>
              <a:t> </a:t>
            </a:r>
            <a:r>
              <a:rPr lang="en-US" dirty="0" err="1"/>
              <a:t>yn</a:t>
            </a:r>
            <a:r>
              <a:rPr lang="en-US" dirty="0"/>
              <a:t> y </a:t>
            </a:r>
            <a:r>
              <a:rPr lang="en-US" dirty="0" err="1"/>
              <a:t>coleg</a:t>
            </a:r>
            <a:r>
              <a:rPr lang="en-US" dirty="0"/>
              <a:t>, </a:t>
            </a:r>
            <a:r>
              <a:rPr lang="en-US" dirty="0" err="1" smtClean="0"/>
              <a:t>ydy</a:t>
            </a:r>
            <a:r>
              <a:rPr lang="en-US" dirty="0" smtClean="0"/>
              <a:t> </a:t>
            </a:r>
            <a:r>
              <a:rPr lang="en-US" dirty="0" err="1" smtClean="0"/>
              <a:t>ymarfer</a:t>
            </a:r>
            <a:r>
              <a:rPr lang="en-US" dirty="0" smtClean="0"/>
              <a:t> </a:t>
            </a:r>
            <a:r>
              <a:rPr lang="en-US" dirty="0" err="1"/>
              <a:t>gwrthsefyll</a:t>
            </a:r>
            <a:r>
              <a:rPr lang="en-US" dirty="0"/>
              <a:t> </a:t>
            </a:r>
            <a:r>
              <a:rPr lang="en-US" dirty="0" err="1"/>
              <a:t>unigol</a:t>
            </a:r>
            <a:r>
              <a:rPr lang="en-US" dirty="0"/>
              <a:t> </a:t>
            </a:r>
            <a:r>
              <a:rPr lang="en-US" dirty="0" err="1"/>
              <a:t>neu</a:t>
            </a:r>
            <a:r>
              <a:rPr lang="en-US" dirty="0"/>
              <a:t> </a:t>
            </a:r>
            <a:r>
              <a:rPr lang="en-US" dirty="0" err="1"/>
              <a:t>aml</a:t>
            </a:r>
            <a:r>
              <a:rPr lang="en-US" dirty="0"/>
              <a:t>-set </a:t>
            </a:r>
            <a:r>
              <a:rPr lang="en-US" dirty="0" err="1"/>
              <a:t>yn</a:t>
            </a:r>
            <a:r>
              <a:rPr lang="en-US" dirty="0"/>
              <a:t> </a:t>
            </a:r>
            <a:r>
              <a:rPr lang="en-US" dirty="0" err="1"/>
              <a:t>fwy</a:t>
            </a:r>
            <a:r>
              <a:rPr lang="en-US" dirty="0"/>
              <a:t> </a:t>
            </a:r>
            <a:r>
              <a:rPr lang="en-US" dirty="0" err="1"/>
              <a:t>effeithiol</a:t>
            </a:r>
            <a:r>
              <a:rPr lang="en-US" dirty="0"/>
              <a:t> </a:t>
            </a:r>
            <a:r>
              <a:rPr lang="en-US" dirty="0" err="1"/>
              <a:t>i</a:t>
            </a:r>
            <a:r>
              <a:rPr lang="en-US" dirty="0"/>
              <a:t> </a:t>
            </a:r>
            <a:r>
              <a:rPr lang="en-US" dirty="0" err="1"/>
              <a:t>wella</a:t>
            </a:r>
            <a:r>
              <a:rPr lang="en-US" dirty="0"/>
              <a:t> </a:t>
            </a:r>
            <a:r>
              <a:rPr lang="en-US" dirty="0" err="1"/>
              <a:t>cryfder</a:t>
            </a:r>
            <a:r>
              <a:rPr lang="en-US" dirty="0"/>
              <a:t> y </a:t>
            </a:r>
            <a:r>
              <a:rPr lang="en-US" dirty="0" err="1"/>
              <a:t>cyhyrau</a:t>
            </a:r>
            <a:r>
              <a:rPr lang="en-US" dirty="0"/>
              <a:t> a </a:t>
            </a:r>
            <a:r>
              <a:rPr lang="en-US" dirty="0" err="1"/>
              <a:t>hipertrwyth</a:t>
            </a:r>
            <a:r>
              <a:rPr lang="en-US" dirty="0"/>
              <a:t> </a:t>
            </a:r>
            <a:r>
              <a:rPr lang="en-US" dirty="0" err="1"/>
              <a:t>yn</a:t>
            </a:r>
            <a:r>
              <a:rPr lang="en-US" dirty="0"/>
              <a:t> </a:t>
            </a:r>
            <a:r>
              <a:rPr lang="en-US" dirty="0" err="1"/>
              <a:t>ystod</a:t>
            </a:r>
            <a:r>
              <a:rPr lang="en-US" dirty="0"/>
              <a:t> </a:t>
            </a:r>
            <a:r>
              <a:rPr lang="en-US" dirty="0" err="1"/>
              <a:t>cyfnod</a:t>
            </a:r>
            <a:r>
              <a:rPr lang="en-US" dirty="0"/>
              <a:t>&gt; 12 </a:t>
            </a:r>
            <a:r>
              <a:rPr lang="en-US" dirty="0" err="1"/>
              <a:t>wythnos</a:t>
            </a:r>
            <a:r>
              <a:rPr lang="en-US" dirty="0"/>
              <a:t>?</a:t>
            </a:r>
          </a:p>
        </p:txBody>
      </p:sp>
    </p:spTree>
    <p:extLst>
      <p:ext uri="{BB962C8B-B14F-4D97-AF65-F5344CB8AC3E}">
        <p14:creationId xmlns:p14="http://schemas.microsoft.com/office/powerpoint/2010/main" val="30341191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32B0063E-95C6-4047-A70F-FE19BFB8F17F}"/>
              </a:ext>
            </a:extLst>
          </p:cNvPr>
          <p:cNvSpPr>
            <a:spLocks noGrp="1"/>
          </p:cNvSpPr>
          <p:nvPr>
            <p:ph type="title"/>
          </p:nvPr>
        </p:nvSpPr>
        <p:spPr/>
        <p:txBody>
          <a:bodyPr/>
          <a:lstStyle/>
          <a:p>
            <a:r>
              <a:rPr lang="en-GB" dirty="0"/>
              <a:t>2. </a:t>
            </a:r>
            <a:r>
              <a:rPr lang="en-GB" dirty="0" err="1"/>
              <a:t>Chwilio</a:t>
            </a:r>
            <a:r>
              <a:rPr lang="en-GB" dirty="0"/>
              <a:t> am </a:t>
            </a:r>
            <a:r>
              <a:rPr lang="en-GB" dirty="0" err="1"/>
              <a:t>dystiolaeth</a:t>
            </a:r>
            <a:endParaRPr lang="en-US" dirty="0"/>
          </a:p>
        </p:txBody>
      </p:sp>
      <p:sp>
        <p:nvSpPr>
          <p:cNvPr id="5" name="Content Placeholder 4">
            <a:extLst>
              <a:ext uri="{FF2B5EF4-FFF2-40B4-BE49-F238E27FC236}">
                <a16:creationId xmlns:a16="http://schemas.microsoft.com/office/drawing/2014/main" xmlns="" id="{3D5E8E80-FF1E-0E4B-9B77-FCB57FD0EBFB}"/>
              </a:ext>
            </a:extLst>
          </p:cNvPr>
          <p:cNvSpPr>
            <a:spLocks noGrp="1"/>
          </p:cNvSpPr>
          <p:nvPr>
            <p:ph idx="1"/>
          </p:nvPr>
        </p:nvSpPr>
        <p:spPr/>
        <p:txBody>
          <a:bodyPr>
            <a:normAutofit lnSpcReduction="10000"/>
          </a:bodyPr>
          <a:lstStyle/>
          <a:p>
            <a:r>
              <a:rPr lang="en-US" dirty="0"/>
              <a:t>I </a:t>
            </a:r>
            <a:r>
              <a:rPr lang="en-US" dirty="0" err="1"/>
              <a:t>ddechrau</a:t>
            </a:r>
            <a:r>
              <a:rPr lang="en-US" dirty="0"/>
              <a:t>, </a:t>
            </a:r>
            <a:r>
              <a:rPr lang="en-US" dirty="0" err="1" smtClean="0"/>
              <a:t>gwnaeth</a:t>
            </a:r>
            <a:r>
              <a:rPr lang="en-US" dirty="0" smtClean="0"/>
              <a:t> </a:t>
            </a:r>
            <a:r>
              <a:rPr lang="en-US" dirty="0" err="1" smtClean="0"/>
              <a:t>sefyllfa</a:t>
            </a:r>
            <a:r>
              <a:rPr lang="en-US" dirty="0" smtClean="0"/>
              <a:t> </a:t>
            </a:r>
            <a:r>
              <a:rPr lang="en-US" dirty="0" err="1" smtClean="0"/>
              <a:t>sefyll</a:t>
            </a:r>
            <a:r>
              <a:rPr lang="en-US" dirty="0" smtClean="0"/>
              <a:t> </a:t>
            </a:r>
            <a:r>
              <a:rPr lang="en-US" dirty="0"/>
              <a:t>o </a:t>
            </a:r>
            <a:r>
              <a:rPr lang="en-US" dirty="0" err="1"/>
              <a:t>Goleg</a:t>
            </a:r>
            <a:r>
              <a:rPr lang="en-US" dirty="0"/>
              <a:t> </a:t>
            </a:r>
            <a:r>
              <a:rPr lang="en-US" dirty="0" err="1"/>
              <a:t>Meddygaeth</a:t>
            </a:r>
            <a:r>
              <a:rPr lang="en-US" dirty="0"/>
              <a:t> </a:t>
            </a:r>
            <a:r>
              <a:rPr lang="en-US" dirty="0" err="1"/>
              <a:t>Chwaraeon</a:t>
            </a:r>
            <a:r>
              <a:rPr lang="en-US" dirty="0"/>
              <a:t> America (ACSM) </a:t>
            </a:r>
            <a:r>
              <a:rPr lang="en-US" dirty="0" err="1"/>
              <a:t>ar</a:t>
            </a:r>
            <a:r>
              <a:rPr lang="en-US" dirty="0"/>
              <a:t> </a:t>
            </a:r>
            <a:r>
              <a:rPr lang="en-US" dirty="0" err="1"/>
              <a:t>gynnydd</a:t>
            </a:r>
            <a:r>
              <a:rPr lang="en-US" dirty="0"/>
              <a:t> </a:t>
            </a:r>
            <a:r>
              <a:rPr lang="en-US" dirty="0" err="1"/>
              <a:t>ymarfer</a:t>
            </a:r>
            <a:r>
              <a:rPr lang="en-US" dirty="0"/>
              <a:t> </a:t>
            </a:r>
            <a:r>
              <a:rPr lang="en-US" dirty="0" err="1"/>
              <a:t>corff</a:t>
            </a:r>
            <a:r>
              <a:rPr lang="en-US" dirty="0"/>
              <a:t> (</a:t>
            </a:r>
            <a:r>
              <a:rPr lang="en-US" dirty="0" err="1"/>
              <a:t>Ratamess</a:t>
            </a:r>
            <a:r>
              <a:rPr lang="en-US" dirty="0"/>
              <a:t> et al., 2009) - </a:t>
            </a:r>
            <a:r>
              <a:rPr lang="en-US" dirty="0" err="1" smtClean="0"/>
              <a:t>adolygodd</a:t>
            </a:r>
            <a:r>
              <a:rPr lang="en-US" dirty="0" smtClean="0"/>
              <a:t> </a:t>
            </a:r>
            <a:r>
              <a:rPr lang="en-US" dirty="0" err="1"/>
              <a:t>llenyddiaeth</a:t>
            </a:r>
            <a:r>
              <a:rPr lang="en-US" dirty="0"/>
              <a:t> </a:t>
            </a:r>
            <a:r>
              <a:rPr lang="en-US" dirty="0" err="1" smtClean="0"/>
              <a:t>yn</a:t>
            </a:r>
            <a:r>
              <a:rPr lang="en-US" dirty="0" smtClean="0"/>
              <a:t> </a:t>
            </a:r>
            <a:r>
              <a:rPr lang="en-US" dirty="0" err="1"/>
              <a:t>gynhwysfawr</a:t>
            </a:r>
            <a:r>
              <a:rPr lang="en-US" dirty="0"/>
              <a:t> </a:t>
            </a:r>
            <a:r>
              <a:rPr lang="en-US" dirty="0" err="1"/>
              <a:t>hyd</a:t>
            </a:r>
            <a:r>
              <a:rPr lang="en-US" dirty="0"/>
              <a:t> at y </a:t>
            </a:r>
            <a:r>
              <a:rPr lang="en-US" dirty="0" err="1"/>
              <a:t>flwyddyn</a:t>
            </a:r>
            <a:r>
              <a:rPr lang="en-US" dirty="0"/>
              <a:t> 2009.</a:t>
            </a:r>
          </a:p>
          <a:p>
            <a:r>
              <a:rPr lang="en-US" dirty="0" err="1"/>
              <a:t>Yna</a:t>
            </a:r>
            <a:r>
              <a:rPr lang="en-US" dirty="0"/>
              <a:t> </a:t>
            </a:r>
            <a:r>
              <a:rPr lang="en-US" dirty="0" err="1"/>
              <a:t>cafodd</a:t>
            </a:r>
            <a:r>
              <a:rPr lang="en-US" dirty="0"/>
              <a:t> PubMed </a:t>
            </a:r>
            <a:r>
              <a:rPr lang="en-US" dirty="0" err="1"/>
              <a:t>ei</a:t>
            </a:r>
            <a:r>
              <a:rPr lang="en-US" dirty="0"/>
              <a:t> </a:t>
            </a:r>
            <a:r>
              <a:rPr lang="en-US" dirty="0" err="1"/>
              <a:t>chwilio</a:t>
            </a:r>
            <a:r>
              <a:rPr lang="en-US" dirty="0"/>
              <a:t> </a:t>
            </a:r>
            <a:r>
              <a:rPr lang="en-US" dirty="0" err="1"/>
              <a:t>gan</a:t>
            </a:r>
            <a:r>
              <a:rPr lang="en-US" dirty="0"/>
              <a:t> </a:t>
            </a:r>
            <a:r>
              <a:rPr lang="en-US" dirty="0" err="1"/>
              <a:t>ddefnyddio'r</a:t>
            </a:r>
            <a:r>
              <a:rPr lang="en-US" dirty="0"/>
              <a:t> </a:t>
            </a:r>
            <a:r>
              <a:rPr lang="en-US" dirty="0" err="1"/>
              <a:t>ymadrodd</a:t>
            </a:r>
            <a:r>
              <a:rPr lang="en-US" dirty="0"/>
              <a:t> "</a:t>
            </a:r>
            <a:r>
              <a:rPr lang="en-US" dirty="0" err="1"/>
              <a:t>setiau</a:t>
            </a:r>
            <a:r>
              <a:rPr lang="en-US" dirty="0"/>
              <a:t> </a:t>
            </a:r>
            <a:r>
              <a:rPr lang="en-US" dirty="0" err="1"/>
              <a:t>unigol</a:t>
            </a:r>
            <a:r>
              <a:rPr lang="en-US" dirty="0"/>
              <a:t> </a:t>
            </a:r>
            <a:r>
              <a:rPr lang="en-US" dirty="0" err="1"/>
              <a:t>yn</a:t>
            </a:r>
            <a:r>
              <a:rPr lang="en-US" dirty="0"/>
              <a:t> </a:t>
            </a:r>
            <a:r>
              <a:rPr lang="en-US" dirty="0" err="1"/>
              <a:t>erbyn</a:t>
            </a:r>
            <a:r>
              <a:rPr lang="en-US" dirty="0"/>
              <a:t> </a:t>
            </a:r>
            <a:r>
              <a:rPr lang="en-US" dirty="0" err="1"/>
              <a:t>lluosog</a:t>
            </a:r>
            <a:r>
              <a:rPr lang="en-US" dirty="0"/>
              <a:t> a </a:t>
            </a:r>
            <a:r>
              <a:rPr lang="en-US" dirty="0" err="1"/>
              <a:t>hyfforddiant</a:t>
            </a:r>
            <a:r>
              <a:rPr lang="en-US" dirty="0"/>
              <a:t> </a:t>
            </a:r>
            <a:r>
              <a:rPr lang="en-US" dirty="0" err="1"/>
              <a:t>gwrthiant</a:t>
            </a:r>
            <a:r>
              <a:rPr lang="en-US" dirty="0"/>
              <a:t>."</a:t>
            </a:r>
            <a:endParaRPr lang="en-US" i="1" dirty="0"/>
          </a:p>
        </p:txBody>
      </p:sp>
    </p:spTree>
    <p:extLst>
      <p:ext uri="{BB962C8B-B14F-4D97-AF65-F5344CB8AC3E}">
        <p14:creationId xmlns:p14="http://schemas.microsoft.com/office/powerpoint/2010/main" val="2248546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809F7134-3351-834D-8167-E7661EA0EF1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8766" y="254000"/>
            <a:ext cx="7901029" cy="5111750"/>
          </a:xfrm>
          <a:prstGeom prst="rect">
            <a:avLst/>
          </a:prstGeom>
        </p:spPr>
      </p:pic>
    </p:spTree>
    <p:extLst>
      <p:ext uri="{BB962C8B-B14F-4D97-AF65-F5344CB8AC3E}">
        <p14:creationId xmlns:p14="http://schemas.microsoft.com/office/powerpoint/2010/main" val="33677399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5CEEAA88-29DD-3A45-A904-8CEED4F3650F}"/>
              </a:ext>
            </a:extLst>
          </p:cNvPr>
          <p:cNvSpPr>
            <a:spLocks noGrp="1"/>
          </p:cNvSpPr>
          <p:nvPr>
            <p:ph type="title"/>
          </p:nvPr>
        </p:nvSpPr>
        <p:spPr/>
        <p:txBody>
          <a:bodyPr>
            <a:normAutofit fontScale="90000"/>
          </a:bodyPr>
          <a:lstStyle/>
          <a:p>
            <a:r>
              <a:rPr lang="en-GB" dirty="0" err="1"/>
              <a:t>Cynhyrchodd</a:t>
            </a:r>
            <a:r>
              <a:rPr lang="en-GB" dirty="0"/>
              <a:t> </a:t>
            </a:r>
            <a:r>
              <a:rPr lang="en-GB" dirty="0" err="1"/>
              <a:t>canfyddiadau</a:t>
            </a:r>
            <a:r>
              <a:rPr lang="en-GB" dirty="0"/>
              <a:t> </a:t>
            </a:r>
            <a:r>
              <a:rPr lang="en-GB" dirty="0" err="1"/>
              <a:t>chwilio</a:t>
            </a:r>
            <a:r>
              <a:rPr lang="en-GB" dirty="0"/>
              <a:t> </a:t>
            </a:r>
            <a:r>
              <a:rPr lang="en-GB" dirty="0" err="1"/>
              <a:t>ddau</a:t>
            </a:r>
            <a:r>
              <a:rPr lang="en-GB" dirty="0"/>
              <a:t> feta-</a:t>
            </a:r>
            <a:r>
              <a:rPr lang="en-GB" dirty="0" err="1"/>
              <a:t>ddadansoddiad</a:t>
            </a:r>
            <a:endParaRPr lang="en-US" dirty="0"/>
          </a:p>
        </p:txBody>
      </p:sp>
      <p:sp>
        <p:nvSpPr>
          <p:cNvPr id="5" name="Content Placeholder 4">
            <a:extLst>
              <a:ext uri="{FF2B5EF4-FFF2-40B4-BE49-F238E27FC236}">
                <a16:creationId xmlns:a16="http://schemas.microsoft.com/office/drawing/2014/main" xmlns="" id="{2F159BE4-D4D0-6E48-A1C3-7C99A1277E72}"/>
              </a:ext>
            </a:extLst>
          </p:cNvPr>
          <p:cNvSpPr>
            <a:spLocks noGrp="1"/>
          </p:cNvSpPr>
          <p:nvPr>
            <p:ph idx="1"/>
          </p:nvPr>
        </p:nvSpPr>
        <p:spPr/>
        <p:txBody>
          <a:bodyPr/>
          <a:lstStyle/>
          <a:p>
            <a:r>
              <a:rPr lang="en-US" dirty="0" err="1"/>
              <a:t>Roedd</a:t>
            </a:r>
            <a:r>
              <a:rPr lang="en-US" dirty="0"/>
              <a:t> y </a:t>
            </a:r>
            <a:r>
              <a:rPr lang="en-US" dirty="0" err="1"/>
              <a:t>ddau</a:t>
            </a:r>
            <a:r>
              <a:rPr lang="en-US" dirty="0"/>
              <a:t> feta-</a:t>
            </a:r>
            <a:r>
              <a:rPr lang="en-US" dirty="0" err="1"/>
              <a:t>ddadansoddiad</a:t>
            </a:r>
            <a:r>
              <a:rPr lang="en-US" dirty="0"/>
              <a:t> </a:t>
            </a:r>
            <a:r>
              <a:rPr lang="en-US" dirty="0" err="1"/>
              <a:t>hyn</a:t>
            </a:r>
            <a:r>
              <a:rPr lang="en-US" dirty="0"/>
              <a:t> </a:t>
            </a:r>
            <a:r>
              <a:rPr lang="en-US" dirty="0" err="1"/>
              <a:t>yn</a:t>
            </a:r>
            <a:r>
              <a:rPr lang="en-US" dirty="0"/>
              <a:t> </a:t>
            </a:r>
            <a:r>
              <a:rPr lang="en-US" dirty="0" err="1"/>
              <a:t>cymharu</a:t>
            </a:r>
            <a:r>
              <a:rPr lang="en-US" dirty="0"/>
              <a:t> </a:t>
            </a:r>
            <a:r>
              <a:rPr lang="en-US" dirty="0" err="1"/>
              <a:t>cryfder</a:t>
            </a:r>
            <a:r>
              <a:rPr lang="en-US" dirty="0"/>
              <a:t> y </a:t>
            </a:r>
            <a:r>
              <a:rPr lang="en-US" dirty="0" err="1"/>
              <a:t>cyhyrau</a:t>
            </a:r>
            <a:r>
              <a:rPr lang="en-US" dirty="0"/>
              <a:t> (Krieger, 2009) a </a:t>
            </a:r>
            <a:r>
              <a:rPr lang="en-US" dirty="0" err="1"/>
              <a:t>chanlyniadau</a:t>
            </a:r>
            <a:r>
              <a:rPr lang="en-US" dirty="0"/>
              <a:t> </a:t>
            </a:r>
            <a:r>
              <a:rPr lang="en-US" dirty="0" err="1"/>
              <a:t>hipertrwyth</a:t>
            </a:r>
            <a:r>
              <a:rPr lang="en-US" dirty="0"/>
              <a:t> (Krieger, 2010) o </a:t>
            </a:r>
            <a:r>
              <a:rPr lang="en-US" dirty="0" err="1"/>
              <a:t>setiau</a:t>
            </a:r>
            <a:r>
              <a:rPr lang="en-US" dirty="0"/>
              <a:t> </a:t>
            </a:r>
            <a:r>
              <a:rPr lang="en-US" dirty="0" err="1"/>
              <a:t>unigol</a:t>
            </a:r>
            <a:r>
              <a:rPr lang="en-US" dirty="0"/>
              <a:t> </a:t>
            </a:r>
            <a:r>
              <a:rPr lang="en-US" dirty="0" err="1"/>
              <a:t>yn</a:t>
            </a:r>
            <a:r>
              <a:rPr lang="en-US" dirty="0"/>
              <a:t> </a:t>
            </a:r>
            <a:r>
              <a:rPr lang="en-US" dirty="0" err="1"/>
              <a:t>erbyn</a:t>
            </a:r>
            <a:r>
              <a:rPr lang="en-US" dirty="0"/>
              <a:t> </a:t>
            </a:r>
            <a:r>
              <a:rPr lang="en-US" dirty="0" err="1"/>
              <a:t>lluosog</a:t>
            </a:r>
            <a:r>
              <a:rPr lang="en-US" dirty="0"/>
              <a:t>, </a:t>
            </a:r>
            <a:r>
              <a:rPr lang="en-US" dirty="0" err="1"/>
              <a:t>gan</a:t>
            </a:r>
            <a:r>
              <a:rPr lang="en-US" dirty="0"/>
              <a:t> </a:t>
            </a:r>
            <a:r>
              <a:rPr lang="en-US" dirty="0" err="1"/>
              <a:t>ddarparu</a:t>
            </a:r>
            <a:r>
              <a:rPr lang="en-US" dirty="0"/>
              <a:t> </a:t>
            </a:r>
            <a:r>
              <a:rPr lang="en-US" dirty="0" err="1"/>
              <a:t>dadansoddiad</a:t>
            </a:r>
            <a:r>
              <a:rPr lang="en-US" dirty="0"/>
              <a:t> </a:t>
            </a:r>
            <a:r>
              <a:rPr lang="en-US" dirty="0" err="1"/>
              <a:t>meintiol</a:t>
            </a:r>
            <a:r>
              <a:rPr lang="en-US" dirty="0"/>
              <a:t> </a:t>
            </a:r>
            <a:r>
              <a:rPr lang="en-US" dirty="0" err="1"/>
              <a:t>o'r</a:t>
            </a:r>
            <a:r>
              <a:rPr lang="en-US" dirty="0"/>
              <a:t> </a:t>
            </a:r>
            <a:r>
              <a:rPr lang="en-US" dirty="0" err="1"/>
              <a:t>gwahanol</a:t>
            </a:r>
            <a:r>
              <a:rPr lang="en-US" dirty="0"/>
              <a:t> </a:t>
            </a:r>
            <a:r>
              <a:rPr lang="en-US" dirty="0" err="1"/>
              <a:t>driniaethau</a:t>
            </a:r>
            <a:endParaRPr lang="en-US" dirty="0"/>
          </a:p>
        </p:txBody>
      </p:sp>
    </p:spTree>
    <p:extLst>
      <p:ext uri="{BB962C8B-B14F-4D97-AF65-F5344CB8AC3E}">
        <p14:creationId xmlns:p14="http://schemas.microsoft.com/office/powerpoint/2010/main" val="3996138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47330A6-9F30-4148-BE5E-4E39E1DED2B6}"/>
              </a:ext>
            </a:extLst>
          </p:cNvPr>
          <p:cNvSpPr>
            <a:spLocks noGrp="1"/>
          </p:cNvSpPr>
          <p:nvPr>
            <p:ph type="title"/>
          </p:nvPr>
        </p:nvSpPr>
        <p:spPr/>
        <p:txBody>
          <a:bodyPr/>
          <a:lstStyle/>
          <a:p>
            <a:r>
              <a:rPr lang="en-GB" dirty="0"/>
              <a:t>3. </a:t>
            </a:r>
            <a:r>
              <a:rPr lang="en-GB" dirty="0" err="1"/>
              <a:t>Gwerthuswch</a:t>
            </a:r>
            <a:r>
              <a:rPr lang="en-GB" dirty="0"/>
              <a:t> y </a:t>
            </a:r>
            <a:r>
              <a:rPr lang="en-GB" dirty="0" err="1"/>
              <a:t>dystiolaeth</a:t>
            </a:r>
            <a:endParaRPr lang="en-US" dirty="0"/>
          </a:p>
        </p:txBody>
      </p:sp>
      <p:sp>
        <p:nvSpPr>
          <p:cNvPr id="3" name="Content Placeholder 2">
            <a:extLst>
              <a:ext uri="{FF2B5EF4-FFF2-40B4-BE49-F238E27FC236}">
                <a16:creationId xmlns:a16="http://schemas.microsoft.com/office/drawing/2014/main" xmlns="" id="{C72AD0BB-E037-514E-BAFF-E5CE8CD90851}"/>
              </a:ext>
            </a:extLst>
          </p:cNvPr>
          <p:cNvSpPr>
            <a:spLocks noGrp="1"/>
          </p:cNvSpPr>
          <p:nvPr>
            <p:ph idx="1"/>
          </p:nvPr>
        </p:nvSpPr>
        <p:spPr/>
        <p:txBody>
          <a:bodyPr/>
          <a:lstStyle/>
          <a:p>
            <a:r>
              <a:rPr lang="en-GB" dirty="0" err="1"/>
              <a:t>Argymhellion</a:t>
            </a:r>
            <a:r>
              <a:rPr lang="en-GB" dirty="0"/>
              <a:t> ACSM: </a:t>
            </a:r>
            <a:r>
              <a:rPr lang="en-GB" dirty="0" err="1"/>
              <a:t>mae</a:t>
            </a:r>
            <a:r>
              <a:rPr lang="en-GB" dirty="0"/>
              <a:t> </a:t>
            </a:r>
            <a:r>
              <a:rPr lang="en-GB" dirty="0" err="1"/>
              <a:t>setiau</a:t>
            </a:r>
            <a:r>
              <a:rPr lang="en-GB" dirty="0"/>
              <a:t> un </a:t>
            </a:r>
            <a:r>
              <a:rPr lang="en-GB" dirty="0" err="1"/>
              <a:t>i</a:t>
            </a:r>
            <a:r>
              <a:rPr lang="en-GB" dirty="0"/>
              <a:t> </a:t>
            </a:r>
            <a:r>
              <a:rPr lang="en-GB" dirty="0" err="1"/>
              <a:t>dri</a:t>
            </a:r>
            <a:r>
              <a:rPr lang="en-GB" dirty="0"/>
              <a:t> </a:t>
            </a:r>
            <a:r>
              <a:rPr lang="en-GB" dirty="0" err="1"/>
              <a:t>yn</a:t>
            </a:r>
            <a:r>
              <a:rPr lang="en-GB" dirty="0"/>
              <a:t> </a:t>
            </a:r>
            <a:r>
              <a:rPr lang="en-GB" dirty="0" err="1"/>
              <a:t>effeithiol</a:t>
            </a:r>
            <a:r>
              <a:rPr lang="en-GB" dirty="0"/>
              <a:t> </a:t>
            </a:r>
            <a:r>
              <a:rPr lang="en-GB" dirty="0" err="1"/>
              <a:t>ar</a:t>
            </a:r>
            <a:r>
              <a:rPr lang="en-GB" dirty="0"/>
              <a:t> </a:t>
            </a:r>
            <a:r>
              <a:rPr lang="en-GB" dirty="0" err="1"/>
              <a:t>gyfer</a:t>
            </a:r>
            <a:r>
              <a:rPr lang="en-GB" dirty="0"/>
              <a:t> </a:t>
            </a:r>
            <a:r>
              <a:rPr lang="en-GB" dirty="0" err="1"/>
              <a:t>enillion</a:t>
            </a:r>
            <a:r>
              <a:rPr lang="en-GB" dirty="0"/>
              <a:t> </a:t>
            </a:r>
            <a:r>
              <a:rPr lang="en-GB" dirty="0" err="1"/>
              <a:t>cryfder</a:t>
            </a:r>
            <a:r>
              <a:rPr lang="en-GB" dirty="0"/>
              <a:t> </a:t>
            </a:r>
            <a:r>
              <a:rPr lang="en-GB" dirty="0" err="1"/>
              <a:t>uniongyrchol</a:t>
            </a:r>
            <a:r>
              <a:rPr lang="en-GB" dirty="0"/>
              <a:t> </a:t>
            </a:r>
            <a:r>
              <a:rPr lang="en-GB" dirty="0" err="1"/>
              <a:t>mewn</a:t>
            </a:r>
            <a:r>
              <a:rPr lang="en-GB" dirty="0"/>
              <a:t> </a:t>
            </a:r>
            <a:r>
              <a:rPr lang="en-GB" dirty="0" err="1"/>
              <a:t>newyddiaduron</a:t>
            </a:r>
            <a:r>
              <a:rPr lang="en-GB" dirty="0"/>
              <a:t> (</a:t>
            </a:r>
            <a:r>
              <a:rPr lang="en-GB" dirty="0" err="1"/>
              <a:t>lefel</a:t>
            </a:r>
            <a:r>
              <a:rPr lang="en-GB" dirty="0"/>
              <a:t> A), </a:t>
            </a:r>
            <a:r>
              <a:rPr lang="en-GB" dirty="0" err="1"/>
              <a:t>ond</a:t>
            </a:r>
            <a:r>
              <a:rPr lang="en-GB" dirty="0"/>
              <a:t> </a:t>
            </a:r>
            <a:r>
              <a:rPr lang="en-GB" dirty="0" err="1"/>
              <a:t>mae</a:t>
            </a:r>
            <a:r>
              <a:rPr lang="en-GB" dirty="0"/>
              <a:t> </a:t>
            </a:r>
            <a:r>
              <a:rPr lang="en-GB" dirty="0" err="1"/>
              <a:t>angen</a:t>
            </a:r>
            <a:r>
              <a:rPr lang="en-GB" dirty="0"/>
              <a:t> </a:t>
            </a:r>
            <a:r>
              <a:rPr lang="en-GB" dirty="0" err="1"/>
              <a:t>rhaglenni</a:t>
            </a:r>
            <a:r>
              <a:rPr lang="en-GB" dirty="0"/>
              <a:t> </a:t>
            </a:r>
            <a:r>
              <a:rPr lang="en-GB" dirty="0" err="1"/>
              <a:t>uwch-gyfrol</a:t>
            </a:r>
            <a:r>
              <a:rPr lang="en-GB" dirty="0"/>
              <a:t> ag </a:t>
            </a:r>
            <a:r>
              <a:rPr lang="en-GB" dirty="0" err="1"/>
              <a:t>amrywiad</a:t>
            </a:r>
            <a:r>
              <a:rPr lang="en-GB" dirty="0"/>
              <a:t> </a:t>
            </a:r>
            <a:r>
              <a:rPr lang="en-GB" dirty="0" err="1"/>
              <a:t>systematig</a:t>
            </a:r>
            <a:r>
              <a:rPr lang="en-GB" dirty="0"/>
              <a:t> </a:t>
            </a:r>
            <a:r>
              <a:rPr lang="en-GB" dirty="0" err="1"/>
              <a:t>ar</a:t>
            </a:r>
            <a:r>
              <a:rPr lang="en-GB" dirty="0"/>
              <a:t> </a:t>
            </a:r>
            <a:r>
              <a:rPr lang="en-GB" dirty="0" err="1"/>
              <a:t>gyfer</a:t>
            </a:r>
            <a:r>
              <a:rPr lang="en-GB" dirty="0"/>
              <a:t> </a:t>
            </a:r>
            <a:r>
              <a:rPr lang="en-GB" dirty="0" err="1"/>
              <a:t>enillion</a:t>
            </a:r>
            <a:r>
              <a:rPr lang="en-GB" dirty="0"/>
              <a:t> </a:t>
            </a:r>
            <a:r>
              <a:rPr lang="en-GB" dirty="0" err="1"/>
              <a:t>gorau</a:t>
            </a:r>
            <a:r>
              <a:rPr lang="en-GB" dirty="0"/>
              <a:t> </a:t>
            </a:r>
            <a:r>
              <a:rPr lang="en-GB" dirty="0" err="1"/>
              <a:t>posibl</a:t>
            </a:r>
            <a:r>
              <a:rPr lang="en-GB" dirty="0"/>
              <a:t> </a:t>
            </a:r>
            <a:r>
              <a:rPr lang="en-GB" dirty="0" err="1"/>
              <a:t>mewn</a:t>
            </a:r>
            <a:r>
              <a:rPr lang="en-GB" dirty="0"/>
              <a:t> </a:t>
            </a:r>
            <a:r>
              <a:rPr lang="en-GB" dirty="0" err="1"/>
              <a:t>athletwyr</a:t>
            </a:r>
            <a:r>
              <a:rPr lang="en-GB" dirty="0"/>
              <a:t> </a:t>
            </a:r>
            <a:r>
              <a:rPr lang="en-GB" dirty="0" err="1"/>
              <a:t>canolradd</a:t>
            </a:r>
            <a:r>
              <a:rPr lang="en-GB" dirty="0"/>
              <a:t> ac </a:t>
            </a:r>
            <a:r>
              <a:rPr lang="en-GB" dirty="0" err="1"/>
              <a:t>uwch</a:t>
            </a:r>
            <a:r>
              <a:rPr lang="en-GB" dirty="0"/>
              <a:t> (</a:t>
            </a:r>
            <a:r>
              <a:rPr lang="en-GB" dirty="0" err="1"/>
              <a:t>lefel</a:t>
            </a:r>
            <a:r>
              <a:rPr lang="en-GB" dirty="0"/>
              <a:t> A).</a:t>
            </a:r>
            <a:endParaRPr lang="en-US" dirty="0"/>
          </a:p>
        </p:txBody>
      </p:sp>
    </p:spTree>
    <p:extLst>
      <p:ext uri="{BB962C8B-B14F-4D97-AF65-F5344CB8AC3E}">
        <p14:creationId xmlns:p14="http://schemas.microsoft.com/office/powerpoint/2010/main" val="5282894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B508D9-FC36-F24C-B5DB-11C49CAE4AAC}"/>
              </a:ext>
            </a:extLst>
          </p:cNvPr>
          <p:cNvSpPr>
            <a:spLocks noGrp="1"/>
          </p:cNvSpPr>
          <p:nvPr>
            <p:ph type="title"/>
          </p:nvPr>
        </p:nvSpPr>
        <p:spPr/>
        <p:txBody>
          <a:bodyPr>
            <a:normAutofit fontScale="90000"/>
          </a:bodyPr>
          <a:lstStyle/>
          <a:p>
            <a:r>
              <a:rPr lang="de-DE" dirty="0" smtClean="0"/>
              <a:t>Meta-</a:t>
            </a:r>
            <a:r>
              <a:rPr lang="de-DE" dirty="0" err="1" smtClean="0"/>
              <a:t>dadansoddiad</a:t>
            </a:r>
            <a:r>
              <a:rPr lang="de-DE" dirty="0" smtClean="0"/>
              <a:t> </a:t>
            </a:r>
            <a:r>
              <a:rPr lang="de-DE" dirty="0" err="1"/>
              <a:t>cryfder</a:t>
            </a:r>
            <a:r>
              <a:rPr lang="de-DE" dirty="0"/>
              <a:t> </a:t>
            </a:r>
            <a:r>
              <a:rPr lang="de-DE" dirty="0" smtClean="0"/>
              <a:t>(Krieger, 2009</a:t>
            </a:r>
            <a:r>
              <a:rPr lang="de-DE" dirty="0"/>
              <a:t>)</a:t>
            </a:r>
            <a:endParaRPr lang="en-US" dirty="0"/>
          </a:p>
        </p:txBody>
      </p:sp>
      <p:sp>
        <p:nvSpPr>
          <p:cNvPr id="3" name="Content Placeholder 2">
            <a:extLst>
              <a:ext uri="{FF2B5EF4-FFF2-40B4-BE49-F238E27FC236}">
                <a16:creationId xmlns:a16="http://schemas.microsoft.com/office/drawing/2014/main" xmlns="" id="{BF891B77-DA92-AE46-9BB2-6383AF974820}"/>
              </a:ext>
            </a:extLst>
          </p:cNvPr>
          <p:cNvSpPr>
            <a:spLocks noGrp="1"/>
          </p:cNvSpPr>
          <p:nvPr>
            <p:ph idx="1"/>
          </p:nvPr>
        </p:nvSpPr>
        <p:spPr/>
        <p:txBody>
          <a:bodyPr>
            <a:normAutofit fontScale="92500" lnSpcReduction="10000"/>
          </a:bodyPr>
          <a:lstStyle/>
          <a:p>
            <a:r>
              <a:rPr lang="en-GB" dirty="0" err="1" smtClean="0"/>
              <a:t>Aml-setiau</a:t>
            </a:r>
            <a:r>
              <a:rPr lang="en-GB" dirty="0" smtClean="0"/>
              <a:t> v </a:t>
            </a:r>
            <a:r>
              <a:rPr lang="en-GB" dirty="0" err="1" smtClean="0"/>
              <a:t>setiau</a:t>
            </a:r>
            <a:r>
              <a:rPr lang="en-GB" dirty="0" smtClean="0"/>
              <a:t> </a:t>
            </a:r>
            <a:r>
              <a:rPr lang="en-GB" dirty="0" err="1"/>
              <a:t>unigol</a:t>
            </a:r>
            <a:r>
              <a:rPr lang="en-GB" dirty="0"/>
              <a:t> </a:t>
            </a:r>
            <a:r>
              <a:rPr lang="en-GB" dirty="0" err="1"/>
              <a:t>ar</a:t>
            </a:r>
            <a:r>
              <a:rPr lang="en-GB" dirty="0"/>
              <a:t> </a:t>
            </a:r>
            <a:r>
              <a:rPr lang="en-GB" dirty="0" err="1"/>
              <a:t>nerth</a:t>
            </a:r>
            <a:endParaRPr lang="en-GB" dirty="0"/>
          </a:p>
          <a:p>
            <a:r>
              <a:rPr lang="en-GB" dirty="0"/>
              <a:t>14 </a:t>
            </a:r>
            <a:r>
              <a:rPr lang="en-GB" dirty="0" err="1"/>
              <a:t>astudiaeth</a:t>
            </a:r>
            <a:r>
              <a:rPr lang="en-GB" dirty="0"/>
              <a:t> </a:t>
            </a:r>
            <a:r>
              <a:rPr lang="en-GB" dirty="0" err="1"/>
              <a:t>wahanol</a:t>
            </a:r>
            <a:r>
              <a:rPr lang="en-GB" dirty="0"/>
              <a:t> </a:t>
            </a:r>
            <a:r>
              <a:rPr lang="en-GB" dirty="0" err="1"/>
              <a:t>ar</a:t>
            </a:r>
            <a:r>
              <a:rPr lang="en-GB" dirty="0"/>
              <a:t> </a:t>
            </a:r>
            <a:r>
              <a:rPr lang="en-GB" dirty="0" err="1"/>
              <a:t>bynciau</a:t>
            </a:r>
            <a:r>
              <a:rPr lang="en-GB" dirty="0"/>
              <a:t> </a:t>
            </a:r>
            <a:r>
              <a:rPr lang="en-GB" dirty="0" err="1"/>
              <a:t>wedi'u</a:t>
            </a:r>
            <a:r>
              <a:rPr lang="en-GB" dirty="0"/>
              <a:t> </a:t>
            </a:r>
            <a:r>
              <a:rPr lang="en-GB" dirty="0" err="1"/>
              <a:t>hyfforddi</a:t>
            </a:r>
            <a:r>
              <a:rPr lang="en-GB" dirty="0"/>
              <a:t> a </a:t>
            </a:r>
            <a:r>
              <a:rPr lang="en-GB" dirty="0" err="1"/>
              <a:t>heb</a:t>
            </a:r>
            <a:r>
              <a:rPr lang="en-GB" dirty="0"/>
              <a:t> </a:t>
            </a:r>
            <a:r>
              <a:rPr lang="en-GB" dirty="0" err="1"/>
              <a:t>eu</a:t>
            </a:r>
            <a:r>
              <a:rPr lang="en-GB" dirty="0"/>
              <a:t> </a:t>
            </a:r>
            <a:r>
              <a:rPr lang="en-GB" dirty="0" err="1"/>
              <a:t>hyfforddi</a:t>
            </a:r>
            <a:endParaRPr lang="en-GB" dirty="0"/>
          </a:p>
          <a:p>
            <a:r>
              <a:rPr lang="en-GB" dirty="0" err="1"/>
              <a:t>Prawf</a:t>
            </a:r>
            <a:r>
              <a:rPr lang="en-GB" dirty="0"/>
              <a:t> </a:t>
            </a:r>
            <a:r>
              <a:rPr lang="en-GB" dirty="0" err="1"/>
              <a:t>cryfder</a:t>
            </a:r>
            <a:r>
              <a:rPr lang="en-GB" dirty="0"/>
              <a:t> 1RM a </a:t>
            </a:r>
            <a:r>
              <a:rPr lang="en-GB" dirty="0" err="1"/>
              <a:t>ddefnyddiwyd</a:t>
            </a:r>
            <a:r>
              <a:rPr lang="en-GB" dirty="0"/>
              <a:t>, </a:t>
            </a:r>
            <a:r>
              <a:rPr lang="en-GB" dirty="0" err="1"/>
              <a:t>pynciau</a:t>
            </a:r>
            <a:r>
              <a:rPr lang="en-GB" dirty="0"/>
              <a:t> </a:t>
            </a:r>
            <a:r>
              <a:rPr lang="en-GB" dirty="0" err="1"/>
              <a:t>iach</a:t>
            </a:r>
            <a:r>
              <a:rPr lang="en-GB" dirty="0"/>
              <a:t> a </a:t>
            </a:r>
            <a:r>
              <a:rPr lang="en-GB" dirty="0" err="1"/>
              <a:t>ddefnyddir</a:t>
            </a:r>
            <a:r>
              <a:rPr lang="en-GB" dirty="0"/>
              <a:t>, o </a:t>
            </a:r>
            <a:r>
              <a:rPr lang="en-GB" dirty="0" err="1"/>
              <a:t>leiaf</a:t>
            </a:r>
            <a:r>
              <a:rPr lang="en-GB" dirty="0"/>
              <a:t> 4 </a:t>
            </a:r>
            <a:r>
              <a:rPr lang="en-GB" dirty="0" err="1"/>
              <a:t>wythnos</a:t>
            </a:r>
            <a:r>
              <a:rPr lang="en-GB" dirty="0"/>
              <a:t>.</a:t>
            </a:r>
          </a:p>
          <a:p>
            <a:r>
              <a:rPr lang="en-GB" dirty="0" err="1"/>
              <a:t>Canfyddiadau</a:t>
            </a:r>
            <a:r>
              <a:rPr lang="en-GB" dirty="0"/>
              <a:t>: </a:t>
            </a:r>
            <a:r>
              <a:rPr lang="en-GB" dirty="0" err="1"/>
              <a:t>roedd</a:t>
            </a:r>
            <a:r>
              <a:rPr lang="en-GB" dirty="0"/>
              <a:t> </a:t>
            </a:r>
            <a:r>
              <a:rPr lang="en-GB" dirty="0" err="1"/>
              <a:t>setiau</a:t>
            </a:r>
            <a:r>
              <a:rPr lang="en-GB" dirty="0"/>
              <a:t> 2 </a:t>
            </a:r>
            <a:r>
              <a:rPr lang="en-GB" dirty="0" err="1"/>
              <a:t>neu</a:t>
            </a:r>
            <a:r>
              <a:rPr lang="en-GB" dirty="0"/>
              <a:t> 3 </a:t>
            </a:r>
            <a:r>
              <a:rPr lang="en-GB" dirty="0" err="1"/>
              <a:t>yn</a:t>
            </a:r>
            <a:r>
              <a:rPr lang="en-GB" dirty="0"/>
              <a:t> </a:t>
            </a:r>
            <a:r>
              <a:rPr lang="en-GB" dirty="0" err="1"/>
              <a:t>arwain</a:t>
            </a:r>
            <a:r>
              <a:rPr lang="en-GB" dirty="0"/>
              <a:t> at 46% </a:t>
            </a:r>
            <a:r>
              <a:rPr lang="en-GB" dirty="0" err="1"/>
              <a:t>yn</a:t>
            </a:r>
            <a:r>
              <a:rPr lang="en-GB" dirty="0"/>
              <a:t> </a:t>
            </a:r>
            <a:r>
              <a:rPr lang="en-GB" dirty="0" err="1"/>
              <a:t>fwy</a:t>
            </a:r>
            <a:r>
              <a:rPr lang="en-GB" dirty="0"/>
              <a:t> o </a:t>
            </a:r>
            <a:r>
              <a:rPr lang="en-GB" dirty="0" err="1"/>
              <a:t>enillion</a:t>
            </a:r>
            <a:r>
              <a:rPr lang="en-GB" dirty="0"/>
              <a:t> </a:t>
            </a:r>
            <a:r>
              <a:rPr lang="en-GB" dirty="0" err="1"/>
              <a:t>cryf</a:t>
            </a:r>
            <a:r>
              <a:rPr lang="en-GB" dirty="0"/>
              <a:t> nag 1 set,&gt; 3 set = dim </a:t>
            </a:r>
            <a:r>
              <a:rPr lang="en-GB" dirty="0" err="1"/>
              <a:t>newid</a:t>
            </a:r>
            <a:endParaRPr lang="en-GB" dirty="0"/>
          </a:p>
        </p:txBody>
      </p:sp>
    </p:spTree>
    <p:extLst>
      <p:ext uri="{BB962C8B-B14F-4D97-AF65-F5344CB8AC3E}">
        <p14:creationId xmlns:p14="http://schemas.microsoft.com/office/powerpoint/2010/main" val="32506184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36ABD84-9B15-2349-BF21-3DAC215C8A6A}"/>
              </a:ext>
            </a:extLst>
          </p:cNvPr>
          <p:cNvSpPr>
            <a:spLocks noGrp="1"/>
          </p:cNvSpPr>
          <p:nvPr>
            <p:ph type="title"/>
          </p:nvPr>
        </p:nvSpPr>
        <p:spPr/>
        <p:txBody>
          <a:bodyPr>
            <a:normAutofit fontScale="90000"/>
          </a:bodyPr>
          <a:lstStyle/>
          <a:p>
            <a:r>
              <a:rPr lang="en-GB" dirty="0" smtClean="0"/>
              <a:t>Meta-</a:t>
            </a:r>
            <a:r>
              <a:rPr lang="en-GB" dirty="0" err="1" smtClean="0"/>
              <a:t>ddadansoddiad</a:t>
            </a:r>
            <a:r>
              <a:rPr lang="en-GB" dirty="0"/>
              <a:t> hypertrophy </a:t>
            </a:r>
            <a:r>
              <a:rPr lang="en-GB" dirty="0" smtClean="0"/>
              <a:t>(Krieger, 2010</a:t>
            </a:r>
            <a:r>
              <a:rPr lang="en-GB" dirty="0"/>
              <a:t>) </a:t>
            </a:r>
            <a:endParaRPr lang="en-US" dirty="0"/>
          </a:p>
        </p:txBody>
      </p:sp>
      <p:sp>
        <p:nvSpPr>
          <p:cNvPr id="3" name="Content Placeholder 2">
            <a:extLst>
              <a:ext uri="{FF2B5EF4-FFF2-40B4-BE49-F238E27FC236}">
                <a16:creationId xmlns:a16="http://schemas.microsoft.com/office/drawing/2014/main" xmlns="" id="{CD26D7FF-4F5B-8745-827A-A671FB5C2B5A}"/>
              </a:ext>
            </a:extLst>
          </p:cNvPr>
          <p:cNvSpPr>
            <a:spLocks noGrp="1"/>
          </p:cNvSpPr>
          <p:nvPr>
            <p:ph idx="1"/>
          </p:nvPr>
        </p:nvSpPr>
        <p:spPr/>
        <p:txBody>
          <a:bodyPr/>
          <a:lstStyle/>
          <a:p>
            <a:r>
              <a:rPr lang="en-GB" dirty="0" err="1"/>
              <a:t>Setiau</a:t>
            </a:r>
            <a:r>
              <a:rPr lang="en-GB" dirty="0"/>
              <a:t> </a:t>
            </a:r>
            <a:r>
              <a:rPr lang="en-GB" dirty="0" err="1"/>
              <a:t>sengl</a:t>
            </a:r>
            <a:r>
              <a:rPr lang="en-GB" dirty="0"/>
              <a:t> vs </a:t>
            </a:r>
            <a:r>
              <a:rPr lang="en-GB" dirty="0" err="1"/>
              <a:t>lluosog</a:t>
            </a:r>
            <a:r>
              <a:rPr lang="en-GB" dirty="0"/>
              <a:t> </a:t>
            </a:r>
            <a:r>
              <a:rPr lang="en-GB" dirty="0" err="1"/>
              <a:t>ar</a:t>
            </a:r>
            <a:r>
              <a:rPr lang="en-GB" dirty="0"/>
              <a:t> hypertrophy</a:t>
            </a:r>
          </a:p>
          <a:p>
            <a:r>
              <a:rPr lang="en-GB" dirty="0" err="1"/>
              <a:t>Yr</a:t>
            </a:r>
            <a:r>
              <a:rPr lang="en-GB" dirty="0"/>
              <a:t> un </a:t>
            </a:r>
            <a:r>
              <a:rPr lang="en-GB" dirty="0" err="1"/>
              <a:t>nodweddion</a:t>
            </a:r>
            <a:r>
              <a:rPr lang="en-GB" dirty="0"/>
              <a:t> </a:t>
            </a:r>
            <a:r>
              <a:rPr lang="en-GB" dirty="0" err="1"/>
              <a:t>cynhwysiad</a:t>
            </a:r>
            <a:endParaRPr lang="en-GB" dirty="0"/>
          </a:p>
          <a:p>
            <a:r>
              <a:rPr lang="en-GB" dirty="0"/>
              <a:t>8 </a:t>
            </a:r>
            <a:r>
              <a:rPr lang="en-GB" dirty="0" err="1"/>
              <a:t>astudiaeth</a:t>
            </a:r>
            <a:r>
              <a:rPr lang="en-GB" dirty="0"/>
              <a:t> </a:t>
            </a:r>
            <a:r>
              <a:rPr lang="en-GB" dirty="0" err="1"/>
              <a:t>yn</a:t>
            </a:r>
            <a:r>
              <a:rPr lang="en-GB" dirty="0"/>
              <a:t> </a:t>
            </a:r>
            <a:r>
              <a:rPr lang="en-GB" dirty="0" err="1"/>
              <a:t>cynnwys</a:t>
            </a:r>
            <a:endParaRPr lang="en-GB" dirty="0"/>
          </a:p>
          <a:p>
            <a:r>
              <a:rPr lang="en-GB" dirty="0" err="1"/>
              <a:t>Canfyddiadau</a:t>
            </a:r>
            <a:r>
              <a:rPr lang="en-GB" dirty="0"/>
              <a:t>: </a:t>
            </a:r>
            <a:r>
              <a:rPr lang="en-GB" dirty="0" err="1"/>
              <a:t>roedd</a:t>
            </a:r>
            <a:r>
              <a:rPr lang="en-GB" dirty="0"/>
              <a:t> </a:t>
            </a:r>
            <a:r>
              <a:rPr lang="en-GB" dirty="0" err="1"/>
              <a:t>setiau</a:t>
            </a:r>
            <a:r>
              <a:rPr lang="en-GB" dirty="0"/>
              <a:t> 2 </a:t>
            </a:r>
            <a:r>
              <a:rPr lang="en-GB" dirty="0" err="1"/>
              <a:t>neu</a:t>
            </a:r>
            <a:r>
              <a:rPr lang="en-GB" dirty="0"/>
              <a:t> 3 </a:t>
            </a:r>
            <a:r>
              <a:rPr lang="en-GB" dirty="0" err="1"/>
              <a:t>yn</a:t>
            </a:r>
            <a:r>
              <a:rPr lang="en-GB" dirty="0"/>
              <a:t> </a:t>
            </a:r>
            <a:r>
              <a:rPr lang="en-GB" dirty="0" err="1"/>
              <a:t>arwain</a:t>
            </a:r>
            <a:r>
              <a:rPr lang="en-GB" dirty="0"/>
              <a:t> at 40% o </a:t>
            </a:r>
            <a:r>
              <a:rPr lang="en-GB" dirty="0" err="1"/>
              <a:t>enillion</a:t>
            </a:r>
            <a:r>
              <a:rPr lang="en-GB" dirty="0"/>
              <a:t> </a:t>
            </a:r>
            <a:r>
              <a:rPr lang="en-GB" dirty="0" err="1"/>
              <a:t>mwy</a:t>
            </a:r>
            <a:r>
              <a:rPr lang="en-GB" dirty="0"/>
              <a:t> </a:t>
            </a:r>
            <a:r>
              <a:rPr lang="en-GB" dirty="0" err="1"/>
              <a:t>mewn</a:t>
            </a:r>
            <a:r>
              <a:rPr lang="en-GB" dirty="0"/>
              <a:t> hypertrophy </a:t>
            </a:r>
            <a:r>
              <a:rPr lang="en-GB" dirty="0" err="1"/>
              <a:t>o'i</a:t>
            </a:r>
            <a:r>
              <a:rPr lang="en-GB" dirty="0"/>
              <a:t> </a:t>
            </a:r>
            <a:r>
              <a:rPr lang="en-GB" dirty="0" err="1"/>
              <a:t>gymharu</a:t>
            </a:r>
            <a:r>
              <a:rPr lang="en-GB" dirty="0"/>
              <a:t> â 1 set</a:t>
            </a:r>
            <a:endParaRPr lang="en-US" dirty="0"/>
          </a:p>
        </p:txBody>
      </p:sp>
    </p:spTree>
    <p:extLst>
      <p:ext uri="{BB962C8B-B14F-4D97-AF65-F5344CB8AC3E}">
        <p14:creationId xmlns:p14="http://schemas.microsoft.com/office/powerpoint/2010/main" val="29781446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B5A91D-33E0-B04A-817A-BB499499E2DC}"/>
              </a:ext>
            </a:extLst>
          </p:cNvPr>
          <p:cNvSpPr>
            <a:spLocks noGrp="1"/>
          </p:cNvSpPr>
          <p:nvPr>
            <p:ph type="title"/>
          </p:nvPr>
        </p:nvSpPr>
        <p:spPr/>
        <p:txBody>
          <a:bodyPr>
            <a:normAutofit fontScale="90000"/>
          </a:bodyPr>
          <a:lstStyle/>
          <a:p>
            <a:r>
              <a:rPr lang="en-GB" dirty="0" err="1"/>
              <a:t>Casgliadau</a:t>
            </a:r>
            <a:r>
              <a:rPr lang="en-GB" dirty="0"/>
              <a:t> </a:t>
            </a:r>
            <a:r>
              <a:rPr lang="en-GB" dirty="0" err="1"/>
              <a:t>yn</a:t>
            </a:r>
            <a:r>
              <a:rPr lang="en-GB" dirty="0"/>
              <a:t> </a:t>
            </a:r>
            <a:r>
              <a:rPr lang="en-GB" dirty="0" err="1"/>
              <a:t>seiliedig</a:t>
            </a:r>
            <a:r>
              <a:rPr lang="en-GB" dirty="0"/>
              <a:t> </a:t>
            </a:r>
            <a:r>
              <a:rPr lang="en-GB" dirty="0" err="1"/>
              <a:t>ar</a:t>
            </a:r>
            <a:r>
              <a:rPr lang="en-GB" dirty="0"/>
              <a:t> </a:t>
            </a:r>
            <a:r>
              <a:rPr lang="en-GB" dirty="0" err="1"/>
              <a:t>dystiolaeth</a:t>
            </a:r>
            <a:endParaRPr lang="en-US" dirty="0"/>
          </a:p>
        </p:txBody>
      </p:sp>
      <p:sp>
        <p:nvSpPr>
          <p:cNvPr id="3" name="Content Placeholder 2">
            <a:extLst>
              <a:ext uri="{FF2B5EF4-FFF2-40B4-BE49-F238E27FC236}">
                <a16:creationId xmlns:a16="http://schemas.microsoft.com/office/drawing/2014/main" xmlns="" id="{B1408C39-EB6F-D642-BC66-42FB7D305934}"/>
              </a:ext>
            </a:extLst>
          </p:cNvPr>
          <p:cNvSpPr>
            <a:spLocks noGrp="1"/>
          </p:cNvSpPr>
          <p:nvPr>
            <p:ph idx="1"/>
          </p:nvPr>
        </p:nvSpPr>
        <p:spPr/>
        <p:txBody>
          <a:bodyPr/>
          <a:lstStyle/>
          <a:p>
            <a:r>
              <a:rPr lang="en-US" dirty="0"/>
              <a:t>Mae </a:t>
            </a:r>
            <a:r>
              <a:rPr lang="en-US" dirty="0" err="1"/>
              <a:t>tystiolaeth</a:t>
            </a:r>
            <a:r>
              <a:rPr lang="en-US" dirty="0"/>
              <a:t> </a:t>
            </a:r>
            <a:r>
              <a:rPr lang="en-US" dirty="0" err="1"/>
              <a:t>Lefel</a:t>
            </a:r>
            <a:r>
              <a:rPr lang="en-US" dirty="0"/>
              <a:t> A </a:t>
            </a:r>
            <a:r>
              <a:rPr lang="en-US" dirty="0" err="1"/>
              <a:t>yn</a:t>
            </a:r>
            <a:r>
              <a:rPr lang="en-US" dirty="0"/>
              <a:t> </a:t>
            </a:r>
            <a:r>
              <a:rPr lang="en-US" dirty="0" err="1"/>
              <a:t>cefnogi'r</a:t>
            </a:r>
            <a:r>
              <a:rPr lang="en-US" dirty="0"/>
              <a:t> </a:t>
            </a:r>
            <a:r>
              <a:rPr lang="en-US" dirty="0" err="1"/>
              <a:t>defnydd</a:t>
            </a:r>
            <a:r>
              <a:rPr lang="en-US" dirty="0"/>
              <a:t> o </a:t>
            </a:r>
            <a:r>
              <a:rPr lang="en-US" dirty="0" err="1"/>
              <a:t>setiau</a:t>
            </a:r>
            <a:r>
              <a:rPr lang="en-US" dirty="0"/>
              <a:t> </a:t>
            </a:r>
            <a:r>
              <a:rPr lang="en-US" dirty="0" err="1"/>
              <a:t>lluosog</a:t>
            </a:r>
            <a:r>
              <a:rPr lang="en-US" dirty="0"/>
              <a:t> </a:t>
            </a:r>
            <a:r>
              <a:rPr lang="en-US" dirty="0" err="1"/>
              <a:t>yn</a:t>
            </a:r>
            <a:r>
              <a:rPr lang="en-US" dirty="0"/>
              <a:t> </a:t>
            </a:r>
            <a:r>
              <a:rPr lang="en-US" dirty="0" err="1"/>
              <a:t>erbyn</a:t>
            </a:r>
            <a:r>
              <a:rPr lang="en-US" dirty="0"/>
              <a:t> un </a:t>
            </a:r>
            <a:r>
              <a:rPr lang="en-US" dirty="0" err="1"/>
              <a:t>i</a:t>
            </a:r>
            <a:r>
              <a:rPr lang="en-US" dirty="0"/>
              <a:t> </a:t>
            </a:r>
            <a:r>
              <a:rPr lang="en-US" dirty="0" err="1"/>
              <a:t>wella</a:t>
            </a:r>
            <a:r>
              <a:rPr lang="en-US" dirty="0"/>
              <a:t> </a:t>
            </a:r>
            <a:r>
              <a:rPr lang="en-US" dirty="0" err="1"/>
              <a:t>cryfder</a:t>
            </a:r>
            <a:r>
              <a:rPr lang="en-US" dirty="0"/>
              <a:t> y </a:t>
            </a:r>
            <a:r>
              <a:rPr lang="en-US" dirty="0" err="1"/>
              <a:t>cyhyrau</a:t>
            </a:r>
            <a:r>
              <a:rPr lang="en-US" dirty="0"/>
              <a:t> a </a:t>
            </a:r>
            <a:r>
              <a:rPr lang="en-US" dirty="0" err="1"/>
              <a:t>hypertrwyth</a:t>
            </a:r>
            <a:r>
              <a:rPr lang="en-US" dirty="0"/>
              <a:t> </a:t>
            </a:r>
            <a:r>
              <a:rPr lang="en-US" dirty="0" err="1"/>
              <a:t>mewn</a:t>
            </a:r>
            <a:r>
              <a:rPr lang="en-US" dirty="0"/>
              <a:t> </a:t>
            </a:r>
            <a:r>
              <a:rPr lang="en-US" dirty="0" err="1"/>
              <a:t>athletwyr</a:t>
            </a:r>
            <a:r>
              <a:rPr lang="en-US" dirty="0"/>
              <a:t> </a:t>
            </a:r>
            <a:r>
              <a:rPr lang="en-US" dirty="0" err="1"/>
              <a:t>hamdden</a:t>
            </a:r>
            <a:r>
              <a:rPr lang="en-US" dirty="0"/>
              <a:t> </a:t>
            </a:r>
            <a:r>
              <a:rPr lang="en-US" dirty="0" err="1"/>
              <a:t>coleg</a:t>
            </a:r>
            <a:r>
              <a:rPr lang="en-US" dirty="0"/>
              <a:t>.</a:t>
            </a:r>
          </a:p>
        </p:txBody>
      </p:sp>
    </p:spTree>
    <p:extLst>
      <p:ext uri="{BB962C8B-B14F-4D97-AF65-F5344CB8AC3E}">
        <p14:creationId xmlns:p14="http://schemas.microsoft.com/office/powerpoint/2010/main" val="18517822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EFC5A1-F66D-C74A-8B74-710040865BB9}"/>
              </a:ext>
            </a:extLst>
          </p:cNvPr>
          <p:cNvSpPr>
            <a:spLocks noGrp="1"/>
          </p:cNvSpPr>
          <p:nvPr>
            <p:ph type="title"/>
          </p:nvPr>
        </p:nvSpPr>
        <p:spPr/>
        <p:txBody>
          <a:bodyPr>
            <a:normAutofit/>
          </a:bodyPr>
          <a:lstStyle/>
          <a:p>
            <a:r>
              <a:rPr lang="en-GB" dirty="0"/>
              <a:t>4. </a:t>
            </a:r>
            <a:r>
              <a:rPr lang="en-GB" dirty="0" err="1"/>
              <a:t>Ymgorffori</a:t>
            </a:r>
            <a:r>
              <a:rPr lang="en-GB" dirty="0"/>
              <a:t> </a:t>
            </a:r>
            <a:r>
              <a:rPr lang="en-GB" dirty="0" err="1"/>
              <a:t>tystiolaeth</a:t>
            </a:r>
            <a:r>
              <a:rPr lang="en-GB" dirty="0"/>
              <a:t> </a:t>
            </a:r>
            <a:r>
              <a:rPr lang="en-GB" dirty="0" err="1"/>
              <a:t>ar</a:t>
            </a:r>
            <a:r>
              <a:rPr lang="en-GB" dirty="0"/>
              <a:t> </a:t>
            </a:r>
            <a:r>
              <a:rPr lang="en-GB" dirty="0" err="1"/>
              <a:t>waith</a:t>
            </a:r>
            <a:endParaRPr lang="en-US" dirty="0"/>
          </a:p>
        </p:txBody>
      </p:sp>
      <p:sp>
        <p:nvSpPr>
          <p:cNvPr id="3" name="Content Placeholder 2">
            <a:extLst>
              <a:ext uri="{FF2B5EF4-FFF2-40B4-BE49-F238E27FC236}">
                <a16:creationId xmlns:a16="http://schemas.microsoft.com/office/drawing/2014/main" xmlns="" id="{609AAB29-7883-7C4C-AC40-A18A63D30CC9}"/>
              </a:ext>
            </a:extLst>
          </p:cNvPr>
          <p:cNvSpPr>
            <a:spLocks noGrp="1"/>
          </p:cNvSpPr>
          <p:nvPr>
            <p:ph idx="1"/>
          </p:nvPr>
        </p:nvSpPr>
        <p:spPr/>
        <p:txBody>
          <a:bodyPr>
            <a:normAutofit fontScale="92500" lnSpcReduction="10000"/>
          </a:bodyPr>
          <a:lstStyle/>
          <a:p>
            <a:r>
              <a:rPr lang="en-US" dirty="0" err="1"/>
              <a:t>Ar</a:t>
            </a:r>
            <a:r>
              <a:rPr lang="en-US" dirty="0"/>
              <a:t> sail y </a:t>
            </a:r>
            <a:r>
              <a:rPr lang="en-US" dirty="0" err="1"/>
              <a:t>dystiolaeth</a:t>
            </a:r>
            <a:r>
              <a:rPr lang="en-US" dirty="0"/>
              <a:t>, </a:t>
            </a:r>
            <a:r>
              <a:rPr lang="en-US" dirty="0" err="1"/>
              <a:t>dylai</a:t>
            </a:r>
            <a:r>
              <a:rPr lang="en-US" dirty="0"/>
              <a:t> Billy </a:t>
            </a:r>
            <a:r>
              <a:rPr lang="en-US" dirty="0" err="1"/>
              <a:t>argymell</a:t>
            </a:r>
            <a:r>
              <a:rPr lang="en-US" dirty="0"/>
              <a:t> bod Mei </a:t>
            </a:r>
            <a:r>
              <a:rPr lang="en-US" dirty="0" err="1"/>
              <a:t>yn</a:t>
            </a:r>
            <a:r>
              <a:rPr lang="en-US" dirty="0"/>
              <a:t> </a:t>
            </a:r>
            <a:r>
              <a:rPr lang="en-US" dirty="0" err="1"/>
              <a:t>perfformio</a:t>
            </a:r>
            <a:r>
              <a:rPr lang="en-US" dirty="0"/>
              <a:t> </a:t>
            </a:r>
            <a:r>
              <a:rPr lang="en-US" dirty="0" err="1"/>
              <a:t>tua</a:t>
            </a:r>
            <a:r>
              <a:rPr lang="en-US" dirty="0"/>
              <a:t> </a:t>
            </a:r>
            <a:r>
              <a:rPr lang="en-US" dirty="0" err="1"/>
              <a:t>tair</a:t>
            </a:r>
            <a:r>
              <a:rPr lang="en-US" dirty="0"/>
              <a:t> set </a:t>
            </a:r>
            <a:r>
              <a:rPr lang="en-US" dirty="0" err="1"/>
              <a:t>fesul</a:t>
            </a:r>
            <a:r>
              <a:rPr lang="en-US" dirty="0"/>
              <a:t> </a:t>
            </a:r>
            <a:r>
              <a:rPr lang="en-US" dirty="0" err="1"/>
              <a:t>ymarfer</a:t>
            </a:r>
            <a:r>
              <a:rPr lang="en-US" dirty="0"/>
              <a:t> </a:t>
            </a:r>
            <a:r>
              <a:rPr lang="en-US" dirty="0" err="1"/>
              <a:t>corff</a:t>
            </a:r>
            <a:r>
              <a:rPr lang="en-US" dirty="0"/>
              <a:t>, </a:t>
            </a:r>
            <a:r>
              <a:rPr lang="en-US" dirty="0" err="1"/>
              <a:t>gan</a:t>
            </a:r>
            <a:r>
              <a:rPr lang="en-US" dirty="0"/>
              <a:t> </a:t>
            </a:r>
            <a:r>
              <a:rPr lang="en-US" dirty="0" err="1"/>
              <a:t>fod</a:t>
            </a:r>
            <a:r>
              <a:rPr lang="en-US" dirty="0"/>
              <a:t> </a:t>
            </a:r>
            <a:r>
              <a:rPr lang="en-US" dirty="0" err="1"/>
              <a:t>canlyniad</a:t>
            </a:r>
            <a:r>
              <a:rPr lang="en-US" dirty="0"/>
              <a:t> </a:t>
            </a:r>
            <a:r>
              <a:rPr lang="en-US" dirty="0" err="1"/>
              <a:t>setiau</a:t>
            </a:r>
            <a:r>
              <a:rPr lang="en-US" dirty="0"/>
              <a:t> </a:t>
            </a:r>
            <a:r>
              <a:rPr lang="en-US" dirty="0" err="1"/>
              <a:t>lluosog</a:t>
            </a:r>
            <a:r>
              <a:rPr lang="en-US" dirty="0"/>
              <a:t> </a:t>
            </a:r>
            <a:r>
              <a:rPr lang="en-US" dirty="0" err="1"/>
              <a:t>yn</a:t>
            </a:r>
            <a:r>
              <a:rPr lang="en-US" dirty="0"/>
              <a:t> </a:t>
            </a:r>
            <a:r>
              <a:rPr lang="en-US" dirty="0" err="1"/>
              <a:t>amlwg</a:t>
            </a:r>
            <a:r>
              <a:rPr lang="en-US" dirty="0"/>
              <a:t> </a:t>
            </a:r>
            <a:r>
              <a:rPr lang="en-US" dirty="0" err="1"/>
              <a:t>yn</a:t>
            </a:r>
            <a:r>
              <a:rPr lang="en-US" dirty="0"/>
              <a:t> well. </a:t>
            </a:r>
            <a:r>
              <a:rPr lang="en-US" dirty="0" err="1"/>
              <a:t>Fodd</a:t>
            </a:r>
            <a:r>
              <a:rPr lang="en-US" dirty="0"/>
              <a:t> </a:t>
            </a:r>
            <a:r>
              <a:rPr lang="en-US" dirty="0" err="1"/>
              <a:t>bynnag</a:t>
            </a:r>
            <a:r>
              <a:rPr lang="en-US" dirty="0"/>
              <a:t>, </a:t>
            </a:r>
            <a:r>
              <a:rPr lang="en-US" dirty="0" err="1"/>
              <a:t>os</a:t>
            </a:r>
            <a:r>
              <a:rPr lang="en-US" dirty="0"/>
              <a:t> </a:t>
            </a:r>
            <a:r>
              <a:rPr lang="en-US" dirty="0" err="1"/>
              <a:t>yw</a:t>
            </a:r>
            <a:r>
              <a:rPr lang="en-US" dirty="0"/>
              <a:t> </a:t>
            </a:r>
            <a:r>
              <a:rPr lang="en-US" dirty="0" err="1"/>
              <a:t>amser</a:t>
            </a:r>
            <a:r>
              <a:rPr lang="en-US" dirty="0"/>
              <a:t> Mei </a:t>
            </a:r>
            <a:r>
              <a:rPr lang="en-US" dirty="0" err="1"/>
              <a:t>yn</a:t>
            </a:r>
            <a:r>
              <a:rPr lang="en-US" dirty="0"/>
              <a:t> </a:t>
            </a:r>
            <a:r>
              <a:rPr lang="en-US" dirty="0" err="1"/>
              <a:t>gyfyngedig</a:t>
            </a:r>
            <a:r>
              <a:rPr lang="en-US" dirty="0"/>
              <a:t>, gall </a:t>
            </a:r>
            <a:r>
              <a:rPr lang="en-US" dirty="0" err="1"/>
              <a:t>ddefnyddio</a:t>
            </a:r>
            <a:r>
              <a:rPr lang="en-US" dirty="0"/>
              <a:t> </a:t>
            </a:r>
            <a:r>
              <a:rPr lang="en-US" dirty="0" err="1"/>
              <a:t>setiau</a:t>
            </a:r>
            <a:r>
              <a:rPr lang="en-US" dirty="0"/>
              <a:t> </a:t>
            </a:r>
            <a:r>
              <a:rPr lang="en-US" dirty="0" err="1"/>
              <a:t>sengl</a:t>
            </a:r>
            <a:r>
              <a:rPr lang="en-US" dirty="0"/>
              <a:t> </a:t>
            </a:r>
            <a:r>
              <a:rPr lang="en-US" dirty="0" err="1"/>
              <a:t>ar</a:t>
            </a:r>
            <a:r>
              <a:rPr lang="en-US" dirty="0"/>
              <a:t> </a:t>
            </a:r>
            <a:r>
              <a:rPr lang="en-US" dirty="0" err="1"/>
              <a:t>gyfer</a:t>
            </a:r>
            <a:r>
              <a:rPr lang="en-US" dirty="0"/>
              <a:t> </a:t>
            </a:r>
            <a:r>
              <a:rPr lang="en-US" dirty="0" err="1"/>
              <a:t>mis</a:t>
            </a:r>
            <a:r>
              <a:rPr lang="en-US" dirty="0"/>
              <a:t> </a:t>
            </a:r>
            <a:r>
              <a:rPr lang="en-US" dirty="0" err="1"/>
              <a:t>cyntaf</a:t>
            </a:r>
            <a:r>
              <a:rPr lang="en-US" dirty="0"/>
              <a:t> y </a:t>
            </a:r>
            <a:r>
              <a:rPr lang="en-US" dirty="0" err="1"/>
              <a:t>rhaglen</a:t>
            </a:r>
            <a:r>
              <a:rPr lang="en-US" dirty="0"/>
              <a:t> </a:t>
            </a:r>
            <a:r>
              <a:rPr lang="en-US" dirty="0" err="1"/>
              <a:t>hyfforddi</a:t>
            </a:r>
            <a:r>
              <a:rPr lang="en-US" dirty="0"/>
              <a:t>, </a:t>
            </a:r>
            <a:r>
              <a:rPr lang="en-US" dirty="0" err="1"/>
              <a:t>gan</a:t>
            </a:r>
            <a:r>
              <a:rPr lang="en-US" dirty="0"/>
              <a:t> y gall </a:t>
            </a:r>
            <a:r>
              <a:rPr lang="en-US" dirty="0" err="1"/>
              <a:t>newyddwyr</a:t>
            </a:r>
            <a:r>
              <a:rPr lang="en-US" dirty="0"/>
              <a:t> weld </a:t>
            </a:r>
            <a:r>
              <a:rPr lang="en-US" dirty="0" err="1"/>
              <a:t>enillion</a:t>
            </a:r>
            <a:r>
              <a:rPr lang="en-US" dirty="0"/>
              <a:t> o </a:t>
            </a:r>
            <a:r>
              <a:rPr lang="en-US" dirty="0" err="1"/>
              <a:t>raglenni</a:t>
            </a:r>
            <a:r>
              <a:rPr lang="en-US" dirty="0"/>
              <a:t> </a:t>
            </a:r>
            <a:r>
              <a:rPr lang="en-US" dirty="0" err="1"/>
              <a:t>o'r</a:t>
            </a:r>
            <a:r>
              <a:rPr lang="en-US" dirty="0"/>
              <a:t> </a:t>
            </a:r>
            <a:r>
              <a:rPr lang="en-US" dirty="0" err="1"/>
              <a:t>fath</a:t>
            </a:r>
            <a:r>
              <a:rPr lang="en-US" dirty="0"/>
              <a:t> </a:t>
            </a:r>
            <a:r>
              <a:rPr lang="en-US" dirty="0" err="1"/>
              <a:t>cyn</a:t>
            </a:r>
            <a:r>
              <a:rPr lang="en-US" dirty="0"/>
              <a:t> </a:t>
            </a:r>
            <a:r>
              <a:rPr lang="en-US" dirty="0" err="1"/>
              <a:t>symud</a:t>
            </a:r>
            <a:r>
              <a:rPr lang="en-US" dirty="0"/>
              <a:t> </a:t>
            </a:r>
            <a:r>
              <a:rPr lang="en-US" dirty="0" err="1"/>
              <a:t>ymlaen</a:t>
            </a:r>
            <a:r>
              <a:rPr lang="en-US" dirty="0"/>
              <a:t> </a:t>
            </a:r>
            <a:r>
              <a:rPr lang="en-US" dirty="0" err="1"/>
              <a:t>i</a:t>
            </a:r>
            <a:r>
              <a:rPr lang="en-US" dirty="0"/>
              <a:t> </a:t>
            </a:r>
            <a:r>
              <a:rPr lang="en-US" dirty="0" err="1"/>
              <a:t>raglenni</a:t>
            </a:r>
            <a:r>
              <a:rPr lang="en-US" dirty="0"/>
              <a:t> </a:t>
            </a:r>
            <a:r>
              <a:rPr lang="en-US" dirty="0" err="1"/>
              <a:t>lluosog</a:t>
            </a:r>
            <a:r>
              <a:rPr lang="en-US" dirty="0"/>
              <a:t> </a:t>
            </a:r>
            <a:r>
              <a:rPr lang="en-US" dirty="0" err="1"/>
              <a:t>cyfres</a:t>
            </a:r>
            <a:r>
              <a:rPr lang="en-US" dirty="0"/>
              <a:t> </a:t>
            </a:r>
            <a:r>
              <a:rPr lang="en-US" dirty="0" err="1"/>
              <a:t>uwch</a:t>
            </a:r>
            <a:r>
              <a:rPr lang="en-US" dirty="0"/>
              <a:t>.</a:t>
            </a:r>
          </a:p>
        </p:txBody>
      </p:sp>
    </p:spTree>
    <p:extLst>
      <p:ext uri="{BB962C8B-B14F-4D97-AF65-F5344CB8AC3E}">
        <p14:creationId xmlns:p14="http://schemas.microsoft.com/office/powerpoint/2010/main" val="31755428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xmlns="" id="{9F2CC81D-0481-484A-B9C4-B83CA27A50FB}"/>
              </a:ext>
            </a:extLst>
          </p:cNvPr>
          <p:cNvSpPr>
            <a:spLocks noGrp="1"/>
          </p:cNvSpPr>
          <p:nvPr>
            <p:ph type="ctrTitle"/>
          </p:nvPr>
        </p:nvSpPr>
        <p:spPr/>
        <p:txBody>
          <a:bodyPr>
            <a:normAutofit fontScale="90000"/>
          </a:bodyPr>
          <a:lstStyle/>
          <a:p>
            <a:r>
              <a:rPr lang="en-GB" dirty="0"/>
              <a:t>Evidence-Based Practice in Exercise Science (</a:t>
            </a:r>
            <a:r>
              <a:rPr lang="en-GB" dirty="0" err="1"/>
              <a:t>Amonette</a:t>
            </a:r>
            <a:r>
              <a:rPr lang="en-GB" dirty="0"/>
              <a:t>, 2016)</a:t>
            </a:r>
            <a:endParaRPr lang="en-US" dirty="0"/>
          </a:p>
        </p:txBody>
      </p:sp>
    </p:spTree>
    <p:extLst>
      <p:ext uri="{BB962C8B-B14F-4D97-AF65-F5344CB8AC3E}">
        <p14:creationId xmlns:p14="http://schemas.microsoft.com/office/powerpoint/2010/main" val="31287814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Six Steps of Evidence Based Practice</a:t>
            </a:r>
          </a:p>
        </p:txBody>
      </p:sp>
      <p:sp>
        <p:nvSpPr>
          <p:cNvPr id="5" name="Content Placeholder 4">
            <a:extLst>
              <a:ext uri="{FF2B5EF4-FFF2-40B4-BE49-F238E27FC236}">
                <a16:creationId xmlns:a16="http://schemas.microsoft.com/office/drawing/2014/main" xmlns="" id="{8DDB56DB-AC61-8641-A8DB-0F9637D457E7}"/>
              </a:ext>
            </a:extLst>
          </p:cNvPr>
          <p:cNvSpPr>
            <a:spLocks noGrp="1"/>
          </p:cNvSpPr>
          <p:nvPr>
            <p:ph idx="1"/>
          </p:nvPr>
        </p:nvSpPr>
        <p:spPr/>
        <p:txBody>
          <a:bodyPr/>
          <a:lstStyle/>
          <a:p>
            <a:pPr marL="514350" indent="-514350">
              <a:buFont typeface="+mj-lt"/>
              <a:buAutoNum type="arabicPeriod"/>
            </a:pPr>
            <a:r>
              <a:rPr lang="en-GB" dirty="0"/>
              <a:t>Develop a Question</a:t>
            </a:r>
          </a:p>
          <a:p>
            <a:pPr marL="514350" indent="-514350">
              <a:buFont typeface="+mj-lt"/>
              <a:buAutoNum type="arabicPeriod"/>
            </a:pPr>
            <a:r>
              <a:rPr lang="en-GB" dirty="0"/>
              <a:t>Search for Evidence</a:t>
            </a:r>
          </a:p>
          <a:p>
            <a:pPr marL="514350" indent="-514350">
              <a:buFont typeface="+mj-lt"/>
              <a:buAutoNum type="arabicPeriod"/>
            </a:pPr>
            <a:r>
              <a:rPr lang="en-GB" dirty="0"/>
              <a:t>Evaluate the Evidence</a:t>
            </a:r>
          </a:p>
          <a:p>
            <a:pPr marL="514350" indent="-514350">
              <a:buFont typeface="+mj-lt"/>
              <a:buAutoNum type="arabicPeriod"/>
            </a:pPr>
            <a:r>
              <a:rPr lang="en-GB" dirty="0"/>
              <a:t>Incorporate Evidence into Practice</a:t>
            </a:r>
          </a:p>
          <a:p>
            <a:pPr marL="514350" indent="-514350">
              <a:buFont typeface="+mj-lt"/>
              <a:buAutoNum type="arabicPeriod"/>
            </a:pPr>
            <a:r>
              <a:rPr lang="en-GB" dirty="0"/>
              <a:t>Confirm Evidence in Individual</a:t>
            </a:r>
          </a:p>
          <a:p>
            <a:pPr marL="514350" indent="-514350">
              <a:buFont typeface="+mj-lt"/>
              <a:buAutoNum type="arabicPeriod"/>
            </a:pPr>
            <a:r>
              <a:rPr lang="en-GB" dirty="0"/>
              <a:t>Re-evaluate the Evidence</a:t>
            </a:r>
            <a:endParaRPr lang="en-US" dirty="0"/>
          </a:p>
        </p:txBody>
      </p:sp>
    </p:spTree>
    <p:extLst>
      <p:ext uri="{BB962C8B-B14F-4D97-AF65-F5344CB8AC3E}">
        <p14:creationId xmlns:p14="http://schemas.microsoft.com/office/powerpoint/2010/main" val="42443218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Developing a Question</a:t>
            </a:r>
          </a:p>
        </p:txBody>
      </p:sp>
      <p:sp>
        <p:nvSpPr>
          <p:cNvPr id="3" name="Content Placeholder 2"/>
          <p:cNvSpPr>
            <a:spLocks noGrp="1"/>
          </p:cNvSpPr>
          <p:nvPr>
            <p:ph idx="1"/>
          </p:nvPr>
        </p:nvSpPr>
        <p:spPr/>
        <p:txBody>
          <a:bodyPr/>
          <a:lstStyle/>
          <a:p>
            <a:r>
              <a:rPr lang="en-GB" dirty="0"/>
              <a:t>Be specific - consider PICOT</a:t>
            </a:r>
          </a:p>
          <a:p>
            <a:pPr lvl="1"/>
            <a:r>
              <a:rPr lang="en-GB" dirty="0"/>
              <a:t>Population</a:t>
            </a:r>
          </a:p>
          <a:p>
            <a:pPr lvl="1"/>
            <a:r>
              <a:rPr lang="en-GB" dirty="0"/>
              <a:t>Intervention</a:t>
            </a:r>
          </a:p>
          <a:p>
            <a:pPr lvl="1"/>
            <a:r>
              <a:rPr lang="en-GB" dirty="0"/>
              <a:t>Comparison</a:t>
            </a:r>
          </a:p>
          <a:p>
            <a:pPr lvl="1"/>
            <a:r>
              <a:rPr lang="en-GB" dirty="0"/>
              <a:t>Outcome</a:t>
            </a:r>
          </a:p>
          <a:p>
            <a:pPr lvl="1"/>
            <a:r>
              <a:rPr lang="en-GB" dirty="0"/>
              <a:t>Time</a:t>
            </a:r>
          </a:p>
        </p:txBody>
      </p:sp>
    </p:spTree>
    <p:extLst>
      <p:ext uri="{BB962C8B-B14F-4D97-AF65-F5344CB8AC3E}">
        <p14:creationId xmlns:p14="http://schemas.microsoft.com/office/powerpoint/2010/main" val="5923922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44720071-A4CA-6840-90A6-26A8F7FA4CE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9311" y="0"/>
            <a:ext cx="8212052" cy="5593657"/>
          </a:xfrm>
          <a:prstGeom prst="rect">
            <a:avLst/>
          </a:prstGeom>
        </p:spPr>
      </p:pic>
    </p:spTree>
    <p:extLst>
      <p:ext uri="{BB962C8B-B14F-4D97-AF65-F5344CB8AC3E}">
        <p14:creationId xmlns:p14="http://schemas.microsoft.com/office/powerpoint/2010/main" val="28999791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E675BA8E-F4C5-BB49-9136-097CFE15DE55}"/>
              </a:ext>
            </a:extLst>
          </p:cNvPr>
          <p:cNvSpPr>
            <a:spLocks noGrp="1"/>
          </p:cNvSpPr>
          <p:nvPr>
            <p:ph type="title"/>
          </p:nvPr>
        </p:nvSpPr>
        <p:spPr/>
        <p:txBody>
          <a:bodyPr/>
          <a:lstStyle/>
          <a:p>
            <a:r>
              <a:rPr lang="en-GB" dirty="0"/>
              <a:t>Example</a:t>
            </a:r>
            <a:endParaRPr lang="en-US" dirty="0"/>
          </a:p>
        </p:txBody>
      </p:sp>
      <p:pic>
        <p:nvPicPr>
          <p:cNvPr id="6" name="Picture 6">
            <a:extLst>
              <a:ext uri="{FF2B5EF4-FFF2-40B4-BE49-F238E27FC236}">
                <a16:creationId xmlns:a16="http://schemas.microsoft.com/office/drawing/2014/main" xmlns="" id="{8AD6D3AF-0395-9F4D-B84B-70DC6C864AF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212272"/>
            <a:ext cx="8957095" cy="4190248"/>
          </a:xfrm>
          <a:prstGeom prst="rect">
            <a:avLst/>
          </a:prstGeom>
        </p:spPr>
      </p:pic>
    </p:spTree>
    <p:extLst>
      <p:ext uri="{BB962C8B-B14F-4D97-AF65-F5344CB8AC3E}">
        <p14:creationId xmlns:p14="http://schemas.microsoft.com/office/powerpoint/2010/main" val="27619305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A4E819-D8D8-2141-B738-64E9B2A28360}"/>
              </a:ext>
            </a:extLst>
          </p:cNvPr>
          <p:cNvSpPr>
            <a:spLocks noGrp="1"/>
          </p:cNvSpPr>
          <p:nvPr>
            <p:ph type="title"/>
          </p:nvPr>
        </p:nvSpPr>
        <p:spPr/>
        <p:txBody>
          <a:bodyPr/>
          <a:lstStyle/>
          <a:p>
            <a:r>
              <a:rPr lang="en-GB" dirty="0"/>
              <a:t>2. Search for Evidence</a:t>
            </a:r>
            <a:endParaRPr lang="en-US" dirty="0"/>
          </a:p>
        </p:txBody>
      </p:sp>
      <p:pic>
        <p:nvPicPr>
          <p:cNvPr id="4" name="Picture 4">
            <a:extLst>
              <a:ext uri="{FF2B5EF4-FFF2-40B4-BE49-F238E27FC236}">
                <a16:creationId xmlns:a16="http://schemas.microsoft.com/office/drawing/2014/main" xmlns="" id="{DD89CAE8-A365-F94C-8B41-4CFEB8E0297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43000" y="1207299"/>
            <a:ext cx="6607893" cy="4470900"/>
          </a:xfrm>
          <a:prstGeom prst="rect">
            <a:avLst/>
          </a:prstGeom>
        </p:spPr>
      </p:pic>
    </p:spTree>
    <p:extLst>
      <p:ext uri="{BB962C8B-B14F-4D97-AF65-F5344CB8AC3E}">
        <p14:creationId xmlns:p14="http://schemas.microsoft.com/office/powerpoint/2010/main" val="33050666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C3FC3B-731E-B143-AFBD-4C8DB0F9EC0D}"/>
              </a:ext>
            </a:extLst>
          </p:cNvPr>
          <p:cNvSpPr>
            <a:spLocks noGrp="1"/>
          </p:cNvSpPr>
          <p:nvPr>
            <p:ph type="title"/>
          </p:nvPr>
        </p:nvSpPr>
        <p:spPr>
          <a:xfrm>
            <a:off x="434109" y="-111731"/>
            <a:ext cx="8229600" cy="1143000"/>
          </a:xfrm>
        </p:spPr>
        <p:txBody>
          <a:bodyPr/>
          <a:lstStyle/>
          <a:p>
            <a:r>
              <a:rPr lang="en-GB" dirty="0"/>
              <a:t>Finding Peer-reviewed articles</a:t>
            </a:r>
            <a:endParaRPr lang="en-US" dirty="0"/>
          </a:p>
        </p:txBody>
      </p:sp>
      <p:pic>
        <p:nvPicPr>
          <p:cNvPr id="4" name="Picture 4">
            <a:extLst>
              <a:ext uri="{FF2B5EF4-FFF2-40B4-BE49-F238E27FC236}">
                <a16:creationId xmlns:a16="http://schemas.microsoft.com/office/drawing/2014/main" xmlns="" id="{82DB2A6F-C33D-794E-A3E8-01499630B7A8}"/>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37837" y="1031269"/>
            <a:ext cx="7067933" cy="4686647"/>
          </a:xfrm>
          <a:prstGeom prst="rect">
            <a:avLst/>
          </a:prstGeom>
        </p:spPr>
      </p:pic>
      <p:sp>
        <p:nvSpPr>
          <p:cNvPr id="6" name="TextBox 5">
            <a:extLst>
              <a:ext uri="{FF2B5EF4-FFF2-40B4-BE49-F238E27FC236}">
                <a16:creationId xmlns:a16="http://schemas.microsoft.com/office/drawing/2014/main" xmlns="" id="{40ADB755-6D13-6840-B2FA-F1845B22D7D7}"/>
              </a:ext>
            </a:extLst>
          </p:cNvPr>
          <p:cNvSpPr txBox="1"/>
          <p:nvPr/>
        </p:nvSpPr>
        <p:spPr>
          <a:xfrm>
            <a:off x="1373908" y="5331547"/>
            <a:ext cx="1627909" cy="461665"/>
          </a:xfrm>
          <a:prstGeom prst="rect">
            <a:avLst/>
          </a:prstGeom>
          <a:noFill/>
        </p:spPr>
        <p:txBody>
          <a:bodyPr wrap="square" rtlCol="0">
            <a:spAutoFit/>
          </a:bodyPr>
          <a:lstStyle/>
          <a:p>
            <a:pPr algn="l"/>
            <a:r>
              <a:rPr lang="en-GB" sz="2400" dirty="0">
                <a:solidFill>
                  <a:srgbClr val="FF0000"/>
                </a:solidFill>
              </a:rPr>
              <a:t>ProQuest</a:t>
            </a:r>
            <a:endParaRPr lang="en-US" sz="2400" dirty="0">
              <a:solidFill>
                <a:srgbClr val="FF0000"/>
              </a:solidFill>
            </a:endParaRPr>
          </a:p>
        </p:txBody>
      </p:sp>
    </p:spTree>
    <p:extLst>
      <p:ext uri="{BB962C8B-B14F-4D97-AF65-F5344CB8AC3E}">
        <p14:creationId xmlns:p14="http://schemas.microsoft.com/office/powerpoint/2010/main" val="168261854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9BF377-D26A-1642-85EB-1932E4FBD88B}"/>
              </a:ext>
            </a:extLst>
          </p:cNvPr>
          <p:cNvSpPr>
            <a:spLocks noGrp="1"/>
          </p:cNvSpPr>
          <p:nvPr>
            <p:ph type="title"/>
          </p:nvPr>
        </p:nvSpPr>
        <p:spPr/>
        <p:txBody>
          <a:bodyPr/>
          <a:lstStyle/>
          <a:p>
            <a:r>
              <a:rPr lang="en-GB" dirty="0"/>
              <a:t>Tips for searching</a:t>
            </a:r>
            <a:endParaRPr lang="en-US" dirty="0"/>
          </a:p>
        </p:txBody>
      </p:sp>
      <p:sp>
        <p:nvSpPr>
          <p:cNvPr id="3" name="Content Placeholder 2">
            <a:extLst>
              <a:ext uri="{FF2B5EF4-FFF2-40B4-BE49-F238E27FC236}">
                <a16:creationId xmlns:a16="http://schemas.microsoft.com/office/drawing/2014/main" xmlns="" id="{789C3105-5BE1-E24B-925A-4BE3F533DF99}"/>
              </a:ext>
            </a:extLst>
          </p:cNvPr>
          <p:cNvSpPr>
            <a:spLocks noGrp="1"/>
          </p:cNvSpPr>
          <p:nvPr>
            <p:ph idx="1"/>
          </p:nvPr>
        </p:nvSpPr>
        <p:spPr/>
        <p:txBody>
          <a:bodyPr/>
          <a:lstStyle/>
          <a:p>
            <a:r>
              <a:rPr lang="en-GB" dirty="0"/>
              <a:t>Use specific Keywords</a:t>
            </a:r>
          </a:p>
          <a:p>
            <a:r>
              <a:rPr lang="en-GB" dirty="0"/>
              <a:t>Truncations e.g. </a:t>
            </a:r>
            <a:r>
              <a:rPr lang="en-GB" dirty="0" err="1"/>
              <a:t>Physiolog</a:t>
            </a:r>
            <a:r>
              <a:rPr lang="en-GB" dirty="0"/>
              <a:t>*</a:t>
            </a:r>
          </a:p>
          <a:p>
            <a:r>
              <a:rPr lang="en-GB" dirty="0"/>
              <a:t>Boolean searches e.g.</a:t>
            </a:r>
          </a:p>
          <a:p>
            <a:endParaRPr lang="en-US" dirty="0"/>
          </a:p>
        </p:txBody>
      </p:sp>
      <p:pic>
        <p:nvPicPr>
          <p:cNvPr id="4" name="Picture 4">
            <a:extLst>
              <a:ext uri="{FF2B5EF4-FFF2-40B4-BE49-F238E27FC236}">
                <a16:creationId xmlns:a16="http://schemas.microsoft.com/office/drawing/2014/main" xmlns="" id="{AD9BAA7C-5A43-E847-A1E4-DBEEBC9EBD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6063"/>
            <a:ext cx="8597088" cy="2413733"/>
          </a:xfrm>
          <a:prstGeom prst="rect">
            <a:avLst/>
          </a:prstGeom>
        </p:spPr>
      </p:pic>
    </p:spTree>
    <p:extLst>
      <p:ext uri="{BB962C8B-B14F-4D97-AF65-F5344CB8AC3E}">
        <p14:creationId xmlns:p14="http://schemas.microsoft.com/office/powerpoint/2010/main" val="22224655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9599C2-AEBD-8A4C-96FA-1C4A00A824B2}"/>
              </a:ext>
            </a:extLst>
          </p:cNvPr>
          <p:cNvSpPr>
            <a:spLocks noGrp="1"/>
          </p:cNvSpPr>
          <p:nvPr>
            <p:ph type="title"/>
          </p:nvPr>
        </p:nvSpPr>
        <p:spPr>
          <a:xfrm>
            <a:off x="457199" y="-140999"/>
            <a:ext cx="8229600" cy="1143000"/>
          </a:xfrm>
        </p:spPr>
        <p:txBody>
          <a:bodyPr>
            <a:normAutofit fontScale="90000"/>
          </a:bodyPr>
          <a:lstStyle/>
          <a:p>
            <a:r>
              <a:rPr lang="en-GB" dirty="0"/>
              <a:t>Tips for reading research papers</a:t>
            </a:r>
            <a:endParaRPr lang="en-US" dirty="0"/>
          </a:p>
        </p:txBody>
      </p:sp>
      <p:pic>
        <p:nvPicPr>
          <p:cNvPr id="4" name="Picture 4">
            <a:extLst>
              <a:ext uri="{FF2B5EF4-FFF2-40B4-BE49-F238E27FC236}">
                <a16:creationId xmlns:a16="http://schemas.microsoft.com/office/drawing/2014/main" xmlns="" id="{374CC252-C79C-DA4D-8263-4F11FDFC3008}"/>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69363" y="762000"/>
            <a:ext cx="6005273" cy="4927745"/>
          </a:xfrm>
          <a:prstGeom prst="rect">
            <a:avLst/>
          </a:prstGeom>
        </p:spPr>
      </p:pic>
    </p:spTree>
    <p:extLst>
      <p:ext uri="{BB962C8B-B14F-4D97-AF65-F5344CB8AC3E}">
        <p14:creationId xmlns:p14="http://schemas.microsoft.com/office/powerpoint/2010/main" val="24347673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49C94E-D1BD-9141-88DD-2639F32E8C2D}"/>
              </a:ext>
            </a:extLst>
          </p:cNvPr>
          <p:cNvSpPr>
            <a:spLocks noGrp="1"/>
          </p:cNvSpPr>
          <p:nvPr>
            <p:ph type="title"/>
          </p:nvPr>
        </p:nvSpPr>
        <p:spPr>
          <a:xfrm>
            <a:off x="457200" y="159184"/>
            <a:ext cx="8229600" cy="1143000"/>
          </a:xfrm>
        </p:spPr>
        <p:txBody>
          <a:bodyPr/>
          <a:lstStyle/>
          <a:p>
            <a:r>
              <a:rPr lang="en-GB" dirty="0"/>
              <a:t>3. Evaluate the Evidence</a:t>
            </a:r>
            <a:endParaRPr lang="en-US" dirty="0"/>
          </a:p>
        </p:txBody>
      </p:sp>
      <p:sp>
        <p:nvSpPr>
          <p:cNvPr id="7" name="Content Placeholder 6">
            <a:extLst>
              <a:ext uri="{FF2B5EF4-FFF2-40B4-BE49-F238E27FC236}">
                <a16:creationId xmlns:a16="http://schemas.microsoft.com/office/drawing/2014/main" xmlns="" id="{7057C455-2B13-2A43-B038-D9EEB2A95817}"/>
              </a:ext>
            </a:extLst>
          </p:cNvPr>
          <p:cNvSpPr>
            <a:spLocks noGrp="1"/>
          </p:cNvSpPr>
          <p:nvPr>
            <p:ph idx="1"/>
          </p:nvPr>
        </p:nvSpPr>
        <p:spPr/>
        <p:txBody>
          <a:bodyPr/>
          <a:lstStyle/>
          <a:p>
            <a:r>
              <a:rPr lang="en-GB" dirty="0"/>
              <a:t>Rank the evidence you have found in order to judge the strength of evidence.</a:t>
            </a:r>
          </a:p>
          <a:p>
            <a:r>
              <a:rPr lang="en-GB" dirty="0"/>
              <a:t>Critically appraise individual papers </a:t>
            </a:r>
            <a:endParaRPr lang="en-US" dirty="0"/>
          </a:p>
        </p:txBody>
      </p:sp>
    </p:spTree>
    <p:extLst>
      <p:ext uri="{BB962C8B-B14F-4D97-AF65-F5344CB8AC3E}">
        <p14:creationId xmlns:p14="http://schemas.microsoft.com/office/powerpoint/2010/main" val="12432284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DB2B5B96-FD43-E746-8004-5DF16CE2C48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1727" y="127000"/>
            <a:ext cx="8413637" cy="5505017"/>
          </a:xfrm>
          <a:prstGeom prst="rect">
            <a:avLst/>
          </a:prstGeom>
        </p:spPr>
      </p:pic>
    </p:spTree>
    <p:extLst>
      <p:ext uri="{BB962C8B-B14F-4D97-AF65-F5344CB8AC3E}">
        <p14:creationId xmlns:p14="http://schemas.microsoft.com/office/powerpoint/2010/main" val="21013967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xmlns="" id="{54C58BDB-7E08-7943-A788-946441D9FE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7221" y="167544"/>
            <a:ext cx="7958051" cy="5410931"/>
          </a:xfrm>
          <a:prstGeom prst="rect">
            <a:avLst/>
          </a:prstGeom>
        </p:spPr>
      </p:pic>
    </p:spTree>
    <p:extLst>
      <p:ext uri="{BB962C8B-B14F-4D97-AF65-F5344CB8AC3E}">
        <p14:creationId xmlns:p14="http://schemas.microsoft.com/office/powerpoint/2010/main" val="4712588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xmlns="" id="{25467A1D-3700-9E4B-A6F8-9DE080F6A0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948" y="1050636"/>
            <a:ext cx="8709276" cy="3572164"/>
          </a:xfrm>
          <a:prstGeom prst="rect">
            <a:avLst/>
          </a:prstGeom>
        </p:spPr>
      </p:pic>
    </p:spTree>
    <p:extLst>
      <p:ext uri="{BB962C8B-B14F-4D97-AF65-F5344CB8AC3E}">
        <p14:creationId xmlns:p14="http://schemas.microsoft.com/office/powerpoint/2010/main" val="31992380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xmlns="" id="{3D10F0E9-1F65-134E-BB54-290FA36BA6E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0" y="-4564"/>
            <a:ext cx="7556579" cy="5668818"/>
          </a:xfrm>
          <a:prstGeom prst="rect">
            <a:avLst/>
          </a:prstGeom>
        </p:spPr>
      </p:pic>
    </p:spTree>
    <p:extLst>
      <p:ext uri="{BB962C8B-B14F-4D97-AF65-F5344CB8AC3E}">
        <p14:creationId xmlns:p14="http://schemas.microsoft.com/office/powerpoint/2010/main" val="7285666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xmlns="" id="{BE604225-186C-E04D-ADCE-10CBBC8C0A8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1765" y="0"/>
            <a:ext cx="7756651" cy="5818909"/>
          </a:xfrm>
          <a:prstGeom prst="rect">
            <a:avLst/>
          </a:prstGeom>
        </p:spPr>
      </p:pic>
    </p:spTree>
    <p:extLst>
      <p:ext uri="{BB962C8B-B14F-4D97-AF65-F5344CB8AC3E}">
        <p14:creationId xmlns:p14="http://schemas.microsoft.com/office/powerpoint/2010/main" val="26884400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xmlns="" id="{9B59E373-EEDF-1448-A039-37BB84900BB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3310" y="0"/>
            <a:ext cx="7525799" cy="5645727"/>
          </a:xfrm>
          <a:prstGeom prst="rect">
            <a:avLst/>
          </a:prstGeom>
        </p:spPr>
      </p:pic>
    </p:spTree>
    <p:extLst>
      <p:ext uri="{BB962C8B-B14F-4D97-AF65-F5344CB8AC3E}">
        <p14:creationId xmlns:p14="http://schemas.microsoft.com/office/powerpoint/2010/main" val="33699089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949F2478-181F-8B43-A911-B1840A81115A}"/>
              </a:ext>
            </a:extLst>
          </p:cNvPr>
          <p:cNvSpPr>
            <a:spLocks noGrp="1"/>
          </p:cNvSpPr>
          <p:nvPr>
            <p:ph type="title"/>
          </p:nvPr>
        </p:nvSpPr>
        <p:spPr/>
        <p:txBody>
          <a:bodyPr>
            <a:normAutofit fontScale="90000"/>
          </a:bodyPr>
          <a:lstStyle/>
          <a:p>
            <a:r>
              <a:rPr lang="en-GB" dirty="0"/>
              <a:t>4. Incorporate Evidence into Practice</a:t>
            </a:r>
            <a:endParaRPr lang="en-US" dirty="0"/>
          </a:p>
        </p:txBody>
      </p:sp>
      <p:sp>
        <p:nvSpPr>
          <p:cNvPr id="5" name="Content Placeholder 4">
            <a:extLst>
              <a:ext uri="{FF2B5EF4-FFF2-40B4-BE49-F238E27FC236}">
                <a16:creationId xmlns:a16="http://schemas.microsoft.com/office/drawing/2014/main" xmlns="" id="{97FEB8E0-CB4B-4246-A3CC-4211F0CAEED3}"/>
              </a:ext>
            </a:extLst>
          </p:cNvPr>
          <p:cNvSpPr>
            <a:spLocks noGrp="1"/>
          </p:cNvSpPr>
          <p:nvPr>
            <p:ph idx="1"/>
          </p:nvPr>
        </p:nvSpPr>
        <p:spPr/>
        <p:txBody>
          <a:bodyPr/>
          <a:lstStyle/>
          <a:p>
            <a:r>
              <a:rPr lang="en-GB" dirty="0"/>
              <a:t>Deciding when to act on evidence?</a:t>
            </a:r>
          </a:p>
          <a:p>
            <a:pPr lvl="1"/>
            <a:r>
              <a:rPr lang="en-GB" dirty="0"/>
              <a:t>will it </a:t>
            </a:r>
            <a:r>
              <a:rPr lang="en-GB" i="1" dirty="0"/>
              <a:t>significantly</a:t>
            </a:r>
            <a:r>
              <a:rPr lang="en-GB" dirty="0"/>
              <a:t> improve outcomes?</a:t>
            </a:r>
          </a:p>
          <a:p>
            <a:pPr lvl="1"/>
            <a:r>
              <a:rPr lang="en-GB" dirty="0"/>
              <a:t>will client adhere to new intervention?</a:t>
            </a:r>
          </a:p>
          <a:p>
            <a:pPr lvl="1"/>
            <a:r>
              <a:rPr lang="en-GB" dirty="0"/>
              <a:t>Is intervention time-effective?</a:t>
            </a:r>
          </a:p>
          <a:p>
            <a:pPr lvl="1"/>
            <a:r>
              <a:rPr lang="en-GB" dirty="0"/>
              <a:t>Is intervention cost-effective?</a:t>
            </a:r>
            <a:endParaRPr lang="en-US" dirty="0"/>
          </a:p>
        </p:txBody>
      </p:sp>
    </p:spTree>
    <p:extLst>
      <p:ext uri="{BB962C8B-B14F-4D97-AF65-F5344CB8AC3E}">
        <p14:creationId xmlns:p14="http://schemas.microsoft.com/office/powerpoint/2010/main" val="361689074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FDA1B037-4CEB-2B46-AC8B-D0C70559D06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8767" y="230909"/>
            <a:ext cx="7406943" cy="5000048"/>
          </a:xfrm>
          <a:prstGeom prst="rect">
            <a:avLst/>
          </a:prstGeom>
        </p:spPr>
      </p:pic>
    </p:spTree>
    <p:extLst>
      <p:ext uri="{BB962C8B-B14F-4D97-AF65-F5344CB8AC3E}">
        <p14:creationId xmlns:p14="http://schemas.microsoft.com/office/powerpoint/2010/main" val="19651501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EA7B6A0F-3F44-8E4A-A7F4-0AF5FF66ADB2}"/>
              </a:ext>
            </a:extLst>
          </p:cNvPr>
          <p:cNvSpPr>
            <a:spLocks noGrp="1"/>
          </p:cNvSpPr>
          <p:nvPr>
            <p:ph type="title"/>
          </p:nvPr>
        </p:nvSpPr>
        <p:spPr/>
        <p:txBody>
          <a:bodyPr/>
          <a:lstStyle/>
          <a:p>
            <a:r>
              <a:rPr lang="en-GB" dirty="0"/>
              <a:t>Influence of evidence</a:t>
            </a:r>
            <a:endParaRPr lang="en-US" dirty="0"/>
          </a:p>
        </p:txBody>
      </p:sp>
      <p:sp>
        <p:nvSpPr>
          <p:cNvPr id="5" name="Content Placeholder 4">
            <a:extLst>
              <a:ext uri="{FF2B5EF4-FFF2-40B4-BE49-F238E27FC236}">
                <a16:creationId xmlns:a16="http://schemas.microsoft.com/office/drawing/2014/main" xmlns="" id="{18002757-7281-5D4D-9588-AF54DFC09B85}"/>
              </a:ext>
            </a:extLst>
          </p:cNvPr>
          <p:cNvSpPr>
            <a:spLocks noGrp="1"/>
          </p:cNvSpPr>
          <p:nvPr>
            <p:ph idx="1"/>
          </p:nvPr>
        </p:nvSpPr>
        <p:spPr/>
        <p:txBody>
          <a:bodyPr/>
          <a:lstStyle/>
          <a:p>
            <a:r>
              <a:rPr lang="en-GB" dirty="0"/>
              <a:t>Confirmation of practice</a:t>
            </a:r>
          </a:p>
          <a:p>
            <a:r>
              <a:rPr lang="en-GB" dirty="0"/>
              <a:t>Modification or addition to practice</a:t>
            </a:r>
          </a:p>
          <a:p>
            <a:r>
              <a:rPr lang="en-GB" dirty="0"/>
              <a:t>Wholesale change (paradigm shift)</a:t>
            </a:r>
            <a:endParaRPr lang="en-US" dirty="0"/>
          </a:p>
        </p:txBody>
      </p:sp>
    </p:spTree>
    <p:extLst>
      <p:ext uri="{BB962C8B-B14F-4D97-AF65-F5344CB8AC3E}">
        <p14:creationId xmlns:p14="http://schemas.microsoft.com/office/powerpoint/2010/main" val="14120046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44C4E0-13E2-E948-8F42-19BE43E1D3AC}"/>
              </a:ext>
            </a:extLst>
          </p:cNvPr>
          <p:cNvSpPr>
            <a:spLocks noGrp="1"/>
          </p:cNvSpPr>
          <p:nvPr>
            <p:ph type="title"/>
          </p:nvPr>
        </p:nvSpPr>
        <p:spPr/>
        <p:txBody>
          <a:bodyPr>
            <a:normAutofit fontScale="90000"/>
          </a:bodyPr>
          <a:lstStyle/>
          <a:p>
            <a:r>
              <a:rPr lang="en-GB" dirty="0"/>
              <a:t>5. Confirming the evidence in the individual</a:t>
            </a:r>
            <a:endParaRPr lang="en-US" dirty="0"/>
          </a:p>
        </p:txBody>
      </p:sp>
      <p:sp>
        <p:nvSpPr>
          <p:cNvPr id="3" name="Content Placeholder 2">
            <a:extLst>
              <a:ext uri="{FF2B5EF4-FFF2-40B4-BE49-F238E27FC236}">
                <a16:creationId xmlns:a16="http://schemas.microsoft.com/office/drawing/2014/main" xmlns="" id="{0211A732-74B3-5344-8DE5-D06CADB48D6B}"/>
              </a:ext>
            </a:extLst>
          </p:cNvPr>
          <p:cNvSpPr>
            <a:spLocks noGrp="1"/>
          </p:cNvSpPr>
          <p:nvPr>
            <p:ph idx="1"/>
          </p:nvPr>
        </p:nvSpPr>
        <p:spPr/>
        <p:txBody>
          <a:bodyPr/>
          <a:lstStyle/>
          <a:p>
            <a:r>
              <a:rPr lang="en-GB" dirty="0"/>
              <a:t>Remember the principle of individuality</a:t>
            </a:r>
          </a:p>
          <a:p>
            <a:r>
              <a:rPr lang="en-GB" dirty="0"/>
              <a:t>Research studies involve </a:t>
            </a:r>
            <a:r>
              <a:rPr lang="en-GB" i="1" dirty="0"/>
              <a:t>generalising </a:t>
            </a:r>
          </a:p>
          <a:p>
            <a:endParaRPr lang="en-US" dirty="0"/>
          </a:p>
        </p:txBody>
      </p:sp>
      <p:pic>
        <p:nvPicPr>
          <p:cNvPr id="4" name="Picture 4">
            <a:extLst>
              <a:ext uri="{FF2B5EF4-FFF2-40B4-BE49-F238E27FC236}">
                <a16:creationId xmlns:a16="http://schemas.microsoft.com/office/drawing/2014/main" xmlns="" id="{B02ABFE4-D9ED-DF44-B1CB-0F35DB1014F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32495" y="2805928"/>
            <a:ext cx="5201920" cy="2893868"/>
          </a:xfrm>
          <a:prstGeom prst="rect">
            <a:avLst/>
          </a:prstGeom>
        </p:spPr>
      </p:pic>
    </p:spTree>
    <p:extLst>
      <p:ext uri="{BB962C8B-B14F-4D97-AF65-F5344CB8AC3E}">
        <p14:creationId xmlns:p14="http://schemas.microsoft.com/office/powerpoint/2010/main" val="375091432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3F7DA6-97D3-0F49-B3F8-6D9246AEE36C}"/>
              </a:ext>
            </a:extLst>
          </p:cNvPr>
          <p:cNvSpPr>
            <a:spLocks noGrp="1"/>
          </p:cNvSpPr>
          <p:nvPr>
            <p:ph type="title"/>
          </p:nvPr>
        </p:nvSpPr>
        <p:spPr/>
        <p:txBody>
          <a:bodyPr>
            <a:normAutofit fontScale="90000"/>
          </a:bodyPr>
          <a:lstStyle/>
          <a:p>
            <a:r>
              <a:rPr lang="en-GB" dirty="0"/>
              <a:t>How do we confirm evidence in individual?</a:t>
            </a:r>
            <a:endParaRPr lang="en-US" dirty="0"/>
          </a:p>
        </p:txBody>
      </p:sp>
      <p:sp>
        <p:nvSpPr>
          <p:cNvPr id="3" name="Content Placeholder 2">
            <a:extLst>
              <a:ext uri="{FF2B5EF4-FFF2-40B4-BE49-F238E27FC236}">
                <a16:creationId xmlns:a16="http://schemas.microsoft.com/office/drawing/2014/main" xmlns="" id="{D6857D8B-F467-D645-AB9B-8DB97D69F635}"/>
              </a:ext>
            </a:extLst>
          </p:cNvPr>
          <p:cNvSpPr>
            <a:spLocks noGrp="1"/>
          </p:cNvSpPr>
          <p:nvPr>
            <p:ph idx="1"/>
          </p:nvPr>
        </p:nvSpPr>
        <p:spPr/>
        <p:txBody>
          <a:bodyPr/>
          <a:lstStyle/>
          <a:p>
            <a:r>
              <a:rPr lang="en-GB" dirty="0"/>
              <a:t>Systematic testing</a:t>
            </a:r>
          </a:p>
          <a:p>
            <a:r>
              <a:rPr lang="en-GB" dirty="0"/>
              <a:t>Choice of test will have impact on results – tests must be reliable and valid</a:t>
            </a:r>
            <a:endParaRPr lang="en-US" dirty="0"/>
          </a:p>
        </p:txBody>
      </p:sp>
    </p:spTree>
    <p:extLst>
      <p:ext uri="{BB962C8B-B14F-4D97-AF65-F5344CB8AC3E}">
        <p14:creationId xmlns:p14="http://schemas.microsoft.com/office/powerpoint/2010/main" val="1332629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920F91-B056-5F48-8927-8832AAEA7C88}"/>
              </a:ext>
            </a:extLst>
          </p:cNvPr>
          <p:cNvSpPr>
            <a:spLocks noGrp="1"/>
          </p:cNvSpPr>
          <p:nvPr>
            <p:ph type="title"/>
          </p:nvPr>
        </p:nvSpPr>
        <p:spPr/>
        <p:txBody>
          <a:bodyPr/>
          <a:lstStyle/>
          <a:p>
            <a:r>
              <a:rPr lang="en-GB" dirty="0"/>
              <a:t>6. Re-evaluate the evidence</a:t>
            </a:r>
            <a:endParaRPr lang="en-US" dirty="0"/>
          </a:p>
        </p:txBody>
      </p:sp>
      <p:sp>
        <p:nvSpPr>
          <p:cNvPr id="3" name="Content Placeholder 2">
            <a:extLst>
              <a:ext uri="{FF2B5EF4-FFF2-40B4-BE49-F238E27FC236}">
                <a16:creationId xmlns:a16="http://schemas.microsoft.com/office/drawing/2014/main" xmlns="" id="{57FB8AB6-FC83-C040-B34D-A867902662A3}"/>
              </a:ext>
            </a:extLst>
          </p:cNvPr>
          <p:cNvSpPr>
            <a:spLocks noGrp="1"/>
          </p:cNvSpPr>
          <p:nvPr>
            <p:ph idx="1"/>
          </p:nvPr>
        </p:nvSpPr>
        <p:spPr/>
        <p:txBody>
          <a:bodyPr/>
          <a:lstStyle/>
          <a:p>
            <a:r>
              <a:rPr lang="en-GB" dirty="0"/>
              <a:t>Prompts to re-evaluate</a:t>
            </a:r>
          </a:p>
          <a:p>
            <a:pPr lvl="1"/>
            <a:r>
              <a:rPr lang="en-GB" dirty="0"/>
              <a:t>New research evidence</a:t>
            </a:r>
          </a:p>
          <a:p>
            <a:pPr lvl="1"/>
            <a:r>
              <a:rPr lang="en-GB" dirty="0"/>
              <a:t>New industry trends</a:t>
            </a:r>
          </a:p>
          <a:p>
            <a:pPr lvl="1"/>
            <a:r>
              <a:rPr lang="en-GB" dirty="0"/>
              <a:t>Passage of time</a:t>
            </a:r>
          </a:p>
          <a:p>
            <a:pPr lvl="1"/>
            <a:r>
              <a:rPr lang="en-GB" dirty="0"/>
              <a:t>New athlete/client</a:t>
            </a:r>
          </a:p>
          <a:p>
            <a:pPr lvl="1"/>
            <a:r>
              <a:rPr lang="en-GB" dirty="0"/>
              <a:t>Long-term effects and safety</a:t>
            </a:r>
          </a:p>
          <a:p>
            <a:pPr lvl="1"/>
            <a:r>
              <a:rPr lang="en-GB" dirty="0"/>
              <a:t>Technological advances</a:t>
            </a:r>
            <a:endParaRPr lang="en-US" dirty="0"/>
          </a:p>
        </p:txBody>
      </p:sp>
    </p:spTree>
    <p:extLst>
      <p:ext uri="{BB962C8B-B14F-4D97-AF65-F5344CB8AC3E}">
        <p14:creationId xmlns:p14="http://schemas.microsoft.com/office/powerpoint/2010/main" val="229019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07E1E0-D8B8-FF42-89AA-B0DBB4CE198D}"/>
              </a:ext>
            </a:extLst>
          </p:cNvPr>
          <p:cNvSpPr>
            <a:spLocks noGrp="1"/>
          </p:cNvSpPr>
          <p:nvPr>
            <p:ph type="title"/>
          </p:nvPr>
        </p:nvSpPr>
        <p:spPr/>
        <p:txBody>
          <a:bodyPr/>
          <a:lstStyle/>
          <a:p>
            <a:r>
              <a:rPr lang="en-GB" dirty="0"/>
              <a:t>How to stay current</a:t>
            </a:r>
            <a:endParaRPr lang="en-US" dirty="0"/>
          </a:p>
        </p:txBody>
      </p:sp>
      <p:sp>
        <p:nvSpPr>
          <p:cNvPr id="3" name="Content Placeholder 2">
            <a:extLst>
              <a:ext uri="{FF2B5EF4-FFF2-40B4-BE49-F238E27FC236}">
                <a16:creationId xmlns:a16="http://schemas.microsoft.com/office/drawing/2014/main" xmlns="" id="{2B5550AA-C193-5B4D-BC2A-D35229C53CFA}"/>
              </a:ext>
            </a:extLst>
          </p:cNvPr>
          <p:cNvSpPr>
            <a:spLocks noGrp="1"/>
          </p:cNvSpPr>
          <p:nvPr>
            <p:ph idx="1"/>
          </p:nvPr>
        </p:nvSpPr>
        <p:spPr/>
        <p:txBody>
          <a:bodyPr>
            <a:normAutofit fontScale="92500" lnSpcReduction="10000"/>
          </a:bodyPr>
          <a:lstStyle/>
          <a:p>
            <a:r>
              <a:rPr lang="en-GB" dirty="0"/>
              <a:t>Membership of professional bodies</a:t>
            </a:r>
          </a:p>
          <a:p>
            <a:r>
              <a:rPr lang="en-GB" dirty="0"/>
              <a:t>Updates from journals</a:t>
            </a:r>
          </a:p>
          <a:p>
            <a:r>
              <a:rPr lang="en-GB" dirty="0" err="1">
                <a:hlinkClick r:id="rId2"/>
              </a:rPr>
              <a:t>Www.researchgate.net</a:t>
            </a:r>
            <a:r>
              <a:rPr lang="en-GB" dirty="0"/>
              <a:t> – follow researchers in your area of interest</a:t>
            </a:r>
          </a:p>
          <a:p>
            <a:r>
              <a:rPr lang="en-GB" dirty="0"/>
              <a:t>LinkedIn </a:t>
            </a:r>
          </a:p>
          <a:p>
            <a:r>
              <a:rPr lang="en-GB" dirty="0"/>
              <a:t>Twitter</a:t>
            </a:r>
          </a:p>
          <a:p>
            <a:r>
              <a:rPr lang="en-GB" dirty="0"/>
              <a:t>Conferences e.g. BASES student conference, UKSCA conference</a:t>
            </a:r>
            <a:endParaRPr lang="en-US" dirty="0"/>
          </a:p>
        </p:txBody>
      </p:sp>
    </p:spTree>
    <p:extLst>
      <p:ext uri="{BB962C8B-B14F-4D97-AF65-F5344CB8AC3E}">
        <p14:creationId xmlns:p14="http://schemas.microsoft.com/office/powerpoint/2010/main" val="68476670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67BA9D-8C41-EC49-82FE-10E66B6FD9A4}"/>
              </a:ext>
            </a:extLst>
          </p:cNvPr>
          <p:cNvSpPr>
            <a:spLocks noGrp="1"/>
          </p:cNvSpPr>
          <p:nvPr>
            <p:ph type="title"/>
          </p:nvPr>
        </p:nvSpPr>
        <p:spPr/>
        <p:txBody>
          <a:bodyPr>
            <a:normAutofit fontScale="90000"/>
          </a:bodyPr>
          <a:lstStyle/>
          <a:p>
            <a:r>
              <a:rPr lang="en-GB" dirty="0"/>
              <a:t>Case study example – single set vs multiple set</a:t>
            </a:r>
            <a:endParaRPr lang="en-US" dirty="0"/>
          </a:p>
        </p:txBody>
      </p:sp>
      <p:sp>
        <p:nvSpPr>
          <p:cNvPr id="3" name="Content Placeholder 2">
            <a:extLst>
              <a:ext uri="{FF2B5EF4-FFF2-40B4-BE49-F238E27FC236}">
                <a16:creationId xmlns:a16="http://schemas.microsoft.com/office/drawing/2014/main" xmlns="" id="{B7FCCED0-9E59-E346-B219-E7C5C38131BF}"/>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413664500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9FA5C810-C2BA-DD47-BDFB-AC97DC0999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273" y="63455"/>
            <a:ext cx="8327505" cy="5397834"/>
          </a:xfrm>
          <a:prstGeom prst="rect">
            <a:avLst/>
          </a:prstGeom>
        </p:spPr>
      </p:pic>
    </p:spTree>
    <p:extLst>
      <p:ext uri="{BB962C8B-B14F-4D97-AF65-F5344CB8AC3E}">
        <p14:creationId xmlns:p14="http://schemas.microsoft.com/office/powerpoint/2010/main" val="221806699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2D2AF9C1-5CDD-604F-A318-0EBAFCC7808B}"/>
              </a:ext>
            </a:extLst>
          </p:cNvPr>
          <p:cNvSpPr>
            <a:spLocks noGrp="1"/>
          </p:cNvSpPr>
          <p:nvPr>
            <p:ph type="title"/>
          </p:nvPr>
        </p:nvSpPr>
        <p:spPr/>
        <p:txBody>
          <a:bodyPr/>
          <a:lstStyle/>
          <a:p>
            <a:r>
              <a:rPr lang="en-GB" dirty="0"/>
              <a:t>1. Develop a question</a:t>
            </a:r>
            <a:endParaRPr lang="en-US" dirty="0"/>
          </a:p>
        </p:txBody>
      </p:sp>
      <p:sp>
        <p:nvSpPr>
          <p:cNvPr id="5" name="Content Placeholder 4">
            <a:extLst>
              <a:ext uri="{FF2B5EF4-FFF2-40B4-BE49-F238E27FC236}">
                <a16:creationId xmlns:a16="http://schemas.microsoft.com/office/drawing/2014/main" xmlns="" id="{BD514FA8-6441-7648-9D4B-D58937615068}"/>
              </a:ext>
            </a:extLst>
          </p:cNvPr>
          <p:cNvSpPr>
            <a:spLocks noGrp="1"/>
          </p:cNvSpPr>
          <p:nvPr>
            <p:ph idx="1"/>
          </p:nvPr>
        </p:nvSpPr>
        <p:spPr/>
        <p:txBody>
          <a:bodyPr/>
          <a:lstStyle/>
          <a:p>
            <a:r>
              <a:rPr lang="en-US" dirty="0"/>
              <a:t>In a college-aged recreational athlete, is single- or multiple-set resistance exercise more effective to improve muscle strength                           and hypertrophy during a &gt;12-week period?</a:t>
            </a:r>
          </a:p>
        </p:txBody>
      </p:sp>
    </p:spTree>
    <p:extLst>
      <p:ext uri="{BB962C8B-B14F-4D97-AF65-F5344CB8AC3E}">
        <p14:creationId xmlns:p14="http://schemas.microsoft.com/office/powerpoint/2010/main" val="286851673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32B0063E-95C6-4047-A70F-FE19BFB8F17F}"/>
              </a:ext>
            </a:extLst>
          </p:cNvPr>
          <p:cNvSpPr>
            <a:spLocks noGrp="1"/>
          </p:cNvSpPr>
          <p:nvPr>
            <p:ph type="title"/>
          </p:nvPr>
        </p:nvSpPr>
        <p:spPr/>
        <p:txBody>
          <a:bodyPr/>
          <a:lstStyle/>
          <a:p>
            <a:r>
              <a:rPr lang="en-GB" dirty="0"/>
              <a:t>2. Search for evidence</a:t>
            </a:r>
            <a:endParaRPr lang="en-US" dirty="0"/>
          </a:p>
        </p:txBody>
      </p:sp>
      <p:sp>
        <p:nvSpPr>
          <p:cNvPr id="5" name="Content Placeholder 4">
            <a:extLst>
              <a:ext uri="{FF2B5EF4-FFF2-40B4-BE49-F238E27FC236}">
                <a16:creationId xmlns:a16="http://schemas.microsoft.com/office/drawing/2014/main" xmlns="" id="{3D5E8E80-FF1E-0E4B-9B77-FCB57FD0EBFB}"/>
              </a:ext>
            </a:extLst>
          </p:cNvPr>
          <p:cNvSpPr>
            <a:spLocks noGrp="1"/>
          </p:cNvSpPr>
          <p:nvPr>
            <p:ph idx="1"/>
          </p:nvPr>
        </p:nvSpPr>
        <p:spPr/>
        <p:txBody>
          <a:bodyPr>
            <a:normAutofit fontScale="92500" lnSpcReduction="10000"/>
          </a:bodyPr>
          <a:lstStyle/>
          <a:p>
            <a:r>
              <a:rPr lang="en-US" dirty="0"/>
              <a:t>Initially the position stand from the American College of Sports Medicine (ACSM) on exercise progressions was obtained (</a:t>
            </a:r>
            <a:r>
              <a:rPr lang="en-US" dirty="0" err="1"/>
              <a:t>Ratamess</a:t>
            </a:r>
            <a:r>
              <a:rPr lang="en-US" dirty="0"/>
              <a:t>                  et al., 2009)</a:t>
            </a:r>
            <a:r>
              <a:rPr lang="en-GB" dirty="0"/>
              <a:t> – </a:t>
            </a:r>
            <a:r>
              <a:rPr lang="en-GB" i="1" dirty="0"/>
              <a:t>this exhaustively reviewed the literature up to the year 2009.</a:t>
            </a:r>
          </a:p>
          <a:p>
            <a:r>
              <a:rPr lang="en-GB" i="1" dirty="0"/>
              <a:t>PubMed was then searched using the phrase “single versus multiple sets and resistance training.” </a:t>
            </a:r>
            <a:endParaRPr lang="en-US" i="1" dirty="0"/>
          </a:p>
        </p:txBody>
      </p:sp>
    </p:spTree>
    <p:extLst>
      <p:ext uri="{BB962C8B-B14F-4D97-AF65-F5344CB8AC3E}">
        <p14:creationId xmlns:p14="http://schemas.microsoft.com/office/powerpoint/2010/main" val="410792036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809F7134-3351-834D-8167-E7661EA0EF1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8766" y="254000"/>
            <a:ext cx="7901029" cy="5111750"/>
          </a:xfrm>
          <a:prstGeom prst="rect">
            <a:avLst/>
          </a:prstGeom>
        </p:spPr>
      </p:pic>
    </p:spTree>
    <p:extLst>
      <p:ext uri="{BB962C8B-B14F-4D97-AF65-F5344CB8AC3E}">
        <p14:creationId xmlns:p14="http://schemas.microsoft.com/office/powerpoint/2010/main" val="391422475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xmlns="" id="{5CEEAA88-29DD-3A45-A904-8CEED4F3650F}"/>
              </a:ext>
            </a:extLst>
          </p:cNvPr>
          <p:cNvSpPr>
            <a:spLocks noGrp="1"/>
          </p:cNvSpPr>
          <p:nvPr>
            <p:ph type="title"/>
          </p:nvPr>
        </p:nvSpPr>
        <p:spPr/>
        <p:txBody>
          <a:bodyPr>
            <a:normAutofit fontScale="90000"/>
          </a:bodyPr>
          <a:lstStyle/>
          <a:p>
            <a:r>
              <a:rPr lang="en-GB" dirty="0"/>
              <a:t>Search findings produced two meta-analyses</a:t>
            </a:r>
            <a:endParaRPr lang="en-US" dirty="0"/>
          </a:p>
        </p:txBody>
      </p:sp>
      <p:sp>
        <p:nvSpPr>
          <p:cNvPr id="5" name="Content Placeholder 4">
            <a:extLst>
              <a:ext uri="{FF2B5EF4-FFF2-40B4-BE49-F238E27FC236}">
                <a16:creationId xmlns:a16="http://schemas.microsoft.com/office/drawing/2014/main" xmlns="" id="{2F159BE4-D4D0-6E48-A1C3-7C99A1277E72}"/>
              </a:ext>
            </a:extLst>
          </p:cNvPr>
          <p:cNvSpPr>
            <a:spLocks noGrp="1"/>
          </p:cNvSpPr>
          <p:nvPr>
            <p:ph idx="1"/>
          </p:nvPr>
        </p:nvSpPr>
        <p:spPr/>
        <p:txBody>
          <a:bodyPr/>
          <a:lstStyle/>
          <a:p>
            <a:r>
              <a:rPr lang="en-US" dirty="0"/>
              <a:t>These two meta-analyses compared muscle strength (</a:t>
            </a:r>
            <a:r>
              <a:rPr lang="en-US" dirty="0" err="1"/>
              <a:t>Krieger</a:t>
            </a:r>
            <a:r>
              <a:rPr lang="en-US" dirty="0"/>
              <a:t>, 2009) and hypertrophy outcomes (</a:t>
            </a:r>
            <a:r>
              <a:rPr lang="en-US" dirty="0" err="1"/>
              <a:t>Krieger</a:t>
            </a:r>
            <a:r>
              <a:rPr lang="en-US" dirty="0"/>
              <a:t>, 2010) from single versus multiple sets, providing a quantitative analysis of the different treatments</a:t>
            </a:r>
          </a:p>
        </p:txBody>
      </p:sp>
    </p:spTree>
    <p:extLst>
      <p:ext uri="{BB962C8B-B14F-4D97-AF65-F5344CB8AC3E}">
        <p14:creationId xmlns:p14="http://schemas.microsoft.com/office/powerpoint/2010/main" val="38696325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47330A6-9F30-4148-BE5E-4E39E1DED2B6}"/>
              </a:ext>
            </a:extLst>
          </p:cNvPr>
          <p:cNvSpPr>
            <a:spLocks noGrp="1"/>
          </p:cNvSpPr>
          <p:nvPr>
            <p:ph type="title"/>
          </p:nvPr>
        </p:nvSpPr>
        <p:spPr/>
        <p:txBody>
          <a:bodyPr/>
          <a:lstStyle/>
          <a:p>
            <a:r>
              <a:rPr lang="en-GB" dirty="0"/>
              <a:t>3. Evaluate the evidence</a:t>
            </a:r>
            <a:endParaRPr lang="en-US" dirty="0"/>
          </a:p>
        </p:txBody>
      </p:sp>
      <p:sp>
        <p:nvSpPr>
          <p:cNvPr id="3" name="Content Placeholder 2">
            <a:extLst>
              <a:ext uri="{FF2B5EF4-FFF2-40B4-BE49-F238E27FC236}">
                <a16:creationId xmlns:a16="http://schemas.microsoft.com/office/drawing/2014/main" xmlns="" id="{C72AD0BB-E037-514E-BAFF-E5CE8CD90851}"/>
              </a:ext>
            </a:extLst>
          </p:cNvPr>
          <p:cNvSpPr>
            <a:spLocks noGrp="1"/>
          </p:cNvSpPr>
          <p:nvPr>
            <p:ph idx="1"/>
          </p:nvPr>
        </p:nvSpPr>
        <p:spPr/>
        <p:txBody>
          <a:bodyPr/>
          <a:lstStyle/>
          <a:p>
            <a:r>
              <a:rPr lang="en-GB" dirty="0"/>
              <a:t>ACSM recommendations : one to three sets is effective for immediate strength                  gains in novices (level A), but higher-volume programs with systematic variation are required for optimal gains in intermediate                  and advanced athletes (level A).</a:t>
            </a:r>
            <a:endParaRPr lang="en-US" dirty="0"/>
          </a:p>
        </p:txBody>
      </p:sp>
    </p:spTree>
    <p:extLst>
      <p:ext uri="{BB962C8B-B14F-4D97-AF65-F5344CB8AC3E}">
        <p14:creationId xmlns:p14="http://schemas.microsoft.com/office/powerpoint/2010/main" val="385859087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B508D9-FC36-F24C-B5DB-11C49CAE4AAC}"/>
              </a:ext>
            </a:extLst>
          </p:cNvPr>
          <p:cNvSpPr>
            <a:spLocks noGrp="1"/>
          </p:cNvSpPr>
          <p:nvPr>
            <p:ph type="title"/>
          </p:nvPr>
        </p:nvSpPr>
        <p:spPr/>
        <p:txBody>
          <a:bodyPr>
            <a:normAutofit fontScale="90000"/>
          </a:bodyPr>
          <a:lstStyle/>
          <a:p>
            <a:r>
              <a:rPr lang="en-GB" dirty="0" err="1"/>
              <a:t>Krieger</a:t>
            </a:r>
            <a:r>
              <a:rPr lang="en-GB" dirty="0"/>
              <a:t> (2009) </a:t>
            </a:r>
            <a:r>
              <a:rPr lang="en-GB" dirty="0" err="1"/>
              <a:t>stremgth</a:t>
            </a:r>
            <a:r>
              <a:rPr lang="en-GB" dirty="0"/>
              <a:t> meta analysis</a:t>
            </a:r>
            <a:endParaRPr lang="en-US" dirty="0"/>
          </a:p>
        </p:txBody>
      </p:sp>
      <p:sp>
        <p:nvSpPr>
          <p:cNvPr id="3" name="Content Placeholder 2">
            <a:extLst>
              <a:ext uri="{FF2B5EF4-FFF2-40B4-BE49-F238E27FC236}">
                <a16:creationId xmlns:a16="http://schemas.microsoft.com/office/drawing/2014/main" xmlns="" id="{BF891B77-DA92-AE46-9BB2-6383AF974820}"/>
              </a:ext>
            </a:extLst>
          </p:cNvPr>
          <p:cNvSpPr>
            <a:spLocks noGrp="1"/>
          </p:cNvSpPr>
          <p:nvPr>
            <p:ph idx="1"/>
          </p:nvPr>
        </p:nvSpPr>
        <p:spPr/>
        <p:txBody>
          <a:bodyPr>
            <a:normAutofit lnSpcReduction="10000"/>
          </a:bodyPr>
          <a:lstStyle/>
          <a:p>
            <a:r>
              <a:rPr lang="en-GB" dirty="0"/>
              <a:t>Multiple vs single sets on strength</a:t>
            </a:r>
          </a:p>
          <a:p>
            <a:r>
              <a:rPr lang="en-GB" dirty="0"/>
              <a:t>14 different studies a on trained and untrained subjects</a:t>
            </a:r>
          </a:p>
          <a:p>
            <a:r>
              <a:rPr lang="en-GB" dirty="0"/>
              <a:t>Used 1RM strength test, used healthy subjects, minimum 4 weeks.</a:t>
            </a:r>
          </a:p>
          <a:p>
            <a:r>
              <a:rPr lang="en-GB" dirty="0"/>
              <a:t>Findings: 2 or 3 sets resulted in 46% greater strength gains than 1 set, &gt;3 sets = no change</a:t>
            </a:r>
          </a:p>
        </p:txBody>
      </p:sp>
    </p:spTree>
    <p:extLst>
      <p:ext uri="{BB962C8B-B14F-4D97-AF65-F5344CB8AC3E}">
        <p14:creationId xmlns:p14="http://schemas.microsoft.com/office/powerpoint/2010/main" val="382271459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36ABD84-9B15-2349-BF21-3DAC215C8A6A}"/>
              </a:ext>
            </a:extLst>
          </p:cNvPr>
          <p:cNvSpPr>
            <a:spLocks noGrp="1"/>
          </p:cNvSpPr>
          <p:nvPr>
            <p:ph type="title"/>
          </p:nvPr>
        </p:nvSpPr>
        <p:spPr/>
        <p:txBody>
          <a:bodyPr>
            <a:normAutofit fontScale="90000"/>
          </a:bodyPr>
          <a:lstStyle/>
          <a:p>
            <a:r>
              <a:rPr lang="en-GB" dirty="0" err="1"/>
              <a:t>Krieger</a:t>
            </a:r>
            <a:r>
              <a:rPr lang="en-GB" dirty="0"/>
              <a:t> (2010) Hypertrophy meta-analysis</a:t>
            </a:r>
            <a:endParaRPr lang="en-US" dirty="0"/>
          </a:p>
        </p:txBody>
      </p:sp>
      <p:sp>
        <p:nvSpPr>
          <p:cNvPr id="3" name="Content Placeholder 2">
            <a:extLst>
              <a:ext uri="{FF2B5EF4-FFF2-40B4-BE49-F238E27FC236}">
                <a16:creationId xmlns:a16="http://schemas.microsoft.com/office/drawing/2014/main" xmlns="" id="{CD26D7FF-4F5B-8745-827A-A671FB5C2B5A}"/>
              </a:ext>
            </a:extLst>
          </p:cNvPr>
          <p:cNvSpPr>
            <a:spLocks noGrp="1"/>
          </p:cNvSpPr>
          <p:nvPr>
            <p:ph idx="1"/>
          </p:nvPr>
        </p:nvSpPr>
        <p:spPr/>
        <p:txBody>
          <a:bodyPr/>
          <a:lstStyle/>
          <a:p>
            <a:r>
              <a:rPr lang="en-GB" dirty="0"/>
              <a:t>Single vs multiple sets on hypertrophy</a:t>
            </a:r>
          </a:p>
          <a:p>
            <a:r>
              <a:rPr lang="en-GB" dirty="0"/>
              <a:t>Same inclusion characteristics</a:t>
            </a:r>
          </a:p>
          <a:p>
            <a:r>
              <a:rPr lang="en-GB" dirty="0"/>
              <a:t>8 studies included</a:t>
            </a:r>
          </a:p>
          <a:p>
            <a:r>
              <a:rPr lang="en-GB" dirty="0"/>
              <a:t>Findings: 2 or 3 sets resulted in 40% greater gains in hypertrophy compared to 1 set</a:t>
            </a:r>
          </a:p>
          <a:p>
            <a:endParaRPr lang="en-US" dirty="0"/>
          </a:p>
        </p:txBody>
      </p:sp>
    </p:spTree>
    <p:extLst>
      <p:ext uri="{BB962C8B-B14F-4D97-AF65-F5344CB8AC3E}">
        <p14:creationId xmlns:p14="http://schemas.microsoft.com/office/powerpoint/2010/main" val="108915787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B5A91D-33E0-B04A-817A-BB499499E2DC}"/>
              </a:ext>
            </a:extLst>
          </p:cNvPr>
          <p:cNvSpPr>
            <a:spLocks noGrp="1"/>
          </p:cNvSpPr>
          <p:nvPr>
            <p:ph type="title"/>
          </p:nvPr>
        </p:nvSpPr>
        <p:spPr/>
        <p:txBody>
          <a:bodyPr/>
          <a:lstStyle/>
          <a:p>
            <a:r>
              <a:rPr lang="en-GB" dirty="0"/>
              <a:t>Conclusions based on evidence</a:t>
            </a:r>
            <a:endParaRPr lang="en-US" dirty="0"/>
          </a:p>
        </p:txBody>
      </p:sp>
      <p:sp>
        <p:nvSpPr>
          <p:cNvPr id="3" name="Content Placeholder 2">
            <a:extLst>
              <a:ext uri="{FF2B5EF4-FFF2-40B4-BE49-F238E27FC236}">
                <a16:creationId xmlns:a16="http://schemas.microsoft.com/office/drawing/2014/main" xmlns="" id="{B1408C39-EB6F-D642-BC66-42FB7D305934}"/>
              </a:ext>
            </a:extLst>
          </p:cNvPr>
          <p:cNvSpPr>
            <a:spLocks noGrp="1"/>
          </p:cNvSpPr>
          <p:nvPr>
            <p:ph idx="1"/>
          </p:nvPr>
        </p:nvSpPr>
        <p:spPr/>
        <p:txBody>
          <a:bodyPr/>
          <a:lstStyle/>
          <a:p>
            <a:r>
              <a:rPr lang="en-US" dirty="0"/>
              <a:t>Level A evidence supports the use of multiple versus single sets to improve muscular strength and hypertrophy in college-aged                           recreational athletes.</a:t>
            </a:r>
          </a:p>
        </p:txBody>
      </p:sp>
    </p:spTree>
    <p:extLst>
      <p:ext uri="{BB962C8B-B14F-4D97-AF65-F5344CB8AC3E}">
        <p14:creationId xmlns:p14="http://schemas.microsoft.com/office/powerpoint/2010/main" val="99613500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EFC5A1-F66D-C74A-8B74-710040865BB9}"/>
              </a:ext>
            </a:extLst>
          </p:cNvPr>
          <p:cNvSpPr>
            <a:spLocks noGrp="1"/>
          </p:cNvSpPr>
          <p:nvPr>
            <p:ph type="title"/>
          </p:nvPr>
        </p:nvSpPr>
        <p:spPr/>
        <p:txBody>
          <a:bodyPr>
            <a:normAutofit fontScale="90000"/>
          </a:bodyPr>
          <a:lstStyle/>
          <a:p>
            <a:r>
              <a:rPr lang="en-GB" dirty="0"/>
              <a:t>4. Incorporating evidence into practice</a:t>
            </a:r>
            <a:endParaRPr lang="en-US" dirty="0"/>
          </a:p>
        </p:txBody>
      </p:sp>
      <p:sp>
        <p:nvSpPr>
          <p:cNvPr id="3" name="Content Placeholder 2">
            <a:extLst>
              <a:ext uri="{FF2B5EF4-FFF2-40B4-BE49-F238E27FC236}">
                <a16:creationId xmlns:a16="http://schemas.microsoft.com/office/drawing/2014/main" xmlns="" id="{609AAB29-7883-7C4C-AC40-A18A63D30CC9}"/>
              </a:ext>
            </a:extLst>
          </p:cNvPr>
          <p:cNvSpPr>
            <a:spLocks noGrp="1"/>
          </p:cNvSpPr>
          <p:nvPr>
            <p:ph idx="1"/>
          </p:nvPr>
        </p:nvSpPr>
        <p:spPr/>
        <p:txBody>
          <a:bodyPr>
            <a:normAutofit fontScale="92500" lnSpcReduction="10000"/>
          </a:bodyPr>
          <a:lstStyle/>
          <a:p>
            <a:r>
              <a:rPr lang="en-US" dirty="0"/>
              <a:t>On the basis of the evidence, Billy should recommend that Mei perform approximately three sets per exercise, as the outcome                  from multiple sets is clearly better. However, if Mei’s time is limited, she may use single sets for the first month of the</a:t>
            </a:r>
            <a:r>
              <a:rPr lang="en-GB"/>
              <a:t> </a:t>
            </a:r>
            <a:r>
              <a:rPr lang="en-US"/>
              <a:t>training </a:t>
            </a:r>
            <a:r>
              <a:rPr lang="en-US" dirty="0"/>
              <a:t>program, as novices may see gains from such programs before progressing to higher-volume multiple-set programs.</a:t>
            </a:r>
          </a:p>
        </p:txBody>
      </p:sp>
    </p:spTree>
    <p:extLst>
      <p:ext uri="{BB962C8B-B14F-4D97-AF65-F5344CB8AC3E}">
        <p14:creationId xmlns:p14="http://schemas.microsoft.com/office/powerpoint/2010/main" val="23875416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schemas.microsoft.com/office/infopath/2007/PartnerControls"/>
    <ds:schemaRef ds:uri="http://purl.org/dc/elements/1.1/"/>
    <ds:schemaRef ds:uri="http://schemas.openxmlformats.org/package/2006/metadata/core-properties"/>
    <ds:schemaRef ds:uri="http://schemas.microsoft.com/office/2006/metadata/properties"/>
    <ds:schemaRef ds:uri="http://purl.org/dc/terms/"/>
    <ds:schemaRef ds:uri="http://schemas.microsoft.com/office/2006/documentManagement/types"/>
    <ds:schemaRef ds:uri="http://purl.org/dc/dcmitype/"/>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1111</TotalTime>
  <Words>1325</Words>
  <Application>Microsoft Office PowerPoint</Application>
  <PresentationFormat>On-screen Show (4:3)</PresentationFormat>
  <Paragraphs>176</Paragraphs>
  <Slides>72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72</vt:i4>
      </vt:variant>
    </vt:vector>
  </HeadingPairs>
  <TitlesOfParts>
    <vt:vector size="76" baseType="lpstr">
      <vt:lpstr>Arial</vt:lpstr>
      <vt:lpstr>Calibri</vt:lpstr>
      <vt:lpstr>Myriad Pro</vt:lpstr>
      <vt:lpstr>20140311PresentationUWTSDTemplate</vt:lpstr>
      <vt:lpstr>Arfer yn Seiliedig ar Dystiolaeth mewn Gwyddor Ymarfer Corff (Amonette, 2016)</vt:lpstr>
      <vt:lpstr>Chwe Cam o Ymarfer yn seiliedig ar Dystiolaeth</vt:lpstr>
      <vt:lpstr>1. Datblygu Cwestiwn</vt:lpstr>
      <vt:lpstr>PowerPoint Presentation</vt:lpstr>
      <vt:lpstr>Enghraifft</vt:lpstr>
      <vt:lpstr>2. Chwilio am Tystiolaeth</vt:lpstr>
      <vt:lpstr>Dod o hyd i erthyglau</vt:lpstr>
      <vt:lpstr>Cynghor ar gyfer chwilio</vt:lpstr>
      <vt:lpstr>Chwiliadau Boole</vt:lpstr>
      <vt:lpstr>AND</vt:lpstr>
      <vt:lpstr>OR</vt:lpstr>
      <vt:lpstr>NOT</vt:lpstr>
      <vt:lpstr>Cynghor ar gyfer darllen papurau ymchwil</vt:lpstr>
      <vt:lpstr>3. Gwerthuso'r Dystiolaeth</vt:lpstr>
      <vt:lpstr>PowerPoint Presentation</vt:lpstr>
      <vt:lpstr>PowerPoint Presentation</vt:lpstr>
      <vt:lpstr>PowerPoint Presentation</vt:lpstr>
      <vt:lpstr>PowerPoint Presentation</vt:lpstr>
      <vt:lpstr>PowerPoint Presentation</vt:lpstr>
      <vt:lpstr>PowerPoint Presentation</vt:lpstr>
      <vt:lpstr>4. Ymgorffori Tystiolaeth i Ymarfer</vt:lpstr>
      <vt:lpstr>PowerPoint Presentation</vt:lpstr>
      <vt:lpstr>Dylanwad Tystiolaeth</vt:lpstr>
      <vt:lpstr>5. Cadarnhau'r dystiolaeth yn yr unigolyn</vt:lpstr>
      <vt:lpstr>Sut ydym ni'n cadarnhau tystiolaeth yn unigol?</vt:lpstr>
      <vt:lpstr>6. Ail-werthuso'r dystiolaeth</vt:lpstr>
      <vt:lpstr>Sut i aros yn gyfredol</vt:lpstr>
      <vt:lpstr>Enghraifft o astudiaeth achos - set sengl vs set lluosog</vt:lpstr>
      <vt:lpstr>PowerPoint Presentation</vt:lpstr>
      <vt:lpstr>1. Datblygu cwestiwn</vt:lpstr>
      <vt:lpstr>2. Chwilio am dystiolaeth</vt:lpstr>
      <vt:lpstr>PowerPoint Presentation</vt:lpstr>
      <vt:lpstr>Cynhyrchodd canfyddiadau chwilio ddau feta-ddadansoddiad</vt:lpstr>
      <vt:lpstr>3. Gwerthuswch y dystiolaeth</vt:lpstr>
      <vt:lpstr>Meta-dadansoddiad cryfder (Krieger, 2009)</vt:lpstr>
      <vt:lpstr>Meta-ddadansoddiad hypertrophy (Krieger, 2010) </vt:lpstr>
      <vt:lpstr>Casgliadau yn seiliedig ar dystiolaeth</vt:lpstr>
      <vt:lpstr>4. Ymgorffori tystiolaeth ar waith</vt:lpstr>
      <vt:lpstr>Evidence-Based Practice in Exercise Science (Amonette, 2016)</vt:lpstr>
      <vt:lpstr>Six Steps of Evidence Based Practice</vt:lpstr>
      <vt:lpstr>1. Developing a Question</vt:lpstr>
      <vt:lpstr>PowerPoint Presentation</vt:lpstr>
      <vt:lpstr>Example</vt:lpstr>
      <vt:lpstr>2. Search for Evidence</vt:lpstr>
      <vt:lpstr>Finding Peer-reviewed articles</vt:lpstr>
      <vt:lpstr>Tips for searching</vt:lpstr>
      <vt:lpstr>Tips for reading research papers</vt:lpstr>
      <vt:lpstr>3. Evaluate the Evidence</vt:lpstr>
      <vt:lpstr>PowerPoint Presentation</vt:lpstr>
      <vt:lpstr>PowerPoint Presentation</vt:lpstr>
      <vt:lpstr>PowerPoint Presentation</vt:lpstr>
      <vt:lpstr>PowerPoint Presentation</vt:lpstr>
      <vt:lpstr>PowerPoint Presentation</vt:lpstr>
      <vt:lpstr>PowerPoint Presentation</vt:lpstr>
      <vt:lpstr>4. Incorporate Evidence into Practice</vt:lpstr>
      <vt:lpstr>PowerPoint Presentation</vt:lpstr>
      <vt:lpstr>Influence of evidence</vt:lpstr>
      <vt:lpstr>5. Confirming the evidence in the individual</vt:lpstr>
      <vt:lpstr>How do we confirm evidence in individual?</vt:lpstr>
      <vt:lpstr>6. Re-evaluate the evidence</vt:lpstr>
      <vt:lpstr>How to stay current</vt:lpstr>
      <vt:lpstr>Case study example – single set vs multiple set</vt:lpstr>
      <vt:lpstr>PowerPoint Presentation</vt:lpstr>
      <vt:lpstr>1. Develop a question</vt:lpstr>
      <vt:lpstr>2. Search for evidence</vt:lpstr>
      <vt:lpstr>PowerPoint Presentation</vt:lpstr>
      <vt:lpstr>Search findings produced two meta-analyses</vt:lpstr>
      <vt:lpstr>3. Evaluate the evidence</vt:lpstr>
      <vt:lpstr>Krieger (2009) stremgth meta analysis</vt:lpstr>
      <vt:lpstr>Krieger (2010) Hypertrophy meta-analysis</vt:lpstr>
      <vt:lpstr>Conclusions based on evidence</vt:lpstr>
      <vt:lpstr>4. Incorporating evidence into practice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Dylan Blain</cp:lastModifiedBy>
  <cp:revision>12</cp:revision>
  <dcterms:created xsi:type="dcterms:W3CDTF">2015-04-14T15:21:28Z</dcterms:created>
  <dcterms:modified xsi:type="dcterms:W3CDTF">2018-11-15T09:57:53Z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