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37" r:id="rId1"/>
  </p:sldMasterIdLst>
  <p:notesMasterIdLst>
    <p:notesMasterId r:id="rId36"/>
  </p:notesMasterIdLst>
  <p:sldIdLst>
    <p:sldId id="258" r:id="rId2"/>
    <p:sldId id="316" r:id="rId3"/>
    <p:sldId id="317" r:id="rId4"/>
    <p:sldId id="318" r:id="rId5"/>
    <p:sldId id="319" r:id="rId6"/>
    <p:sldId id="309" r:id="rId7"/>
    <p:sldId id="299" r:id="rId8"/>
    <p:sldId id="320" r:id="rId9"/>
    <p:sldId id="321" r:id="rId10"/>
    <p:sldId id="297" r:id="rId11"/>
    <p:sldId id="322" r:id="rId12"/>
    <p:sldId id="293" r:id="rId13"/>
    <p:sldId id="294" r:id="rId14"/>
    <p:sldId id="298" r:id="rId15"/>
    <p:sldId id="323" r:id="rId16"/>
    <p:sldId id="295" r:id="rId17"/>
    <p:sldId id="302" r:id="rId18"/>
    <p:sldId id="300" r:id="rId19"/>
    <p:sldId id="301" r:id="rId20"/>
    <p:sldId id="310" r:id="rId21"/>
    <p:sldId id="324" r:id="rId22"/>
    <p:sldId id="325" r:id="rId23"/>
    <p:sldId id="312" r:id="rId24"/>
    <p:sldId id="314" r:id="rId25"/>
    <p:sldId id="315" r:id="rId26"/>
    <p:sldId id="296" r:id="rId27"/>
    <p:sldId id="303" r:id="rId28"/>
    <p:sldId id="307" r:id="rId29"/>
    <p:sldId id="304" r:id="rId30"/>
    <p:sldId id="306" r:id="rId31"/>
    <p:sldId id="305" r:id="rId32"/>
    <p:sldId id="326" r:id="rId33"/>
    <p:sldId id="327" r:id="rId34"/>
    <p:sldId id="308" r:id="rId35"/>
  </p:sldIdLst>
  <p:sldSz cx="12192000" cy="6858000"/>
  <p:notesSz cx="6858000" cy="9144000"/>
  <p:embeddedFontLst>
    <p:embeddedFont>
      <p:font typeface="Trebuchet MS" panose="020B0603020202020204" pitchFamily="34" charset="0"/>
      <p:regular r:id="rId37"/>
      <p:bold r:id="rId38"/>
      <p:italic r:id="rId39"/>
      <p:boldItalic r:id="rId40"/>
    </p:embeddedFont>
    <p:embeddedFont>
      <p:font typeface="Wingdings 3" panose="05040102010807070707" pitchFamily="18" charset="2"/>
      <p:regular r:id="rId41"/>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F0F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3308FB-4CE3-41E5-99EA-35E655187151}" v="40" dt="2026-10-20T13:24:51.2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1" autoAdjust="0"/>
    <p:restoredTop sz="82468" autoAdjust="0"/>
  </p:normalViewPr>
  <p:slideViewPr>
    <p:cSldViewPr snapToGrid="0">
      <p:cViewPr varScale="1">
        <p:scale>
          <a:sx n="71" d="100"/>
          <a:sy n="71" d="100"/>
        </p:scale>
        <p:origin x="60" y="3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3.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1.fntdata"/><Relationship Id="rId40" Type="http://schemas.openxmlformats.org/officeDocument/2006/relationships/font" Target="fonts/font4.fntdata"/><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2.fntdata"/><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font" Target="fonts/font5.fntdata"/></Relationships>
</file>

<file path=ppt/diagrams/colors1.xml><?xml version="1.0" encoding="utf-8"?>
<dgm:colorsDef xmlns:dgm="http://schemas.openxmlformats.org/drawingml/2006/diagram" xmlns:a="http://schemas.openxmlformats.org/drawingml/2006/main" uniqueId="urn:microsoft.com/office/officeart/2005/8/colors/colorful1#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2">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623557-F5D9-4088-9D10-0D45152CE489}" type="doc">
      <dgm:prSet loTypeId="urn:microsoft.com/office/officeart/2005/8/layout/default" loCatId="list" qsTypeId="urn:microsoft.com/office/officeart/2005/8/quickstyle/simple1#37" qsCatId="simple" csTypeId="urn:microsoft.com/office/officeart/2005/8/colors/colorful1#11" csCatId="colorful" phldr="1"/>
      <dgm:spPr/>
      <dgm:t>
        <a:bodyPr/>
        <a:lstStyle/>
        <a:p>
          <a:endParaRPr lang="en-US"/>
        </a:p>
      </dgm:t>
    </dgm:pt>
    <dgm:pt modelId="{050722C6-6FAC-496C-80E3-AF80D2C3855F}">
      <dgm:prSet/>
      <dgm:spPr/>
      <dgm:t>
        <a:bodyPr/>
        <a:lstStyle/>
        <a:p>
          <a:r>
            <a:rPr lang="en-GB"/>
            <a:t>High Court has jurisdiction over inferior courts</a:t>
          </a:r>
          <a:endParaRPr lang="en-US"/>
        </a:p>
      </dgm:t>
    </dgm:pt>
    <dgm:pt modelId="{152EF630-5FE9-49CE-84B7-0AF3F2FAACA3}" type="parTrans" cxnId="{37F72710-D11C-449F-807E-ACC774730D8D}">
      <dgm:prSet/>
      <dgm:spPr/>
      <dgm:t>
        <a:bodyPr/>
        <a:lstStyle/>
        <a:p>
          <a:endParaRPr lang="en-US"/>
        </a:p>
      </dgm:t>
    </dgm:pt>
    <dgm:pt modelId="{F9453ED6-3F29-44FF-9E72-14CF3EAEB327}" type="sibTrans" cxnId="{37F72710-D11C-449F-807E-ACC774730D8D}">
      <dgm:prSet/>
      <dgm:spPr/>
      <dgm:t>
        <a:bodyPr/>
        <a:lstStyle/>
        <a:p>
          <a:endParaRPr lang="en-US"/>
        </a:p>
      </dgm:t>
    </dgm:pt>
    <dgm:pt modelId="{B87ED323-D292-4025-8054-DC62AC6BD0FC}">
      <dgm:prSet/>
      <dgm:spPr/>
      <dgm:t>
        <a:bodyPr/>
        <a:lstStyle/>
        <a:p>
          <a:r>
            <a:rPr lang="en-GB"/>
            <a:t>Control is needed to prevent breaches of natural justice or actions beyond their jurisdiction </a:t>
          </a:r>
          <a:endParaRPr lang="en-US"/>
        </a:p>
      </dgm:t>
    </dgm:pt>
    <dgm:pt modelId="{ACA1E871-C42C-44F2-A52F-1A8858D3D5E9}" type="parTrans" cxnId="{F4A25A66-5CF1-4301-87EB-FF430F175939}">
      <dgm:prSet/>
      <dgm:spPr/>
      <dgm:t>
        <a:bodyPr/>
        <a:lstStyle/>
        <a:p>
          <a:endParaRPr lang="en-US"/>
        </a:p>
      </dgm:t>
    </dgm:pt>
    <dgm:pt modelId="{BCBEEB75-D93C-437D-A085-B587559C5744}" type="sibTrans" cxnId="{F4A25A66-5CF1-4301-87EB-FF430F175939}">
      <dgm:prSet/>
      <dgm:spPr/>
      <dgm:t>
        <a:bodyPr/>
        <a:lstStyle/>
        <a:p>
          <a:endParaRPr lang="en-US"/>
        </a:p>
      </dgm:t>
    </dgm:pt>
    <dgm:pt modelId="{415D29D1-33B9-4487-BA27-59C1D4BCC8DB}">
      <dgm:prSet/>
      <dgm:spPr/>
      <dgm:t>
        <a:bodyPr/>
        <a:lstStyle/>
        <a:p>
          <a:r>
            <a:rPr lang="en-GB"/>
            <a:t>Not strictly an appeal but can give another avenue </a:t>
          </a:r>
          <a:endParaRPr lang="en-US"/>
        </a:p>
      </dgm:t>
    </dgm:pt>
    <dgm:pt modelId="{9C0766D7-1AB5-46DA-8D96-1C3822EB1337}" type="parTrans" cxnId="{D87D08CA-D467-4463-AAC6-C1470F20EAD1}">
      <dgm:prSet/>
      <dgm:spPr/>
      <dgm:t>
        <a:bodyPr/>
        <a:lstStyle/>
        <a:p>
          <a:endParaRPr lang="en-US"/>
        </a:p>
      </dgm:t>
    </dgm:pt>
    <dgm:pt modelId="{3765F69A-975E-45BB-A5CE-5B721593DF22}" type="sibTrans" cxnId="{D87D08CA-D467-4463-AAC6-C1470F20EAD1}">
      <dgm:prSet/>
      <dgm:spPr/>
      <dgm:t>
        <a:bodyPr/>
        <a:lstStyle/>
        <a:p>
          <a:endParaRPr lang="en-US"/>
        </a:p>
      </dgm:t>
    </dgm:pt>
    <dgm:pt modelId="{BE756165-53B2-43FC-88EB-B0B2614C764F}">
      <dgm:prSet/>
      <dgm:spPr/>
      <dgm:t>
        <a:bodyPr/>
        <a:lstStyle/>
        <a:p>
          <a:r>
            <a:rPr lang="en-US"/>
            <a:t>Sought on the basis that the court in question when making its decision acted illegally, irrationally or in breach of procedure</a:t>
          </a:r>
        </a:p>
      </dgm:t>
    </dgm:pt>
    <dgm:pt modelId="{797A8E81-58EA-4F5B-BE06-A481CE53BA6B}" type="parTrans" cxnId="{987DBCCD-D37F-4EAB-9D4E-6EC66E8D54E2}">
      <dgm:prSet/>
      <dgm:spPr/>
      <dgm:t>
        <a:bodyPr/>
        <a:lstStyle/>
        <a:p>
          <a:endParaRPr lang="en-US"/>
        </a:p>
      </dgm:t>
    </dgm:pt>
    <dgm:pt modelId="{7742A31E-C73F-4F08-B1BC-7FAD1D2777C2}" type="sibTrans" cxnId="{987DBCCD-D37F-4EAB-9D4E-6EC66E8D54E2}">
      <dgm:prSet/>
      <dgm:spPr/>
      <dgm:t>
        <a:bodyPr/>
        <a:lstStyle/>
        <a:p>
          <a:endParaRPr lang="en-US"/>
        </a:p>
      </dgm:t>
    </dgm:pt>
    <dgm:pt modelId="{0BE13647-D5F6-417C-9257-3B9CC03C8976}">
      <dgm:prSet/>
      <dgm:spPr/>
      <dgm:t>
        <a:bodyPr/>
        <a:lstStyle/>
        <a:p>
          <a:r>
            <a:rPr lang="en-GB"/>
            <a:t>Three types of order: PROHIBITING ORDER; QUASHING ORDER; MANDATORY ORDER. </a:t>
          </a:r>
          <a:endParaRPr lang="en-US"/>
        </a:p>
      </dgm:t>
    </dgm:pt>
    <dgm:pt modelId="{343D2A77-4894-4E6B-A9A4-54963E9DA62C}" type="parTrans" cxnId="{333D9FAE-E135-4735-A6DC-3B9B319AD35D}">
      <dgm:prSet/>
      <dgm:spPr/>
      <dgm:t>
        <a:bodyPr/>
        <a:lstStyle/>
        <a:p>
          <a:endParaRPr lang="en-US"/>
        </a:p>
      </dgm:t>
    </dgm:pt>
    <dgm:pt modelId="{C1EDA0AF-B638-4E5C-8B71-B9374042EC7B}" type="sibTrans" cxnId="{333D9FAE-E135-4735-A6DC-3B9B319AD35D}">
      <dgm:prSet/>
      <dgm:spPr/>
      <dgm:t>
        <a:bodyPr/>
        <a:lstStyle/>
        <a:p>
          <a:endParaRPr lang="en-US"/>
        </a:p>
      </dgm:t>
    </dgm:pt>
    <dgm:pt modelId="{572E1407-B707-4399-9752-A0C82B685224}" type="pres">
      <dgm:prSet presAssocID="{B7623557-F5D9-4088-9D10-0D45152CE489}" presName="diagram" presStyleCnt="0">
        <dgm:presLayoutVars>
          <dgm:dir/>
          <dgm:resizeHandles val="exact"/>
        </dgm:presLayoutVars>
      </dgm:prSet>
      <dgm:spPr/>
    </dgm:pt>
    <dgm:pt modelId="{8BD72074-AAB8-43A8-B7AE-F7CF663DDB38}" type="pres">
      <dgm:prSet presAssocID="{050722C6-6FAC-496C-80E3-AF80D2C3855F}" presName="node" presStyleLbl="node1" presStyleIdx="0" presStyleCnt="5">
        <dgm:presLayoutVars>
          <dgm:bulletEnabled val="1"/>
        </dgm:presLayoutVars>
      </dgm:prSet>
      <dgm:spPr/>
    </dgm:pt>
    <dgm:pt modelId="{97010B58-CD2E-40E3-BBA7-7FE9364205F3}" type="pres">
      <dgm:prSet presAssocID="{F9453ED6-3F29-44FF-9E72-14CF3EAEB327}" presName="sibTrans" presStyleCnt="0"/>
      <dgm:spPr/>
    </dgm:pt>
    <dgm:pt modelId="{7C4B2A8C-DC2C-4D43-88D1-A36E3BC83D62}" type="pres">
      <dgm:prSet presAssocID="{B87ED323-D292-4025-8054-DC62AC6BD0FC}" presName="node" presStyleLbl="node1" presStyleIdx="1" presStyleCnt="5">
        <dgm:presLayoutVars>
          <dgm:bulletEnabled val="1"/>
        </dgm:presLayoutVars>
      </dgm:prSet>
      <dgm:spPr/>
    </dgm:pt>
    <dgm:pt modelId="{E32CCD54-C973-4458-A724-2CAC3ECFE878}" type="pres">
      <dgm:prSet presAssocID="{BCBEEB75-D93C-437D-A085-B587559C5744}" presName="sibTrans" presStyleCnt="0"/>
      <dgm:spPr/>
    </dgm:pt>
    <dgm:pt modelId="{A0D05111-BA0A-46E2-9839-BBDAD39B1704}" type="pres">
      <dgm:prSet presAssocID="{415D29D1-33B9-4487-BA27-59C1D4BCC8DB}" presName="node" presStyleLbl="node1" presStyleIdx="2" presStyleCnt="5">
        <dgm:presLayoutVars>
          <dgm:bulletEnabled val="1"/>
        </dgm:presLayoutVars>
      </dgm:prSet>
      <dgm:spPr/>
    </dgm:pt>
    <dgm:pt modelId="{B79BE061-199D-4935-B519-FE055458AE1B}" type="pres">
      <dgm:prSet presAssocID="{3765F69A-975E-45BB-A5CE-5B721593DF22}" presName="sibTrans" presStyleCnt="0"/>
      <dgm:spPr/>
    </dgm:pt>
    <dgm:pt modelId="{F84BA07C-F6DF-44BE-A333-66B2EA7F1435}" type="pres">
      <dgm:prSet presAssocID="{BE756165-53B2-43FC-88EB-B0B2614C764F}" presName="node" presStyleLbl="node1" presStyleIdx="3" presStyleCnt="5">
        <dgm:presLayoutVars>
          <dgm:bulletEnabled val="1"/>
        </dgm:presLayoutVars>
      </dgm:prSet>
      <dgm:spPr/>
    </dgm:pt>
    <dgm:pt modelId="{636DEE9A-11AC-4CB1-A93D-E6E54704A0FC}" type="pres">
      <dgm:prSet presAssocID="{7742A31E-C73F-4F08-B1BC-7FAD1D2777C2}" presName="sibTrans" presStyleCnt="0"/>
      <dgm:spPr/>
    </dgm:pt>
    <dgm:pt modelId="{C1C577CB-5356-4DC5-A687-32CCE655A4C0}" type="pres">
      <dgm:prSet presAssocID="{0BE13647-D5F6-417C-9257-3B9CC03C8976}" presName="node" presStyleLbl="node1" presStyleIdx="4" presStyleCnt="5">
        <dgm:presLayoutVars>
          <dgm:bulletEnabled val="1"/>
        </dgm:presLayoutVars>
      </dgm:prSet>
      <dgm:spPr/>
    </dgm:pt>
  </dgm:ptLst>
  <dgm:cxnLst>
    <dgm:cxn modelId="{37F72710-D11C-449F-807E-ACC774730D8D}" srcId="{B7623557-F5D9-4088-9D10-0D45152CE489}" destId="{050722C6-6FAC-496C-80E3-AF80D2C3855F}" srcOrd="0" destOrd="0" parTransId="{152EF630-5FE9-49CE-84B7-0AF3F2FAACA3}" sibTransId="{F9453ED6-3F29-44FF-9E72-14CF3EAEB327}"/>
    <dgm:cxn modelId="{F4A25A66-5CF1-4301-87EB-FF430F175939}" srcId="{B7623557-F5D9-4088-9D10-0D45152CE489}" destId="{B87ED323-D292-4025-8054-DC62AC6BD0FC}" srcOrd="1" destOrd="0" parTransId="{ACA1E871-C42C-44F2-A52F-1A8858D3D5E9}" sibTransId="{BCBEEB75-D93C-437D-A085-B587559C5744}"/>
    <dgm:cxn modelId="{822CB167-6026-4712-A665-3C91FFA6932B}" type="presOf" srcId="{415D29D1-33B9-4487-BA27-59C1D4BCC8DB}" destId="{A0D05111-BA0A-46E2-9839-BBDAD39B1704}" srcOrd="0" destOrd="0" presId="urn:microsoft.com/office/officeart/2005/8/layout/default"/>
    <dgm:cxn modelId="{DD56FB68-E115-4551-B26A-884543B14716}" type="presOf" srcId="{050722C6-6FAC-496C-80E3-AF80D2C3855F}" destId="{8BD72074-AAB8-43A8-B7AE-F7CF663DDB38}" srcOrd="0" destOrd="0" presId="urn:microsoft.com/office/officeart/2005/8/layout/default"/>
    <dgm:cxn modelId="{3F7FA074-73AB-4B25-8AFA-B65141270CA2}" type="presOf" srcId="{BE756165-53B2-43FC-88EB-B0B2614C764F}" destId="{F84BA07C-F6DF-44BE-A333-66B2EA7F1435}" srcOrd="0" destOrd="0" presId="urn:microsoft.com/office/officeart/2005/8/layout/default"/>
    <dgm:cxn modelId="{D937B88B-DF86-458B-B1C8-B54E921E40DF}" type="presOf" srcId="{0BE13647-D5F6-417C-9257-3B9CC03C8976}" destId="{C1C577CB-5356-4DC5-A687-32CCE655A4C0}" srcOrd="0" destOrd="0" presId="urn:microsoft.com/office/officeart/2005/8/layout/default"/>
    <dgm:cxn modelId="{B6C72CA4-E24D-4502-953E-24944CCEB836}" type="presOf" srcId="{B7623557-F5D9-4088-9D10-0D45152CE489}" destId="{572E1407-B707-4399-9752-A0C82B685224}" srcOrd="0" destOrd="0" presId="urn:microsoft.com/office/officeart/2005/8/layout/default"/>
    <dgm:cxn modelId="{333D9FAE-E135-4735-A6DC-3B9B319AD35D}" srcId="{B7623557-F5D9-4088-9D10-0D45152CE489}" destId="{0BE13647-D5F6-417C-9257-3B9CC03C8976}" srcOrd="4" destOrd="0" parTransId="{343D2A77-4894-4E6B-A9A4-54963E9DA62C}" sibTransId="{C1EDA0AF-B638-4E5C-8B71-B9374042EC7B}"/>
    <dgm:cxn modelId="{D87D08CA-D467-4463-AAC6-C1470F20EAD1}" srcId="{B7623557-F5D9-4088-9D10-0D45152CE489}" destId="{415D29D1-33B9-4487-BA27-59C1D4BCC8DB}" srcOrd="2" destOrd="0" parTransId="{9C0766D7-1AB5-46DA-8D96-1C3822EB1337}" sibTransId="{3765F69A-975E-45BB-A5CE-5B721593DF22}"/>
    <dgm:cxn modelId="{987DBCCD-D37F-4EAB-9D4E-6EC66E8D54E2}" srcId="{B7623557-F5D9-4088-9D10-0D45152CE489}" destId="{BE756165-53B2-43FC-88EB-B0B2614C764F}" srcOrd="3" destOrd="0" parTransId="{797A8E81-58EA-4F5B-BE06-A481CE53BA6B}" sibTransId="{7742A31E-C73F-4F08-B1BC-7FAD1D2777C2}"/>
    <dgm:cxn modelId="{DFD999DC-58C1-4D72-A36D-81A8138996F0}" type="presOf" srcId="{B87ED323-D292-4025-8054-DC62AC6BD0FC}" destId="{7C4B2A8C-DC2C-4D43-88D1-A36E3BC83D62}" srcOrd="0" destOrd="0" presId="urn:microsoft.com/office/officeart/2005/8/layout/default"/>
    <dgm:cxn modelId="{9987D99F-985A-4730-9540-FCF8447E8C71}" type="presParOf" srcId="{572E1407-B707-4399-9752-A0C82B685224}" destId="{8BD72074-AAB8-43A8-B7AE-F7CF663DDB38}" srcOrd="0" destOrd="0" presId="urn:microsoft.com/office/officeart/2005/8/layout/default"/>
    <dgm:cxn modelId="{78B8777F-C14A-4E4D-B0B8-3C1B1406741A}" type="presParOf" srcId="{572E1407-B707-4399-9752-A0C82B685224}" destId="{97010B58-CD2E-40E3-BBA7-7FE9364205F3}" srcOrd="1" destOrd="0" presId="urn:microsoft.com/office/officeart/2005/8/layout/default"/>
    <dgm:cxn modelId="{3E02A32E-FB2C-4EDD-B65E-EA9741C148AA}" type="presParOf" srcId="{572E1407-B707-4399-9752-A0C82B685224}" destId="{7C4B2A8C-DC2C-4D43-88D1-A36E3BC83D62}" srcOrd="2" destOrd="0" presId="urn:microsoft.com/office/officeart/2005/8/layout/default"/>
    <dgm:cxn modelId="{759FE7B6-8396-4552-863D-90BAA62E3DD2}" type="presParOf" srcId="{572E1407-B707-4399-9752-A0C82B685224}" destId="{E32CCD54-C973-4458-A724-2CAC3ECFE878}" srcOrd="3" destOrd="0" presId="urn:microsoft.com/office/officeart/2005/8/layout/default"/>
    <dgm:cxn modelId="{6ACE24DC-F5AB-4CB6-BA59-D3FB2F77C305}" type="presParOf" srcId="{572E1407-B707-4399-9752-A0C82B685224}" destId="{A0D05111-BA0A-46E2-9839-BBDAD39B1704}" srcOrd="4" destOrd="0" presId="urn:microsoft.com/office/officeart/2005/8/layout/default"/>
    <dgm:cxn modelId="{0DCD6137-99DB-43EC-BE25-A4C6C03FDD8A}" type="presParOf" srcId="{572E1407-B707-4399-9752-A0C82B685224}" destId="{B79BE061-199D-4935-B519-FE055458AE1B}" srcOrd="5" destOrd="0" presId="urn:microsoft.com/office/officeart/2005/8/layout/default"/>
    <dgm:cxn modelId="{3B53423D-D52C-4DDE-B570-07CFD39B3DEF}" type="presParOf" srcId="{572E1407-B707-4399-9752-A0C82B685224}" destId="{F84BA07C-F6DF-44BE-A333-66B2EA7F1435}" srcOrd="6" destOrd="0" presId="urn:microsoft.com/office/officeart/2005/8/layout/default"/>
    <dgm:cxn modelId="{37963C95-E6A6-4782-8AE0-4A89B7C7AEDF}" type="presParOf" srcId="{572E1407-B707-4399-9752-A0C82B685224}" destId="{636DEE9A-11AC-4CB1-A93D-E6E54704A0FC}" srcOrd="7" destOrd="0" presId="urn:microsoft.com/office/officeart/2005/8/layout/default"/>
    <dgm:cxn modelId="{62A24BEB-BD42-4B0A-8D43-29F512394D29}" type="presParOf" srcId="{572E1407-B707-4399-9752-A0C82B685224}" destId="{C1C577CB-5356-4DC5-A687-32CCE655A4C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624698-5490-4DBA-911A-92786979777F}" type="doc">
      <dgm:prSet loTypeId="urn:microsoft.com/office/officeart/2008/layout/LinedList" loCatId="list" qsTypeId="urn:microsoft.com/office/officeart/2005/8/quickstyle/simple4#4" qsCatId="simple" csTypeId="urn:microsoft.com/office/officeart/2005/8/colors/accent0_3#2" csCatId="mainScheme"/>
      <dgm:spPr/>
      <dgm:t>
        <a:bodyPr/>
        <a:lstStyle/>
        <a:p>
          <a:endParaRPr lang="en-US"/>
        </a:p>
      </dgm:t>
    </dgm:pt>
    <dgm:pt modelId="{E15A652C-251B-4455-95D2-3304B248D198}">
      <dgm:prSet/>
      <dgm:spPr/>
      <dgm:t>
        <a:bodyPr/>
        <a:lstStyle/>
        <a:p>
          <a:r>
            <a:rPr lang="en-GB" dirty="0"/>
            <a:t>Prohibition - This order ensures that an inferior court is ordered to refrain from doing something before its decision becomes final;</a:t>
          </a:r>
          <a:endParaRPr lang="en-US" dirty="0"/>
        </a:p>
      </dgm:t>
    </dgm:pt>
    <dgm:pt modelId="{0D158772-8512-4BA7-AFE9-C9A4C4EADEDE}" type="parTrans" cxnId="{017E7FF7-95B3-4F0B-A65A-8333BAFBF765}">
      <dgm:prSet/>
      <dgm:spPr/>
      <dgm:t>
        <a:bodyPr/>
        <a:lstStyle/>
        <a:p>
          <a:endParaRPr lang="en-US"/>
        </a:p>
      </dgm:t>
    </dgm:pt>
    <dgm:pt modelId="{2BDA17EA-5225-4338-86A8-54F3E38D5E09}" type="sibTrans" cxnId="{017E7FF7-95B3-4F0B-A65A-8333BAFBF765}">
      <dgm:prSet/>
      <dgm:spPr/>
      <dgm:t>
        <a:bodyPr/>
        <a:lstStyle/>
        <a:p>
          <a:endParaRPr lang="en-US"/>
        </a:p>
      </dgm:t>
    </dgm:pt>
    <dgm:pt modelId="{D6571283-CF97-458A-A065-8968C9E62C35}">
      <dgm:prSet/>
      <dgm:spPr/>
      <dgm:t>
        <a:bodyPr/>
        <a:lstStyle/>
        <a:p>
          <a:r>
            <a:rPr lang="en-GB"/>
            <a:t>Quashing – High Court quashes the decision of the inferior court and may order a re-trial;</a:t>
          </a:r>
          <a:endParaRPr lang="en-US"/>
        </a:p>
      </dgm:t>
    </dgm:pt>
    <dgm:pt modelId="{349F0BF5-25E1-4C62-A570-CD59E07C931C}" type="parTrans" cxnId="{4CE8EFCD-E62A-4FFF-824D-C8A0B139DC91}">
      <dgm:prSet/>
      <dgm:spPr/>
      <dgm:t>
        <a:bodyPr/>
        <a:lstStyle/>
        <a:p>
          <a:endParaRPr lang="en-US"/>
        </a:p>
      </dgm:t>
    </dgm:pt>
    <dgm:pt modelId="{8B818D70-3B32-4BF7-8B1E-8C6E8254C6F6}" type="sibTrans" cxnId="{4CE8EFCD-E62A-4FFF-824D-C8A0B139DC91}">
      <dgm:prSet/>
      <dgm:spPr/>
      <dgm:t>
        <a:bodyPr/>
        <a:lstStyle/>
        <a:p>
          <a:endParaRPr lang="en-US"/>
        </a:p>
      </dgm:t>
    </dgm:pt>
    <dgm:pt modelId="{66449CAE-8FE4-40BE-A835-3BB6FFB2B96E}">
      <dgm:prSet/>
      <dgm:spPr/>
      <dgm:t>
        <a:bodyPr/>
        <a:lstStyle/>
        <a:p>
          <a:r>
            <a:rPr lang="en-GB" dirty="0"/>
            <a:t>Mandatory – inferior court is compelled to do a particular act, try an information or state a case</a:t>
          </a:r>
          <a:endParaRPr lang="en-US" dirty="0"/>
        </a:p>
      </dgm:t>
    </dgm:pt>
    <dgm:pt modelId="{61E96E75-1130-4E90-B2B7-67D2D0813962}" type="parTrans" cxnId="{BE509121-9C46-42AB-8E00-0B379C2727BE}">
      <dgm:prSet/>
      <dgm:spPr/>
      <dgm:t>
        <a:bodyPr/>
        <a:lstStyle/>
        <a:p>
          <a:endParaRPr lang="en-US"/>
        </a:p>
      </dgm:t>
    </dgm:pt>
    <dgm:pt modelId="{698E76C7-AB57-4AEF-B8F7-AB5009F6DA1C}" type="sibTrans" cxnId="{BE509121-9C46-42AB-8E00-0B379C2727BE}">
      <dgm:prSet/>
      <dgm:spPr/>
      <dgm:t>
        <a:bodyPr/>
        <a:lstStyle/>
        <a:p>
          <a:endParaRPr lang="en-US"/>
        </a:p>
      </dgm:t>
    </dgm:pt>
    <dgm:pt modelId="{7DC163C5-1C35-42A2-9A39-2BA4791636F0}" type="pres">
      <dgm:prSet presAssocID="{1C624698-5490-4DBA-911A-92786979777F}" presName="vert0" presStyleCnt="0">
        <dgm:presLayoutVars>
          <dgm:dir/>
          <dgm:animOne val="branch"/>
          <dgm:animLvl val="lvl"/>
        </dgm:presLayoutVars>
      </dgm:prSet>
      <dgm:spPr/>
    </dgm:pt>
    <dgm:pt modelId="{F020C8B6-17CF-417F-8946-DE72181C08D3}" type="pres">
      <dgm:prSet presAssocID="{E15A652C-251B-4455-95D2-3304B248D198}" presName="thickLine" presStyleLbl="alignNode1" presStyleIdx="0" presStyleCnt="3"/>
      <dgm:spPr/>
    </dgm:pt>
    <dgm:pt modelId="{207DA69A-017E-4646-9B47-83BB37384871}" type="pres">
      <dgm:prSet presAssocID="{E15A652C-251B-4455-95D2-3304B248D198}" presName="horz1" presStyleCnt="0"/>
      <dgm:spPr/>
    </dgm:pt>
    <dgm:pt modelId="{85639B5C-4FED-4DBB-ABB2-7E9677175571}" type="pres">
      <dgm:prSet presAssocID="{E15A652C-251B-4455-95D2-3304B248D198}" presName="tx1" presStyleLbl="revTx" presStyleIdx="0" presStyleCnt="3"/>
      <dgm:spPr/>
    </dgm:pt>
    <dgm:pt modelId="{7E266C75-4066-4893-B50D-8FDC5E439897}" type="pres">
      <dgm:prSet presAssocID="{E15A652C-251B-4455-95D2-3304B248D198}" presName="vert1" presStyleCnt="0"/>
      <dgm:spPr/>
    </dgm:pt>
    <dgm:pt modelId="{771EE9C2-218A-4EEE-B415-4798F94356AB}" type="pres">
      <dgm:prSet presAssocID="{D6571283-CF97-458A-A065-8968C9E62C35}" presName="thickLine" presStyleLbl="alignNode1" presStyleIdx="1" presStyleCnt="3"/>
      <dgm:spPr/>
    </dgm:pt>
    <dgm:pt modelId="{8EF54DA1-00CC-4EFC-BE19-C2A743F410C0}" type="pres">
      <dgm:prSet presAssocID="{D6571283-CF97-458A-A065-8968C9E62C35}" presName="horz1" presStyleCnt="0"/>
      <dgm:spPr/>
    </dgm:pt>
    <dgm:pt modelId="{F570EA60-BDBC-4346-83C4-FE578EFCC4FF}" type="pres">
      <dgm:prSet presAssocID="{D6571283-CF97-458A-A065-8968C9E62C35}" presName="tx1" presStyleLbl="revTx" presStyleIdx="1" presStyleCnt="3"/>
      <dgm:spPr/>
    </dgm:pt>
    <dgm:pt modelId="{F2494193-7413-4DAE-8341-5917936525C3}" type="pres">
      <dgm:prSet presAssocID="{D6571283-CF97-458A-A065-8968C9E62C35}" presName="vert1" presStyleCnt="0"/>
      <dgm:spPr/>
    </dgm:pt>
    <dgm:pt modelId="{BC721CBF-CD3E-4AE4-AB65-6B6061585D00}" type="pres">
      <dgm:prSet presAssocID="{66449CAE-8FE4-40BE-A835-3BB6FFB2B96E}" presName="thickLine" presStyleLbl="alignNode1" presStyleIdx="2" presStyleCnt="3"/>
      <dgm:spPr/>
    </dgm:pt>
    <dgm:pt modelId="{B7575C08-E935-40B7-8B3D-A52E41691CC5}" type="pres">
      <dgm:prSet presAssocID="{66449CAE-8FE4-40BE-A835-3BB6FFB2B96E}" presName="horz1" presStyleCnt="0"/>
      <dgm:spPr/>
    </dgm:pt>
    <dgm:pt modelId="{780172DD-4D02-4699-8431-BB4D3E4757BE}" type="pres">
      <dgm:prSet presAssocID="{66449CAE-8FE4-40BE-A835-3BB6FFB2B96E}" presName="tx1" presStyleLbl="revTx" presStyleIdx="2" presStyleCnt="3"/>
      <dgm:spPr/>
    </dgm:pt>
    <dgm:pt modelId="{E3B193F2-101D-4D49-A45D-906C381CC110}" type="pres">
      <dgm:prSet presAssocID="{66449CAE-8FE4-40BE-A835-3BB6FFB2B96E}" presName="vert1" presStyleCnt="0"/>
      <dgm:spPr/>
    </dgm:pt>
  </dgm:ptLst>
  <dgm:cxnLst>
    <dgm:cxn modelId="{7F050406-4974-4B4F-9766-72D293CB4226}" type="presOf" srcId="{D6571283-CF97-458A-A065-8968C9E62C35}" destId="{F570EA60-BDBC-4346-83C4-FE578EFCC4FF}" srcOrd="0" destOrd="0" presId="urn:microsoft.com/office/officeart/2008/layout/LinedList"/>
    <dgm:cxn modelId="{BB589018-B543-435D-BFDF-DB13654DCDE4}" type="presOf" srcId="{66449CAE-8FE4-40BE-A835-3BB6FFB2B96E}" destId="{780172DD-4D02-4699-8431-BB4D3E4757BE}" srcOrd="0" destOrd="0" presId="urn:microsoft.com/office/officeart/2008/layout/LinedList"/>
    <dgm:cxn modelId="{BE509121-9C46-42AB-8E00-0B379C2727BE}" srcId="{1C624698-5490-4DBA-911A-92786979777F}" destId="{66449CAE-8FE4-40BE-A835-3BB6FFB2B96E}" srcOrd="2" destOrd="0" parTransId="{61E96E75-1130-4E90-B2B7-67D2D0813962}" sibTransId="{698E76C7-AB57-4AEF-B8F7-AB5009F6DA1C}"/>
    <dgm:cxn modelId="{4CE8EFCD-E62A-4FFF-824D-C8A0B139DC91}" srcId="{1C624698-5490-4DBA-911A-92786979777F}" destId="{D6571283-CF97-458A-A065-8968C9E62C35}" srcOrd="1" destOrd="0" parTransId="{349F0BF5-25E1-4C62-A570-CD59E07C931C}" sibTransId="{8B818D70-3B32-4BF7-8B1E-8C6E8254C6F6}"/>
    <dgm:cxn modelId="{666953DD-9B1D-449B-857D-26205023444A}" type="presOf" srcId="{1C624698-5490-4DBA-911A-92786979777F}" destId="{7DC163C5-1C35-42A2-9A39-2BA4791636F0}" srcOrd="0" destOrd="0" presId="urn:microsoft.com/office/officeart/2008/layout/LinedList"/>
    <dgm:cxn modelId="{A3DB35E9-7C0F-45AC-842F-F6AD0872AAD4}" type="presOf" srcId="{E15A652C-251B-4455-95D2-3304B248D198}" destId="{85639B5C-4FED-4DBB-ABB2-7E9677175571}" srcOrd="0" destOrd="0" presId="urn:microsoft.com/office/officeart/2008/layout/LinedList"/>
    <dgm:cxn modelId="{017E7FF7-95B3-4F0B-A65A-8333BAFBF765}" srcId="{1C624698-5490-4DBA-911A-92786979777F}" destId="{E15A652C-251B-4455-95D2-3304B248D198}" srcOrd="0" destOrd="0" parTransId="{0D158772-8512-4BA7-AFE9-C9A4C4EADEDE}" sibTransId="{2BDA17EA-5225-4338-86A8-54F3E38D5E09}"/>
    <dgm:cxn modelId="{D4E8BB7D-E616-4DFF-8F95-4F8EF7B25131}" type="presParOf" srcId="{7DC163C5-1C35-42A2-9A39-2BA4791636F0}" destId="{F020C8B6-17CF-417F-8946-DE72181C08D3}" srcOrd="0" destOrd="0" presId="urn:microsoft.com/office/officeart/2008/layout/LinedList"/>
    <dgm:cxn modelId="{E752523E-2AAD-42B3-849D-E2E8F643ED07}" type="presParOf" srcId="{7DC163C5-1C35-42A2-9A39-2BA4791636F0}" destId="{207DA69A-017E-4646-9B47-83BB37384871}" srcOrd="1" destOrd="0" presId="urn:microsoft.com/office/officeart/2008/layout/LinedList"/>
    <dgm:cxn modelId="{015A7F70-AFA3-4971-9221-0613507F8C3D}" type="presParOf" srcId="{207DA69A-017E-4646-9B47-83BB37384871}" destId="{85639B5C-4FED-4DBB-ABB2-7E9677175571}" srcOrd="0" destOrd="0" presId="urn:microsoft.com/office/officeart/2008/layout/LinedList"/>
    <dgm:cxn modelId="{E4491884-E548-482F-ADB8-F10FA2B37CAE}" type="presParOf" srcId="{207DA69A-017E-4646-9B47-83BB37384871}" destId="{7E266C75-4066-4893-B50D-8FDC5E439897}" srcOrd="1" destOrd="0" presId="urn:microsoft.com/office/officeart/2008/layout/LinedList"/>
    <dgm:cxn modelId="{D47F728C-9855-4B31-9B14-86F778CE8EB6}" type="presParOf" srcId="{7DC163C5-1C35-42A2-9A39-2BA4791636F0}" destId="{771EE9C2-218A-4EEE-B415-4798F94356AB}" srcOrd="2" destOrd="0" presId="urn:microsoft.com/office/officeart/2008/layout/LinedList"/>
    <dgm:cxn modelId="{CCF7832D-DE1D-41EC-920E-F5979801433F}" type="presParOf" srcId="{7DC163C5-1C35-42A2-9A39-2BA4791636F0}" destId="{8EF54DA1-00CC-4EFC-BE19-C2A743F410C0}" srcOrd="3" destOrd="0" presId="urn:microsoft.com/office/officeart/2008/layout/LinedList"/>
    <dgm:cxn modelId="{414CFD2A-5176-4486-8E38-C913DC43F178}" type="presParOf" srcId="{8EF54DA1-00CC-4EFC-BE19-C2A743F410C0}" destId="{F570EA60-BDBC-4346-83C4-FE578EFCC4FF}" srcOrd="0" destOrd="0" presId="urn:microsoft.com/office/officeart/2008/layout/LinedList"/>
    <dgm:cxn modelId="{935FB9D3-92DD-4FA5-B719-DAF6D17CAE8F}" type="presParOf" srcId="{8EF54DA1-00CC-4EFC-BE19-C2A743F410C0}" destId="{F2494193-7413-4DAE-8341-5917936525C3}" srcOrd="1" destOrd="0" presId="urn:microsoft.com/office/officeart/2008/layout/LinedList"/>
    <dgm:cxn modelId="{00C1A08F-F16C-489E-BB9C-93438B9613D3}" type="presParOf" srcId="{7DC163C5-1C35-42A2-9A39-2BA4791636F0}" destId="{BC721CBF-CD3E-4AE4-AB65-6B6061585D00}" srcOrd="4" destOrd="0" presId="urn:microsoft.com/office/officeart/2008/layout/LinedList"/>
    <dgm:cxn modelId="{E6786B95-FF8C-4B88-AB0A-2F7B1F4B65B1}" type="presParOf" srcId="{7DC163C5-1C35-42A2-9A39-2BA4791636F0}" destId="{B7575C08-E935-40B7-8B3D-A52E41691CC5}" srcOrd="5" destOrd="0" presId="urn:microsoft.com/office/officeart/2008/layout/LinedList"/>
    <dgm:cxn modelId="{7DADB50C-1E3F-41FF-94B5-1EF173A15529}" type="presParOf" srcId="{B7575C08-E935-40B7-8B3D-A52E41691CC5}" destId="{780172DD-4D02-4699-8431-BB4D3E4757BE}" srcOrd="0" destOrd="0" presId="urn:microsoft.com/office/officeart/2008/layout/LinedList"/>
    <dgm:cxn modelId="{50A507BA-A1BA-4AED-91DC-92E10C8BA9C9}" type="presParOf" srcId="{B7575C08-E935-40B7-8B3D-A52E41691CC5}" destId="{E3B193F2-101D-4D49-A45D-906C381CC11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CD88B9-CF56-4855-B69D-A5FC4D87D12C}" type="doc">
      <dgm:prSet loTypeId="urn:microsoft.com/office/officeart/2005/8/layout/vList2" loCatId="list" qsTypeId="urn:microsoft.com/office/officeart/2005/8/quickstyle/simple4#5" qsCatId="simple" csTypeId="urn:microsoft.com/office/officeart/2005/8/colors/colorful2#1" csCatId="colorful"/>
      <dgm:spPr/>
      <dgm:t>
        <a:bodyPr/>
        <a:lstStyle/>
        <a:p>
          <a:endParaRPr lang="en-US"/>
        </a:p>
      </dgm:t>
    </dgm:pt>
    <dgm:pt modelId="{FA3E8317-3FE6-4395-8CA9-93A98457FEBC}">
      <dgm:prSet/>
      <dgm:spPr/>
      <dgm:t>
        <a:bodyPr/>
        <a:lstStyle/>
        <a:p>
          <a:r>
            <a:rPr lang="en-GB"/>
            <a:t>A-G may, with leave of the Court of Appeal, refer to that court any sentence imposed by Crown Court that the A-G considers lenient (ss35 and 36 Criminal Justice Act 1988)</a:t>
          </a:r>
          <a:endParaRPr lang="en-US"/>
        </a:p>
      </dgm:t>
    </dgm:pt>
    <dgm:pt modelId="{F6C45D08-91F8-4A7A-B7BE-29BAB31E53FB}" type="parTrans" cxnId="{521693A4-3773-41FC-A422-1B6630696709}">
      <dgm:prSet/>
      <dgm:spPr/>
      <dgm:t>
        <a:bodyPr/>
        <a:lstStyle/>
        <a:p>
          <a:endParaRPr lang="en-US"/>
        </a:p>
      </dgm:t>
    </dgm:pt>
    <dgm:pt modelId="{E7AFB8A2-4E99-45C2-86ED-357C2973E21E}" type="sibTrans" cxnId="{521693A4-3773-41FC-A422-1B6630696709}">
      <dgm:prSet/>
      <dgm:spPr/>
      <dgm:t>
        <a:bodyPr/>
        <a:lstStyle/>
        <a:p>
          <a:endParaRPr lang="en-US"/>
        </a:p>
      </dgm:t>
    </dgm:pt>
    <dgm:pt modelId="{B6DCE1CF-130E-4C1E-8FEC-F65096E65323}">
      <dgm:prSet/>
      <dgm:spPr/>
      <dgm:t>
        <a:bodyPr/>
        <a:lstStyle/>
        <a:p>
          <a:r>
            <a:rPr lang="en-GB"/>
            <a:t>Court of Appeal may then quash original sentence and substitute an alternative sentence (usually heavier)</a:t>
          </a:r>
          <a:endParaRPr lang="en-US"/>
        </a:p>
      </dgm:t>
    </dgm:pt>
    <dgm:pt modelId="{D148E8AE-3762-4BF3-8CDA-47964E721321}" type="parTrans" cxnId="{4380D9CB-180D-4C45-ABE7-B286322E1EE4}">
      <dgm:prSet/>
      <dgm:spPr/>
      <dgm:t>
        <a:bodyPr/>
        <a:lstStyle/>
        <a:p>
          <a:endParaRPr lang="en-US"/>
        </a:p>
      </dgm:t>
    </dgm:pt>
    <dgm:pt modelId="{F4908E91-0C0A-4E5C-9C61-816DD291B67F}" type="sibTrans" cxnId="{4380D9CB-180D-4C45-ABE7-B286322E1EE4}">
      <dgm:prSet/>
      <dgm:spPr/>
      <dgm:t>
        <a:bodyPr/>
        <a:lstStyle/>
        <a:p>
          <a:endParaRPr lang="en-US"/>
        </a:p>
      </dgm:t>
    </dgm:pt>
    <dgm:pt modelId="{17BCEA7C-8E34-4254-8361-D89173C0A334}" type="pres">
      <dgm:prSet presAssocID="{61CD88B9-CF56-4855-B69D-A5FC4D87D12C}" presName="linear" presStyleCnt="0">
        <dgm:presLayoutVars>
          <dgm:animLvl val="lvl"/>
          <dgm:resizeHandles val="exact"/>
        </dgm:presLayoutVars>
      </dgm:prSet>
      <dgm:spPr/>
    </dgm:pt>
    <dgm:pt modelId="{D085765E-D859-488B-95F7-4DEC127E7A60}" type="pres">
      <dgm:prSet presAssocID="{FA3E8317-3FE6-4395-8CA9-93A98457FEBC}" presName="parentText" presStyleLbl="node1" presStyleIdx="0" presStyleCnt="2">
        <dgm:presLayoutVars>
          <dgm:chMax val="0"/>
          <dgm:bulletEnabled val="1"/>
        </dgm:presLayoutVars>
      </dgm:prSet>
      <dgm:spPr/>
    </dgm:pt>
    <dgm:pt modelId="{B0A351DF-FE33-4680-B55D-5888D5397CCF}" type="pres">
      <dgm:prSet presAssocID="{E7AFB8A2-4E99-45C2-86ED-357C2973E21E}" presName="spacer" presStyleCnt="0"/>
      <dgm:spPr/>
    </dgm:pt>
    <dgm:pt modelId="{2D872D82-92DD-4F4C-BDAE-8A7CAA2B9AF1}" type="pres">
      <dgm:prSet presAssocID="{B6DCE1CF-130E-4C1E-8FEC-F65096E65323}" presName="parentText" presStyleLbl="node1" presStyleIdx="1" presStyleCnt="2">
        <dgm:presLayoutVars>
          <dgm:chMax val="0"/>
          <dgm:bulletEnabled val="1"/>
        </dgm:presLayoutVars>
      </dgm:prSet>
      <dgm:spPr/>
    </dgm:pt>
  </dgm:ptLst>
  <dgm:cxnLst>
    <dgm:cxn modelId="{F3499210-B714-46D6-97E7-E38B0F4B372B}" type="presOf" srcId="{B6DCE1CF-130E-4C1E-8FEC-F65096E65323}" destId="{2D872D82-92DD-4F4C-BDAE-8A7CAA2B9AF1}" srcOrd="0" destOrd="0" presId="urn:microsoft.com/office/officeart/2005/8/layout/vList2"/>
    <dgm:cxn modelId="{35A87014-DEA4-42F1-833C-96A903F9B97F}" type="presOf" srcId="{FA3E8317-3FE6-4395-8CA9-93A98457FEBC}" destId="{D085765E-D859-488B-95F7-4DEC127E7A60}" srcOrd="0" destOrd="0" presId="urn:microsoft.com/office/officeart/2005/8/layout/vList2"/>
    <dgm:cxn modelId="{521693A4-3773-41FC-A422-1B6630696709}" srcId="{61CD88B9-CF56-4855-B69D-A5FC4D87D12C}" destId="{FA3E8317-3FE6-4395-8CA9-93A98457FEBC}" srcOrd="0" destOrd="0" parTransId="{F6C45D08-91F8-4A7A-B7BE-29BAB31E53FB}" sibTransId="{E7AFB8A2-4E99-45C2-86ED-357C2973E21E}"/>
    <dgm:cxn modelId="{03C8F4C5-5195-44EF-AFA4-4B77202F47C7}" type="presOf" srcId="{61CD88B9-CF56-4855-B69D-A5FC4D87D12C}" destId="{17BCEA7C-8E34-4254-8361-D89173C0A334}" srcOrd="0" destOrd="0" presId="urn:microsoft.com/office/officeart/2005/8/layout/vList2"/>
    <dgm:cxn modelId="{4380D9CB-180D-4C45-ABE7-B286322E1EE4}" srcId="{61CD88B9-CF56-4855-B69D-A5FC4D87D12C}" destId="{B6DCE1CF-130E-4C1E-8FEC-F65096E65323}" srcOrd="1" destOrd="0" parTransId="{D148E8AE-3762-4BF3-8CDA-47964E721321}" sibTransId="{F4908E91-0C0A-4E5C-9C61-816DD291B67F}"/>
    <dgm:cxn modelId="{2B08B1A2-3E73-4572-9A53-127B40184D19}" type="presParOf" srcId="{17BCEA7C-8E34-4254-8361-D89173C0A334}" destId="{D085765E-D859-488B-95F7-4DEC127E7A60}" srcOrd="0" destOrd="0" presId="urn:microsoft.com/office/officeart/2005/8/layout/vList2"/>
    <dgm:cxn modelId="{C132EA84-39D6-4A53-989F-D97AFCD18EDC}" type="presParOf" srcId="{17BCEA7C-8E34-4254-8361-D89173C0A334}" destId="{B0A351DF-FE33-4680-B55D-5888D5397CCF}" srcOrd="1" destOrd="0" presId="urn:microsoft.com/office/officeart/2005/8/layout/vList2"/>
    <dgm:cxn modelId="{24C99792-F5B4-402A-AF2A-4A5E04FAD3DA}" type="presParOf" srcId="{17BCEA7C-8E34-4254-8361-D89173C0A334}" destId="{2D872D82-92DD-4F4C-BDAE-8A7CAA2B9AF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D72074-AAB8-43A8-B7AE-F7CF663DDB38}">
      <dsp:nvSpPr>
        <dsp:cNvPr id="0" name=""/>
        <dsp:cNvSpPr/>
      </dsp:nvSpPr>
      <dsp:spPr>
        <a:xfrm>
          <a:off x="0" y="93057"/>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High Court has jurisdiction over inferior courts</a:t>
          </a:r>
          <a:endParaRPr lang="en-US" sz="2000" kern="1200"/>
        </a:p>
      </dsp:txBody>
      <dsp:txXfrm>
        <a:off x="0" y="93057"/>
        <a:ext cx="3005666" cy="1803399"/>
      </dsp:txXfrm>
    </dsp:sp>
    <dsp:sp modelId="{7C4B2A8C-DC2C-4D43-88D1-A36E3BC83D62}">
      <dsp:nvSpPr>
        <dsp:cNvPr id="0" name=""/>
        <dsp:cNvSpPr/>
      </dsp:nvSpPr>
      <dsp:spPr>
        <a:xfrm>
          <a:off x="3306233" y="93057"/>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Control is needed to prevent breaches of natural justice or actions beyond their jurisdiction </a:t>
          </a:r>
          <a:endParaRPr lang="en-US" sz="2000" kern="1200"/>
        </a:p>
      </dsp:txBody>
      <dsp:txXfrm>
        <a:off x="3306233" y="93057"/>
        <a:ext cx="3005666" cy="1803399"/>
      </dsp:txXfrm>
    </dsp:sp>
    <dsp:sp modelId="{A0D05111-BA0A-46E2-9839-BBDAD39B1704}">
      <dsp:nvSpPr>
        <dsp:cNvPr id="0" name=""/>
        <dsp:cNvSpPr/>
      </dsp:nvSpPr>
      <dsp:spPr>
        <a:xfrm>
          <a:off x="6612466" y="93057"/>
          <a:ext cx="3005666" cy="180339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Not strictly an appeal but can give another avenue </a:t>
          </a:r>
          <a:endParaRPr lang="en-US" sz="2000" kern="1200"/>
        </a:p>
      </dsp:txBody>
      <dsp:txXfrm>
        <a:off x="6612466" y="93057"/>
        <a:ext cx="3005666" cy="1803399"/>
      </dsp:txXfrm>
    </dsp:sp>
    <dsp:sp modelId="{F84BA07C-F6DF-44BE-A333-66B2EA7F1435}">
      <dsp:nvSpPr>
        <dsp:cNvPr id="0" name=""/>
        <dsp:cNvSpPr/>
      </dsp:nvSpPr>
      <dsp:spPr>
        <a:xfrm>
          <a:off x="1653116" y="2197024"/>
          <a:ext cx="3005666" cy="180339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Sought on the basis that the court in question when making its decision acted illegally, irrationally or in breach of procedure</a:t>
          </a:r>
        </a:p>
      </dsp:txBody>
      <dsp:txXfrm>
        <a:off x="1653116" y="2197024"/>
        <a:ext cx="3005666" cy="1803399"/>
      </dsp:txXfrm>
    </dsp:sp>
    <dsp:sp modelId="{C1C577CB-5356-4DC5-A687-32CCE655A4C0}">
      <dsp:nvSpPr>
        <dsp:cNvPr id="0" name=""/>
        <dsp:cNvSpPr/>
      </dsp:nvSpPr>
      <dsp:spPr>
        <a:xfrm>
          <a:off x="4959349" y="2197024"/>
          <a:ext cx="3005666" cy="180339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Three types of order: PROHIBITING ORDER; QUASHING ORDER; MANDATORY ORDER. </a:t>
          </a:r>
          <a:endParaRPr lang="en-US" sz="2000" kern="1200"/>
        </a:p>
      </dsp:txBody>
      <dsp:txXfrm>
        <a:off x="4959349" y="2197024"/>
        <a:ext cx="3005666" cy="18033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20C8B6-17CF-417F-8946-DE72181C08D3}">
      <dsp:nvSpPr>
        <dsp:cNvPr id="0" name=""/>
        <dsp:cNvSpPr/>
      </dsp:nvSpPr>
      <dsp:spPr>
        <a:xfrm>
          <a:off x="0" y="2552"/>
          <a:ext cx="8816340" cy="0"/>
        </a:xfrm>
        <a:prstGeom prst="lin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w="12700" cap="rnd" cmpd="sng" algn="ctr">
          <a:solidFill>
            <a:schemeClr val="dk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5639B5C-4FED-4DBB-ABB2-7E9677175571}">
      <dsp:nvSpPr>
        <dsp:cNvPr id="0" name=""/>
        <dsp:cNvSpPr/>
      </dsp:nvSpPr>
      <dsp:spPr>
        <a:xfrm>
          <a:off x="0" y="2552"/>
          <a:ext cx="8816340" cy="17407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Prohibition - This order ensures that an inferior court is ordered to refrain from doing something before its decision becomes final;</a:t>
          </a:r>
          <a:endParaRPr lang="en-US" sz="3200" kern="1200" dirty="0"/>
        </a:p>
      </dsp:txBody>
      <dsp:txXfrm>
        <a:off x="0" y="2552"/>
        <a:ext cx="8816340" cy="1740738"/>
      </dsp:txXfrm>
    </dsp:sp>
    <dsp:sp modelId="{771EE9C2-218A-4EEE-B415-4798F94356AB}">
      <dsp:nvSpPr>
        <dsp:cNvPr id="0" name=""/>
        <dsp:cNvSpPr/>
      </dsp:nvSpPr>
      <dsp:spPr>
        <a:xfrm>
          <a:off x="0" y="1743290"/>
          <a:ext cx="8816340" cy="0"/>
        </a:xfrm>
        <a:prstGeom prst="lin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w="12700" cap="rnd" cmpd="sng" algn="ctr">
          <a:solidFill>
            <a:schemeClr val="dk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570EA60-BDBC-4346-83C4-FE578EFCC4FF}">
      <dsp:nvSpPr>
        <dsp:cNvPr id="0" name=""/>
        <dsp:cNvSpPr/>
      </dsp:nvSpPr>
      <dsp:spPr>
        <a:xfrm>
          <a:off x="0" y="1743290"/>
          <a:ext cx="8816340" cy="17407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Quashing – High Court quashes the decision of the inferior court and may order a re-trial;</a:t>
          </a:r>
          <a:endParaRPr lang="en-US" sz="3200" kern="1200"/>
        </a:p>
      </dsp:txBody>
      <dsp:txXfrm>
        <a:off x="0" y="1743290"/>
        <a:ext cx="8816340" cy="1740738"/>
      </dsp:txXfrm>
    </dsp:sp>
    <dsp:sp modelId="{BC721CBF-CD3E-4AE4-AB65-6B6061585D00}">
      <dsp:nvSpPr>
        <dsp:cNvPr id="0" name=""/>
        <dsp:cNvSpPr/>
      </dsp:nvSpPr>
      <dsp:spPr>
        <a:xfrm>
          <a:off x="0" y="3484029"/>
          <a:ext cx="8816340" cy="0"/>
        </a:xfrm>
        <a:prstGeom prst="lin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w="12700" cap="rnd" cmpd="sng" algn="ctr">
          <a:solidFill>
            <a:schemeClr val="dk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80172DD-4D02-4699-8431-BB4D3E4757BE}">
      <dsp:nvSpPr>
        <dsp:cNvPr id="0" name=""/>
        <dsp:cNvSpPr/>
      </dsp:nvSpPr>
      <dsp:spPr>
        <a:xfrm>
          <a:off x="0" y="3484029"/>
          <a:ext cx="8816340" cy="17407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Mandatory – inferior court is compelled to do a particular act, try an information or state a case</a:t>
          </a:r>
          <a:endParaRPr lang="en-US" sz="3200" kern="1200" dirty="0"/>
        </a:p>
      </dsp:txBody>
      <dsp:txXfrm>
        <a:off x="0" y="3484029"/>
        <a:ext cx="8816340" cy="17407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5765E-D859-488B-95F7-4DEC127E7A60}">
      <dsp:nvSpPr>
        <dsp:cNvPr id="0" name=""/>
        <dsp:cNvSpPr/>
      </dsp:nvSpPr>
      <dsp:spPr>
        <a:xfrm>
          <a:off x="0" y="156559"/>
          <a:ext cx="6666833" cy="25272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A-G may, with leave of the Court of Appeal, refer to that court any sentence imposed by Crown Court that the A-G considers lenient (ss35 and 36 Criminal Justice Act 1988)</a:t>
          </a:r>
          <a:endParaRPr lang="en-US" sz="3000" kern="1200"/>
        </a:p>
      </dsp:txBody>
      <dsp:txXfrm>
        <a:off x="123368" y="279927"/>
        <a:ext cx="6420097" cy="2280464"/>
      </dsp:txXfrm>
    </dsp:sp>
    <dsp:sp modelId="{2D872D82-92DD-4F4C-BDAE-8A7CAA2B9AF1}">
      <dsp:nvSpPr>
        <dsp:cNvPr id="0" name=""/>
        <dsp:cNvSpPr/>
      </dsp:nvSpPr>
      <dsp:spPr>
        <a:xfrm>
          <a:off x="0" y="2770160"/>
          <a:ext cx="6666833" cy="2527200"/>
        </a:xfrm>
        <a:prstGeom prst="roundRect">
          <a:avLst/>
        </a:prstGeom>
        <a:gradFill rotWithShape="0">
          <a:gsLst>
            <a:gs pos="0">
              <a:schemeClr val="accent2">
                <a:hueOff val="113439"/>
                <a:satOff val="13039"/>
                <a:lumOff val="-10393"/>
                <a:alphaOff val="0"/>
                <a:tint val="96000"/>
                <a:lumMod val="100000"/>
              </a:schemeClr>
            </a:gs>
            <a:gs pos="78000">
              <a:schemeClr val="accent2">
                <a:hueOff val="113439"/>
                <a:satOff val="13039"/>
                <a:lumOff val="-1039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Court of Appeal may then quash original sentence and substitute an alternative sentence (usually heavier)</a:t>
          </a:r>
          <a:endParaRPr lang="en-US" sz="3000" kern="1200"/>
        </a:p>
      </dsp:txBody>
      <dsp:txXfrm>
        <a:off x="123368" y="2893528"/>
        <a:ext cx="6420097" cy="228046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3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5">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10/20/2026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837353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 sad reality that any system of justice cannot always get it right, and our justice system has had its fair share of miscarriage of justice cases. A recent example is the postmasters convicted on the basis of a flawed computer system.</a:t>
            </a:r>
          </a:p>
          <a:p>
            <a:endParaRPr lang="en-GB" dirty="0"/>
          </a:p>
          <a:p>
            <a:r>
              <a:rPr lang="en-GB" dirty="0"/>
              <a:t>To rectify mistakes and miscarriages of justice, we have a system of appeals. This chapter will look at how appeal rights are dealt with in each court.</a:t>
            </a:r>
          </a:p>
          <a:p>
            <a:endParaRPr lang="en-GB" dirty="0"/>
          </a:p>
          <a:p>
            <a:r>
              <a:rPr lang="en-GB" dirty="0"/>
              <a:t>We will also look at how these cases are funded and the procedures that apply.</a:t>
            </a:r>
          </a:p>
          <a:p>
            <a:endParaRPr lang="en-GB" dirty="0"/>
          </a:p>
          <a:p>
            <a:r>
              <a:rPr lang="en-GB" dirty="0"/>
              <a:t>Finally, we will briefly review the role of the Criminal Cases Review Commission.</a:t>
            </a:r>
          </a:p>
          <a:p>
            <a:endParaRPr lang="en-GB" dirty="0"/>
          </a:p>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3</a:t>
            </a:fld>
            <a:endParaRPr lang="en-US"/>
          </a:p>
        </p:txBody>
      </p:sp>
    </p:spTree>
    <p:extLst>
      <p:ext uri="{BB962C8B-B14F-4D97-AF65-F5344CB8AC3E}">
        <p14:creationId xmlns:p14="http://schemas.microsoft.com/office/powerpoint/2010/main" val="1488106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'leapfrog' procedure is a process that allows an appeal to move directly from a lower court (typically the High Court) to the Supreme Court, bypassing the intermediate Court of Appeal. This procedure is used for cases involving points of law of general public importance where an expedited or direct decision by the highest court is necessary</a:t>
            </a:r>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4167589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defendant may wish to appeal against conviction or sentence from the Magistrates’ Court. A point of law may also arise during the course of proceedings that either party might want a higher court to consider before the case proceeds. This is called an interlocutory appeal.</a:t>
            </a:r>
          </a:p>
          <a:p>
            <a:endParaRPr lang="en-GB" dirty="0"/>
          </a:p>
          <a:p>
            <a:r>
              <a:rPr lang="en-GB" dirty="0"/>
              <a:t>There are three possible avenues of appeal from a Magistrates’ Court decision:</a:t>
            </a:r>
          </a:p>
          <a:p>
            <a:endParaRPr lang="en-GB" dirty="0"/>
          </a:p>
          <a:p>
            <a:r>
              <a:rPr lang="en-GB" dirty="0"/>
              <a:t>to the Crown Court (against conviction and/or sentence); </a:t>
            </a:r>
          </a:p>
          <a:p>
            <a:endParaRPr lang="en-GB" dirty="0"/>
          </a:p>
          <a:p>
            <a:r>
              <a:rPr lang="en-GB" dirty="0"/>
              <a:t>to the High Court (by way of case stated on a point of law/jurisdiction); - </a:t>
            </a:r>
            <a:r>
              <a:rPr lang="en-GB" sz="1200" b="0" i="0" kern="1200" dirty="0">
                <a:solidFill>
                  <a:schemeClr val="tx1"/>
                </a:solidFill>
                <a:effectLst/>
                <a:latin typeface="+mn-lt"/>
                <a:ea typeface="+mn-ea"/>
                <a:cs typeface="+mn-cs"/>
              </a:rPr>
              <a:t>An appeal by way of </a:t>
            </a:r>
            <a:r>
              <a:rPr lang="en-GB" sz="1200" b="1" i="0" kern="1200" dirty="0">
                <a:solidFill>
                  <a:schemeClr val="tx1"/>
                </a:solidFill>
                <a:effectLst/>
                <a:latin typeface="+mn-lt"/>
                <a:ea typeface="+mn-ea"/>
                <a:cs typeface="+mn-cs"/>
              </a:rPr>
              <a:t>case stated</a:t>
            </a:r>
            <a:r>
              <a:rPr lang="en-GB" sz="1200" b="0" i="0" kern="1200" dirty="0">
                <a:solidFill>
                  <a:schemeClr val="tx1"/>
                </a:solidFill>
                <a:effectLst/>
                <a:latin typeface="+mn-lt"/>
                <a:ea typeface="+mn-ea"/>
                <a:cs typeface="+mn-cs"/>
              </a:rPr>
              <a:t> is a specific method used to challenge a decision made in a lower court, such as a Magistrates' Court. It is used when a party believes the lower court has made an error on a point of law, rather than a dispute over the facts of the case.</a:t>
            </a:r>
          </a:p>
          <a:p>
            <a:r>
              <a:rPr lang="en-GB" sz="1200" b="0" i="0" kern="1200" dirty="0">
                <a:solidFill>
                  <a:schemeClr val="tx1"/>
                </a:solidFill>
                <a:effectLst/>
                <a:latin typeface="+mn-lt"/>
                <a:ea typeface="+mn-ea"/>
                <a:cs typeface="+mn-cs"/>
              </a:rPr>
              <a:t>In this process, the party applies to the lower court to 'state a case'. The magistrates or judges then set out the facts of the case and the legal questions involved, which are referred to a higher court (such as the King’s Bench Divisional Court in England and Wales) for a decision on that specific question of law. </a:t>
            </a:r>
            <a:endParaRPr lang="en-GB" dirty="0"/>
          </a:p>
          <a:p>
            <a:endParaRPr lang="en-GB" dirty="0"/>
          </a:p>
          <a:p>
            <a:r>
              <a:rPr lang="en-GB" dirty="0"/>
              <a:t>to the High Court (by way of judicial review) -  </a:t>
            </a:r>
            <a:r>
              <a:rPr lang="en-GB" sz="1200" b="0" i="0" kern="1200" dirty="0">
                <a:solidFill>
                  <a:schemeClr val="tx1"/>
                </a:solidFill>
                <a:effectLst/>
                <a:latin typeface="+mn-lt"/>
                <a:ea typeface="+mn-ea"/>
                <a:cs typeface="+mn-cs"/>
              </a:rPr>
              <a:t>a process where a court assesses the legality of decisions made by public bodies. It focuses on the lawfulness of the decision-making process rather than the merits of the decision itself.</a:t>
            </a:r>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a:p>
        </p:txBody>
      </p:sp>
    </p:spTree>
    <p:extLst>
      <p:ext uri="{BB962C8B-B14F-4D97-AF65-F5344CB8AC3E}">
        <p14:creationId xmlns:p14="http://schemas.microsoft.com/office/powerpoint/2010/main" val="2446477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7</a:t>
            </a:fld>
            <a:endParaRPr lang="en-US"/>
          </a:p>
        </p:txBody>
      </p:sp>
    </p:spTree>
    <p:extLst>
      <p:ext uri="{BB962C8B-B14F-4D97-AF65-F5344CB8AC3E}">
        <p14:creationId xmlns:p14="http://schemas.microsoft.com/office/powerpoint/2010/main" val="7720835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‘statement of case’ should outline the facts called into question and contain five things:</a:t>
            </a:r>
          </a:p>
          <a:p>
            <a:endParaRPr lang="en-GB" dirty="0"/>
          </a:p>
          <a:p>
            <a:r>
              <a:rPr lang="en-GB" dirty="0"/>
              <a:t>the charge;</a:t>
            </a:r>
          </a:p>
          <a:p>
            <a:r>
              <a:rPr lang="en-GB" dirty="0"/>
              <a:t>the findings of fact, even though they cannot be challenged;</a:t>
            </a:r>
          </a:p>
          <a:p>
            <a:r>
              <a:rPr lang="en-GB" dirty="0"/>
              <a:t>the points of law raised and authorities cited;</a:t>
            </a:r>
          </a:p>
          <a:p>
            <a:r>
              <a:rPr lang="en-GB" dirty="0"/>
              <a:t>their decisions on the points of law; and</a:t>
            </a:r>
          </a:p>
          <a:p>
            <a:endParaRPr lang="en-GB" dirty="0"/>
          </a:p>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10</a:t>
            </a:fld>
            <a:endParaRPr lang="en-US"/>
          </a:p>
        </p:txBody>
      </p:sp>
    </p:spTree>
    <p:extLst>
      <p:ext uri="{BB962C8B-B14F-4D97-AF65-F5344CB8AC3E}">
        <p14:creationId xmlns:p14="http://schemas.microsoft.com/office/powerpoint/2010/main" val="4243274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12</a:t>
            </a:fld>
            <a:endParaRPr lang="en-US"/>
          </a:p>
        </p:txBody>
      </p:sp>
    </p:spTree>
    <p:extLst>
      <p:ext uri="{BB962C8B-B14F-4D97-AF65-F5344CB8AC3E}">
        <p14:creationId xmlns:p14="http://schemas.microsoft.com/office/powerpoint/2010/main" val="39184645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three orders that can be applied for:</a:t>
            </a:r>
          </a:p>
          <a:p>
            <a:endParaRPr lang="en-GB" dirty="0"/>
          </a:p>
          <a:p>
            <a:r>
              <a:rPr lang="en-GB" dirty="0"/>
              <a:t>(1)   Prohibiting order (previously known as a prohibition): this order from the High Court ensures that a lower court is ordered to refrain from doing something before its decision has become final.</a:t>
            </a:r>
          </a:p>
          <a:p>
            <a:endParaRPr lang="en-GB" dirty="0"/>
          </a:p>
          <a:p>
            <a:r>
              <a:rPr lang="en-GB" dirty="0"/>
              <a:t>(2)   Quashing order (previously known as certiorari – the need to make more certain): the High Court quashes the proceeding of the lower court and where necessary orders a complete re-hearing of the case.</a:t>
            </a:r>
          </a:p>
          <a:p>
            <a:endParaRPr lang="en-GB" dirty="0"/>
          </a:p>
          <a:p>
            <a:r>
              <a:rPr lang="en-GB" dirty="0"/>
              <a:t>(3)   Mandatory order (previously known as mandamus – ‘we command’): under this order the lower court is compelled to do a particular act, try an information or state a case.</a:t>
            </a:r>
          </a:p>
        </p:txBody>
      </p:sp>
      <p:sp>
        <p:nvSpPr>
          <p:cNvPr id="4" name="Slide Number Placeholder 3"/>
          <p:cNvSpPr>
            <a:spLocks noGrp="1"/>
          </p:cNvSpPr>
          <p:nvPr>
            <p:ph type="sldNum" sz="quarter" idx="5"/>
          </p:nvPr>
        </p:nvSpPr>
        <p:spPr/>
        <p:txBody>
          <a:bodyPr/>
          <a:lstStyle/>
          <a:p>
            <a:fld id="{E0746DE6-3336-457D-A091-FA20AC1C536E}" type="slidenum">
              <a:rPr lang="en-US" smtClean="0"/>
              <a:t>13</a:t>
            </a:fld>
            <a:endParaRPr lang="en-US"/>
          </a:p>
        </p:txBody>
      </p:sp>
    </p:spTree>
    <p:extLst>
      <p:ext uri="{BB962C8B-B14F-4D97-AF65-F5344CB8AC3E}">
        <p14:creationId xmlns:p14="http://schemas.microsoft.com/office/powerpoint/2010/main" val="7266240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16</a:t>
            </a:fld>
            <a:endParaRPr lang="en-US"/>
          </a:p>
        </p:txBody>
      </p:sp>
    </p:spTree>
    <p:extLst>
      <p:ext uri="{BB962C8B-B14F-4D97-AF65-F5344CB8AC3E}">
        <p14:creationId xmlns:p14="http://schemas.microsoft.com/office/powerpoint/2010/main" val="2814558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18</a:t>
            </a:fld>
            <a:endParaRPr lang="en-US"/>
          </a:p>
        </p:txBody>
      </p:sp>
    </p:spTree>
    <p:extLst>
      <p:ext uri="{BB962C8B-B14F-4D97-AF65-F5344CB8AC3E}">
        <p14:creationId xmlns:p14="http://schemas.microsoft.com/office/powerpoint/2010/main" val="38245706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22</a:t>
            </a:fld>
            <a:endParaRPr lang="en-US"/>
          </a:p>
        </p:txBody>
      </p:sp>
    </p:spTree>
    <p:extLst>
      <p:ext uri="{BB962C8B-B14F-4D97-AF65-F5344CB8AC3E}">
        <p14:creationId xmlns:p14="http://schemas.microsoft.com/office/powerpoint/2010/main" val="22001220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26</a:t>
            </a:fld>
            <a:endParaRPr lang="en-US"/>
          </a:p>
        </p:txBody>
      </p:sp>
    </p:spTree>
    <p:extLst>
      <p:ext uri="{BB962C8B-B14F-4D97-AF65-F5344CB8AC3E}">
        <p14:creationId xmlns:p14="http://schemas.microsoft.com/office/powerpoint/2010/main" val="38101766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B &amp; C Appeals from the Magistrates’ Court may be made in respect of the appellant’s sentence or their conviction. Notice of appeal must be made within 15 business day of conviction. A Circuit Judge and two lay magistrates who were not involved in the original trial will hear appeals in the Crown Court.</a:t>
            </a:r>
          </a:p>
          <a:p>
            <a:r>
              <a:rPr lang="en-GB" dirty="0"/>
              <a:t>2. False - Statements of case are drafted by the Magistrates’ Court officer, in consultation with the magistrates.</a:t>
            </a:r>
          </a:p>
          <a:p>
            <a:r>
              <a:rPr lang="en-GB" dirty="0"/>
              <a:t>3. The test is whether the conviction is “safe”. This makes successful appeals difficult to achieve.</a:t>
            </a:r>
          </a:p>
        </p:txBody>
      </p:sp>
      <p:sp>
        <p:nvSpPr>
          <p:cNvPr id="4" name="Slide Number Placeholder 3"/>
          <p:cNvSpPr>
            <a:spLocks noGrp="1"/>
          </p:cNvSpPr>
          <p:nvPr>
            <p:ph type="sldNum" sz="quarter" idx="5"/>
          </p:nvPr>
        </p:nvSpPr>
        <p:spPr/>
        <p:txBody>
          <a:bodyPr/>
          <a:lstStyle/>
          <a:p>
            <a:fld id="{E0746DE6-3336-457D-A091-FA20AC1C536E}" type="slidenum">
              <a:rPr lang="en-US" smtClean="0"/>
              <a:t>32</a:t>
            </a:fld>
            <a:endParaRPr lang="en-US"/>
          </a:p>
        </p:txBody>
      </p:sp>
    </p:spTree>
    <p:extLst>
      <p:ext uri="{BB962C8B-B14F-4D97-AF65-F5344CB8AC3E}">
        <p14:creationId xmlns:p14="http://schemas.microsoft.com/office/powerpoint/2010/main" val="32343968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34</a:t>
            </a:fld>
            <a:endParaRPr lang="en-US"/>
          </a:p>
        </p:txBody>
      </p:sp>
    </p:spTree>
    <p:extLst>
      <p:ext uri="{BB962C8B-B14F-4D97-AF65-F5344CB8AC3E}">
        <p14:creationId xmlns:p14="http://schemas.microsoft.com/office/powerpoint/2010/main" val="20096159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9439954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7914309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1723363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10/20/2026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0626929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10/20/2026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4157654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10/20/2026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4062942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10/20/2026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251725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BE4249-C0D0-4B06-8692-E8BB871AF643}" type="datetimeFigureOut">
              <a:rPr lang="en-US" smtClean="0"/>
              <a:t>10/20/2026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5374026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
        <p:nvSpPr>
          <p:cNvPr id="5" name="Date Placeholder 4"/>
          <p:cNvSpPr>
            <a:spLocks noGrp="1"/>
          </p:cNvSpPr>
          <p:nvPr>
            <p:ph type="dt" sz="half" idx="10"/>
          </p:nvPr>
        </p:nvSpPr>
        <p:spPr/>
        <p:txBody>
          <a:bodyPr/>
          <a:lstStyle/>
          <a:p>
            <a:fld id="{042B0DB6-F5C7-45FB-8CF3-31B45F9C2DAC}" type="datetimeFigureOut">
              <a:rPr lang="en-US" smtClean="0"/>
              <a:t>10/20/2026</a:t>
            </a:fld>
            <a:endParaRPr lang="en-US" dirty="0"/>
          </a:p>
        </p:txBody>
      </p:sp>
    </p:spTree>
    <p:extLst>
      <p:ext uri="{BB962C8B-B14F-4D97-AF65-F5344CB8AC3E}">
        <p14:creationId xmlns:p14="http://schemas.microsoft.com/office/powerpoint/2010/main" val="36762742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5081374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252042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1416949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750264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6811931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010016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19177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160EA64-D806-43AC-9DF2-F8C432F32B4C}" type="datetimeFigureOut">
              <a:rPr lang="en-US" smtClean="0"/>
              <a:t>10/20/2026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871361700"/>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mc:AlternateContent xmlns:mc="http://schemas.openxmlformats.org/markup-compatibility/2006" xmlns:p14="http://schemas.microsoft.com/office/powerpoint/2010/main">
    <mc:Choice Requires="p14">
      <p:transition p14:dur="10"/>
    </mc:Choice>
    <mc:Fallback xmlns="">
      <p:transition/>
    </mc:Fallback>
  </mc:AlternateConten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bbc.co.uk/news/business-56718036"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independent.co.uk/news/uk/crime/peter-sullivan-murder-conviction-prison-diane-sindall-b2750602.html" TargetMode="External"/><Relationship Id="rId2" Type="http://schemas.openxmlformats.org/officeDocument/2006/relationships/hyperlink" Target="https://www.bbc.co.uk/news/uk-england-manchester-66310919"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supremecourt.uk/live/court-01.html"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vintage weighing scales">
            <a:extLst>
              <a:ext uri="{FF2B5EF4-FFF2-40B4-BE49-F238E27FC236}">
                <a16:creationId xmlns:a16="http://schemas.microsoft.com/office/drawing/2014/main" id="{C2D8E316-55C0-4358-85EF-BCEAACA7C533}"/>
              </a:ext>
            </a:extLst>
          </p:cNvPr>
          <p:cNvPicPr>
            <a:picLocks noChangeAspect="1"/>
          </p:cNvPicPr>
          <p:nvPr/>
        </p:nvPicPr>
        <p:blipFill>
          <a:blip r:embed="rId2">
            <a:duotone>
              <a:prstClr val="black"/>
              <a:prstClr val="white"/>
            </a:duotone>
          </a:blip>
          <a:srcRect t="7900" r="6942" b="32100"/>
          <a:stretch>
            <a:fillRect/>
          </a:stretch>
        </p:blipFill>
        <p:spPr>
          <a:xfrm>
            <a:off x="5097780" y="-1"/>
            <a:ext cx="7091044" cy="6858001"/>
          </a:xfrm>
          <a:custGeom>
            <a:avLst/>
            <a:gdLst/>
            <a:ahLst/>
            <a:cxnLst/>
            <a:rect l="l" t="t" r="r" b="b"/>
            <a:pathLst>
              <a:path w="7091044" h="6858001">
                <a:moveTo>
                  <a:pt x="405750" y="0"/>
                </a:moveTo>
                <a:lnTo>
                  <a:pt x="7091044" y="0"/>
                </a:lnTo>
                <a:lnTo>
                  <a:pt x="7091044" y="6858001"/>
                </a:lnTo>
                <a:lnTo>
                  <a:pt x="53572" y="6858001"/>
                </a:lnTo>
                <a:lnTo>
                  <a:pt x="1828991" y="4521201"/>
                </a:lnTo>
                <a:close/>
                <a:moveTo>
                  <a:pt x="0" y="0"/>
                </a:moveTo>
                <a:lnTo>
                  <a:pt x="405750" y="0"/>
                </a:lnTo>
                <a:lnTo>
                  <a:pt x="0" y="434"/>
                </a:lnTo>
                <a:close/>
              </a:path>
            </a:pathLst>
          </a:custGeom>
        </p:spPr>
      </p:pic>
      <p:sp>
        <p:nvSpPr>
          <p:cNvPr id="2" name="Title 1"/>
          <p:cNvSpPr>
            <a:spLocks noGrp="1"/>
          </p:cNvSpPr>
          <p:nvPr>
            <p:ph type="ctrTitle"/>
          </p:nvPr>
        </p:nvSpPr>
        <p:spPr>
          <a:xfrm>
            <a:off x="668866" y="1678666"/>
            <a:ext cx="5123515" cy="2369093"/>
          </a:xfrm>
        </p:spPr>
        <p:txBody>
          <a:bodyPr>
            <a:normAutofit/>
          </a:bodyPr>
          <a:lstStyle/>
          <a:p>
            <a:r>
              <a:rPr lang="en-US" sz="4800"/>
              <a:t>Criminal Law and Litigation</a:t>
            </a:r>
          </a:p>
        </p:txBody>
      </p:sp>
      <p:sp>
        <p:nvSpPr>
          <p:cNvPr id="3" name="Content Placeholder 2"/>
          <p:cNvSpPr>
            <a:spLocks noGrp="1"/>
          </p:cNvSpPr>
          <p:nvPr>
            <p:ph type="subTitle" idx="1"/>
          </p:nvPr>
        </p:nvSpPr>
        <p:spPr>
          <a:xfrm>
            <a:off x="677335" y="4050831"/>
            <a:ext cx="5113217" cy="1096901"/>
          </a:xfrm>
        </p:spPr>
        <p:txBody>
          <a:bodyPr>
            <a:normAutofit/>
          </a:bodyPr>
          <a:lstStyle/>
          <a:p>
            <a:r>
              <a:rPr lang="en-GB" sz="1600" b="1"/>
              <a:t>Week 11 – Appeals (Chapter 15)</a:t>
            </a:r>
          </a:p>
        </p:txBody>
      </p:sp>
      <p:cxnSp>
        <p:nvCxnSpPr>
          <p:cNvPr id="9" name="Straight Connector 8">
            <a:extLst>
              <a:ext uri="{FF2B5EF4-FFF2-40B4-BE49-F238E27FC236}">
                <a16:creationId xmlns:a16="http://schemas.microsoft.com/office/drawing/2014/main" id="{27A85E05-9D34-4977-8352-DB39569974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CDED616-E554-4DB6-9F28-08F38A64A9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CDA3497-1EDA-4EB3-9C27-4D9835D30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41F9764E-9AA0-49A3-9EA2-885EE9914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FA3A4F4A-4DC4-43F2-AC2D-06211A812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84CFB374-B343-457A-B567-B4D784B1F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0597FEEE-1E11-4396-BB69-B43FA92F9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A2DB2F81-3E68-4044-B7C2-03DEEC50D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DC2F7294-2397-4C96-AB1E-E66CDEA3B5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7881783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56BE3-7284-A3F9-2A5D-59A390597759}"/>
              </a:ext>
            </a:extLst>
          </p:cNvPr>
          <p:cNvSpPr>
            <a:spLocks noGrp="1"/>
          </p:cNvSpPr>
          <p:nvPr>
            <p:ph type="title"/>
          </p:nvPr>
        </p:nvSpPr>
        <p:spPr/>
        <p:txBody>
          <a:bodyPr/>
          <a:lstStyle/>
          <a:p>
            <a:r>
              <a:rPr lang="en-GB" dirty="0"/>
              <a:t>Aims of this Chapter</a:t>
            </a:r>
            <a:br>
              <a:rPr lang="en-GB" dirty="0"/>
            </a:br>
            <a:endParaRPr lang="en-GB" dirty="0"/>
          </a:p>
        </p:txBody>
      </p:sp>
      <p:sp>
        <p:nvSpPr>
          <p:cNvPr id="3" name="Content Placeholder 2">
            <a:extLst>
              <a:ext uri="{FF2B5EF4-FFF2-40B4-BE49-F238E27FC236}">
                <a16:creationId xmlns:a16="http://schemas.microsoft.com/office/drawing/2014/main" id="{412927D9-6790-3EF8-1AC6-FEF3E30F2825}"/>
              </a:ext>
            </a:extLst>
          </p:cNvPr>
          <p:cNvSpPr>
            <a:spLocks noGrp="1"/>
          </p:cNvSpPr>
          <p:nvPr>
            <p:ph idx="1"/>
          </p:nvPr>
        </p:nvSpPr>
        <p:spPr/>
        <p:txBody>
          <a:bodyPr>
            <a:normAutofit fontScale="92500" lnSpcReduction="20000"/>
          </a:bodyPr>
          <a:lstStyle/>
          <a:p>
            <a:r>
              <a:rPr lang="en-GB" dirty="0"/>
              <a:t>This chapter will enable you to:</a:t>
            </a:r>
          </a:p>
          <a:p>
            <a:endParaRPr lang="en-GB" dirty="0"/>
          </a:p>
          <a:p>
            <a:r>
              <a:rPr lang="en-GB" dirty="0"/>
              <a:t>Understand the avenues of appeal from the Magistrates’ Courts, and the appropriate appellate route to follow depending on the issue</a:t>
            </a:r>
          </a:p>
          <a:p>
            <a:endParaRPr lang="en-GB" dirty="0"/>
          </a:p>
          <a:p>
            <a:r>
              <a:rPr lang="en-GB" dirty="0"/>
              <a:t>Understand the route to appeal from the Crown Court to the Court of Appeal</a:t>
            </a:r>
          </a:p>
          <a:p>
            <a:endParaRPr lang="en-GB" dirty="0"/>
          </a:p>
          <a:p>
            <a:r>
              <a:rPr lang="en-GB" dirty="0"/>
              <a:t>Understand procedures at the Court of Appeal, and gain an awareness of the post appeal system, and</a:t>
            </a:r>
          </a:p>
          <a:p>
            <a:endParaRPr lang="en-GB" dirty="0"/>
          </a:p>
          <a:p>
            <a:r>
              <a:rPr lang="en-GB" dirty="0"/>
              <a:t>Understand some of the key decisions of the Supreme Court, and the process by which they were made.</a:t>
            </a:r>
          </a:p>
        </p:txBody>
      </p:sp>
    </p:spTree>
    <p:extLst>
      <p:ext uri="{BB962C8B-B14F-4D97-AF65-F5344CB8AC3E}">
        <p14:creationId xmlns:p14="http://schemas.microsoft.com/office/powerpoint/2010/main" val="37077811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FA76EA-9F17-0B39-CD92-7A3EF161B9DA}"/>
              </a:ext>
            </a:extLst>
          </p:cNvPr>
          <p:cNvSpPr>
            <a:spLocks noGrp="1"/>
          </p:cNvSpPr>
          <p:nvPr>
            <p:ph type="title"/>
          </p:nvPr>
        </p:nvSpPr>
        <p:spPr>
          <a:xfrm>
            <a:off x="1043950" y="1179151"/>
            <a:ext cx="3300646" cy="4463889"/>
          </a:xfrm>
        </p:spPr>
        <p:txBody>
          <a:bodyPr anchor="ctr">
            <a:normAutofit/>
          </a:bodyPr>
          <a:lstStyle/>
          <a:p>
            <a:r>
              <a:rPr lang="en-GB" dirty="0"/>
              <a:t>In the News</a:t>
            </a:r>
            <a:br>
              <a:rPr lang="en-GB" dirty="0"/>
            </a:b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F13308-F5A9-65F4-6B0B-4D5C94D24959}"/>
              </a:ext>
            </a:extLst>
          </p:cNvPr>
          <p:cNvSpPr>
            <a:spLocks noGrp="1"/>
          </p:cNvSpPr>
          <p:nvPr>
            <p:ph idx="1"/>
          </p:nvPr>
        </p:nvSpPr>
        <p:spPr>
          <a:xfrm>
            <a:off x="4978918" y="1109145"/>
            <a:ext cx="6341016" cy="4603900"/>
          </a:xfrm>
        </p:spPr>
        <p:txBody>
          <a:bodyPr anchor="ctr">
            <a:normAutofit/>
          </a:bodyPr>
          <a:lstStyle/>
          <a:p>
            <a:pPr>
              <a:lnSpc>
                <a:spcPct val="90000"/>
              </a:lnSpc>
            </a:pPr>
            <a:endParaRPr lang="en-GB" sz="1700" dirty="0"/>
          </a:p>
          <a:p>
            <a:pPr>
              <a:lnSpc>
                <a:spcPct val="90000"/>
              </a:lnSpc>
            </a:pPr>
            <a:r>
              <a:rPr lang="en-GB" sz="1700" dirty="0"/>
              <a:t>Convicted Post Office workers have their names cleared</a:t>
            </a:r>
          </a:p>
          <a:p>
            <a:pPr>
              <a:lnSpc>
                <a:spcPct val="90000"/>
              </a:lnSpc>
            </a:pPr>
            <a:endParaRPr lang="en-GB" sz="1700" dirty="0"/>
          </a:p>
          <a:p>
            <a:pPr>
              <a:lnSpc>
                <a:spcPct val="90000"/>
              </a:lnSpc>
            </a:pPr>
            <a:r>
              <a:rPr lang="en-GB" sz="1700" dirty="0"/>
              <a:t>The criminal convictions of 72 former postmasters have now been quashed after the UK’s most widespread miscarriage of justice. The defendants were convicted of theft, fraud and false accounting as a result of a flawed computer system which incorrectly identified financial discrepancies in Post Office payments. The Court of Appeal held that the convictions were “an affront to the public conscience”. The Post Office (Horizon System) Offences Act 2024 was used to quash convictions for theft, fraud and false accounting which were based on data from the Horizon system. Further details of the background to this appalling series of events is available here </a:t>
            </a:r>
            <a:r>
              <a:rPr lang="en-GB" sz="1700" dirty="0">
                <a:hlinkClick r:id="rId3"/>
              </a:rPr>
              <a:t>https://www.bbc.co.uk/news/business-56718036</a:t>
            </a:r>
            <a:r>
              <a:rPr lang="en-GB" sz="1700" dirty="0"/>
              <a:t>. </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047892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75F8D-2206-DD80-D0F6-329DF22DDA43}"/>
              </a:ext>
            </a:extLst>
          </p:cNvPr>
          <p:cNvSpPr>
            <a:spLocks noGrp="1"/>
          </p:cNvSpPr>
          <p:nvPr>
            <p:ph type="title"/>
          </p:nvPr>
        </p:nvSpPr>
        <p:spPr/>
        <p:txBody>
          <a:bodyPr/>
          <a:lstStyle/>
          <a:p>
            <a:r>
              <a:rPr lang="en-GB" dirty="0"/>
              <a:t>In the News</a:t>
            </a:r>
          </a:p>
        </p:txBody>
      </p:sp>
      <p:sp>
        <p:nvSpPr>
          <p:cNvPr id="3" name="Content Placeholder 2">
            <a:extLst>
              <a:ext uri="{FF2B5EF4-FFF2-40B4-BE49-F238E27FC236}">
                <a16:creationId xmlns:a16="http://schemas.microsoft.com/office/drawing/2014/main" id="{887CB111-794D-09AE-7F45-B514F45A4966}"/>
              </a:ext>
            </a:extLst>
          </p:cNvPr>
          <p:cNvSpPr>
            <a:spLocks noGrp="1"/>
          </p:cNvSpPr>
          <p:nvPr>
            <p:ph idx="1"/>
          </p:nvPr>
        </p:nvSpPr>
        <p:spPr/>
        <p:txBody>
          <a:bodyPr>
            <a:normAutofit fontScale="92500" lnSpcReduction="10000"/>
          </a:bodyPr>
          <a:lstStyle/>
          <a:p>
            <a:r>
              <a:rPr lang="en-GB" b="1" dirty="0"/>
              <a:t>Andrew </a:t>
            </a:r>
            <a:r>
              <a:rPr lang="en-GB" b="1" dirty="0" err="1"/>
              <a:t>Malkinson</a:t>
            </a:r>
            <a:endParaRPr lang="en-GB" b="1" dirty="0"/>
          </a:p>
          <a:p>
            <a:endParaRPr lang="en-GB" dirty="0"/>
          </a:p>
          <a:p>
            <a:r>
              <a:rPr lang="en-GB" dirty="0"/>
              <a:t>Andrew </a:t>
            </a:r>
            <a:r>
              <a:rPr lang="en-GB" dirty="0" err="1"/>
              <a:t>Malkinson</a:t>
            </a:r>
            <a:r>
              <a:rPr lang="en-GB" dirty="0"/>
              <a:t> had his conviction quashed, based on fresh DNA evidence, after a 20-year fight, leading to considerable public controversy and the ultimate criticism of the Criminal Cases Review Commission in the Henley Report </a:t>
            </a:r>
            <a:r>
              <a:rPr lang="en-GB" dirty="0">
                <a:hlinkClick r:id="rId2"/>
              </a:rPr>
              <a:t>https://www.bbc.co.uk/news/uk-england-manchester-66310919</a:t>
            </a:r>
            <a:r>
              <a:rPr lang="en-GB" dirty="0"/>
              <a:t>. </a:t>
            </a:r>
          </a:p>
          <a:p>
            <a:endParaRPr lang="en-GB" dirty="0"/>
          </a:p>
          <a:p>
            <a:r>
              <a:rPr lang="en-GB" b="1" dirty="0"/>
              <a:t>Peter Sullivan</a:t>
            </a:r>
          </a:p>
          <a:p>
            <a:endParaRPr lang="en-GB" dirty="0"/>
          </a:p>
          <a:p>
            <a:r>
              <a:rPr lang="en-GB" dirty="0"/>
              <a:t>In May 2025 Peter Sullivan had his murder conviction quashed after 38 years based on fresh DNA evidence: </a:t>
            </a:r>
            <a:r>
              <a:rPr lang="en-GB" dirty="0">
                <a:hlinkClick r:id="rId3"/>
              </a:rPr>
              <a:t>https://www.independent.co.uk/news/uk/crime/peter-sullivan-murder-conviction-prison-diane-sindall-b2750602.html</a:t>
            </a:r>
            <a:r>
              <a:rPr lang="en-GB" dirty="0"/>
              <a:t>. </a:t>
            </a:r>
          </a:p>
        </p:txBody>
      </p:sp>
    </p:spTree>
    <p:extLst>
      <p:ext uri="{BB962C8B-B14F-4D97-AF65-F5344CB8AC3E}">
        <p14:creationId xmlns:p14="http://schemas.microsoft.com/office/powerpoint/2010/main" val="7806489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363B7915-7664-124A-07C3-D98BB918FAE2}"/>
              </a:ext>
            </a:extLst>
          </p:cNvPr>
          <p:cNvSpPr>
            <a:spLocks noGrp="1"/>
          </p:cNvSpPr>
          <p:nvPr>
            <p:ph idx="1"/>
          </p:nvPr>
        </p:nvSpPr>
        <p:spPr>
          <a:xfrm>
            <a:off x="673754" y="2160590"/>
            <a:ext cx="3973943" cy="3440110"/>
          </a:xfrm>
        </p:spPr>
        <p:txBody>
          <a:bodyPr>
            <a:normAutofit/>
          </a:bodyPr>
          <a:lstStyle/>
          <a:p>
            <a:r>
              <a:rPr lang="en-GB" dirty="0">
                <a:solidFill>
                  <a:schemeClr val="bg1"/>
                </a:solidFill>
              </a:rPr>
              <a:t>This sets out the structure of the English and Welsh criminal appellate court system, from top to bottom. In this chapter, we will work through each stage of the appeal process for a criminal case.</a:t>
            </a:r>
          </a:p>
        </p:txBody>
      </p:sp>
      <p:pic>
        <p:nvPicPr>
          <p:cNvPr id="5" name="Picture 4">
            <a:extLst>
              <a:ext uri="{FF2B5EF4-FFF2-40B4-BE49-F238E27FC236}">
                <a16:creationId xmlns:a16="http://schemas.microsoft.com/office/drawing/2014/main" id="{52B0EB32-650F-0B2B-A5DE-FD4071912FD6}"/>
              </a:ext>
            </a:extLst>
          </p:cNvPr>
          <p:cNvPicPr>
            <a:picLocks noChangeAspect="1"/>
          </p:cNvPicPr>
          <p:nvPr/>
        </p:nvPicPr>
        <p:blipFill>
          <a:blip r:embed="rId3"/>
          <a:stretch>
            <a:fillRect/>
          </a:stretch>
        </p:blipFill>
        <p:spPr>
          <a:xfrm>
            <a:off x="6652516" y="972608"/>
            <a:ext cx="4030470" cy="4900269"/>
          </a:xfrm>
          <a:prstGeom prst="rect">
            <a:avLst/>
          </a:prstGeom>
        </p:spPr>
      </p:pic>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8718607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25BF5-6A78-DB2D-55F4-529E57D37255}"/>
              </a:ext>
            </a:extLst>
          </p:cNvPr>
          <p:cNvSpPr>
            <a:spLocks noGrp="1"/>
          </p:cNvSpPr>
          <p:nvPr>
            <p:ph type="title"/>
          </p:nvPr>
        </p:nvSpPr>
        <p:spPr>
          <a:xfrm>
            <a:off x="561424" y="210355"/>
            <a:ext cx="8596668" cy="977879"/>
          </a:xfrm>
        </p:spPr>
        <p:txBody>
          <a:bodyPr/>
          <a:lstStyle/>
          <a:p>
            <a:r>
              <a:rPr lang="en-GB" b="1" dirty="0"/>
              <a:t>Appeals</a:t>
            </a:r>
          </a:p>
        </p:txBody>
      </p:sp>
      <p:sp>
        <p:nvSpPr>
          <p:cNvPr id="3" name="Content Placeholder 2">
            <a:extLst>
              <a:ext uri="{FF2B5EF4-FFF2-40B4-BE49-F238E27FC236}">
                <a16:creationId xmlns:a16="http://schemas.microsoft.com/office/drawing/2014/main" id="{E95A085C-7947-1308-1756-E2752435F837}"/>
              </a:ext>
            </a:extLst>
          </p:cNvPr>
          <p:cNvSpPr>
            <a:spLocks noGrp="1"/>
          </p:cNvSpPr>
          <p:nvPr>
            <p:ph idx="1"/>
          </p:nvPr>
        </p:nvSpPr>
        <p:spPr>
          <a:xfrm>
            <a:off x="561423" y="1188234"/>
            <a:ext cx="8981821" cy="5309158"/>
          </a:xfrm>
        </p:spPr>
        <p:txBody>
          <a:bodyPr>
            <a:normAutofit/>
          </a:bodyPr>
          <a:lstStyle/>
          <a:p>
            <a:pPr lvl="0"/>
            <a:r>
              <a:rPr lang="en-GB" sz="2800" dirty="0"/>
              <a:t>Can be against the conviction or the sentence (or both)</a:t>
            </a:r>
            <a:endParaRPr lang="en-US" sz="2800" dirty="0"/>
          </a:p>
          <a:p>
            <a:pPr lvl="0"/>
            <a:r>
              <a:rPr lang="en-GB" sz="2800" dirty="0"/>
              <a:t>Solicitor will consider the merit of any appeal and look at the grounds for an appeal</a:t>
            </a:r>
            <a:endParaRPr lang="en-US" sz="2800" dirty="0"/>
          </a:p>
          <a:p>
            <a:pPr lvl="0"/>
            <a:r>
              <a:rPr lang="en-GB" sz="2800" dirty="0"/>
              <a:t>Then consider the procedure to be followed</a:t>
            </a:r>
            <a:endParaRPr lang="en-US" sz="2800" dirty="0"/>
          </a:p>
          <a:p>
            <a:pPr lvl="0"/>
            <a:r>
              <a:rPr lang="en-GB" sz="2800" dirty="0"/>
              <a:t>Three avenues of appeal from Magistrates Court:</a:t>
            </a:r>
          </a:p>
          <a:p>
            <a:pPr lvl="1"/>
            <a:r>
              <a:rPr lang="en-GB" sz="2600" dirty="0"/>
              <a:t>Crown Court (against conviction/sentence)</a:t>
            </a:r>
          </a:p>
          <a:p>
            <a:pPr lvl="1"/>
            <a:r>
              <a:rPr lang="en-GB" sz="2800" dirty="0"/>
              <a:t>Divisional Court of the High Court (by way of case stated on a point of law/jurisdiction)</a:t>
            </a:r>
          </a:p>
          <a:p>
            <a:pPr lvl="1"/>
            <a:r>
              <a:rPr lang="en-GB" sz="2800" dirty="0"/>
              <a:t>High Court (by way of judicial review)</a:t>
            </a:r>
            <a:endParaRPr lang="en-US" sz="2800" dirty="0"/>
          </a:p>
          <a:p>
            <a:endParaRPr lang="en-GB" dirty="0"/>
          </a:p>
        </p:txBody>
      </p:sp>
    </p:spTree>
    <p:extLst>
      <p:ext uri="{BB962C8B-B14F-4D97-AF65-F5344CB8AC3E}">
        <p14:creationId xmlns:p14="http://schemas.microsoft.com/office/powerpoint/2010/main" val="15758976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ABAC9C-F74F-6027-AEC5-B3B15D8A1882}"/>
              </a:ext>
            </a:extLst>
          </p:cNvPr>
          <p:cNvSpPr>
            <a:spLocks noGrp="1"/>
          </p:cNvSpPr>
          <p:nvPr>
            <p:ph type="title"/>
          </p:nvPr>
        </p:nvSpPr>
        <p:spPr>
          <a:xfrm>
            <a:off x="1043950" y="1179151"/>
            <a:ext cx="3300646" cy="4463889"/>
          </a:xfrm>
        </p:spPr>
        <p:txBody>
          <a:bodyPr anchor="ctr">
            <a:normAutofit/>
          </a:bodyPr>
          <a:lstStyle/>
          <a:p>
            <a:r>
              <a:rPr lang="en-GB" b="1" dirty="0"/>
              <a:t>Appeal to Crown Court</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DA88B8-D2D7-891A-733C-BCCA945132A0}"/>
              </a:ext>
            </a:extLst>
          </p:cNvPr>
          <p:cNvSpPr>
            <a:spLocks noGrp="1"/>
          </p:cNvSpPr>
          <p:nvPr>
            <p:ph idx="1"/>
          </p:nvPr>
        </p:nvSpPr>
        <p:spPr>
          <a:xfrm>
            <a:off x="4641935" y="174812"/>
            <a:ext cx="6707469" cy="6683188"/>
          </a:xfrm>
        </p:spPr>
        <p:txBody>
          <a:bodyPr anchor="ctr">
            <a:normAutofit fontScale="92500" lnSpcReduction="20000"/>
          </a:bodyPr>
          <a:lstStyle/>
          <a:p>
            <a:pPr>
              <a:lnSpc>
                <a:spcPct val="90000"/>
              </a:lnSpc>
            </a:pPr>
            <a:r>
              <a:rPr lang="en-GB" sz="1400" dirty="0"/>
              <a:t>A person convicted by a Magistrates’ Court (this includes the Youth Court) following a plea of not guilty may appeal against either their conviction or sentence, or both, to the Crown Court. If the defendant pleaded guilty they can only appeal against sentence (unless the plea was equivocal and the court should have taken steps to clarify it).</a:t>
            </a:r>
          </a:p>
          <a:p>
            <a:pPr>
              <a:lnSpc>
                <a:spcPct val="90000"/>
              </a:lnSpc>
            </a:pPr>
            <a:r>
              <a:rPr lang="en-GB" sz="1400" b="1" dirty="0"/>
              <a:t>Procedural matters</a:t>
            </a:r>
          </a:p>
          <a:p>
            <a:pPr>
              <a:lnSpc>
                <a:spcPct val="90000"/>
              </a:lnSpc>
            </a:pPr>
            <a:r>
              <a:rPr lang="en-GB" sz="1400" dirty="0"/>
              <a:t>Notice of appeal must be given in writing to the court officer of the Magistrates’ Court concerned and to the prosecution within 15 business days of sentence being passed (</a:t>
            </a:r>
            <a:r>
              <a:rPr lang="en-GB" sz="1400" dirty="0" err="1"/>
              <a:t>CrPR</a:t>
            </a:r>
            <a:r>
              <a:rPr lang="en-GB" sz="1400" dirty="0"/>
              <a:t> r34.2). The lawyer acting for the accused will lodge a notice of appeal, which should normally be on one of the pro forma forms which are available on the Justice website at https://www.justice.gov.uk/courts/procedure-rules/criminal/forms#Anchor9. It is quite acceptable for the notice of appeal to be handwritten by the defendant’s lawyer.</a:t>
            </a:r>
          </a:p>
          <a:p>
            <a:pPr>
              <a:lnSpc>
                <a:spcPct val="90000"/>
              </a:lnSpc>
            </a:pPr>
            <a:endParaRPr lang="en-GB" sz="1400" dirty="0"/>
          </a:p>
          <a:p>
            <a:pPr>
              <a:lnSpc>
                <a:spcPct val="90000"/>
              </a:lnSpc>
            </a:pPr>
            <a:r>
              <a:rPr lang="en-GB" sz="1400" dirty="0"/>
              <a:t>The appeal may be against the sentence (if the defendant pleaded guilty) or against the sentence or conviction (if the defendant pleaded not guilty) (s108 Magistrates’ Courts Act 1980 (MCA 1980)). </a:t>
            </a:r>
            <a:r>
              <a:rPr lang="en-GB" sz="1400" dirty="0" err="1"/>
              <a:t>CrPR</a:t>
            </a:r>
            <a:r>
              <a:rPr lang="en-GB" sz="1400" dirty="0"/>
              <a:t> Part 34 requires the appeal notice to:</a:t>
            </a:r>
          </a:p>
          <a:p>
            <a:pPr>
              <a:lnSpc>
                <a:spcPct val="90000"/>
              </a:lnSpc>
            </a:pPr>
            <a:r>
              <a:rPr lang="en-GB" sz="1400" dirty="0"/>
              <a:t>specify the conviction, sentence or order being appealed;</a:t>
            </a:r>
          </a:p>
          <a:p>
            <a:pPr>
              <a:lnSpc>
                <a:spcPct val="90000"/>
              </a:lnSpc>
            </a:pPr>
            <a:r>
              <a:rPr lang="en-GB" sz="1400" dirty="0"/>
              <a:t>summarise the issues;</a:t>
            </a:r>
          </a:p>
          <a:p>
            <a:pPr>
              <a:lnSpc>
                <a:spcPct val="90000"/>
              </a:lnSpc>
            </a:pPr>
            <a:r>
              <a:rPr lang="en-GB" sz="1400" dirty="0"/>
              <a:t>attempt to identify which witnesses gave written or oral evidence to the court if appealing against conviction;</a:t>
            </a:r>
          </a:p>
          <a:p>
            <a:pPr>
              <a:lnSpc>
                <a:spcPct val="90000"/>
              </a:lnSpc>
            </a:pPr>
            <a:r>
              <a:rPr lang="en-GB" sz="1400" dirty="0"/>
              <a:t>explain if the issues to be dealt with in the Crown Court are different from those heard in the Magistrates’ Court;</a:t>
            </a:r>
          </a:p>
          <a:p>
            <a:pPr>
              <a:lnSpc>
                <a:spcPct val="90000"/>
              </a:lnSpc>
            </a:pPr>
            <a:r>
              <a:rPr lang="en-GB" sz="1400" dirty="0"/>
              <a:t>say how long the hearing is likely to last; and</a:t>
            </a:r>
          </a:p>
          <a:p>
            <a:pPr>
              <a:lnSpc>
                <a:spcPct val="90000"/>
              </a:lnSpc>
            </a:pPr>
            <a:r>
              <a:rPr lang="en-GB" sz="1400" dirty="0"/>
              <a:t>identify circumstances that the appellant wants the court to take into account in an appeal against sentence.</a:t>
            </a:r>
          </a:p>
          <a:p>
            <a:pPr>
              <a:lnSpc>
                <a:spcPct val="90000"/>
              </a:lnSpc>
            </a:pPr>
            <a:r>
              <a:rPr lang="en-GB" sz="1400" dirty="0"/>
              <a:t>There is no filtering mechanism, as with appeals to the Court of Appeal, and no discretion to refuse to accept the appeal. There is a discretion to extend the time for giving notice of appeal. In the case of a person who has received a custodial sentence in the Magistrates’ Court, an application for bail until the hearing of the appeal may be made, and if that is refused a further application may be made to the Crown Court itself.</a:t>
            </a:r>
          </a:p>
          <a:p>
            <a:pPr>
              <a:lnSpc>
                <a:spcPct val="90000"/>
              </a:lnSpc>
            </a:pPr>
            <a:endParaRPr lang="en-GB" sz="1400"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181521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047E5-9C78-FF60-4575-B1231576E0D1}"/>
              </a:ext>
            </a:extLst>
          </p:cNvPr>
          <p:cNvSpPr>
            <a:spLocks noGrp="1"/>
          </p:cNvSpPr>
          <p:nvPr>
            <p:ph type="title"/>
          </p:nvPr>
        </p:nvSpPr>
        <p:spPr/>
        <p:txBody>
          <a:bodyPr/>
          <a:lstStyle/>
          <a:p>
            <a:r>
              <a:rPr lang="en-GB" dirty="0"/>
              <a:t>Funding an Appeal Crown Court</a:t>
            </a:r>
          </a:p>
        </p:txBody>
      </p:sp>
      <p:sp>
        <p:nvSpPr>
          <p:cNvPr id="3" name="Content Placeholder 2">
            <a:extLst>
              <a:ext uri="{FF2B5EF4-FFF2-40B4-BE49-F238E27FC236}">
                <a16:creationId xmlns:a16="http://schemas.microsoft.com/office/drawing/2014/main" id="{6A7EF655-64F6-ACCA-7487-3ED1C8CAFA70}"/>
              </a:ext>
            </a:extLst>
          </p:cNvPr>
          <p:cNvSpPr>
            <a:spLocks noGrp="1"/>
          </p:cNvSpPr>
          <p:nvPr>
            <p:ph idx="1"/>
          </p:nvPr>
        </p:nvSpPr>
        <p:spPr>
          <a:xfrm>
            <a:off x="587022" y="1636889"/>
            <a:ext cx="8365067" cy="5221111"/>
          </a:xfrm>
        </p:spPr>
        <p:txBody>
          <a:bodyPr>
            <a:normAutofit fontScale="92500" lnSpcReduction="10000"/>
          </a:bodyPr>
          <a:lstStyle/>
          <a:p>
            <a:r>
              <a:rPr lang="en-GB" sz="1400" dirty="0"/>
              <a:t>Where a case met the test for publicly funded representation (legal aid) in the Magistrates’ Court, it is likely that the appellant will be granted legal aid for the appeal hearing. Appellants must complete “Apply for criminal legal aid”. If the Legal Aid Agency does not feel it is in the interests of justice for legal aid to be granted (Chapter 9), that decision can be appealed to an officer at the Crown Court.</a:t>
            </a:r>
          </a:p>
          <a:p>
            <a:endParaRPr lang="en-GB" sz="1400" dirty="0"/>
          </a:p>
          <a:p>
            <a:r>
              <a:rPr lang="en-GB" sz="1400" dirty="0"/>
              <a:t>Appellants are subject to a means test, but will not be refused legal aid if their means exceed the relevant threshold. The same thresholds as apply in Magistrates’ Court cases apply to appeal cases. This means that a person with an income of over £22,325 but whose appeal is in the interests of justice will be granted legal aid in the appeal to the Crown Court but will be required to make a one-off payment if their appeal is:</a:t>
            </a:r>
          </a:p>
          <a:p>
            <a:endParaRPr lang="en-GB" sz="1400" dirty="0"/>
          </a:p>
          <a:p>
            <a:r>
              <a:rPr lang="en-GB" sz="1400" dirty="0"/>
              <a:t>abandoned;</a:t>
            </a:r>
          </a:p>
          <a:p>
            <a:r>
              <a:rPr lang="en-GB" sz="1400" dirty="0"/>
              <a:t>unsuccessful; or</a:t>
            </a:r>
          </a:p>
          <a:p>
            <a:r>
              <a:rPr lang="en-GB" sz="1400" dirty="0"/>
              <a:t>partly unsuccessful.</a:t>
            </a:r>
          </a:p>
          <a:p>
            <a:endParaRPr lang="en-GB" sz="1400" dirty="0"/>
          </a:p>
          <a:p>
            <a:r>
              <a:rPr lang="en-GB" sz="1400" dirty="0"/>
              <a:t>Appellants will need to be advised about the potential costs implications of appeals. The one-off payment will be:</a:t>
            </a:r>
          </a:p>
          <a:p>
            <a:r>
              <a:rPr lang="en-GB" sz="1400" dirty="0"/>
              <a:t>£500 if an appeal against conviction is dismissed or abandoned;</a:t>
            </a:r>
          </a:p>
          <a:p>
            <a:r>
              <a:rPr lang="en-GB" sz="1400" dirty="0"/>
              <a:t>£250 if an appeal against conviction is dismissed but sentence is reduced; and </a:t>
            </a:r>
          </a:p>
          <a:p>
            <a:r>
              <a:rPr lang="en-GB" sz="1400" dirty="0"/>
              <a:t>£250 if an appeal against sentence or ancillary order is dismissed or abandoned.</a:t>
            </a:r>
          </a:p>
          <a:p>
            <a:endParaRPr lang="en-GB" sz="1400" dirty="0"/>
          </a:p>
        </p:txBody>
      </p:sp>
    </p:spTree>
    <p:extLst>
      <p:ext uri="{BB962C8B-B14F-4D97-AF65-F5344CB8AC3E}">
        <p14:creationId xmlns:p14="http://schemas.microsoft.com/office/powerpoint/2010/main" val="24448464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F0401-5208-2A26-BF62-569A65002548}"/>
              </a:ext>
            </a:extLst>
          </p:cNvPr>
          <p:cNvSpPr>
            <a:spLocks noGrp="1"/>
          </p:cNvSpPr>
          <p:nvPr>
            <p:ph type="title"/>
          </p:nvPr>
        </p:nvSpPr>
        <p:spPr/>
        <p:txBody>
          <a:bodyPr/>
          <a:lstStyle/>
          <a:p>
            <a:r>
              <a:rPr lang="en-GB" dirty="0"/>
              <a:t>The Appeal Hearing and Powers of the Crown Court on Appeal</a:t>
            </a:r>
          </a:p>
        </p:txBody>
      </p:sp>
      <p:sp>
        <p:nvSpPr>
          <p:cNvPr id="3" name="Content Placeholder 2">
            <a:extLst>
              <a:ext uri="{FF2B5EF4-FFF2-40B4-BE49-F238E27FC236}">
                <a16:creationId xmlns:a16="http://schemas.microsoft.com/office/drawing/2014/main" id="{1D81FE57-9E8B-88CD-64E0-5D3CF47B1A57}"/>
              </a:ext>
            </a:extLst>
          </p:cNvPr>
          <p:cNvSpPr>
            <a:spLocks noGrp="1"/>
          </p:cNvSpPr>
          <p:nvPr>
            <p:ph idx="1"/>
          </p:nvPr>
        </p:nvSpPr>
        <p:spPr/>
        <p:txBody>
          <a:bodyPr>
            <a:normAutofit fontScale="92500" lnSpcReduction="20000"/>
          </a:bodyPr>
          <a:lstStyle/>
          <a:p>
            <a:r>
              <a:rPr lang="en-GB" dirty="0"/>
              <a:t>Appeals to the Crown Court are usually heard by a Circuit Judge sitting with two lay magistrates who were not involved in the original case. It takes the form of a complete re-hearing of the case so that either side may call fresh evidence which they did not call in the court below and may decline to call evidence which they did call in the court below. New arguments on law may also be advanced. There is no jury. The decision of the appeal will be by a simple majority.</a:t>
            </a:r>
          </a:p>
          <a:p>
            <a:endParaRPr lang="en-GB" dirty="0"/>
          </a:p>
          <a:p>
            <a:r>
              <a:rPr lang="en-GB" dirty="0"/>
              <a:t>The Crown Court can confirm, reverse, or vary any finding or sentence imposed by the justices but has only the magistrates’ powers of sentencing, even if the offence is triable either way.</a:t>
            </a:r>
          </a:p>
          <a:p>
            <a:endParaRPr lang="en-GB" dirty="0"/>
          </a:p>
          <a:p>
            <a:r>
              <a:rPr lang="en-GB" dirty="0"/>
              <a:t>This also means that the court can increase the sentence, but only up to the maximum that the magistrates could have given. The appellant must be advised about this before deciding to appeal. An unsuccessful appeal may result in the defendant paying some or all of the prosecution’s costs</a:t>
            </a:r>
          </a:p>
        </p:txBody>
      </p:sp>
    </p:spTree>
    <p:extLst>
      <p:ext uri="{BB962C8B-B14F-4D97-AF65-F5344CB8AC3E}">
        <p14:creationId xmlns:p14="http://schemas.microsoft.com/office/powerpoint/2010/main" val="31575188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84246-9F5D-B4B3-5B0A-871F0EC5B408}"/>
              </a:ext>
            </a:extLst>
          </p:cNvPr>
          <p:cNvSpPr>
            <a:spLocks noGrp="1"/>
          </p:cNvSpPr>
          <p:nvPr>
            <p:ph type="title"/>
          </p:nvPr>
        </p:nvSpPr>
        <p:spPr>
          <a:xfrm>
            <a:off x="433494" y="167813"/>
            <a:ext cx="8596668" cy="792307"/>
          </a:xfrm>
        </p:spPr>
        <p:txBody>
          <a:bodyPr/>
          <a:lstStyle/>
          <a:p>
            <a:r>
              <a:rPr lang="en-GB" dirty="0"/>
              <a:t>Appeal to the High Court</a:t>
            </a:r>
          </a:p>
        </p:txBody>
      </p:sp>
      <p:sp>
        <p:nvSpPr>
          <p:cNvPr id="3" name="Content Placeholder 2">
            <a:extLst>
              <a:ext uri="{FF2B5EF4-FFF2-40B4-BE49-F238E27FC236}">
                <a16:creationId xmlns:a16="http://schemas.microsoft.com/office/drawing/2014/main" id="{3ACB8BC5-6E3E-23BF-25DD-65B82CBE794F}"/>
              </a:ext>
            </a:extLst>
          </p:cNvPr>
          <p:cNvSpPr>
            <a:spLocks noGrp="1"/>
          </p:cNvSpPr>
          <p:nvPr>
            <p:ph idx="1"/>
          </p:nvPr>
        </p:nvSpPr>
        <p:spPr>
          <a:xfrm>
            <a:off x="433494" y="950046"/>
            <a:ext cx="10044006" cy="5740141"/>
          </a:xfrm>
        </p:spPr>
        <p:txBody>
          <a:bodyPr>
            <a:normAutofit lnSpcReduction="10000"/>
          </a:bodyPr>
          <a:lstStyle/>
          <a:p>
            <a:r>
              <a:rPr lang="en-GB" sz="2400" dirty="0"/>
              <a:t>If MC decision in a summary trial is seen as being outside of their jurisdictional power or that they made the wrong decision in law, appeal lies to the Divisional Court of the King’s Bench of the High Court</a:t>
            </a:r>
            <a:endParaRPr lang="en-US" sz="2400" dirty="0"/>
          </a:p>
          <a:p>
            <a:r>
              <a:rPr lang="en-GB" sz="2400" dirty="0"/>
              <a:t>Procedure is provided for under s111 MCA 1980 and </a:t>
            </a:r>
            <a:r>
              <a:rPr lang="en-GB" sz="2400" dirty="0" err="1"/>
              <a:t>CrPR</a:t>
            </a:r>
            <a:r>
              <a:rPr lang="en-GB" sz="2400" dirty="0"/>
              <a:t> Part 35</a:t>
            </a:r>
            <a:endParaRPr lang="en-US" sz="2400" dirty="0"/>
          </a:p>
          <a:p>
            <a:r>
              <a:rPr lang="en-GB" sz="2400" dirty="0"/>
              <a:t>Procedure for appeal by way of case stated:</a:t>
            </a:r>
          </a:p>
          <a:p>
            <a:r>
              <a:rPr lang="en-GB" sz="2400" dirty="0"/>
              <a:t>Application must be made in writing to the Magistrates Clerk within 21 days</a:t>
            </a:r>
          </a:p>
          <a:p>
            <a:r>
              <a:rPr lang="en-GB" sz="2400" dirty="0"/>
              <a:t>Must identify the question of law on which the HC’s opinion is sought</a:t>
            </a:r>
          </a:p>
          <a:p>
            <a:r>
              <a:rPr lang="en-GB" sz="2400" dirty="0"/>
              <a:t>Magistrates Clerk prepares a ‘statement of case’ to include:</a:t>
            </a:r>
          </a:p>
          <a:p>
            <a:r>
              <a:rPr lang="en-GB" sz="2400" dirty="0"/>
              <a:t>This is the lodged at the Royal Courts of Justice</a:t>
            </a:r>
          </a:p>
          <a:p>
            <a:r>
              <a:rPr lang="en-GB" sz="2400" dirty="0"/>
              <a:t>Hearing will be then be before 2 or 3 judges of KBD</a:t>
            </a:r>
          </a:p>
          <a:p>
            <a:r>
              <a:rPr lang="en-GB" sz="2400" dirty="0"/>
              <a:t>Public funding is available for representation before the High Court. The interests of justice test and an income-based means test apply.</a:t>
            </a:r>
          </a:p>
          <a:p>
            <a:endParaRPr lang="en-GB" dirty="0"/>
          </a:p>
          <a:p>
            <a:endParaRPr lang="en-GB" dirty="0"/>
          </a:p>
          <a:p>
            <a:endParaRPr lang="en-GB" dirty="0"/>
          </a:p>
        </p:txBody>
      </p:sp>
    </p:spTree>
    <p:extLst>
      <p:ext uri="{BB962C8B-B14F-4D97-AF65-F5344CB8AC3E}">
        <p14:creationId xmlns:p14="http://schemas.microsoft.com/office/powerpoint/2010/main" val="9036245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D3441-E101-8DF4-5330-44ADD2D54FA5}"/>
              </a:ext>
            </a:extLst>
          </p:cNvPr>
          <p:cNvSpPr>
            <a:spLocks noGrp="1"/>
          </p:cNvSpPr>
          <p:nvPr>
            <p:ph type="title"/>
          </p:nvPr>
        </p:nvSpPr>
        <p:spPr/>
        <p:txBody>
          <a:bodyPr>
            <a:normAutofit fontScale="90000"/>
          </a:bodyPr>
          <a:lstStyle/>
          <a:p>
            <a:r>
              <a:rPr lang="en-GB" dirty="0"/>
              <a:t>Re-opening a case in the Magistrates’ Court where it is in the interests of justice</a:t>
            </a:r>
            <a:br>
              <a:rPr lang="en-GB" dirty="0"/>
            </a:br>
            <a:endParaRPr lang="en-GB" dirty="0"/>
          </a:p>
        </p:txBody>
      </p:sp>
      <p:sp>
        <p:nvSpPr>
          <p:cNvPr id="3" name="Content Placeholder 2">
            <a:extLst>
              <a:ext uri="{FF2B5EF4-FFF2-40B4-BE49-F238E27FC236}">
                <a16:creationId xmlns:a16="http://schemas.microsoft.com/office/drawing/2014/main" id="{888735A1-249B-16F9-3F03-7F5969A4D018}"/>
              </a:ext>
            </a:extLst>
          </p:cNvPr>
          <p:cNvSpPr>
            <a:spLocks noGrp="1"/>
          </p:cNvSpPr>
          <p:nvPr>
            <p:ph idx="1"/>
          </p:nvPr>
        </p:nvSpPr>
        <p:spPr/>
        <p:txBody>
          <a:bodyPr>
            <a:normAutofit fontScale="47500" lnSpcReduction="20000"/>
          </a:bodyPr>
          <a:lstStyle/>
          <a:p>
            <a:r>
              <a:rPr lang="en-GB" dirty="0"/>
              <a:t>s142 MCA 1980 gives power to the Magistrates’ Court to re-open a case to rectify a mistake if it appears to the court to be in the interests of justice to do so.</a:t>
            </a:r>
          </a:p>
          <a:p>
            <a:endParaRPr lang="en-GB" dirty="0"/>
          </a:p>
          <a:p>
            <a:r>
              <a:rPr lang="en-GB" dirty="0"/>
              <a:t>The application may be made whether the defendant pleaded guilty or not guilty at the original trial and may be considered by the same magistrates who convicted the defendant or by a different bench of magistrates.</a:t>
            </a:r>
          </a:p>
          <a:p>
            <a:endParaRPr lang="en-GB" dirty="0"/>
          </a:p>
          <a:p>
            <a:r>
              <a:rPr lang="en-GB" dirty="0"/>
              <a:t>In deciding whether to grant the application, the court will exercise its wide discretion under s142 MCA 1980 where it is in the interests of justice to do so. Factors considered include the interests of the court and the inconvenience to other parties of re-opening the case.</a:t>
            </a:r>
          </a:p>
          <a:p>
            <a:endParaRPr lang="en-GB" dirty="0"/>
          </a:p>
          <a:p>
            <a:r>
              <a:rPr lang="en-GB" dirty="0"/>
              <a:t>There is no time limit for making an application under s142 MCA 1980, but an unreasonable delay will be taken into account in determining the interests of justice test.</a:t>
            </a:r>
          </a:p>
          <a:p>
            <a:endParaRPr lang="en-GB" dirty="0"/>
          </a:p>
          <a:p>
            <a:r>
              <a:rPr lang="en-GB" dirty="0"/>
              <a:t>s142 cannot be used if the Crown Court has already heard an appeal or case stated in relation to that offence.</a:t>
            </a:r>
          </a:p>
          <a:p>
            <a:endParaRPr lang="en-GB" dirty="0"/>
          </a:p>
          <a:p>
            <a:r>
              <a:rPr lang="en-GB" dirty="0"/>
              <a:t>If the conviction is set aside, the case is re-heard by a different bench of magistrates. s142(1) allows a Magistrates’ Court to vary or rescind its decision as to sentence if it is in the interests of justice to do so. This power is frequently used to re-open sentencing decisions (most notably the imposition of a fine or penalty points) following a conviction in the defendant’s absence.</a:t>
            </a:r>
          </a:p>
          <a:p>
            <a:endParaRPr lang="en-GB" dirty="0"/>
          </a:p>
          <a:p>
            <a:r>
              <a:rPr lang="en-GB" dirty="0"/>
              <a:t>A common use of s142(2) MCA 1980 is to rectify an obvious mistake made during the defendant’s trial. It is also used to re-open cases where a defendant has been convicted in their absence.</a:t>
            </a:r>
          </a:p>
        </p:txBody>
      </p:sp>
    </p:spTree>
    <p:extLst>
      <p:ext uri="{BB962C8B-B14F-4D97-AF65-F5344CB8AC3E}">
        <p14:creationId xmlns:p14="http://schemas.microsoft.com/office/powerpoint/2010/main" val="13325233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B953D4-5A2C-4B29-8DEC-18C2E58C493B}"/>
              </a:ext>
            </a:extLst>
          </p:cNvPr>
          <p:cNvSpPr>
            <a:spLocks noGrp="1"/>
          </p:cNvSpPr>
          <p:nvPr>
            <p:ph type="title"/>
          </p:nvPr>
        </p:nvSpPr>
        <p:spPr>
          <a:xfrm>
            <a:off x="1286933" y="609600"/>
            <a:ext cx="10197494" cy="1099457"/>
          </a:xfrm>
        </p:spPr>
        <p:txBody>
          <a:bodyPr>
            <a:normAutofit/>
          </a:bodyPr>
          <a:lstStyle/>
          <a:p>
            <a:r>
              <a:rPr lang="en-GB"/>
              <a:t>Judicial Review</a:t>
            </a:r>
          </a:p>
        </p:txBody>
      </p:sp>
      <p:sp>
        <p:nvSpPr>
          <p:cNvPr id="12" name="Isosceles Triangle 11">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E0689736-D1E0-D39F-8644-866EAC857417}"/>
              </a:ext>
            </a:extLst>
          </p:cNvPr>
          <p:cNvGraphicFramePr>
            <a:graphicFrameLocks noGrp="1"/>
          </p:cNvGraphicFramePr>
          <p:nvPr>
            <p:ph idx="1"/>
            <p:extLst>
              <p:ext uri="{D42A27DB-BD31-4B8C-83A1-F6EECF244321}">
                <p14:modId xmlns:p14="http://schemas.microsoft.com/office/powerpoint/2010/main" val="15411469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94414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65040-0741-4696-9475-B3158EA3C71A}"/>
              </a:ext>
            </a:extLst>
          </p:cNvPr>
          <p:cNvSpPr>
            <a:spLocks noGrp="1"/>
          </p:cNvSpPr>
          <p:nvPr>
            <p:ph type="title"/>
          </p:nvPr>
        </p:nvSpPr>
        <p:spPr>
          <a:xfrm>
            <a:off x="600216" y="304800"/>
            <a:ext cx="8269464" cy="795160"/>
          </a:xfrm>
        </p:spPr>
        <p:txBody>
          <a:bodyPr anchor="b">
            <a:noAutofit/>
          </a:bodyPr>
          <a:lstStyle/>
          <a:p>
            <a:pPr algn="r"/>
            <a:r>
              <a:rPr lang="en-GB" sz="5400" dirty="0">
                <a:solidFill>
                  <a:schemeClr val="tx1"/>
                </a:solidFill>
              </a:rPr>
              <a:t>Orders on Judicial Review</a:t>
            </a:r>
          </a:p>
        </p:txBody>
      </p:sp>
      <p:graphicFrame>
        <p:nvGraphicFramePr>
          <p:cNvPr id="5" name="Content Placeholder 2">
            <a:extLst>
              <a:ext uri="{FF2B5EF4-FFF2-40B4-BE49-F238E27FC236}">
                <a16:creationId xmlns:a16="http://schemas.microsoft.com/office/drawing/2014/main" id="{09054CEE-304A-FEBC-CBD9-2EE1DAF1FE09}"/>
              </a:ext>
            </a:extLst>
          </p:cNvPr>
          <p:cNvGraphicFramePr>
            <a:graphicFrameLocks noGrp="1"/>
          </p:cNvGraphicFramePr>
          <p:nvPr>
            <p:ph idx="1"/>
            <p:extLst>
              <p:ext uri="{D42A27DB-BD31-4B8C-83A1-F6EECF244321}">
                <p14:modId xmlns:p14="http://schemas.microsoft.com/office/powerpoint/2010/main" val="623956865"/>
              </p:ext>
            </p:extLst>
          </p:nvPr>
        </p:nvGraphicFramePr>
        <p:xfrm>
          <a:off x="1005840" y="1409700"/>
          <a:ext cx="8816340" cy="5227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19689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ED440-AFFD-010F-CB49-50072B047DE7}"/>
              </a:ext>
            </a:extLst>
          </p:cNvPr>
          <p:cNvSpPr>
            <a:spLocks noGrp="1"/>
          </p:cNvSpPr>
          <p:nvPr>
            <p:ph type="title"/>
          </p:nvPr>
        </p:nvSpPr>
        <p:spPr>
          <a:xfrm>
            <a:off x="456354" y="266700"/>
            <a:ext cx="9975426" cy="1320800"/>
          </a:xfrm>
        </p:spPr>
        <p:txBody>
          <a:bodyPr/>
          <a:lstStyle/>
          <a:p>
            <a:r>
              <a:rPr lang="en-GB" dirty="0"/>
              <a:t>Application for Judicial Review - procedure</a:t>
            </a:r>
          </a:p>
        </p:txBody>
      </p:sp>
      <p:sp>
        <p:nvSpPr>
          <p:cNvPr id="3" name="Content Placeholder 2">
            <a:extLst>
              <a:ext uri="{FF2B5EF4-FFF2-40B4-BE49-F238E27FC236}">
                <a16:creationId xmlns:a16="http://schemas.microsoft.com/office/drawing/2014/main" id="{D05C747C-1CDC-ADC4-2F3C-364491B98F11}"/>
              </a:ext>
            </a:extLst>
          </p:cNvPr>
          <p:cNvSpPr>
            <a:spLocks noGrp="1"/>
          </p:cNvSpPr>
          <p:nvPr>
            <p:ph idx="1"/>
          </p:nvPr>
        </p:nvSpPr>
        <p:spPr>
          <a:xfrm>
            <a:off x="616374" y="1177609"/>
            <a:ext cx="9373446" cy="3880773"/>
          </a:xfrm>
        </p:spPr>
        <p:txBody>
          <a:bodyPr>
            <a:noAutofit/>
          </a:bodyPr>
          <a:lstStyle/>
          <a:p>
            <a:r>
              <a:rPr lang="en-GB" sz="2400" dirty="0"/>
              <a:t>Applications made under CPR 1998 Part 54</a:t>
            </a:r>
          </a:p>
          <a:p>
            <a:r>
              <a:rPr lang="en-GB" sz="2400" dirty="0"/>
              <a:t>Stage one: application for permission to apply</a:t>
            </a:r>
          </a:p>
          <a:p>
            <a:r>
              <a:rPr lang="en-GB" sz="2400" dirty="0"/>
              <a:t>Stage two: the application – which applies for one of the Orders</a:t>
            </a:r>
          </a:p>
          <a:p>
            <a:r>
              <a:rPr lang="en-GB" sz="2400" dirty="0"/>
              <a:t>A significant case on judicial review is </a:t>
            </a:r>
            <a:r>
              <a:rPr lang="en-GB" sz="2400" b="1" dirty="0"/>
              <a:t>Allen v West Yorkshire Probation Service (2001</a:t>
            </a:r>
            <a:r>
              <a:rPr lang="en-GB" sz="2400" dirty="0"/>
              <a:t>), in which the Divisional Court held that appeals by way of case stated or through the jurisdiction of judicial review are not usually appropriate procedures for appeals against sentence. If the sentence imposed by the magistrates is wrong, the defendant should appeal to the Crown Court unless there are clear and substantial reasons for believing that appeal by way of case stated or judicial review would be appropriate.</a:t>
            </a:r>
          </a:p>
        </p:txBody>
      </p:sp>
    </p:spTree>
    <p:extLst>
      <p:ext uri="{BB962C8B-B14F-4D97-AF65-F5344CB8AC3E}">
        <p14:creationId xmlns:p14="http://schemas.microsoft.com/office/powerpoint/2010/main" val="4393608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3" name="Rectangle 22">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3A890D1-CE96-4C2F-9F25-17E47BBD167D}"/>
              </a:ext>
            </a:extLst>
          </p:cNvPr>
          <p:cNvPicPr>
            <a:picLocks noChangeAspect="1"/>
          </p:cNvPicPr>
          <p:nvPr/>
        </p:nvPicPr>
        <p:blipFill>
          <a:blip r:embed="rId2"/>
          <a:stretch>
            <a:fillRect/>
          </a:stretch>
        </p:blipFill>
        <p:spPr>
          <a:xfrm>
            <a:off x="1126309" y="2047837"/>
            <a:ext cx="9941259" cy="2758700"/>
          </a:xfrm>
          <a:prstGeom prst="rect">
            <a:avLst/>
          </a:prstGeom>
        </p:spPr>
      </p:pic>
    </p:spTree>
    <p:extLst>
      <p:ext uri="{BB962C8B-B14F-4D97-AF65-F5344CB8AC3E}">
        <p14:creationId xmlns:p14="http://schemas.microsoft.com/office/powerpoint/2010/main" val="25791646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5E71F2-9DEE-426F-A97C-C207A3ADCBC3}"/>
              </a:ext>
            </a:extLst>
          </p:cNvPr>
          <p:cNvSpPr>
            <a:spLocks noGrp="1"/>
          </p:cNvSpPr>
          <p:nvPr>
            <p:ph type="title"/>
          </p:nvPr>
        </p:nvSpPr>
        <p:spPr>
          <a:xfrm>
            <a:off x="1043950" y="1179151"/>
            <a:ext cx="3300646" cy="4463889"/>
          </a:xfrm>
        </p:spPr>
        <p:txBody>
          <a:bodyPr anchor="ctr">
            <a:normAutofit/>
          </a:bodyPr>
          <a:lstStyle/>
          <a:p>
            <a:r>
              <a:rPr lang="en-GB" b="1"/>
              <a:t>Appeal from Crown Court</a:t>
            </a:r>
          </a:p>
        </p:txBody>
      </p:sp>
      <p:sp>
        <p:nvSpPr>
          <p:cNvPr id="28" name="Isosceles Triangle 27">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0" name="Straight Connector 29">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1" name="Content Placeholder 2">
            <a:extLst>
              <a:ext uri="{FF2B5EF4-FFF2-40B4-BE49-F238E27FC236}">
                <a16:creationId xmlns:a16="http://schemas.microsoft.com/office/drawing/2014/main" id="{76EF6418-5265-4FF9-9E1F-8CFCAFF88BBE}"/>
              </a:ext>
            </a:extLst>
          </p:cNvPr>
          <p:cNvSpPr>
            <a:spLocks noGrp="1"/>
          </p:cNvSpPr>
          <p:nvPr>
            <p:ph idx="1"/>
          </p:nvPr>
        </p:nvSpPr>
        <p:spPr>
          <a:xfrm>
            <a:off x="4978918" y="1109145"/>
            <a:ext cx="6341016" cy="4603900"/>
          </a:xfrm>
        </p:spPr>
        <p:txBody>
          <a:bodyPr anchor="ctr">
            <a:normAutofit/>
          </a:bodyPr>
          <a:lstStyle/>
          <a:p>
            <a:r>
              <a:rPr lang="en-GB" sz="1700"/>
              <a:t>If convicted on indictment, D may appeal to the Court of Appeal against conviction and/or sentence where they pleaded not guilty or against sentence only where they pleaded guilty (s1 Criminal Appeal Act 1968)</a:t>
            </a:r>
          </a:p>
          <a:p>
            <a:r>
              <a:rPr lang="en-GB" sz="1700"/>
              <a:t>Leave to appeal to the Court of Appeal is always required.</a:t>
            </a:r>
          </a:p>
          <a:p>
            <a:r>
              <a:rPr lang="en-GB" sz="1700"/>
              <a:t>Leave may be given by the trial judge granting a certificate that the case is fit for appeal, or by the Court of Appeal</a:t>
            </a:r>
          </a:p>
          <a:p>
            <a:r>
              <a:rPr lang="en-GB" sz="1700"/>
              <a:t>Application lodged with the Court of Appeal (electronically) - within 28 days of conviction or sentence.</a:t>
            </a:r>
          </a:p>
          <a:p>
            <a:r>
              <a:rPr lang="en-GB" sz="1700"/>
              <a:t>Papers placed before a single judge.</a:t>
            </a:r>
          </a:p>
          <a:p>
            <a:r>
              <a:rPr lang="en-GB" sz="1700"/>
              <a:t>Court may quash and acquit; quash and order re-trial; find the appellant (D) guilty of an alternative offence; allow part of the appeal; or dismiss the appeal.</a:t>
            </a:r>
          </a:p>
        </p:txBody>
      </p:sp>
      <p:sp>
        <p:nvSpPr>
          <p:cNvPr id="32" name="Isosceles Triangle 31">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417811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7" name="Straight Connector 46">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8"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49">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Isosceles Triangle 53">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Isosceles Triangle 54">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57" name="Rectangle 56">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C28D377-5E28-FEE2-A8FF-63F4DA1737DD}"/>
              </a:ext>
            </a:extLst>
          </p:cNvPr>
          <p:cNvPicPr>
            <a:picLocks noChangeAspect="1"/>
          </p:cNvPicPr>
          <p:nvPr/>
        </p:nvPicPr>
        <p:blipFill>
          <a:blip r:embed="rId2"/>
          <a:stretch>
            <a:fillRect/>
          </a:stretch>
        </p:blipFill>
        <p:spPr>
          <a:xfrm>
            <a:off x="4994651" y="480060"/>
            <a:ext cx="6238280" cy="5802499"/>
          </a:xfrm>
          <a:prstGeom prst="rect">
            <a:avLst/>
          </a:prstGeom>
        </p:spPr>
      </p:pic>
      <p:sp>
        <p:nvSpPr>
          <p:cNvPr id="6" name="Title 1">
            <a:extLst>
              <a:ext uri="{FF2B5EF4-FFF2-40B4-BE49-F238E27FC236}">
                <a16:creationId xmlns:a16="http://schemas.microsoft.com/office/drawing/2014/main" id="{E7658AE9-5D8D-F11A-82FE-EF01A37D8895}"/>
              </a:ext>
            </a:extLst>
          </p:cNvPr>
          <p:cNvSpPr txBox="1">
            <a:spLocks/>
          </p:cNvSpPr>
          <p:nvPr/>
        </p:nvSpPr>
        <p:spPr>
          <a:xfrm>
            <a:off x="662940" y="1645920"/>
            <a:ext cx="3849654" cy="2308860"/>
          </a:xfrm>
          <a:prstGeom prst="rect">
            <a:avLst/>
          </a:prstGeom>
        </p:spPr>
        <p:txBody>
          <a:bodyPr anchor="b">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sz="4800" b="1">
                <a:solidFill>
                  <a:schemeClr val="tx1"/>
                </a:solidFill>
              </a:rPr>
              <a:t>Appeal from Crown Court</a:t>
            </a:r>
            <a:endParaRPr lang="en-GB" sz="4800" b="1" dirty="0">
              <a:solidFill>
                <a:schemeClr val="tx1"/>
              </a:solidFill>
            </a:endParaRPr>
          </a:p>
        </p:txBody>
      </p:sp>
    </p:spTree>
    <p:extLst>
      <p:ext uri="{BB962C8B-B14F-4D97-AF65-F5344CB8AC3E}">
        <p14:creationId xmlns:p14="http://schemas.microsoft.com/office/powerpoint/2010/main" val="9122898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5E71F2-9DEE-426F-A97C-C207A3ADCBC3}"/>
              </a:ext>
            </a:extLst>
          </p:cNvPr>
          <p:cNvSpPr>
            <a:spLocks noGrp="1"/>
          </p:cNvSpPr>
          <p:nvPr>
            <p:ph type="title"/>
          </p:nvPr>
        </p:nvSpPr>
        <p:spPr>
          <a:xfrm>
            <a:off x="1043950" y="1179151"/>
            <a:ext cx="3300646" cy="4463889"/>
          </a:xfrm>
        </p:spPr>
        <p:txBody>
          <a:bodyPr anchor="ctr">
            <a:normAutofit/>
          </a:bodyPr>
          <a:lstStyle/>
          <a:p>
            <a:r>
              <a:rPr lang="en-GB" b="1" dirty="0"/>
              <a:t>Grounds for an Appeal from Crown Court</a:t>
            </a:r>
          </a:p>
        </p:txBody>
      </p:sp>
      <p:sp>
        <p:nvSpPr>
          <p:cNvPr id="28" name="Isosceles Triangle 27">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0" name="Straight Connector 29">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1" name="Content Placeholder 2">
            <a:extLst>
              <a:ext uri="{FF2B5EF4-FFF2-40B4-BE49-F238E27FC236}">
                <a16:creationId xmlns:a16="http://schemas.microsoft.com/office/drawing/2014/main" id="{76EF6418-5265-4FF9-9E1F-8CFCAFF88BBE}"/>
              </a:ext>
            </a:extLst>
          </p:cNvPr>
          <p:cNvSpPr>
            <a:spLocks noGrp="1"/>
          </p:cNvSpPr>
          <p:nvPr>
            <p:ph idx="1"/>
          </p:nvPr>
        </p:nvSpPr>
        <p:spPr>
          <a:xfrm>
            <a:off x="4978918" y="1109145"/>
            <a:ext cx="6341016" cy="4603900"/>
          </a:xfrm>
        </p:spPr>
        <p:txBody>
          <a:bodyPr anchor="ctr">
            <a:normAutofit/>
          </a:bodyPr>
          <a:lstStyle/>
          <a:p>
            <a:r>
              <a:rPr lang="en-GB"/>
              <a:t>If a </a:t>
            </a:r>
            <a:r>
              <a:rPr lang="en-GB" b="1"/>
              <a:t>sentence is manifestly excessive</a:t>
            </a:r>
          </a:p>
          <a:p>
            <a:r>
              <a:rPr lang="en-GB"/>
              <a:t>If the </a:t>
            </a:r>
            <a:r>
              <a:rPr lang="en-GB" b="1"/>
              <a:t>conviction is ‘unsafe’</a:t>
            </a:r>
          </a:p>
          <a:p>
            <a:pPr lvl="1"/>
            <a:r>
              <a:rPr lang="en-GB"/>
              <a:t>Wrongful admission/exclusion of evidence</a:t>
            </a:r>
          </a:p>
          <a:p>
            <a:pPr lvl="1"/>
            <a:r>
              <a:rPr lang="en-GB"/>
              <a:t>Conduct of trial judge</a:t>
            </a:r>
          </a:p>
          <a:p>
            <a:pPr lvl="1"/>
            <a:r>
              <a:rPr lang="en-GB"/>
              <a:t>Errors in summing up</a:t>
            </a:r>
          </a:p>
          <a:p>
            <a:pPr lvl="1"/>
            <a:r>
              <a:rPr lang="en-GB"/>
              <a:t>Problems with jurors</a:t>
            </a:r>
          </a:p>
          <a:p>
            <a:r>
              <a:rPr lang="en-GB"/>
              <a:t>If there </a:t>
            </a:r>
            <a:r>
              <a:rPr lang="en-GB" b="1"/>
              <a:t>is fresh evidence</a:t>
            </a:r>
          </a:p>
          <a:p>
            <a:pPr lvl="1"/>
            <a:r>
              <a:rPr lang="en-GB"/>
              <a:t>That would have been admissible at original trial</a:t>
            </a:r>
          </a:p>
          <a:p>
            <a:pPr lvl="1"/>
            <a:r>
              <a:rPr lang="en-GB"/>
              <a:t>There is a reasonable explanation for the failure to adduce the evidence.</a:t>
            </a:r>
          </a:p>
        </p:txBody>
      </p:sp>
      <p:sp>
        <p:nvSpPr>
          <p:cNvPr id="32" name="Isosceles Triangle 31">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949622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62282-3878-BF62-2EDB-513A8CACBAB7}"/>
              </a:ext>
            </a:extLst>
          </p:cNvPr>
          <p:cNvSpPr>
            <a:spLocks noGrp="1"/>
          </p:cNvSpPr>
          <p:nvPr>
            <p:ph type="title"/>
          </p:nvPr>
        </p:nvSpPr>
        <p:spPr>
          <a:xfrm>
            <a:off x="418254" y="327660"/>
            <a:ext cx="8596668" cy="1320800"/>
          </a:xfrm>
        </p:spPr>
        <p:txBody>
          <a:bodyPr/>
          <a:lstStyle/>
          <a:p>
            <a:r>
              <a:rPr lang="en-GB" b="1" dirty="0"/>
              <a:t>Obtaining Leave to Appeal</a:t>
            </a:r>
          </a:p>
        </p:txBody>
      </p:sp>
      <p:sp>
        <p:nvSpPr>
          <p:cNvPr id="3" name="Content Placeholder 2">
            <a:extLst>
              <a:ext uri="{FF2B5EF4-FFF2-40B4-BE49-F238E27FC236}">
                <a16:creationId xmlns:a16="http://schemas.microsoft.com/office/drawing/2014/main" id="{07A0F27C-4A8C-4AFF-0F81-3728CEDFDA85}"/>
              </a:ext>
            </a:extLst>
          </p:cNvPr>
          <p:cNvSpPr>
            <a:spLocks noGrp="1"/>
          </p:cNvSpPr>
          <p:nvPr>
            <p:ph idx="1"/>
          </p:nvPr>
        </p:nvSpPr>
        <p:spPr>
          <a:xfrm>
            <a:off x="521284" y="1695770"/>
            <a:ext cx="9054157" cy="3500856"/>
          </a:xfrm>
        </p:spPr>
        <p:txBody>
          <a:bodyPr/>
          <a:lstStyle/>
          <a:p>
            <a:r>
              <a:rPr lang="en-GB" sz="2800" dirty="0"/>
              <a:t>Decision made by single judge of CA</a:t>
            </a:r>
          </a:p>
          <a:p>
            <a:r>
              <a:rPr lang="en-GB" sz="2800" dirty="0"/>
              <a:t>If leave refused then 14 days for applicant to renew the application before the full court</a:t>
            </a:r>
          </a:p>
          <a:p>
            <a:r>
              <a:rPr lang="en-GB" sz="2800" dirty="0"/>
              <a:t>Registrar may also make a decision to grant leave </a:t>
            </a:r>
            <a:r>
              <a:rPr lang="en-GB" sz="2800"/>
              <a:t>to appeal if </a:t>
            </a:r>
            <a:r>
              <a:rPr lang="en-GB" sz="2800" dirty="0"/>
              <a:t>the appeal has a prima facie chance of success</a:t>
            </a:r>
          </a:p>
          <a:p>
            <a:endParaRPr lang="en-GB" sz="2800" dirty="0"/>
          </a:p>
          <a:p>
            <a:endParaRPr lang="en-GB" dirty="0"/>
          </a:p>
        </p:txBody>
      </p:sp>
    </p:spTree>
    <p:extLst>
      <p:ext uri="{BB962C8B-B14F-4D97-AF65-F5344CB8AC3E}">
        <p14:creationId xmlns:p14="http://schemas.microsoft.com/office/powerpoint/2010/main" val="25160682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8C1B0-4B26-5F24-22E8-24CA4B9124A4}"/>
              </a:ext>
            </a:extLst>
          </p:cNvPr>
          <p:cNvSpPr>
            <a:spLocks noGrp="1"/>
          </p:cNvSpPr>
          <p:nvPr>
            <p:ph type="title"/>
          </p:nvPr>
        </p:nvSpPr>
        <p:spPr>
          <a:xfrm>
            <a:off x="181496" y="156238"/>
            <a:ext cx="9967056" cy="790359"/>
          </a:xfrm>
        </p:spPr>
        <p:txBody>
          <a:bodyPr>
            <a:normAutofit/>
          </a:bodyPr>
          <a:lstStyle/>
          <a:p>
            <a:r>
              <a:rPr lang="en-GB" sz="3200" b="1" dirty="0"/>
              <a:t>When will an appeal against conviction be allowed?</a:t>
            </a:r>
          </a:p>
        </p:txBody>
      </p:sp>
      <p:sp>
        <p:nvSpPr>
          <p:cNvPr id="3" name="Content Placeholder 2">
            <a:extLst>
              <a:ext uri="{FF2B5EF4-FFF2-40B4-BE49-F238E27FC236}">
                <a16:creationId xmlns:a16="http://schemas.microsoft.com/office/drawing/2014/main" id="{2CC02658-C3C1-362E-EA73-0EC3FAF4CE9D}"/>
              </a:ext>
            </a:extLst>
          </p:cNvPr>
          <p:cNvSpPr>
            <a:spLocks noGrp="1"/>
          </p:cNvSpPr>
          <p:nvPr>
            <p:ph idx="1"/>
          </p:nvPr>
        </p:nvSpPr>
        <p:spPr>
          <a:xfrm>
            <a:off x="323164" y="897489"/>
            <a:ext cx="9825388" cy="5754449"/>
          </a:xfrm>
        </p:spPr>
        <p:txBody>
          <a:bodyPr>
            <a:normAutofit lnSpcReduction="10000"/>
          </a:bodyPr>
          <a:lstStyle/>
          <a:p>
            <a:pPr algn="l" fontAlgn="base" latinLnBrk="0"/>
            <a:r>
              <a:rPr lang="en-GB" sz="2000" b="0" i="0" dirty="0">
                <a:solidFill>
                  <a:srgbClr val="000000"/>
                </a:solidFill>
                <a:effectLst/>
                <a:latin typeface="+mj-lt"/>
              </a:rPr>
              <a:t>Only if it agrees that the conviction is unsafe (</a:t>
            </a:r>
            <a:r>
              <a:rPr lang="en-GB" sz="2000" b="1" i="0" dirty="0">
                <a:solidFill>
                  <a:srgbClr val="000000"/>
                </a:solidFill>
                <a:effectLst/>
                <a:latin typeface="+mj-lt"/>
              </a:rPr>
              <a:t>s2(1)(a) CAA 1968</a:t>
            </a:r>
            <a:r>
              <a:rPr lang="en-GB" sz="2000" b="0" i="0" dirty="0">
                <a:solidFill>
                  <a:srgbClr val="000000"/>
                </a:solidFill>
                <a:effectLst/>
                <a:latin typeface="+mj-lt"/>
              </a:rPr>
              <a:t>). </a:t>
            </a:r>
          </a:p>
          <a:p>
            <a:pPr algn="l" fontAlgn="base" latinLnBrk="0"/>
            <a:r>
              <a:rPr lang="en-GB" sz="2000" b="0" i="0" dirty="0">
                <a:solidFill>
                  <a:srgbClr val="000000"/>
                </a:solidFill>
                <a:effectLst/>
                <a:latin typeface="+mj-lt"/>
              </a:rPr>
              <a:t>Court of Appeal will listen to legal argument from each side and may, exceptionally, hear fresh evidence under </a:t>
            </a:r>
            <a:r>
              <a:rPr lang="en-GB" sz="2000" b="1" i="0" dirty="0">
                <a:solidFill>
                  <a:srgbClr val="000000"/>
                </a:solidFill>
                <a:effectLst/>
                <a:latin typeface="+mj-lt"/>
              </a:rPr>
              <a:t>s23 CAA 1968</a:t>
            </a:r>
            <a:r>
              <a:rPr lang="en-GB" sz="2000" b="0" i="0" dirty="0">
                <a:solidFill>
                  <a:srgbClr val="000000"/>
                </a:solidFill>
                <a:effectLst/>
                <a:latin typeface="+mj-lt"/>
              </a:rPr>
              <a:t>.</a:t>
            </a:r>
          </a:p>
          <a:p>
            <a:pPr algn="l" fontAlgn="base" latinLnBrk="0"/>
            <a:r>
              <a:rPr lang="en-GB" sz="2000" b="0" i="0" dirty="0">
                <a:solidFill>
                  <a:srgbClr val="000000"/>
                </a:solidFill>
                <a:effectLst/>
                <a:latin typeface="+mj-lt"/>
              </a:rPr>
              <a:t>CA entitled to take into account whether:</a:t>
            </a:r>
          </a:p>
          <a:p>
            <a:pPr algn="l" fontAlgn="base" latinLnBrk="0"/>
            <a:r>
              <a:rPr lang="en-GB" sz="2000" b="0" i="0" dirty="0">
                <a:solidFill>
                  <a:srgbClr val="000000"/>
                </a:solidFill>
                <a:effectLst/>
                <a:latin typeface="+mj-lt"/>
              </a:rPr>
              <a:t>the conviction is unsatisfactory;</a:t>
            </a:r>
          </a:p>
          <a:p>
            <a:pPr algn="l" fontAlgn="base" latinLnBrk="0"/>
            <a:r>
              <a:rPr lang="en-GB" sz="2000" b="0" i="0" dirty="0">
                <a:solidFill>
                  <a:srgbClr val="000000"/>
                </a:solidFill>
                <a:effectLst/>
                <a:latin typeface="+mj-lt"/>
              </a:rPr>
              <a:t>the court made a wrong decision on a point of law; or</a:t>
            </a:r>
          </a:p>
          <a:p>
            <a:pPr algn="l" fontAlgn="base" latinLnBrk="0"/>
            <a:r>
              <a:rPr lang="en-GB" sz="2000" b="0" i="0" dirty="0">
                <a:solidFill>
                  <a:srgbClr val="000000"/>
                </a:solidFill>
                <a:effectLst/>
                <a:latin typeface="+mj-lt"/>
              </a:rPr>
              <a:t>there was a material irregularity in the course of the trial.</a:t>
            </a:r>
          </a:p>
          <a:p>
            <a:pPr algn="l" fontAlgn="base" latinLnBrk="0"/>
            <a:r>
              <a:rPr lang="en-GB" sz="2000" b="0" i="0" dirty="0">
                <a:solidFill>
                  <a:srgbClr val="000000"/>
                </a:solidFill>
                <a:effectLst/>
                <a:latin typeface="+mj-lt"/>
              </a:rPr>
              <a:t>The test to decide whether a conviction is ‘unsafe’ is subjective. </a:t>
            </a:r>
            <a:r>
              <a:rPr lang="en-GB" sz="2000" dirty="0">
                <a:solidFill>
                  <a:srgbClr val="000000"/>
                </a:solidFill>
                <a:latin typeface="+mj-lt"/>
              </a:rPr>
              <a:t>I</a:t>
            </a:r>
            <a:r>
              <a:rPr lang="en-GB" sz="2000" b="0" i="0" dirty="0">
                <a:solidFill>
                  <a:srgbClr val="000000"/>
                </a:solidFill>
                <a:effectLst/>
                <a:latin typeface="+mj-lt"/>
              </a:rPr>
              <a:t>f there has been a procedural irregularity, it does not follow that the conviction is automatically unsafe. </a:t>
            </a:r>
            <a:r>
              <a:rPr lang="en-GB" sz="2000" b="0" i="0" dirty="0" err="1">
                <a:solidFill>
                  <a:srgbClr val="000000"/>
                </a:solidFill>
                <a:effectLst/>
                <a:latin typeface="+mj-lt"/>
              </a:rPr>
              <a:t>Eg</a:t>
            </a:r>
            <a:r>
              <a:rPr lang="en-GB" sz="2000" b="0" i="0" dirty="0">
                <a:solidFill>
                  <a:srgbClr val="000000"/>
                </a:solidFill>
                <a:effectLst/>
                <a:latin typeface="+mj-lt"/>
              </a:rPr>
              <a:t> minor breaches of rules contained in </a:t>
            </a:r>
            <a:r>
              <a:rPr lang="en-GB" sz="2000" b="1" i="0" dirty="0">
                <a:solidFill>
                  <a:srgbClr val="000000"/>
                </a:solidFill>
                <a:effectLst/>
                <a:latin typeface="+mj-lt"/>
              </a:rPr>
              <a:t>PACE1984</a:t>
            </a:r>
            <a:r>
              <a:rPr lang="en-GB" sz="2000" b="0" i="0" dirty="0">
                <a:solidFill>
                  <a:srgbClr val="000000"/>
                </a:solidFill>
                <a:effectLst/>
                <a:latin typeface="+mj-lt"/>
              </a:rPr>
              <a:t> are unlikely to mean that a conviction is unsafe unless the fairness of the trial as a whole is affected (</a:t>
            </a:r>
            <a:r>
              <a:rPr lang="en-GB" sz="2000" b="1" i="1" dirty="0">
                <a:solidFill>
                  <a:srgbClr val="000000"/>
                </a:solidFill>
                <a:effectLst/>
                <a:latin typeface="+mj-lt"/>
              </a:rPr>
              <a:t>Keenan [1990]</a:t>
            </a:r>
            <a:r>
              <a:rPr lang="en-GB" sz="2000" b="0" i="0" dirty="0">
                <a:solidFill>
                  <a:srgbClr val="000000"/>
                </a:solidFill>
                <a:effectLst/>
                <a:latin typeface="+mj-lt"/>
              </a:rPr>
              <a:t>). </a:t>
            </a:r>
          </a:p>
          <a:p>
            <a:pPr algn="l" fontAlgn="base" latinLnBrk="0"/>
            <a:r>
              <a:rPr lang="en-GB" sz="2000" b="0" i="0" dirty="0">
                <a:solidFill>
                  <a:srgbClr val="000000"/>
                </a:solidFill>
                <a:effectLst/>
                <a:latin typeface="+mj-lt"/>
              </a:rPr>
              <a:t>Each member of the Court of Appeal must ask: ‘Have I a reasonable doubt, or even a lurking doubt, that this conviction may be unsafe?’ If the answer is affirmative, the appeal should be allowed (</a:t>
            </a:r>
            <a:r>
              <a:rPr lang="en-GB" sz="2000" b="1" i="1" dirty="0">
                <a:solidFill>
                  <a:srgbClr val="000000"/>
                </a:solidFill>
                <a:effectLst/>
                <a:latin typeface="+mj-lt"/>
              </a:rPr>
              <a:t>Stafford v Director of Public Prosecutions [1974]</a:t>
            </a:r>
            <a:r>
              <a:rPr lang="en-GB" sz="2000" b="0" i="0" dirty="0">
                <a:solidFill>
                  <a:srgbClr val="000000"/>
                </a:solidFill>
                <a:effectLst/>
                <a:latin typeface="+mj-lt"/>
              </a:rPr>
              <a:t>).</a:t>
            </a:r>
          </a:p>
          <a:p>
            <a:endParaRPr lang="en-GB" dirty="0"/>
          </a:p>
        </p:txBody>
      </p:sp>
    </p:spTree>
    <p:extLst>
      <p:ext uri="{BB962C8B-B14F-4D97-AF65-F5344CB8AC3E}">
        <p14:creationId xmlns:p14="http://schemas.microsoft.com/office/powerpoint/2010/main" val="12586214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54951-E49F-300B-1EBB-F7528792F92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F3C8000-828A-B39C-65EB-1EB181A7DD4D}"/>
              </a:ext>
            </a:extLst>
          </p:cNvPr>
          <p:cNvSpPr>
            <a:spLocks noGrp="1"/>
          </p:cNvSpPr>
          <p:nvPr>
            <p:ph idx="1"/>
          </p:nvPr>
        </p:nvSpPr>
        <p:spPr/>
        <p:txBody>
          <a:bodyPr>
            <a:normAutofit fontScale="70000" lnSpcReduction="20000"/>
          </a:bodyPr>
          <a:lstStyle/>
          <a:p>
            <a:r>
              <a:rPr lang="en-GB" b="1" dirty="0"/>
              <a:t>R v Campbell [2025] </a:t>
            </a:r>
            <a:r>
              <a:rPr lang="en-GB" dirty="0"/>
              <a:t>was an unusual case involving a brain damaged appellant relying on expert evidence. The Court of Appeal took the opportunity to emphasise that evidence which merely shows that a trial of such an appellant today would look different from in the past (1991 in this case) would generally be insufficient to prove a conviction as unsafe, but evidence which adds material information unknown at the time of the original trial and creates a real possibility of a different verdict may demonstrate that a conviction is unsafe.</a:t>
            </a:r>
          </a:p>
          <a:p>
            <a:endParaRPr lang="en-GB" dirty="0"/>
          </a:p>
          <a:p>
            <a:r>
              <a:rPr lang="en-GB" dirty="0"/>
              <a:t>In Campbell the fresh expert evidence added material information about the risk of a false confession that was not and could not have been known at the time. It showed that, at the time of his trial and in the years thereafter, the appellant’s ability to process information and to hold information in his working memory was well below what would be expected, even for someone of his low IQ. Had that information been known at the time, the conduct of the trial would have been materially different. The conviction was therefore quashed.</a:t>
            </a:r>
          </a:p>
          <a:p>
            <a:endParaRPr lang="en-GB" dirty="0"/>
          </a:p>
          <a:p>
            <a:r>
              <a:rPr lang="en-GB" dirty="0"/>
              <a:t>On rare occasions, a conviction might also be regarded as ‘unsafe’ where, despite the lack of any procedural error or unfairness, the jury is thought to have reached the wrong conclusion. In </a:t>
            </a:r>
            <a:r>
              <a:rPr lang="en-GB" b="1" dirty="0"/>
              <a:t>Cooper (1969), </a:t>
            </a:r>
            <a:r>
              <a:rPr lang="en-GB" dirty="0"/>
              <a:t>the Court of Appeal introduced the ‘lurking doubt’ test, which required the court to consider whether it was left wondering whether an injustice had been done. The application of this test is exceptional, because the court needs to analyse the trial process and come to an inevitable conclusion that the conviction is in fact unsafe (</a:t>
            </a:r>
            <a:r>
              <a:rPr lang="en-GB" b="1" dirty="0"/>
              <a:t>Pope [2013]), </a:t>
            </a:r>
            <a:r>
              <a:rPr lang="en-GB" dirty="0"/>
              <a:t>which is an extremely high threshold to meet.</a:t>
            </a:r>
          </a:p>
        </p:txBody>
      </p:sp>
    </p:spTree>
    <p:extLst>
      <p:ext uri="{BB962C8B-B14F-4D97-AF65-F5344CB8AC3E}">
        <p14:creationId xmlns:p14="http://schemas.microsoft.com/office/powerpoint/2010/main" val="17861402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EAF19-1B71-7646-54EE-D05F34A256E6}"/>
              </a:ext>
            </a:extLst>
          </p:cNvPr>
          <p:cNvSpPr>
            <a:spLocks noGrp="1"/>
          </p:cNvSpPr>
          <p:nvPr>
            <p:ph type="title"/>
          </p:nvPr>
        </p:nvSpPr>
        <p:spPr/>
        <p:txBody>
          <a:bodyPr/>
          <a:lstStyle/>
          <a:p>
            <a:r>
              <a:rPr lang="en-GB" dirty="0"/>
              <a:t>Appealing guilty pleas</a:t>
            </a:r>
            <a:br>
              <a:rPr lang="en-GB" dirty="0"/>
            </a:br>
            <a:endParaRPr lang="en-GB" dirty="0"/>
          </a:p>
        </p:txBody>
      </p:sp>
      <p:sp>
        <p:nvSpPr>
          <p:cNvPr id="3" name="Content Placeholder 2">
            <a:extLst>
              <a:ext uri="{FF2B5EF4-FFF2-40B4-BE49-F238E27FC236}">
                <a16:creationId xmlns:a16="http://schemas.microsoft.com/office/drawing/2014/main" id="{DFDB4657-C6C4-B8A2-5C34-11F49F4C0194}"/>
              </a:ext>
            </a:extLst>
          </p:cNvPr>
          <p:cNvSpPr>
            <a:spLocks noGrp="1"/>
          </p:cNvSpPr>
          <p:nvPr>
            <p:ph idx="1"/>
          </p:nvPr>
        </p:nvSpPr>
        <p:spPr>
          <a:xfrm>
            <a:off x="496711" y="1625601"/>
            <a:ext cx="8777291" cy="4415762"/>
          </a:xfrm>
        </p:spPr>
        <p:txBody>
          <a:bodyPr>
            <a:normAutofit lnSpcReduction="10000"/>
          </a:bodyPr>
          <a:lstStyle/>
          <a:p>
            <a:r>
              <a:rPr lang="en-GB" sz="1000" dirty="0"/>
              <a:t>For understandable reasons, the Court of Appeal requires a high threshold to be overcome before it will allow an appeal against a conviction where the appellant pleaded guilty.</a:t>
            </a:r>
          </a:p>
          <a:p>
            <a:endParaRPr lang="en-GB" sz="1000" dirty="0"/>
          </a:p>
          <a:p>
            <a:r>
              <a:rPr lang="en-GB" sz="1000" dirty="0"/>
              <a:t>The Court of Appeal identified in </a:t>
            </a:r>
            <a:r>
              <a:rPr lang="en-GB" sz="1000" b="1" dirty="0"/>
              <a:t>R v </a:t>
            </a:r>
            <a:r>
              <a:rPr lang="en-GB" sz="1000" b="1" dirty="0" err="1"/>
              <a:t>Tredget</a:t>
            </a:r>
            <a:r>
              <a:rPr lang="en-GB" sz="1000" b="1" dirty="0"/>
              <a:t> [2022] </a:t>
            </a:r>
            <a:r>
              <a:rPr lang="en-GB" sz="1000" dirty="0"/>
              <a:t>three broad categories where a conviction following a guilty plea may be quashed:</a:t>
            </a:r>
          </a:p>
          <a:p>
            <a:r>
              <a:rPr lang="en-GB" sz="1000" dirty="0"/>
              <a:t>where the guilty plea was defective or vitiated, such as being equivocal or entered under improper pressure;</a:t>
            </a:r>
          </a:p>
          <a:p>
            <a:r>
              <a:rPr lang="en-GB" sz="1000" dirty="0"/>
              <a:t>where there was a fundamental legal or procedural defect, such as an abuse of process or unfairness; and</a:t>
            </a:r>
          </a:p>
          <a:p>
            <a:r>
              <a:rPr lang="en-GB" sz="1000" dirty="0"/>
              <a:t>where the appellant is actually innocent, demonstrated by strong and compelling fresh evidence.</a:t>
            </a:r>
          </a:p>
          <a:p>
            <a:r>
              <a:rPr lang="en-GB" sz="1000" dirty="0"/>
              <a:t>If the appeal is allowed, the Court of Appeal Criminal </a:t>
            </a:r>
            <a:r>
              <a:rPr lang="en-GB" sz="1000" dirty="0" err="1"/>
              <a:t>Divison</a:t>
            </a:r>
            <a:r>
              <a:rPr lang="en-GB" sz="1000" dirty="0"/>
              <a:t> (CACD) may:</a:t>
            </a:r>
          </a:p>
          <a:p>
            <a:r>
              <a:rPr lang="en-GB" sz="1000" dirty="0"/>
              <a:t>quash the conviction and order an acquittal;</a:t>
            </a:r>
          </a:p>
          <a:p>
            <a:r>
              <a:rPr lang="en-GB" sz="1000" dirty="0"/>
              <a:t>quash the conviction and order a re-trial;</a:t>
            </a:r>
          </a:p>
          <a:p>
            <a:r>
              <a:rPr lang="en-GB" sz="1000" dirty="0"/>
              <a:t>find the appellant guilty of an alternative offence; or</a:t>
            </a:r>
          </a:p>
          <a:p>
            <a:r>
              <a:rPr lang="en-GB" sz="1000" dirty="0"/>
              <a:t>allow part of the appeal.</a:t>
            </a:r>
          </a:p>
          <a:p>
            <a:r>
              <a:rPr lang="en-GB" sz="1000" dirty="0"/>
              <a:t>On an appeal against sentence, the Court of Appeal can:</a:t>
            </a:r>
          </a:p>
          <a:p>
            <a:r>
              <a:rPr lang="en-GB" sz="1000" dirty="0"/>
              <a:t>quash any sentence or order;</a:t>
            </a:r>
          </a:p>
          <a:p>
            <a:r>
              <a:rPr lang="en-GB" sz="1000" dirty="0"/>
              <a:t>impose any sentence or order that was available to the Crown Court, except that the appellant should not be dealt with more severely than at the Crown Court; or</a:t>
            </a:r>
          </a:p>
          <a:p>
            <a:r>
              <a:rPr lang="en-GB" sz="1000" dirty="0"/>
              <a:t>dismiss the appeal.</a:t>
            </a:r>
          </a:p>
        </p:txBody>
      </p:sp>
    </p:spTree>
    <p:extLst>
      <p:ext uri="{BB962C8B-B14F-4D97-AF65-F5344CB8AC3E}">
        <p14:creationId xmlns:p14="http://schemas.microsoft.com/office/powerpoint/2010/main" val="23654790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E71D2-7B73-EDB4-4452-DB4614B4B2C8}"/>
              </a:ext>
            </a:extLst>
          </p:cNvPr>
          <p:cNvSpPr>
            <a:spLocks noGrp="1"/>
          </p:cNvSpPr>
          <p:nvPr>
            <p:ph type="title"/>
          </p:nvPr>
        </p:nvSpPr>
        <p:spPr>
          <a:xfrm>
            <a:off x="529227" y="287628"/>
            <a:ext cx="8596668" cy="749121"/>
          </a:xfrm>
        </p:spPr>
        <p:txBody>
          <a:bodyPr/>
          <a:lstStyle/>
          <a:p>
            <a:r>
              <a:rPr lang="en-GB" dirty="0"/>
              <a:t>Directions for loss of time</a:t>
            </a:r>
          </a:p>
        </p:txBody>
      </p:sp>
      <p:sp>
        <p:nvSpPr>
          <p:cNvPr id="3" name="Content Placeholder 2">
            <a:extLst>
              <a:ext uri="{FF2B5EF4-FFF2-40B4-BE49-F238E27FC236}">
                <a16:creationId xmlns:a16="http://schemas.microsoft.com/office/drawing/2014/main" id="{23146444-1B08-6D72-933E-DF8BD3C404E4}"/>
              </a:ext>
            </a:extLst>
          </p:cNvPr>
          <p:cNvSpPr>
            <a:spLocks noGrp="1"/>
          </p:cNvSpPr>
          <p:nvPr>
            <p:ph idx="1"/>
          </p:nvPr>
        </p:nvSpPr>
        <p:spPr>
          <a:xfrm>
            <a:off x="355361" y="1149598"/>
            <a:ext cx="9297353" cy="5103095"/>
          </a:xfrm>
        </p:spPr>
        <p:txBody>
          <a:bodyPr>
            <a:normAutofit/>
          </a:bodyPr>
          <a:lstStyle/>
          <a:p>
            <a:pPr algn="l" fontAlgn="base" latinLnBrk="0"/>
            <a:r>
              <a:rPr lang="en-GB" sz="2400" b="0" i="0" dirty="0">
                <a:solidFill>
                  <a:srgbClr val="000000"/>
                </a:solidFill>
                <a:effectLst/>
                <a:latin typeface="+mj-lt"/>
              </a:rPr>
              <a:t>Time spent in custody by an appellant between sentence being passed and their appeal being heard counts as part of any custodial sentence. </a:t>
            </a:r>
          </a:p>
          <a:p>
            <a:pPr algn="l" fontAlgn="base" latinLnBrk="0"/>
            <a:r>
              <a:rPr lang="en-GB" sz="2400" b="0" i="0" dirty="0">
                <a:solidFill>
                  <a:srgbClr val="000000"/>
                </a:solidFill>
                <a:effectLst/>
                <a:latin typeface="+mj-lt"/>
              </a:rPr>
              <a:t>A direction to the contrary, known as a ‘direction for loss of time’, may be given by the court when refusing leave to appeal or dismissing an appeal on the grounds of pure law (</a:t>
            </a:r>
            <a:r>
              <a:rPr lang="en-GB" sz="2400" b="1" i="0" dirty="0">
                <a:solidFill>
                  <a:srgbClr val="000000"/>
                </a:solidFill>
                <a:effectLst/>
                <a:latin typeface="+mj-lt"/>
              </a:rPr>
              <a:t>s29 CAA 1968; para 39E </a:t>
            </a:r>
            <a:r>
              <a:rPr lang="en-GB" sz="2400" b="1" i="0" dirty="0" err="1">
                <a:solidFill>
                  <a:srgbClr val="000000"/>
                </a:solidFill>
                <a:effectLst/>
                <a:latin typeface="+mj-lt"/>
              </a:rPr>
              <a:t>CrPD</a:t>
            </a:r>
            <a:r>
              <a:rPr lang="en-GB" sz="2400" b="1" i="0" dirty="0">
                <a:solidFill>
                  <a:srgbClr val="000000"/>
                </a:solidFill>
                <a:effectLst/>
                <a:latin typeface="+mj-lt"/>
              </a:rPr>
              <a:t> IX</a:t>
            </a:r>
            <a:r>
              <a:rPr lang="en-GB" sz="2400" b="0" i="0" dirty="0">
                <a:solidFill>
                  <a:srgbClr val="000000"/>
                </a:solidFill>
                <a:effectLst/>
                <a:latin typeface="+mj-lt"/>
              </a:rPr>
              <a:t>). This is a means of penalising an applicant for pursuing a frivolous appeal. </a:t>
            </a:r>
          </a:p>
          <a:p>
            <a:pPr algn="l" fontAlgn="base" latinLnBrk="0"/>
            <a:r>
              <a:rPr lang="en-GB" sz="2400" b="0" i="0" dirty="0">
                <a:solidFill>
                  <a:srgbClr val="000000"/>
                </a:solidFill>
                <a:effectLst/>
                <a:latin typeface="+mj-lt"/>
              </a:rPr>
              <a:t>An unmeritorious application for leave to appeal is increasingly likely to lead to such a direction (</a:t>
            </a:r>
            <a:r>
              <a:rPr lang="en-GB" sz="2400" b="1" i="1" dirty="0">
                <a:solidFill>
                  <a:srgbClr val="000000"/>
                </a:solidFill>
                <a:effectLst/>
                <a:latin typeface="+mj-lt"/>
              </a:rPr>
              <a:t>Gray [2015]</a:t>
            </a:r>
            <a:r>
              <a:rPr lang="en-GB" sz="2400" b="0" i="0" dirty="0">
                <a:solidFill>
                  <a:srgbClr val="000000"/>
                </a:solidFill>
                <a:effectLst/>
                <a:latin typeface="+mj-lt"/>
              </a:rPr>
              <a:t>). There is an even greater risk where leave to appeal has been refused by the single judge and the appeal is renewed before the full Court of Appeal (</a:t>
            </a:r>
            <a:r>
              <a:rPr lang="en-GB" sz="2400" b="1" i="1" dirty="0">
                <a:solidFill>
                  <a:srgbClr val="000000"/>
                </a:solidFill>
                <a:effectLst/>
                <a:latin typeface="+mj-lt"/>
              </a:rPr>
              <a:t>James and Others [2018])</a:t>
            </a:r>
            <a:r>
              <a:rPr lang="en-GB" sz="2400" b="0" i="0" dirty="0">
                <a:solidFill>
                  <a:srgbClr val="000000"/>
                </a:solidFill>
                <a:effectLst/>
                <a:latin typeface="+mj-lt"/>
              </a:rPr>
              <a:t>.</a:t>
            </a:r>
          </a:p>
          <a:p>
            <a:endParaRPr lang="en-GB" dirty="0"/>
          </a:p>
        </p:txBody>
      </p:sp>
    </p:spTree>
    <p:extLst>
      <p:ext uri="{BB962C8B-B14F-4D97-AF65-F5344CB8AC3E}">
        <p14:creationId xmlns:p14="http://schemas.microsoft.com/office/powerpoint/2010/main" val="19478048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24820-9365-D4F7-0352-387A2D376570}"/>
              </a:ext>
            </a:extLst>
          </p:cNvPr>
          <p:cNvSpPr>
            <a:spLocks noGrp="1"/>
          </p:cNvSpPr>
          <p:nvPr>
            <p:ph type="title"/>
          </p:nvPr>
        </p:nvSpPr>
        <p:spPr>
          <a:xfrm>
            <a:off x="336044" y="156238"/>
            <a:ext cx="8596668" cy="719525"/>
          </a:xfrm>
        </p:spPr>
        <p:txBody>
          <a:bodyPr/>
          <a:lstStyle/>
          <a:p>
            <a:r>
              <a:rPr lang="en-GB" dirty="0"/>
              <a:t>Prosecution’s Right of appeal</a:t>
            </a:r>
          </a:p>
        </p:txBody>
      </p:sp>
      <p:sp>
        <p:nvSpPr>
          <p:cNvPr id="3" name="Content Placeholder 2">
            <a:extLst>
              <a:ext uri="{FF2B5EF4-FFF2-40B4-BE49-F238E27FC236}">
                <a16:creationId xmlns:a16="http://schemas.microsoft.com/office/drawing/2014/main" id="{2EA1611D-70FC-DB0D-BFBC-D3A8556E103C}"/>
              </a:ext>
            </a:extLst>
          </p:cNvPr>
          <p:cNvSpPr>
            <a:spLocks noGrp="1"/>
          </p:cNvSpPr>
          <p:nvPr>
            <p:ph idx="1"/>
          </p:nvPr>
        </p:nvSpPr>
        <p:spPr>
          <a:xfrm>
            <a:off x="239451" y="939727"/>
            <a:ext cx="9683721" cy="5454634"/>
          </a:xfrm>
        </p:spPr>
        <p:txBody>
          <a:bodyPr>
            <a:normAutofit fontScale="92500" lnSpcReduction="10000"/>
          </a:bodyPr>
          <a:lstStyle/>
          <a:p>
            <a:r>
              <a:rPr lang="en-GB" sz="2400" b="0" i="0" dirty="0">
                <a:solidFill>
                  <a:srgbClr val="000000"/>
                </a:solidFill>
                <a:effectLst/>
                <a:latin typeface="+mj-lt"/>
              </a:rPr>
              <a:t>Since the rule against double jeopardy was abolished under</a:t>
            </a:r>
            <a:r>
              <a:rPr lang="en-GB" sz="2400" b="1" i="0" dirty="0">
                <a:solidFill>
                  <a:srgbClr val="000000"/>
                </a:solidFill>
                <a:effectLst/>
                <a:latin typeface="+mj-lt"/>
              </a:rPr>
              <a:t> s75 Criminal Justice Act 2003 (CJA 2003)</a:t>
            </a:r>
            <a:r>
              <a:rPr lang="en-GB" sz="2400" b="0" i="0" dirty="0">
                <a:solidFill>
                  <a:srgbClr val="000000"/>
                </a:solidFill>
                <a:effectLst/>
                <a:latin typeface="+mj-lt"/>
              </a:rPr>
              <a:t>, the prosecution are allowed, with the consent of the Director of Public Prosecutions, to apply to the Court of Appeal to quash an acquittal and order a re-trial where compelling new evidence has emerged.</a:t>
            </a:r>
          </a:p>
          <a:p>
            <a:pPr algn="l" fontAlgn="base" latinLnBrk="0"/>
            <a:r>
              <a:rPr lang="en-GB" sz="2400" b="1" i="0" dirty="0">
                <a:solidFill>
                  <a:srgbClr val="000000"/>
                </a:solidFill>
                <a:effectLst/>
                <a:latin typeface="+mj-lt"/>
              </a:rPr>
              <a:t>ss57 </a:t>
            </a:r>
            <a:r>
              <a:rPr lang="en-GB" sz="2400" b="0" i="0" dirty="0">
                <a:solidFill>
                  <a:srgbClr val="000000"/>
                </a:solidFill>
                <a:effectLst/>
                <a:latin typeface="+mj-lt"/>
              </a:rPr>
              <a:t>and </a:t>
            </a:r>
            <a:r>
              <a:rPr lang="en-GB" sz="2400" b="1" i="0" dirty="0">
                <a:solidFill>
                  <a:srgbClr val="000000"/>
                </a:solidFill>
                <a:effectLst/>
                <a:latin typeface="+mj-lt"/>
              </a:rPr>
              <a:t>58 CJA 2003</a:t>
            </a:r>
            <a:r>
              <a:rPr lang="en-GB" sz="2400" b="0" i="0" dirty="0">
                <a:solidFill>
                  <a:srgbClr val="000000"/>
                </a:solidFill>
                <a:effectLst/>
                <a:latin typeface="+mj-lt"/>
              </a:rPr>
              <a:t> confer a more general right of prosecutorial appeal against a judge’s terminating rulings. An example of this would be where a judge accedes to a submission of no case to answer. If the Court of Appeal reverses or varies the judge’s ruling, the case may resume or start afresh (s61). Other examples of terminating rulings that may be appealed against are:</a:t>
            </a:r>
          </a:p>
          <a:p>
            <a:pPr algn="l" fontAlgn="base">
              <a:buFont typeface="Arial" panose="020B0604020202020204" pitchFamily="34" charset="0"/>
              <a:buChar char="•"/>
            </a:pPr>
            <a:r>
              <a:rPr lang="en-GB" sz="2400" b="0" i="0" dirty="0">
                <a:solidFill>
                  <a:srgbClr val="000000"/>
                </a:solidFill>
                <a:effectLst/>
                <a:latin typeface="+mj-lt"/>
              </a:rPr>
              <a:t>•a ruling that the indictment be stayed for abuse of process;</a:t>
            </a:r>
          </a:p>
          <a:p>
            <a:pPr algn="l" fontAlgn="base">
              <a:buFont typeface="Arial" panose="020B0604020202020204" pitchFamily="34" charset="0"/>
              <a:buChar char="•"/>
            </a:pPr>
            <a:r>
              <a:rPr lang="en-GB" sz="2400" b="0" i="0" dirty="0">
                <a:solidFill>
                  <a:srgbClr val="000000"/>
                </a:solidFill>
                <a:effectLst/>
                <a:latin typeface="+mj-lt"/>
              </a:rPr>
              <a:t>•a successful plea that the case has already been tried; or</a:t>
            </a:r>
          </a:p>
          <a:p>
            <a:pPr algn="l" fontAlgn="base">
              <a:buFont typeface="Arial" panose="020B0604020202020204" pitchFamily="34" charset="0"/>
              <a:buChar char="•"/>
            </a:pPr>
            <a:r>
              <a:rPr lang="en-GB" sz="2400" b="0" i="0" dirty="0">
                <a:solidFill>
                  <a:srgbClr val="000000"/>
                </a:solidFill>
                <a:effectLst/>
                <a:latin typeface="+mj-lt"/>
              </a:rPr>
              <a:t>•a ruling that the indictment discloses no offence punishable in English law.</a:t>
            </a:r>
          </a:p>
          <a:p>
            <a:endParaRPr lang="en-GB" dirty="0"/>
          </a:p>
        </p:txBody>
      </p:sp>
    </p:spTree>
    <p:extLst>
      <p:ext uri="{BB962C8B-B14F-4D97-AF65-F5344CB8AC3E}">
        <p14:creationId xmlns:p14="http://schemas.microsoft.com/office/powerpoint/2010/main" val="2109520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24820-9365-D4F7-0352-387A2D376570}"/>
              </a:ext>
            </a:extLst>
          </p:cNvPr>
          <p:cNvSpPr>
            <a:spLocks noGrp="1"/>
          </p:cNvSpPr>
          <p:nvPr>
            <p:ph type="title"/>
          </p:nvPr>
        </p:nvSpPr>
        <p:spPr>
          <a:xfrm>
            <a:off x="336044" y="156238"/>
            <a:ext cx="9207200" cy="719525"/>
          </a:xfrm>
        </p:spPr>
        <p:txBody>
          <a:bodyPr>
            <a:normAutofit/>
          </a:bodyPr>
          <a:lstStyle/>
          <a:p>
            <a:r>
              <a:rPr lang="en-GB" dirty="0"/>
              <a:t>Prosecution’s Right of appeal - procedure</a:t>
            </a:r>
          </a:p>
        </p:txBody>
      </p:sp>
      <p:sp>
        <p:nvSpPr>
          <p:cNvPr id="3" name="Content Placeholder 2">
            <a:extLst>
              <a:ext uri="{FF2B5EF4-FFF2-40B4-BE49-F238E27FC236}">
                <a16:creationId xmlns:a16="http://schemas.microsoft.com/office/drawing/2014/main" id="{2EA1611D-70FC-DB0D-BFBC-D3A8556E103C}"/>
              </a:ext>
            </a:extLst>
          </p:cNvPr>
          <p:cNvSpPr>
            <a:spLocks noGrp="1"/>
          </p:cNvSpPr>
          <p:nvPr>
            <p:ph idx="1"/>
          </p:nvPr>
        </p:nvSpPr>
        <p:spPr>
          <a:xfrm>
            <a:off x="239451" y="939727"/>
            <a:ext cx="9889783" cy="5512588"/>
          </a:xfrm>
        </p:spPr>
        <p:txBody>
          <a:bodyPr>
            <a:normAutofit/>
          </a:bodyPr>
          <a:lstStyle/>
          <a:p>
            <a:pPr algn="l" fontAlgn="base" latinLnBrk="0"/>
            <a:r>
              <a:rPr lang="en-GB" b="0" i="0" dirty="0">
                <a:solidFill>
                  <a:srgbClr val="000000"/>
                </a:solidFill>
                <a:effectLst/>
                <a:latin typeface="inherit"/>
              </a:rPr>
              <a:t> </a:t>
            </a:r>
            <a:r>
              <a:rPr lang="en-GB" sz="2000" b="0" i="0" dirty="0">
                <a:solidFill>
                  <a:srgbClr val="000000"/>
                </a:solidFill>
                <a:effectLst/>
                <a:latin typeface="+mj-lt"/>
              </a:rPr>
              <a:t>Following a ruling the prosecution must either inform the court that it intends to appeal or request an adjournment to consider whether to appeal. The prosecution must agree (</a:t>
            </a:r>
            <a:r>
              <a:rPr lang="en-GB" sz="2000" b="1" i="0" dirty="0">
                <a:solidFill>
                  <a:srgbClr val="000000"/>
                </a:solidFill>
                <a:effectLst/>
                <a:latin typeface="+mj-lt"/>
              </a:rPr>
              <a:t>s58 CJA 2003</a:t>
            </a:r>
            <a:r>
              <a:rPr lang="en-GB" sz="2000" b="0" i="0" dirty="0">
                <a:solidFill>
                  <a:srgbClr val="000000"/>
                </a:solidFill>
                <a:effectLst/>
                <a:latin typeface="+mj-lt"/>
              </a:rPr>
              <a:t>) that if it fails to obtain leave to appeal, or abandons the appeal, an acquittal must inevitably follow.  (</a:t>
            </a:r>
            <a:r>
              <a:rPr lang="en-GB" sz="2000" b="1" i="0" dirty="0">
                <a:solidFill>
                  <a:srgbClr val="000000"/>
                </a:solidFill>
                <a:effectLst/>
                <a:latin typeface="+mj-lt"/>
              </a:rPr>
              <a:t>C and D [2017]</a:t>
            </a:r>
            <a:r>
              <a:rPr lang="en-GB" sz="2000" b="0" i="0" dirty="0">
                <a:solidFill>
                  <a:srgbClr val="000000"/>
                </a:solidFill>
                <a:effectLst/>
                <a:latin typeface="+mj-lt"/>
              </a:rPr>
              <a:t>).</a:t>
            </a:r>
          </a:p>
          <a:p>
            <a:pPr algn="l" fontAlgn="base" latinLnBrk="0"/>
            <a:r>
              <a:rPr lang="en-GB" sz="2000" b="0" i="0" dirty="0">
                <a:solidFill>
                  <a:srgbClr val="000000"/>
                </a:solidFill>
                <a:effectLst/>
                <a:latin typeface="+mj-lt"/>
              </a:rPr>
              <a:t>Leave to appeal is usually sought from the trial judge but may be granted by the Court of Appeal. Under </a:t>
            </a:r>
            <a:r>
              <a:rPr lang="en-GB" sz="2000" b="1" i="0" dirty="0">
                <a:solidFill>
                  <a:srgbClr val="000000"/>
                </a:solidFill>
                <a:effectLst/>
                <a:latin typeface="+mj-lt"/>
              </a:rPr>
              <a:t>s61 CJA 2003</a:t>
            </a:r>
            <a:r>
              <a:rPr lang="en-GB" sz="2000" b="0" i="0" dirty="0">
                <a:solidFill>
                  <a:srgbClr val="000000"/>
                </a:solidFill>
                <a:effectLst/>
                <a:latin typeface="+mj-lt"/>
              </a:rPr>
              <a:t>, the Court of Appeal may confirm, reverse or vary a ruling appealed against. If it confirms the ruling, the defendant will be acquitted. Where it varies or reverses a ruling it may order the resumption of the trial, or a fresh trial, or the acquittal of the defendant.</a:t>
            </a:r>
          </a:p>
          <a:p>
            <a:pPr algn="l" fontAlgn="base" latinLnBrk="0"/>
            <a:r>
              <a:rPr lang="en-GB" sz="2000" b="0" i="0" dirty="0">
                <a:solidFill>
                  <a:srgbClr val="000000"/>
                </a:solidFill>
                <a:effectLst/>
                <a:latin typeface="+mj-lt"/>
              </a:rPr>
              <a:t>Court of Appeal may overturn the ruling by the trial judge only if it is satisfied (</a:t>
            </a:r>
            <a:r>
              <a:rPr lang="en-GB" sz="2000" b="1" i="0" dirty="0">
                <a:solidFill>
                  <a:srgbClr val="000000"/>
                </a:solidFill>
                <a:effectLst/>
                <a:latin typeface="+mj-lt"/>
              </a:rPr>
              <a:t>s67 CJA 2003</a:t>
            </a:r>
            <a:r>
              <a:rPr lang="en-GB" sz="2000" b="0" i="0" dirty="0">
                <a:solidFill>
                  <a:srgbClr val="000000"/>
                </a:solidFill>
                <a:effectLst/>
                <a:latin typeface="+mj-lt"/>
              </a:rPr>
              <a:t>) that:</a:t>
            </a:r>
          </a:p>
          <a:p>
            <a:pPr lvl="1" fontAlgn="base"/>
            <a:r>
              <a:rPr lang="en-GB" sz="2000" b="0" i="0" dirty="0">
                <a:solidFill>
                  <a:srgbClr val="000000"/>
                </a:solidFill>
                <a:effectLst/>
                <a:latin typeface="+mj-lt"/>
              </a:rPr>
              <a:t>the ruling was wrong in law; </a:t>
            </a:r>
          </a:p>
          <a:p>
            <a:pPr lvl="1" fontAlgn="base"/>
            <a:r>
              <a:rPr lang="en-GB" sz="2000" b="0" i="0" dirty="0">
                <a:solidFill>
                  <a:srgbClr val="000000"/>
                </a:solidFill>
                <a:effectLst/>
                <a:latin typeface="+mj-lt"/>
              </a:rPr>
              <a:t>the ruling involved an error of law or principle; or </a:t>
            </a:r>
          </a:p>
          <a:p>
            <a:pPr lvl="1" fontAlgn="base"/>
            <a:r>
              <a:rPr lang="en-GB" sz="2000" b="0" i="0" dirty="0">
                <a:solidFill>
                  <a:srgbClr val="000000"/>
                </a:solidFill>
                <a:effectLst/>
                <a:latin typeface="+mj-lt"/>
              </a:rPr>
              <a:t>it was not reasonable for the judge to have made the ruling.</a:t>
            </a:r>
          </a:p>
          <a:p>
            <a:pPr marL="0" indent="0">
              <a:buNone/>
            </a:pPr>
            <a:endParaRPr lang="en-GB" dirty="0"/>
          </a:p>
        </p:txBody>
      </p:sp>
    </p:spTree>
    <p:extLst>
      <p:ext uri="{BB962C8B-B14F-4D97-AF65-F5344CB8AC3E}">
        <p14:creationId xmlns:p14="http://schemas.microsoft.com/office/powerpoint/2010/main" val="4380330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870D8-75C2-41D7-B53B-12CA26057D68}"/>
              </a:ext>
            </a:extLst>
          </p:cNvPr>
          <p:cNvSpPr>
            <a:spLocks noGrp="1"/>
          </p:cNvSpPr>
          <p:nvPr>
            <p:ph type="title"/>
          </p:nvPr>
        </p:nvSpPr>
        <p:spPr>
          <a:xfrm>
            <a:off x="218571" y="662783"/>
            <a:ext cx="3115265" cy="2396359"/>
          </a:xfrm>
        </p:spPr>
        <p:txBody>
          <a:bodyPr anchor="b">
            <a:normAutofit/>
          </a:bodyPr>
          <a:lstStyle/>
          <a:p>
            <a:pPr algn="r"/>
            <a:r>
              <a:rPr lang="en-GB" sz="4400" b="1" dirty="0">
                <a:solidFill>
                  <a:schemeClr val="tx1"/>
                </a:solidFill>
              </a:rPr>
              <a:t>Attorney-General’s Reference</a:t>
            </a:r>
          </a:p>
        </p:txBody>
      </p:sp>
      <p:graphicFrame>
        <p:nvGraphicFramePr>
          <p:cNvPr id="5" name="Content Placeholder 2">
            <a:extLst>
              <a:ext uri="{FF2B5EF4-FFF2-40B4-BE49-F238E27FC236}">
                <a16:creationId xmlns:a16="http://schemas.microsoft.com/office/drawing/2014/main" id="{1F0832C8-EA10-5014-1F9A-1A6DC40396AE}"/>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15926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55DDD-6C21-A22F-94C1-8CA240B6E855}"/>
              </a:ext>
            </a:extLst>
          </p:cNvPr>
          <p:cNvSpPr>
            <a:spLocks noGrp="1"/>
          </p:cNvSpPr>
          <p:nvPr>
            <p:ph type="title"/>
          </p:nvPr>
        </p:nvSpPr>
        <p:spPr>
          <a:xfrm>
            <a:off x="329603" y="156238"/>
            <a:ext cx="9258717" cy="1320800"/>
          </a:xfrm>
        </p:spPr>
        <p:txBody>
          <a:bodyPr>
            <a:normAutofit/>
          </a:bodyPr>
          <a:lstStyle/>
          <a:p>
            <a:r>
              <a:rPr lang="en-GB" sz="3200" b="1" dirty="0"/>
              <a:t>Post appeal: The Criminal Cases Review Commission (CCRC)</a:t>
            </a:r>
          </a:p>
        </p:txBody>
      </p:sp>
      <p:sp>
        <p:nvSpPr>
          <p:cNvPr id="3" name="Content Placeholder 2">
            <a:extLst>
              <a:ext uri="{FF2B5EF4-FFF2-40B4-BE49-F238E27FC236}">
                <a16:creationId xmlns:a16="http://schemas.microsoft.com/office/drawing/2014/main" id="{FD78E2F8-D754-C345-3542-D42BE7A73DDB}"/>
              </a:ext>
            </a:extLst>
          </p:cNvPr>
          <p:cNvSpPr>
            <a:spLocks noGrp="1"/>
          </p:cNvSpPr>
          <p:nvPr>
            <p:ph idx="1"/>
          </p:nvPr>
        </p:nvSpPr>
        <p:spPr>
          <a:xfrm>
            <a:off x="329603" y="1355660"/>
            <a:ext cx="9831828" cy="5045140"/>
          </a:xfrm>
        </p:spPr>
        <p:txBody>
          <a:bodyPr>
            <a:normAutofit/>
          </a:bodyPr>
          <a:lstStyle/>
          <a:p>
            <a:pPr algn="l" fontAlgn="base"/>
            <a:r>
              <a:rPr lang="en-GB" sz="2400" dirty="0">
                <a:solidFill>
                  <a:srgbClr val="000000"/>
                </a:solidFill>
                <a:latin typeface="Inter"/>
              </a:rPr>
              <a:t>I</a:t>
            </a:r>
            <a:r>
              <a:rPr lang="en-GB" sz="2400" b="0" i="0" dirty="0">
                <a:solidFill>
                  <a:srgbClr val="000000"/>
                </a:solidFill>
                <a:effectLst/>
                <a:latin typeface="Inter"/>
              </a:rPr>
              <a:t>nvestigate potential miscarriages of justice, 1,500 applications per year. The Court of Appeal may occasionally order it to investigate a case under </a:t>
            </a:r>
            <a:r>
              <a:rPr lang="en-GB" sz="2400" b="1" i="0" dirty="0">
                <a:solidFill>
                  <a:srgbClr val="000000"/>
                </a:solidFill>
                <a:effectLst/>
                <a:latin typeface="inherit"/>
              </a:rPr>
              <a:t>s15 Criminal Appeal Act 1995</a:t>
            </a:r>
            <a:r>
              <a:rPr lang="en-GB" sz="2400" b="0" i="0" dirty="0">
                <a:solidFill>
                  <a:srgbClr val="000000"/>
                </a:solidFill>
                <a:effectLst/>
                <a:latin typeface="Inter"/>
              </a:rPr>
              <a:t>.</a:t>
            </a:r>
          </a:p>
          <a:p>
            <a:pPr algn="l" fontAlgn="base"/>
            <a:r>
              <a:rPr lang="en-GB" sz="2400" b="0" i="0" dirty="0">
                <a:solidFill>
                  <a:srgbClr val="000000"/>
                </a:solidFill>
                <a:effectLst/>
                <a:latin typeface="Inter"/>
              </a:rPr>
              <a:t>The CCRC power to obtain files from other organisations and the power to appoint investigating officers, or obtain new expert or other reports (</a:t>
            </a:r>
            <a:r>
              <a:rPr lang="en-GB" sz="2400" b="1" i="0" dirty="0">
                <a:solidFill>
                  <a:srgbClr val="000000"/>
                </a:solidFill>
                <a:effectLst/>
                <a:latin typeface="inherit"/>
              </a:rPr>
              <a:t>ss17</a:t>
            </a:r>
            <a:r>
              <a:rPr lang="en-GB" sz="2400" b="0" i="0" dirty="0">
                <a:solidFill>
                  <a:srgbClr val="000000"/>
                </a:solidFill>
                <a:effectLst/>
                <a:latin typeface="Inter"/>
              </a:rPr>
              <a:t>,</a:t>
            </a:r>
            <a:r>
              <a:rPr lang="en-GB" sz="2400" b="1" i="0" dirty="0">
                <a:solidFill>
                  <a:srgbClr val="000000"/>
                </a:solidFill>
                <a:effectLst/>
                <a:latin typeface="inherit"/>
              </a:rPr>
              <a:t> 18</a:t>
            </a:r>
            <a:r>
              <a:rPr lang="en-GB" sz="2400" b="0" i="0" dirty="0">
                <a:solidFill>
                  <a:srgbClr val="000000"/>
                </a:solidFill>
                <a:effectLst/>
                <a:latin typeface="Inter"/>
              </a:rPr>
              <a:t> and </a:t>
            </a:r>
            <a:r>
              <a:rPr lang="en-GB" sz="2400" b="1" i="0" dirty="0">
                <a:solidFill>
                  <a:srgbClr val="000000"/>
                </a:solidFill>
                <a:effectLst/>
                <a:latin typeface="inherit"/>
              </a:rPr>
              <a:t>19 Criminal Appeal Act 1995</a:t>
            </a:r>
            <a:r>
              <a:rPr lang="en-GB" sz="2400" b="0" i="0" dirty="0">
                <a:solidFill>
                  <a:srgbClr val="000000"/>
                </a:solidFill>
                <a:effectLst/>
                <a:latin typeface="Inter"/>
              </a:rPr>
              <a:t>). </a:t>
            </a:r>
          </a:p>
          <a:p>
            <a:pPr algn="l" fontAlgn="base"/>
            <a:r>
              <a:rPr lang="en-GB" sz="2400" b="0" i="0" dirty="0">
                <a:solidFill>
                  <a:srgbClr val="000000"/>
                </a:solidFill>
                <a:effectLst/>
                <a:latin typeface="Inter"/>
              </a:rPr>
              <a:t>CCRC may refer a conviction to the Court of Appeal and this will then be treated as an appeal by the person convicted (</a:t>
            </a:r>
            <a:r>
              <a:rPr lang="en-GB" sz="2400" b="1" i="0" dirty="0">
                <a:solidFill>
                  <a:srgbClr val="000000"/>
                </a:solidFill>
                <a:effectLst/>
                <a:latin typeface="inherit"/>
              </a:rPr>
              <a:t>s9 Criminal Appeal Act 1995 (CAA 1995)</a:t>
            </a:r>
            <a:r>
              <a:rPr lang="en-GB" sz="2400" b="0" i="0" dirty="0">
                <a:solidFill>
                  <a:srgbClr val="000000"/>
                </a:solidFill>
                <a:effectLst/>
                <a:latin typeface="Inter"/>
              </a:rPr>
              <a:t>). </a:t>
            </a:r>
          </a:p>
          <a:p>
            <a:pPr algn="l" fontAlgn="base"/>
            <a:r>
              <a:rPr lang="en-GB" sz="2400" b="0" i="0" dirty="0">
                <a:solidFill>
                  <a:srgbClr val="000000"/>
                </a:solidFill>
                <a:effectLst/>
                <a:latin typeface="Inter"/>
              </a:rPr>
              <a:t>The CCRC can also review sentencing decisions, and may also refer a Magistrates’ Court conviction or sentence to the Crown Court for reconsideration (</a:t>
            </a:r>
            <a:r>
              <a:rPr lang="en-GB" sz="2400" b="1" i="0" dirty="0">
                <a:solidFill>
                  <a:srgbClr val="000000"/>
                </a:solidFill>
                <a:effectLst/>
                <a:latin typeface="inherit"/>
              </a:rPr>
              <a:t>s11 CAA 1995</a:t>
            </a:r>
            <a:r>
              <a:rPr lang="en-GB" sz="2400" b="0" i="0" dirty="0">
                <a:solidFill>
                  <a:srgbClr val="000000"/>
                </a:solidFill>
                <a:effectLst/>
                <a:latin typeface="Inter"/>
              </a:rPr>
              <a:t>).</a:t>
            </a:r>
          </a:p>
          <a:p>
            <a:endParaRPr lang="en-GB" dirty="0"/>
          </a:p>
        </p:txBody>
      </p:sp>
    </p:spTree>
    <p:extLst>
      <p:ext uri="{BB962C8B-B14F-4D97-AF65-F5344CB8AC3E}">
        <p14:creationId xmlns:p14="http://schemas.microsoft.com/office/powerpoint/2010/main" val="11847850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55DDD-6C21-A22F-94C1-8CA240B6E855}"/>
              </a:ext>
            </a:extLst>
          </p:cNvPr>
          <p:cNvSpPr>
            <a:spLocks noGrp="1"/>
          </p:cNvSpPr>
          <p:nvPr>
            <p:ph type="title"/>
          </p:nvPr>
        </p:nvSpPr>
        <p:spPr>
          <a:xfrm>
            <a:off x="329603" y="156238"/>
            <a:ext cx="9258717" cy="1320800"/>
          </a:xfrm>
        </p:spPr>
        <p:txBody>
          <a:bodyPr>
            <a:normAutofit/>
          </a:bodyPr>
          <a:lstStyle/>
          <a:p>
            <a:r>
              <a:rPr lang="en-GB" sz="3200" b="1" dirty="0"/>
              <a:t>Post appeal: The Criminal Cases Review Commission (CCRC)</a:t>
            </a:r>
          </a:p>
        </p:txBody>
      </p:sp>
      <p:sp>
        <p:nvSpPr>
          <p:cNvPr id="3" name="Content Placeholder 2">
            <a:extLst>
              <a:ext uri="{FF2B5EF4-FFF2-40B4-BE49-F238E27FC236}">
                <a16:creationId xmlns:a16="http://schemas.microsoft.com/office/drawing/2014/main" id="{FD78E2F8-D754-C345-3542-D42BE7A73DDB}"/>
              </a:ext>
            </a:extLst>
          </p:cNvPr>
          <p:cNvSpPr>
            <a:spLocks noGrp="1"/>
          </p:cNvSpPr>
          <p:nvPr>
            <p:ph idx="1"/>
          </p:nvPr>
        </p:nvSpPr>
        <p:spPr>
          <a:xfrm>
            <a:off x="329603" y="1355660"/>
            <a:ext cx="9831828" cy="5045140"/>
          </a:xfrm>
        </p:spPr>
        <p:txBody>
          <a:bodyPr>
            <a:normAutofit lnSpcReduction="10000"/>
          </a:bodyPr>
          <a:lstStyle/>
          <a:p>
            <a:pPr algn="l" fontAlgn="base"/>
            <a:r>
              <a:rPr lang="en-GB" sz="2400" b="0" i="0" dirty="0">
                <a:solidFill>
                  <a:srgbClr val="000000"/>
                </a:solidFill>
                <a:effectLst/>
                <a:latin typeface="Inter"/>
              </a:rPr>
              <a:t>Applicant must first have exhausted other available routes to appeal - unless there are ‘exceptional circumstances’ that justify a referral. The vast majority of applicants to the CCRC are not legally represented.</a:t>
            </a:r>
          </a:p>
          <a:p>
            <a:pPr algn="l" fontAlgn="base"/>
            <a:r>
              <a:rPr lang="en-GB" sz="2400" b="1" i="0" dirty="0">
                <a:solidFill>
                  <a:srgbClr val="000000"/>
                </a:solidFill>
                <a:effectLst/>
                <a:latin typeface="inherit"/>
              </a:rPr>
              <a:t>s13 CAA 1995</a:t>
            </a:r>
            <a:r>
              <a:rPr lang="en-GB" sz="2400" b="0" i="0" dirty="0">
                <a:solidFill>
                  <a:srgbClr val="000000"/>
                </a:solidFill>
                <a:effectLst/>
                <a:latin typeface="Inter"/>
              </a:rPr>
              <a:t> provides that the CCRC shall not refer any convictions or sentences unless it considers that there is a ‘real possibility’ that they will not be upheld.</a:t>
            </a:r>
          </a:p>
          <a:p>
            <a:pPr algn="l" fontAlgn="base"/>
            <a:r>
              <a:rPr lang="en-GB" sz="2400" b="0" i="0" dirty="0">
                <a:solidFill>
                  <a:srgbClr val="000000"/>
                </a:solidFill>
                <a:effectLst/>
                <a:latin typeface="Inter"/>
              </a:rPr>
              <a:t>The CCRC refers less than 5 per cent of applications made to it, but when it does make a referral, the Court of Appeal has no discretion and must consider the case. When cases are referred to the Court of Appeal by the CCRC, they have a good chance of success. </a:t>
            </a:r>
          </a:p>
          <a:p>
            <a:pPr algn="l" fontAlgn="base"/>
            <a:r>
              <a:rPr lang="en-GB" sz="2400" b="0" i="0" dirty="0">
                <a:solidFill>
                  <a:srgbClr val="000000"/>
                </a:solidFill>
                <a:effectLst/>
                <a:latin typeface="Inter"/>
              </a:rPr>
              <a:t>The low referral rate means that the CCRC is perhaps best thought of as a ‘safety net’ when the normal processes of appeal have been exhausted but there is the possibility of a miscarriage of justice.</a:t>
            </a:r>
          </a:p>
          <a:p>
            <a:endParaRPr lang="en-GB" dirty="0"/>
          </a:p>
        </p:txBody>
      </p:sp>
    </p:spTree>
    <p:extLst>
      <p:ext uri="{BB962C8B-B14F-4D97-AF65-F5344CB8AC3E}">
        <p14:creationId xmlns:p14="http://schemas.microsoft.com/office/powerpoint/2010/main" val="38454097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54DE0-A270-BC8F-A7A7-47D61AECB3B6}"/>
              </a:ext>
            </a:extLst>
          </p:cNvPr>
          <p:cNvSpPr>
            <a:spLocks noGrp="1"/>
          </p:cNvSpPr>
          <p:nvPr>
            <p:ph type="title"/>
          </p:nvPr>
        </p:nvSpPr>
        <p:spPr>
          <a:xfrm>
            <a:off x="303845" y="68687"/>
            <a:ext cx="8596668" cy="716924"/>
          </a:xfrm>
        </p:spPr>
        <p:txBody>
          <a:bodyPr/>
          <a:lstStyle/>
          <a:p>
            <a:r>
              <a:rPr lang="en-GB" dirty="0"/>
              <a:t>The Supreme Court</a:t>
            </a:r>
          </a:p>
        </p:txBody>
      </p:sp>
      <p:sp>
        <p:nvSpPr>
          <p:cNvPr id="3" name="Content Placeholder 2">
            <a:extLst>
              <a:ext uri="{FF2B5EF4-FFF2-40B4-BE49-F238E27FC236}">
                <a16:creationId xmlns:a16="http://schemas.microsoft.com/office/drawing/2014/main" id="{7ED554DB-D3B2-451B-A452-BDED43426591}"/>
              </a:ext>
            </a:extLst>
          </p:cNvPr>
          <p:cNvSpPr>
            <a:spLocks noGrp="1"/>
          </p:cNvSpPr>
          <p:nvPr>
            <p:ph idx="1"/>
          </p:nvPr>
        </p:nvSpPr>
        <p:spPr>
          <a:xfrm>
            <a:off x="226572" y="785611"/>
            <a:ext cx="10269709" cy="5892085"/>
          </a:xfrm>
        </p:spPr>
        <p:txBody>
          <a:bodyPr>
            <a:normAutofit fontScale="85000" lnSpcReduction="10000"/>
          </a:bodyPr>
          <a:lstStyle/>
          <a:p>
            <a:pPr algn="l" fontAlgn="base" latinLnBrk="0"/>
            <a:r>
              <a:rPr lang="en-GB" sz="2600" b="0" i="0" dirty="0">
                <a:solidFill>
                  <a:srgbClr val="000000"/>
                </a:solidFill>
                <a:effectLst/>
              </a:rPr>
              <a:t>Highest court since October 2009 – 12 Justices</a:t>
            </a:r>
          </a:p>
          <a:p>
            <a:pPr algn="l" fontAlgn="base" latinLnBrk="0"/>
            <a:r>
              <a:rPr lang="en-GB" sz="2600" b="0" i="0" dirty="0">
                <a:solidFill>
                  <a:srgbClr val="000000"/>
                </a:solidFill>
                <a:effectLst/>
              </a:rPr>
              <a:t>5 Justices hear a case but this number can be increased to 9 or 11 in cases:</a:t>
            </a:r>
          </a:p>
          <a:p>
            <a:pPr algn="l" fontAlgn="base" latinLnBrk="0"/>
            <a:r>
              <a:rPr lang="en-GB" sz="2600" b="0" i="0" dirty="0">
                <a:solidFill>
                  <a:srgbClr val="000000"/>
                </a:solidFill>
                <a:effectLst/>
              </a:rPr>
              <a:t>where the court is being asked to depart from one of its own previous decisions;</a:t>
            </a:r>
          </a:p>
          <a:p>
            <a:pPr algn="l" fontAlgn="base" latinLnBrk="0"/>
            <a:r>
              <a:rPr lang="en-GB" sz="2600" b="0" i="0" dirty="0">
                <a:solidFill>
                  <a:srgbClr val="000000"/>
                </a:solidFill>
                <a:effectLst/>
              </a:rPr>
              <a:t>which are of high constitutional importance (see example in the news below) or great public importance; </a:t>
            </a:r>
          </a:p>
          <a:p>
            <a:pPr algn="l" fontAlgn="base" latinLnBrk="0"/>
            <a:r>
              <a:rPr lang="en-GB" sz="2600" b="0" i="0" dirty="0">
                <a:solidFill>
                  <a:srgbClr val="000000"/>
                </a:solidFill>
                <a:effectLst/>
              </a:rPr>
              <a:t>where there is a conflict between decisions in the House of Lords, the Judicial Committee of the Privy Council and/or the Supreme Court; or </a:t>
            </a:r>
          </a:p>
          <a:p>
            <a:pPr algn="l" fontAlgn="base" latinLnBrk="0"/>
            <a:r>
              <a:rPr lang="en-GB" sz="2600" b="0" i="0" dirty="0">
                <a:solidFill>
                  <a:srgbClr val="000000"/>
                </a:solidFill>
                <a:effectLst/>
              </a:rPr>
              <a:t>raising an important point in relation to the European Convention on Human Rights.</a:t>
            </a:r>
          </a:p>
          <a:p>
            <a:pPr marL="0" indent="0" algn="l" fontAlgn="base">
              <a:buNone/>
            </a:pPr>
            <a:endParaRPr lang="en-GB" sz="2600" dirty="0">
              <a:solidFill>
                <a:srgbClr val="000000"/>
              </a:solidFill>
            </a:endParaRPr>
          </a:p>
          <a:p>
            <a:pPr marL="0" indent="0" fontAlgn="base">
              <a:buNone/>
            </a:pPr>
            <a:r>
              <a:rPr lang="en-GB" sz="2600" dirty="0">
                <a:solidFill>
                  <a:srgbClr val="000000"/>
                </a:solidFill>
              </a:rPr>
              <a:t>Its procedure is dealt with in </a:t>
            </a:r>
            <a:r>
              <a:rPr lang="en-GB" sz="2600" dirty="0" err="1">
                <a:solidFill>
                  <a:srgbClr val="000000"/>
                </a:solidFill>
              </a:rPr>
              <a:t>CrPR</a:t>
            </a:r>
            <a:r>
              <a:rPr lang="en-GB" sz="2600" dirty="0">
                <a:solidFill>
                  <a:srgbClr val="000000"/>
                </a:solidFill>
              </a:rPr>
              <a:t> Part 43 and by a set of procedural rules under the Supreme Court Rules 2024. The overriding objective of the rules is to ensure that the Supreme Court is accessible, efficient and fair. The Supreme Court has a live stream system so that the public can view its proceedings: </a:t>
            </a:r>
            <a:r>
              <a:rPr lang="en-GB" sz="2600" dirty="0">
                <a:solidFill>
                  <a:srgbClr val="000000"/>
                </a:solidFill>
                <a:hlinkClick r:id="rId2"/>
              </a:rPr>
              <a:t>https://www.supremecourt.uk/live/court-01.html</a:t>
            </a:r>
            <a:r>
              <a:rPr lang="en-GB" sz="2600" dirty="0">
                <a:solidFill>
                  <a:srgbClr val="000000"/>
                </a:solidFill>
              </a:rPr>
              <a:t> </a:t>
            </a:r>
            <a:endParaRPr lang="en-GB" sz="2000"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10635259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54DE0-A270-BC8F-A7A7-47D61AECB3B6}"/>
              </a:ext>
            </a:extLst>
          </p:cNvPr>
          <p:cNvSpPr>
            <a:spLocks noGrp="1"/>
          </p:cNvSpPr>
          <p:nvPr>
            <p:ph type="title"/>
          </p:nvPr>
        </p:nvSpPr>
        <p:spPr>
          <a:xfrm>
            <a:off x="477712" y="203915"/>
            <a:ext cx="8596668" cy="716924"/>
          </a:xfrm>
        </p:spPr>
        <p:txBody>
          <a:bodyPr/>
          <a:lstStyle/>
          <a:p>
            <a:r>
              <a:rPr lang="en-GB" dirty="0"/>
              <a:t>The Supreme Court</a:t>
            </a:r>
          </a:p>
        </p:txBody>
      </p:sp>
      <p:sp>
        <p:nvSpPr>
          <p:cNvPr id="3" name="Content Placeholder 2">
            <a:extLst>
              <a:ext uri="{FF2B5EF4-FFF2-40B4-BE49-F238E27FC236}">
                <a16:creationId xmlns:a16="http://schemas.microsoft.com/office/drawing/2014/main" id="{7ED554DB-D3B2-451B-A452-BDED43426591}"/>
              </a:ext>
            </a:extLst>
          </p:cNvPr>
          <p:cNvSpPr>
            <a:spLocks noGrp="1"/>
          </p:cNvSpPr>
          <p:nvPr>
            <p:ph idx="1"/>
          </p:nvPr>
        </p:nvSpPr>
        <p:spPr>
          <a:xfrm>
            <a:off x="529227" y="1151128"/>
            <a:ext cx="8498863" cy="5333385"/>
          </a:xfrm>
        </p:spPr>
        <p:txBody>
          <a:bodyPr>
            <a:normAutofit/>
          </a:bodyPr>
          <a:lstStyle/>
          <a:p>
            <a:pPr marL="0" indent="0" algn="l" fontAlgn="base" latinLnBrk="0">
              <a:buNone/>
            </a:pPr>
            <a:r>
              <a:rPr lang="en-GB" sz="2800" b="1" i="0" dirty="0">
                <a:solidFill>
                  <a:srgbClr val="000000"/>
                </a:solidFill>
                <a:effectLst/>
              </a:rPr>
              <a:t>Certified questions from the Court of Appeal s33 CAA 1968</a:t>
            </a:r>
            <a:r>
              <a:rPr lang="en-GB" sz="2800" b="0" i="0" dirty="0">
                <a:solidFill>
                  <a:srgbClr val="000000"/>
                </a:solidFill>
                <a:effectLst/>
              </a:rPr>
              <a:t> </a:t>
            </a:r>
            <a:endParaRPr lang="en-GB" sz="2800" b="1" i="0" dirty="0">
              <a:solidFill>
                <a:srgbClr val="000000"/>
              </a:solidFill>
              <a:effectLst/>
            </a:endParaRPr>
          </a:p>
          <a:p>
            <a:pPr algn="l" fontAlgn="base" latinLnBrk="0"/>
            <a:r>
              <a:rPr lang="en-GB" sz="2800" b="0" i="0" dirty="0">
                <a:solidFill>
                  <a:srgbClr val="000000"/>
                </a:solidFill>
                <a:effectLst/>
              </a:rPr>
              <a:t>Either the prosecution or defence may appeal to the Supreme Court provided:</a:t>
            </a:r>
          </a:p>
          <a:p>
            <a:pPr algn="l" fontAlgn="base" latinLnBrk="0"/>
            <a:r>
              <a:rPr lang="en-GB" sz="2800" b="0" i="0" dirty="0">
                <a:solidFill>
                  <a:srgbClr val="000000"/>
                </a:solidFill>
                <a:effectLst/>
              </a:rPr>
              <a:t> the decision involves a point of law of general public importance; and </a:t>
            </a:r>
          </a:p>
          <a:p>
            <a:pPr algn="l" fontAlgn="base" latinLnBrk="0"/>
            <a:r>
              <a:rPr lang="en-GB" sz="2800" b="0" i="0" dirty="0">
                <a:solidFill>
                  <a:srgbClr val="000000"/>
                </a:solidFill>
                <a:effectLst/>
              </a:rPr>
              <a:t>either the Court of Appeal or the Supreme Court gives leave to appeal. Such applications for leave to appeal should be made immediately after the court’s decision, or at the latest within 14 days of the decision (</a:t>
            </a:r>
            <a:r>
              <a:rPr lang="en-GB" sz="2800" b="1" i="0" dirty="0">
                <a:solidFill>
                  <a:srgbClr val="000000"/>
                </a:solidFill>
                <a:effectLst/>
              </a:rPr>
              <a:t>s34 CAA 1968</a:t>
            </a:r>
            <a:r>
              <a:rPr lang="en-GB" sz="2800" b="0" i="0" dirty="0">
                <a:solidFill>
                  <a:srgbClr val="000000"/>
                </a:solidFill>
                <a:effectLst/>
              </a:rPr>
              <a:t>).</a:t>
            </a:r>
          </a:p>
          <a:p>
            <a:pPr marL="0" indent="0">
              <a:buNone/>
            </a:pPr>
            <a:endParaRPr lang="en-GB" dirty="0"/>
          </a:p>
        </p:txBody>
      </p:sp>
    </p:spTree>
    <p:extLst>
      <p:ext uri="{BB962C8B-B14F-4D97-AF65-F5344CB8AC3E}">
        <p14:creationId xmlns:p14="http://schemas.microsoft.com/office/powerpoint/2010/main" val="20899867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C99AB-1998-B489-ED23-36C4B21F4D53}"/>
              </a:ext>
            </a:extLst>
          </p:cNvPr>
          <p:cNvSpPr>
            <a:spLocks noGrp="1"/>
          </p:cNvSpPr>
          <p:nvPr>
            <p:ph type="title"/>
          </p:nvPr>
        </p:nvSpPr>
        <p:spPr>
          <a:xfrm>
            <a:off x="226572" y="156238"/>
            <a:ext cx="9047429" cy="854754"/>
          </a:xfrm>
        </p:spPr>
        <p:txBody>
          <a:bodyPr/>
          <a:lstStyle/>
          <a:p>
            <a:r>
              <a:rPr lang="en-GB" dirty="0"/>
              <a:t>Some Key decisions of the Supreme Court</a:t>
            </a:r>
          </a:p>
        </p:txBody>
      </p:sp>
      <p:sp>
        <p:nvSpPr>
          <p:cNvPr id="3" name="Content Placeholder 2">
            <a:extLst>
              <a:ext uri="{FF2B5EF4-FFF2-40B4-BE49-F238E27FC236}">
                <a16:creationId xmlns:a16="http://schemas.microsoft.com/office/drawing/2014/main" id="{1B25EDB7-3206-CA29-F1A7-77845E643311}"/>
              </a:ext>
            </a:extLst>
          </p:cNvPr>
          <p:cNvSpPr>
            <a:spLocks noGrp="1"/>
          </p:cNvSpPr>
          <p:nvPr>
            <p:ph idx="1"/>
          </p:nvPr>
        </p:nvSpPr>
        <p:spPr>
          <a:xfrm>
            <a:off x="374680" y="943536"/>
            <a:ext cx="9207202" cy="5508779"/>
          </a:xfrm>
        </p:spPr>
        <p:txBody>
          <a:bodyPr>
            <a:noAutofit/>
          </a:bodyPr>
          <a:lstStyle/>
          <a:p>
            <a:r>
              <a:rPr lang="en-GB" sz="2400" b="1" i="1" dirty="0">
                <a:solidFill>
                  <a:srgbClr val="000000"/>
                </a:solidFill>
                <a:effectLst/>
                <a:latin typeface="inherit"/>
              </a:rPr>
              <a:t>Hilton [2020] - </a:t>
            </a:r>
            <a:r>
              <a:rPr lang="en-GB" sz="2400" b="0" i="0" dirty="0">
                <a:solidFill>
                  <a:srgbClr val="000000"/>
                </a:solidFill>
                <a:effectLst/>
                <a:latin typeface="Inter"/>
              </a:rPr>
              <a:t>confirmed that when the Crown Court is considering making a confiscation order, it must give anyone thought to have an interest in the property sought to be confiscated an opportunity to make representations about the proposed order.</a:t>
            </a:r>
          </a:p>
          <a:p>
            <a:r>
              <a:rPr lang="en-GB" sz="2400" b="1" i="1" dirty="0" err="1">
                <a:solidFill>
                  <a:srgbClr val="000000"/>
                </a:solidFill>
                <a:effectLst/>
                <a:latin typeface="inherit"/>
              </a:rPr>
              <a:t>Gnango</a:t>
            </a:r>
            <a:r>
              <a:rPr lang="en-GB" sz="2400" b="1" i="1" dirty="0">
                <a:solidFill>
                  <a:srgbClr val="000000"/>
                </a:solidFill>
                <a:effectLst/>
                <a:latin typeface="inherit"/>
              </a:rPr>
              <a:t> [2011]</a:t>
            </a:r>
            <a:r>
              <a:rPr lang="en-GB" sz="2400" b="0" i="0" dirty="0">
                <a:solidFill>
                  <a:srgbClr val="000000"/>
                </a:solidFill>
                <a:effectLst/>
                <a:latin typeface="Inter"/>
              </a:rPr>
              <a:t>, and</a:t>
            </a:r>
            <a:r>
              <a:rPr lang="en-GB" sz="2400" b="0" i="1" dirty="0">
                <a:solidFill>
                  <a:srgbClr val="000000"/>
                </a:solidFill>
                <a:effectLst/>
                <a:latin typeface="Inter"/>
              </a:rPr>
              <a:t> </a:t>
            </a:r>
            <a:r>
              <a:rPr lang="en-GB" sz="2400" b="1" i="1" dirty="0" err="1">
                <a:solidFill>
                  <a:srgbClr val="000000"/>
                </a:solidFill>
                <a:effectLst/>
                <a:latin typeface="inherit"/>
              </a:rPr>
              <a:t>Jogee</a:t>
            </a:r>
            <a:r>
              <a:rPr lang="en-GB" sz="2400" b="1" i="1" dirty="0">
                <a:solidFill>
                  <a:srgbClr val="000000"/>
                </a:solidFill>
                <a:effectLst/>
                <a:latin typeface="inherit"/>
              </a:rPr>
              <a:t> [2016]</a:t>
            </a:r>
            <a:r>
              <a:rPr lang="en-GB" sz="2400" b="0" i="0" dirty="0">
                <a:solidFill>
                  <a:srgbClr val="000000"/>
                </a:solidFill>
                <a:effectLst/>
                <a:latin typeface="Inter"/>
              </a:rPr>
              <a:t>. Decision on  Joint enterprise the Supreme Court held that a person could be a party to a crime even where he was also an intended victim.</a:t>
            </a:r>
          </a:p>
          <a:p>
            <a:r>
              <a:rPr lang="en-GB" sz="2400" b="1" i="1" dirty="0">
                <a:solidFill>
                  <a:srgbClr val="000000"/>
                </a:solidFill>
                <a:effectLst/>
                <a:latin typeface="inherit"/>
              </a:rPr>
              <a:t>Golds [2016]</a:t>
            </a:r>
            <a:r>
              <a:rPr lang="en-GB" sz="2400" b="0" i="0" dirty="0">
                <a:solidFill>
                  <a:srgbClr val="000000"/>
                </a:solidFill>
                <a:effectLst/>
                <a:latin typeface="Inter"/>
              </a:rPr>
              <a:t>,  The SC upheld the general principle that held that the trial judge is usually the person best placed to determine when it is necessary to clarify terms in a direction to the jury.</a:t>
            </a:r>
          </a:p>
          <a:p>
            <a:r>
              <a:rPr lang="en-GB" sz="2400" b="1" i="1" dirty="0">
                <a:solidFill>
                  <a:srgbClr val="000000"/>
                </a:solidFill>
                <a:effectLst/>
                <a:latin typeface="inherit"/>
              </a:rPr>
              <a:t>Ivey v Getting Casinos [2017]</a:t>
            </a:r>
            <a:r>
              <a:rPr lang="en-GB" sz="2400" b="0" i="0" dirty="0">
                <a:solidFill>
                  <a:srgbClr val="000000"/>
                </a:solidFill>
                <a:effectLst/>
                <a:latin typeface="Inter"/>
              </a:rPr>
              <a:t>. Supreme Court has power to make rulings that can affect criminal law even in civil cases – as here in considering the test for ‘</a:t>
            </a:r>
            <a:r>
              <a:rPr lang="en-GB" sz="2400" dirty="0">
                <a:solidFill>
                  <a:srgbClr val="000000"/>
                </a:solidFill>
                <a:latin typeface="Inter"/>
              </a:rPr>
              <a:t>dishonesty’</a:t>
            </a:r>
            <a:endParaRPr lang="en-GB" sz="2400" dirty="0"/>
          </a:p>
        </p:txBody>
      </p:sp>
    </p:spTree>
    <p:extLst>
      <p:ext uri="{BB962C8B-B14F-4D97-AF65-F5344CB8AC3E}">
        <p14:creationId xmlns:p14="http://schemas.microsoft.com/office/powerpoint/2010/main" val="42273090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EB62B-F3C6-5786-A3CE-22A6AA53D6E2}"/>
              </a:ext>
            </a:extLst>
          </p:cNvPr>
          <p:cNvSpPr>
            <a:spLocks noGrp="1"/>
          </p:cNvSpPr>
          <p:nvPr>
            <p:ph type="title"/>
          </p:nvPr>
        </p:nvSpPr>
        <p:spPr/>
        <p:txBody>
          <a:bodyPr/>
          <a:lstStyle/>
          <a:p>
            <a:r>
              <a:rPr lang="en-GB" dirty="0"/>
              <a:t>Knowledge Checks</a:t>
            </a:r>
          </a:p>
        </p:txBody>
      </p:sp>
      <p:sp>
        <p:nvSpPr>
          <p:cNvPr id="3" name="Content Placeholder 2">
            <a:extLst>
              <a:ext uri="{FF2B5EF4-FFF2-40B4-BE49-F238E27FC236}">
                <a16:creationId xmlns:a16="http://schemas.microsoft.com/office/drawing/2014/main" id="{A699A421-91C3-9BA0-CC6E-234859B0148A}"/>
              </a:ext>
            </a:extLst>
          </p:cNvPr>
          <p:cNvSpPr>
            <a:spLocks noGrp="1"/>
          </p:cNvSpPr>
          <p:nvPr>
            <p:ph idx="1"/>
          </p:nvPr>
        </p:nvSpPr>
        <p:spPr>
          <a:xfrm>
            <a:off x="767645" y="1636890"/>
            <a:ext cx="9274002" cy="4878606"/>
          </a:xfrm>
        </p:spPr>
        <p:txBody>
          <a:bodyPr>
            <a:normAutofit fontScale="70000" lnSpcReduction="20000"/>
          </a:bodyPr>
          <a:lstStyle/>
          <a:p>
            <a:pPr marL="0" indent="0">
              <a:buNone/>
            </a:pPr>
            <a:r>
              <a:rPr lang="en-GB" b="1" dirty="0"/>
              <a:t>1. Which of the following statements about appeals from the Magistrates’ Court to the Crown Court are correct?</a:t>
            </a:r>
          </a:p>
          <a:p>
            <a:r>
              <a:rPr lang="en-GB" b="1" dirty="0"/>
              <a:t>(Select 2 correct answers)</a:t>
            </a:r>
          </a:p>
          <a:p>
            <a:r>
              <a:rPr lang="en-GB" dirty="0"/>
              <a:t>A person convicted in the Magistrates’ Court may appeal against their sentence only to the Crown Court</a:t>
            </a:r>
          </a:p>
          <a:p>
            <a:r>
              <a:rPr lang="en-GB" dirty="0"/>
              <a:t>Notice of appeal must be given within 15 business days of sentence being passed</a:t>
            </a:r>
          </a:p>
          <a:p>
            <a:r>
              <a:rPr lang="en-GB" dirty="0"/>
              <a:t>A person convicted in the Magistrates’ Court may appeal against their conviction or sentence to the Crown Court</a:t>
            </a:r>
          </a:p>
          <a:p>
            <a:r>
              <a:rPr lang="en-GB" dirty="0"/>
              <a:t>Appeals to the Crown Court from the Magistrates’ Court are heard by a Circuit Judge sitting with two of the lay magistrates who heard the original case</a:t>
            </a:r>
          </a:p>
          <a:p>
            <a:endParaRPr lang="en-GB" dirty="0"/>
          </a:p>
          <a:p>
            <a:pPr marL="0" indent="0">
              <a:buNone/>
            </a:pPr>
            <a:r>
              <a:rPr lang="en-GB" b="1" dirty="0"/>
              <a:t>2. A statement of case in an appeal from the Magistrates’ Court to the King’s Bench Division is drafted by legal representative of the appellant. True or false?</a:t>
            </a:r>
          </a:p>
          <a:p>
            <a:r>
              <a:rPr lang="en-GB" dirty="0"/>
              <a:t>True</a:t>
            </a:r>
          </a:p>
          <a:p>
            <a:r>
              <a:rPr lang="en-GB" dirty="0"/>
              <a:t>False</a:t>
            </a:r>
          </a:p>
          <a:p>
            <a:pPr marL="0" indent="0">
              <a:buNone/>
            </a:pPr>
            <a:r>
              <a:rPr lang="en-GB" b="1" dirty="0"/>
              <a:t>3. The Court of Appeal’s test for criminal appeals is which of the following?</a:t>
            </a:r>
          </a:p>
          <a:p>
            <a:endParaRPr lang="en-GB" dirty="0"/>
          </a:p>
          <a:p>
            <a:r>
              <a:rPr lang="en-GB" dirty="0"/>
              <a:t>Whether the appellant is innocent</a:t>
            </a:r>
          </a:p>
          <a:p>
            <a:r>
              <a:rPr lang="en-GB" dirty="0"/>
              <a:t>Whether the conviction is just</a:t>
            </a:r>
          </a:p>
          <a:p>
            <a:r>
              <a:rPr lang="en-GB" dirty="0"/>
              <a:t>Whether the conviction is safe</a:t>
            </a:r>
          </a:p>
          <a:p>
            <a:r>
              <a:rPr lang="en-GB" dirty="0"/>
              <a:t>Whether the conviction is fair</a:t>
            </a:r>
          </a:p>
        </p:txBody>
      </p:sp>
    </p:spTree>
    <p:extLst>
      <p:ext uri="{BB962C8B-B14F-4D97-AF65-F5344CB8AC3E}">
        <p14:creationId xmlns:p14="http://schemas.microsoft.com/office/powerpoint/2010/main" val="17459354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51792B-DD24-2535-FA15-4551B34BBA62}"/>
              </a:ext>
            </a:extLst>
          </p:cNvPr>
          <p:cNvSpPr>
            <a:spLocks noGrp="1"/>
          </p:cNvSpPr>
          <p:nvPr>
            <p:ph type="title"/>
          </p:nvPr>
        </p:nvSpPr>
        <p:spPr>
          <a:xfrm>
            <a:off x="1333502" y="609600"/>
            <a:ext cx="8596668" cy="1320800"/>
          </a:xfrm>
        </p:spPr>
        <p:txBody>
          <a:bodyPr>
            <a:normAutofit/>
          </a:bodyPr>
          <a:lstStyle/>
          <a:p>
            <a:r>
              <a:rPr lang="en-GB" dirty="0"/>
              <a:t>Summary</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5522D01-C730-719D-70BD-597076069773}"/>
              </a:ext>
            </a:extLst>
          </p:cNvPr>
          <p:cNvSpPr>
            <a:spLocks noGrp="1"/>
          </p:cNvSpPr>
          <p:nvPr>
            <p:ph idx="1"/>
          </p:nvPr>
        </p:nvSpPr>
        <p:spPr>
          <a:xfrm>
            <a:off x="1333502" y="1600201"/>
            <a:ext cx="9975474" cy="4441162"/>
          </a:xfrm>
        </p:spPr>
        <p:txBody>
          <a:bodyPr>
            <a:normAutofit fontScale="92500" lnSpcReduction="10000"/>
          </a:bodyPr>
          <a:lstStyle/>
          <a:p>
            <a:pPr>
              <a:lnSpc>
                <a:spcPct val="90000"/>
              </a:lnSpc>
            </a:pPr>
            <a:r>
              <a:rPr lang="en-GB" sz="1400" dirty="0"/>
              <a:t>(1)   The appellate court structure is very hierarchical. The further into the appellate process a case proceeds, the more barriers must be passed to persuade a court to reconsider the case.</a:t>
            </a:r>
          </a:p>
          <a:p>
            <a:pPr>
              <a:lnSpc>
                <a:spcPct val="90000"/>
              </a:lnSpc>
            </a:pPr>
            <a:r>
              <a:rPr lang="en-GB" sz="1400" dirty="0"/>
              <a:t>(2)   There are several routes of appealing decisions from the Magistrates’ Courts depending on the error that has occurred. Points of law can be appealed by case stated to the KBD; court decisions that are irrational or illegal can be judicially reviewed; and convictions or sentencing decisions can be appealed to the Crown Court as of right.</a:t>
            </a:r>
          </a:p>
          <a:p>
            <a:pPr>
              <a:lnSpc>
                <a:spcPct val="90000"/>
              </a:lnSpc>
            </a:pPr>
            <a:r>
              <a:rPr lang="en-GB" sz="1400" dirty="0"/>
              <a:t>(3)   When appealing from the Magistrates’ to the Crown Court, the hearing starts anew, and new evidence can be introduced.</a:t>
            </a:r>
          </a:p>
          <a:p>
            <a:pPr>
              <a:lnSpc>
                <a:spcPct val="90000"/>
              </a:lnSpc>
            </a:pPr>
            <a:r>
              <a:rPr lang="en-GB" sz="1400" dirty="0"/>
              <a:t>(4)   Appeals from the Crown Court are dealt with by the Court of Appeal (Criminal Division), and require leave of the CACD to proceed. If the CACD refuses leave, that decision itself can be appealed, but the CACD has the power to make a loss of time order if an unmeritorious appeal is pursued.</a:t>
            </a:r>
          </a:p>
          <a:p>
            <a:pPr>
              <a:lnSpc>
                <a:spcPct val="90000"/>
              </a:lnSpc>
            </a:pPr>
            <a:r>
              <a:rPr lang="en-GB" sz="1400" dirty="0"/>
              <a:t>(5)   The Court of Appeal will quash a conviction if it is considered to be ‘unsafe’. It will quash a sentence if it is considered to be ‘manifestly excessive’. When quashing a conviction, the CACD may quash the conviction, substitute a different conviction and/or order a re-trial.</a:t>
            </a:r>
          </a:p>
          <a:p>
            <a:pPr>
              <a:lnSpc>
                <a:spcPct val="90000"/>
              </a:lnSpc>
            </a:pPr>
            <a:r>
              <a:rPr lang="en-GB" sz="1400" dirty="0"/>
              <a:t>(6)   The prosecution have a limited ability to appeal against an acquittal, but can ask the Court of Appeal to give an opinion on a point of law, or appeal an unduly lenient sentence via an Attorney General’s reference. The prosecutor can also ask the Court of Appeal to consider an interlocutory ruling – e.g. on the admissibility of evidence – that occurs before a trial starts.</a:t>
            </a:r>
          </a:p>
          <a:p>
            <a:pPr>
              <a:lnSpc>
                <a:spcPct val="90000"/>
              </a:lnSpc>
            </a:pPr>
            <a:r>
              <a:rPr lang="en-GB" sz="1400" dirty="0"/>
              <a:t>(7)   If an appeal to the Court of Appeal fails, and some new evidence or argument comes to light, a person may wish to ask the CCRC to review the case and make a referral to the Court of Appeal, or to the Crown Court if the decision was made in the Magistrates’ Court.</a:t>
            </a:r>
          </a:p>
          <a:p>
            <a:pPr>
              <a:lnSpc>
                <a:spcPct val="90000"/>
              </a:lnSpc>
            </a:pPr>
            <a:r>
              <a:rPr lang="en-GB" sz="1400" dirty="0"/>
              <a:t>(8)   The Supreme Court only hears questions of general public importance that are certified as such by the Court of Appeal or Divisional Court. All lower courts are bound by the decisions of the Supreme Court.</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506567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8"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9" name="Straight Connector 8">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9" name="Rectangle 18">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2" name="Straight Connector 21">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45AE32E-E82E-CBFB-D2B0-2116403830D6}"/>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lnSpc>
                <a:spcPct val="90000"/>
              </a:lnSpc>
            </a:pPr>
            <a:r>
              <a:rPr lang="en-US" sz="4600"/>
              <a:t>Next Chapter 16 -</a:t>
            </a:r>
            <a:br>
              <a:rPr lang="en-US" sz="4600"/>
            </a:br>
            <a:r>
              <a:rPr lang="en-US" sz="4600"/>
              <a:t>Dealing with Vulnerable Clients and Witnesses </a:t>
            </a:r>
            <a:br>
              <a:rPr lang="en-US" sz="4600"/>
            </a:br>
            <a:br>
              <a:rPr lang="en-US" sz="4600"/>
            </a:br>
            <a:endParaRPr lang="en-US" sz="4600"/>
          </a:p>
        </p:txBody>
      </p:sp>
      <p:sp>
        <p:nvSpPr>
          <p:cNvPr id="30" name="Freeform: Shape 29">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934542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5629</Words>
  <Application>Microsoft Office PowerPoint</Application>
  <PresentationFormat>Widescreen</PresentationFormat>
  <Paragraphs>281</Paragraphs>
  <Slides>34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inherit</vt:lpstr>
      <vt:lpstr>Calibri</vt:lpstr>
      <vt:lpstr>Trebuchet MS</vt:lpstr>
      <vt:lpstr>Inter</vt:lpstr>
      <vt:lpstr>Wingdings 3</vt:lpstr>
      <vt:lpstr>Arial</vt:lpstr>
      <vt:lpstr>Facet</vt:lpstr>
      <vt:lpstr>Criminal Law and Litigation</vt:lpstr>
      <vt:lpstr>Aims of this Chapter </vt:lpstr>
      <vt:lpstr>In the News </vt:lpstr>
      <vt:lpstr>In the News</vt:lpstr>
      <vt:lpstr>PowerPoint Presentation</vt:lpstr>
      <vt:lpstr>Appeals</vt:lpstr>
      <vt:lpstr>Appeal to Crown Court</vt:lpstr>
      <vt:lpstr>Funding an Appeal Crown Court</vt:lpstr>
      <vt:lpstr>The Appeal Hearing and Powers of the Crown Court on Appeal</vt:lpstr>
      <vt:lpstr>Appeal to the High Court</vt:lpstr>
      <vt:lpstr>Re-opening a case in the Magistrates’ Court where it is in the interests of justice </vt:lpstr>
      <vt:lpstr>Judicial Review</vt:lpstr>
      <vt:lpstr>Orders on Judicial Review</vt:lpstr>
      <vt:lpstr>Application for Judicial Review - procedure</vt:lpstr>
      <vt:lpstr>PowerPoint Presentation</vt:lpstr>
      <vt:lpstr>Appeal from Crown Court</vt:lpstr>
      <vt:lpstr>PowerPoint Presentation</vt:lpstr>
      <vt:lpstr>Grounds for an Appeal from Crown Court</vt:lpstr>
      <vt:lpstr>Obtaining Leave to Appeal</vt:lpstr>
      <vt:lpstr>When will an appeal against conviction be allowed?</vt:lpstr>
      <vt:lpstr>PowerPoint Presentation</vt:lpstr>
      <vt:lpstr>Appealing guilty pleas </vt:lpstr>
      <vt:lpstr>Directions for loss of time</vt:lpstr>
      <vt:lpstr>Prosecution’s Right of appeal</vt:lpstr>
      <vt:lpstr>Prosecution’s Right of appeal - procedure</vt:lpstr>
      <vt:lpstr>Attorney-General’s Reference</vt:lpstr>
      <vt:lpstr>Post appeal: The Criminal Cases Review Commission (CCRC)</vt:lpstr>
      <vt:lpstr>Post appeal: The Criminal Cases Review Commission (CCRC)</vt:lpstr>
      <vt:lpstr>The Supreme Court</vt:lpstr>
      <vt:lpstr>The Supreme Court</vt:lpstr>
      <vt:lpstr>Some Key decisions of the Supreme Court</vt:lpstr>
      <vt:lpstr>Knowledge Checks</vt:lpstr>
      <vt:lpstr>Summary</vt:lpstr>
      <vt:lpstr>Next Chapter 16 - Dealing with Vulnerable Clients and Witnesses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Ellie Brown</cp:lastModifiedBy>
  <cp:revision>12</cp:revision>
  <dcterms:created xsi:type="dcterms:W3CDTF">2021-01-23T22:15:52Z</dcterms:created>
  <dcterms:modified xsi:type="dcterms:W3CDTF">2026-10-20T13:26:18Z</dcterms:modified>
</cp:coreProperties>
</file>