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815" r:id="rId1"/>
  </p:sldMasterIdLst>
  <p:notesMasterIdLst>
    <p:notesMasterId r:id="rId14"/>
  </p:notesMasterIdLst>
  <p:sldIdLst>
    <p:sldId id="290" r:id="rId2"/>
    <p:sldId id="291" r:id="rId3"/>
    <p:sldId id="292" r:id="rId4"/>
    <p:sldId id="294" r:id="rId5"/>
    <p:sldId id="298" r:id="rId6"/>
    <p:sldId id="295" r:id="rId7"/>
    <p:sldId id="297" r:id="rId8"/>
    <p:sldId id="296" r:id="rId9"/>
    <p:sldId id="299" r:id="rId10"/>
    <p:sldId id="302" r:id="rId11"/>
    <p:sldId id="304" r:id="rId12"/>
    <p:sldId id="303" r:id="rId13"/>
  </p:sldIdLst>
  <p:sldSz cx="9144000" cy="5143500" type="screen16x9"/>
  <p:notesSz cx="6858000" cy="9144000"/>
  <p:embeddedFontLst>
    <p:embeddedFont>
      <p:font typeface="Calibri" panose="020F0502020204030204" pitchFamily="34" charset="0"/>
      <p:regular r:id="rId15"/>
      <p:bold r:id="rId16"/>
      <p:italic r:id="rId17"/>
      <p:boldItalic r:id="rId18"/>
    </p:embeddedFont>
    <p:embeddedFont>
      <p:font typeface="Calibri Light" panose="020F0302020204030204" pitchFamily="34" charset="0"/>
      <p:regular r:id="rId19"/>
      <p: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F4B404-51CB-0A5B-FC51-693E0EB2E3C1}" v="2" dt="2022-07-17T05:58:07.300"/>
    <p1510:client id="{7AA6CD3E-68A7-BE5A-CF4A-7220935169A9}" v="30" dt="2022-07-15T20:36:15.241"/>
    <p1510:client id="{C3040AFF-E3F5-7067-045B-97E869629330}" v="58" dt="2022-07-15T22:03:03.243"/>
    <p1510:client id="{E9D821DC-2A34-04C0-9B88-896C2B688E36}" v="7" dt="2022-12-05T10:50:32.1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90" y="12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9DCC9F-419F-4A65-96B5-C38B8CDABB4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818D094-A51B-4157-B8FC-C2E11CCB5C76}">
      <dgm:prSet/>
      <dgm:spPr/>
      <dgm:t>
        <a:bodyPr/>
        <a:lstStyle/>
        <a:p>
          <a:r>
            <a:rPr lang="en-US"/>
            <a:t>TOOLS IN BUSINESS ANALYSIS</a:t>
          </a:r>
        </a:p>
      </dgm:t>
    </dgm:pt>
    <dgm:pt modelId="{D482A4A6-C929-47DA-900B-281100B53FA6}" type="parTrans" cxnId="{69DF779D-CACD-457E-AA94-695E1511A2A2}">
      <dgm:prSet/>
      <dgm:spPr/>
      <dgm:t>
        <a:bodyPr/>
        <a:lstStyle/>
        <a:p>
          <a:endParaRPr lang="en-US"/>
        </a:p>
      </dgm:t>
    </dgm:pt>
    <dgm:pt modelId="{6EDA7286-F63A-4731-8F98-D9767CC7DE33}" type="sibTrans" cxnId="{69DF779D-CACD-457E-AA94-695E1511A2A2}">
      <dgm:prSet/>
      <dgm:spPr/>
      <dgm:t>
        <a:bodyPr/>
        <a:lstStyle/>
        <a:p>
          <a:endParaRPr lang="en-US"/>
        </a:p>
      </dgm:t>
    </dgm:pt>
    <dgm:pt modelId="{9E5D0C78-E3B7-4149-B396-2333AB149F3E}">
      <dgm:prSet/>
      <dgm:spPr/>
      <dgm:t>
        <a:bodyPr/>
        <a:lstStyle/>
        <a:p>
          <a:r>
            <a:rPr lang="en-US"/>
            <a:t>By kelvin g arkaah </a:t>
          </a:r>
        </a:p>
      </dgm:t>
    </dgm:pt>
    <dgm:pt modelId="{BCD2C86B-81BC-41CC-A44A-68481BC3F594}" type="parTrans" cxnId="{C6C6083F-B8F7-4F24-86BC-5F3E34B99CF7}">
      <dgm:prSet/>
      <dgm:spPr/>
      <dgm:t>
        <a:bodyPr/>
        <a:lstStyle/>
        <a:p>
          <a:endParaRPr lang="en-US"/>
        </a:p>
      </dgm:t>
    </dgm:pt>
    <dgm:pt modelId="{D60239EB-0D10-4C4D-A5CD-E06F13880637}" type="sibTrans" cxnId="{C6C6083F-B8F7-4F24-86BC-5F3E34B99CF7}">
      <dgm:prSet/>
      <dgm:spPr/>
      <dgm:t>
        <a:bodyPr/>
        <a:lstStyle/>
        <a:p>
          <a:endParaRPr lang="en-US"/>
        </a:p>
      </dgm:t>
    </dgm:pt>
    <dgm:pt modelId="{2F486079-8CDE-486F-A366-A750FB269382}" type="pres">
      <dgm:prSet presAssocID="{2B9DCC9F-419F-4A65-96B5-C38B8CDABB49}" presName="vert0" presStyleCnt="0">
        <dgm:presLayoutVars>
          <dgm:dir/>
          <dgm:animOne val="branch"/>
          <dgm:animLvl val="lvl"/>
        </dgm:presLayoutVars>
      </dgm:prSet>
      <dgm:spPr/>
    </dgm:pt>
    <dgm:pt modelId="{F5D3FF63-CE60-42CA-9552-2E5AB564A93E}" type="pres">
      <dgm:prSet presAssocID="{7818D094-A51B-4157-B8FC-C2E11CCB5C76}" presName="thickLine" presStyleLbl="alignNode1" presStyleIdx="0" presStyleCnt="2"/>
      <dgm:spPr/>
    </dgm:pt>
    <dgm:pt modelId="{00A5790D-9720-4B24-8534-E6DD4925007F}" type="pres">
      <dgm:prSet presAssocID="{7818D094-A51B-4157-B8FC-C2E11CCB5C76}" presName="horz1" presStyleCnt="0"/>
      <dgm:spPr/>
    </dgm:pt>
    <dgm:pt modelId="{038859AE-8B3B-44E5-843F-6F642CBA9D22}" type="pres">
      <dgm:prSet presAssocID="{7818D094-A51B-4157-B8FC-C2E11CCB5C76}" presName="tx1" presStyleLbl="revTx" presStyleIdx="0" presStyleCnt="2"/>
      <dgm:spPr/>
    </dgm:pt>
    <dgm:pt modelId="{80A9C320-7F98-4609-AE8F-B5E2F1E796FD}" type="pres">
      <dgm:prSet presAssocID="{7818D094-A51B-4157-B8FC-C2E11CCB5C76}" presName="vert1" presStyleCnt="0"/>
      <dgm:spPr/>
    </dgm:pt>
    <dgm:pt modelId="{E35F8B23-595C-4F3E-A91A-82777BC206D3}" type="pres">
      <dgm:prSet presAssocID="{9E5D0C78-E3B7-4149-B396-2333AB149F3E}" presName="thickLine" presStyleLbl="alignNode1" presStyleIdx="1" presStyleCnt="2"/>
      <dgm:spPr/>
    </dgm:pt>
    <dgm:pt modelId="{BEA09630-9F16-4823-9AED-A52DC287A74E}" type="pres">
      <dgm:prSet presAssocID="{9E5D0C78-E3B7-4149-B396-2333AB149F3E}" presName="horz1" presStyleCnt="0"/>
      <dgm:spPr/>
    </dgm:pt>
    <dgm:pt modelId="{D6BF9B0C-868B-4440-874C-F09FE9E19AD0}" type="pres">
      <dgm:prSet presAssocID="{9E5D0C78-E3B7-4149-B396-2333AB149F3E}" presName="tx1" presStyleLbl="revTx" presStyleIdx="1" presStyleCnt="2"/>
      <dgm:spPr/>
    </dgm:pt>
    <dgm:pt modelId="{8198B9FE-98C7-48D6-95CA-648777606FB0}" type="pres">
      <dgm:prSet presAssocID="{9E5D0C78-E3B7-4149-B396-2333AB149F3E}" presName="vert1" presStyleCnt="0"/>
      <dgm:spPr/>
    </dgm:pt>
  </dgm:ptLst>
  <dgm:cxnLst>
    <dgm:cxn modelId="{C6C6083F-B8F7-4F24-86BC-5F3E34B99CF7}" srcId="{2B9DCC9F-419F-4A65-96B5-C38B8CDABB49}" destId="{9E5D0C78-E3B7-4149-B396-2333AB149F3E}" srcOrd="1" destOrd="0" parTransId="{BCD2C86B-81BC-41CC-A44A-68481BC3F594}" sibTransId="{D60239EB-0D10-4C4D-A5CD-E06F13880637}"/>
    <dgm:cxn modelId="{B8962D3F-377A-4CE4-89D5-81ACDEBCF208}" type="presOf" srcId="{2B9DCC9F-419F-4A65-96B5-C38B8CDABB49}" destId="{2F486079-8CDE-486F-A366-A750FB269382}" srcOrd="0" destOrd="0" presId="urn:microsoft.com/office/officeart/2008/layout/LinedList"/>
    <dgm:cxn modelId="{2B6A734C-CA4B-4B99-901C-001EE71FECF8}" type="presOf" srcId="{7818D094-A51B-4157-B8FC-C2E11CCB5C76}" destId="{038859AE-8B3B-44E5-843F-6F642CBA9D22}" srcOrd="0" destOrd="0" presId="urn:microsoft.com/office/officeart/2008/layout/LinedList"/>
    <dgm:cxn modelId="{69DF779D-CACD-457E-AA94-695E1511A2A2}" srcId="{2B9DCC9F-419F-4A65-96B5-C38B8CDABB49}" destId="{7818D094-A51B-4157-B8FC-C2E11CCB5C76}" srcOrd="0" destOrd="0" parTransId="{D482A4A6-C929-47DA-900B-281100B53FA6}" sibTransId="{6EDA7286-F63A-4731-8F98-D9767CC7DE33}"/>
    <dgm:cxn modelId="{22908EB7-6044-45F3-BB29-DB195A7D5E8A}" type="presOf" srcId="{9E5D0C78-E3B7-4149-B396-2333AB149F3E}" destId="{D6BF9B0C-868B-4440-874C-F09FE9E19AD0}" srcOrd="0" destOrd="0" presId="urn:microsoft.com/office/officeart/2008/layout/LinedList"/>
    <dgm:cxn modelId="{1744A5F5-54ED-4550-B6FE-39C093FF1E7D}" type="presParOf" srcId="{2F486079-8CDE-486F-A366-A750FB269382}" destId="{F5D3FF63-CE60-42CA-9552-2E5AB564A93E}" srcOrd="0" destOrd="0" presId="urn:microsoft.com/office/officeart/2008/layout/LinedList"/>
    <dgm:cxn modelId="{912DD444-F232-4930-BD3B-ACFE2E6BD484}" type="presParOf" srcId="{2F486079-8CDE-486F-A366-A750FB269382}" destId="{00A5790D-9720-4B24-8534-E6DD4925007F}" srcOrd="1" destOrd="0" presId="urn:microsoft.com/office/officeart/2008/layout/LinedList"/>
    <dgm:cxn modelId="{8BBE95E4-0AC6-4064-9E3E-C98950052DEE}" type="presParOf" srcId="{00A5790D-9720-4B24-8534-E6DD4925007F}" destId="{038859AE-8B3B-44E5-843F-6F642CBA9D22}" srcOrd="0" destOrd="0" presId="urn:microsoft.com/office/officeart/2008/layout/LinedList"/>
    <dgm:cxn modelId="{D2F46C90-AEFF-4658-BB3F-93667712541C}" type="presParOf" srcId="{00A5790D-9720-4B24-8534-E6DD4925007F}" destId="{80A9C320-7F98-4609-AE8F-B5E2F1E796FD}" srcOrd="1" destOrd="0" presId="urn:microsoft.com/office/officeart/2008/layout/LinedList"/>
    <dgm:cxn modelId="{5B752DE7-BC88-44F0-A001-4C9919F1E31A}" type="presParOf" srcId="{2F486079-8CDE-486F-A366-A750FB269382}" destId="{E35F8B23-595C-4F3E-A91A-82777BC206D3}" srcOrd="2" destOrd="0" presId="urn:microsoft.com/office/officeart/2008/layout/LinedList"/>
    <dgm:cxn modelId="{2A565B95-0E39-49A4-A6C2-B6C13E5F5246}" type="presParOf" srcId="{2F486079-8CDE-486F-A366-A750FB269382}" destId="{BEA09630-9F16-4823-9AED-A52DC287A74E}" srcOrd="3" destOrd="0" presId="urn:microsoft.com/office/officeart/2008/layout/LinedList"/>
    <dgm:cxn modelId="{A0AF5E94-C4E3-4A47-AF3E-39D9E82F84AC}" type="presParOf" srcId="{BEA09630-9F16-4823-9AED-A52DC287A74E}" destId="{D6BF9B0C-868B-4440-874C-F09FE9E19AD0}" srcOrd="0" destOrd="0" presId="urn:microsoft.com/office/officeart/2008/layout/LinedList"/>
    <dgm:cxn modelId="{1EC537A5-B6EA-40F7-83EF-CDCF441A52D6}" type="presParOf" srcId="{BEA09630-9F16-4823-9AED-A52DC287A74E}" destId="{8198B9FE-98C7-48D6-95CA-648777606FB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D3FF63-CE60-42CA-9552-2E5AB564A93E}">
      <dsp:nvSpPr>
        <dsp:cNvPr id="0" name=""/>
        <dsp:cNvSpPr/>
      </dsp:nvSpPr>
      <dsp:spPr>
        <a:xfrm>
          <a:off x="0" y="0"/>
          <a:ext cx="48696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8859AE-8B3B-44E5-843F-6F642CBA9D22}">
      <dsp:nvSpPr>
        <dsp:cNvPr id="0" name=""/>
        <dsp:cNvSpPr/>
      </dsp:nvSpPr>
      <dsp:spPr>
        <a:xfrm>
          <a:off x="0" y="0"/>
          <a:ext cx="4869656" cy="1914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US" sz="4400" kern="1200"/>
            <a:t>TOOLS IN BUSINESS ANALYSIS</a:t>
          </a:r>
        </a:p>
      </dsp:txBody>
      <dsp:txXfrm>
        <a:off x="0" y="0"/>
        <a:ext cx="4869656" cy="1914525"/>
      </dsp:txXfrm>
    </dsp:sp>
    <dsp:sp modelId="{E35F8B23-595C-4F3E-A91A-82777BC206D3}">
      <dsp:nvSpPr>
        <dsp:cNvPr id="0" name=""/>
        <dsp:cNvSpPr/>
      </dsp:nvSpPr>
      <dsp:spPr>
        <a:xfrm>
          <a:off x="0" y="1914525"/>
          <a:ext cx="4869656"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BF9B0C-868B-4440-874C-F09FE9E19AD0}">
      <dsp:nvSpPr>
        <dsp:cNvPr id="0" name=""/>
        <dsp:cNvSpPr/>
      </dsp:nvSpPr>
      <dsp:spPr>
        <a:xfrm>
          <a:off x="0" y="1914525"/>
          <a:ext cx="4869656" cy="1914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US" sz="4400" kern="1200"/>
            <a:t>By kelvin g arkaah </a:t>
          </a:r>
        </a:p>
      </dsp:txBody>
      <dsp:txXfrm>
        <a:off x="0" y="1914525"/>
        <a:ext cx="4869656" cy="191452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10000" max="10000" units="dev"/>
          <inkml:channel name="Y" type="integer" min="-10000" max="10000" units="dev"/>
          <inkml:channel name="F" type="integer" max="255" units="dev"/>
          <inkml:channel name="T" type="integer" units="dev"/>
        </inkml:traceFormat>
        <inkml:channelProperties>
          <inkml:channelProperty channel="X" name="resolution" value="1" units="1/dev"/>
          <inkml:channelProperty channel="Y" name="resolution" value="1" units="1/dev"/>
          <inkml:channelProperty channel="F" name="resolution" value="1" units="1/dev"/>
          <inkml:channelProperty channel="T" name="resolution" value="0" units="1/dev"/>
        </inkml:channelProperties>
      </inkml:inkSource>
      <inkml:timestamp xml:id="ts0" timeString="2022-06-24T06:52:35.091"/>
    </inkml:context>
    <inkml:brush xml:id="br0">
      <inkml:brushProperty name="width" value="0.05292" units="cm"/>
      <inkml:brushProperty name="height" value="0.05292" units="cm"/>
      <inkml:brushProperty name="color" value="#FF0000"/>
      <inkml:brushProperty name="antiAliased" value="0"/>
    </inkml:brush>
  </inkml:definitions>
  <inkml:trace contextRef="#ctx0" brushRef="#br0">13992 8144 19 0,'0'0'30'0</inkml:trace>
  <inkml:trace contextRef="#ctx0" brushRef="#br0" timeOffset="1">14485 7745 19 0,'0'0'30'0</inkml:trace>
  <inkml:trace contextRef="#ctx0" brushRef="#br0" timeOffset="2">3997 10381 19 0,'0'0'30'0,"-45"116"25"0,-4 190-45 0,5 3-2 0,44-145-2 0</inkml:trace>
  <inkml:trace contextRef="#ctx0" brushRef="#br0" timeOffset="3">5457-943 19 0</inkml:trace>
  <inkml:trace contextRef="#ctx0" brushRef="#br0" timeOffset="4">21190 34250 19 0,'0'0'30'0</inkml:trace>
  <inkml:trace contextRef="#ctx0" brushRef="#br0" timeOffset="5">20813 34530 19 0,'0'0'30'0,"-280"-448"35"0,-404-447-57 0,27-22-2 0,-1-329-1 0,91-189-2 0,238 92-1 0,191 426 1 0,112 775-2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29185683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459029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8418225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10667"/>
            </a:lvl1pPr>
          </a:lstStyle>
          <a:p>
            <a:r>
              <a:rPr lang="en-US" dirty="0"/>
              <a:t>Click to edit Master title style</a:t>
            </a:r>
          </a:p>
        </p:txBody>
      </p:sp>
      <p:sp>
        <p:nvSpPr>
          <p:cNvPr id="3" name="Subtitle 2"/>
          <p:cNvSpPr>
            <a:spLocks noGrp="1"/>
          </p:cNvSpPr>
          <p:nvPr>
            <p:ph type="subTitle" idx="1"/>
          </p:nvPr>
        </p:nvSpPr>
        <p:spPr>
          <a:xfrm>
            <a:off x="1143000" y="2701528"/>
            <a:ext cx="6858000" cy="1241822"/>
          </a:xfrm>
        </p:spPr>
        <p:txBody>
          <a:bodyPr/>
          <a:lstStyle>
            <a:lvl1pPr marL="0" indent="0" algn="ctr">
              <a:buNone/>
              <a:defRPr sz="4267"/>
            </a:lvl1pPr>
            <a:lvl2pPr marL="812810" indent="0" algn="ctr">
              <a:buNone/>
              <a:defRPr sz="3556"/>
            </a:lvl2pPr>
            <a:lvl3pPr marL="1625620" indent="0" algn="ctr">
              <a:buNone/>
              <a:defRPr sz="3200"/>
            </a:lvl3pPr>
            <a:lvl4pPr marL="2438430" indent="0" algn="ctr">
              <a:buNone/>
              <a:defRPr sz="2844"/>
            </a:lvl4pPr>
            <a:lvl5pPr marL="3251241" indent="0" algn="ctr">
              <a:buNone/>
              <a:defRPr sz="2844"/>
            </a:lvl5pPr>
            <a:lvl6pPr marL="4064051" indent="0" algn="ctr">
              <a:buNone/>
              <a:defRPr sz="2844"/>
            </a:lvl6pPr>
            <a:lvl7pPr marL="4876861" indent="0" algn="ctr">
              <a:buNone/>
              <a:defRPr sz="2844"/>
            </a:lvl7pPr>
            <a:lvl8pPr marL="5689671" indent="0" algn="ctr">
              <a:buNone/>
              <a:defRPr sz="2844"/>
            </a:lvl8pPr>
            <a:lvl9pPr marL="6502481" indent="0" algn="ctr">
              <a:buNone/>
              <a:defRPr sz="2844"/>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83255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71399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4"/>
            <a:ext cx="7886700" cy="2139553"/>
          </a:xfrm>
        </p:spPr>
        <p:txBody>
          <a:bodyPr anchor="b"/>
          <a:lstStyle>
            <a:lvl1pPr>
              <a:defRPr sz="10667"/>
            </a:lvl1pPr>
          </a:lstStyle>
          <a:p>
            <a:r>
              <a:rPr lang="en-US" dirty="0"/>
              <a:t>Click to edit Master title style</a:t>
            </a:r>
          </a:p>
        </p:txBody>
      </p:sp>
      <p:sp>
        <p:nvSpPr>
          <p:cNvPr id="3" name="Text Placeholder 2"/>
          <p:cNvSpPr>
            <a:spLocks noGrp="1"/>
          </p:cNvSpPr>
          <p:nvPr>
            <p:ph type="body" idx="1"/>
          </p:nvPr>
        </p:nvSpPr>
        <p:spPr>
          <a:xfrm>
            <a:off x="623888" y="3442098"/>
            <a:ext cx="7886700" cy="1125140"/>
          </a:xfrm>
        </p:spPr>
        <p:txBody>
          <a:bodyPr/>
          <a:lstStyle>
            <a:lvl1pPr marL="0" indent="0">
              <a:buNone/>
              <a:defRPr sz="4267">
                <a:solidFill>
                  <a:schemeClr val="tx1">
                    <a:tint val="75000"/>
                  </a:schemeClr>
                </a:solidFill>
              </a:defRPr>
            </a:lvl1pPr>
            <a:lvl2pPr marL="812810" indent="0">
              <a:buNone/>
              <a:defRPr sz="3556">
                <a:solidFill>
                  <a:schemeClr val="tx1">
                    <a:tint val="75000"/>
                  </a:schemeClr>
                </a:solidFill>
              </a:defRPr>
            </a:lvl2pPr>
            <a:lvl3pPr marL="1625620" indent="0">
              <a:buNone/>
              <a:defRPr sz="3200">
                <a:solidFill>
                  <a:schemeClr val="tx1">
                    <a:tint val="75000"/>
                  </a:schemeClr>
                </a:solidFill>
              </a:defRPr>
            </a:lvl3pPr>
            <a:lvl4pPr marL="2438430" indent="0">
              <a:buNone/>
              <a:defRPr sz="2844">
                <a:solidFill>
                  <a:schemeClr val="tx1">
                    <a:tint val="75000"/>
                  </a:schemeClr>
                </a:solidFill>
              </a:defRPr>
            </a:lvl4pPr>
            <a:lvl5pPr marL="3251241" indent="0">
              <a:buNone/>
              <a:defRPr sz="2844">
                <a:solidFill>
                  <a:schemeClr val="tx1">
                    <a:tint val="75000"/>
                  </a:schemeClr>
                </a:solidFill>
              </a:defRPr>
            </a:lvl5pPr>
            <a:lvl6pPr marL="4064051" indent="0">
              <a:buNone/>
              <a:defRPr sz="2844">
                <a:solidFill>
                  <a:schemeClr val="tx1">
                    <a:tint val="75000"/>
                  </a:schemeClr>
                </a:solidFill>
              </a:defRPr>
            </a:lvl6pPr>
            <a:lvl7pPr marL="4876861" indent="0">
              <a:buNone/>
              <a:defRPr sz="2844">
                <a:solidFill>
                  <a:schemeClr val="tx1">
                    <a:tint val="75000"/>
                  </a:schemeClr>
                </a:solidFill>
              </a:defRPr>
            </a:lvl7pPr>
            <a:lvl8pPr marL="5689671" indent="0">
              <a:buNone/>
              <a:defRPr sz="2844">
                <a:solidFill>
                  <a:schemeClr val="tx1">
                    <a:tint val="75000"/>
                  </a:schemeClr>
                </a:solidFill>
              </a:defRPr>
            </a:lvl8pPr>
            <a:lvl9pPr marL="6502481" indent="0">
              <a:buNone/>
              <a:defRPr sz="2844">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28677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369219"/>
            <a:ext cx="3886200" cy="32635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369219"/>
            <a:ext cx="3886200" cy="32635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55901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dirty="0"/>
              <a:t>Click to edit Master title style</a:t>
            </a:r>
          </a:p>
        </p:txBody>
      </p:sp>
      <p:sp>
        <p:nvSpPr>
          <p:cNvPr id="3" name="Text Placeholder 2"/>
          <p:cNvSpPr>
            <a:spLocks noGrp="1"/>
          </p:cNvSpPr>
          <p:nvPr>
            <p:ph type="body" idx="1"/>
          </p:nvPr>
        </p:nvSpPr>
        <p:spPr>
          <a:xfrm>
            <a:off x="629842" y="1260872"/>
            <a:ext cx="3868340" cy="617934"/>
          </a:xfrm>
        </p:spPr>
        <p:txBody>
          <a:bodyPr anchor="b"/>
          <a:lstStyle>
            <a:lvl1pPr marL="0" indent="0">
              <a:buNone/>
              <a:defRPr sz="4267" b="1"/>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260872"/>
            <a:ext cx="3887391" cy="617934"/>
          </a:xfrm>
        </p:spPr>
        <p:txBody>
          <a:bodyPr anchor="b"/>
          <a:lstStyle>
            <a:lvl1pPr marL="0" indent="0">
              <a:buNone/>
              <a:defRPr sz="4267" b="1"/>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6" name="Content Placeholder 5"/>
          <p:cNvSpPr>
            <a:spLocks noGrp="1"/>
          </p:cNvSpPr>
          <p:nvPr>
            <p:ph sz="quarter" idx="4"/>
          </p:nvPr>
        </p:nvSpPr>
        <p:spPr>
          <a:xfrm>
            <a:off x="4629150" y="1878806"/>
            <a:ext cx="3887391" cy="276344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76892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4500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5369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5689"/>
            </a:lvl1pPr>
          </a:lstStyle>
          <a:p>
            <a:r>
              <a:rPr lang="en-US" dirty="0"/>
              <a:t>Click to edit Master title style</a:t>
            </a:r>
          </a:p>
        </p:txBody>
      </p:sp>
      <p:sp>
        <p:nvSpPr>
          <p:cNvPr id="3" name="Content Placeholder 2"/>
          <p:cNvSpPr>
            <a:spLocks noGrp="1"/>
          </p:cNvSpPr>
          <p:nvPr>
            <p:ph idx="1"/>
          </p:nvPr>
        </p:nvSpPr>
        <p:spPr>
          <a:xfrm>
            <a:off x="3887391" y="740569"/>
            <a:ext cx="4629150" cy="3655219"/>
          </a:xfrm>
        </p:spPr>
        <p:txBody>
          <a:bodyPr/>
          <a:lstStyle>
            <a:lvl1pPr>
              <a:defRPr sz="5689"/>
            </a:lvl1pPr>
            <a:lvl2pPr>
              <a:defRPr sz="4978"/>
            </a:lvl2pPr>
            <a:lvl3pPr>
              <a:defRPr sz="4267"/>
            </a:lvl3pPr>
            <a:lvl4pPr>
              <a:defRPr sz="3556"/>
            </a:lvl4pPr>
            <a:lvl5pPr>
              <a:defRPr sz="3556"/>
            </a:lvl5pPr>
            <a:lvl6pPr>
              <a:defRPr sz="3556"/>
            </a:lvl6pPr>
            <a:lvl7pPr>
              <a:defRPr sz="3556"/>
            </a:lvl7pPr>
            <a:lvl8pPr>
              <a:defRPr sz="3556"/>
            </a:lvl8pPr>
            <a:lvl9pPr>
              <a:defRPr sz="3556"/>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29841" y="1543050"/>
            <a:ext cx="2949178" cy="2858691"/>
          </a:xfrm>
        </p:spPr>
        <p:txBody>
          <a:bodyPr/>
          <a:lstStyle>
            <a:lvl1pPr marL="0" indent="0">
              <a:buNone/>
              <a:defRPr sz="2844"/>
            </a:lvl1pPr>
            <a:lvl2pPr marL="812810" indent="0">
              <a:buNone/>
              <a:defRPr sz="2489"/>
            </a:lvl2pPr>
            <a:lvl3pPr marL="1625620" indent="0">
              <a:buNone/>
              <a:defRPr sz="2133"/>
            </a:lvl3pPr>
            <a:lvl4pPr marL="2438430" indent="0">
              <a:buNone/>
              <a:defRPr sz="1778"/>
            </a:lvl4pPr>
            <a:lvl5pPr marL="3251241" indent="0">
              <a:buNone/>
              <a:defRPr sz="1778"/>
            </a:lvl5pPr>
            <a:lvl6pPr marL="4064051" indent="0">
              <a:buNone/>
              <a:defRPr sz="1778"/>
            </a:lvl6pPr>
            <a:lvl7pPr marL="4876861" indent="0">
              <a:buNone/>
              <a:defRPr sz="1778"/>
            </a:lvl7pPr>
            <a:lvl8pPr marL="5689671" indent="0">
              <a:buNone/>
              <a:defRPr sz="1778"/>
            </a:lvl8pPr>
            <a:lvl9pPr marL="6502481" indent="0">
              <a:buNone/>
              <a:defRPr sz="1778"/>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79260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5689"/>
            </a:lvl1pPr>
          </a:lstStyle>
          <a:p>
            <a:r>
              <a:rPr lang="en-US" dirty="0"/>
              <a:t>Click to edit Master title style</a:t>
            </a:r>
          </a:p>
        </p:txBody>
      </p:sp>
      <p:sp>
        <p:nvSpPr>
          <p:cNvPr id="3" name="Picture Placeholder 2"/>
          <p:cNvSpPr>
            <a:spLocks noGrp="1" noChangeAspect="1"/>
          </p:cNvSpPr>
          <p:nvPr>
            <p:ph type="pic" idx="1"/>
          </p:nvPr>
        </p:nvSpPr>
        <p:spPr>
          <a:xfrm>
            <a:off x="3887391" y="740569"/>
            <a:ext cx="4629150" cy="3655219"/>
          </a:xfrm>
        </p:spPr>
        <p:txBody>
          <a:bodyPr anchor="t"/>
          <a:lstStyle>
            <a:lvl1pPr marL="0" indent="0">
              <a:buNone/>
              <a:defRPr sz="5689"/>
            </a:lvl1pPr>
            <a:lvl2pPr marL="812810" indent="0">
              <a:buNone/>
              <a:defRPr sz="4978"/>
            </a:lvl2pPr>
            <a:lvl3pPr marL="1625620" indent="0">
              <a:buNone/>
              <a:defRPr sz="4267"/>
            </a:lvl3pPr>
            <a:lvl4pPr marL="2438430" indent="0">
              <a:buNone/>
              <a:defRPr sz="3556"/>
            </a:lvl4pPr>
            <a:lvl5pPr marL="3251241" indent="0">
              <a:buNone/>
              <a:defRPr sz="3556"/>
            </a:lvl5pPr>
            <a:lvl6pPr marL="4064051" indent="0">
              <a:buNone/>
              <a:defRPr sz="3556"/>
            </a:lvl6pPr>
            <a:lvl7pPr marL="4876861" indent="0">
              <a:buNone/>
              <a:defRPr sz="3556"/>
            </a:lvl7pPr>
            <a:lvl8pPr marL="5689671" indent="0">
              <a:buNone/>
              <a:defRPr sz="3556"/>
            </a:lvl8pPr>
            <a:lvl9pPr marL="6502481" indent="0">
              <a:buNone/>
              <a:defRPr sz="3556"/>
            </a:lvl9pPr>
          </a:lstStyle>
          <a:p>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2844"/>
            </a:lvl1pPr>
            <a:lvl2pPr marL="812810" indent="0">
              <a:buNone/>
              <a:defRPr sz="2489"/>
            </a:lvl2pPr>
            <a:lvl3pPr marL="1625620" indent="0">
              <a:buNone/>
              <a:defRPr sz="2133"/>
            </a:lvl3pPr>
            <a:lvl4pPr marL="2438430" indent="0">
              <a:buNone/>
              <a:defRPr sz="1778"/>
            </a:lvl4pPr>
            <a:lvl5pPr marL="3251241" indent="0">
              <a:buNone/>
              <a:defRPr sz="1778"/>
            </a:lvl5pPr>
            <a:lvl6pPr marL="4064051" indent="0">
              <a:buNone/>
              <a:defRPr sz="1778"/>
            </a:lvl6pPr>
            <a:lvl7pPr marL="4876861" indent="0">
              <a:buNone/>
              <a:defRPr sz="1778"/>
            </a:lvl7pPr>
            <a:lvl8pPr marL="5689671" indent="0">
              <a:buNone/>
              <a:defRPr sz="1778"/>
            </a:lvl8pPr>
            <a:lvl9pPr marL="6502481" indent="0">
              <a:buNone/>
              <a:defRPr sz="1778"/>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54977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00632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844"/>
            <a:ext cx="1971675" cy="4358879"/>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28650" y="273844"/>
            <a:ext cx="5800725" cy="435887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89562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1"/>
        <p:cNvGrpSpPr/>
        <p:nvPr/>
      </p:nvGrpSpPr>
      <p:grpSpPr>
        <a:xfrm>
          <a:off x="0" y="0"/>
          <a:ext cx="0" cy="0"/>
          <a:chOff x="0" y="0"/>
          <a:chExt cx="0" cy="0"/>
        </a:xfrm>
      </p:grpSpPr>
      <p:sp>
        <p:nvSpPr>
          <p:cNvPr id="42" name="Google Shape;42;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3" name="Google Shape;43;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4" name="Google Shape;44;p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5663356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1_Section 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3" name="Google Shape;13;p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194318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2133">
                <a:solidFill>
                  <a:schemeClr val="tx1">
                    <a:tint val="75000"/>
                  </a:schemeClr>
                </a:solidFill>
              </a:defRPr>
            </a:lvl1pPr>
          </a:lstStyle>
          <a:p>
            <a:fld id="{C764DE79-268F-4C1A-8933-263129D2AF90}" type="datetimeFigureOut">
              <a:rPr lang="en-US" dirty="0"/>
              <a:t>12/5/2022</a:t>
            </a:fld>
            <a:endParaRPr lang="en-US" dirty="0"/>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2133">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2133">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618369993"/>
      </p:ext>
    </p:extLst>
  </p:cSld>
  <p:clrMap bg1="lt1" tx1="dk1" bg2="lt2" tx2="dk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 id="2147483827" r:id="rId12"/>
    <p:sldLayoutId id="2147483828"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3.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01265" y="514350"/>
            <a:ext cx="1979972" cy="3829050"/>
          </a:xfrm>
        </p:spPr>
        <p:txBody>
          <a:bodyPr vert="horz" lIns="91440" tIns="45720" rIns="91440" bIns="45720" rtlCol="0" anchor="ctr">
            <a:normAutofit/>
          </a:bodyPr>
          <a:lstStyle/>
          <a:p>
            <a:pPr>
              <a:spcBef>
                <a:spcPct val="0"/>
              </a:spcBef>
            </a:pPr>
            <a:r>
              <a:rPr lang="en-US" sz="3100">
                <a:solidFill>
                  <a:srgbClr val="FFFFFF"/>
                </a:solidFill>
              </a:rPr>
              <a:t>PESTEL, FISHBONE &amp; PMI </a:t>
            </a:r>
          </a:p>
        </p:txBody>
      </p:sp>
      <p:graphicFrame>
        <p:nvGraphicFramePr>
          <p:cNvPr id="5" name="Subtitle 2">
            <a:extLst>
              <a:ext uri="{FF2B5EF4-FFF2-40B4-BE49-F238E27FC236}">
                <a16:creationId xmlns:a16="http://schemas.microsoft.com/office/drawing/2014/main" id="{EFE2C6DE-9A3C-8947-6761-7F74E5534BF9}"/>
              </a:ext>
            </a:extLst>
          </p:cNvPr>
          <p:cNvGraphicFramePr/>
          <p:nvPr>
            <p:extLst>
              <p:ext uri="{D42A27DB-BD31-4B8C-83A1-F6EECF244321}">
                <p14:modId xmlns:p14="http://schemas.microsoft.com/office/powerpoint/2010/main" val="1048917669"/>
              </p:ext>
            </p:extLst>
          </p:nvPr>
        </p:nvGraphicFramePr>
        <p:xfrm>
          <a:off x="3757612" y="514350"/>
          <a:ext cx="4869656" cy="3829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549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88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71551" y="1131570"/>
            <a:ext cx="2188844" cy="2880360"/>
          </a:xfrm>
        </p:spPr>
        <p:txBody>
          <a:bodyPr vert="horz" lIns="91440" tIns="45720" rIns="91440" bIns="45720" rtlCol="0" anchor="ctr">
            <a:normAutofit/>
          </a:bodyPr>
          <a:lstStyle/>
          <a:p>
            <a:r>
              <a:rPr lang="en-US" sz="2800">
                <a:solidFill>
                  <a:schemeClr val="tx1"/>
                </a:solidFill>
              </a:rPr>
              <a:t>CONTENTS</a:t>
            </a:r>
          </a:p>
        </p:txBody>
      </p:sp>
      <p:sp>
        <p:nvSpPr>
          <p:cNvPr id="3" name="Subtitle 2"/>
          <p:cNvSpPr>
            <a:spLocks noGrp="1"/>
          </p:cNvSpPr>
          <p:nvPr>
            <p:ph type="subTitle" idx="1"/>
          </p:nvPr>
        </p:nvSpPr>
        <p:spPr>
          <a:xfrm>
            <a:off x="3680459" y="1131570"/>
            <a:ext cx="4491988" cy="2880360"/>
          </a:xfrm>
        </p:spPr>
        <p:txBody>
          <a:bodyPr vert="horz" lIns="91440" tIns="45720" rIns="91440" bIns="45720" rtlCol="0" anchor="ctr">
            <a:normAutofit/>
          </a:bodyPr>
          <a:lstStyle/>
          <a:p>
            <a:pPr lvl="0" algn="l" fontAlgn="base">
              <a:lnSpc>
                <a:spcPct val="90000"/>
              </a:lnSpc>
              <a:buFont typeface="Arial"/>
              <a:buChar char="•"/>
            </a:pPr>
            <a:r>
              <a:rPr lang="en-US" sz="600"/>
              <a:t>Introduction to PESTEL, FISHBONE AND PMI</a:t>
            </a:r>
          </a:p>
          <a:p>
            <a:pPr lvl="0" algn="l" fontAlgn="base">
              <a:lnSpc>
                <a:spcPct val="90000"/>
              </a:lnSpc>
              <a:buFont typeface="Arial"/>
              <a:buChar char="•"/>
            </a:pPr>
            <a:endParaRPr lang="en-US" sz="600"/>
          </a:p>
          <a:p>
            <a:pPr lvl="0" algn="l" fontAlgn="base">
              <a:lnSpc>
                <a:spcPct val="90000"/>
              </a:lnSpc>
              <a:buFont typeface="Arial"/>
              <a:buChar char="•"/>
            </a:pPr>
            <a:r>
              <a:rPr lang="en-US" sz="600"/>
              <a:t>What is PESTEL?</a:t>
            </a:r>
          </a:p>
          <a:p>
            <a:pPr lvl="0" algn="l" fontAlgn="base">
              <a:lnSpc>
                <a:spcPct val="90000"/>
              </a:lnSpc>
              <a:buFont typeface="Arial"/>
              <a:buChar char="•"/>
            </a:pPr>
            <a:endParaRPr lang="en-US" sz="600"/>
          </a:p>
          <a:p>
            <a:pPr lvl="0" algn="l" fontAlgn="base">
              <a:lnSpc>
                <a:spcPct val="90000"/>
              </a:lnSpc>
              <a:buFont typeface="Arial"/>
              <a:buChar char="•"/>
            </a:pPr>
            <a:r>
              <a:rPr lang="en-US" sz="600"/>
              <a:t>What does PESTEL stand for</a:t>
            </a:r>
          </a:p>
          <a:p>
            <a:pPr lvl="0" algn="l" fontAlgn="base">
              <a:lnSpc>
                <a:spcPct val="90000"/>
              </a:lnSpc>
              <a:buFont typeface="Arial"/>
              <a:buChar char="•"/>
            </a:pPr>
            <a:endParaRPr lang="en-US" sz="600"/>
          </a:p>
          <a:p>
            <a:pPr lvl="0" algn="l" fontAlgn="base">
              <a:lnSpc>
                <a:spcPct val="90000"/>
              </a:lnSpc>
              <a:buFont typeface="Arial"/>
              <a:buChar char="•"/>
            </a:pPr>
            <a:r>
              <a:rPr lang="en-US" sz="600"/>
              <a:t>What is fishbone?</a:t>
            </a:r>
          </a:p>
          <a:p>
            <a:pPr lvl="0" algn="l" fontAlgn="base">
              <a:lnSpc>
                <a:spcPct val="90000"/>
              </a:lnSpc>
              <a:buFont typeface="Arial"/>
              <a:buChar char="•"/>
            </a:pPr>
            <a:endParaRPr lang="en-US" sz="600"/>
          </a:p>
          <a:p>
            <a:pPr lvl="0" algn="l" fontAlgn="base">
              <a:lnSpc>
                <a:spcPct val="90000"/>
              </a:lnSpc>
              <a:buFont typeface="Arial"/>
              <a:buChar char="•"/>
            </a:pPr>
            <a:r>
              <a:rPr lang="en-US" sz="600"/>
              <a:t>Explanation of fishbone.</a:t>
            </a:r>
          </a:p>
          <a:p>
            <a:pPr lvl="0" algn="l" fontAlgn="base">
              <a:lnSpc>
                <a:spcPct val="90000"/>
              </a:lnSpc>
              <a:buFont typeface="Arial"/>
              <a:buChar char="•"/>
            </a:pPr>
            <a:endParaRPr lang="en-US" sz="600"/>
          </a:p>
          <a:p>
            <a:pPr lvl="0" algn="l" fontAlgn="base">
              <a:lnSpc>
                <a:spcPct val="90000"/>
              </a:lnSpc>
              <a:buFont typeface="Arial"/>
              <a:buChar char="•"/>
            </a:pPr>
            <a:r>
              <a:rPr lang="en-US" sz="600"/>
              <a:t>PMI grid.</a:t>
            </a:r>
          </a:p>
          <a:p>
            <a:pPr lvl="0" algn="l" fontAlgn="base">
              <a:lnSpc>
                <a:spcPct val="90000"/>
              </a:lnSpc>
              <a:buFont typeface="Arial"/>
              <a:buChar char="•"/>
            </a:pPr>
            <a:endParaRPr lang="en-US" sz="600"/>
          </a:p>
          <a:p>
            <a:pPr lvl="0" algn="l" fontAlgn="base">
              <a:lnSpc>
                <a:spcPct val="90000"/>
              </a:lnSpc>
              <a:buFont typeface="Arial"/>
              <a:buChar char="•"/>
            </a:pPr>
            <a:r>
              <a:rPr lang="en-US" sz="600"/>
              <a:t>Conclusion Recommendation.</a:t>
            </a:r>
          </a:p>
          <a:p>
            <a:pPr lvl="0" algn="l" fontAlgn="base">
              <a:lnSpc>
                <a:spcPct val="90000"/>
              </a:lnSpc>
              <a:buFont typeface="Arial"/>
              <a:buChar char="•"/>
            </a:pPr>
            <a:endParaRPr lang="en-US" sz="600"/>
          </a:p>
          <a:p>
            <a:pPr lvl="0" algn="l" fontAlgn="base">
              <a:lnSpc>
                <a:spcPct val="90000"/>
              </a:lnSpc>
              <a:buFont typeface="Arial"/>
              <a:buChar char="•"/>
            </a:pPr>
            <a:r>
              <a:rPr lang="en-US" sz="600"/>
              <a:t>References</a:t>
            </a:r>
          </a:p>
          <a:p>
            <a:pPr algn="l">
              <a:lnSpc>
                <a:spcPct val="90000"/>
              </a:lnSpc>
              <a:buFont typeface="Arial"/>
              <a:buChar char="•"/>
            </a:pPr>
            <a:endParaRPr lang="en-US" sz="600"/>
          </a:p>
        </p:txBody>
      </p:sp>
    </p:spTree>
    <p:extLst>
      <p:ext uri="{BB962C8B-B14F-4D97-AF65-F5344CB8AC3E}">
        <p14:creationId xmlns:p14="http://schemas.microsoft.com/office/powerpoint/2010/main" val="20555371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88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71551" y="1131570"/>
            <a:ext cx="2188844" cy="2880360"/>
          </a:xfrm>
        </p:spPr>
        <p:txBody>
          <a:bodyPr vert="horz" lIns="91440" tIns="45720" rIns="91440" bIns="45720" rtlCol="0" anchor="ctr">
            <a:normAutofit/>
          </a:bodyPr>
          <a:lstStyle/>
          <a:p>
            <a:r>
              <a:rPr lang="en-US" sz="1800">
                <a:solidFill>
                  <a:schemeClr val="tx1"/>
                </a:solidFill>
              </a:rPr>
              <a:t>INTRODUCTION</a:t>
            </a:r>
          </a:p>
        </p:txBody>
      </p:sp>
      <p:sp>
        <p:nvSpPr>
          <p:cNvPr id="3" name="Subtitle 2"/>
          <p:cNvSpPr>
            <a:spLocks noGrp="1"/>
          </p:cNvSpPr>
          <p:nvPr>
            <p:ph type="subTitle" idx="1"/>
          </p:nvPr>
        </p:nvSpPr>
        <p:spPr>
          <a:xfrm>
            <a:off x="3680459" y="1131570"/>
            <a:ext cx="4491988" cy="2880360"/>
          </a:xfrm>
        </p:spPr>
        <p:txBody>
          <a:bodyPr vert="horz" lIns="91440" tIns="45720" rIns="91440" bIns="45720" rtlCol="0" anchor="ctr">
            <a:normAutofit/>
          </a:bodyPr>
          <a:lstStyle/>
          <a:p>
            <a:pPr algn="l">
              <a:lnSpc>
                <a:spcPct val="90000"/>
              </a:lnSpc>
              <a:buFont typeface="Arial"/>
              <a:buChar char="•"/>
            </a:pPr>
            <a:r>
              <a:rPr lang="en-US" sz="700" b="1"/>
              <a:t>PROBLEM</a:t>
            </a:r>
          </a:p>
          <a:p>
            <a:pPr algn="l">
              <a:lnSpc>
                <a:spcPct val="90000"/>
              </a:lnSpc>
              <a:buFont typeface="Arial"/>
              <a:buChar char="•"/>
            </a:pPr>
            <a:r>
              <a:rPr lang="en-US" sz="700"/>
              <a:t>Issues/challenges having a negative impact on the business with potential to continue if not handled.</a:t>
            </a:r>
          </a:p>
          <a:p>
            <a:pPr algn="l">
              <a:lnSpc>
                <a:spcPct val="90000"/>
              </a:lnSpc>
              <a:buFont typeface="Arial"/>
              <a:buChar char="•"/>
            </a:pPr>
            <a:endParaRPr lang="en-US" sz="700"/>
          </a:p>
          <a:p>
            <a:pPr algn="l">
              <a:lnSpc>
                <a:spcPct val="90000"/>
              </a:lnSpc>
              <a:buFont typeface="Arial"/>
              <a:buChar char="•"/>
            </a:pPr>
            <a:endParaRPr lang="en-US" sz="700"/>
          </a:p>
          <a:p>
            <a:pPr algn="l">
              <a:lnSpc>
                <a:spcPct val="90000"/>
              </a:lnSpc>
              <a:buFont typeface="Arial"/>
              <a:buChar char="•"/>
            </a:pPr>
            <a:r>
              <a:rPr lang="en-US" sz="700" b="1"/>
              <a:t>FISHBONE</a:t>
            </a:r>
          </a:p>
          <a:p>
            <a:pPr algn="l">
              <a:lnSpc>
                <a:spcPct val="90000"/>
              </a:lnSpc>
              <a:buFont typeface="Arial"/>
              <a:buChar char="•"/>
            </a:pPr>
            <a:r>
              <a:rPr lang="en-US" sz="700"/>
              <a:t>Holistic review of the problem, all the causes and all available solutions.</a:t>
            </a:r>
          </a:p>
          <a:p>
            <a:pPr algn="l">
              <a:lnSpc>
                <a:spcPct val="90000"/>
              </a:lnSpc>
              <a:buFont typeface="Arial"/>
              <a:buChar char="•"/>
            </a:pPr>
            <a:endParaRPr lang="en-US" sz="700"/>
          </a:p>
          <a:p>
            <a:pPr algn="l">
              <a:lnSpc>
                <a:spcPct val="90000"/>
              </a:lnSpc>
              <a:buFont typeface="Arial"/>
              <a:buChar char="•"/>
            </a:pPr>
            <a:endParaRPr lang="en-US" sz="700"/>
          </a:p>
          <a:p>
            <a:pPr algn="l">
              <a:lnSpc>
                <a:spcPct val="90000"/>
              </a:lnSpc>
              <a:buFont typeface="Arial"/>
              <a:buChar char="•"/>
            </a:pPr>
            <a:r>
              <a:rPr lang="en-US" sz="700" b="1"/>
              <a:t>PESTEL</a:t>
            </a:r>
          </a:p>
          <a:p>
            <a:pPr algn="l">
              <a:lnSpc>
                <a:spcPct val="90000"/>
              </a:lnSpc>
              <a:buFont typeface="Arial"/>
              <a:buChar char="•"/>
            </a:pPr>
            <a:r>
              <a:rPr lang="en-US" sz="700"/>
              <a:t>The external factors affecting the business.</a:t>
            </a:r>
          </a:p>
          <a:p>
            <a:pPr algn="l">
              <a:lnSpc>
                <a:spcPct val="90000"/>
              </a:lnSpc>
              <a:buFont typeface="Arial"/>
              <a:buChar char="•"/>
            </a:pPr>
            <a:endParaRPr lang="en-US" sz="700"/>
          </a:p>
          <a:p>
            <a:pPr algn="l">
              <a:lnSpc>
                <a:spcPct val="90000"/>
              </a:lnSpc>
              <a:buFont typeface="Arial"/>
              <a:buChar char="•"/>
            </a:pPr>
            <a:endParaRPr lang="en-US" sz="700"/>
          </a:p>
          <a:p>
            <a:pPr algn="l">
              <a:lnSpc>
                <a:spcPct val="90000"/>
              </a:lnSpc>
              <a:buFont typeface="Arial"/>
              <a:buChar char="•"/>
            </a:pPr>
            <a:r>
              <a:rPr lang="en-US" sz="700" b="1"/>
              <a:t>PMI</a:t>
            </a:r>
          </a:p>
          <a:p>
            <a:pPr algn="l">
              <a:lnSpc>
                <a:spcPct val="90000"/>
              </a:lnSpc>
              <a:buFont typeface="Arial"/>
              <a:buChar char="•"/>
            </a:pPr>
            <a:r>
              <a:rPr lang="en-US" sz="700"/>
              <a:t>A brainstorming, decision making and critical thinking tool used for analyzing a problem and reaching an evidence-based decision .</a:t>
            </a:r>
          </a:p>
          <a:p>
            <a:pPr algn="l">
              <a:lnSpc>
                <a:spcPct val="90000"/>
              </a:lnSpc>
              <a:buFont typeface="Arial"/>
              <a:buChar char="•"/>
            </a:pPr>
            <a:endParaRPr lang="en-US" sz="700"/>
          </a:p>
          <a:p>
            <a:pPr algn="l">
              <a:lnSpc>
                <a:spcPct val="90000"/>
              </a:lnSpc>
              <a:buFont typeface="Arial"/>
              <a:buChar char="•"/>
            </a:pPr>
            <a:endParaRPr lang="en-US" sz="700"/>
          </a:p>
          <a:p>
            <a:pPr marL="114300" indent="0" algn="l">
              <a:lnSpc>
                <a:spcPct val="90000"/>
              </a:lnSpc>
              <a:buFont typeface="Arial"/>
              <a:buChar char="•"/>
            </a:pPr>
            <a:endParaRPr lang="en-US" sz="700"/>
          </a:p>
          <a:p>
            <a:pPr marL="114300" indent="0" algn="l">
              <a:lnSpc>
                <a:spcPct val="90000"/>
              </a:lnSpc>
              <a:buFont typeface="Arial"/>
              <a:buChar char="•"/>
            </a:pPr>
            <a:endParaRPr lang="en-US" sz="700"/>
          </a:p>
        </p:txBody>
      </p:sp>
    </p:spTree>
    <p:extLst>
      <p:ext uri="{BB962C8B-B14F-4D97-AF65-F5344CB8AC3E}">
        <p14:creationId xmlns:p14="http://schemas.microsoft.com/office/powerpoint/2010/main" val="623804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88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71551" y="1131570"/>
            <a:ext cx="2188844" cy="2880360"/>
          </a:xfrm>
        </p:spPr>
        <p:txBody>
          <a:bodyPr vert="horz" lIns="91440" tIns="45720" rIns="91440" bIns="45720" rtlCol="0">
            <a:normAutofit/>
          </a:bodyPr>
          <a:lstStyle/>
          <a:p>
            <a:r>
              <a:rPr lang="en-US">
                <a:solidFill>
                  <a:schemeClr val="tx1"/>
                </a:solidFill>
              </a:rPr>
              <a:t>PESTEL</a:t>
            </a:r>
          </a:p>
        </p:txBody>
      </p:sp>
      <p:sp>
        <p:nvSpPr>
          <p:cNvPr id="3" name="Subtitle 2"/>
          <p:cNvSpPr>
            <a:spLocks noGrp="1"/>
          </p:cNvSpPr>
          <p:nvPr>
            <p:ph idx="1"/>
          </p:nvPr>
        </p:nvSpPr>
        <p:spPr>
          <a:xfrm>
            <a:off x="3680459" y="1131570"/>
            <a:ext cx="4491988" cy="2880360"/>
          </a:xfrm>
        </p:spPr>
        <p:txBody>
          <a:bodyPr vert="horz" lIns="91440" tIns="45720" rIns="91440" bIns="45720" rtlCol="0" anchor="ctr">
            <a:normAutofit/>
          </a:bodyPr>
          <a:lstStyle/>
          <a:p>
            <a:pPr>
              <a:lnSpc>
                <a:spcPct val="90000"/>
              </a:lnSpc>
              <a:buFont typeface="Arial"/>
              <a:buChar char="•"/>
            </a:pPr>
            <a:endParaRPr lang="en-US" sz="900">
              <a:solidFill>
                <a:schemeClr val="tx1"/>
              </a:solidFill>
            </a:endParaRPr>
          </a:p>
          <a:p>
            <a:pPr>
              <a:lnSpc>
                <a:spcPct val="90000"/>
              </a:lnSpc>
              <a:buFont typeface="Arial"/>
              <a:buChar char="•"/>
            </a:pPr>
            <a:r>
              <a:rPr lang="en-US" sz="900">
                <a:solidFill>
                  <a:schemeClr val="tx1"/>
                </a:solidFill>
              </a:rPr>
              <a:t>A framework used to analyze how external political, economic, social, technological, environmental, and legal factors affect a business (Professional Academy, 2018; Fosher, 2018).</a:t>
            </a:r>
          </a:p>
          <a:p>
            <a:pPr>
              <a:lnSpc>
                <a:spcPct val="90000"/>
              </a:lnSpc>
              <a:buFont typeface="Arial"/>
              <a:buChar char="•"/>
            </a:pPr>
            <a:endParaRPr lang="en-US" sz="900">
              <a:solidFill>
                <a:schemeClr val="tx1"/>
              </a:solidFill>
            </a:endParaRPr>
          </a:p>
          <a:p>
            <a:pPr>
              <a:lnSpc>
                <a:spcPct val="90000"/>
              </a:lnSpc>
              <a:buFont typeface="Arial"/>
              <a:buChar char="•"/>
            </a:pPr>
            <a:r>
              <a:rPr lang="en-US" sz="900">
                <a:solidFill>
                  <a:schemeClr val="tx1"/>
                </a:solidFill>
              </a:rPr>
              <a:t>Used by a business analyst/manager to analyze the key drivers of change in the strategic or business environment.</a:t>
            </a:r>
          </a:p>
          <a:p>
            <a:pPr>
              <a:lnSpc>
                <a:spcPct val="90000"/>
              </a:lnSpc>
              <a:buFont typeface="Arial"/>
              <a:buChar char="•"/>
            </a:pPr>
            <a:endParaRPr lang="en-US" sz="900">
              <a:solidFill>
                <a:schemeClr val="tx1"/>
              </a:solidFill>
            </a:endParaRPr>
          </a:p>
          <a:p>
            <a:pPr>
              <a:lnSpc>
                <a:spcPct val="90000"/>
              </a:lnSpc>
              <a:buFont typeface="Arial"/>
              <a:buChar char="•"/>
            </a:pPr>
            <a:r>
              <a:rPr lang="en-US" sz="900">
                <a:solidFill>
                  <a:schemeClr val="tx1"/>
                </a:solidFill>
              </a:rPr>
              <a:t>Deals with the external factors which influence the business .</a:t>
            </a:r>
          </a:p>
          <a:p>
            <a:pPr>
              <a:lnSpc>
                <a:spcPct val="90000"/>
              </a:lnSpc>
              <a:buFont typeface="Arial"/>
              <a:buChar char="•"/>
            </a:pPr>
            <a:endParaRPr lang="en-US" sz="900">
              <a:solidFill>
                <a:schemeClr val="tx1"/>
              </a:solidFill>
            </a:endParaRPr>
          </a:p>
          <a:p>
            <a:pPr>
              <a:lnSpc>
                <a:spcPct val="90000"/>
              </a:lnSpc>
              <a:buFont typeface="Arial"/>
              <a:buChar char="•"/>
            </a:pPr>
            <a:r>
              <a:rPr lang="en-US" sz="900">
                <a:solidFill>
                  <a:schemeClr val="tx1"/>
                </a:solidFill>
              </a:rPr>
              <a:t>Can impact on the success of the business.</a:t>
            </a:r>
          </a:p>
          <a:p>
            <a:pPr marL="114300" indent="0">
              <a:lnSpc>
                <a:spcPct val="90000"/>
              </a:lnSpc>
              <a:buFont typeface="Arial"/>
              <a:buChar char="•"/>
            </a:pPr>
            <a:endParaRPr lang="en-US" sz="900">
              <a:solidFill>
                <a:schemeClr val="tx1"/>
              </a:solidFill>
            </a:endParaRPr>
          </a:p>
          <a:p>
            <a:pPr>
              <a:lnSpc>
                <a:spcPct val="90000"/>
              </a:lnSpc>
              <a:buFont typeface="Arial"/>
              <a:buChar char="•"/>
            </a:pPr>
            <a:r>
              <a:rPr lang="en-US" sz="900">
                <a:solidFill>
                  <a:schemeClr val="tx1"/>
                </a:solidFill>
              </a:rPr>
              <a:t>Mainly beyond the control of the business owner.</a:t>
            </a:r>
          </a:p>
          <a:p>
            <a:pPr>
              <a:lnSpc>
                <a:spcPct val="90000"/>
              </a:lnSpc>
              <a:buFont typeface="Arial"/>
              <a:buChar char="•"/>
            </a:pPr>
            <a:endParaRPr lang="en-US" sz="900">
              <a:solidFill>
                <a:schemeClr val="tx1"/>
              </a:solidFill>
            </a:endParaRPr>
          </a:p>
          <a:p>
            <a:pPr>
              <a:lnSpc>
                <a:spcPct val="90000"/>
              </a:lnSpc>
              <a:buFont typeface="Arial"/>
              <a:buChar char="•"/>
            </a:pPr>
            <a:endParaRPr lang="en-US" sz="900">
              <a:solidFill>
                <a:schemeClr val="tx1"/>
              </a:solidFill>
            </a:endParaRPr>
          </a:p>
          <a:p>
            <a:pPr>
              <a:lnSpc>
                <a:spcPct val="90000"/>
              </a:lnSpc>
              <a:buFont typeface="Arial"/>
              <a:buChar char="•"/>
            </a:pPr>
            <a:endParaRPr lang="en-US" sz="900">
              <a:solidFill>
                <a:schemeClr val="tx1"/>
              </a:solidFill>
            </a:endParaRPr>
          </a:p>
        </p:txBody>
      </p:sp>
    </p:spTree>
    <p:extLst>
      <p:ext uri="{BB962C8B-B14F-4D97-AF65-F5344CB8AC3E}">
        <p14:creationId xmlns:p14="http://schemas.microsoft.com/office/powerpoint/2010/main" val="133357699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915327" y="781050"/>
            <a:ext cx="3403895" cy="1758948"/>
          </a:xfrm>
        </p:spPr>
        <p:txBody>
          <a:bodyPr>
            <a:normAutofit/>
          </a:bodyPr>
          <a:lstStyle/>
          <a:p>
            <a:pPr>
              <a:lnSpc>
                <a:spcPct val="90000"/>
              </a:lnSpc>
            </a:pPr>
            <a:r>
              <a:rPr lang="en-US" sz="3800"/>
              <a:t>PESTEL …AN ACRONYM</a:t>
            </a:r>
          </a:p>
        </p:txBody>
      </p:sp>
      <p:sp>
        <p:nvSpPr>
          <p:cNvPr id="6" name="AutoShape 6" descr="https://www.slideegg.com/image/webp/preview/catalog/82149-PESTEL%20analysis%20powerpoint%20template%20free.webp"/>
          <p:cNvSpPr>
            <a:spLocks noGrp="1" noChangeAspect="1" noChangeArrowheads="1"/>
          </p:cNvSpPr>
          <p:nvPr>
            <p:ph type="subTitle" idx="1"/>
          </p:nvPr>
        </p:nvSpPr>
        <p:spPr bwMode="auto">
          <a:xfrm>
            <a:off x="4934283" y="2743197"/>
            <a:ext cx="3384939" cy="1450097"/>
          </a:xfrm>
          <a:prstGeom prst="rect">
            <a:avLst/>
          </a:prstGeom>
          <a:extLst>
            <a:ext uri="{909E8E84-426E-40DD-AFC4-6F175D3DCCD1}">
              <a14:hiddenFill xmlns:a14="http://schemas.microsoft.com/office/drawing/2010/main">
                <a:solidFill>
                  <a:srgbClr val="FFFFFF"/>
                </a:solidFill>
              </a14:hiddenFill>
            </a:ext>
          </a:extLst>
        </p:spPr>
        <p:txBody>
          <a:bodyPr vert="horz" lIns="91440" tIns="45720" rIns="91440" bIns="45720" numCol="1" anchorCtr="0" compatLnSpc="1">
            <a:prstTxWarp prst="textNoShape">
              <a:avLst/>
            </a:prstTxWarp>
            <a:normAutofit/>
          </a:bodyPr>
          <a:lstStyle/>
          <a:p>
            <a:endParaRPr lang="en-US" dirty="0"/>
          </a:p>
        </p:txBody>
      </p:sp>
      <p:pic>
        <p:nvPicPr>
          <p:cNvPr id="4" name="Picture 4" descr="Chart, bubble chart&#10;&#10;Description automatically generated">
            <a:extLst>
              <a:ext uri="{FF2B5EF4-FFF2-40B4-BE49-F238E27FC236}">
                <a16:creationId xmlns:a16="http://schemas.microsoft.com/office/drawing/2014/main" id="{A9713CC0-A490-C55D-B6AA-29511DAA2E9E}"/>
              </a:ext>
            </a:extLst>
          </p:cNvPr>
          <p:cNvPicPr>
            <a:picLocks noChangeAspect="1"/>
          </p:cNvPicPr>
          <p:nvPr/>
        </p:nvPicPr>
        <p:blipFill>
          <a:blip r:embed="rId3"/>
          <a:stretch>
            <a:fillRect/>
          </a:stretch>
        </p:blipFill>
        <p:spPr>
          <a:xfrm>
            <a:off x="1059512" y="1478936"/>
            <a:ext cx="3261694" cy="2051524"/>
          </a:xfrm>
          <a:prstGeom prst="rect">
            <a:avLst/>
          </a:prstGeom>
        </p:spPr>
      </p:pic>
    </p:spTree>
    <p:extLst>
      <p:ext uri="{BB962C8B-B14F-4D97-AF65-F5344CB8AC3E}">
        <p14:creationId xmlns:p14="http://schemas.microsoft.com/office/powerpoint/2010/main" val="25902263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21318" y="-114852"/>
            <a:ext cx="5707442" cy="865809"/>
          </a:xfrm>
        </p:spPr>
        <p:txBody>
          <a:bodyPr/>
          <a:lstStyle/>
          <a:p>
            <a:r>
              <a:rPr lang="en-US" sz="4000" dirty="0"/>
              <a:t>FISHBONE</a:t>
            </a:r>
          </a:p>
        </p:txBody>
      </p:sp>
      <p:sp>
        <p:nvSpPr>
          <p:cNvPr id="3" name="Subtitle 2"/>
          <p:cNvSpPr>
            <a:spLocks noGrp="1"/>
          </p:cNvSpPr>
          <p:nvPr>
            <p:ph type="subTitle" idx="1"/>
          </p:nvPr>
        </p:nvSpPr>
        <p:spPr>
          <a:xfrm>
            <a:off x="985897" y="750957"/>
            <a:ext cx="6956573" cy="4682434"/>
          </a:xfrm>
        </p:spPr>
        <p:txBody>
          <a:bodyPr/>
          <a:lstStyle/>
          <a:p>
            <a:pPr fontAlgn="base">
              <a:buFont typeface="Wingdings" panose="05000000000000000000" pitchFamily="2" charset="2"/>
              <a:buChar char="Ø"/>
            </a:pPr>
            <a:r>
              <a:rPr lang="en-US" dirty="0"/>
              <a:t>Diagrammatic fishbone-like representation of a problem (fish head), its causes (side bones) and effects (side bones) with the aim of providing effective solutions (tail).</a:t>
            </a:r>
          </a:p>
          <a:p>
            <a:pPr fontAlgn="base">
              <a:buFont typeface="Wingdings" panose="05000000000000000000" pitchFamily="2" charset="2"/>
              <a:buChar char="Ø"/>
            </a:pPr>
            <a:endParaRPr lang="en-US" dirty="0"/>
          </a:p>
          <a:p>
            <a:pPr fontAlgn="base">
              <a:buFont typeface="Wingdings" panose="05000000000000000000" pitchFamily="2" charset="2"/>
              <a:buChar char="Ø"/>
            </a:pPr>
            <a:r>
              <a:rPr lang="en-US" dirty="0"/>
              <a:t>Evaluates a problem, causes and sub-causes of one particular problem thus uncovers all the symptoms of any business problem and </a:t>
            </a:r>
            <a:r>
              <a:rPr lang="en-US"/>
              <a:t>providing </a:t>
            </a:r>
            <a:r>
              <a:rPr lang="en-GB"/>
              <a:t>solutions</a:t>
            </a:r>
            <a:r>
              <a:rPr lang="en-US"/>
              <a:t>(</a:t>
            </a:r>
            <a:r>
              <a:rPr lang="en-US" dirty="0"/>
              <a:t>American Society for Quality, 2005).</a:t>
            </a:r>
          </a:p>
          <a:p>
            <a:pPr fontAlgn="base">
              <a:buFont typeface="Wingdings" panose="05000000000000000000" pitchFamily="2" charset="2"/>
              <a:buChar char="Ø"/>
            </a:pPr>
            <a:endParaRPr lang="en-US" dirty="0"/>
          </a:p>
          <a:p>
            <a:pPr fontAlgn="base">
              <a:buFont typeface="Wingdings" panose="05000000000000000000" pitchFamily="2" charset="2"/>
              <a:buChar char="Ø"/>
            </a:pPr>
            <a:r>
              <a:rPr lang="en-US" dirty="0"/>
              <a:t>Commonly referred to as “Ishikawa Diagram” after its Japanese inventor (Ishikawa</a:t>
            </a:r>
            <a:r>
              <a:rPr lang="en-US"/>
              <a:t>,1986</a:t>
            </a:r>
            <a:r>
              <a:rPr lang="en-GB"/>
              <a:t>).</a:t>
            </a:r>
            <a:endParaRPr lang="en-US" dirty="0"/>
          </a:p>
          <a:p>
            <a:pPr fontAlgn="base">
              <a:buFont typeface="Wingdings" panose="05000000000000000000" pitchFamily="2" charset="2"/>
              <a:buChar char="Ø"/>
            </a:pPr>
            <a:endParaRPr lang="en-US" dirty="0"/>
          </a:p>
          <a:p>
            <a:pPr fontAlgn="base">
              <a:buFont typeface="Wingdings" panose="05000000000000000000" pitchFamily="2" charset="2"/>
              <a:buChar char="Ø"/>
            </a:pPr>
            <a:r>
              <a:rPr lang="en-US" dirty="0"/>
              <a:t>Investigates the problems.</a:t>
            </a:r>
          </a:p>
          <a:p>
            <a:pPr fontAlgn="base">
              <a:buFont typeface="Wingdings" panose="05000000000000000000" pitchFamily="2" charset="2"/>
              <a:buChar char="Ø"/>
            </a:pPr>
            <a:r>
              <a:rPr lang="en-US" dirty="0"/>
              <a:t>Finds the causes.</a:t>
            </a:r>
          </a:p>
          <a:p>
            <a:pPr fontAlgn="base">
              <a:buFont typeface="Wingdings" panose="05000000000000000000" pitchFamily="2" charset="2"/>
              <a:buChar char="Ø"/>
            </a:pPr>
            <a:r>
              <a:rPr lang="en-US" dirty="0"/>
              <a:t>Analyses causes and effects.</a:t>
            </a:r>
          </a:p>
          <a:p>
            <a:pPr fontAlgn="base">
              <a:buFont typeface="Wingdings" panose="05000000000000000000" pitchFamily="2" charset="2"/>
              <a:buChar char="Ø"/>
            </a:pPr>
            <a:r>
              <a:rPr lang="en-US" dirty="0"/>
              <a:t>Provides practical solutions based on findings.</a:t>
            </a:r>
          </a:p>
          <a:p>
            <a:pPr fontAlgn="base">
              <a:buFont typeface="Wingdings" panose="05000000000000000000" pitchFamily="2" charset="2"/>
              <a:buChar char="Ø"/>
            </a:pPr>
            <a:endParaRPr lang="en-US" dirty="0"/>
          </a:p>
          <a:p>
            <a:pPr fontAlgn="base">
              <a:buFont typeface="Wingdings" panose="05000000000000000000" pitchFamily="2" charset="2"/>
              <a:buChar char="Ø"/>
            </a:pPr>
            <a:endParaRPr lang="en-US" dirty="0"/>
          </a:p>
          <a:p>
            <a:pPr marL="114300" indent="0" fontAlgn="base"/>
            <a:endParaRPr lang="en-US" dirty="0"/>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D1F418DA-1129-A0DC-1A59-90D16C743807}"/>
                  </a:ext>
                </a:extLst>
              </p14:cNvPr>
              <p14:cNvContentPartPr/>
              <p14:nvPr/>
            </p14:nvContentPartPr>
            <p14:xfrm>
              <a:off x="1389240" y="-339840"/>
              <a:ext cx="6239520" cy="12770640"/>
            </p14:xfrm>
          </p:contentPart>
        </mc:Choice>
        <mc:Fallback xmlns="">
          <p:pic>
            <p:nvPicPr>
              <p:cNvPr id="4" name="Ink 3">
                <a:extLst>
                  <a:ext uri="{FF2B5EF4-FFF2-40B4-BE49-F238E27FC236}">
                    <a16:creationId xmlns:a16="http://schemas.microsoft.com/office/drawing/2014/main" id="{D1F418DA-1129-A0DC-1A59-90D16C743807}"/>
                  </a:ext>
                </a:extLst>
              </p:cNvPr>
              <p:cNvPicPr/>
              <p:nvPr/>
            </p:nvPicPr>
            <p:blipFill>
              <a:blip r:embed="rId4"/>
              <a:stretch>
                <a:fillRect/>
              </a:stretch>
            </p:blipFill>
            <p:spPr>
              <a:xfrm>
                <a:off x="1379880" y="-349200"/>
                <a:ext cx="6258240" cy="12789360"/>
              </a:xfrm>
              <a:prstGeom prst="rect">
                <a:avLst/>
              </a:prstGeom>
            </p:spPr>
          </p:pic>
        </mc:Fallback>
      </mc:AlternateContent>
    </p:spTree>
    <p:extLst>
      <p:ext uri="{BB962C8B-B14F-4D97-AF65-F5344CB8AC3E}">
        <p14:creationId xmlns:p14="http://schemas.microsoft.com/office/powerpoint/2010/main" val="1655307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75882" y="3517899"/>
            <a:ext cx="5651385" cy="577854"/>
          </a:xfrm>
        </p:spPr>
        <p:txBody>
          <a:bodyPr vert="horz" lIns="91440" tIns="45720" rIns="91440" bIns="45720" rtlCol="0" anchor="b">
            <a:normAutofit/>
          </a:bodyPr>
          <a:lstStyle/>
          <a:p>
            <a:pPr marL="0" marR="0" lvl="0" indent="0" algn="r" fontAlgn="base">
              <a:lnSpc>
                <a:spcPct val="90000"/>
              </a:lnSpc>
              <a:spcBef>
                <a:spcPct val="0"/>
              </a:spcBef>
              <a:spcAft>
                <a:spcPct val="0"/>
              </a:spcAft>
              <a:buClrTx/>
              <a:buSzTx/>
              <a:tabLst/>
            </a:pPr>
            <a:r>
              <a:rPr kumimoji="0" lang="en-US" altLang="en-US" sz="3300" b="1" i="0" u="none" strike="noStrike" normalizeH="0" baseline="0"/>
              <a:t>SOLUTIONS</a:t>
            </a:r>
            <a:endParaRPr kumimoji="0" lang="en-US" altLang="en-US" sz="3300" b="0" i="0" u="none" strike="noStrike" normalizeH="0" baseline="0"/>
          </a:p>
        </p:txBody>
      </p:sp>
      <p:pic>
        <p:nvPicPr>
          <p:cNvPr id="4" name="Picture 53" descr="1fish"/>
          <p:cNvPicPr>
            <a:picLocks noChangeAspect="1" noChangeArrowheads="1"/>
          </p:cNvPicPr>
          <p:nvPr/>
        </p:nvPicPr>
        <p:blipFill rotWithShape="1">
          <a:blip r:embed="rId3">
            <a:extLst>
              <a:ext uri="{28A0092B-C50C-407E-A947-70E740481C1C}">
                <a14:useLocalDpi xmlns:a14="http://schemas.microsoft.com/office/drawing/2010/main" val="0"/>
              </a:ext>
            </a:extLst>
          </a:blip>
          <a:srcRect l="26017" r="18074" b="-3"/>
          <a:stretch/>
        </p:blipFill>
        <p:spPr bwMode="auto">
          <a:xfrm>
            <a:off x="3033848" y="731520"/>
            <a:ext cx="2629551" cy="2210562"/>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What is Fishbone Diagram Strategy?"/>
          <p:cNvPicPr>
            <a:picLocks noChangeAspect="1" noChangeArrowheads="1"/>
          </p:cNvPicPr>
          <p:nvPr/>
        </p:nvPicPr>
        <p:blipFill rotWithShape="1">
          <a:blip r:embed="rId4">
            <a:extLst>
              <a:ext uri="{28A0092B-C50C-407E-A947-70E740481C1C}">
                <a14:useLocalDpi xmlns:a14="http://schemas.microsoft.com/office/drawing/2010/main" val="0"/>
              </a:ext>
            </a:extLst>
          </a:blip>
          <a:srcRect l="17167" r="15923" b="3"/>
          <a:stretch/>
        </p:blipFill>
        <p:spPr bwMode="auto">
          <a:xfrm>
            <a:off x="5786193" y="731520"/>
            <a:ext cx="2629552" cy="2210562"/>
          </a:xfrm>
          <a:prstGeom prst="rect">
            <a:avLst/>
          </a:prstGeom>
          <a:noFill/>
          <a:ln w="53975">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6277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086224" y="1035051"/>
            <a:ext cx="4541042" cy="1962149"/>
          </a:xfrm>
        </p:spPr>
        <p:txBody>
          <a:bodyPr>
            <a:normAutofit/>
          </a:bodyPr>
          <a:lstStyle/>
          <a:p>
            <a:pPr>
              <a:lnSpc>
                <a:spcPct val="90000"/>
              </a:lnSpc>
            </a:pPr>
            <a:r>
              <a:rPr lang="en-US" sz="8300"/>
              <a:t>PMI GRID</a:t>
            </a:r>
          </a:p>
        </p:txBody>
      </p:sp>
      <p:sp>
        <p:nvSpPr>
          <p:cNvPr id="3" name="Subtitle 2"/>
          <p:cNvSpPr>
            <a:spLocks noGrp="1"/>
          </p:cNvSpPr>
          <p:nvPr>
            <p:ph type="subTitle" idx="1"/>
          </p:nvPr>
        </p:nvSpPr>
        <p:spPr>
          <a:xfrm>
            <a:off x="4752190" y="2997200"/>
            <a:ext cx="3875076" cy="1041400"/>
          </a:xfrm>
        </p:spPr>
        <p:txBody>
          <a:bodyPr>
            <a:normAutofit/>
          </a:bodyPr>
          <a:lstStyle/>
          <a:p>
            <a:pPr>
              <a:lnSpc>
                <a:spcPct val="90000"/>
              </a:lnSpc>
              <a:buFont typeface="Wingdings" panose="05000000000000000000" pitchFamily="2" charset="2"/>
              <a:buChar char="Ø"/>
            </a:pPr>
            <a:endParaRPr lang="en-US" sz="900" b="1"/>
          </a:p>
          <a:p>
            <a:pPr>
              <a:lnSpc>
                <a:spcPct val="90000"/>
              </a:lnSpc>
              <a:buFont typeface="Wingdings" panose="05000000000000000000" pitchFamily="2" charset="2"/>
              <a:buChar char="q"/>
            </a:pPr>
            <a:r>
              <a:rPr lang="en-US" sz="900"/>
              <a:t> </a:t>
            </a:r>
            <a:r>
              <a:rPr lang="en-US" sz="900" b="1"/>
              <a:t>P</a:t>
            </a:r>
          </a:p>
          <a:p>
            <a:pPr>
              <a:lnSpc>
                <a:spcPct val="90000"/>
              </a:lnSpc>
              <a:buFont typeface="Wingdings" panose="05000000000000000000" pitchFamily="2" charset="2"/>
              <a:buChar char="q"/>
            </a:pPr>
            <a:r>
              <a:rPr lang="en-US" sz="900"/>
              <a:t>Plus</a:t>
            </a:r>
          </a:p>
          <a:p>
            <a:pPr>
              <a:lnSpc>
                <a:spcPct val="90000"/>
              </a:lnSpc>
              <a:buFont typeface="Wingdings" panose="05000000000000000000" pitchFamily="2" charset="2"/>
              <a:buChar char="q"/>
            </a:pPr>
            <a:endParaRPr lang="en-US" sz="900"/>
          </a:p>
          <a:p>
            <a:pPr>
              <a:lnSpc>
                <a:spcPct val="90000"/>
              </a:lnSpc>
              <a:buFont typeface="Wingdings" panose="05000000000000000000" pitchFamily="2" charset="2"/>
              <a:buChar char="q"/>
            </a:pPr>
            <a:endParaRPr lang="en-US" sz="900"/>
          </a:p>
          <a:p>
            <a:pPr>
              <a:lnSpc>
                <a:spcPct val="90000"/>
              </a:lnSpc>
              <a:buFont typeface="Wingdings" panose="05000000000000000000" pitchFamily="2" charset="2"/>
              <a:buChar char="q"/>
            </a:pPr>
            <a:r>
              <a:rPr lang="en-US" sz="900" b="1"/>
              <a:t>M</a:t>
            </a:r>
          </a:p>
          <a:p>
            <a:pPr>
              <a:lnSpc>
                <a:spcPct val="90000"/>
              </a:lnSpc>
              <a:buFont typeface="Wingdings" panose="05000000000000000000" pitchFamily="2" charset="2"/>
              <a:buChar char="q"/>
            </a:pPr>
            <a:r>
              <a:rPr lang="en-US" sz="900"/>
              <a:t>Minus</a:t>
            </a:r>
          </a:p>
          <a:p>
            <a:pPr>
              <a:lnSpc>
                <a:spcPct val="90000"/>
              </a:lnSpc>
              <a:buFont typeface="Wingdings" panose="05000000000000000000" pitchFamily="2" charset="2"/>
              <a:buChar char="q"/>
            </a:pPr>
            <a:endParaRPr lang="en-US" sz="900"/>
          </a:p>
          <a:p>
            <a:pPr>
              <a:lnSpc>
                <a:spcPct val="90000"/>
              </a:lnSpc>
              <a:buFont typeface="Wingdings" panose="05000000000000000000" pitchFamily="2" charset="2"/>
              <a:buChar char="q"/>
            </a:pPr>
            <a:endParaRPr lang="en-US" sz="900"/>
          </a:p>
          <a:p>
            <a:pPr>
              <a:lnSpc>
                <a:spcPct val="90000"/>
              </a:lnSpc>
              <a:buFont typeface="Wingdings" panose="05000000000000000000" pitchFamily="2" charset="2"/>
              <a:buChar char="q"/>
            </a:pPr>
            <a:r>
              <a:rPr lang="en-US" sz="900" b="1"/>
              <a:t>I</a:t>
            </a:r>
          </a:p>
          <a:p>
            <a:pPr>
              <a:lnSpc>
                <a:spcPct val="90000"/>
              </a:lnSpc>
              <a:buFont typeface="Wingdings" panose="05000000000000000000" pitchFamily="2" charset="2"/>
              <a:buChar char="q"/>
            </a:pPr>
            <a:r>
              <a:rPr lang="en-US" sz="900"/>
              <a:t>Interesting</a:t>
            </a:r>
          </a:p>
          <a:p>
            <a:pPr>
              <a:lnSpc>
                <a:spcPct val="90000"/>
              </a:lnSpc>
              <a:buFont typeface="Wingdings" panose="05000000000000000000" pitchFamily="2" charset="2"/>
              <a:buChar char="q"/>
            </a:pPr>
            <a:endParaRPr lang="en-US" sz="900"/>
          </a:p>
          <a:p>
            <a:pPr marL="114300" indent="0">
              <a:lnSpc>
                <a:spcPct val="90000"/>
              </a:lnSpc>
            </a:pPr>
            <a:endParaRPr lang="en-US" sz="900"/>
          </a:p>
        </p:txBody>
      </p:sp>
      <p:pic>
        <p:nvPicPr>
          <p:cNvPr id="45" name="Picture 4" descr="A patterned wooden design">
            <a:extLst>
              <a:ext uri="{FF2B5EF4-FFF2-40B4-BE49-F238E27FC236}">
                <a16:creationId xmlns:a16="http://schemas.microsoft.com/office/drawing/2014/main" id="{53CF7DE9-2C73-36BB-B446-35A9FE1F585A}"/>
              </a:ext>
            </a:extLst>
          </p:cNvPr>
          <p:cNvPicPr>
            <a:picLocks noChangeAspect="1"/>
          </p:cNvPicPr>
          <p:nvPr/>
        </p:nvPicPr>
        <p:blipFill rotWithShape="1">
          <a:blip r:embed="rId3"/>
          <a:srcRect l="28389" r="23614" b="9088"/>
          <a:stretch/>
        </p:blipFill>
        <p:spPr>
          <a:xfrm>
            <a:off x="20" y="10"/>
            <a:ext cx="4086205" cy="51434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1831126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77009" y="804456"/>
            <a:ext cx="2281168" cy="3391986"/>
          </a:xfrm>
          <a:effectLst/>
        </p:spPr>
        <p:txBody>
          <a:bodyPr vert="horz" lIns="91440" tIns="45720" rIns="91440" bIns="45720" rtlCol="0" anchor="ctr">
            <a:normAutofit/>
          </a:bodyPr>
          <a:lstStyle/>
          <a:p>
            <a:pPr algn="l"/>
            <a:r>
              <a:rPr lang="en-US" sz="2400">
                <a:solidFill>
                  <a:schemeClr val="tx2"/>
                </a:solidFill>
              </a:rPr>
              <a:t>PMI GRID</a:t>
            </a:r>
          </a:p>
        </p:txBody>
      </p:sp>
      <p:sp>
        <p:nvSpPr>
          <p:cNvPr id="3" name="Subtitle 2"/>
          <p:cNvSpPr>
            <a:spLocks noGrp="1"/>
          </p:cNvSpPr>
          <p:nvPr>
            <p:ph type="subTitle" idx="1"/>
          </p:nvPr>
        </p:nvSpPr>
        <p:spPr>
          <a:xfrm>
            <a:off x="3861774" y="804456"/>
            <a:ext cx="4787405" cy="3391986"/>
          </a:xfrm>
        </p:spPr>
        <p:txBody>
          <a:bodyPr vert="horz" lIns="91440" tIns="45720" rIns="91440" bIns="45720" rtlCol="0" anchor="ctr">
            <a:normAutofit/>
          </a:bodyPr>
          <a:lstStyle/>
          <a:p>
            <a:pPr algn="l">
              <a:lnSpc>
                <a:spcPct val="90000"/>
              </a:lnSpc>
              <a:buFont typeface="Arial"/>
              <a:buChar char="•"/>
            </a:pPr>
            <a:r>
              <a:rPr lang="en-US" sz="1400"/>
              <a:t>Developed by Dr. Edward de Bono for charting discussion activities (De Bono 1985).  </a:t>
            </a:r>
          </a:p>
          <a:p>
            <a:pPr algn="l">
              <a:lnSpc>
                <a:spcPct val="90000"/>
              </a:lnSpc>
              <a:buFont typeface="Arial"/>
              <a:buChar char="•"/>
            </a:pPr>
            <a:endParaRPr lang="en-US" sz="1400"/>
          </a:p>
          <a:p>
            <a:pPr algn="l">
              <a:lnSpc>
                <a:spcPct val="90000"/>
              </a:lnSpc>
              <a:buFont typeface="Arial"/>
              <a:buChar char="•"/>
            </a:pPr>
            <a:endParaRPr lang="en-US" sz="1400"/>
          </a:p>
          <a:p>
            <a:pPr algn="l">
              <a:lnSpc>
                <a:spcPct val="90000"/>
              </a:lnSpc>
              <a:buFont typeface="Arial"/>
              <a:buChar char="•"/>
            </a:pPr>
            <a:r>
              <a:rPr lang="en-US" sz="1400"/>
              <a:t>Useful in a debate/discussion over a difficult decision. </a:t>
            </a:r>
          </a:p>
          <a:p>
            <a:pPr algn="l">
              <a:lnSpc>
                <a:spcPct val="90000"/>
              </a:lnSpc>
              <a:buFont typeface="Arial"/>
              <a:buChar char="•"/>
            </a:pPr>
            <a:endParaRPr lang="en-US" sz="1400"/>
          </a:p>
          <a:p>
            <a:pPr algn="l">
              <a:lnSpc>
                <a:spcPct val="90000"/>
              </a:lnSpc>
              <a:buFont typeface="Arial"/>
              <a:buChar char="•"/>
            </a:pPr>
            <a:endParaRPr lang="en-US" sz="1400"/>
          </a:p>
          <a:p>
            <a:pPr algn="l">
              <a:lnSpc>
                <a:spcPct val="90000"/>
              </a:lnSpc>
              <a:buFont typeface="Arial"/>
              <a:buChar char="•"/>
            </a:pPr>
            <a:r>
              <a:rPr lang="en-US" sz="1400"/>
              <a:t>Debates bring up plusses, minuses and interesting.</a:t>
            </a:r>
          </a:p>
          <a:p>
            <a:pPr algn="l">
              <a:lnSpc>
                <a:spcPct val="90000"/>
              </a:lnSpc>
              <a:buFont typeface="Arial"/>
              <a:buChar char="•"/>
            </a:pPr>
            <a:endParaRPr lang="en-US" sz="1400"/>
          </a:p>
          <a:p>
            <a:pPr algn="l">
              <a:lnSpc>
                <a:spcPct val="90000"/>
              </a:lnSpc>
              <a:buFont typeface="Arial"/>
              <a:buChar char="•"/>
            </a:pPr>
            <a:endParaRPr lang="en-US" sz="1400"/>
          </a:p>
          <a:p>
            <a:pPr algn="l">
              <a:lnSpc>
                <a:spcPct val="90000"/>
              </a:lnSpc>
              <a:buFont typeface="Arial"/>
              <a:buChar char="•"/>
            </a:pPr>
            <a:r>
              <a:rPr lang="en-US" sz="1400"/>
              <a:t>Making a Balanced Decision </a:t>
            </a:r>
          </a:p>
        </p:txBody>
      </p:sp>
    </p:spTree>
    <p:extLst>
      <p:ext uri="{BB962C8B-B14F-4D97-AF65-F5344CB8AC3E}">
        <p14:creationId xmlns:p14="http://schemas.microsoft.com/office/powerpoint/2010/main" val="3878272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15690" y="162524"/>
            <a:ext cx="5656710" cy="549857"/>
          </a:xfrm>
        </p:spPr>
        <p:txBody>
          <a:bodyPr/>
          <a:lstStyle/>
          <a:p>
            <a:r>
              <a:rPr lang="en-US" sz="3200" dirty="0"/>
              <a:t>PMI GRID</a:t>
            </a:r>
          </a:p>
        </p:txBody>
      </p:sp>
      <p:sp>
        <p:nvSpPr>
          <p:cNvPr id="3" name="Subtitle 2"/>
          <p:cNvSpPr>
            <a:spLocks noGrp="1"/>
          </p:cNvSpPr>
          <p:nvPr>
            <p:ph type="subTitle" idx="1"/>
          </p:nvPr>
        </p:nvSpPr>
        <p:spPr>
          <a:xfrm>
            <a:off x="616500" y="1382233"/>
            <a:ext cx="7326022" cy="3593804"/>
          </a:xfrm>
        </p:spPr>
        <p:txBody>
          <a:bodyPr/>
          <a:lstStyle/>
          <a:p>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2105488256"/>
              </p:ext>
            </p:extLst>
          </p:nvPr>
        </p:nvGraphicFramePr>
        <p:xfrm>
          <a:off x="616500" y="1382233"/>
          <a:ext cx="7326022" cy="3761267"/>
        </p:xfrm>
        <a:graphic>
          <a:graphicData uri="http://schemas.openxmlformats.org/drawingml/2006/table">
            <a:tbl>
              <a:tblPr firstRow="1" firstCol="1" bandRow="1">
                <a:tableStyleId>{5C22544A-7EE6-4342-B048-85BDC9FD1C3A}</a:tableStyleId>
              </a:tblPr>
              <a:tblGrid>
                <a:gridCol w="2441488">
                  <a:extLst>
                    <a:ext uri="{9D8B030D-6E8A-4147-A177-3AD203B41FA5}">
                      <a16:colId xmlns:a16="http://schemas.microsoft.com/office/drawing/2014/main" val="20000"/>
                    </a:ext>
                  </a:extLst>
                </a:gridCol>
                <a:gridCol w="2442267">
                  <a:extLst>
                    <a:ext uri="{9D8B030D-6E8A-4147-A177-3AD203B41FA5}">
                      <a16:colId xmlns:a16="http://schemas.microsoft.com/office/drawing/2014/main" val="20001"/>
                    </a:ext>
                  </a:extLst>
                </a:gridCol>
                <a:gridCol w="2442267">
                  <a:extLst>
                    <a:ext uri="{9D8B030D-6E8A-4147-A177-3AD203B41FA5}">
                      <a16:colId xmlns:a16="http://schemas.microsoft.com/office/drawing/2014/main" val="20002"/>
                    </a:ext>
                  </a:extLst>
                </a:gridCol>
              </a:tblGrid>
              <a:tr h="406326">
                <a:tc>
                  <a:txBody>
                    <a:bodyPr/>
                    <a:lstStyle/>
                    <a:p>
                      <a:pPr>
                        <a:lnSpc>
                          <a:spcPct val="107000"/>
                        </a:lnSpc>
                        <a:spcAft>
                          <a:spcPts val="0"/>
                        </a:spcAft>
                      </a:pPr>
                      <a:r>
                        <a:rPr lang="en-US" sz="1100" dirty="0">
                          <a:effectLst/>
                        </a:rPr>
                        <a:t>PLUS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US" sz="1100">
                          <a:effectLst/>
                        </a:rPr>
                        <a:t>MINUS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US" sz="1100" dirty="0">
                          <a:effectLst/>
                        </a:rPr>
                        <a:t>INTERESTING</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3354941">
                <a:tc>
                  <a:txBody>
                    <a:bodyPr/>
                    <a:lstStyle/>
                    <a:p>
                      <a:pPr>
                        <a:lnSpc>
                          <a:spcPct val="107000"/>
                        </a:lnSpc>
                        <a:spcAft>
                          <a:spcPts val="0"/>
                        </a:spcAft>
                      </a:pPr>
                      <a:r>
                        <a:rPr lang="en-US" sz="1100" dirty="0">
                          <a:effectLst/>
                        </a:rPr>
                        <a:t>Each sale would bring in more money</a:t>
                      </a:r>
                    </a:p>
                    <a:p>
                      <a:pPr>
                        <a:lnSpc>
                          <a:spcPct val="107000"/>
                        </a:lnSpc>
                        <a:spcAft>
                          <a:spcPts val="0"/>
                        </a:spcAft>
                      </a:pPr>
                      <a:r>
                        <a:rPr lang="en-US" sz="1100" dirty="0">
                          <a:effectLst/>
                        </a:rPr>
                        <a:t> </a:t>
                      </a:r>
                    </a:p>
                    <a:p>
                      <a:pPr>
                        <a:lnSpc>
                          <a:spcPct val="107000"/>
                        </a:lnSpc>
                        <a:spcAft>
                          <a:spcPts val="0"/>
                        </a:spcAft>
                      </a:pPr>
                      <a:r>
                        <a:rPr lang="en-US" sz="1100" dirty="0">
                          <a:effectLst/>
                        </a:rPr>
                        <a:t>We could reduce our production quotas</a:t>
                      </a:r>
                    </a:p>
                    <a:p>
                      <a:pPr>
                        <a:lnSpc>
                          <a:spcPct val="107000"/>
                        </a:lnSpc>
                        <a:spcAft>
                          <a:spcPts val="0"/>
                        </a:spcAft>
                      </a:pPr>
                      <a:r>
                        <a:rPr lang="en-US" sz="1100" dirty="0">
                          <a:effectLst/>
                        </a:rPr>
                        <a:t> </a:t>
                      </a:r>
                    </a:p>
                    <a:p>
                      <a:pPr>
                        <a:lnSpc>
                          <a:spcPct val="107000"/>
                        </a:lnSpc>
                        <a:spcAft>
                          <a:spcPts val="0"/>
                        </a:spcAft>
                      </a:pPr>
                      <a:r>
                        <a:rPr lang="en-US" sz="1100" dirty="0">
                          <a:effectLst/>
                        </a:rPr>
                        <a:t> </a:t>
                      </a:r>
                    </a:p>
                    <a:p>
                      <a:pPr>
                        <a:lnSpc>
                          <a:spcPct val="107000"/>
                        </a:lnSpc>
                        <a:spcAft>
                          <a:spcPts val="0"/>
                        </a:spcAft>
                      </a:pPr>
                      <a:r>
                        <a:rPr lang="en-US" sz="1100" dirty="0">
                          <a:effectLst/>
                        </a:rPr>
                        <a:t>With reduced production, we could focus more on quality</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US" sz="1100">
                          <a:effectLst/>
                        </a:rPr>
                        <a:t>Sales would be harder to make</a:t>
                      </a:r>
                    </a:p>
                    <a:p>
                      <a:pPr>
                        <a:lnSpc>
                          <a:spcPct val="107000"/>
                        </a:lnSpc>
                        <a:spcAft>
                          <a:spcPts val="0"/>
                        </a:spcAft>
                      </a:pPr>
                      <a:r>
                        <a:rPr lang="en-US" sz="1100">
                          <a:effectLst/>
                        </a:rPr>
                        <a:t> </a:t>
                      </a:r>
                    </a:p>
                    <a:p>
                      <a:pPr>
                        <a:lnSpc>
                          <a:spcPct val="107000"/>
                        </a:lnSpc>
                        <a:spcAft>
                          <a:spcPts val="0"/>
                        </a:spcAft>
                      </a:pPr>
                      <a:r>
                        <a:rPr lang="en-US" sz="1100">
                          <a:effectLst/>
                        </a:rPr>
                        <a:t>We might lose some customers</a:t>
                      </a:r>
                    </a:p>
                    <a:p>
                      <a:pPr>
                        <a:lnSpc>
                          <a:spcPct val="107000"/>
                        </a:lnSpc>
                        <a:spcAft>
                          <a:spcPts val="0"/>
                        </a:spcAft>
                      </a:pPr>
                      <a:r>
                        <a:rPr lang="en-US" sz="1100">
                          <a:effectLst/>
                        </a:rPr>
                        <a:t> </a:t>
                      </a:r>
                    </a:p>
                    <a:p>
                      <a:pPr>
                        <a:lnSpc>
                          <a:spcPct val="107000"/>
                        </a:lnSpc>
                        <a:spcAft>
                          <a:spcPts val="0"/>
                        </a:spcAft>
                      </a:pPr>
                      <a:r>
                        <a:rPr lang="en-US" sz="1100">
                          <a:effectLst/>
                        </a:rPr>
                        <a:t> </a:t>
                      </a:r>
                    </a:p>
                    <a:p>
                      <a:pPr>
                        <a:lnSpc>
                          <a:spcPct val="107000"/>
                        </a:lnSpc>
                        <a:spcAft>
                          <a:spcPts val="0"/>
                        </a:spcAft>
                      </a:pPr>
                      <a:r>
                        <a:rPr lang="en-US" sz="1100">
                          <a:effectLst/>
                        </a:rPr>
                        <a:t>Losing customers might damage our image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US" sz="1100" dirty="0">
                          <a:effectLst/>
                        </a:rPr>
                        <a:t>We might develop a different customer base by appealing to high-end customers.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bl>
          </a:graphicData>
        </a:graphic>
      </p:graphicFrame>
      <p:pic>
        <p:nvPicPr>
          <p:cNvPr id="614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4194" y="550171"/>
            <a:ext cx="952500" cy="1028700"/>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6982" y="767695"/>
            <a:ext cx="1190625" cy="952500"/>
          </a:xfrm>
          <a:prstGeom prst="rect">
            <a:avLst/>
          </a:prstGeom>
          <a:noFill/>
          <a:extLst>
            <a:ext uri="{909E8E84-426E-40DD-AFC4-6F175D3DCCD1}">
              <a14:hiddenFill xmlns:a14="http://schemas.microsoft.com/office/drawing/2010/main">
                <a:solidFill>
                  <a:srgbClr val="FFFFFF"/>
                </a:solidFill>
              </a14:hiddenFill>
            </a:ext>
          </a:extLst>
        </p:spPr>
      </p:pic>
      <p:pic>
        <p:nvPicPr>
          <p:cNvPr id="614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88478" y="796270"/>
            <a:ext cx="895350" cy="89535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a:spLocks noChangeArrowheads="1"/>
          </p:cNvSpPr>
          <p:nvPr/>
        </p:nvSpPr>
        <p:spPr bwMode="auto">
          <a:xfrm>
            <a:off x="616500" y="1913797"/>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531790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4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7465CB2-E160-4D8E-B8B3-B7AFCAFC5B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BF79C704-FD27-4BBA-A751-4A80EDB173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714" cy="5146785"/>
          </a:xfrm>
          <a:prstGeom prst="rect">
            <a:avLst/>
          </a:prstGeom>
        </p:spPr>
      </p:pic>
      <p:sp>
        <p:nvSpPr>
          <p:cNvPr id="14" name="Rectangle 13">
            <a:extLst>
              <a:ext uri="{FF2B5EF4-FFF2-40B4-BE49-F238E27FC236}">
                <a16:creationId xmlns:a16="http://schemas.microsoft.com/office/drawing/2014/main" id="{1A8FFABF-F1A6-4C80-A0A6-29F3162FE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ED4C1E4B-EA97-41D4-855C-680107905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883" y="832500"/>
            <a:ext cx="7646805" cy="3471926"/>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p:cNvSpPr>
            <a:spLocks noGrp="1"/>
          </p:cNvSpPr>
          <p:nvPr>
            <p:ph type="ctrTitle"/>
          </p:nvPr>
        </p:nvSpPr>
        <p:spPr>
          <a:xfrm>
            <a:off x="1018344" y="1101437"/>
            <a:ext cx="3056115" cy="2925384"/>
          </a:xfrm>
        </p:spPr>
        <p:txBody>
          <a:bodyPr vert="horz" lIns="91440" tIns="45720" rIns="91440" bIns="45720" rtlCol="0" anchor="t">
            <a:normAutofit/>
          </a:bodyPr>
          <a:lstStyle/>
          <a:p>
            <a:pPr algn="l"/>
            <a:r>
              <a:rPr lang="en-US" sz="2500" kern="1200">
                <a:solidFill>
                  <a:schemeClr val="tx1"/>
                </a:solidFill>
                <a:latin typeface="+mj-lt"/>
                <a:ea typeface="+mj-ea"/>
                <a:cs typeface="+mj-cs"/>
              </a:rPr>
              <a:t>CONCLUSION AND RECOMMENDATION</a:t>
            </a:r>
          </a:p>
        </p:txBody>
      </p:sp>
      <p:sp>
        <p:nvSpPr>
          <p:cNvPr id="3" name="Subtitle 2"/>
          <p:cNvSpPr>
            <a:spLocks noGrp="1"/>
          </p:cNvSpPr>
          <p:nvPr>
            <p:ph type="subTitle" idx="1"/>
          </p:nvPr>
        </p:nvSpPr>
        <p:spPr>
          <a:xfrm>
            <a:off x="4345922" y="1101437"/>
            <a:ext cx="3769446" cy="2933759"/>
          </a:xfrm>
        </p:spPr>
        <p:txBody>
          <a:bodyPr vert="horz" lIns="91440" tIns="45720" rIns="91440" bIns="45720" rtlCol="0" anchor="b">
            <a:normAutofit/>
          </a:bodyPr>
          <a:lstStyle/>
          <a:p>
            <a:pPr indent="-228600" algn="l">
              <a:buFont typeface="Arial" panose="020B0604020202020204" pitchFamily="34" charset="0"/>
              <a:buChar char="•"/>
            </a:pPr>
            <a:r>
              <a:rPr lang="en-US" sz="1200"/>
              <a:t>Practical approaches to business analysis.</a:t>
            </a:r>
          </a:p>
          <a:p>
            <a:pPr indent="-228600" algn="l">
              <a:buFont typeface="Arial" panose="020B0604020202020204" pitchFamily="34" charset="0"/>
              <a:buChar char="•"/>
            </a:pPr>
            <a:endParaRPr lang="en-US" sz="1200"/>
          </a:p>
          <a:p>
            <a:pPr indent="-228600" algn="l">
              <a:buFont typeface="Arial" panose="020B0604020202020204" pitchFamily="34" charset="0"/>
              <a:buChar char="•"/>
            </a:pPr>
            <a:r>
              <a:rPr lang="en-US" sz="1200"/>
              <a:t>Identifies problems.</a:t>
            </a:r>
          </a:p>
          <a:p>
            <a:pPr indent="-228600" algn="l">
              <a:buFont typeface="Arial" panose="020B0604020202020204" pitchFamily="34" charset="0"/>
              <a:buChar char="•"/>
            </a:pPr>
            <a:endParaRPr lang="en-US" sz="1200"/>
          </a:p>
          <a:p>
            <a:pPr indent="-228600" algn="l">
              <a:buFont typeface="Arial" panose="020B0604020202020204" pitchFamily="34" charset="0"/>
              <a:buChar char="•"/>
            </a:pPr>
            <a:r>
              <a:rPr lang="en-US" sz="1200"/>
              <a:t>Researches the causes.</a:t>
            </a:r>
          </a:p>
          <a:p>
            <a:pPr indent="-228600" algn="l">
              <a:buFont typeface="Arial" panose="020B0604020202020204" pitchFamily="34" charset="0"/>
              <a:buChar char="•"/>
            </a:pPr>
            <a:endParaRPr lang="en-US" sz="1200"/>
          </a:p>
          <a:p>
            <a:pPr indent="-228600" algn="l">
              <a:buFont typeface="Arial" panose="020B0604020202020204" pitchFamily="34" charset="0"/>
              <a:buChar char="•"/>
            </a:pPr>
            <a:r>
              <a:rPr lang="en-US" sz="1200"/>
              <a:t>Provides solution.</a:t>
            </a:r>
          </a:p>
          <a:p>
            <a:pPr indent="-228600" algn="l">
              <a:buFont typeface="Arial" panose="020B0604020202020204" pitchFamily="34" charset="0"/>
              <a:buChar char="•"/>
            </a:pPr>
            <a:endParaRPr lang="en-US" sz="1200"/>
          </a:p>
          <a:p>
            <a:pPr indent="-228600" algn="l">
              <a:buFont typeface="Arial" panose="020B0604020202020204" pitchFamily="34" charset="0"/>
              <a:buChar char="•"/>
            </a:pPr>
            <a:endParaRPr lang="en-US" sz="1200"/>
          </a:p>
          <a:p>
            <a:pPr indent="-228600" algn="l">
              <a:buFont typeface="Arial" panose="020B0604020202020204" pitchFamily="34" charset="0"/>
              <a:buChar char="•"/>
            </a:pPr>
            <a:r>
              <a:rPr lang="en-US" sz="1200" b="1"/>
              <a:t>Recommended for BUSINESS ANALYSTS.</a:t>
            </a:r>
          </a:p>
        </p:txBody>
      </p:sp>
    </p:spTree>
    <p:extLst>
      <p:ext uri="{BB962C8B-B14F-4D97-AF65-F5344CB8AC3E}">
        <p14:creationId xmlns:p14="http://schemas.microsoft.com/office/powerpoint/2010/main" val="6968293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51435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51435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742950"/>
            <a:ext cx="8458200" cy="36576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ctrTitle"/>
          </p:nvPr>
        </p:nvSpPr>
        <p:spPr>
          <a:xfrm>
            <a:off x="857250" y="1257300"/>
            <a:ext cx="2857500" cy="2628900"/>
          </a:xfrm>
        </p:spPr>
        <p:txBody>
          <a:bodyPr vert="horz" lIns="91440" tIns="45720" rIns="91440" bIns="45720" rtlCol="0" anchor="t">
            <a:normAutofit/>
          </a:bodyPr>
          <a:lstStyle/>
          <a:p>
            <a:pPr algn="l"/>
            <a:r>
              <a:rPr lang="en-US" sz="3000" kern="1200">
                <a:solidFill>
                  <a:schemeClr val="tx1"/>
                </a:solidFill>
                <a:latin typeface="+mj-lt"/>
                <a:ea typeface="+mj-ea"/>
                <a:cs typeface="+mj-cs"/>
              </a:rPr>
              <a:t>REFERENCES</a:t>
            </a:r>
          </a:p>
        </p:txBody>
      </p:sp>
      <p:sp>
        <p:nvSpPr>
          <p:cNvPr id="3" name="Subtitle 2"/>
          <p:cNvSpPr>
            <a:spLocks noGrp="1"/>
          </p:cNvSpPr>
          <p:nvPr>
            <p:ph type="subTitle" idx="1"/>
          </p:nvPr>
        </p:nvSpPr>
        <p:spPr>
          <a:xfrm>
            <a:off x="3886203" y="1257300"/>
            <a:ext cx="4229097" cy="2628900"/>
          </a:xfrm>
        </p:spPr>
        <p:txBody>
          <a:bodyPr vert="horz" lIns="91440" tIns="45720" rIns="91440" bIns="45720" rtlCol="0" anchor="t">
            <a:normAutofit/>
          </a:bodyPr>
          <a:lstStyle/>
          <a:p>
            <a:pPr indent="-228600" algn="l">
              <a:buFont typeface="Arial" panose="020B0604020202020204" pitchFamily="34" charset="0"/>
              <a:buChar char="•"/>
            </a:pPr>
            <a:r>
              <a:rPr lang="en-US" sz="1000" dirty="0">
                <a:ea typeface="+mn-lt"/>
                <a:cs typeface="+mn-lt"/>
              </a:rPr>
              <a:t>Fishbone graphic from the American Society for Quality (2005) Link: http://www.asq.org/learnabout-quality/cause-analysis-tools/overview/fishbone.html Until: June 23, 2022. </a:t>
            </a:r>
            <a:endParaRPr lang="en-US" sz="1000">
              <a:solidFill>
                <a:schemeClr val="tx1">
                  <a:alpha val="55000"/>
                </a:schemeClr>
              </a:solidFill>
            </a:endParaRPr>
          </a:p>
          <a:p>
            <a:pPr indent="-228600" algn="l">
              <a:buFont typeface="Arial" panose="020B0604020202020204" pitchFamily="34" charset="0"/>
              <a:buChar char="•"/>
            </a:pPr>
            <a:r>
              <a:rPr lang="en-US" sz="1000" dirty="0">
                <a:ea typeface="+mn-lt"/>
                <a:cs typeface="+mn-lt"/>
              </a:rPr>
              <a:t>E. De Bono (1985). The Thinking Course by De Bono. London: Ariel Books. Fosher, Henry (2018). Using PESTEL Analysis, comprehend the marketing and management of trails (Doctoral dissertation, University of New Hampshire). K. Ishikawa (1986). Quality Control Guide. Asian Productivity Organization, Tokyo, Japan. </a:t>
            </a:r>
            <a:endParaRPr lang="en-US" sz="1000" dirty="0">
              <a:solidFill>
                <a:schemeClr val="tx1">
                  <a:alpha val="55000"/>
                </a:schemeClr>
              </a:solidFill>
            </a:endParaRPr>
          </a:p>
          <a:p>
            <a:pPr indent="-228600" algn="l">
              <a:buFont typeface="Arial" panose="020B0604020202020204" pitchFamily="34" charset="0"/>
              <a:buChar char="•"/>
            </a:pPr>
            <a:endParaRPr lang="en-US" sz="1000">
              <a:solidFill>
                <a:schemeClr val="tx1">
                  <a:alpha val="55000"/>
                </a:schemeClr>
              </a:solidFill>
            </a:endParaRPr>
          </a:p>
        </p:txBody>
      </p:sp>
    </p:spTree>
    <p:extLst>
      <p:ext uri="{BB962C8B-B14F-4D97-AF65-F5344CB8AC3E}">
        <p14:creationId xmlns:p14="http://schemas.microsoft.com/office/powerpoint/2010/main" val="31228464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550</TotalTime>
  <Words>410</Words>
  <Application>Microsoft Office PowerPoint</Application>
  <PresentationFormat>On-screen Show (16:9)</PresentationFormat>
  <Paragraphs>127</Paragraphs>
  <Slides>12</Slides>
  <Notes>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PESTEL, FISHBONE &amp; PMI </vt:lpstr>
      <vt:lpstr>CONTENTS</vt:lpstr>
      <vt:lpstr>INTRODUCTION</vt:lpstr>
      <vt:lpstr>PESTEL</vt:lpstr>
      <vt:lpstr>PESTEL …AN ACRONYM</vt:lpstr>
      <vt:lpstr>FISHBONE</vt:lpstr>
      <vt:lpstr>SOLUTIONS</vt:lpstr>
      <vt:lpstr>PMI GRID</vt:lpstr>
      <vt:lpstr>PMI GRID</vt:lpstr>
      <vt:lpstr>PMI GRID</vt:lpstr>
      <vt:lpstr>CONCLUSION AND RECOMMENDATION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PESTEL  &amp; FISHBONE</dc:title>
  <dc:creator>Linda Isife</dc:creator>
  <cp:lastModifiedBy>Harris Mondale Mugenzi (2118945)</cp:lastModifiedBy>
  <cp:revision>133</cp:revision>
  <dcterms:modified xsi:type="dcterms:W3CDTF">2022-12-05T10:51:58Z</dcterms:modified>
</cp:coreProperties>
</file>