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5" r:id="rId8"/>
    <p:sldMasterId id="2147483656" r:id="rId9"/>
    <p:sldMasterId id="2147483658" r:id="rId10"/>
  </p:sldMasterIdLst>
  <p:notesMasterIdLst>
    <p:notesMasterId r:id="rId39"/>
  </p:notesMasterIdLst>
  <p:sldIdLst>
    <p:sldId id="529" r:id="rId11"/>
    <p:sldId id="316" r:id="rId12"/>
    <p:sldId id="534" r:id="rId13"/>
    <p:sldId id="537" r:id="rId14"/>
    <p:sldId id="427" r:id="rId15"/>
    <p:sldId id="546" r:id="rId16"/>
    <p:sldId id="541" r:id="rId17"/>
    <p:sldId id="539" r:id="rId18"/>
    <p:sldId id="540" r:id="rId19"/>
    <p:sldId id="532" r:id="rId20"/>
    <p:sldId id="526" r:id="rId21"/>
    <p:sldId id="542" r:id="rId22"/>
    <p:sldId id="543" r:id="rId23"/>
    <p:sldId id="531" r:id="rId24"/>
    <p:sldId id="429" r:id="rId25"/>
    <p:sldId id="430" r:id="rId26"/>
    <p:sldId id="527" r:id="rId27"/>
    <p:sldId id="1025" r:id="rId28"/>
    <p:sldId id="1021" r:id="rId29"/>
    <p:sldId id="1014" r:id="rId30"/>
    <p:sldId id="1022" r:id="rId31"/>
    <p:sldId id="1013" r:id="rId32"/>
    <p:sldId id="1010" r:id="rId33"/>
    <p:sldId id="1023" r:id="rId34"/>
    <p:sldId id="1012" r:id="rId35"/>
    <p:sldId id="1015" r:id="rId36"/>
    <p:sldId id="1024" r:id="rId37"/>
    <p:sldId id="528" r:id="rId38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0FC179-516D-491C-835F-36E930DA8571}" v="10" dt="2026-04-29T21:35:13.8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23" autoAdjust="0"/>
  </p:normalViewPr>
  <p:slideViewPr>
    <p:cSldViewPr snapToGrid="0">
      <p:cViewPr varScale="1">
        <p:scale>
          <a:sx n="94" d="100"/>
          <a:sy n="94" d="100"/>
        </p:scale>
        <p:origin x="119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1A8C43-B5FF-4598-9BBD-29FB526E6C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C70698E-3F55-4BF7-BBA8-CE9CC93179B8}">
      <dgm:prSet/>
      <dgm:spPr/>
      <dgm:t>
        <a:bodyPr/>
        <a:lstStyle/>
        <a:p>
          <a:r>
            <a:rPr lang="en-US"/>
            <a:t>"Use the Thesaurus and vocabulary tools to find better words to say what you are thinking"</a:t>
          </a:r>
        </a:p>
      </dgm:t>
    </dgm:pt>
    <dgm:pt modelId="{A8B9543B-81F2-40A7-BF99-D58ECCDD186F}" type="parTrans" cxnId="{C6594784-7134-413E-A0A9-2DA7F80233BD}">
      <dgm:prSet/>
      <dgm:spPr/>
      <dgm:t>
        <a:bodyPr/>
        <a:lstStyle/>
        <a:p>
          <a:endParaRPr lang="en-US"/>
        </a:p>
      </dgm:t>
    </dgm:pt>
    <dgm:pt modelId="{4A032541-48CF-4E3A-A06B-6991C3AE0615}" type="sibTrans" cxnId="{C6594784-7134-413E-A0A9-2DA7F80233BD}">
      <dgm:prSet/>
      <dgm:spPr/>
      <dgm:t>
        <a:bodyPr/>
        <a:lstStyle/>
        <a:p>
          <a:endParaRPr lang="en-US"/>
        </a:p>
      </dgm:t>
    </dgm:pt>
    <dgm:pt modelId="{E68B6DFE-E617-4E2C-AB61-88E2458FD9BD}">
      <dgm:prSet/>
      <dgm:spPr/>
      <dgm:t>
        <a:bodyPr/>
        <a:lstStyle/>
        <a:p>
          <a:r>
            <a:rPr lang="en-US" dirty="0"/>
            <a:t>"Use the research tools AI in the Uni Library to find other authors you might have not read about yet"</a:t>
          </a:r>
        </a:p>
      </dgm:t>
    </dgm:pt>
    <dgm:pt modelId="{EA73B2DF-8EA8-481B-B3B5-E03FDFDF088C}" type="parTrans" cxnId="{D8C45975-D14A-4F48-8DAC-BB113F3CD9B8}">
      <dgm:prSet/>
      <dgm:spPr/>
      <dgm:t>
        <a:bodyPr/>
        <a:lstStyle/>
        <a:p>
          <a:endParaRPr lang="en-US"/>
        </a:p>
      </dgm:t>
    </dgm:pt>
    <dgm:pt modelId="{81B5591C-6569-461B-8589-B89923181709}" type="sibTrans" cxnId="{D8C45975-D14A-4F48-8DAC-BB113F3CD9B8}">
      <dgm:prSet/>
      <dgm:spPr/>
      <dgm:t>
        <a:bodyPr/>
        <a:lstStyle/>
        <a:p>
          <a:endParaRPr lang="en-US"/>
        </a:p>
      </dgm:t>
    </dgm:pt>
    <dgm:pt modelId="{D01A8F23-3FF9-4FC7-9348-5E2601704356}">
      <dgm:prSet/>
      <dgm:spPr/>
      <dgm:t>
        <a:bodyPr/>
        <a:lstStyle/>
        <a:p>
          <a:r>
            <a:rPr lang="en-US"/>
            <a:t>"The 'summarise articles' tools are good, but still read the abstract and the discussion at least so you understand better the summary"</a:t>
          </a:r>
        </a:p>
      </dgm:t>
    </dgm:pt>
    <dgm:pt modelId="{DD03EAAE-9D48-4986-982A-16BD5D942832}" type="parTrans" cxnId="{943C0024-82A0-4C3B-A630-AEBDD00ABEBC}">
      <dgm:prSet/>
      <dgm:spPr/>
      <dgm:t>
        <a:bodyPr/>
        <a:lstStyle/>
        <a:p>
          <a:endParaRPr lang="en-US"/>
        </a:p>
      </dgm:t>
    </dgm:pt>
    <dgm:pt modelId="{5BDB6CF5-7602-458C-8658-AB92A1CF7541}" type="sibTrans" cxnId="{943C0024-82A0-4C3B-A630-AEBDD00ABEBC}">
      <dgm:prSet/>
      <dgm:spPr/>
      <dgm:t>
        <a:bodyPr/>
        <a:lstStyle/>
        <a:p>
          <a:endParaRPr lang="en-US"/>
        </a:p>
      </dgm:t>
    </dgm:pt>
    <dgm:pt modelId="{E427C484-4330-41F3-B644-878E7D9E8AD7}">
      <dgm:prSet/>
      <dgm:spPr/>
      <dgm:t>
        <a:bodyPr/>
        <a:lstStyle/>
        <a:p>
          <a:r>
            <a:rPr lang="en-US" dirty="0"/>
            <a:t>"Ask AI for ideas or a list of tasks, to arrange my working week and then work with those"</a:t>
          </a:r>
        </a:p>
      </dgm:t>
    </dgm:pt>
    <dgm:pt modelId="{7F3C0483-44ED-4E25-B60A-27F87DB7223A}" type="parTrans" cxnId="{3458A757-414D-4473-AF17-B743B8B3816D}">
      <dgm:prSet/>
      <dgm:spPr/>
      <dgm:t>
        <a:bodyPr/>
        <a:lstStyle/>
        <a:p>
          <a:endParaRPr lang="en-US"/>
        </a:p>
      </dgm:t>
    </dgm:pt>
    <dgm:pt modelId="{0C57C7CB-9C26-44AB-AACC-29BF04098ADD}" type="sibTrans" cxnId="{3458A757-414D-4473-AF17-B743B8B3816D}">
      <dgm:prSet/>
      <dgm:spPr/>
      <dgm:t>
        <a:bodyPr/>
        <a:lstStyle/>
        <a:p>
          <a:endParaRPr lang="en-US"/>
        </a:p>
      </dgm:t>
    </dgm:pt>
    <dgm:pt modelId="{C55531DB-4FB6-419E-BDFA-4A08EE762091}" type="pres">
      <dgm:prSet presAssocID="{FC1A8C43-B5FF-4598-9BBD-29FB526E6C40}" presName="root" presStyleCnt="0">
        <dgm:presLayoutVars>
          <dgm:dir/>
          <dgm:resizeHandles val="exact"/>
        </dgm:presLayoutVars>
      </dgm:prSet>
      <dgm:spPr/>
    </dgm:pt>
    <dgm:pt modelId="{5462FCA4-18E5-496A-BDC1-90F95E39CB19}" type="pres">
      <dgm:prSet presAssocID="{CC70698E-3F55-4BF7-BBA8-CE9CC93179B8}" presName="compNode" presStyleCnt="0"/>
      <dgm:spPr/>
    </dgm:pt>
    <dgm:pt modelId="{5D174EF1-F608-44DE-B2FA-A4881D5DDD07}" type="pres">
      <dgm:prSet presAssocID="{CC70698E-3F55-4BF7-BBA8-CE9CC93179B8}" presName="bgRect" presStyleLbl="bgShp" presStyleIdx="0" presStyleCnt="4"/>
      <dgm:spPr/>
    </dgm:pt>
    <dgm:pt modelId="{592E3FBA-775E-4B89-99F2-6CE7D5CC88BC}" type="pres">
      <dgm:prSet presAssocID="{CC70698E-3F55-4BF7-BBA8-CE9CC93179B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605A445-E35C-49F4-AE65-66C4AD2DA2D3}" type="pres">
      <dgm:prSet presAssocID="{CC70698E-3F55-4BF7-BBA8-CE9CC93179B8}" presName="spaceRect" presStyleCnt="0"/>
      <dgm:spPr/>
    </dgm:pt>
    <dgm:pt modelId="{64893BD2-07A7-4BF3-843B-4394A998704E}" type="pres">
      <dgm:prSet presAssocID="{CC70698E-3F55-4BF7-BBA8-CE9CC93179B8}" presName="parTx" presStyleLbl="revTx" presStyleIdx="0" presStyleCnt="4">
        <dgm:presLayoutVars>
          <dgm:chMax val="0"/>
          <dgm:chPref val="0"/>
        </dgm:presLayoutVars>
      </dgm:prSet>
      <dgm:spPr/>
    </dgm:pt>
    <dgm:pt modelId="{B44B0670-2014-4D21-9A67-D7886553DFFD}" type="pres">
      <dgm:prSet presAssocID="{4A032541-48CF-4E3A-A06B-6991C3AE0615}" presName="sibTrans" presStyleCnt="0"/>
      <dgm:spPr/>
    </dgm:pt>
    <dgm:pt modelId="{0F360548-855D-472E-B6FE-7102898D8E5B}" type="pres">
      <dgm:prSet presAssocID="{E68B6DFE-E617-4E2C-AB61-88E2458FD9BD}" presName="compNode" presStyleCnt="0"/>
      <dgm:spPr/>
    </dgm:pt>
    <dgm:pt modelId="{0CA383FF-9291-4ED6-84CC-6A44A1F80E37}" type="pres">
      <dgm:prSet presAssocID="{E68B6DFE-E617-4E2C-AB61-88E2458FD9BD}" presName="bgRect" presStyleLbl="bgShp" presStyleIdx="1" presStyleCnt="4"/>
      <dgm:spPr/>
    </dgm:pt>
    <dgm:pt modelId="{A11F10CC-17CA-4E81-BCB8-09379C926667}" type="pres">
      <dgm:prSet presAssocID="{E68B6DFE-E617-4E2C-AB61-88E2458FD9B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56EA959C-FD7E-43CB-9648-248DF289F7B2}" type="pres">
      <dgm:prSet presAssocID="{E68B6DFE-E617-4E2C-AB61-88E2458FD9BD}" presName="spaceRect" presStyleCnt="0"/>
      <dgm:spPr/>
    </dgm:pt>
    <dgm:pt modelId="{F2940C42-81E8-4FEC-9AB3-980D566FC631}" type="pres">
      <dgm:prSet presAssocID="{E68B6DFE-E617-4E2C-AB61-88E2458FD9BD}" presName="parTx" presStyleLbl="revTx" presStyleIdx="1" presStyleCnt="4">
        <dgm:presLayoutVars>
          <dgm:chMax val="0"/>
          <dgm:chPref val="0"/>
        </dgm:presLayoutVars>
      </dgm:prSet>
      <dgm:spPr/>
    </dgm:pt>
    <dgm:pt modelId="{4C1E28AD-9C56-4490-A011-1968DF2F26AB}" type="pres">
      <dgm:prSet presAssocID="{81B5591C-6569-461B-8589-B89923181709}" presName="sibTrans" presStyleCnt="0"/>
      <dgm:spPr/>
    </dgm:pt>
    <dgm:pt modelId="{E7856BB3-E480-4FC3-8950-0814EBDD2FFD}" type="pres">
      <dgm:prSet presAssocID="{D01A8F23-3FF9-4FC7-9348-5E2601704356}" presName="compNode" presStyleCnt="0"/>
      <dgm:spPr/>
    </dgm:pt>
    <dgm:pt modelId="{F4F52F2C-03D7-449B-9952-F79555EBA6CF}" type="pres">
      <dgm:prSet presAssocID="{D01A8F23-3FF9-4FC7-9348-5E2601704356}" presName="bgRect" presStyleLbl="bgShp" presStyleIdx="2" presStyleCnt="4"/>
      <dgm:spPr/>
    </dgm:pt>
    <dgm:pt modelId="{6E0D4DA9-AE8C-4C8E-8615-5FE44501C2A2}" type="pres">
      <dgm:prSet presAssocID="{D01A8F23-3FF9-4FC7-9348-5E26017043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ACED68D-9D55-4761-AFF1-B04B094776B7}" type="pres">
      <dgm:prSet presAssocID="{D01A8F23-3FF9-4FC7-9348-5E2601704356}" presName="spaceRect" presStyleCnt="0"/>
      <dgm:spPr/>
    </dgm:pt>
    <dgm:pt modelId="{5E9DDFF6-6F10-4BB6-8B40-77141A758C2F}" type="pres">
      <dgm:prSet presAssocID="{D01A8F23-3FF9-4FC7-9348-5E2601704356}" presName="parTx" presStyleLbl="revTx" presStyleIdx="2" presStyleCnt="4">
        <dgm:presLayoutVars>
          <dgm:chMax val="0"/>
          <dgm:chPref val="0"/>
        </dgm:presLayoutVars>
      </dgm:prSet>
      <dgm:spPr/>
    </dgm:pt>
    <dgm:pt modelId="{31985577-ECD4-46CC-A71A-A64AF3867EEC}" type="pres">
      <dgm:prSet presAssocID="{5BDB6CF5-7602-458C-8658-AB92A1CF7541}" presName="sibTrans" presStyleCnt="0"/>
      <dgm:spPr/>
    </dgm:pt>
    <dgm:pt modelId="{F5421707-47FA-4909-B007-AF696929EBCA}" type="pres">
      <dgm:prSet presAssocID="{E427C484-4330-41F3-B644-878E7D9E8AD7}" presName="compNode" presStyleCnt="0"/>
      <dgm:spPr/>
    </dgm:pt>
    <dgm:pt modelId="{974F84E5-F8CD-45FA-86DC-B9E424D440B8}" type="pres">
      <dgm:prSet presAssocID="{E427C484-4330-41F3-B644-878E7D9E8AD7}" presName="bgRect" presStyleLbl="bgShp" presStyleIdx="3" presStyleCnt="4"/>
      <dgm:spPr/>
    </dgm:pt>
    <dgm:pt modelId="{84CAE5BE-EF85-4980-BC23-28FC1A93A519}" type="pres">
      <dgm:prSet presAssocID="{E427C484-4330-41F3-B644-878E7D9E8A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A316569-8BA4-49A6-81A4-0D12DB87C2F8}" type="pres">
      <dgm:prSet presAssocID="{E427C484-4330-41F3-B644-878E7D9E8AD7}" presName="spaceRect" presStyleCnt="0"/>
      <dgm:spPr/>
    </dgm:pt>
    <dgm:pt modelId="{D706D1C0-C088-46D2-A00F-C59BBDD6CC62}" type="pres">
      <dgm:prSet presAssocID="{E427C484-4330-41F3-B644-878E7D9E8A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3C0024-82A0-4C3B-A630-AEBDD00ABEBC}" srcId="{FC1A8C43-B5FF-4598-9BBD-29FB526E6C40}" destId="{D01A8F23-3FF9-4FC7-9348-5E2601704356}" srcOrd="2" destOrd="0" parTransId="{DD03EAAE-9D48-4986-982A-16BD5D942832}" sibTransId="{5BDB6CF5-7602-458C-8658-AB92A1CF7541}"/>
    <dgm:cxn modelId="{C2F80632-6C3F-49B3-9A6D-837A601062C6}" type="presOf" srcId="{E427C484-4330-41F3-B644-878E7D9E8AD7}" destId="{D706D1C0-C088-46D2-A00F-C59BBDD6CC62}" srcOrd="0" destOrd="0" presId="urn:microsoft.com/office/officeart/2018/2/layout/IconVerticalSolidList"/>
    <dgm:cxn modelId="{33E02A60-979C-4B46-B537-DC47E41DA90F}" type="presOf" srcId="{E68B6DFE-E617-4E2C-AB61-88E2458FD9BD}" destId="{F2940C42-81E8-4FEC-9AB3-980D566FC631}" srcOrd="0" destOrd="0" presId="urn:microsoft.com/office/officeart/2018/2/layout/IconVerticalSolidList"/>
    <dgm:cxn modelId="{D8C45975-D14A-4F48-8DAC-BB113F3CD9B8}" srcId="{FC1A8C43-B5FF-4598-9BBD-29FB526E6C40}" destId="{E68B6DFE-E617-4E2C-AB61-88E2458FD9BD}" srcOrd="1" destOrd="0" parTransId="{EA73B2DF-8EA8-481B-B3B5-E03FDFDF088C}" sibTransId="{81B5591C-6569-461B-8589-B89923181709}"/>
    <dgm:cxn modelId="{3458A757-414D-4473-AF17-B743B8B3816D}" srcId="{FC1A8C43-B5FF-4598-9BBD-29FB526E6C40}" destId="{E427C484-4330-41F3-B644-878E7D9E8AD7}" srcOrd="3" destOrd="0" parTransId="{7F3C0483-44ED-4E25-B60A-27F87DB7223A}" sibTransId="{0C57C7CB-9C26-44AB-AACC-29BF04098ADD}"/>
    <dgm:cxn modelId="{C6594784-7134-413E-A0A9-2DA7F80233BD}" srcId="{FC1A8C43-B5FF-4598-9BBD-29FB526E6C40}" destId="{CC70698E-3F55-4BF7-BBA8-CE9CC93179B8}" srcOrd="0" destOrd="0" parTransId="{A8B9543B-81F2-40A7-BF99-D58ECCDD186F}" sibTransId="{4A032541-48CF-4E3A-A06B-6991C3AE0615}"/>
    <dgm:cxn modelId="{C05848C5-8B41-489A-94C2-CC7AD7F8F75C}" type="presOf" srcId="{CC70698E-3F55-4BF7-BBA8-CE9CC93179B8}" destId="{64893BD2-07A7-4BF3-843B-4394A998704E}" srcOrd="0" destOrd="0" presId="urn:microsoft.com/office/officeart/2018/2/layout/IconVerticalSolidList"/>
    <dgm:cxn modelId="{624EC7F7-92B6-4E14-8B85-321F906E6023}" type="presOf" srcId="{FC1A8C43-B5FF-4598-9BBD-29FB526E6C40}" destId="{C55531DB-4FB6-419E-BDFA-4A08EE762091}" srcOrd="0" destOrd="0" presId="urn:microsoft.com/office/officeart/2018/2/layout/IconVerticalSolidList"/>
    <dgm:cxn modelId="{F021ECF8-606E-43C6-8030-DB6CE289EBD8}" type="presOf" srcId="{D01A8F23-3FF9-4FC7-9348-5E2601704356}" destId="{5E9DDFF6-6F10-4BB6-8B40-77141A758C2F}" srcOrd="0" destOrd="0" presId="urn:microsoft.com/office/officeart/2018/2/layout/IconVerticalSolidList"/>
    <dgm:cxn modelId="{A0BFB36A-EC44-48A3-8C9F-DA5E00F5D271}" type="presParOf" srcId="{C55531DB-4FB6-419E-BDFA-4A08EE762091}" destId="{5462FCA4-18E5-496A-BDC1-90F95E39CB19}" srcOrd="0" destOrd="0" presId="urn:microsoft.com/office/officeart/2018/2/layout/IconVerticalSolidList"/>
    <dgm:cxn modelId="{68B55539-9C7E-4A7B-B686-273720CB4D56}" type="presParOf" srcId="{5462FCA4-18E5-496A-BDC1-90F95E39CB19}" destId="{5D174EF1-F608-44DE-B2FA-A4881D5DDD07}" srcOrd="0" destOrd="0" presId="urn:microsoft.com/office/officeart/2018/2/layout/IconVerticalSolidList"/>
    <dgm:cxn modelId="{3A8E96D2-8438-4358-893E-FBC2FDAE9E51}" type="presParOf" srcId="{5462FCA4-18E5-496A-BDC1-90F95E39CB19}" destId="{592E3FBA-775E-4B89-99F2-6CE7D5CC88BC}" srcOrd="1" destOrd="0" presId="urn:microsoft.com/office/officeart/2018/2/layout/IconVerticalSolidList"/>
    <dgm:cxn modelId="{0E468D1C-8210-4779-9656-D06C83854F6B}" type="presParOf" srcId="{5462FCA4-18E5-496A-BDC1-90F95E39CB19}" destId="{B605A445-E35C-49F4-AE65-66C4AD2DA2D3}" srcOrd="2" destOrd="0" presId="urn:microsoft.com/office/officeart/2018/2/layout/IconVerticalSolidList"/>
    <dgm:cxn modelId="{84F4027A-F311-46E0-B26F-13555BE26549}" type="presParOf" srcId="{5462FCA4-18E5-496A-BDC1-90F95E39CB19}" destId="{64893BD2-07A7-4BF3-843B-4394A998704E}" srcOrd="3" destOrd="0" presId="urn:microsoft.com/office/officeart/2018/2/layout/IconVerticalSolidList"/>
    <dgm:cxn modelId="{85714087-9C7C-4ACD-97B9-81C5319C6464}" type="presParOf" srcId="{C55531DB-4FB6-419E-BDFA-4A08EE762091}" destId="{B44B0670-2014-4D21-9A67-D7886553DFFD}" srcOrd="1" destOrd="0" presId="urn:microsoft.com/office/officeart/2018/2/layout/IconVerticalSolidList"/>
    <dgm:cxn modelId="{C1F6A9D8-CAEB-4C03-8E51-5D6E5826DB67}" type="presParOf" srcId="{C55531DB-4FB6-419E-BDFA-4A08EE762091}" destId="{0F360548-855D-472E-B6FE-7102898D8E5B}" srcOrd="2" destOrd="0" presId="urn:microsoft.com/office/officeart/2018/2/layout/IconVerticalSolidList"/>
    <dgm:cxn modelId="{D8A67464-F186-43C7-AEFE-54688605D253}" type="presParOf" srcId="{0F360548-855D-472E-B6FE-7102898D8E5B}" destId="{0CA383FF-9291-4ED6-84CC-6A44A1F80E37}" srcOrd="0" destOrd="0" presId="urn:microsoft.com/office/officeart/2018/2/layout/IconVerticalSolidList"/>
    <dgm:cxn modelId="{F9789D03-0A44-4656-95B0-249806D3CC78}" type="presParOf" srcId="{0F360548-855D-472E-B6FE-7102898D8E5B}" destId="{A11F10CC-17CA-4E81-BCB8-09379C926667}" srcOrd="1" destOrd="0" presId="urn:microsoft.com/office/officeart/2018/2/layout/IconVerticalSolidList"/>
    <dgm:cxn modelId="{9C00BA5B-9ECD-4896-A6F8-5165F0106963}" type="presParOf" srcId="{0F360548-855D-472E-B6FE-7102898D8E5B}" destId="{56EA959C-FD7E-43CB-9648-248DF289F7B2}" srcOrd="2" destOrd="0" presId="urn:microsoft.com/office/officeart/2018/2/layout/IconVerticalSolidList"/>
    <dgm:cxn modelId="{BF70D3AE-E3E0-4D09-AB6A-54A072ED6C33}" type="presParOf" srcId="{0F360548-855D-472E-B6FE-7102898D8E5B}" destId="{F2940C42-81E8-4FEC-9AB3-980D566FC631}" srcOrd="3" destOrd="0" presId="urn:microsoft.com/office/officeart/2018/2/layout/IconVerticalSolidList"/>
    <dgm:cxn modelId="{84BA25BC-C5C7-4908-9CE5-2F7DE14DEA15}" type="presParOf" srcId="{C55531DB-4FB6-419E-BDFA-4A08EE762091}" destId="{4C1E28AD-9C56-4490-A011-1968DF2F26AB}" srcOrd="3" destOrd="0" presId="urn:microsoft.com/office/officeart/2018/2/layout/IconVerticalSolidList"/>
    <dgm:cxn modelId="{59538E74-ED29-4A53-B5A9-19C5976B589B}" type="presParOf" srcId="{C55531DB-4FB6-419E-BDFA-4A08EE762091}" destId="{E7856BB3-E480-4FC3-8950-0814EBDD2FFD}" srcOrd="4" destOrd="0" presId="urn:microsoft.com/office/officeart/2018/2/layout/IconVerticalSolidList"/>
    <dgm:cxn modelId="{80C18246-4101-4729-81F4-A47BC774A675}" type="presParOf" srcId="{E7856BB3-E480-4FC3-8950-0814EBDD2FFD}" destId="{F4F52F2C-03D7-449B-9952-F79555EBA6CF}" srcOrd="0" destOrd="0" presId="urn:microsoft.com/office/officeart/2018/2/layout/IconVerticalSolidList"/>
    <dgm:cxn modelId="{31E4B834-19A1-4BAC-83C7-167C0550C7BC}" type="presParOf" srcId="{E7856BB3-E480-4FC3-8950-0814EBDD2FFD}" destId="{6E0D4DA9-AE8C-4C8E-8615-5FE44501C2A2}" srcOrd="1" destOrd="0" presId="urn:microsoft.com/office/officeart/2018/2/layout/IconVerticalSolidList"/>
    <dgm:cxn modelId="{650898B6-70AA-442B-BF82-5E457DBE7819}" type="presParOf" srcId="{E7856BB3-E480-4FC3-8950-0814EBDD2FFD}" destId="{3ACED68D-9D55-4761-AFF1-B04B094776B7}" srcOrd="2" destOrd="0" presId="urn:microsoft.com/office/officeart/2018/2/layout/IconVerticalSolidList"/>
    <dgm:cxn modelId="{56839498-25A5-4E2D-88E2-0BDF745D310C}" type="presParOf" srcId="{E7856BB3-E480-4FC3-8950-0814EBDD2FFD}" destId="{5E9DDFF6-6F10-4BB6-8B40-77141A758C2F}" srcOrd="3" destOrd="0" presId="urn:microsoft.com/office/officeart/2018/2/layout/IconVerticalSolidList"/>
    <dgm:cxn modelId="{DD762DCE-B4F5-4A7A-9D23-CD22D56F407A}" type="presParOf" srcId="{C55531DB-4FB6-419E-BDFA-4A08EE762091}" destId="{31985577-ECD4-46CC-A71A-A64AF3867EEC}" srcOrd="5" destOrd="0" presId="urn:microsoft.com/office/officeart/2018/2/layout/IconVerticalSolidList"/>
    <dgm:cxn modelId="{E0710215-A440-45D9-8A7E-4D8A2D44229A}" type="presParOf" srcId="{C55531DB-4FB6-419E-BDFA-4A08EE762091}" destId="{F5421707-47FA-4909-B007-AF696929EBCA}" srcOrd="6" destOrd="0" presId="urn:microsoft.com/office/officeart/2018/2/layout/IconVerticalSolidList"/>
    <dgm:cxn modelId="{DC074B2F-E4EE-4A15-9E46-AB06FA4513A6}" type="presParOf" srcId="{F5421707-47FA-4909-B007-AF696929EBCA}" destId="{974F84E5-F8CD-45FA-86DC-B9E424D440B8}" srcOrd="0" destOrd="0" presId="urn:microsoft.com/office/officeart/2018/2/layout/IconVerticalSolidList"/>
    <dgm:cxn modelId="{8460A33C-0B4C-446E-8813-BE421D62BA31}" type="presParOf" srcId="{F5421707-47FA-4909-B007-AF696929EBCA}" destId="{84CAE5BE-EF85-4980-BC23-28FC1A93A519}" srcOrd="1" destOrd="0" presId="urn:microsoft.com/office/officeart/2018/2/layout/IconVerticalSolidList"/>
    <dgm:cxn modelId="{DB429849-AA22-4B6E-A48D-BC21FD00EBF6}" type="presParOf" srcId="{F5421707-47FA-4909-B007-AF696929EBCA}" destId="{AA316569-8BA4-49A6-81A4-0D12DB87C2F8}" srcOrd="2" destOrd="0" presId="urn:microsoft.com/office/officeart/2018/2/layout/IconVerticalSolidList"/>
    <dgm:cxn modelId="{8F4DE3BF-AAD2-4E52-BF31-8F4DD957C7A2}" type="presParOf" srcId="{F5421707-47FA-4909-B007-AF696929EBCA}" destId="{D706D1C0-C088-46D2-A00F-C59BBDD6CC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74EF1-F608-44DE-B2FA-A4881D5DDD07}">
      <dsp:nvSpPr>
        <dsp:cNvPr id="0" name=""/>
        <dsp:cNvSpPr/>
      </dsp:nvSpPr>
      <dsp:spPr>
        <a:xfrm>
          <a:off x="0" y="2319"/>
          <a:ext cx="7481358" cy="11754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E3FBA-775E-4B89-99F2-6CE7D5CC88BC}">
      <dsp:nvSpPr>
        <dsp:cNvPr id="0" name=""/>
        <dsp:cNvSpPr/>
      </dsp:nvSpPr>
      <dsp:spPr>
        <a:xfrm>
          <a:off x="355571" y="266794"/>
          <a:ext cx="646494" cy="6464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93BD2-07A7-4BF3-843B-4394A998704E}">
      <dsp:nvSpPr>
        <dsp:cNvPr id="0" name=""/>
        <dsp:cNvSpPr/>
      </dsp:nvSpPr>
      <dsp:spPr>
        <a:xfrm>
          <a:off x="1357638" y="2319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"Use the Thesaurus and vocabulary tools to find better words to say what you are thinking"</a:t>
          </a:r>
        </a:p>
      </dsp:txBody>
      <dsp:txXfrm>
        <a:off x="1357638" y="2319"/>
        <a:ext cx="6123719" cy="1175444"/>
      </dsp:txXfrm>
    </dsp:sp>
    <dsp:sp modelId="{0CA383FF-9291-4ED6-84CC-6A44A1F80E37}">
      <dsp:nvSpPr>
        <dsp:cNvPr id="0" name=""/>
        <dsp:cNvSpPr/>
      </dsp:nvSpPr>
      <dsp:spPr>
        <a:xfrm>
          <a:off x="0" y="1471624"/>
          <a:ext cx="7481358" cy="11754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F10CC-17CA-4E81-BCB8-09379C926667}">
      <dsp:nvSpPr>
        <dsp:cNvPr id="0" name=""/>
        <dsp:cNvSpPr/>
      </dsp:nvSpPr>
      <dsp:spPr>
        <a:xfrm>
          <a:off x="355571" y="1736099"/>
          <a:ext cx="646494" cy="6464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40C42-81E8-4FEC-9AB3-980D566FC631}">
      <dsp:nvSpPr>
        <dsp:cNvPr id="0" name=""/>
        <dsp:cNvSpPr/>
      </dsp:nvSpPr>
      <dsp:spPr>
        <a:xfrm>
          <a:off x="1357638" y="1471624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"Use the research tools AI in the Uni Library to find other authors you might have not read about yet"</a:t>
          </a:r>
        </a:p>
      </dsp:txBody>
      <dsp:txXfrm>
        <a:off x="1357638" y="1471624"/>
        <a:ext cx="6123719" cy="1175444"/>
      </dsp:txXfrm>
    </dsp:sp>
    <dsp:sp modelId="{F4F52F2C-03D7-449B-9952-F79555EBA6CF}">
      <dsp:nvSpPr>
        <dsp:cNvPr id="0" name=""/>
        <dsp:cNvSpPr/>
      </dsp:nvSpPr>
      <dsp:spPr>
        <a:xfrm>
          <a:off x="0" y="2940930"/>
          <a:ext cx="7481358" cy="11754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D4DA9-AE8C-4C8E-8615-5FE44501C2A2}">
      <dsp:nvSpPr>
        <dsp:cNvPr id="0" name=""/>
        <dsp:cNvSpPr/>
      </dsp:nvSpPr>
      <dsp:spPr>
        <a:xfrm>
          <a:off x="355571" y="3205405"/>
          <a:ext cx="646494" cy="6464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DDFF6-6F10-4BB6-8B40-77141A758C2F}">
      <dsp:nvSpPr>
        <dsp:cNvPr id="0" name=""/>
        <dsp:cNvSpPr/>
      </dsp:nvSpPr>
      <dsp:spPr>
        <a:xfrm>
          <a:off x="1357638" y="2940930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"The 'summarise articles' tools are good, but still read the abstract and the discussion at least so you understand better the summary"</a:t>
          </a:r>
        </a:p>
      </dsp:txBody>
      <dsp:txXfrm>
        <a:off x="1357638" y="2940930"/>
        <a:ext cx="6123719" cy="1175444"/>
      </dsp:txXfrm>
    </dsp:sp>
    <dsp:sp modelId="{974F84E5-F8CD-45FA-86DC-B9E424D440B8}">
      <dsp:nvSpPr>
        <dsp:cNvPr id="0" name=""/>
        <dsp:cNvSpPr/>
      </dsp:nvSpPr>
      <dsp:spPr>
        <a:xfrm>
          <a:off x="0" y="4410236"/>
          <a:ext cx="7481358" cy="117544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AE5BE-EF85-4980-BC23-28FC1A93A519}">
      <dsp:nvSpPr>
        <dsp:cNvPr id="0" name=""/>
        <dsp:cNvSpPr/>
      </dsp:nvSpPr>
      <dsp:spPr>
        <a:xfrm>
          <a:off x="355571" y="4674711"/>
          <a:ext cx="646494" cy="6464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06D1C0-C088-46D2-A00F-C59BBDD6CC62}">
      <dsp:nvSpPr>
        <dsp:cNvPr id="0" name=""/>
        <dsp:cNvSpPr/>
      </dsp:nvSpPr>
      <dsp:spPr>
        <a:xfrm>
          <a:off x="1357638" y="4410236"/>
          <a:ext cx="6123719" cy="11754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01" tIns="124401" rIns="124401" bIns="12440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"Ask AI for ideas or a list of tasks, to arrange my working week and then work with those"</a:t>
          </a:r>
        </a:p>
      </dsp:txBody>
      <dsp:txXfrm>
        <a:off x="1357638" y="4410236"/>
        <a:ext cx="6123719" cy="11754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Career Ambition : Overview of current skills, qualifications and experiences.</a:t>
            </a:r>
          </a:p>
          <a:p>
            <a:pPr marL="0" indent="0">
              <a:buNone/>
            </a:pPr>
            <a:r>
              <a:rPr lang="en-GB" dirty="0" err="1"/>
              <a:t>Trosolwg</a:t>
            </a:r>
            <a:r>
              <a:rPr lang="en-GB" dirty="0"/>
              <a:t> o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presenol</a:t>
            </a:r>
            <a:r>
              <a:rPr lang="en-GB" dirty="0"/>
              <a:t>, </a:t>
            </a:r>
            <a:r>
              <a:rPr lang="en-GB" dirty="0" err="1"/>
              <a:t>tystysgrifau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bwriad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cefnogi’ch</a:t>
            </a:r>
            <a:r>
              <a:rPr lang="en-GB" dirty="0"/>
              <a:t> </a:t>
            </a:r>
            <a:r>
              <a:rPr lang="en-GB" dirty="0" err="1"/>
              <a:t>dyheuad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chi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 = Critically reflect on you currently and review strengths, weaknesses, opportunities &amp; threats.   Relate these to your career ambitions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12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 a point this aim would be specific measurable achievable realistic timed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960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can we reflect 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062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13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element to be placed within one master document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93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/>
              <a:t>Mention tools in the guidance.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Co - pilot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dirty="0">
                <a:ea typeface="Calibri"/>
                <a:cs typeface="Calibri"/>
              </a:rPr>
              <a:t>Perplexity – searches with references – similar to Research assistance!! From our library – see screen shot the bottom of the slide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Adobe fire fly – images all students and staff have access to this 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Gama – creates slides </a:t>
            </a:r>
          </a:p>
          <a:p>
            <a:pPr marL="171450" indent="-171450">
              <a:buFont typeface="Arial"/>
              <a:buChar char="•"/>
            </a:pPr>
            <a:r>
              <a:rPr lang="en-US" dirty="0" err="1">
                <a:ea typeface="Calibri"/>
                <a:cs typeface="Calibri"/>
              </a:rPr>
              <a:t>Litmaps</a:t>
            </a:r>
            <a:r>
              <a:rPr lang="en-US" dirty="0">
                <a:ea typeface="Calibri"/>
                <a:cs typeface="Calibri"/>
              </a:rPr>
              <a:t> – type in themes of research and the </a:t>
            </a:r>
            <a:r>
              <a:rPr lang="en-US" dirty="0" err="1">
                <a:ea typeface="Calibri"/>
                <a:cs typeface="Calibri"/>
              </a:rPr>
              <a:t>litmap</a:t>
            </a:r>
            <a:r>
              <a:rPr lang="en-US" dirty="0">
                <a:ea typeface="Calibri"/>
                <a:cs typeface="Calibri"/>
              </a:rPr>
              <a:t> creates a very detailed map of references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067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Mention tools in the guidance.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AI can response however these responses can be made up – entirely!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The machine learns from your input into AI e.g. Open AI or Chat GPT will own your work / questions / and they will not reference you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Accessibility – tools for people with disabilities – e.g. blind person can open camera with voice activation &amp; can read texts out loud with their camera &amp; food labels etc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>
                <a:ea typeface="Calibri"/>
                <a:cs typeface="Calibri"/>
              </a:rPr>
              <a:t>Automation – i.e. banks – responses appear automatic without human interaction e.g. AI is able to envisage model of the future with the data that we have – predictions on effect impact of global changes.   </a:t>
            </a:r>
          </a:p>
          <a:p>
            <a:endParaRPr lang="en-US">
              <a:ea typeface="Calibri" panose="020F0502020204030204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3280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8548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464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/>
              <a:t>Testimonials from L6 students.</a:t>
            </a: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441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Explain the info on How to Acknowledge... (2024)</a:t>
            </a:r>
          </a:p>
          <a:p>
            <a:r>
              <a:rPr lang="en-US">
                <a:ea typeface="Calibri"/>
                <a:cs typeface="Calibri"/>
              </a:rPr>
              <a:t>Use hand out to support dialogue here with students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C0940-82A4-3A47-94FF-4665664F432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319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739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E5E4D-732F-3F4E-A267-A23D853DB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17F8C5-05FB-4A4C-993F-DB0C4BC0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83CAD-CA95-4942-B350-2BA284A92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1F9FF1-F8B7-0245-B1A8-F3C0AA3695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0F58C-1386-9246-947D-85FDBB6E8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1EDC79-443C-1843-9A41-F3EB7A9FA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A03C39-D4BA-4143-AE7A-54A7818E1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DEB7C-FD73-0443-951E-10141418A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982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4/30/2026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77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0.png"/><Relationship Id="rId3" Type="http://schemas.openxmlformats.org/officeDocument/2006/relationships/image" Target="../media/image13.png"/><Relationship Id="rId7" Type="http://schemas.openxmlformats.org/officeDocument/2006/relationships/hyperlink" Target="https://postcolonial.net/2019/07/using-grammarly-for-scholarly-writing/" TargetMode="External"/><Relationship Id="rId12" Type="http://schemas.openxmlformats.org/officeDocument/2006/relationships/image" Target="../media/image19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png"/><Relationship Id="rId11" Type="http://schemas.openxmlformats.org/officeDocument/2006/relationships/image" Target="../media/image18.png"/><Relationship Id="rId5" Type="http://schemas.openxmlformats.org/officeDocument/2006/relationships/image" Target="../media/image14.png"/><Relationship Id="rId10" Type="http://schemas.openxmlformats.org/officeDocument/2006/relationships/image" Target="../media/image17.png"/><Relationship Id="rId4" Type="http://schemas.openxmlformats.org/officeDocument/2006/relationships/hyperlink" Target="https://en.wikipedia.org/wiki/Microsoft_365_Copilot" TargetMode="External"/><Relationship Id="rId9" Type="http://schemas.openxmlformats.org/officeDocument/2006/relationships/hyperlink" Target="http://web-in-learning.blogspot.com/2012/11/adobe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2788" y="3943914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CC4356ED-E484-BE45-8808-2A432AABD7B4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150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Assessment 2 - 15</a:t>
            </a:r>
            <a:r>
              <a:rPr lang="en-GB" sz="4000" b="1" baseline="30000" dirty="0"/>
              <a:t>th</a:t>
            </a:r>
            <a:r>
              <a:rPr lang="en-GB" sz="4000" b="1" dirty="0"/>
              <a:t> May 2,800 words. </a:t>
            </a:r>
            <a:br>
              <a:rPr lang="en-GB" sz="4000" b="1" dirty="0"/>
            </a:br>
            <a:r>
              <a:rPr lang="en-GB" sz="4000" b="1" dirty="0"/>
              <a:t>Overall 70%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11" y="1588163"/>
            <a:ext cx="5502754" cy="42689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Reflection essay of work placement/ CPD logbook / training.</a:t>
            </a:r>
          </a:p>
          <a:p>
            <a:r>
              <a:rPr lang="en-GB" sz="2400" dirty="0"/>
              <a:t>Appendices : Completed logbooks / diary – daily comments are to be handed in with the reflection essays.</a:t>
            </a:r>
          </a:p>
          <a:p>
            <a:r>
              <a:rPr lang="en-GB" sz="2400" dirty="0"/>
              <a:t>Critical reflection is a key skill that is helpful through not only your degree process but also throughout your future career. </a:t>
            </a:r>
          </a:p>
          <a:p>
            <a:endParaRPr lang="en-GB" sz="1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D17C92-01AC-7362-6E5E-083013FC714C}"/>
              </a:ext>
            </a:extLst>
          </p:cNvPr>
          <p:cNvSpPr txBox="1">
            <a:spLocks/>
          </p:cNvSpPr>
          <p:nvPr/>
        </p:nvSpPr>
        <p:spPr>
          <a:xfrm>
            <a:off x="6510137" y="1555571"/>
            <a:ext cx="5502754" cy="42689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Traethawd</a:t>
            </a:r>
            <a:r>
              <a:rPr lang="en-GB" sz="2400" dirty="0"/>
              <a:t> </a:t>
            </a:r>
            <a:r>
              <a:rPr lang="en-GB" sz="2400" dirty="0" err="1"/>
              <a:t>o’ch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. </a:t>
            </a:r>
            <a:r>
              <a:rPr lang="en-GB" sz="2400" dirty="0" err="1"/>
              <a:t>Myfyriwch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profiad</a:t>
            </a:r>
            <a:r>
              <a:rPr lang="en-GB" sz="2400" dirty="0"/>
              <a:t> Gwaith / </a:t>
            </a:r>
            <a:r>
              <a:rPr lang="en-GB" sz="2400" dirty="0" err="1"/>
              <a:t>Llyfr</a:t>
            </a:r>
            <a:r>
              <a:rPr lang="en-GB" sz="2400" dirty="0"/>
              <a:t> log DDP (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proffesiynol</a:t>
            </a:r>
            <a:r>
              <a:rPr lang="en-GB" sz="2400" dirty="0"/>
              <a:t> </a:t>
            </a:r>
            <a:r>
              <a:rPr lang="en-GB" sz="2400" dirty="0" err="1"/>
              <a:t>parhaus</a:t>
            </a:r>
            <a:r>
              <a:rPr lang="en-GB" sz="2400" dirty="0"/>
              <a:t>) / </a:t>
            </a:r>
            <a:r>
              <a:rPr lang="en-GB" sz="2400" dirty="0" err="1"/>
              <a:t>hyfforddiant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Atodiadau</a:t>
            </a:r>
            <a:r>
              <a:rPr lang="en-GB" sz="2400" dirty="0"/>
              <a:t> : </a:t>
            </a:r>
            <a:r>
              <a:rPr lang="en-GB" sz="2400" dirty="0" err="1"/>
              <a:t>Llyfrau</a:t>
            </a:r>
            <a:r>
              <a:rPr lang="en-GB" sz="2400" dirty="0"/>
              <a:t> log / </a:t>
            </a:r>
            <a:r>
              <a:rPr lang="en-GB" sz="2400" dirty="0" err="1"/>
              <a:t>dyddiaduron</a:t>
            </a:r>
            <a:r>
              <a:rPr lang="en-GB" sz="2400" dirty="0"/>
              <a:t> – </a:t>
            </a:r>
            <a:r>
              <a:rPr lang="en-GB" sz="2400" dirty="0" err="1"/>
              <a:t>sylwadau</a:t>
            </a:r>
            <a:r>
              <a:rPr lang="en-GB" sz="2400" dirty="0"/>
              <a:t> </a:t>
            </a:r>
            <a:r>
              <a:rPr lang="en-GB" sz="2400" dirty="0" err="1"/>
              <a:t>dyddiol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gyflwyno</a:t>
            </a:r>
            <a:r>
              <a:rPr lang="en-GB" sz="2400" dirty="0"/>
              <a:t> </a:t>
            </a:r>
            <a:r>
              <a:rPr lang="en-GB" sz="2400" dirty="0" err="1"/>
              <a:t>gyda’r</a:t>
            </a:r>
            <a:r>
              <a:rPr lang="en-GB" sz="2400" dirty="0"/>
              <a:t> </a:t>
            </a:r>
            <a:r>
              <a:rPr lang="en-GB" sz="2400" dirty="0" err="1"/>
              <a:t>traethodau</a:t>
            </a:r>
            <a:r>
              <a:rPr lang="en-GB" sz="2400" dirty="0"/>
              <a:t> </a:t>
            </a:r>
            <a:r>
              <a:rPr lang="en-GB" sz="2400" dirty="0" err="1"/>
              <a:t>myfyrio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myfyrio</a:t>
            </a:r>
            <a:r>
              <a:rPr lang="en-GB" sz="2400" dirty="0"/>
              <a:t> </a:t>
            </a:r>
            <a:r>
              <a:rPr lang="en-GB" sz="2400" dirty="0" err="1"/>
              <a:t>critigol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sgil</a:t>
            </a:r>
            <a:r>
              <a:rPr lang="en-GB" sz="2400" dirty="0"/>
              <a:t> </a:t>
            </a:r>
            <a:r>
              <a:rPr lang="en-GB" sz="2400" dirty="0" err="1"/>
              <a:t>defnyddiol</a:t>
            </a:r>
            <a:r>
              <a:rPr lang="en-GB" sz="2400" dirty="0"/>
              <a:t> -  </a:t>
            </a:r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unig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gradd</a:t>
            </a:r>
            <a:r>
              <a:rPr lang="en-GB" sz="2400" dirty="0"/>
              <a:t> - </a:t>
            </a:r>
            <a:r>
              <a:rPr lang="en-GB" sz="2400" dirty="0" err="1"/>
              <a:t>ond</a:t>
            </a:r>
            <a:r>
              <a:rPr lang="en-GB" sz="2400" dirty="0"/>
              <a:t> </a:t>
            </a:r>
            <a:r>
              <a:rPr lang="en-GB" sz="2400" dirty="0" err="1"/>
              <a:t>trwy</a:t>
            </a:r>
            <a:r>
              <a:rPr lang="en-GB" sz="2400" dirty="0"/>
              <a:t> </a:t>
            </a:r>
            <a:r>
              <a:rPr lang="en-GB" sz="2400" dirty="0" err="1"/>
              <a:t>gydol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gyrfaoedd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-12441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</a:rPr>
              <a:t>Datganiad</a:t>
            </a:r>
            <a:r>
              <a:rPr lang="en-GB" sz="4000" b="1" dirty="0">
                <a:solidFill>
                  <a:srgbClr val="FF0000"/>
                </a:solidFill>
              </a:rPr>
              <a:t> o </a:t>
            </a:r>
            <a:r>
              <a:rPr lang="en-GB" sz="4000" b="1" dirty="0" err="1">
                <a:solidFill>
                  <a:srgbClr val="FF0000"/>
                </a:solidFill>
              </a:rPr>
              <a:t>Fwriad</a:t>
            </a:r>
            <a:r>
              <a:rPr lang="en-GB" sz="4000" b="1" dirty="0">
                <a:solidFill>
                  <a:srgbClr val="FF0000"/>
                </a:solidFill>
              </a:rPr>
              <a:t> / Focus statement</a:t>
            </a:r>
            <a:br>
              <a:rPr lang="en-GB" sz="400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FF0000"/>
                </a:solidFill>
              </a:rPr>
              <a:t>Atgoffa</a:t>
            </a:r>
            <a:r>
              <a:rPr lang="en-GB" sz="4000" b="1" dirty="0">
                <a:solidFill>
                  <a:srgbClr val="FF0000"/>
                </a:solidFill>
              </a:rPr>
              <a:t> </a:t>
            </a:r>
            <a:r>
              <a:rPr lang="en-GB" sz="4000" b="1" dirty="0" err="1">
                <a:solidFill>
                  <a:srgbClr val="FF0000"/>
                </a:solidFill>
              </a:rPr>
              <a:t>Bwriad</a:t>
            </a:r>
            <a:r>
              <a:rPr lang="en-GB" sz="4000" b="1" dirty="0">
                <a:solidFill>
                  <a:srgbClr val="FF0000"/>
                </a:solidFill>
              </a:rPr>
              <a:t> / Reminder SEM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7631" y="1456440"/>
            <a:ext cx="4712435" cy="433475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900" dirty="0"/>
              <a:t>Career Ambitions	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SWOT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Training (&amp; skill) needs Analysis</a:t>
            </a:r>
          </a:p>
          <a:p>
            <a:pPr marL="0" indent="0">
              <a:buNone/>
            </a:pPr>
            <a:endParaRPr lang="en-GB" sz="3900" dirty="0"/>
          </a:p>
          <a:p>
            <a:pPr marL="0" indent="0">
              <a:buNone/>
            </a:pPr>
            <a:r>
              <a:rPr lang="en-GB" sz="3900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72D4602-B356-E54C-B8FC-9CBE44BC854B}"/>
              </a:ext>
            </a:extLst>
          </p:cNvPr>
          <p:cNvSpPr txBox="1">
            <a:spLocks/>
          </p:cNvSpPr>
          <p:nvPr/>
        </p:nvSpPr>
        <p:spPr>
          <a:xfrm>
            <a:off x="351935" y="1219200"/>
            <a:ext cx="5556496" cy="457199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/>
              <a:t>Career Ambitions	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SWOT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Dadansoddiad</a:t>
            </a:r>
            <a:r>
              <a:rPr lang="en-GB" sz="3600" dirty="0"/>
              <a:t> </a:t>
            </a:r>
            <a:r>
              <a:rPr lang="en-GB" sz="3600" dirty="0" err="1"/>
              <a:t>anghenion</a:t>
            </a:r>
            <a:r>
              <a:rPr lang="en-GB" sz="3600" dirty="0"/>
              <a:t> </a:t>
            </a:r>
            <a:r>
              <a:rPr lang="en-GB" sz="3600" dirty="0" err="1"/>
              <a:t>hyfforddiant</a:t>
            </a:r>
            <a:r>
              <a:rPr lang="en-GB" sz="3600" dirty="0"/>
              <a:t> (a </a:t>
            </a:r>
            <a:r>
              <a:rPr lang="en-GB" sz="3600" dirty="0" err="1"/>
              <a:t>sgiliau</a:t>
            </a:r>
            <a:r>
              <a:rPr lang="en-GB" sz="3600" dirty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6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/>
              <a:t>Gosod</a:t>
            </a:r>
            <a:r>
              <a:rPr lang="en-GB" sz="3600" dirty="0"/>
              <a:t> </a:t>
            </a:r>
            <a:r>
              <a:rPr lang="en-GB" sz="3600" dirty="0" err="1"/>
              <a:t>Amcanion</a:t>
            </a: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b="1" dirty="0" err="1">
                <a:solidFill>
                  <a:srgbClr val="FF0000"/>
                </a:solidFill>
              </a:rPr>
              <a:t>Llunio</a:t>
            </a:r>
            <a:r>
              <a:rPr lang="en-GB" sz="6000" b="1" dirty="0">
                <a:solidFill>
                  <a:srgbClr val="FF0000"/>
                </a:solidFill>
              </a:rPr>
              <a:t> </a:t>
            </a:r>
            <a:r>
              <a:rPr lang="en-GB" sz="6000" b="1" dirty="0" err="1">
                <a:solidFill>
                  <a:srgbClr val="FF0000"/>
                </a:solidFill>
              </a:rPr>
              <a:t>targedau</a:t>
            </a:r>
            <a:r>
              <a:rPr lang="en-GB" sz="6000" b="1" dirty="0">
                <a:solidFill>
                  <a:srgbClr val="FF0000"/>
                </a:solidFill>
              </a:rPr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, </a:t>
            </a:r>
            <a:r>
              <a:rPr lang="en-GB" sz="3900" dirty="0" err="1"/>
              <a:t>canolig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b="1" dirty="0">
                <a:solidFill>
                  <a:srgbClr val="FF0000"/>
                </a:solidFill>
              </a:rPr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short, mid and long term objectives</a:t>
            </a:r>
            <a:endParaRPr lang="en-GB" sz="65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352526A-56AB-5C42-BDC0-6F333FE78215}"/>
              </a:ext>
            </a:extLst>
          </p:cNvPr>
          <p:cNvSpPr txBox="1">
            <a:spLocks/>
          </p:cNvSpPr>
          <p:nvPr/>
        </p:nvSpPr>
        <p:spPr>
          <a:xfrm>
            <a:off x="838200" y="3384402"/>
            <a:ext cx="10515600" cy="6969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0" fontAlgn="base" hangingPunct="0">
              <a:spcAft>
                <a:spcPct val="0"/>
              </a:spcAft>
            </a:pPr>
            <a:r>
              <a:rPr lang="en-GB" altLang="en-US" sz="36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Yr Amcan :		Timescale / Yr Llinell Amser :</a:t>
            </a:r>
            <a:endParaRPr lang="en-GB" altLang="en-US" sz="3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F901-179E-EFB4-3039-33320D0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9701"/>
            <a:ext cx="7956222" cy="711199"/>
          </a:xfrm>
        </p:spPr>
        <p:txBody>
          <a:bodyPr/>
          <a:lstStyle/>
          <a:p>
            <a:r>
              <a:rPr lang="en-GB"/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A839-620C-E724-F61B-4A5F7ABC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650" y="1073492"/>
            <a:ext cx="8034966" cy="5063783"/>
          </a:xfrm>
        </p:spPr>
        <p:txBody>
          <a:bodyPr>
            <a:normAutofit/>
          </a:bodyPr>
          <a:lstStyle/>
          <a:p>
            <a:r>
              <a:rPr lang="en-GB" dirty="0"/>
              <a:t>Dewey (1910) introduced the concept of </a:t>
            </a:r>
            <a:r>
              <a:rPr lang="en-GB" i="1" dirty="0"/>
              <a:t>reflective thought</a:t>
            </a:r>
            <a:r>
              <a:rPr lang="en-GB" dirty="0"/>
              <a:t>.</a:t>
            </a:r>
          </a:p>
          <a:p>
            <a:r>
              <a:rPr lang="en-GB" dirty="0"/>
              <a:t>Learning improves to the degree that it arises out of the process of reflection.</a:t>
            </a:r>
          </a:p>
          <a:p>
            <a:r>
              <a:rPr lang="en-GB" dirty="0"/>
              <a:t>Dewey’s Questions: why things turned out the way they did and what possible actions could have given a different outcome.</a:t>
            </a:r>
          </a:p>
          <a:p>
            <a:r>
              <a:rPr lang="en-GB" dirty="0"/>
              <a:t>Building on the work of Dewey:</a:t>
            </a:r>
          </a:p>
          <a:p>
            <a:pPr lvl="1"/>
            <a:r>
              <a:rPr lang="en-GB" dirty="0"/>
              <a:t>Kolb</a:t>
            </a:r>
          </a:p>
          <a:p>
            <a:pPr lvl="1"/>
            <a:r>
              <a:rPr lang="en-GB" dirty="0"/>
              <a:t>Gibbs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AEA2A-733D-D9C5-6047-92CF74DEA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4" r="7075"/>
          <a:stretch/>
        </p:blipFill>
        <p:spPr>
          <a:xfrm rot="20580049">
            <a:off x="-208439" y="523736"/>
            <a:ext cx="3914389" cy="2218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4C316-B61C-23A3-00EB-842A1B229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5394">
            <a:off x="-176650" y="3087416"/>
            <a:ext cx="4272988" cy="27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8ACF-C771-B391-3B6D-5FDB6FBFF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Gosod</a:t>
            </a:r>
            <a:r>
              <a:rPr lang="en-GB" sz="3600" b="1" dirty="0"/>
              <a:t> </a:t>
            </a:r>
            <a:r>
              <a:rPr lang="en-GB" sz="3600" b="1" dirty="0" err="1"/>
              <a:t>trosolwg</a:t>
            </a:r>
            <a:r>
              <a:rPr lang="en-GB" sz="3600" b="1" dirty="0"/>
              <a:t> </a:t>
            </a:r>
            <a:r>
              <a:rPr lang="en-GB" sz="3600" b="1" dirty="0" err="1"/>
              <a:t>pwrpas</a:t>
            </a:r>
            <a:r>
              <a:rPr lang="en-GB" sz="3600" b="1" dirty="0"/>
              <a:t> </a:t>
            </a:r>
            <a:r>
              <a:rPr lang="en-GB" sz="3600" b="1" dirty="0" err="1"/>
              <a:t>eich</a:t>
            </a:r>
            <a:r>
              <a:rPr lang="en-GB" sz="3600" b="1" dirty="0"/>
              <a:t> </a:t>
            </a:r>
            <a:r>
              <a:rPr lang="en-GB" sz="3600" b="1" dirty="0" err="1"/>
              <a:t>profiad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ddechrau’r</a:t>
            </a:r>
            <a:r>
              <a:rPr lang="en-GB" sz="3600" b="1" dirty="0"/>
              <a:t> </a:t>
            </a:r>
            <a:r>
              <a:rPr lang="en-GB" sz="3600" b="1" dirty="0" err="1"/>
              <a:t>aseiniad</a:t>
            </a:r>
            <a:br>
              <a:rPr lang="en-GB" sz="3600" b="1" dirty="0"/>
            </a:br>
            <a:r>
              <a:rPr lang="en-GB" sz="3600" b="1" dirty="0"/>
              <a:t>Set the Scene at the start of your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D6A7-652F-F333-FF8F-7C337A0B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6490" y="1825625"/>
            <a:ext cx="5633576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- link with - Assessment 1 i.e. your targets </a:t>
            </a:r>
          </a:p>
          <a:p>
            <a:r>
              <a:rPr lang="en-GB" dirty="0"/>
              <a:t>The experience needs to relate to some of the theory referred to in Assessment 1</a:t>
            </a:r>
          </a:p>
          <a:p>
            <a:r>
              <a:rPr lang="en-GB" dirty="0"/>
              <a:t>Demonstrate how the theory relates with the practice – real life experiences!</a:t>
            </a:r>
          </a:p>
          <a:p>
            <a:r>
              <a:rPr lang="en-GB" dirty="0"/>
              <a:t>Reminder – what are the key issues and hot topics within your chosen field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822A9B-263B-A56E-A389-5A43A3CB4738}"/>
              </a:ext>
            </a:extLst>
          </p:cNvPr>
          <p:cNvSpPr txBox="1">
            <a:spLocks/>
          </p:cNvSpPr>
          <p:nvPr/>
        </p:nvSpPr>
        <p:spPr>
          <a:xfrm>
            <a:off x="351934" y="1825625"/>
            <a:ext cx="5633576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a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o </a:t>
            </a:r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targedau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cyfeirnod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1af. </a:t>
            </a:r>
          </a:p>
          <a:p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mae’ch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! </a:t>
            </a:r>
          </a:p>
          <a:p>
            <a:r>
              <a:rPr lang="en-GB" dirty="0" err="1"/>
              <a:t>Atgoffa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a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llosg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140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0D350-58B8-DC8F-A607-9FE9D0365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506798"/>
            <a:ext cx="11481847" cy="93592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Aspects to critically reflect on from your 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Logged Hours / CPD Training / Work Placement 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C51D8-FF79-FAFB-47D5-DCCC42EFC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" y="1605280"/>
            <a:ext cx="11704843" cy="5252720"/>
          </a:xfrm>
        </p:spPr>
        <p:txBody>
          <a:bodyPr>
            <a:normAutofit/>
          </a:bodyPr>
          <a:lstStyle/>
          <a:p>
            <a:pPr lvl="1"/>
            <a:r>
              <a:rPr lang="en-GB" sz="3100" dirty="0"/>
              <a:t>What was your ‘focus statement’ from 1</a:t>
            </a:r>
            <a:r>
              <a:rPr lang="en-GB" sz="3100" baseline="30000" dirty="0"/>
              <a:t>st</a:t>
            </a:r>
            <a:r>
              <a:rPr lang="en-GB" sz="3100" dirty="0"/>
              <a:t> assessment?</a:t>
            </a:r>
          </a:p>
          <a:p>
            <a:pPr lvl="1"/>
            <a:r>
              <a:rPr lang="en-GB" sz="3100" dirty="0"/>
              <a:t>What was your chosen key focus – this should’ve been influenced by your ‘training needs’ (1</a:t>
            </a:r>
            <a:r>
              <a:rPr lang="en-GB" sz="3100" baseline="30000" dirty="0"/>
              <a:t>st</a:t>
            </a:r>
            <a:r>
              <a:rPr lang="en-GB" sz="3100" dirty="0"/>
              <a:t> assessment) </a:t>
            </a:r>
          </a:p>
          <a:p>
            <a:pPr lvl="1"/>
            <a:r>
              <a:rPr lang="en-GB" sz="3100" i="1" dirty="0">
                <a:solidFill>
                  <a:srgbClr val="000000"/>
                </a:solidFill>
              </a:rPr>
              <a:t>Has there been a change from your wish to what happened? </a:t>
            </a:r>
          </a:p>
          <a:p>
            <a:pPr lvl="1"/>
            <a:r>
              <a:rPr lang="en-GB" sz="3100" dirty="0">
                <a:solidFill>
                  <a:srgbClr val="000000"/>
                </a:solidFill>
              </a:rPr>
              <a:t>Show what you have learnt either whilst being on placement or through various CPD opportunities.</a:t>
            </a:r>
            <a:endParaRPr lang="en-GB" sz="3100" dirty="0"/>
          </a:p>
          <a:p>
            <a:pPr lvl="1"/>
            <a:r>
              <a:rPr lang="en-GB" sz="3100" dirty="0"/>
              <a:t>Strengths and development you have experienced. </a:t>
            </a:r>
          </a:p>
          <a:p>
            <a:pPr lvl="1"/>
            <a:r>
              <a:rPr lang="en-GB" sz="3100" dirty="0"/>
              <a:t>What areas of improvement have you noticed. </a:t>
            </a: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 lvl="1"/>
            <a:endParaRPr lang="en-GB" sz="3200" dirty="0"/>
          </a:p>
          <a:p>
            <a:pPr lvl="1"/>
            <a:endParaRPr lang="en-GB" sz="32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lvl="1"/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2791052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67AF-9BBA-EA46-BD2F-96FE4CE9D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24000"/>
            <a:ext cx="11481847" cy="422030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4800" dirty="0"/>
              <a:t>For this submission your </a:t>
            </a:r>
            <a:r>
              <a:rPr lang="en-US" sz="4800" u="sng" dirty="0"/>
              <a:t>‘Focus Statement’ (from 1</a:t>
            </a:r>
            <a:r>
              <a:rPr lang="en-US" sz="4800" u="sng" baseline="30000" dirty="0"/>
              <a:t>st</a:t>
            </a:r>
            <a:r>
              <a:rPr lang="en-US" sz="4800" u="sng" dirty="0"/>
              <a:t> assessment) could be cut and pasted into your appendices. </a:t>
            </a:r>
            <a:r>
              <a:rPr lang="en-US" sz="4800" dirty="0"/>
              <a:t>Your Focus Statement may include your SWOT analysis and/or Training Needs Analysis and /or SMART targets – mostly short term targets). Where applicable i.e. in support of your opening paragraph - your reflection needs to draw upon some of the content considered in your Focus Statement.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9411179-77B1-8742-8D8F-17F9BB76BB2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21290" y="68424"/>
            <a:ext cx="75494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Links with 2</a:t>
            </a:r>
            <a:r>
              <a:rPr lang="en-US" sz="40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Assessment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Cyswllt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2ail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Aseiniad</a:t>
            </a:r>
            <a:endParaRPr lang="en-US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485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39D0044-ABF8-8122-D67B-5795F78F3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5" y="1825624"/>
            <a:ext cx="11480800" cy="4183289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4800" dirty="0" err="1"/>
              <a:t>Ar</a:t>
            </a:r>
            <a:r>
              <a:rPr lang="en-US" sz="4800" dirty="0"/>
              <a:t> </a:t>
            </a:r>
            <a:r>
              <a:rPr lang="en-US" sz="4800" dirty="0" err="1"/>
              <a:t>gyfer</a:t>
            </a:r>
            <a:r>
              <a:rPr lang="en-US" sz="4800" dirty="0"/>
              <a:t> yr </a:t>
            </a:r>
            <a:r>
              <a:rPr lang="en-US" sz="4800" dirty="0" err="1"/>
              <a:t>Aseiniad</a:t>
            </a:r>
            <a:r>
              <a:rPr lang="en-US" sz="4800" dirty="0"/>
              <a:t> </a:t>
            </a:r>
            <a:r>
              <a:rPr lang="en-US" sz="4800" dirty="0" err="1"/>
              <a:t>yma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u="sng" dirty="0" err="1"/>
              <a:t>medrwch</a:t>
            </a:r>
            <a:r>
              <a:rPr lang="en-US" sz="4800" u="sng" dirty="0"/>
              <a:t> </a:t>
            </a:r>
            <a:r>
              <a:rPr lang="en-US" sz="4800" u="sng" dirty="0" err="1"/>
              <a:t>copio</a:t>
            </a:r>
            <a:r>
              <a:rPr lang="en-US" sz="4800" u="sng" dirty="0"/>
              <a:t> </a:t>
            </a:r>
            <a:r>
              <a:rPr lang="en-US" sz="4800" u="sng" dirty="0" err="1"/>
              <a:t>eich</a:t>
            </a:r>
            <a:r>
              <a:rPr lang="en-US" sz="4800" u="sng" dirty="0"/>
              <a:t> ‘</a:t>
            </a:r>
            <a:r>
              <a:rPr lang="en-US" sz="4800" u="sng" dirty="0" err="1"/>
              <a:t>Datganiad</a:t>
            </a:r>
            <a:r>
              <a:rPr lang="en-US" sz="4800" u="sng" dirty="0"/>
              <a:t> o </a:t>
            </a:r>
            <a:r>
              <a:rPr lang="en-US" sz="4800" u="sng" dirty="0" err="1"/>
              <a:t>Fwriad</a:t>
            </a:r>
            <a:r>
              <a:rPr lang="en-US" sz="4800" u="sng" dirty="0"/>
              <a:t>’ </a:t>
            </a:r>
            <a:r>
              <a:rPr lang="en-US" sz="4800" u="sng" dirty="0" err="1"/>
              <a:t>o’ch</a:t>
            </a:r>
            <a:r>
              <a:rPr lang="en-US" sz="4800" u="sng" dirty="0"/>
              <a:t> </a:t>
            </a:r>
            <a:r>
              <a:rPr lang="en-US" sz="4800" u="sng" dirty="0" err="1"/>
              <a:t>aseiniad</a:t>
            </a:r>
            <a:r>
              <a:rPr lang="en-US" sz="4800" u="sng" dirty="0"/>
              <a:t> 1af </a:t>
            </a:r>
            <a:r>
              <a:rPr lang="en-US" sz="4800" u="sng" dirty="0" err="1"/>
              <a:t>i</a:t>
            </a:r>
            <a:r>
              <a:rPr lang="en-US" sz="4800" u="sng" dirty="0"/>
              <a:t> </a:t>
            </a:r>
            <a:r>
              <a:rPr lang="en-US" sz="4800" u="sng" dirty="0" err="1"/>
              <a:t>atodiad</a:t>
            </a:r>
            <a:r>
              <a:rPr lang="en-US" sz="4800" u="sng" dirty="0"/>
              <a:t> </a:t>
            </a:r>
            <a:r>
              <a:rPr lang="en-US" sz="4800" u="sng" dirty="0" err="1"/>
              <a:t>aseiniad</a:t>
            </a:r>
            <a:r>
              <a:rPr lang="en-US" sz="4800" u="sng" dirty="0"/>
              <a:t> </a:t>
            </a:r>
            <a:r>
              <a:rPr lang="en-US" sz="4800" u="sng" dirty="0" err="1"/>
              <a:t>yma</a:t>
            </a:r>
            <a:r>
              <a:rPr lang="en-US" sz="4800" u="sng" dirty="0"/>
              <a:t>.</a:t>
            </a:r>
            <a:r>
              <a:rPr lang="en-US" sz="4800" dirty="0"/>
              <a:t> </a:t>
            </a:r>
            <a:r>
              <a:rPr lang="en-US" sz="4800" dirty="0" err="1"/>
              <a:t>Unrhyw</a:t>
            </a:r>
            <a:r>
              <a:rPr lang="en-US" sz="4800" dirty="0"/>
              <a:t> </a:t>
            </a:r>
            <a:r>
              <a:rPr lang="en-US" sz="4800" dirty="0" err="1"/>
              <a:t>elfennau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berthnasol</a:t>
            </a:r>
            <a:r>
              <a:rPr lang="en-US" sz="4800" dirty="0"/>
              <a:t> </a:t>
            </a:r>
            <a:r>
              <a:rPr lang="en-US" sz="4800" dirty="0" err="1"/>
              <a:t>o’ch</a:t>
            </a:r>
            <a:r>
              <a:rPr lang="en-US" sz="4800" dirty="0"/>
              <a:t> </a:t>
            </a:r>
            <a:r>
              <a:rPr lang="en-US" sz="4800" dirty="0" err="1"/>
              <a:t>Datganiad</a:t>
            </a:r>
            <a:r>
              <a:rPr lang="en-US" sz="4800" dirty="0"/>
              <a:t> o </a:t>
            </a:r>
            <a:r>
              <a:rPr lang="en-US" sz="4800" dirty="0" err="1"/>
              <a:t>Fwriad</a:t>
            </a:r>
            <a:r>
              <a:rPr lang="en-US" sz="4800" dirty="0"/>
              <a:t> </a:t>
            </a:r>
            <a:r>
              <a:rPr lang="en-US" sz="4800" dirty="0" err="1"/>
              <a:t>bydd</a:t>
            </a:r>
            <a:r>
              <a:rPr lang="en-US" sz="4800" dirty="0"/>
              <a:t> </a:t>
            </a:r>
            <a:r>
              <a:rPr lang="en-US" sz="4800" dirty="0" err="1"/>
              <a:t>angen</a:t>
            </a:r>
            <a:r>
              <a:rPr lang="en-US" sz="4800" dirty="0"/>
              <a:t> </a:t>
            </a:r>
            <a:r>
              <a:rPr lang="en-US" sz="4800" dirty="0" err="1"/>
              <a:t>i</a:t>
            </a:r>
            <a:r>
              <a:rPr lang="en-US" sz="4800" dirty="0"/>
              <a:t> chi </a:t>
            </a:r>
            <a:r>
              <a:rPr lang="en-US" sz="4800" dirty="0" err="1"/>
              <a:t>cyfeirio</a:t>
            </a:r>
            <a:r>
              <a:rPr lang="en-US" sz="4800" dirty="0"/>
              <a:t> </a:t>
            </a:r>
            <a:r>
              <a:rPr lang="en-US" sz="4800" dirty="0" err="1"/>
              <a:t>tuag</a:t>
            </a:r>
            <a:r>
              <a:rPr lang="en-US" sz="4800" dirty="0"/>
              <a:t> </a:t>
            </a:r>
            <a:r>
              <a:rPr lang="en-US" sz="4800" dirty="0" err="1"/>
              <a:t>ato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eich</a:t>
            </a:r>
            <a:r>
              <a:rPr lang="en-US" sz="4800" dirty="0"/>
              <a:t> </a:t>
            </a:r>
            <a:r>
              <a:rPr lang="en-US" sz="4800" dirty="0" err="1"/>
              <a:t>myfyrdod</a:t>
            </a:r>
            <a:r>
              <a:rPr lang="en-US" sz="4800" dirty="0"/>
              <a:t> </a:t>
            </a:r>
            <a:r>
              <a:rPr lang="en-US" sz="4800" dirty="0" err="1"/>
              <a:t>fel</a:t>
            </a:r>
            <a:r>
              <a:rPr lang="en-US" sz="4800" dirty="0"/>
              <a:t> </a:t>
            </a:r>
            <a:r>
              <a:rPr lang="en-US" sz="4800" dirty="0" err="1"/>
              <a:t>rhan</a:t>
            </a:r>
            <a:r>
              <a:rPr lang="en-US" sz="4800" dirty="0"/>
              <a:t> </a:t>
            </a:r>
            <a:r>
              <a:rPr lang="en-US" sz="4800" dirty="0" err="1"/>
              <a:t>o’ch</a:t>
            </a:r>
            <a:r>
              <a:rPr lang="en-US" sz="4800" dirty="0"/>
              <a:t> ail </a:t>
            </a:r>
            <a:r>
              <a:rPr lang="en-US" sz="4800" dirty="0" err="1"/>
              <a:t>aseiniad</a:t>
            </a:r>
            <a:r>
              <a:rPr lang="en-US" sz="4800" dirty="0"/>
              <a:t> </a:t>
            </a:r>
            <a:r>
              <a:rPr lang="en-US" sz="4800" dirty="0" err="1"/>
              <a:t>h.y</a:t>
            </a:r>
            <a:r>
              <a:rPr lang="en-US" sz="4800" dirty="0"/>
              <a:t>. </a:t>
            </a:r>
            <a:r>
              <a:rPr lang="en-US" sz="4800" dirty="0" err="1"/>
              <a:t>o’ch</a:t>
            </a:r>
            <a:r>
              <a:rPr lang="en-US" sz="4800" dirty="0"/>
              <a:t> </a:t>
            </a:r>
            <a:r>
              <a:rPr lang="en-US" sz="4800" dirty="0" err="1"/>
              <a:t>dadansoddiad</a:t>
            </a:r>
            <a:r>
              <a:rPr lang="en-US" sz="4800" dirty="0"/>
              <a:t> SWOT ac/ neu </a:t>
            </a:r>
            <a:r>
              <a:rPr lang="en-US" sz="4800" dirty="0" err="1"/>
              <a:t>anghenion</a:t>
            </a:r>
            <a:r>
              <a:rPr lang="en-US" sz="4800" dirty="0"/>
              <a:t> </a:t>
            </a:r>
            <a:r>
              <a:rPr lang="en-US" sz="4800" dirty="0" err="1"/>
              <a:t>hyfforddi</a:t>
            </a:r>
            <a:r>
              <a:rPr lang="en-US" sz="4800" dirty="0"/>
              <a:t>, ac/neu </a:t>
            </a:r>
            <a:r>
              <a:rPr lang="en-US" sz="4800" dirty="0" err="1"/>
              <a:t>targedau</a:t>
            </a:r>
            <a:r>
              <a:rPr lang="en-US" sz="4800" dirty="0"/>
              <a:t> </a:t>
            </a:r>
            <a:r>
              <a:rPr lang="en-US" sz="4800" dirty="0" err="1"/>
              <a:t>byr</a:t>
            </a:r>
            <a:r>
              <a:rPr lang="en-US" sz="4800" dirty="0"/>
              <a:t> neu hir </a:t>
            </a:r>
            <a:r>
              <a:rPr lang="en-US" sz="4800" dirty="0" err="1"/>
              <a:t>dymor</a:t>
            </a:r>
            <a:r>
              <a:rPr lang="en-US" sz="4800" dirty="0"/>
              <a:t> SMART). Pan </a:t>
            </a:r>
            <a:r>
              <a:rPr lang="en-US" sz="4800" dirty="0" err="1"/>
              <a:t>yn</a:t>
            </a:r>
            <a:r>
              <a:rPr lang="en-US" sz="4800" dirty="0"/>
              <a:t> addas </a:t>
            </a:r>
            <a:r>
              <a:rPr lang="en-US" sz="4800" dirty="0" err="1"/>
              <a:t>i</a:t>
            </a:r>
            <a:r>
              <a:rPr lang="en-US" sz="4800" dirty="0"/>
              <a:t> </a:t>
            </a:r>
            <a:r>
              <a:rPr lang="en-US" sz="4800" dirty="0" err="1"/>
              <a:t>wneud</a:t>
            </a:r>
            <a:r>
              <a:rPr lang="en-US" sz="4800" dirty="0"/>
              <a:t> </a:t>
            </a:r>
            <a:r>
              <a:rPr lang="en-US" sz="4800" dirty="0" err="1"/>
              <a:t>e.e.i</a:t>
            </a:r>
            <a:r>
              <a:rPr lang="en-US" sz="4800" dirty="0"/>
              <a:t> </a:t>
            </a:r>
            <a:r>
              <a:rPr lang="en-US" sz="4800" dirty="0" err="1"/>
              <a:t>gefnogi</a:t>
            </a:r>
            <a:r>
              <a:rPr lang="en-US" sz="4800" dirty="0"/>
              <a:t> </a:t>
            </a:r>
            <a:r>
              <a:rPr lang="en-US" sz="4800" dirty="0" err="1"/>
              <a:t>cynnwys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rhan</a:t>
            </a:r>
            <a:r>
              <a:rPr lang="en-US" sz="4800" dirty="0"/>
              <a:t> </a:t>
            </a:r>
            <a:r>
              <a:rPr lang="en-US" sz="4800" dirty="0" err="1"/>
              <a:t>o’r</a:t>
            </a:r>
            <a:r>
              <a:rPr lang="en-US" sz="4800" dirty="0"/>
              <a:t> </a:t>
            </a:r>
            <a:r>
              <a:rPr lang="en-US" sz="4800" dirty="0" err="1"/>
              <a:t>baragraff</a:t>
            </a:r>
            <a:r>
              <a:rPr lang="en-US" sz="4800" dirty="0"/>
              <a:t> </a:t>
            </a:r>
            <a:r>
              <a:rPr lang="en-US" sz="4800" dirty="0" err="1"/>
              <a:t>agoriadol</a:t>
            </a:r>
            <a:r>
              <a:rPr lang="en-US" sz="4800" dirty="0"/>
              <a:t> - </a:t>
            </a:r>
            <a:r>
              <a:rPr lang="en-US" sz="4800" dirty="0" err="1"/>
              <a:t>cysylltwch</a:t>
            </a:r>
            <a:r>
              <a:rPr lang="en-US" sz="4800" dirty="0"/>
              <a:t> y </a:t>
            </a:r>
            <a:r>
              <a:rPr lang="en-US" sz="4800" dirty="0" err="1"/>
              <a:t>wybodaeth</a:t>
            </a:r>
            <a:r>
              <a:rPr lang="en-US" sz="4800" dirty="0"/>
              <a:t> </a:t>
            </a:r>
            <a:r>
              <a:rPr lang="en-US" sz="4800" dirty="0" err="1"/>
              <a:t>yma</a:t>
            </a:r>
            <a:r>
              <a:rPr lang="en-US" sz="4800" dirty="0"/>
              <a:t> </a:t>
            </a:r>
            <a:r>
              <a:rPr lang="en-US" sz="4800" dirty="0" err="1"/>
              <a:t>gyda’ch</a:t>
            </a:r>
            <a:r>
              <a:rPr lang="en-US" sz="4800" dirty="0"/>
              <a:t> </a:t>
            </a:r>
            <a:r>
              <a:rPr lang="en-US" sz="4800" dirty="0" err="1"/>
              <a:t>profiad</a:t>
            </a:r>
            <a:r>
              <a:rPr lang="en-US" sz="4800" dirty="0"/>
              <a:t> go </a:t>
            </a:r>
            <a:r>
              <a:rPr lang="en-US" sz="4800" dirty="0" err="1"/>
              <a:t>iawn</a:t>
            </a:r>
            <a:r>
              <a:rPr lang="en-US" sz="4800" dirty="0"/>
              <a:t> </a:t>
            </a:r>
            <a:r>
              <a:rPr lang="en-US" sz="4800" dirty="0" err="1"/>
              <a:t>tra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</a:t>
            </a:r>
            <a:r>
              <a:rPr lang="en-US" sz="4800" dirty="0" err="1"/>
              <a:t>brofiad</a:t>
            </a:r>
            <a:r>
              <a:rPr lang="en-US" sz="4800" dirty="0"/>
              <a:t> Gwaith / </a:t>
            </a:r>
            <a:r>
              <a:rPr lang="en-US" sz="4800" dirty="0" err="1"/>
              <a:t>hyfforddiant</a:t>
            </a:r>
            <a:r>
              <a:rPr lang="en-US" sz="4800" dirty="0"/>
              <a:t> / </a:t>
            </a:r>
            <a:r>
              <a:rPr lang="en-US" sz="4800" dirty="0" err="1"/>
              <a:t>oriau</a:t>
            </a:r>
            <a:r>
              <a:rPr lang="en-US" sz="4800" dirty="0"/>
              <a:t> </a:t>
            </a:r>
            <a:r>
              <a:rPr lang="en-US" sz="4800" dirty="0" err="1"/>
              <a:t>profiadau</a:t>
            </a:r>
            <a:r>
              <a:rPr lang="en-US" sz="4800" dirty="0"/>
              <a:t>.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6CC13482-23D9-A36C-0758-01AD45D2A8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8775" y="0"/>
            <a:ext cx="11480800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Links with 2</a:t>
            </a:r>
            <a:r>
              <a:rPr lang="en-US" sz="4000" b="1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Assessment </a:t>
            </a:r>
            <a:b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Cyswllt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gyda’r</a:t>
            </a: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 2ail </a:t>
            </a:r>
            <a:r>
              <a:rPr lang="en-US" sz="4000" b="1" dirty="0" err="1">
                <a:latin typeface="Calibri" panose="020F0502020204030204" pitchFamily="34" charset="0"/>
                <a:cs typeface="Calibri" panose="020F0502020204030204" pitchFamily="34" charset="0"/>
              </a:rPr>
              <a:t>Aseiniad</a:t>
            </a:r>
            <a:endParaRPr lang="en-US" sz="4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913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7625-47B8-704C-B016-3FA7E51AD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17318"/>
            <a:ext cx="11481847" cy="4423363"/>
          </a:xfrm>
        </p:spPr>
        <p:txBody>
          <a:bodyPr>
            <a:normAutofit lnSpcReduction="10000"/>
          </a:bodyPr>
          <a:lstStyle/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Make meaningful reference to literature that has supported you whilst at your placement / during your CPD</a:t>
            </a:r>
            <a:endParaRPr lang="en-GB" sz="3100" dirty="0"/>
          </a:p>
          <a:p>
            <a:pPr lvl="1"/>
            <a:r>
              <a:rPr lang="en-GB" sz="3100" dirty="0"/>
              <a:t>Could provide depth by focusing on one or two critical incidences (see next slide for further detail)</a:t>
            </a:r>
          </a:p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The value of the opportunities and development you have experienced and learnt from your work placement.  </a:t>
            </a:r>
            <a:endParaRPr lang="en-GB" sz="3100" dirty="0"/>
          </a:p>
          <a:p>
            <a:pPr lvl="1"/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How has your focus of Logged Hours / CPD training or Placement supported your future career options </a:t>
            </a:r>
          </a:p>
          <a:p>
            <a:pPr lvl="1"/>
            <a:r>
              <a:rPr lang="en-GB" sz="3200" dirty="0"/>
              <a:t>Future goals and actions towards your future careers (action plan) / Key issues to continue to learn about and why.</a:t>
            </a:r>
            <a:r>
              <a:rPr lang="en-GB" sz="36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en-GB" sz="3200" dirty="0"/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B1FCDA-7453-39B6-348C-FF8D0F715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604543"/>
            <a:ext cx="11480800" cy="6127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Cont’d … Aspects to critically reflect on from your </a:t>
            </a:r>
            <a:br>
              <a:rPr lang="en-GB" sz="4000" b="1" dirty="0">
                <a:solidFill>
                  <a:schemeClr val="accent1"/>
                </a:solidFill>
              </a:rPr>
            </a:br>
            <a:r>
              <a:rPr lang="en-GB" sz="4000" b="1" dirty="0">
                <a:solidFill>
                  <a:schemeClr val="accent1"/>
                </a:solidFill>
              </a:rPr>
              <a:t>Logged Hours / CPD Training / Work Placement </a:t>
            </a:r>
            <a:br>
              <a:rPr lang="en-GB" sz="44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243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54B1-2860-27FF-40F0-2AF9D84D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-35671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Critical Incident / Experience: Importance and 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53EF-88A5-5F38-17DE-83EE2A7E0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893"/>
            <a:ext cx="11481847" cy="438700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“It involves clarifying our thinking, deepening our understanding and reinforcing learning in ways that, ideally, lead to transformation and change”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Selection: select an aspect of experience, learning or professional practice for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perspective: analyse experience from different angles and different levels of detail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Returning to experience: once, periodically, or frequently, as best fits the issue.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Analysis of own role: look at reasons for, and consequences of, your own actions, rather than those of others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Drawing on received wisdom: make use of theory, research, professional knowledge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Deepening your understanding: look actively for meaning, recognising what is significant, and learning from this.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insights to effect change: use your new understanding to do things differently in the 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159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2B430-18D0-09B6-51C7-9CBDBE906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Amser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… / Time to think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7624-3259-E658-3CC1-0A6C53882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85810" cy="3575934"/>
          </a:xfrm>
        </p:spPr>
        <p:txBody>
          <a:bodyPr/>
          <a:lstStyle/>
          <a:p>
            <a:r>
              <a:rPr lang="en-GB" dirty="0"/>
              <a:t>…of an incident / experience that stands out for (</a:t>
            </a:r>
            <a:r>
              <a:rPr lang="en-GB" dirty="0" err="1"/>
              <a:t>i</a:t>
            </a:r>
            <a:r>
              <a:rPr lang="en-GB" dirty="0"/>
              <a:t>)learning gained (ii)collaboration elements </a:t>
            </a:r>
          </a:p>
          <a:p>
            <a:r>
              <a:rPr lang="en-GB" dirty="0"/>
              <a:t>For now – just write it down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17C52D-8B59-C170-B50A-68EDF9CD4DDE}"/>
              </a:ext>
            </a:extLst>
          </p:cNvPr>
          <p:cNvSpPr txBox="1">
            <a:spLocks/>
          </p:cNvSpPr>
          <p:nvPr/>
        </p:nvSpPr>
        <p:spPr>
          <a:xfrm>
            <a:off x="6360577" y="1690688"/>
            <a:ext cx="4885810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…am </a:t>
            </a:r>
            <a:r>
              <a:rPr lang="en-GB" dirty="0" err="1"/>
              <a:t>ddigwyddiad</a:t>
            </a:r>
            <a:r>
              <a:rPr lang="en-GB" dirty="0"/>
              <a:t> /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gadel</a:t>
            </a:r>
            <a:r>
              <a:rPr lang="en-GB" dirty="0"/>
              <a:t> </a:t>
            </a:r>
            <a:r>
              <a:rPr lang="en-GB" dirty="0" err="1"/>
              <a:t>argraff</a:t>
            </a:r>
            <a:r>
              <a:rPr lang="en-GB" dirty="0"/>
              <a:t> </a:t>
            </a:r>
            <a:r>
              <a:rPr lang="en-GB" dirty="0" err="1"/>
              <a:t>arnoch</a:t>
            </a:r>
            <a:r>
              <a:rPr lang="en-GB" dirty="0"/>
              <a:t> (</a:t>
            </a:r>
            <a:r>
              <a:rPr lang="en-GB" dirty="0" err="1"/>
              <a:t>i</a:t>
            </a:r>
            <a:r>
              <a:rPr lang="en-GB" dirty="0"/>
              <a:t>)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 Newydd (ii) </a:t>
            </a:r>
            <a:r>
              <a:rPr lang="en-GB" dirty="0" err="1"/>
              <a:t>cydweithio</a:t>
            </a:r>
            <a:r>
              <a:rPr lang="en-GB" dirty="0"/>
              <a:t> ag </a:t>
            </a:r>
            <a:r>
              <a:rPr lang="en-GB" dirty="0" err="1"/>
              <a:t>eraill</a:t>
            </a:r>
            <a:r>
              <a:rPr lang="en-GB" dirty="0"/>
              <a:t> </a:t>
            </a:r>
          </a:p>
          <a:p>
            <a:r>
              <a:rPr lang="en-GB" dirty="0"/>
              <a:t>Am </a:t>
            </a:r>
            <a:r>
              <a:rPr lang="en-GB" dirty="0" err="1"/>
              <a:t>nawr</a:t>
            </a:r>
            <a:r>
              <a:rPr lang="en-GB" dirty="0"/>
              <a:t> –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i </a:t>
            </a:r>
            <a:r>
              <a:rPr lang="en-GB" dirty="0" err="1"/>
              <a:t>lawr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12653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A88E1-532A-CE22-456C-082890EF6C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565F7-4ED6-373D-1929-6A99D2BFD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Amser </a:t>
            </a:r>
            <a:r>
              <a:rPr lang="en-GB" sz="4000" dirty="0" err="1"/>
              <a:t>i</a:t>
            </a:r>
            <a:r>
              <a:rPr lang="en-GB" sz="4000" dirty="0"/>
              <a:t> </a:t>
            </a:r>
            <a:r>
              <a:rPr lang="en-GB" sz="4000" dirty="0" err="1"/>
              <a:t>feddwl</a:t>
            </a:r>
            <a:r>
              <a:rPr lang="en-GB" sz="4000" dirty="0"/>
              <a:t> </a:t>
            </a:r>
            <a:r>
              <a:rPr lang="en-GB" sz="4000" dirty="0" err="1"/>
              <a:t>myfrio</a:t>
            </a:r>
            <a:r>
              <a:rPr lang="en-GB" sz="4000" dirty="0"/>
              <a:t> … / Time to think and reflect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1E495-FD8F-9A47-1C85-337D9DB43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8070"/>
            <a:ext cx="11481847" cy="4171167"/>
          </a:xfrm>
        </p:spPr>
        <p:txBody>
          <a:bodyPr>
            <a:normAutofit/>
          </a:bodyPr>
          <a:lstStyle/>
          <a:p>
            <a:r>
              <a:rPr lang="en-GB" dirty="0"/>
              <a:t>An incident / experience that stands out for (</a:t>
            </a:r>
            <a:r>
              <a:rPr lang="en-GB" dirty="0" err="1"/>
              <a:t>i</a:t>
            </a:r>
            <a:r>
              <a:rPr lang="en-GB" dirty="0"/>
              <a:t>)learning gained (ii)collaboration elements - lets reflect …</a:t>
            </a:r>
          </a:p>
          <a:p>
            <a:endParaRPr lang="en-GB" dirty="0"/>
          </a:p>
          <a:p>
            <a:r>
              <a:rPr lang="en-GB" dirty="0"/>
              <a:t>How did you feel at the time? How did you feel after the experience? </a:t>
            </a:r>
          </a:p>
          <a:p>
            <a:r>
              <a:rPr lang="en-GB" dirty="0"/>
              <a:t>What was good or bad about the situation? Evaluation</a:t>
            </a:r>
          </a:p>
          <a:p>
            <a:r>
              <a:rPr lang="en-GB" dirty="0"/>
              <a:t>What sense can you know make of the situation? Description</a:t>
            </a:r>
          </a:p>
          <a:p>
            <a:r>
              <a:rPr lang="en-GB" dirty="0"/>
              <a:t>Was there something that you could’ve done differently? Conclusion</a:t>
            </a:r>
          </a:p>
          <a:p>
            <a:r>
              <a:rPr lang="en-GB" dirty="0"/>
              <a:t>Is there something you’ll take forward from this experience? Action Plan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5442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6F17-0E13-DC4A-8357-161DBD539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537845"/>
            <a:ext cx="11481847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For OAE &amp; SES students final paragraph could draw upon CPD logbook/ Work placement content – as this may include things such as…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2A87-D05D-934F-A43B-D82951A0C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301433"/>
            <a:ext cx="11481847" cy="3575934"/>
          </a:xfrm>
        </p:spPr>
        <p:txBody>
          <a:bodyPr>
            <a:normAutofit fontScale="77500" lnSpcReduction="2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Specific activity chosen; resources and standards (NGBs) linked to activity; 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Course / s attended &amp; outcome i.e. level 1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detail on standards &amp; why are you working towards this award, 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importance and relevance of the award;</a:t>
            </a:r>
          </a:p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prerequisites </a:t>
            </a:r>
            <a:r>
              <a:rPr lang="en-GB" sz="4400" b="0" i="0" dirty="0">
                <a:effectLst/>
                <a:latin typeface="Calibri" panose="020F0502020204030204" pitchFamily="34" charset="0"/>
              </a:rPr>
              <a:t>(skills checks)/ experiences required (analysis of own skills in this area) 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975405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Gibbs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609579"/>
            <a:ext cx="2134460" cy="2626299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Learning by doing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2802" y="182562"/>
            <a:ext cx="8473938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58D8B-558E-B940-BF00-7B20451C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14604"/>
            <a:ext cx="11481847" cy="1325563"/>
          </a:xfrm>
        </p:spPr>
        <p:txBody>
          <a:bodyPr/>
          <a:lstStyle/>
          <a:p>
            <a:r>
              <a:rPr lang="en-GB" dirty="0"/>
              <a:t>Approaching Reflections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Identify your purpose and focus: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Relating theory to practice</a:t>
            </a:r>
          </a:p>
          <a:p>
            <a:r>
              <a:rPr lang="en-GB" dirty="0"/>
              <a:t>Key issues and hot topics within the field</a:t>
            </a:r>
          </a:p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38B2-41F7-4685-2694-49113FCA9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124" y="130878"/>
            <a:ext cx="11481847" cy="1325563"/>
          </a:xfrm>
        </p:spPr>
        <p:txBody>
          <a:bodyPr/>
          <a:lstStyle/>
          <a:p>
            <a:r>
              <a:rPr lang="en-GB" dirty="0"/>
              <a:t>Additional paperwork to be submitted as appendices … hand in completed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9B409-3784-95A2-14C5-E05D918A5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904557" cy="40058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100" b="1" dirty="0" err="1">
                <a:latin typeface="Calibri" panose="020F0502020204030204" pitchFamily="34" charset="0"/>
              </a:rPr>
              <a:t>Profiad</a:t>
            </a:r>
            <a:r>
              <a:rPr lang="en-GB" sz="5100" b="1" dirty="0">
                <a:latin typeface="Calibri" panose="020F0502020204030204" pitchFamily="34" charset="0"/>
              </a:rPr>
              <a:t> Gwaith </a:t>
            </a:r>
            <a:r>
              <a:rPr lang="en-GB" sz="5100" dirty="0">
                <a:latin typeface="Calibri" panose="020F0502020204030204" pitchFamily="34" charset="0"/>
              </a:rPr>
              <a:t>: </a:t>
            </a:r>
            <a:r>
              <a:rPr lang="en-GB" sz="5100" dirty="0" err="1">
                <a:latin typeface="Calibri" panose="020F0502020204030204" pitchFamily="34" charset="0"/>
              </a:rPr>
              <a:t>angen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cyflwyno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Ffurflen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Gwerthuso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oddi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wrth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eich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Cyflogwr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sz="51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5100" b="1" dirty="0" err="1">
                <a:latin typeface="Calibri" panose="020F0502020204030204" pitchFamily="34" charset="0"/>
              </a:rPr>
              <a:t>Oriau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Profiad</a:t>
            </a:r>
            <a:r>
              <a:rPr lang="en-GB" sz="5100" b="1" dirty="0">
                <a:latin typeface="Calibri" panose="020F0502020204030204" pitchFamily="34" charset="0"/>
              </a:rPr>
              <a:t> / </a:t>
            </a:r>
            <a:r>
              <a:rPr lang="en-GB" sz="5100" b="1" dirty="0" err="1">
                <a:latin typeface="Calibri" panose="020F0502020204030204" pitchFamily="34" charset="0"/>
              </a:rPr>
              <a:t>Datblygiad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Proffesiynol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b="1" dirty="0" err="1">
                <a:latin typeface="Calibri" panose="020F0502020204030204" pitchFamily="34" charset="0"/>
              </a:rPr>
              <a:t>Parhaus</a:t>
            </a:r>
            <a:r>
              <a:rPr lang="en-GB" sz="5100" b="1" dirty="0">
                <a:latin typeface="Calibri" panose="020F0502020204030204" pitchFamily="34" charset="0"/>
              </a:rPr>
              <a:t> </a:t>
            </a:r>
            <a:r>
              <a:rPr lang="en-GB" sz="5100" dirty="0">
                <a:latin typeface="Calibri" panose="020F0502020204030204" pitchFamily="34" charset="0"/>
              </a:rPr>
              <a:t>: </a:t>
            </a:r>
            <a:r>
              <a:rPr lang="en-GB" sz="5100" dirty="0" err="1">
                <a:latin typeface="Calibri" panose="020F0502020204030204" pitchFamily="34" charset="0"/>
              </a:rPr>
              <a:t>angen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cyflwyno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eich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llyfr</a:t>
            </a:r>
            <a:r>
              <a:rPr lang="en-GB" sz="5100" dirty="0">
                <a:latin typeface="Calibri" panose="020F0502020204030204" pitchFamily="34" charset="0"/>
              </a:rPr>
              <a:t> log </a:t>
            </a:r>
            <a:r>
              <a:rPr lang="en-GB" sz="5100" dirty="0" err="1">
                <a:latin typeface="Calibri" panose="020F0502020204030204" pitchFamily="34" charset="0"/>
              </a:rPr>
              <a:t>ar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gyfer</a:t>
            </a:r>
            <a:r>
              <a:rPr lang="en-GB" sz="5100" dirty="0">
                <a:latin typeface="Calibri" panose="020F0502020204030204" pitchFamily="34" charset="0"/>
              </a:rPr>
              <a:t> nodi </a:t>
            </a:r>
            <a:r>
              <a:rPr lang="en-GB" sz="5100" dirty="0" err="1">
                <a:latin typeface="Calibri" panose="020F0502020204030204" pitchFamily="34" charset="0"/>
              </a:rPr>
              <a:t>holl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brofiadau</a:t>
            </a:r>
            <a:r>
              <a:rPr lang="en-GB" sz="5100" dirty="0">
                <a:latin typeface="Calibri" panose="020F0502020204030204" pitchFamily="34" charset="0"/>
              </a:rPr>
              <a:t> / </a:t>
            </a:r>
            <a:r>
              <a:rPr lang="en-GB" sz="5100" dirty="0" err="1">
                <a:latin typeface="Calibri" panose="020F0502020204030204" pitchFamily="34" charset="0"/>
              </a:rPr>
              <a:t>cyrsiau</a:t>
            </a:r>
            <a:r>
              <a:rPr lang="en-GB" sz="5100" dirty="0">
                <a:latin typeface="Calibri" panose="020F0502020204030204" pitchFamily="34" charset="0"/>
              </a:rPr>
              <a:t> DPP </a:t>
            </a:r>
            <a:r>
              <a:rPr lang="en-GB" sz="5100" dirty="0" err="1">
                <a:latin typeface="Calibri" panose="020F0502020204030204" pitchFamily="34" charset="0"/>
              </a:rPr>
              <a:t>rydych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wedi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mynychu</a:t>
            </a:r>
            <a:r>
              <a:rPr lang="en-GB" sz="5100" dirty="0">
                <a:latin typeface="Calibri" panose="020F0502020204030204" pitchFamily="34" charset="0"/>
              </a:rPr>
              <a:t> / </a:t>
            </a:r>
            <a:r>
              <a:rPr lang="en-GB" sz="5100" dirty="0" err="1">
                <a:latin typeface="Calibri" panose="020F0502020204030204" pitchFamily="34" charset="0"/>
              </a:rPr>
              <a:t>oriau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i</a:t>
            </a:r>
            <a:r>
              <a:rPr lang="en-GB" sz="5100" dirty="0">
                <a:latin typeface="Calibri" panose="020F0502020204030204" pitchFamily="34" charset="0"/>
              </a:rPr>
              <a:t> chi </a:t>
            </a:r>
            <a:r>
              <a:rPr lang="en-GB" sz="5100" dirty="0" err="1">
                <a:latin typeface="Calibri" panose="020F0502020204030204" pitchFamily="34" charset="0"/>
              </a:rPr>
              <a:t>wedi</a:t>
            </a:r>
            <a:r>
              <a:rPr lang="en-GB" sz="5100" dirty="0">
                <a:latin typeface="Calibri" panose="020F0502020204030204" pitchFamily="34" charset="0"/>
              </a:rPr>
              <a:t> </a:t>
            </a:r>
            <a:r>
              <a:rPr lang="en-GB" sz="5100" dirty="0" err="1">
                <a:latin typeface="Calibri" panose="020F0502020204030204" pitchFamily="34" charset="0"/>
              </a:rPr>
              <a:t>cyflawni</a:t>
            </a:r>
            <a:r>
              <a:rPr lang="en-GB" sz="5100" dirty="0">
                <a:latin typeface="Calibri" panose="020F0502020204030204" pitchFamily="34" charset="0"/>
              </a:rPr>
              <a:t>.  </a:t>
            </a:r>
            <a:endParaRPr lang="en-US" sz="5100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BDC99E-26C4-29D1-7DFD-02EE98133525}"/>
              </a:ext>
            </a:extLst>
          </p:cNvPr>
          <p:cNvSpPr txBox="1">
            <a:spLocks/>
          </p:cNvSpPr>
          <p:nvPr/>
        </p:nvSpPr>
        <p:spPr>
          <a:xfrm>
            <a:off x="6745856" y="1690688"/>
            <a:ext cx="5087923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600" b="1" dirty="0">
                <a:latin typeface="Calibri" panose="020F0502020204030204" pitchFamily="34" charset="0"/>
              </a:rPr>
              <a:t>Work placement </a:t>
            </a:r>
            <a:r>
              <a:rPr lang="en-GB" sz="4600" dirty="0">
                <a:latin typeface="Calibri" panose="020F0502020204030204" pitchFamily="34" charset="0"/>
              </a:rPr>
              <a:t>: completed Placement Review from the Employer. </a:t>
            </a:r>
          </a:p>
          <a:p>
            <a:pPr marL="0" indent="0">
              <a:buNone/>
            </a:pPr>
            <a:endParaRPr lang="en-GB" sz="46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4600" b="1" dirty="0">
                <a:latin typeface="Calibri" panose="020F0502020204030204" pitchFamily="34" charset="0"/>
              </a:rPr>
              <a:t>Logged Hrs &amp; CPD: </a:t>
            </a:r>
            <a:r>
              <a:rPr lang="en-GB" sz="4600" dirty="0">
                <a:latin typeface="Calibri" panose="020F0502020204030204" pitchFamily="34" charset="0"/>
              </a:rPr>
              <a:t>logbook for all the CPD you’ve attended / logged hours that you’ve achieved. </a:t>
            </a:r>
            <a:r>
              <a:rPr lang="en-GB" sz="5400" dirty="0">
                <a:latin typeface="Calibri" panose="020F0502020204030204" pitchFamily="34" charset="0"/>
              </a:rPr>
              <a:t> </a:t>
            </a:r>
            <a:endParaRPr lang="en-US" sz="7200" dirty="0"/>
          </a:p>
          <a:p>
            <a:pPr marL="0" indent="0">
              <a:buNone/>
            </a:pPr>
            <a:endParaRPr lang="en-US" sz="5400" dirty="0"/>
          </a:p>
          <a:p>
            <a:endParaRPr lang="en-US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509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0BBF5-B980-BADD-AAFF-88CBCFF96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106" y="1253331"/>
            <a:ext cx="5050005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600" b="1" dirty="0">
                <a:ea typeface="+mj-lt"/>
                <a:cs typeface="+mj-lt"/>
              </a:rPr>
              <a:t>DA </a:t>
            </a:r>
            <a:r>
              <a:rPr lang="en-US" sz="2000" b="1" dirty="0" err="1">
                <a:ea typeface="+mj-lt"/>
                <a:cs typeface="+mj-lt"/>
              </a:rPr>
              <a:t>deallusrwydd</a:t>
            </a:r>
            <a:r>
              <a:rPr lang="en-US" sz="2000" b="1" dirty="0">
                <a:ea typeface="+mj-lt"/>
                <a:cs typeface="+mj-lt"/>
              </a:rPr>
              <a:t> </a:t>
            </a:r>
            <a:r>
              <a:rPr lang="en-US" sz="2000" b="1" dirty="0" err="1">
                <a:ea typeface="+mj-lt"/>
                <a:cs typeface="+mj-lt"/>
              </a:rPr>
              <a:t>artiffisial</a:t>
            </a:r>
            <a:r>
              <a:rPr lang="en-US" sz="2000" b="1" dirty="0">
                <a:ea typeface="+mj-lt"/>
                <a:cs typeface="+mj-lt"/>
              </a:rPr>
              <a:t> 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Mae DA </a:t>
            </a:r>
            <a:r>
              <a:rPr lang="en-US" dirty="0" err="1">
                <a:ea typeface="+mn-lt"/>
                <a:cs typeface="+mn-lt"/>
              </a:rPr>
              <a:t>Cynhyrchiol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yn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cyfeirio</a:t>
            </a:r>
            <a:r>
              <a:rPr lang="en-US" dirty="0">
                <a:ea typeface="+mn-lt"/>
                <a:cs typeface="+mn-lt"/>
              </a:rPr>
              <a:t> at </a:t>
            </a:r>
            <a:r>
              <a:rPr lang="en-US" dirty="0" err="1">
                <a:ea typeface="+mn-lt"/>
                <a:cs typeface="+mn-lt"/>
              </a:rPr>
              <a:t>systemau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deallusrwydd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artiffisial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uwch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gynlluniwyd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i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greu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cynnwys</a:t>
            </a:r>
            <a:r>
              <a:rPr lang="en-US" dirty="0">
                <a:ea typeface="+mn-lt"/>
                <a:cs typeface="+mn-lt"/>
              </a:rPr>
              <a:t> Newydd, </a:t>
            </a:r>
            <a:r>
              <a:rPr lang="en-US" dirty="0" err="1">
                <a:ea typeface="+mn-lt"/>
                <a:cs typeface="+mn-lt"/>
              </a:rPr>
              <a:t>cynnwys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delweddau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dirty="0" err="1">
                <a:ea typeface="+mn-lt"/>
                <a:cs typeface="+mn-lt"/>
              </a:rPr>
              <a:t>cerddoriaeth</a:t>
            </a:r>
            <a:r>
              <a:rPr lang="en-US" dirty="0">
                <a:ea typeface="+mn-lt"/>
                <a:cs typeface="+mn-lt"/>
              </a:rPr>
              <a:t> a </a:t>
            </a:r>
            <a:r>
              <a:rPr lang="en-US" dirty="0" err="1">
                <a:ea typeface="+mn-lt"/>
                <a:cs typeface="+mn-lt"/>
              </a:rPr>
              <a:t>llawer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mwy</a:t>
            </a:r>
            <a:r>
              <a:rPr lang="en-US" dirty="0">
                <a:ea typeface="+mn-lt"/>
                <a:cs typeface="+mn-lt"/>
              </a:rPr>
              <a:t>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 txBox="1">
            <a:spLocks/>
          </p:cNvSpPr>
          <p:nvPr/>
        </p:nvSpPr>
        <p:spPr>
          <a:xfrm>
            <a:off x="6983227" y="1191679"/>
            <a:ext cx="4896556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b="1" dirty="0">
                <a:ea typeface="+mn-lt"/>
                <a:cs typeface="+mn-lt"/>
              </a:rPr>
              <a:t>AI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ea typeface="+mn-lt"/>
                <a:cs typeface="+mn-lt"/>
              </a:rPr>
              <a:t>AI refers to advanced artificial intelligence systems designed to create new content, including text, images, music and much more.</a:t>
            </a: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73465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456" y="228037"/>
            <a:ext cx="11499692" cy="24024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 dirty="0">
                <a:ea typeface="+mn-lt"/>
                <a:cs typeface="+mn-lt"/>
              </a:rPr>
              <a:t>Tools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We can increasingly find Generative AI in our digital technology. Current trends indicate an average of hundreds of new tools or significant updates each month, implying 5-10 new tools daily globally (World Economic Forum, 2024) </a:t>
            </a:r>
          </a:p>
        </p:txBody>
      </p:sp>
      <p:pic>
        <p:nvPicPr>
          <p:cNvPr id="3" name="Picture 2" descr="A logo of a blue and purple square&#10;&#10;Description automatically generated">
            <a:extLst>
              <a:ext uri="{FF2B5EF4-FFF2-40B4-BE49-F238E27FC236}">
                <a16:creationId xmlns:a16="http://schemas.microsoft.com/office/drawing/2014/main" id="{25F8F1C8-FC6A-B323-29F0-5709B02B8E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6318" y="2959039"/>
            <a:ext cx="952500" cy="1047750"/>
          </a:xfrm>
          <a:prstGeom prst="rect">
            <a:avLst/>
          </a:prstGeom>
        </p:spPr>
      </p:pic>
      <p:pic>
        <p:nvPicPr>
          <p:cNvPr id="6" name="Picture 5" descr="Perplexity Logo PNG Vectors Free Download">
            <a:extLst>
              <a:ext uri="{FF2B5EF4-FFF2-40B4-BE49-F238E27FC236}">
                <a16:creationId xmlns:a16="http://schemas.microsoft.com/office/drawing/2014/main" id="{816D0FDC-5A5C-77E1-EABC-8F1E7AF3F4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2532" y="2893483"/>
            <a:ext cx="1104901" cy="1071034"/>
          </a:xfrm>
          <a:prstGeom prst="rect">
            <a:avLst/>
          </a:prstGeom>
        </p:spPr>
      </p:pic>
      <p:pic>
        <p:nvPicPr>
          <p:cNvPr id="7" name="Picture 6" descr="A white arrow in a green circle&#10;&#10;Description automatically generated">
            <a:extLst>
              <a:ext uri="{FF2B5EF4-FFF2-40B4-BE49-F238E27FC236}">
                <a16:creationId xmlns:a16="http://schemas.microsoft.com/office/drawing/2014/main" id="{DCBBB4AC-DAC2-B2E3-268A-7B709F8C1E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171436" y="2840367"/>
            <a:ext cx="1176867" cy="1202267"/>
          </a:xfrm>
          <a:prstGeom prst="rect">
            <a:avLst/>
          </a:prstGeom>
        </p:spPr>
      </p:pic>
      <p:pic>
        <p:nvPicPr>
          <p:cNvPr id="10" name="Picture 9" descr="A red and black logo&#10;&#10;Description automatically generated">
            <a:extLst>
              <a:ext uri="{FF2B5EF4-FFF2-40B4-BE49-F238E27FC236}">
                <a16:creationId xmlns:a16="http://schemas.microsoft.com/office/drawing/2014/main" id="{FC08A8E2-372F-B01B-08A7-98AE4343D69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7500" t="2489" r="20625" b="-885"/>
          <a:stretch/>
        </p:blipFill>
        <p:spPr>
          <a:xfrm>
            <a:off x="6248179" y="2885927"/>
            <a:ext cx="1191040" cy="1246188"/>
          </a:xfrm>
          <a:prstGeom prst="rect">
            <a:avLst/>
          </a:prstGeom>
        </p:spPr>
      </p:pic>
      <p:pic>
        <p:nvPicPr>
          <p:cNvPr id="15" name="Picture 14" descr="Gamma.app | Link4AI">
            <a:extLst>
              <a:ext uri="{FF2B5EF4-FFF2-40B4-BE49-F238E27FC236}">
                <a16:creationId xmlns:a16="http://schemas.microsoft.com/office/drawing/2014/main" id="{60A93060-A432-A591-F375-516304FFA5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32909" y="2720047"/>
            <a:ext cx="1434438" cy="1442905"/>
          </a:xfrm>
          <a:prstGeom prst="rect">
            <a:avLst/>
          </a:prstGeom>
        </p:spPr>
      </p:pic>
      <p:pic>
        <p:nvPicPr>
          <p:cNvPr id="16" name="Graphic 15" descr="Litmaps">
            <a:extLst>
              <a:ext uri="{FF2B5EF4-FFF2-40B4-BE49-F238E27FC236}">
                <a16:creationId xmlns:a16="http://schemas.microsoft.com/office/drawing/2014/main" id="{A027C357-55DE-C83C-2328-42844C967D1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9743221" y="3120853"/>
            <a:ext cx="2118927" cy="616294"/>
          </a:xfrm>
          <a:prstGeom prst="rect">
            <a:avLst/>
          </a:prstGeom>
        </p:spPr>
      </p:pic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991D3F8B-2A62-8D0D-5FC4-8CED62287A7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37868" y="5174589"/>
            <a:ext cx="7867136" cy="1455374"/>
          </a:xfrm>
          <a:prstGeom prst="rect">
            <a:avLst/>
          </a:prstGeom>
          <a:ln w="28575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38210681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F3ABD-DA6C-E6D5-588F-224F9CE36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09" y="-142875"/>
            <a:ext cx="10515600" cy="1325563"/>
          </a:xfrm>
        </p:spPr>
        <p:txBody>
          <a:bodyPr/>
          <a:lstStyle/>
          <a:p>
            <a:r>
              <a:rPr lang="en-US" b="1" err="1">
                <a:solidFill>
                  <a:schemeClr val="bg1"/>
                </a:solidFill>
                <a:ea typeface="Calibri Light"/>
                <a:cs typeface="Calibri Light"/>
              </a:rPr>
              <a:t>Moeseg</a:t>
            </a:r>
            <a:r>
              <a:rPr lang="en-US" b="1">
                <a:solidFill>
                  <a:schemeClr val="bg1"/>
                </a:solidFill>
                <a:ea typeface="Calibri Light"/>
                <a:cs typeface="Calibri Light"/>
              </a:rPr>
              <a:t> </a:t>
            </a:r>
            <a:r>
              <a:rPr lang="en-US" b="1" err="1">
                <a:solidFill>
                  <a:schemeClr val="bg1"/>
                </a:solidFill>
                <a:ea typeface="Calibri Light"/>
                <a:cs typeface="Calibri Light"/>
              </a:rPr>
              <a:t>gyda</a:t>
            </a:r>
            <a:r>
              <a:rPr lang="en-US" b="1">
                <a:solidFill>
                  <a:schemeClr val="bg1"/>
                </a:solidFill>
                <a:ea typeface="Calibri Light"/>
                <a:cs typeface="Calibri Light"/>
              </a:rPr>
              <a:t> DA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Content Placeholder 18">
            <a:extLst>
              <a:ext uri="{FF2B5EF4-FFF2-40B4-BE49-F238E27FC236}">
                <a16:creationId xmlns:a16="http://schemas.microsoft.com/office/drawing/2014/main" id="{E6942752-EEE7-A58C-921D-316B0B85D8AD}"/>
              </a:ext>
            </a:extLst>
          </p:cNvPr>
          <p:cNvSpPr txBox="1">
            <a:spLocks/>
          </p:cNvSpPr>
          <p:nvPr/>
        </p:nvSpPr>
        <p:spPr>
          <a:xfrm>
            <a:off x="345156" y="2014745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err="1">
                <a:ea typeface="+mn-lt"/>
                <a:cs typeface="+mn-lt"/>
              </a:rPr>
              <a:t>Atebion</a:t>
            </a:r>
            <a:r>
              <a:rPr lang="en-US" sz="3200">
                <a:ea typeface="+mn-lt"/>
                <a:cs typeface="+mn-lt"/>
              </a:rPr>
              <a:t> Bias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DA </a:t>
            </a:r>
            <a:r>
              <a:rPr lang="en-US" sz="3200" err="1">
                <a:ea typeface="Calibri"/>
                <a:cs typeface="Calibri"/>
              </a:rPr>
              <a:t>Gwallgo</a:t>
            </a:r>
            <a:r>
              <a:rPr lang="en-US" sz="3200">
                <a:ea typeface="Calibri"/>
                <a:cs typeface="Calibri"/>
              </a:rPr>
              <a:t>!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Dim </a:t>
            </a:r>
            <a:r>
              <a:rPr lang="en-US" sz="3200" err="1">
                <a:ea typeface="Calibri"/>
                <a:cs typeface="Calibri"/>
              </a:rPr>
              <a:t>mewn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cyd-destun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Eich </a:t>
            </a:r>
            <a:r>
              <a:rPr lang="en-US" sz="3200" err="1">
                <a:ea typeface="Calibri"/>
                <a:cs typeface="Calibri"/>
              </a:rPr>
              <a:t>cynnwys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ar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gael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i'r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cyhoedd</a:t>
            </a:r>
            <a:r>
              <a:rPr lang="en-US" sz="3200">
                <a:ea typeface="Calibri"/>
                <a:cs typeface="Calibri"/>
              </a:rPr>
              <a:t> </a:t>
            </a:r>
          </a:p>
          <a:p>
            <a:pPr marL="0" indent="0">
              <a:buNone/>
            </a:pPr>
            <a:r>
              <a:rPr lang="en-US" sz="3200" err="1">
                <a:ea typeface="Calibri"/>
                <a:cs typeface="Calibri"/>
              </a:rPr>
              <a:t>Diffyg</a:t>
            </a:r>
            <a:r>
              <a:rPr lang="en-US" sz="3200">
                <a:ea typeface="Calibri"/>
                <a:cs typeface="Calibri"/>
              </a:rPr>
              <a:t> </a:t>
            </a:r>
            <a:r>
              <a:rPr lang="en-US" sz="3200" err="1">
                <a:ea typeface="Calibri"/>
                <a:cs typeface="Calibri"/>
              </a:rPr>
              <a:t>tryloywder</a:t>
            </a:r>
            <a:r>
              <a:rPr lang="en-US" sz="3200">
                <a:ea typeface="Calibri"/>
                <a:cs typeface="Calibri"/>
              </a:rPr>
              <a:t> 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C283D923-2E60-D3E7-EA83-16AEDA4B0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1578" y="1070517"/>
            <a:ext cx="5157787" cy="823912"/>
          </a:xfrm>
        </p:spPr>
        <p:txBody>
          <a:bodyPr>
            <a:normAutofit/>
          </a:bodyPr>
          <a:lstStyle/>
          <a:p>
            <a:r>
              <a:rPr lang="en-US" sz="4800" err="1">
                <a:ea typeface="Calibri"/>
                <a:cs typeface="Calibri"/>
              </a:rPr>
              <a:t>Heriau</a:t>
            </a:r>
          </a:p>
        </p:txBody>
      </p:sp>
      <p:pic>
        <p:nvPicPr>
          <p:cNvPr id="12" name="Graphic 11" descr="Slippery with solid fill">
            <a:extLst>
              <a:ext uri="{FF2B5EF4-FFF2-40B4-BE49-F238E27FC236}">
                <a16:creationId xmlns:a16="http://schemas.microsoft.com/office/drawing/2014/main" id="{4C164913-F570-E97F-781E-93E2144B82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85286" y="1104557"/>
            <a:ext cx="914400" cy="914400"/>
          </a:xfrm>
          <a:prstGeom prst="rect">
            <a:avLst/>
          </a:prstGeom>
        </p:spPr>
      </p:pic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6EF9C979-6256-ED40-B798-DC9BFC91E1C2}"/>
              </a:ext>
            </a:extLst>
          </p:cNvPr>
          <p:cNvSpPr txBox="1">
            <a:spLocks/>
          </p:cNvSpPr>
          <p:nvPr/>
        </p:nvSpPr>
        <p:spPr>
          <a:xfrm>
            <a:off x="6172200" y="1190833"/>
            <a:ext cx="5183188" cy="8239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400" err="1">
                <a:ea typeface="Calibri"/>
                <a:cs typeface="Calibri"/>
              </a:rPr>
              <a:t>Manteision</a:t>
            </a:r>
          </a:p>
        </p:txBody>
      </p:sp>
      <p:pic>
        <p:nvPicPr>
          <p:cNvPr id="18" name="Graphic 17" descr="Checkmark with solid fill">
            <a:extLst>
              <a:ext uri="{FF2B5EF4-FFF2-40B4-BE49-F238E27FC236}">
                <a16:creationId xmlns:a16="http://schemas.microsoft.com/office/drawing/2014/main" id="{DCD4226C-D742-1F65-6A7F-56A9B85425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87727" y="1097692"/>
            <a:ext cx="914400" cy="914400"/>
          </a:xfrm>
          <a:prstGeom prst="rect">
            <a:avLst/>
          </a:prstGeom>
        </p:spPr>
      </p:pic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0FCFC52B-F0FC-233C-DA01-8055AC123B0C}"/>
              </a:ext>
            </a:extLst>
          </p:cNvPr>
          <p:cNvSpPr txBox="1">
            <a:spLocks/>
          </p:cNvSpPr>
          <p:nvPr/>
        </p:nvSpPr>
        <p:spPr>
          <a:xfrm>
            <a:off x="6439568" y="2201903"/>
            <a:ext cx="5183188" cy="36845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Cynhyddu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efeithiolrwydd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Cefnogi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canfyddiadau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newydd</a:t>
            </a:r>
            <a:r>
              <a:rPr lang="en-US">
                <a:ea typeface="Calibri" panose="020F0502020204030204"/>
                <a:cs typeface="Calibri" panose="020F0502020204030204"/>
              </a:rPr>
              <a:t> (</a:t>
            </a:r>
            <a:r>
              <a:rPr lang="en-US" err="1">
                <a:ea typeface="Calibri" panose="020F0502020204030204"/>
                <a:cs typeface="Calibri" panose="020F0502020204030204"/>
              </a:rPr>
              <a:t>prototeip</a:t>
            </a:r>
            <a:r>
              <a:rPr lang="en-US">
                <a:ea typeface="Calibri" panose="020F0502020204030204"/>
                <a:cs typeface="Calibri" panose="020F0502020204030204"/>
              </a:rPr>
              <a:t>, </a:t>
            </a:r>
            <a:r>
              <a:rPr lang="en-US" err="1">
                <a:ea typeface="Calibri" panose="020F0502020204030204"/>
                <a:cs typeface="Calibri" panose="020F0502020204030204"/>
              </a:rPr>
              <a:t>archwilio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cynnwys</a:t>
            </a:r>
            <a:r>
              <a:rPr lang="en-US">
                <a:ea typeface="Calibri" panose="020F0502020204030204"/>
                <a:cs typeface="Calibri" panose="020F0502020204030204"/>
              </a:rPr>
              <a:t>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Creu </a:t>
            </a:r>
            <a:r>
              <a:rPr lang="en-US" err="1">
                <a:ea typeface="Calibri" panose="020F0502020204030204"/>
                <a:cs typeface="Calibri" panose="020F0502020204030204"/>
              </a:rPr>
              <a:t>modelau'n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gyflym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gynnwys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llawer</a:t>
            </a:r>
            <a:r>
              <a:rPr lang="en-US">
                <a:ea typeface="Calibri" panose="020F0502020204030204"/>
                <a:cs typeface="Calibri" panose="020F0502020204030204"/>
              </a:rPr>
              <a:t> o </a:t>
            </a:r>
            <a:r>
              <a:rPr lang="en-US" err="1">
                <a:ea typeface="Calibri" panose="020F0502020204030204"/>
                <a:cs typeface="Calibri" panose="020F0502020204030204"/>
              </a:rPr>
              <a:t>ddata</a:t>
            </a:r>
            <a:r>
              <a:rPr lang="en-US">
                <a:ea typeface="Calibri" panose="020F0502020204030204"/>
                <a:cs typeface="Calibri" panose="020F0502020204030204"/>
              </a:rPr>
              <a:t> a </a:t>
            </a:r>
            <a:r>
              <a:rPr lang="en-US" err="1">
                <a:ea typeface="Calibri" panose="020F0502020204030204"/>
                <a:cs typeface="Calibri" panose="020F0502020204030204"/>
              </a:rPr>
              <a:t>gan</a:t>
            </a:r>
            <a:r>
              <a:rPr lang="en-US">
                <a:ea typeface="Calibri" panose="020F0502020204030204"/>
                <a:cs typeface="Calibri" panose="020F0502020204030204"/>
              </a:rPr>
              <a:t> </a:t>
            </a:r>
            <a:r>
              <a:rPr lang="en-US" err="1">
                <a:ea typeface="Calibri" panose="020F0502020204030204"/>
                <a:cs typeface="Calibri" panose="020F0502020204030204"/>
              </a:rPr>
              <a:t>ddefnyddio</a:t>
            </a:r>
            <a:r>
              <a:rPr lang="en-US">
                <a:ea typeface="Calibri" panose="020F0502020204030204"/>
                <a:cs typeface="Calibri" panose="020F0502020204030204"/>
              </a:rPr>
              <a:t> data </a:t>
            </a:r>
            <a:r>
              <a:rPr lang="en-US" err="1">
                <a:ea typeface="Calibri" panose="020F0502020204030204"/>
                <a:cs typeface="Calibri" panose="020F0502020204030204"/>
              </a:rPr>
              <a:t>cymleth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Hygyrch</a:t>
            </a:r>
            <a:r>
              <a:rPr lang="en-US">
                <a:ea typeface="Calibri" panose="020F0502020204030204"/>
                <a:cs typeface="Calibri" panose="020F0502020204030204"/>
              </a:rPr>
              <a:t> (accessible)</a:t>
            </a:r>
          </a:p>
          <a:p>
            <a:pPr marL="0" indent="0">
              <a:buNone/>
            </a:pPr>
            <a:r>
              <a:rPr lang="en-US" err="1">
                <a:ea typeface="Calibri" panose="020F0502020204030204"/>
                <a:cs typeface="Calibri" panose="020F0502020204030204"/>
              </a:rPr>
              <a:t>Awtomeiddio</a:t>
            </a:r>
            <a:r>
              <a:rPr lang="en-US">
                <a:ea typeface="Calibri" panose="020F0502020204030204"/>
                <a:cs typeface="Calibri" panose="020F0502020204030204"/>
              </a:rPr>
              <a:t> (automation) </a:t>
            </a:r>
          </a:p>
        </p:txBody>
      </p:sp>
    </p:spTree>
    <p:extLst>
      <p:ext uri="{BB962C8B-B14F-4D97-AF65-F5344CB8AC3E}">
        <p14:creationId xmlns:p14="http://schemas.microsoft.com/office/powerpoint/2010/main" val="1606961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45092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FFFF"/>
                </a:solidFill>
                <a:cs typeface="Calibri Light"/>
              </a:rPr>
              <a:t>Ethics with AI</a:t>
            </a:r>
            <a:endParaRPr lang="en-US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68534-5F2D-3F88-151D-34B35C05CC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190833"/>
            <a:ext cx="5157787" cy="823912"/>
          </a:xfrm>
        </p:spPr>
        <p:txBody>
          <a:bodyPr>
            <a:normAutofit/>
          </a:bodyPr>
          <a:lstStyle/>
          <a:p>
            <a:r>
              <a:rPr lang="en-US" sz="4800">
                <a:ea typeface="Calibri"/>
                <a:cs typeface="Calibri"/>
              </a:rPr>
              <a:t>Challenges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14745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>
                <a:ea typeface="+mn-lt"/>
                <a:cs typeface="+mn-lt"/>
              </a:rPr>
              <a:t>Biased responses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AI Hallucination!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Not context-based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Your content becomes public (or you give the copyright to companies)</a:t>
            </a:r>
          </a:p>
          <a:p>
            <a:pPr marL="0" indent="0">
              <a:buNone/>
            </a:pPr>
            <a:r>
              <a:rPr lang="en-US" sz="3200">
                <a:ea typeface="Calibri"/>
                <a:cs typeface="Calibri"/>
              </a:rPr>
              <a:t>Lack of transparency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EDA4AC-FB90-EB7A-C1B5-44471882A6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190833"/>
            <a:ext cx="5183188" cy="823912"/>
          </a:xfrm>
        </p:spPr>
        <p:txBody>
          <a:bodyPr>
            <a:noAutofit/>
          </a:bodyPr>
          <a:lstStyle/>
          <a:p>
            <a:r>
              <a:rPr lang="en-US" sz="5400">
                <a:ea typeface="Calibri"/>
                <a:cs typeface="Calibri"/>
              </a:rPr>
              <a:t>Benefits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FE7AD7-E634-3A8D-467A-84AB207214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14745"/>
            <a:ext cx="5183188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Increased efficiency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Supports innovation (prototyping, exploring content)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Fast model creation (complex data)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Accessibility</a:t>
            </a:r>
          </a:p>
          <a:p>
            <a:pPr marL="0" indent="0">
              <a:buNone/>
            </a:pPr>
            <a:r>
              <a:rPr lang="en-US">
                <a:ea typeface="Calibri" panose="020F0502020204030204"/>
                <a:cs typeface="Calibri" panose="020F0502020204030204"/>
              </a:rPr>
              <a:t>Automation</a:t>
            </a:r>
          </a:p>
        </p:txBody>
      </p:sp>
      <p:pic>
        <p:nvPicPr>
          <p:cNvPr id="6" name="Graphic 5" descr="Slippery with solid fill">
            <a:extLst>
              <a:ext uri="{FF2B5EF4-FFF2-40B4-BE49-F238E27FC236}">
                <a16:creationId xmlns:a16="http://schemas.microsoft.com/office/drawing/2014/main" id="{0731A194-0E10-FE26-0A0F-28F539B30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85286" y="1104557"/>
            <a:ext cx="914400" cy="914400"/>
          </a:xfrm>
          <a:prstGeom prst="rect">
            <a:avLst/>
          </a:prstGeom>
        </p:spPr>
      </p:pic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73C62F73-C2DA-02D2-67CC-05D49494A2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30043" y="10976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61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Ethics in AI – How can I use it?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5" y="1358815"/>
            <a:ext cx="2734680" cy="30224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Follow your Assessment Guidance</a:t>
            </a:r>
            <a:endParaRPr lang="en-US" sz="4000" b="1"/>
          </a:p>
        </p:txBody>
      </p:sp>
      <p:pic>
        <p:nvPicPr>
          <p:cNvPr id="3" name="Picture 2" descr="A white table with black text&#10;&#10;Description automatically generated">
            <a:extLst>
              <a:ext uri="{FF2B5EF4-FFF2-40B4-BE49-F238E27FC236}">
                <a16:creationId xmlns:a16="http://schemas.microsoft.com/office/drawing/2014/main" id="{D8EF8BEB-CE74-1713-B98B-1C81383FB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656" y="1099102"/>
            <a:ext cx="6052931" cy="4719431"/>
          </a:xfrm>
          <a:prstGeom prst="rect">
            <a:avLst/>
          </a:prstGeom>
        </p:spPr>
      </p:pic>
      <p:pic>
        <p:nvPicPr>
          <p:cNvPr id="5" name="Graphic 4" descr="Arrow: Counter-clockwise curve with solid fill">
            <a:extLst>
              <a:ext uri="{FF2B5EF4-FFF2-40B4-BE49-F238E27FC236}">
                <a16:creationId xmlns:a16="http://schemas.microsoft.com/office/drawing/2014/main" id="{E3E385AD-CD40-4904-C93B-E1D931C09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6200000">
            <a:off x="8851557" y="1090828"/>
            <a:ext cx="914400" cy="914400"/>
          </a:xfrm>
          <a:prstGeom prst="rect">
            <a:avLst/>
          </a:prstGeom>
        </p:spPr>
      </p:pic>
      <p:sp>
        <p:nvSpPr>
          <p:cNvPr id="7" name="Content Placeholder 18">
            <a:extLst>
              <a:ext uri="{FF2B5EF4-FFF2-40B4-BE49-F238E27FC236}">
                <a16:creationId xmlns:a16="http://schemas.microsoft.com/office/drawing/2014/main" id="{75406D45-E1DE-05CF-D2E5-63CB7D259AA4}"/>
              </a:ext>
            </a:extLst>
          </p:cNvPr>
          <p:cNvSpPr txBox="1">
            <a:spLocks/>
          </p:cNvSpPr>
          <p:nvPr/>
        </p:nvSpPr>
        <p:spPr>
          <a:xfrm>
            <a:off x="9479556" y="1593593"/>
            <a:ext cx="1917762" cy="25556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Find which ones you can use to support your work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34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>
            <a:normAutofit/>
          </a:bodyPr>
          <a:lstStyle/>
          <a:p>
            <a:pPr algn="ctr"/>
            <a:r>
              <a:rPr lang="en-GB" b="1" err="1">
                <a:solidFill>
                  <a:srgbClr val="FFFFFF"/>
                </a:solidFill>
                <a:cs typeface="Calibri Light"/>
              </a:rPr>
              <a:t>Moeseg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 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yn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 DA – Sut 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i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 </a:t>
            </a:r>
            <a:r>
              <a:rPr lang="en-GB" b="1" err="1">
                <a:solidFill>
                  <a:srgbClr val="FFFFFF"/>
                </a:solidFill>
                <a:cs typeface="Calibri Light"/>
              </a:rPr>
              <a:t>ddefnyddio</a:t>
            </a:r>
            <a:r>
              <a:rPr lang="en-GB" b="1">
                <a:solidFill>
                  <a:srgbClr val="FFFFFF"/>
                </a:solidFill>
                <a:cs typeface="Calibri Light"/>
              </a:rPr>
              <a:t>?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265" y="1358815"/>
            <a:ext cx="2774785" cy="378447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Dilyn </a:t>
            </a:r>
            <a:r>
              <a:rPr lang="en-US" sz="4000" b="1" err="1">
                <a:ea typeface="+mn-lt"/>
                <a:cs typeface="+mn-lt"/>
              </a:rPr>
              <a:t>eich</a:t>
            </a:r>
            <a:r>
              <a:rPr lang="en-US" sz="4000" b="1">
                <a:ea typeface="+mn-lt"/>
                <a:cs typeface="+mn-lt"/>
              </a:rPr>
              <a:t> </a:t>
            </a:r>
            <a:r>
              <a:rPr lang="en-US" sz="4000" b="1" err="1">
                <a:ea typeface="+mn-lt"/>
                <a:cs typeface="+mn-lt"/>
              </a:rPr>
              <a:t>Manyleb</a:t>
            </a:r>
            <a:r>
              <a:rPr lang="en-US" sz="4000" b="1">
                <a:ea typeface="+mn-lt"/>
                <a:cs typeface="+mn-lt"/>
              </a:rPr>
              <a:t> </a:t>
            </a:r>
            <a:r>
              <a:rPr lang="en-US" sz="4000" b="1" err="1">
                <a:ea typeface="+mn-lt"/>
                <a:cs typeface="+mn-lt"/>
              </a:rPr>
              <a:t>Asesu</a:t>
            </a:r>
            <a:endParaRPr lang="en-US" sz="4000" b="1">
              <a:ea typeface="+mn-lt"/>
              <a:cs typeface="+mn-lt"/>
            </a:endParaRPr>
          </a:p>
          <a:p>
            <a:pPr marL="0" indent="0">
              <a:buNone/>
            </a:pPr>
            <a:endParaRPr lang="en-US" sz="4000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4000" b="1">
                <a:ea typeface="+mn-lt"/>
                <a:cs typeface="+mn-lt"/>
              </a:rPr>
              <a:t>Follow your Assessment Guidance</a:t>
            </a:r>
            <a:endParaRPr lang="en-US" sz="4000" b="1">
              <a:ea typeface="Calibri"/>
              <a:cs typeface="Calibri"/>
            </a:endParaRPr>
          </a:p>
        </p:txBody>
      </p:sp>
      <p:pic>
        <p:nvPicPr>
          <p:cNvPr id="3" name="Picture 2" descr="A white table with black text&#10;&#10;Description automatically generated">
            <a:extLst>
              <a:ext uri="{FF2B5EF4-FFF2-40B4-BE49-F238E27FC236}">
                <a16:creationId xmlns:a16="http://schemas.microsoft.com/office/drawing/2014/main" id="{D8EF8BEB-CE74-1713-B98B-1C81383FBA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656" y="1099102"/>
            <a:ext cx="6052931" cy="4719431"/>
          </a:xfrm>
          <a:prstGeom prst="rect">
            <a:avLst/>
          </a:prstGeom>
        </p:spPr>
      </p:pic>
      <p:pic>
        <p:nvPicPr>
          <p:cNvPr id="5" name="Graphic 4" descr="Arrow: Counter-clockwise curve with solid fill">
            <a:extLst>
              <a:ext uri="{FF2B5EF4-FFF2-40B4-BE49-F238E27FC236}">
                <a16:creationId xmlns:a16="http://schemas.microsoft.com/office/drawing/2014/main" id="{E3E385AD-CD40-4904-C93B-E1D931C091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6200000">
            <a:off x="8851557" y="1090828"/>
            <a:ext cx="914400" cy="914400"/>
          </a:xfrm>
          <a:prstGeom prst="rect">
            <a:avLst/>
          </a:prstGeom>
        </p:spPr>
      </p:pic>
      <p:sp>
        <p:nvSpPr>
          <p:cNvPr id="7" name="Content Placeholder 18">
            <a:extLst>
              <a:ext uri="{FF2B5EF4-FFF2-40B4-BE49-F238E27FC236}">
                <a16:creationId xmlns:a16="http://schemas.microsoft.com/office/drawing/2014/main" id="{75406D45-E1DE-05CF-D2E5-63CB7D259AA4}"/>
              </a:ext>
            </a:extLst>
          </p:cNvPr>
          <p:cNvSpPr txBox="1">
            <a:spLocks/>
          </p:cNvSpPr>
          <p:nvPr/>
        </p:nvSpPr>
        <p:spPr>
          <a:xfrm>
            <a:off x="9479556" y="1540120"/>
            <a:ext cx="1864289" cy="40261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Pa rai </a:t>
            </a:r>
            <a:r>
              <a:rPr lang="en-US" err="1">
                <a:ea typeface="+mn-lt"/>
                <a:cs typeface="+mn-lt"/>
              </a:rPr>
              <a:t>medrwch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ddefnyddio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 </a:t>
            </a:r>
            <a:r>
              <a:rPr lang="en-US" err="1">
                <a:ea typeface="+mn-lt"/>
                <a:cs typeface="+mn-lt"/>
              </a:rPr>
              <a:t>gefnogi'ch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gwaith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Find which ones you can use to support your work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14780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071563"/>
            <a:ext cx="3940175" cy="5581650"/>
          </a:xfrm>
        </p:spPr>
        <p:txBody>
          <a:bodyPr>
            <a:normAutofit/>
          </a:bodyPr>
          <a:lstStyle/>
          <a:p>
            <a:pPr algn="r"/>
            <a:r>
              <a:rPr lang="en-GB" sz="3800">
                <a:cs typeface="Calibri Light"/>
              </a:rPr>
              <a:t>Student recommendations</a:t>
            </a:r>
            <a:endParaRPr lang="en-GB" sz="3800">
              <a:ea typeface="Calibri Light"/>
              <a:cs typeface="Calibri Light"/>
            </a:endParaRPr>
          </a:p>
        </p:txBody>
      </p:sp>
      <p:graphicFrame>
        <p:nvGraphicFramePr>
          <p:cNvPr id="28" name="Content Placeholder 25">
            <a:extLst>
              <a:ext uri="{FF2B5EF4-FFF2-40B4-BE49-F238E27FC236}">
                <a16:creationId xmlns:a16="http://schemas.microsoft.com/office/drawing/2014/main" id="{61F8137D-EFB9-11FA-E11F-9CD5AA83DF4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934236727"/>
              </p:ext>
            </p:extLst>
          </p:nvPr>
        </p:nvGraphicFramePr>
        <p:xfrm>
          <a:off x="4710642" y="428096"/>
          <a:ext cx="7481358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32467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8782-290F-7D98-2B9C-023586563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0304"/>
            <a:ext cx="10515600" cy="1165906"/>
          </a:xfrm>
        </p:spPr>
        <p:txBody>
          <a:bodyPr/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Ethics in AI – How can I use it?</a:t>
            </a:r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CCDB931F-23EA-CE34-CA57-CC68ABA83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87" y="448635"/>
            <a:ext cx="11329490" cy="5375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>
                <a:ea typeface="+mn-lt"/>
                <a:cs typeface="+mn-lt"/>
              </a:rPr>
              <a:t>Important:</a:t>
            </a:r>
            <a:endParaRPr lang="en-US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Acknowledge your AI use in your work (see Guidance)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You are expected to include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this acknowledgement in a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separate page at the beginning </a:t>
            </a:r>
          </a:p>
          <a:p>
            <a:pPr lvl="1">
              <a:buNone/>
            </a:pPr>
            <a:r>
              <a:rPr lang="en-US" sz="1800" b="1" dirty="0">
                <a:solidFill>
                  <a:srgbClr val="002060"/>
                </a:solidFill>
                <a:highlight>
                  <a:srgbClr val="FFFF00"/>
                </a:highlight>
                <a:ea typeface="+mn-lt"/>
                <a:cs typeface="+mn-lt"/>
              </a:rPr>
              <a:t>of your submission</a:t>
            </a:r>
            <a:endParaRPr lang="en-US" sz="1800" b="1" dirty="0">
              <a:solidFill>
                <a:srgbClr val="002060"/>
              </a:solidFill>
              <a:highlight>
                <a:srgbClr val="FFFF00"/>
              </a:highlight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Keep copies of your prompts and responses (to provide further evidence)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ea typeface="Calibri"/>
                <a:cs typeface="Calibri"/>
              </a:rPr>
              <a:t>Prepare for a Viva</a:t>
            </a:r>
          </a:p>
        </p:txBody>
      </p:sp>
      <p:pic>
        <p:nvPicPr>
          <p:cNvPr id="4" name="Picture 3" descr="A close-up of a text&#10;&#10;Description automatically generated">
            <a:extLst>
              <a:ext uri="{FF2B5EF4-FFF2-40B4-BE49-F238E27FC236}">
                <a16:creationId xmlns:a16="http://schemas.microsoft.com/office/drawing/2014/main" id="{2EE7B7FF-DD5D-8A44-4A32-3C40C06A4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9592" y="2046315"/>
            <a:ext cx="6204208" cy="1805547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4219157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8B576-6B9D-5151-9974-38290FA0F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Cofiwch</a:t>
            </a:r>
            <a:r>
              <a:rPr lang="en-GB" dirty="0"/>
              <a:t> - </a:t>
            </a:r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!</a:t>
            </a:r>
            <a:br>
              <a:rPr lang="en-GB" dirty="0"/>
            </a:br>
            <a:r>
              <a:rPr lang="en-GB" dirty="0"/>
              <a:t> Remember - </a:t>
            </a:r>
            <a:r>
              <a:rPr lang="en-GB"/>
              <a:t>Reference List!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F59F8-0EB6-44F2-8753-9BBC1F469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119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70%				</a:t>
            </a:r>
            <a:r>
              <a:rPr lang="en-GB" sz="3600" b="1" dirty="0" err="1"/>
              <a:t>Tasg</a:t>
            </a:r>
            <a:r>
              <a:rPr lang="en-GB" sz="3600" b="1" dirty="0"/>
              <a:t>: 	70%</a:t>
            </a:r>
          </a:p>
          <a:p>
            <a:r>
              <a:rPr lang="en-GB" sz="3600" b="1" dirty="0"/>
              <a:t>Assessment 2 				</a:t>
            </a:r>
            <a:r>
              <a:rPr lang="en-GB" sz="3600" b="1" dirty="0" err="1"/>
              <a:t>Asesiad</a:t>
            </a:r>
            <a:r>
              <a:rPr lang="en-GB" sz="3600" b="1" dirty="0"/>
              <a:t> 2</a:t>
            </a:r>
          </a:p>
          <a:p>
            <a:r>
              <a:rPr lang="en-GB" sz="3600" b="1" dirty="0"/>
              <a:t>15</a:t>
            </a:r>
            <a:r>
              <a:rPr lang="en-GB" sz="3600" b="1" baseline="30000" dirty="0"/>
              <a:t>th</a:t>
            </a:r>
            <a:r>
              <a:rPr lang="en-GB" sz="3600" b="1" dirty="0"/>
              <a:t> May, 2026			15fed Mai, 2026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2800 words				2800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806344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211f9404-bca0-4bcf-9c1d-965ccb6f8d2d"/>
    <ds:schemaRef ds:uri="http://schemas.microsoft.com/office/infopath/2007/PartnerControls"/>
    <ds:schemaRef ds:uri="303dbf9b-b85b-46a0-94f1-894078c07ecd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2308</Words>
  <Application>Microsoft Office PowerPoint</Application>
  <PresentationFormat>Widescreen</PresentationFormat>
  <Paragraphs>244</Paragraphs>
  <Slides>28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2</vt:lpstr>
      <vt:lpstr>UWTSD 200_Subtitle 3</vt:lpstr>
      <vt:lpstr>UWTSD 200_Text 1</vt:lpstr>
      <vt:lpstr>PowerPoint Presentation</vt:lpstr>
      <vt:lpstr>Assessment 2 - 15th May 2,800 words.  Overall 70% of Module</vt:lpstr>
      <vt:lpstr>Datganiad o Fwriad / Focus statement Atgoffa Bwriad / Reminder SEM 1</vt:lpstr>
      <vt:lpstr>Skill and Training Needs Anghenion Hyfforddi a Datblygu Sgiliau</vt:lpstr>
      <vt:lpstr>What is reflection?</vt:lpstr>
      <vt:lpstr>Gosod trosolwg pwrpas eich profiad ar ddechrau’r aseiniad Set the Scene at the start of your submission</vt:lpstr>
      <vt:lpstr>Aspects to critically reflect on from your  Logged Hours / CPD Training / Work Placement  </vt:lpstr>
      <vt:lpstr>Links with 2nd Assessment  Cyswllt gyda’r 2ail Aseiniad</vt:lpstr>
      <vt:lpstr>Links with 2nd Assessment  Cyswllt gyda’r 2ail Aseiniad</vt:lpstr>
      <vt:lpstr>Cont’d … Aspects to critically reflect on from your  Logged Hours / CPD Training / Work Placement  </vt:lpstr>
      <vt:lpstr>Critical Incident / Experience: Importance and key characteristics</vt:lpstr>
      <vt:lpstr>Amser i feddwl … / Time to think …</vt:lpstr>
      <vt:lpstr>Amser i feddwl myfrio … / Time to think and reflect …</vt:lpstr>
      <vt:lpstr>For OAE &amp; SES students final paragraph could draw upon CPD logbook/ Work placement content – as this may include things such as…</vt:lpstr>
      <vt:lpstr>Gibbs 1988</vt:lpstr>
      <vt:lpstr>Kolb</vt:lpstr>
      <vt:lpstr>Approaching Reflections</vt:lpstr>
      <vt:lpstr>Additional paperwork to be submitted as appendices … hand in completed …</vt:lpstr>
      <vt:lpstr>PowerPoint Presentation</vt:lpstr>
      <vt:lpstr>PowerPoint Presentation</vt:lpstr>
      <vt:lpstr>Moeseg gyda DA</vt:lpstr>
      <vt:lpstr>Ethics with AI</vt:lpstr>
      <vt:lpstr>Ethics in AI – How can I use it?</vt:lpstr>
      <vt:lpstr>Moeseg yn DA – Sut i ddefnyddio?</vt:lpstr>
      <vt:lpstr>Student recommendations</vt:lpstr>
      <vt:lpstr>Ethics in AI – How can I use it?</vt:lpstr>
      <vt:lpstr>Cofiwch - Rhestr Cyfeirnodi!  Remember - Reference List!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7</cp:revision>
  <cp:lastPrinted>2025-04-01T10:07:12Z</cp:lastPrinted>
  <dcterms:created xsi:type="dcterms:W3CDTF">2021-03-09T15:35:42Z</dcterms:created>
  <dcterms:modified xsi:type="dcterms:W3CDTF">2026-04-30T14:40:23Z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