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93" r:id="rId4"/>
  </p:sldMasterIdLst>
  <p:notesMasterIdLst>
    <p:notesMasterId r:id="rId28"/>
  </p:notesMasterIdLst>
  <p:handoutMasterIdLst>
    <p:handoutMasterId r:id="rId29"/>
  </p:handoutMasterIdLst>
  <p:sldIdLst>
    <p:sldId id="256" r:id="rId5"/>
    <p:sldId id="257" r:id="rId6"/>
    <p:sldId id="270" r:id="rId7"/>
    <p:sldId id="271" r:id="rId8"/>
    <p:sldId id="259" r:id="rId9"/>
    <p:sldId id="260" r:id="rId10"/>
    <p:sldId id="263" r:id="rId11"/>
    <p:sldId id="262" r:id="rId12"/>
    <p:sldId id="272" r:id="rId13"/>
    <p:sldId id="266" r:id="rId14"/>
    <p:sldId id="264" r:id="rId15"/>
    <p:sldId id="261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65" r:id="rId24"/>
    <p:sldId id="267" r:id="rId25"/>
    <p:sldId id="268" r:id="rId26"/>
    <p:sldId id="269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1250" autoAdjust="0"/>
    <p:restoredTop sz="94660" autoAdjust="0"/>
  </p:normalViewPr>
  <p:slideViewPr>
    <p:cSldViewPr snapToGrid="0">
      <p:cViewPr varScale="1">
        <p:scale>
          <a:sx n="89" d="100"/>
          <a:sy n="89" d="100"/>
        </p:scale>
        <p:origin x="200" y="96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3804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E18FA9B-3E06-41AF-BDF7-6710797097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F9B942-99CF-4AC4-9F77-E625D2C71C6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D1D7FAE-1E06-4F8C-8B13-AE83947D37CA}" type="datetime1">
              <a:rPr lang="en-GB" smtClean="0"/>
              <a:t>23/02/2022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AD4C1D-64AA-4DA1-8A75-FCF5ECA4501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886DA9-2A38-4F39-B33B-4F7B5E4444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775EF03-110B-4710-A708-FEF192761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32140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FDDEDF6-FF44-4638-BB07-B63DE698F164}" type="datetime1">
              <a:rPr lang="en-GB" noProof="0" smtClean="0"/>
              <a:t>23/02/2022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Quarter level</a:t>
            </a:r>
          </a:p>
          <a:p>
            <a:pPr lvl="4" rtl="0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18CCA95-4F40-4CDD-BF1E-B8C9EB86EE73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5662959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1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9439604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3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8202590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18CCA95-4F40-4CDD-BF1E-B8C9EB86EE73}" type="slidenum">
              <a:rPr lang="en-US" noProof="0" smtClean="0"/>
              <a:t>19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1219934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2170B-07CB-2C4D-B001-B0BD0AEC3A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5460AA-7174-8F4F-A545-F3F9EB8C94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82AFD0-FF45-374C-B36C-FB4225757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6662E-FAF4-44BC-88B5-85A7CBFB6D30}" type="datetime1">
              <a:rPr lang="en-US" smtClean="0"/>
              <a:pPr/>
              <a:t>2/23/22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412CAF-63E0-514C-B41D-A3D60ECC46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AC3A36-7F29-9C43-B874-A17FB5D6D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7225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C9B08-F68A-404F-B882-62813D6A78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2B753-9663-EC49-B72B-6DF7B66EBC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06B360-A982-0148-A6E5-25545A573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2/23/22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7A08E5-51AE-1E4B-A438-8095FCA50A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BA0171-A442-3444-AA38-56AD4BB7C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66849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41A50-50BE-8B49-95E0-637D714F2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84EC8C-0513-EC4E-8147-4EBE2714C3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A4B9B-4D3A-6A41-9FB9-4DC04A7931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2/23/22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22393C-B888-7A43-ACD8-7937A5C47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5331D5-7749-2E48-8467-84E2A0C85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0173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575EC-3600-754B-B9F0-F27529ABA1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26576-B0C1-604E-AF5A-26A1A89ACE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E2794C-F372-BC44-A47D-A36E31734D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93A323-691E-FD4B-AA08-1914BC5FC1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2/23/22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E91324-3E59-414F-BEB5-76DEBE7E53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8370BE-3A2E-B644-8D40-D55931ED5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97094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0A873-AC1C-FB4C-9964-88164A36B6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C1F2FF-8338-6242-868B-46E11E3478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068BDD-766F-3048-B446-5B6E4400A5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55F763-5433-DF48-9AAA-F298B98895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C6B0B8-8BD4-CB47-9102-7F7614D06B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54A8CB-19A8-E440-A779-3071C6242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2/23/22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36E7F9-FF92-1F49-A2A1-2C2F85CF39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E1A27C-1FC4-8A40-BF80-8545E04BA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36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D0452-438D-C64B-9A8A-D0C4F37F89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A33250-C8A9-864B-A2CD-E6DE6CC4F6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2/23/22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C3EEE4-A7A1-E54F-BE2D-B24DF514D0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DFC969-68BF-AC44-9F33-723B48719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2513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A2065F6-9212-5447-89AB-CA6E3B0F80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2/23/22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18B37C-80DD-E14C-A3F4-13D635167C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128358-0017-E14E-8EA1-80AB5D32DB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038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A0244C-907C-3A48-AAA8-C43BC63E52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AD6F-8B7C-5D45-B031-356B9751E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9E0060-5E8F-384E-A10C-EE3724CCAD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8DC016-AC83-A94C-A479-036EB02EC2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2/23/22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722618-8D6E-6C4E-93C7-4E17234F1D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A7D321-482A-1449-BBAD-2D0DB0BE5B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777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542B6-7E55-BF49-8B23-92A43D10C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7CA24D0-1517-0C46-8D8F-3FE574E897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6FFA8E-650D-CB46-8A32-DEA2435708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B05BC0-A92E-854D-ABAE-F39AC6DF7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2/23/22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1E1BF2-1146-274B-8C50-B4E553EDC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55F3F8-A777-C24D-8FBA-67378B90F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089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6D848-7C86-C749-AD98-161C2DBFF0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2C4AE0-BC41-F14B-8CE2-4403E4ACB5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B4E4E7-2EF5-B843-A843-E97A28B8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2/23/22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16A2B7-28B6-8240-8B72-9B7A5454C3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EA1842-72B4-7F49-8592-0CF20D3F2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44459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6E6452-6C60-9247-BC83-3F180F8622B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35AC4A-7108-0F47-9752-E594EB6745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6D7A95-A984-1D43-AB6F-5DABDFA0D9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2/23/22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5385FA-FD65-EB4D-92EB-C28B2336B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7AC7BC-0CF1-8142-BB68-DAEFFA0FC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167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A4CA21-3E51-E048-AC27-664E3AC0B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C18E76-9D5A-F54B-BCB2-1209F60189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80BBC-5813-BE4B-9ADB-D9FBAE46C7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E0CF6C-748E-4B7A-BC8B-3011EF78ED13}" type="datetime1">
              <a:rPr lang="en-US" smtClean="0"/>
              <a:pPr/>
              <a:t>2/23/22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C0925-3155-7549-A9A1-B52A7E4A31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2B2A51-F4D3-754F-8ACF-F0D2473406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8365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94" r:id="rId1"/>
    <p:sldLayoutId id="2147484295" r:id="rId2"/>
    <p:sldLayoutId id="2147484296" r:id="rId3"/>
    <p:sldLayoutId id="2147484297" r:id="rId4"/>
    <p:sldLayoutId id="2147484298" r:id="rId5"/>
    <p:sldLayoutId id="2147484299" r:id="rId6"/>
    <p:sldLayoutId id="2147484300" r:id="rId7"/>
    <p:sldLayoutId id="2147484301" r:id="rId8"/>
    <p:sldLayoutId id="2147484302" r:id="rId9"/>
    <p:sldLayoutId id="2147484303" r:id="rId10"/>
    <p:sldLayoutId id="214748430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6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3" descr="A dark blue starry night sky">
            <a:extLst>
              <a:ext uri="{FF2B5EF4-FFF2-40B4-BE49-F238E27FC236}">
                <a16:creationId xmlns:a16="http://schemas.microsoft.com/office/drawing/2014/main" id="{6C9CE7FC-D459-4EFF-97DE-9AE6D9EB6A9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t="1316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8E5226-3B9F-F84B-B4E3-9B325122F1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Who am  I 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B5583E-84B5-0141-8608-3431E480C6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An exercise in Reflective/Reflexive Practice</a:t>
            </a:r>
          </a:p>
        </p:txBody>
      </p:sp>
    </p:spTree>
    <p:extLst>
      <p:ext uri="{BB962C8B-B14F-4D97-AF65-F5344CB8AC3E}">
        <p14:creationId xmlns:p14="http://schemas.microsoft.com/office/powerpoint/2010/main" val="12510373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7457"/>
    </mc:Choice>
    <mc:Fallback xmlns="">
      <p:transition spd="slow" advTm="74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E1FC7B4-E4A7-4452-B413-1A623E3A7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bg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E0709AF0-24F0-4486-B189-BE6386BD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FBE3B62F-5853-4A3C-B050-6186351A7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4D8BA-11A0-7E4E-9AD4-4CE2F9C2AD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801" y="739616"/>
            <a:ext cx="5164667" cy="4348162"/>
          </a:xfrm>
        </p:spPr>
        <p:txBody>
          <a:bodyPr>
            <a:normAutofit/>
          </a:bodyPr>
          <a:lstStyle/>
          <a:p>
            <a:endParaRPr lang="en-US" sz="2000" dirty="0"/>
          </a:p>
          <a:p>
            <a:pPr marL="0" indent="0">
              <a:buNone/>
            </a:pPr>
            <a:r>
              <a:rPr lang="en-US" sz="4000" dirty="0"/>
              <a:t>Introduction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The assignment brief</a:t>
            </a:r>
          </a:p>
          <a:p>
            <a:r>
              <a:rPr lang="en-US" sz="2400" dirty="0"/>
              <a:t>My reflective process</a:t>
            </a:r>
          </a:p>
          <a:p>
            <a:r>
              <a:rPr lang="en-US" sz="2400" dirty="0"/>
              <a:t>Reflective models</a:t>
            </a:r>
          </a:p>
          <a:p>
            <a:r>
              <a:rPr lang="en-US" sz="2400" dirty="0"/>
              <a:t>Theory</a:t>
            </a:r>
          </a:p>
        </p:txBody>
      </p:sp>
      <p:pic>
        <p:nvPicPr>
          <p:cNvPr id="5" name="Picture 3" descr="A dark blue starry night sky">
            <a:extLst>
              <a:ext uri="{FF2B5EF4-FFF2-40B4-BE49-F238E27FC236}">
                <a16:creationId xmlns:a16="http://schemas.microsoft.com/office/drawing/2014/main" id="{4C595DBF-C2A0-3945-9B87-FC9E0A3645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16"/>
          <a:stretch/>
        </p:blipFill>
        <p:spPr>
          <a:xfrm>
            <a:off x="3403600" y="487680"/>
            <a:ext cx="7950104" cy="578104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12921D1-5E93-4A41-A360-DBEBF77175A6}"/>
              </a:ext>
            </a:extLst>
          </p:cNvPr>
          <p:cNvSpPr/>
          <p:nvPr/>
        </p:nvSpPr>
        <p:spPr>
          <a:xfrm>
            <a:off x="4445934" y="1938593"/>
            <a:ext cx="6096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>
                    <a:lumMod val="95000"/>
                  </a:schemeClr>
                </a:solidFill>
                <a:latin typeface="Gill Sans Light" panose="020B0302020104020203" pitchFamily="34" charset="-79"/>
                <a:cs typeface="Gill Sans Light" panose="020B0302020104020203" pitchFamily="34" charset="-79"/>
              </a:rPr>
              <a:t>Reflect on your personal story and consider the journey that you have taken to reach this point in your life. 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>
                  <a:lumMod val="95000"/>
                </a:schemeClr>
              </a:solidFill>
              <a:latin typeface="Gill Sans Light" panose="020B0302020104020203" pitchFamily="34" charset="-79"/>
              <a:cs typeface="Gill Sans Light" panose="020B0302020104020203" pitchFamily="34" charset="-79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>
                    <a:lumMod val="95000"/>
                  </a:schemeClr>
                </a:solidFill>
                <a:latin typeface="Gill Sans Light" panose="020B0302020104020203" pitchFamily="34" charset="-79"/>
                <a:cs typeface="Gill Sans Light" panose="020B0302020104020203" pitchFamily="34" charset="-79"/>
              </a:rPr>
              <a:t>In your</a:t>
            </a:r>
            <a:r>
              <a:rPr lang="en-GB" sz="2000" dirty="0">
                <a:solidFill>
                  <a:schemeClr val="tx1">
                    <a:lumMod val="95000"/>
                  </a:schemeClr>
                </a:solidFill>
                <a:latin typeface="Gill Sans" panose="020B0502020104020203" pitchFamily="34" charset="-79"/>
                <a:cs typeface="Gill Sans" panose="020B0502020104020203" pitchFamily="34" charset="-79"/>
              </a:rPr>
              <a:t> </a:t>
            </a:r>
            <a:r>
              <a:rPr lang="en-GB" sz="2000" dirty="0">
                <a:solidFill>
                  <a:schemeClr val="tx1">
                    <a:lumMod val="95000"/>
                  </a:schemeClr>
                </a:solidFill>
                <a:latin typeface="Gill Sans Light" panose="020B0302020104020203" pitchFamily="34" charset="-79"/>
                <a:cs typeface="Gill Sans Light" panose="020B0302020104020203" pitchFamily="34" charset="-79"/>
              </a:rPr>
              <a:t>presentation, critically reflect on your own self identity and choose a song, poem or object that resonates and reflects who you as a person. </a:t>
            </a:r>
          </a:p>
          <a:p>
            <a:r>
              <a:rPr lang="en-GB" sz="2000" dirty="0">
                <a:solidFill>
                  <a:schemeClr val="tx1">
                    <a:lumMod val="95000"/>
                  </a:schemeClr>
                </a:solidFill>
                <a:latin typeface="Gill Sans Light" panose="020B0302020104020203" pitchFamily="34" charset="-79"/>
                <a:cs typeface="Gill Sans Light" panose="020B0302020104020203" pitchFamily="34" charset="-79"/>
              </a:rPr>
              <a:t>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>
                    <a:lumMod val="95000"/>
                  </a:schemeClr>
                </a:solidFill>
                <a:latin typeface="Gill Sans Light" panose="020B0302020104020203" pitchFamily="34" charset="-79"/>
                <a:cs typeface="Gill Sans Light" panose="020B0302020104020203" pitchFamily="34" charset="-79"/>
              </a:rPr>
              <a:t>Identify a reflective model that you are able to relate to and apply to your own development process.</a:t>
            </a:r>
            <a:endParaRPr lang="en-GB" sz="2000" dirty="0">
              <a:solidFill>
                <a:schemeClr val="tx1">
                  <a:lumMod val="95000"/>
                </a:schemeClr>
              </a:solidFill>
              <a:effectLst/>
              <a:latin typeface="Gill Sans Light" panose="020B0302020104020203" pitchFamily="34" charset="-79"/>
              <a:cs typeface="Gill Sans Light" panose="020B03020201040202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8779671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00198"/>
    </mc:Choice>
    <mc:Fallback xmlns="">
      <p:transition spd="slow" advTm="100198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3" descr="A dark blue starry night sky">
            <a:extLst>
              <a:ext uri="{FF2B5EF4-FFF2-40B4-BE49-F238E27FC236}">
                <a16:creationId xmlns:a16="http://schemas.microsoft.com/office/drawing/2014/main" id="{6C9CE7FC-D459-4EFF-97DE-9AE6D9EB6A9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07" t="9091" r="30995" b="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78" name="Rectangle 77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E84E6E1-0D9B-6C49-B8DC-CBCADF360E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400"/>
              <a:t>What is Reflective Practice and Why is it Important?</a:t>
            </a: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A122A8E-745B-D142-A822-8EEAFC1B6C69}"/>
              </a:ext>
            </a:extLst>
          </p:cNvPr>
          <p:cNvSpPr txBox="1"/>
          <p:nvPr/>
        </p:nvSpPr>
        <p:spPr>
          <a:xfrm>
            <a:off x="6096000" y="2724430"/>
            <a:ext cx="63754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Personal and Professional Development </a:t>
            </a:r>
          </a:p>
          <a:p>
            <a:endParaRPr lang="en-US" sz="2800" dirty="0"/>
          </a:p>
          <a:p>
            <a:r>
              <a:rPr lang="en-US" sz="2800" dirty="0"/>
              <a:t>Hegemonic assumptions (Brookfield, 1998)</a:t>
            </a:r>
          </a:p>
          <a:p>
            <a:endParaRPr lang="en-US" sz="2800" dirty="0"/>
          </a:p>
          <a:p>
            <a:r>
              <a:rPr lang="en-US" sz="2800" dirty="0"/>
              <a:t>Relationship</a:t>
            </a:r>
          </a:p>
        </p:txBody>
      </p:sp>
    </p:spTree>
    <p:extLst>
      <p:ext uri="{BB962C8B-B14F-4D97-AF65-F5344CB8AC3E}">
        <p14:creationId xmlns:p14="http://schemas.microsoft.com/office/powerpoint/2010/main" val="17841202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76559"/>
    </mc:Choice>
    <mc:Fallback xmlns="">
      <p:transition spd="slow" advTm="76559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!!Rectangle">
            <a:extLst>
              <a:ext uri="{FF2B5EF4-FFF2-40B4-BE49-F238E27FC236}">
                <a16:creationId xmlns:a16="http://schemas.microsoft.com/office/drawing/2014/main" id="{D4906370-1564-49FA-A802-58546B392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3" descr="A dark blue starry night sky">
            <a:extLst>
              <a:ext uri="{FF2B5EF4-FFF2-40B4-BE49-F238E27FC236}">
                <a16:creationId xmlns:a16="http://schemas.microsoft.com/office/drawing/2014/main" id="{6C9CE7FC-D459-4EFF-97DE-9AE6D9EB6A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5000"/>
          </a:blip>
          <a:srcRect t="1316"/>
          <a:stretch/>
        </p:blipFill>
        <p:spPr>
          <a:xfrm>
            <a:off x="0" y="-1"/>
            <a:ext cx="12191980" cy="6857999"/>
          </a:xfrm>
          <a:prstGeom prst="rect">
            <a:avLst/>
          </a:prstGeom>
        </p:spPr>
      </p:pic>
      <p:sp>
        <p:nvSpPr>
          <p:cNvPr id="67" name="Oval 66">
            <a:extLst>
              <a:ext uri="{FF2B5EF4-FFF2-40B4-BE49-F238E27FC236}">
                <a16:creationId xmlns:a16="http://schemas.microsoft.com/office/drawing/2014/main" id="{EF640709-BDFD-453B-B75D-6212E7A87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11500" y="370600"/>
            <a:ext cx="5923842" cy="5923842"/>
          </a:xfrm>
          <a:prstGeom prst="ellipse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E84E6E1-0D9B-6C49-B8DC-CBCADF360E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77182" y="1820903"/>
            <a:ext cx="5037616" cy="2982360"/>
          </a:xfrm>
        </p:spPr>
        <p:txBody>
          <a:bodyPr>
            <a:normAutofit fontScale="90000"/>
          </a:bodyPr>
          <a:lstStyle/>
          <a:p>
            <a:r>
              <a:rPr lang="en-US" sz="3600" dirty="0"/>
              <a:t>Reflective Writing </a:t>
            </a:r>
            <a:br>
              <a:rPr lang="en-US" sz="3600" dirty="0"/>
            </a:br>
            <a:r>
              <a:rPr lang="en-US" sz="3600" dirty="0"/>
              <a:t>(Wright, 2018)</a:t>
            </a:r>
            <a:br>
              <a:rPr lang="en-US" sz="3600" dirty="0"/>
            </a:br>
            <a:r>
              <a:rPr lang="en-US" sz="3600" dirty="0"/>
              <a:t>Bolton, 2018)</a:t>
            </a:r>
            <a:br>
              <a:rPr lang="en-US" sz="3600" dirty="0"/>
            </a:br>
            <a:br>
              <a:rPr lang="en-US" sz="3600" dirty="0"/>
            </a:br>
            <a:r>
              <a:rPr lang="en-US" sz="3600" dirty="0"/>
              <a:t>Reflection and </a:t>
            </a:r>
            <a:br>
              <a:rPr lang="en-US" sz="3600" dirty="0"/>
            </a:br>
            <a:r>
              <a:rPr lang="en-US" sz="3600" dirty="0"/>
              <a:t>Reflexivity</a:t>
            </a:r>
          </a:p>
        </p:txBody>
      </p:sp>
      <p:sp>
        <p:nvSpPr>
          <p:cNvPr id="69" name="Arc 68">
            <a:extLst>
              <a:ext uri="{FF2B5EF4-FFF2-40B4-BE49-F238E27FC236}">
                <a16:creationId xmlns:a16="http://schemas.microsoft.com/office/drawing/2014/main" id="{B4019478-3FDC-438C-8848-1D7DA864A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366740" flipV="1">
            <a:off x="2607299" y="8363"/>
            <a:ext cx="6816262" cy="6816262"/>
          </a:xfrm>
          <a:prstGeom prst="arc">
            <a:avLst>
              <a:gd name="adj1" fmla="val 16200000"/>
              <a:gd name="adj2" fmla="val 20401595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" name="Oval 70">
            <a:extLst>
              <a:ext uri="{FF2B5EF4-FFF2-40B4-BE49-F238E27FC236}">
                <a16:creationId xmlns:a16="http://schemas.microsoft.com/office/drawing/2014/main" id="{FE406479-1D57-4209-B128-3C8174624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3400" y="4609861"/>
            <a:ext cx="873032" cy="84934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921"/>
    </mc:Choice>
    <mc:Fallback xmlns="">
      <p:transition spd="slow" advTm="53921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Picture 3" descr="A dark blue starry night sky">
            <a:extLst>
              <a:ext uri="{FF2B5EF4-FFF2-40B4-BE49-F238E27FC236}">
                <a16:creationId xmlns:a16="http://schemas.microsoft.com/office/drawing/2014/main" id="{6C9CE7FC-D459-4EFF-97DE-9AE6D9EB6A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316"/>
          <a:stretch/>
        </p:blipFill>
        <p:spPr>
          <a:xfrm>
            <a:off x="0" y="-1"/>
            <a:ext cx="12191980" cy="6857999"/>
          </a:xfrm>
          <a:prstGeom prst="rect">
            <a:avLst/>
          </a:prstGeom>
        </p:spPr>
      </p:pic>
      <p:pic>
        <p:nvPicPr>
          <p:cNvPr id="3" name="Picture 2" descr="Diagram&#10;&#10;Description automatically generated with low confidence">
            <a:extLst>
              <a:ext uri="{FF2B5EF4-FFF2-40B4-BE49-F238E27FC236}">
                <a16:creationId xmlns:a16="http://schemas.microsoft.com/office/drawing/2014/main" id="{52C2F756-2CB3-3D46-968C-9CEF56F5A8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119" y="-1"/>
            <a:ext cx="6187192" cy="5754029"/>
          </a:xfrm>
          <a:prstGeom prst="rect">
            <a:avLst/>
          </a:prstGeom>
        </p:spPr>
      </p:pic>
      <p:pic>
        <p:nvPicPr>
          <p:cNvPr id="5" name="Picture 4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21CE670F-4DE1-0246-A71E-168988D67E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9409" y="50799"/>
            <a:ext cx="5536473" cy="570322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1BFDDCE-374E-E443-BB31-6343A07DFFA3}"/>
              </a:ext>
            </a:extLst>
          </p:cNvPr>
          <p:cNvSpPr txBox="1"/>
          <p:nvPr/>
        </p:nvSpPr>
        <p:spPr>
          <a:xfrm>
            <a:off x="334537" y="6021658"/>
            <a:ext cx="6008774" cy="368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(Kolb, 1984)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5E721F7-F61A-A849-BBD0-EE2C805C000E}"/>
              </a:ext>
            </a:extLst>
          </p:cNvPr>
          <p:cNvSpPr txBox="1"/>
          <p:nvPr/>
        </p:nvSpPr>
        <p:spPr>
          <a:xfrm>
            <a:off x="6499409" y="6021658"/>
            <a:ext cx="5358054" cy="368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(Gibbs , 1988) </a:t>
            </a:r>
          </a:p>
        </p:txBody>
      </p:sp>
    </p:spTree>
    <p:extLst>
      <p:ext uri="{BB962C8B-B14F-4D97-AF65-F5344CB8AC3E}">
        <p14:creationId xmlns:p14="http://schemas.microsoft.com/office/powerpoint/2010/main" val="4676638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3305"/>
    </mc:Choice>
    <mc:Fallback xmlns="">
      <p:transition spd="slow" advTm="33305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Picture 3" descr="A dark blue starry night sky">
            <a:extLst>
              <a:ext uri="{FF2B5EF4-FFF2-40B4-BE49-F238E27FC236}">
                <a16:creationId xmlns:a16="http://schemas.microsoft.com/office/drawing/2014/main" id="{6C9CE7FC-D459-4EFF-97DE-9AE6D9EB6A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16"/>
          <a:stretch/>
        </p:blipFill>
        <p:spPr>
          <a:xfrm>
            <a:off x="484632" y="1239520"/>
            <a:ext cx="3517119" cy="4044593"/>
          </a:xfrm>
          <a:prstGeom prst="rect">
            <a:avLst/>
          </a:prstGeom>
        </p:spPr>
      </p:pic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DCD67800-37AC-4E14-89B0-F79DCB3FB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6560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picture containing text, yellow, sign&#10;&#10;Description automatically generated">
            <a:extLst>
              <a:ext uri="{FF2B5EF4-FFF2-40B4-BE49-F238E27FC236}">
                <a16:creationId xmlns:a16="http://schemas.microsoft.com/office/drawing/2014/main" id="{0FAB19FB-F795-1D40-91B2-55EA93081E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0676" y="2939542"/>
            <a:ext cx="3537345" cy="972769"/>
          </a:xfrm>
          <a:prstGeom prst="rect">
            <a:avLst/>
          </a:prstGeom>
        </p:spPr>
      </p:pic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20F1788F-A5AE-4188-8274-F7F2E383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59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DB375173-95AC-944B-B518-6CB215991C4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2336" y="2850000"/>
            <a:ext cx="3517120" cy="115185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FDD53FB-2AC3-EC49-BD03-D9ECA05CA5C4}"/>
              </a:ext>
            </a:extLst>
          </p:cNvPr>
          <p:cNvSpPr txBox="1"/>
          <p:nvPr/>
        </p:nvSpPr>
        <p:spPr>
          <a:xfrm>
            <a:off x="914400" y="1727200"/>
            <a:ext cx="29718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Schon:  Reflection on action</a:t>
            </a:r>
          </a:p>
          <a:p>
            <a:r>
              <a:rPr lang="en-US" dirty="0">
                <a:solidFill>
                  <a:schemeClr val="bg1"/>
                </a:solidFill>
              </a:rPr>
              <a:t>              - novice</a:t>
            </a:r>
          </a:p>
          <a:p>
            <a:r>
              <a:rPr lang="en-US" dirty="0">
                <a:solidFill>
                  <a:schemeClr val="bg1"/>
                </a:solidFill>
              </a:rPr>
              <a:t>              </a:t>
            </a:r>
          </a:p>
          <a:p>
            <a:r>
              <a:rPr lang="en-US" dirty="0">
                <a:solidFill>
                  <a:schemeClr val="bg1"/>
                </a:solidFill>
              </a:rPr>
              <a:t>              Reflection in action</a:t>
            </a:r>
          </a:p>
          <a:p>
            <a:r>
              <a:rPr lang="en-US" dirty="0">
                <a:solidFill>
                  <a:schemeClr val="bg1"/>
                </a:solidFill>
              </a:rPr>
              <a:t>              - expert </a:t>
            </a:r>
          </a:p>
          <a:p>
            <a:r>
              <a:rPr lang="en-US" dirty="0">
                <a:solidFill>
                  <a:schemeClr val="bg1"/>
                </a:solidFill>
              </a:rPr>
              <a:t>(Paterson &amp; Chapman, 2013)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Argyris and Schon </a:t>
            </a:r>
          </a:p>
          <a:p>
            <a:r>
              <a:rPr lang="en-US" dirty="0">
                <a:solidFill>
                  <a:schemeClr val="bg1"/>
                </a:solidFill>
              </a:rPr>
              <a:t>(Anderson, 1997)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Brookfield (1998)</a:t>
            </a:r>
          </a:p>
        </p:txBody>
      </p:sp>
    </p:spTree>
    <p:extLst>
      <p:ext uri="{BB962C8B-B14F-4D97-AF65-F5344CB8AC3E}">
        <p14:creationId xmlns:p14="http://schemas.microsoft.com/office/powerpoint/2010/main" val="4155259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5910"/>
    </mc:Choice>
    <mc:Fallback xmlns="">
      <p:transition spd="slow" advTm="13591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6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3" descr="A dark blue starry night sky">
            <a:extLst>
              <a:ext uri="{FF2B5EF4-FFF2-40B4-BE49-F238E27FC236}">
                <a16:creationId xmlns:a16="http://schemas.microsoft.com/office/drawing/2014/main" id="{6C9CE7FC-D459-4EFF-97DE-9AE6D9EB6A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316"/>
          <a:stretch/>
        </p:blipFill>
        <p:spPr>
          <a:xfrm>
            <a:off x="0" y="-1"/>
            <a:ext cx="12191980" cy="6857999"/>
          </a:xfrm>
          <a:prstGeom prst="rect">
            <a:avLst/>
          </a:prstGeom>
        </p:spPr>
      </p:pic>
      <p:pic>
        <p:nvPicPr>
          <p:cNvPr id="3" name="Picture 2" descr="A picture containing diagram&#10;&#10;Description automatically generated">
            <a:extLst>
              <a:ext uri="{FF2B5EF4-FFF2-40B4-BE49-F238E27FC236}">
                <a16:creationId xmlns:a16="http://schemas.microsoft.com/office/drawing/2014/main" id="{CE03AB26-600A-E94B-9727-DCF5300C37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5750" y="876300"/>
            <a:ext cx="6642100" cy="48006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6E5078A-BCE4-0A42-B274-A7D0E92830BA}"/>
              </a:ext>
            </a:extLst>
          </p:cNvPr>
          <p:cNvSpPr txBox="1"/>
          <p:nvPr/>
        </p:nvSpPr>
        <p:spPr>
          <a:xfrm>
            <a:off x="9010650" y="1466850"/>
            <a:ext cx="264795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Learning Styles</a:t>
            </a:r>
          </a:p>
          <a:p>
            <a:endParaRPr lang="en-US" sz="2800" dirty="0"/>
          </a:p>
          <a:p>
            <a:r>
              <a:rPr lang="en-US" sz="2800" dirty="0"/>
              <a:t>(Kolb and Fry, 1975)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023631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2637"/>
    </mc:Choice>
    <mc:Fallback xmlns="">
      <p:transition spd="slow" advTm="52637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Picture 3" descr="A dark blue starry night sky">
            <a:extLst>
              <a:ext uri="{FF2B5EF4-FFF2-40B4-BE49-F238E27FC236}">
                <a16:creationId xmlns:a16="http://schemas.microsoft.com/office/drawing/2014/main" id="{6C9CE7FC-D459-4EFF-97DE-9AE6D9EB6A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50" t="4776" r="22638" b="-2"/>
          <a:stretch/>
        </p:blipFill>
        <p:spPr>
          <a:xfrm>
            <a:off x="4683904" y="1"/>
            <a:ext cx="7508096" cy="6857999"/>
          </a:xfrm>
          <a:prstGeom prst="rect">
            <a:avLst/>
          </a:prstGeom>
        </p:spPr>
      </p:pic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D928DD85-BB99-450D-A702-2683E0296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6754318" cy="6858478"/>
          </a:xfrm>
          <a:custGeom>
            <a:avLst/>
            <a:gdLst>
              <a:gd name="connsiteX0" fmla="*/ 0 w 6754318"/>
              <a:gd name="connsiteY0" fmla="*/ 6858478 h 6858478"/>
              <a:gd name="connsiteX1" fmla="*/ 6754318 w 6754318"/>
              <a:gd name="connsiteY1" fmla="*/ 6858478 h 6858478"/>
              <a:gd name="connsiteX2" fmla="*/ 3577943 w 6754318"/>
              <a:gd name="connsiteY2" fmla="*/ 0 h 6858478"/>
              <a:gd name="connsiteX3" fmla="*/ 3572366 w 6754318"/>
              <a:gd name="connsiteY3" fmla="*/ 0 h 6858478"/>
              <a:gd name="connsiteX4" fmla="*/ 2506138 w 6754318"/>
              <a:gd name="connsiteY4" fmla="*/ 0 h 6858478"/>
              <a:gd name="connsiteX5" fmla="*/ 0 w 6754318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4318" h="6858478">
                <a:moveTo>
                  <a:pt x="0" y="6858478"/>
                </a:moveTo>
                <a:lnTo>
                  <a:pt x="6754318" y="6858478"/>
                </a:lnTo>
                <a:lnTo>
                  <a:pt x="3577943" y="0"/>
                </a:lnTo>
                <a:lnTo>
                  <a:pt x="3572366" y="0"/>
                </a:lnTo>
                <a:lnTo>
                  <a:pt x="2506138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240E5BD2-4019-4012-A1AA-628900E65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-478"/>
            <a:ext cx="5953780" cy="6858478"/>
          </a:xfrm>
          <a:custGeom>
            <a:avLst/>
            <a:gdLst>
              <a:gd name="connsiteX0" fmla="*/ 0 w 5953780"/>
              <a:gd name="connsiteY0" fmla="*/ 6858478 h 6858478"/>
              <a:gd name="connsiteX1" fmla="*/ 5953780 w 5953780"/>
              <a:gd name="connsiteY1" fmla="*/ 6858478 h 6858478"/>
              <a:gd name="connsiteX2" fmla="*/ 2777405 w 5953780"/>
              <a:gd name="connsiteY2" fmla="*/ 0 h 6858478"/>
              <a:gd name="connsiteX3" fmla="*/ 2771828 w 5953780"/>
              <a:gd name="connsiteY3" fmla="*/ 0 h 6858478"/>
              <a:gd name="connsiteX4" fmla="*/ 1705600 w 5953780"/>
              <a:gd name="connsiteY4" fmla="*/ 0 h 6858478"/>
              <a:gd name="connsiteX5" fmla="*/ 0 w 5953780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53780" h="6858478">
                <a:moveTo>
                  <a:pt x="0" y="6858478"/>
                </a:moveTo>
                <a:lnTo>
                  <a:pt x="5953780" y="6858478"/>
                </a:lnTo>
                <a:lnTo>
                  <a:pt x="2777405" y="0"/>
                </a:lnTo>
                <a:lnTo>
                  <a:pt x="2771828" y="0"/>
                </a:lnTo>
                <a:lnTo>
                  <a:pt x="1705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E84E6E1-0D9B-6C49-B8DC-CBCADF360E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342006"/>
            <a:ext cx="3879232" cy="2248122"/>
          </a:xfrm>
        </p:spPr>
        <p:txBody>
          <a:bodyPr anchor="b">
            <a:normAutofit/>
          </a:bodyPr>
          <a:lstStyle/>
          <a:p>
            <a:pPr algn="l"/>
            <a:r>
              <a:rPr lang="en-US" sz="3200" dirty="0"/>
              <a:t>Experiential theory of growth and development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AB4D0A9F-119F-4348-B70C-082F3F302A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2" y="2726652"/>
            <a:ext cx="3205463" cy="1155525"/>
          </a:xfrm>
        </p:spPr>
        <p:txBody>
          <a:bodyPr anchor="t">
            <a:normAutofit/>
          </a:bodyPr>
          <a:lstStyle/>
          <a:p>
            <a:pPr algn="l"/>
            <a:endParaRPr lang="en-US" sz="2000" dirty="0"/>
          </a:p>
          <a:p>
            <a:pPr algn="l"/>
            <a:r>
              <a:rPr lang="en-US" sz="2800" dirty="0"/>
              <a:t>(Kolb and Fry 1975)</a:t>
            </a: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6B5DE135-EEFC-C847-BF45-0BE1148FC0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221" y="-124586"/>
            <a:ext cx="60658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3189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6534"/>
    </mc:Choice>
    <mc:Fallback xmlns="">
      <p:transition spd="slow" advTm="36534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E84E6E1-0D9B-6C49-B8DC-CBCADF360E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1145431"/>
            <a:ext cx="4620584" cy="4567137"/>
          </a:xfrm>
        </p:spPr>
        <p:txBody>
          <a:bodyPr>
            <a:normAutofit/>
          </a:bodyPr>
          <a:lstStyle/>
          <a:p>
            <a:pPr algn="l"/>
            <a:r>
              <a:rPr lang="en-US" sz="3200" dirty="0"/>
              <a:t>Individuation</a:t>
            </a:r>
            <a:br>
              <a:rPr lang="en-US" sz="3200" dirty="0"/>
            </a:br>
            <a:r>
              <a:rPr lang="en-US" sz="3200" dirty="0"/>
              <a:t>Jessica Rosin (2015)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Political and Social Responsibility (Bolton, 2018)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 err="1"/>
              <a:t>Bildung</a:t>
            </a:r>
            <a:br>
              <a:rPr lang="en-US" sz="3200" dirty="0"/>
            </a:br>
            <a:r>
              <a:rPr lang="en-US" sz="3200" dirty="0"/>
              <a:t>(Biesta, 2002, Gadamer, 2004)</a:t>
            </a:r>
          </a:p>
        </p:txBody>
      </p:sp>
      <p:pic>
        <p:nvPicPr>
          <p:cNvPr id="56" name="Picture 3" descr="A dark blue starry night sky">
            <a:extLst>
              <a:ext uri="{FF2B5EF4-FFF2-40B4-BE49-F238E27FC236}">
                <a16:creationId xmlns:a16="http://schemas.microsoft.com/office/drawing/2014/main" id="{6C9CE7FC-D459-4EFF-97DE-9AE6D9EB6A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264" r="29176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11388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044"/>
    </mc:Choice>
    <mc:Fallback xmlns="">
      <p:transition spd="slow" advTm="87044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3" descr="A dark blue starry night sky">
            <a:extLst>
              <a:ext uri="{FF2B5EF4-FFF2-40B4-BE49-F238E27FC236}">
                <a16:creationId xmlns:a16="http://schemas.microsoft.com/office/drawing/2014/main" id="{6C9CE7FC-D459-4EFF-97DE-9AE6D9EB6A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16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67" name="Rectangle 66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E84E6E1-0D9B-6C49-B8DC-CBCADF360E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 dirty="0">
                <a:solidFill>
                  <a:srgbClr val="FFFFFF"/>
                </a:solidFill>
              </a:rPr>
              <a:t>No - thing</a:t>
            </a:r>
          </a:p>
        </p:txBody>
      </p:sp>
    </p:spTree>
    <p:extLst>
      <p:ext uri="{BB962C8B-B14F-4D97-AF65-F5344CB8AC3E}">
        <p14:creationId xmlns:p14="http://schemas.microsoft.com/office/powerpoint/2010/main" val="3771219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248"/>
    </mc:Choice>
    <mc:Fallback xmlns="">
      <p:transition spd="slow" advTm="372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6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3" descr="A dark blue starry night sky">
            <a:extLst>
              <a:ext uri="{FF2B5EF4-FFF2-40B4-BE49-F238E27FC236}">
                <a16:creationId xmlns:a16="http://schemas.microsoft.com/office/drawing/2014/main" id="{6C9CE7FC-D459-4EFF-97DE-9AE6D9EB6A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316"/>
          <a:stretch/>
        </p:blipFill>
        <p:spPr>
          <a:xfrm>
            <a:off x="0" y="-1"/>
            <a:ext cx="12191980" cy="6857999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EC8EC716-9FA9-D84C-A6E9-6E91470B8E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5571" y="486752"/>
            <a:ext cx="6683507" cy="6320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0690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7548"/>
    </mc:Choice>
    <mc:Fallback xmlns="">
      <p:transition spd="slow" advTm="57548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diagram&#10;&#10;Description automatically generated">
            <a:extLst>
              <a:ext uri="{FF2B5EF4-FFF2-40B4-BE49-F238E27FC236}">
                <a16:creationId xmlns:a16="http://schemas.microsoft.com/office/drawing/2014/main" id="{22B20EAA-F9F7-C24A-A167-EBF2B0A71C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1517386"/>
            <a:ext cx="5291666" cy="3823227"/>
          </a:xfrm>
          <a:prstGeom prst="rect">
            <a:avLst/>
          </a:prstGeom>
        </p:spPr>
      </p:pic>
      <p:pic>
        <p:nvPicPr>
          <p:cNvPr id="56" name="Picture 3" descr="A dark blue starry night sky">
            <a:extLst>
              <a:ext uri="{FF2B5EF4-FFF2-40B4-BE49-F238E27FC236}">
                <a16:creationId xmlns:a16="http://schemas.microsoft.com/office/drawing/2014/main" id="{6C9CE7FC-D459-4EFF-97DE-9AE6D9EB6A9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404"/>
          <a:stretch/>
        </p:blipFill>
        <p:spPr>
          <a:xfrm>
            <a:off x="6256865" y="1899399"/>
            <a:ext cx="5291667" cy="30592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91F1E9C-04BB-1146-8849-BF5ABC035D7F}"/>
              </a:ext>
            </a:extLst>
          </p:cNvPr>
          <p:cNvSpPr txBox="1"/>
          <p:nvPr/>
        </p:nvSpPr>
        <p:spPr>
          <a:xfrm>
            <a:off x="6668429" y="2297151"/>
            <a:ext cx="44381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Indi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4A2533-CCBB-3445-82A3-42FF38F6454A}"/>
              </a:ext>
            </a:extLst>
          </p:cNvPr>
          <p:cNvSpPr txBox="1"/>
          <p:nvPr/>
        </p:nvSpPr>
        <p:spPr>
          <a:xfrm>
            <a:off x="8236372" y="3075056"/>
            <a:ext cx="3312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Music?</a:t>
            </a:r>
          </a:p>
        </p:txBody>
      </p:sp>
    </p:spTree>
    <p:extLst>
      <p:ext uri="{BB962C8B-B14F-4D97-AF65-F5344CB8AC3E}">
        <p14:creationId xmlns:p14="http://schemas.microsoft.com/office/powerpoint/2010/main" val="3726525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110"/>
    </mc:Choice>
    <mc:Fallback xmlns="">
      <p:transition spd="slow" advTm="3811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Rectangle 60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3" descr="A dark blue starry night sky">
            <a:extLst>
              <a:ext uri="{FF2B5EF4-FFF2-40B4-BE49-F238E27FC236}">
                <a16:creationId xmlns:a16="http://schemas.microsoft.com/office/drawing/2014/main" id="{6C9CE7FC-D459-4EFF-97DE-9AE6D9EB6A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316"/>
          <a:stretch/>
        </p:blipFill>
        <p:spPr>
          <a:xfrm>
            <a:off x="0" y="-1"/>
            <a:ext cx="12191980" cy="6857999"/>
          </a:xfrm>
          <a:prstGeom prst="rect">
            <a:avLst/>
          </a:prstGeom>
        </p:spPr>
      </p:pic>
      <p:cxnSp>
        <p:nvCxnSpPr>
          <p:cNvPr id="59" name="Straight Connector 62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73CF4E31-4AFD-8F40-8AA5-CF2CEFCB348C}"/>
              </a:ext>
            </a:extLst>
          </p:cNvPr>
          <p:cNvSpPr txBox="1"/>
          <p:nvPr/>
        </p:nvSpPr>
        <p:spPr>
          <a:xfrm>
            <a:off x="5155379" y="1065862"/>
            <a:ext cx="5744685" cy="47262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Attributes or Qualities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Narratives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Others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Social and political context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Questions and more questions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(Bolton, 2018 and Rosin, 2018)</a:t>
            </a:r>
          </a:p>
        </p:txBody>
      </p:sp>
    </p:spTree>
    <p:extLst>
      <p:ext uri="{BB962C8B-B14F-4D97-AF65-F5344CB8AC3E}">
        <p14:creationId xmlns:p14="http://schemas.microsoft.com/office/powerpoint/2010/main" val="39548981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95883"/>
    </mc:Choice>
    <mc:Fallback xmlns="">
      <p:transition spd="slow" advTm="295883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6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3" descr="A dark blue starry night sky">
            <a:extLst>
              <a:ext uri="{FF2B5EF4-FFF2-40B4-BE49-F238E27FC236}">
                <a16:creationId xmlns:a16="http://schemas.microsoft.com/office/drawing/2014/main" id="{6C9CE7FC-D459-4EFF-97DE-9AE6D9EB6A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316"/>
          <a:stretch/>
        </p:blipFill>
        <p:spPr>
          <a:xfrm>
            <a:off x="0" y="-1"/>
            <a:ext cx="12191980" cy="6857999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9E84E6E1-0D9B-6C49-B8DC-CBCADF360E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0" y="3276599"/>
            <a:ext cx="9144000" cy="2387600"/>
          </a:xfrm>
        </p:spPr>
        <p:txBody>
          <a:bodyPr>
            <a:normAutofit fontScale="90000"/>
          </a:bodyPr>
          <a:lstStyle/>
          <a:p>
            <a:br>
              <a:rPr lang="en-US" sz="4400" dirty="0"/>
            </a:br>
            <a:br>
              <a:rPr lang="en-US" sz="4400" dirty="0"/>
            </a:br>
            <a:br>
              <a:rPr lang="en-US" sz="4400" dirty="0"/>
            </a:br>
            <a:r>
              <a:rPr lang="en-US" sz="4400" dirty="0"/>
              <a:t>Transition</a:t>
            </a:r>
            <a:br>
              <a:rPr lang="en-US" sz="4400" dirty="0"/>
            </a:br>
            <a:br>
              <a:rPr lang="en-US" sz="4400" dirty="0"/>
            </a:br>
            <a:r>
              <a:rPr lang="en-US" sz="4400" dirty="0"/>
              <a:t>Cognitive Dissonance</a:t>
            </a:r>
            <a:br>
              <a:rPr lang="en-US" sz="4400" dirty="0"/>
            </a:br>
            <a:r>
              <a:rPr lang="en-US" sz="4400" dirty="0"/>
              <a:t>Love and unity v. Fear, control</a:t>
            </a:r>
            <a:br>
              <a:rPr lang="en-US" sz="4400" dirty="0"/>
            </a:br>
            <a:br>
              <a:rPr lang="en-US" sz="4400" dirty="0"/>
            </a:br>
            <a:r>
              <a:rPr lang="en-US" sz="4400" dirty="0"/>
              <a:t>Paradigm Shift</a:t>
            </a:r>
            <a:br>
              <a:rPr lang="en-US" sz="4400" dirty="0"/>
            </a:br>
            <a:br>
              <a:rPr lang="en-US" sz="4400" dirty="0"/>
            </a:br>
            <a:r>
              <a:rPr lang="en-US" sz="4400" dirty="0"/>
              <a:t>McGrath et al 2020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2036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72676"/>
    </mc:Choice>
    <mc:Fallback xmlns="">
      <p:transition spd="slow" advTm="172676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4D4677D2-D5AC-4CF9-9EED-2B89D0A1C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C6D54F7E-825A-4BBA-815F-35CCA8B97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80681"/>
            <a:ext cx="12192000" cy="277731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3" descr="A dark blue starry night sky">
            <a:extLst>
              <a:ext uri="{FF2B5EF4-FFF2-40B4-BE49-F238E27FC236}">
                <a16:creationId xmlns:a16="http://schemas.microsoft.com/office/drawing/2014/main" id="{6C9CE7FC-D459-4EFF-97DE-9AE6D9EB6A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16"/>
          <a:stretch/>
        </p:blipFill>
        <p:spPr>
          <a:xfrm>
            <a:off x="0" y="-1"/>
            <a:ext cx="12191980" cy="6857999"/>
          </a:xfrm>
          <a:custGeom>
            <a:avLst/>
            <a:gdLst/>
            <a:ahLst/>
            <a:cxnLst/>
            <a:rect l="l" t="t" r="r" b="b"/>
            <a:pathLst>
              <a:path w="12191999" h="6842601">
                <a:moveTo>
                  <a:pt x="0" y="0"/>
                </a:moveTo>
                <a:lnTo>
                  <a:pt x="12191999" y="0"/>
                </a:lnTo>
                <a:lnTo>
                  <a:pt x="12191999" y="6842601"/>
                </a:lnTo>
                <a:lnTo>
                  <a:pt x="10316981" y="6842601"/>
                </a:lnTo>
                <a:cubicBezTo>
                  <a:pt x="10312796" y="6835189"/>
                  <a:pt x="10163183" y="6730124"/>
                  <a:pt x="10158998" y="6722712"/>
                </a:cubicBezTo>
                <a:cubicBezTo>
                  <a:pt x="10120278" y="6678190"/>
                  <a:pt x="10156462" y="6716223"/>
                  <a:pt x="10090349" y="6671420"/>
                </a:cubicBezTo>
                <a:cubicBezTo>
                  <a:pt x="10043032" y="6655694"/>
                  <a:pt x="9995855" y="6551879"/>
                  <a:pt x="9955425" y="6498018"/>
                </a:cubicBezTo>
                <a:cubicBezTo>
                  <a:pt x="9939618" y="6480021"/>
                  <a:pt x="9915110" y="6461677"/>
                  <a:pt x="9891265" y="6454528"/>
                </a:cubicBezTo>
                <a:cubicBezTo>
                  <a:pt x="9868239" y="6464957"/>
                  <a:pt x="9865423" y="6431640"/>
                  <a:pt x="9848227" y="6426063"/>
                </a:cubicBezTo>
                <a:cubicBezTo>
                  <a:pt x="9838059" y="6433162"/>
                  <a:pt x="9815047" y="6410348"/>
                  <a:pt x="9812354" y="6399604"/>
                </a:cubicBezTo>
                <a:cubicBezTo>
                  <a:pt x="9825285" y="6377997"/>
                  <a:pt x="9725923" y="6372757"/>
                  <a:pt x="9725915" y="6356381"/>
                </a:cubicBezTo>
                <a:cubicBezTo>
                  <a:pt x="9696279" y="6348066"/>
                  <a:pt x="9591199" y="6354143"/>
                  <a:pt x="9575033" y="6325258"/>
                </a:cubicBezTo>
                <a:cubicBezTo>
                  <a:pt x="9516434" y="6303128"/>
                  <a:pt x="9441613" y="6276805"/>
                  <a:pt x="9415626" y="6271777"/>
                </a:cubicBezTo>
                <a:cubicBezTo>
                  <a:pt x="9378293" y="6313495"/>
                  <a:pt x="9281935" y="6171365"/>
                  <a:pt x="9171493" y="6150430"/>
                </a:cubicBezTo>
                <a:cubicBezTo>
                  <a:pt x="9155426" y="6152396"/>
                  <a:pt x="9147439" y="6151015"/>
                  <a:pt x="9146018" y="6139864"/>
                </a:cubicBezTo>
                <a:cubicBezTo>
                  <a:pt x="9112029" y="6132441"/>
                  <a:pt x="9087339" y="6101138"/>
                  <a:pt x="9059635" y="6109957"/>
                </a:cubicBezTo>
                <a:cubicBezTo>
                  <a:pt x="9024424" y="6092144"/>
                  <a:pt x="9043048" y="6078417"/>
                  <a:pt x="9010911" y="6064789"/>
                </a:cubicBezTo>
                <a:lnTo>
                  <a:pt x="8866811" y="6028191"/>
                </a:lnTo>
                <a:cubicBezTo>
                  <a:pt x="8846465" y="6021172"/>
                  <a:pt x="8825221" y="6000527"/>
                  <a:pt x="8804584" y="5994237"/>
                </a:cubicBezTo>
                <a:lnTo>
                  <a:pt x="8783071" y="5990448"/>
                </a:lnTo>
                <a:lnTo>
                  <a:pt x="8770456" y="5978060"/>
                </a:lnTo>
                <a:cubicBezTo>
                  <a:pt x="8764772" y="5975259"/>
                  <a:pt x="8757695" y="5974720"/>
                  <a:pt x="8748297" y="5978070"/>
                </a:cubicBezTo>
                <a:cubicBezTo>
                  <a:pt x="8730344" y="5973495"/>
                  <a:pt x="8679808" y="5955894"/>
                  <a:pt x="8662742" y="5950603"/>
                </a:cubicBezTo>
                <a:lnTo>
                  <a:pt x="8645902" y="5946326"/>
                </a:lnTo>
                <a:lnTo>
                  <a:pt x="8638176" y="5938358"/>
                </a:lnTo>
                <a:cubicBezTo>
                  <a:pt x="8625897" y="5932642"/>
                  <a:pt x="8594811" y="5922073"/>
                  <a:pt x="8572224" y="5912032"/>
                </a:cubicBezTo>
                <a:cubicBezTo>
                  <a:pt x="8553809" y="5897782"/>
                  <a:pt x="8529845" y="5886100"/>
                  <a:pt x="8502655" y="5878114"/>
                </a:cubicBezTo>
                <a:cubicBezTo>
                  <a:pt x="8496990" y="5883034"/>
                  <a:pt x="8489611" y="5872566"/>
                  <a:pt x="8485159" y="5869819"/>
                </a:cubicBezTo>
                <a:cubicBezTo>
                  <a:pt x="8483457" y="5873482"/>
                  <a:pt x="8471232" y="5872664"/>
                  <a:pt x="8468539" y="5868711"/>
                </a:cubicBezTo>
                <a:cubicBezTo>
                  <a:pt x="8389167" y="5836352"/>
                  <a:pt x="8421742" y="5881497"/>
                  <a:pt x="8379810" y="5849376"/>
                </a:cubicBezTo>
                <a:cubicBezTo>
                  <a:pt x="8371729" y="5846373"/>
                  <a:pt x="8364483" y="5846766"/>
                  <a:pt x="8357758" y="5848601"/>
                </a:cubicBezTo>
                <a:lnTo>
                  <a:pt x="8315264" y="5836192"/>
                </a:lnTo>
                <a:cubicBezTo>
                  <a:pt x="8299077" y="5829531"/>
                  <a:pt x="8281671" y="5824011"/>
                  <a:pt x="8263455" y="5819793"/>
                </a:cubicBezTo>
                <a:cubicBezTo>
                  <a:pt x="8257386" y="5826849"/>
                  <a:pt x="8245582" y="5813448"/>
                  <a:pt x="8239287" y="5810141"/>
                </a:cubicBezTo>
                <a:cubicBezTo>
                  <a:pt x="8237965" y="5815186"/>
                  <a:pt x="8222226" y="5815108"/>
                  <a:pt x="8217888" y="5810039"/>
                </a:cubicBezTo>
                <a:cubicBezTo>
                  <a:pt x="8109447" y="5773303"/>
                  <a:pt x="8161302" y="5831037"/>
                  <a:pt x="8100547" y="5791517"/>
                </a:cubicBezTo>
                <a:cubicBezTo>
                  <a:pt x="8089574" y="5788167"/>
                  <a:pt x="8080448" y="5789295"/>
                  <a:pt x="8072316" y="5792309"/>
                </a:cubicBezTo>
                <a:lnTo>
                  <a:pt x="8056967" y="5800648"/>
                </a:lnTo>
                <a:lnTo>
                  <a:pt x="8047885" y="5795270"/>
                </a:lnTo>
                <a:cubicBezTo>
                  <a:pt x="8010204" y="5788738"/>
                  <a:pt x="7996426" y="5797608"/>
                  <a:pt x="7977128" y="5783189"/>
                </a:cubicBezTo>
                <a:cubicBezTo>
                  <a:pt x="7943466" y="5775577"/>
                  <a:pt x="7904823" y="5770953"/>
                  <a:pt x="7874392" y="5763715"/>
                </a:cubicBezTo>
                <a:cubicBezTo>
                  <a:pt x="7860337" y="5743777"/>
                  <a:pt x="7817541" y="5748989"/>
                  <a:pt x="7794543" y="5739759"/>
                </a:cubicBezTo>
                <a:cubicBezTo>
                  <a:pt x="7784688" y="5731467"/>
                  <a:pt x="7776709" y="5729004"/>
                  <a:pt x="7763762" y="5734031"/>
                </a:cubicBezTo>
                <a:cubicBezTo>
                  <a:pt x="7718781" y="5694154"/>
                  <a:pt x="7732231" y="5727368"/>
                  <a:pt x="7685889" y="5707234"/>
                </a:cubicBezTo>
                <a:cubicBezTo>
                  <a:pt x="7646521" y="5687607"/>
                  <a:pt x="7600389" y="5671470"/>
                  <a:pt x="7566744" y="5634586"/>
                </a:cubicBezTo>
                <a:cubicBezTo>
                  <a:pt x="7561306" y="5624813"/>
                  <a:pt x="7543589" y="5618525"/>
                  <a:pt x="7527170" y="5620542"/>
                </a:cubicBezTo>
                <a:cubicBezTo>
                  <a:pt x="7524343" y="5620889"/>
                  <a:pt x="7521664" y="5621475"/>
                  <a:pt x="7519214" y="5622280"/>
                </a:cubicBezTo>
                <a:cubicBezTo>
                  <a:pt x="7500062" y="5596964"/>
                  <a:pt x="7480476" y="5604337"/>
                  <a:pt x="7473157" y="5588143"/>
                </a:cubicBezTo>
                <a:cubicBezTo>
                  <a:pt x="7433415" y="5574859"/>
                  <a:pt x="7395118" y="5582388"/>
                  <a:pt x="7388000" y="5568063"/>
                </a:cubicBezTo>
                <a:cubicBezTo>
                  <a:pt x="7366403" y="5564920"/>
                  <a:pt x="7332262" y="5573848"/>
                  <a:pt x="7320876" y="5557698"/>
                </a:cubicBezTo>
                <a:cubicBezTo>
                  <a:pt x="7314891" y="5568111"/>
                  <a:pt x="7299319" y="5544964"/>
                  <a:pt x="7284480" y="5549820"/>
                </a:cubicBezTo>
                <a:cubicBezTo>
                  <a:pt x="7273570" y="5554430"/>
                  <a:pt x="7266301" y="5548483"/>
                  <a:pt x="7256619" y="5546379"/>
                </a:cubicBezTo>
                <a:cubicBezTo>
                  <a:pt x="7242503" y="5549088"/>
                  <a:pt x="7202543" y="5533379"/>
                  <a:pt x="7193112" y="5525289"/>
                </a:cubicBezTo>
                <a:cubicBezTo>
                  <a:pt x="7172259" y="5499151"/>
                  <a:pt x="7108617" y="5505485"/>
                  <a:pt x="7090943" y="5485177"/>
                </a:cubicBezTo>
                <a:cubicBezTo>
                  <a:pt x="7083637" y="5481419"/>
                  <a:pt x="7076140" y="5479148"/>
                  <a:pt x="7068566" y="5477809"/>
                </a:cubicBezTo>
                <a:lnTo>
                  <a:pt x="7023035" y="5476595"/>
                </a:lnTo>
                <a:lnTo>
                  <a:pt x="7001197" y="5476163"/>
                </a:lnTo>
                <a:cubicBezTo>
                  <a:pt x="7016126" y="5454256"/>
                  <a:pt x="6943549" y="5466815"/>
                  <a:pt x="6967472" y="5451057"/>
                </a:cubicBezTo>
                <a:cubicBezTo>
                  <a:pt x="6931240" y="5443544"/>
                  <a:pt x="6920843" y="5429649"/>
                  <a:pt x="6883334" y="5418880"/>
                </a:cubicBezTo>
                <a:lnTo>
                  <a:pt x="6742417" y="5386446"/>
                </a:lnTo>
                <a:cubicBezTo>
                  <a:pt x="6690532" y="5366095"/>
                  <a:pt x="6665174" y="5364632"/>
                  <a:pt x="6618315" y="5353085"/>
                </a:cubicBezTo>
                <a:cubicBezTo>
                  <a:pt x="6581698" y="5304210"/>
                  <a:pt x="6547395" y="5315779"/>
                  <a:pt x="6521050" y="5283194"/>
                </a:cubicBezTo>
                <a:cubicBezTo>
                  <a:pt x="6469114" y="5268862"/>
                  <a:pt x="6472597" y="5253957"/>
                  <a:pt x="6414460" y="5253832"/>
                </a:cubicBezTo>
                <a:lnTo>
                  <a:pt x="6362535" y="5220502"/>
                </a:lnTo>
                <a:cubicBezTo>
                  <a:pt x="6350866" y="5213881"/>
                  <a:pt x="6347641" y="5215777"/>
                  <a:pt x="6344443" y="5214103"/>
                </a:cubicBezTo>
                <a:lnTo>
                  <a:pt x="6343344" y="5210454"/>
                </a:lnTo>
                <a:lnTo>
                  <a:pt x="6333344" y="5205307"/>
                </a:lnTo>
                <a:lnTo>
                  <a:pt x="6315602" y="5193288"/>
                </a:lnTo>
                <a:lnTo>
                  <a:pt x="6310442" y="5192802"/>
                </a:lnTo>
                <a:lnTo>
                  <a:pt x="6280815" y="5177420"/>
                </a:lnTo>
                <a:lnTo>
                  <a:pt x="6279533" y="5178045"/>
                </a:lnTo>
                <a:cubicBezTo>
                  <a:pt x="6275980" y="5179097"/>
                  <a:pt x="6272084" y="5179212"/>
                  <a:pt x="6267362" y="5177370"/>
                </a:cubicBezTo>
                <a:cubicBezTo>
                  <a:pt x="6261796" y="5192470"/>
                  <a:pt x="6259530" y="5180933"/>
                  <a:pt x="6246095" y="5174167"/>
                </a:cubicBezTo>
                <a:lnTo>
                  <a:pt x="6155252" y="5161201"/>
                </a:lnTo>
                <a:lnTo>
                  <a:pt x="6148525" y="5158442"/>
                </a:lnTo>
                <a:lnTo>
                  <a:pt x="6148187" y="5158573"/>
                </a:lnTo>
                <a:cubicBezTo>
                  <a:pt x="6146292" y="5158370"/>
                  <a:pt x="6143916" y="5157611"/>
                  <a:pt x="6140686" y="5156032"/>
                </a:cubicBezTo>
                <a:lnTo>
                  <a:pt x="6136260" y="5153413"/>
                </a:lnTo>
                <a:lnTo>
                  <a:pt x="6123208" y="5148061"/>
                </a:lnTo>
                <a:lnTo>
                  <a:pt x="6117367" y="5147451"/>
                </a:lnTo>
                <a:lnTo>
                  <a:pt x="5957305" y="5146062"/>
                </a:lnTo>
                <a:cubicBezTo>
                  <a:pt x="5920540" y="5140405"/>
                  <a:pt x="5887096" y="5142015"/>
                  <a:pt x="5857259" y="5132052"/>
                </a:cubicBezTo>
                <a:cubicBezTo>
                  <a:pt x="5843335" y="5135303"/>
                  <a:pt x="5830921" y="5135493"/>
                  <a:pt x="5821375" y="5125606"/>
                </a:cubicBezTo>
                <a:cubicBezTo>
                  <a:pt x="5786501" y="5122615"/>
                  <a:pt x="5775399" y="5132648"/>
                  <a:pt x="5755916" y="5120171"/>
                </a:cubicBezTo>
                <a:cubicBezTo>
                  <a:pt x="5732132" y="5135438"/>
                  <a:pt x="5732735" y="5128211"/>
                  <a:pt x="5725007" y="5121437"/>
                </a:cubicBezTo>
                <a:lnTo>
                  <a:pt x="5723810" y="5120848"/>
                </a:lnTo>
                <a:lnTo>
                  <a:pt x="5720531" y="5123048"/>
                </a:lnTo>
                <a:lnTo>
                  <a:pt x="5714794" y="5123371"/>
                </a:lnTo>
                <a:lnTo>
                  <a:pt x="5700141" y="5120131"/>
                </a:lnTo>
                <a:lnTo>
                  <a:pt x="5694799" y="5118234"/>
                </a:lnTo>
                <a:cubicBezTo>
                  <a:pt x="5691058" y="5117179"/>
                  <a:pt x="5688491" y="5116804"/>
                  <a:pt x="5686627" y="5116903"/>
                </a:cubicBezTo>
                <a:lnTo>
                  <a:pt x="5686371" y="5117086"/>
                </a:lnTo>
                <a:lnTo>
                  <a:pt x="5678818" y="5115416"/>
                </a:lnTo>
                <a:cubicBezTo>
                  <a:pt x="5666199" y="5112102"/>
                  <a:pt x="5654035" y="5108410"/>
                  <a:pt x="5642547" y="5104511"/>
                </a:cubicBezTo>
                <a:cubicBezTo>
                  <a:pt x="5629444" y="5114945"/>
                  <a:pt x="5588783" y="5093343"/>
                  <a:pt x="5587979" y="5116963"/>
                </a:cubicBezTo>
                <a:cubicBezTo>
                  <a:pt x="5572317" y="5112380"/>
                  <a:pt x="5564904" y="5101292"/>
                  <a:pt x="5566635" y="5117158"/>
                </a:cubicBezTo>
                <a:cubicBezTo>
                  <a:pt x="5561375" y="5116079"/>
                  <a:pt x="5557787" y="5116811"/>
                  <a:pt x="5554952" y="5118417"/>
                </a:cubicBezTo>
                <a:lnTo>
                  <a:pt x="5554039" y="5119241"/>
                </a:lnTo>
                <a:lnTo>
                  <a:pt x="5514253" y="5109018"/>
                </a:lnTo>
                <a:lnTo>
                  <a:pt x="5492156" y="5099904"/>
                </a:lnTo>
                <a:lnTo>
                  <a:pt x="5480446" y="5096385"/>
                </a:lnTo>
                <a:lnTo>
                  <a:pt x="5477744" y="5092939"/>
                </a:lnTo>
                <a:cubicBezTo>
                  <a:pt x="5474490" y="5090581"/>
                  <a:pt x="5469391" y="5088951"/>
                  <a:pt x="5460150" y="5088988"/>
                </a:cubicBezTo>
                <a:lnTo>
                  <a:pt x="5457901" y="5089459"/>
                </a:lnTo>
                <a:lnTo>
                  <a:pt x="5444243" y="5082761"/>
                </a:lnTo>
                <a:cubicBezTo>
                  <a:pt x="5439993" y="5080007"/>
                  <a:pt x="5436418" y="5076805"/>
                  <a:pt x="5433825" y="5072992"/>
                </a:cubicBezTo>
                <a:cubicBezTo>
                  <a:pt x="5379442" y="5082090"/>
                  <a:pt x="5336110" y="5058382"/>
                  <a:pt x="5280996" y="5052402"/>
                </a:cubicBezTo>
                <a:cubicBezTo>
                  <a:pt x="5250806" y="5043777"/>
                  <a:pt x="5168599" y="5048109"/>
                  <a:pt x="5161582" y="5019668"/>
                </a:cubicBezTo>
                <a:cubicBezTo>
                  <a:pt x="5121870" y="5011383"/>
                  <a:pt x="5095637" y="5009222"/>
                  <a:pt x="5042717" y="5002692"/>
                </a:cubicBezTo>
                <a:cubicBezTo>
                  <a:pt x="4991136" y="4972487"/>
                  <a:pt x="4902282" y="4979360"/>
                  <a:pt x="4840514" y="4959306"/>
                </a:cubicBezTo>
                <a:cubicBezTo>
                  <a:pt x="4799904" y="4976415"/>
                  <a:pt x="4824087" y="4958371"/>
                  <a:pt x="4786778" y="4956661"/>
                </a:cubicBezTo>
                <a:cubicBezTo>
                  <a:pt x="4801901" y="4937231"/>
                  <a:pt x="4739845" y="4961208"/>
                  <a:pt x="4743741" y="4937104"/>
                </a:cubicBezTo>
                <a:cubicBezTo>
                  <a:pt x="4736829" y="4937557"/>
                  <a:pt x="4730010" y="4938753"/>
                  <a:pt x="4723136" y="4940138"/>
                </a:cubicBezTo>
                <a:lnTo>
                  <a:pt x="4719535" y="4940850"/>
                </a:lnTo>
                <a:lnTo>
                  <a:pt x="4706143" y="4939586"/>
                </a:lnTo>
                <a:lnTo>
                  <a:pt x="4701098" y="4944372"/>
                </a:lnTo>
                <a:lnTo>
                  <a:pt x="4680034" y="4946157"/>
                </a:lnTo>
                <a:cubicBezTo>
                  <a:pt x="4672339" y="4946029"/>
                  <a:pt x="4664292" y="4944964"/>
                  <a:pt x="4655740" y="4942396"/>
                </a:cubicBezTo>
                <a:cubicBezTo>
                  <a:pt x="4636359" y="4929384"/>
                  <a:pt x="4599700" y="4935346"/>
                  <a:pt x="4569298" y="4929596"/>
                </a:cubicBezTo>
                <a:lnTo>
                  <a:pt x="4555977" y="4924356"/>
                </a:lnTo>
                <a:lnTo>
                  <a:pt x="4508949" y="4921648"/>
                </a:lnTo>
                <a:cubicBezTo>
                  <a:pt x="4495668" y="4920437"/>
                  <a:pt x="4482007" y="4918694"/>
                  <a:pt x="4467838" y="4915993"/>
                </a:cubicBezTo>
                <a:lnTo>
                  <a:pt x="4441948" y="4909300"/>
                </a:lnTo>
                <a:lnTo>
                  <a:pt x="4394719" y="4901820"/>
                </a:lnTo>
                <a:lnTo>
                  <a:pt x="4356810" y="4905146"/>
                </a:lnTo>
                <a:lnTo>
                  <a:pt x="4222144" y="4909117"/>
                </a:lnTo>
                <a:cubicBezTo>
                  <a:pt x="4202488" y="4913903"/>
                  <a:pt x="4184742" y="4933491"/>
                  <a:pt x="4160481" y="4923474"/>
                </a:cubicBezTo>
                <a:cubicBezTo>
                  <a:pt x="4165854" y="4934564"/>
                  <a:pt x="4131661" y="4919946"/>
                  <a:pt x="4124879" y="4929303"/>
                </a:cubicBezTo>
                <a:cubicBezTo>
                  <a:pt x="4120895" y="4937086"/>
                  <a:pt x="4109593" y="4934464"/>
                  <a:pt x="4100114" y="4936007"/>
                </a:cubicBezTo>
                <a:cubicBezTo>
                  <a:pt x="4091835" y="4943256"/>
                  <a:pt x="4045978" y="4943549"/>
                  <a:pt x="4030957" y="4939826"/>
                </a:cubicBezTo>
                <a:cubicBezTo>
                  <a:pt x="3989825" y="4924453"/>
                  <a:pt x="3946860" y="4952050"/>
                  <a:pt x="3913764" y="4940618"/>
                </a:cubicBezTo>
                <a:cubicBezTo>
                  <a:pt x="3904534" y="4939906"/>
                  <a:pt x="3896577" y="4940543"/>
                  <a:pt x="3889457" y="4942017"/>
                </a:cubicBezTo>
                <a:lnTo>
                  <a:pt x="3871115" y="4948115"/>
                </a:lnTo>
                <a:lnTo>
                  <a:pt x="3869086" y="4953796"/>
                </a:lnTo>
                <a:lnTo>
                  <a:pt x="3856124" y="4955351"/>
                </a:lnTo>
                <a:lnTo>
                  <a:pt x="3835967" y="4964002"/>
                </a:lnTo>
                <a:cubicBezTo>
                  <a:pt x="3826465" y="4939857"/>
                  <a:pt x="3782586" y="4975947"/>
                  <a:pt x="3785910" y="4953998"/>
                </a:cubicBezTo>
                <a:cubicBezTo>
                  <a:pt x="3750785" y="4960085"/>
                  <a:pt x="3699033" y="4941571"/>
                  <a:pt x="3671085" y="4966563"/>
                </a:cubicBezTo>
                <a:cubicBezTo>
                  <a:pt x="3621255" y="4971431"/>
                  <a:pt x="3562637" y="4982991"/>
                  <a:pt x="3486928" y="4983204"/>
                </a:cubicBezTo>
                <a:cubicBezTo>
                  <a:pt x="3446030" y="4983424"/>
                  <a:pt x="3343460" y="4965124"/>
                  <a:pt x="3280956" y="4963864"/>
                </a:cubicBezTo>
                <a:cubicBezTo>
                  <a:pt x="3227193" y="4969510"/>
                  <a:pt x="3256481" y="4962609"/>
                  <a:pt x="3211563" y="4982704"/>
                </a:cubicBezTo>
                <a:cubicBezTo>
                  <a:pt x="3207119" y="4979549"/>
                  <a:pt x="3170070" y="4977192"/>
                  <a:pt x="3164681" y="4975408"/>
                </a:cubicBezTo>
                <a:lnTo>
                  <a:pt x="3127171" y="4968229"/>
                </a:lnTo>
                <a:lnTo>
                  <a:pt x="3096889" y="4965619"/>
                </a:lnTo>
                <a:cubicBezTo>
                  <a:pt x="3088441" y="4967572"/>
                  <a:pt x="3082883" y="4967054"/>
                  <a:pt x="3078620" y="4965444"/>
                </a:cubicBezTo>
                <a:lnTo>
                  <a:pt x="3074275" y="4962670"/>
                </a:lnTo>
                <a:lnTo>
                  <a:pt x="3036436" y="4957455"/>
                </a:lnTo>
                <a:lnTo>
                  <a:pt x="3031995" y="4958829"/>
                </a:lnTo>
                <a:lnTo>
                  <a:pt x="2994028" y="4956800"/>
                </a:lnTo>
                <a:cubicBezTo>
                  <a:pt x="2992299" y="4958944"/>
                  <a:pt x="2989407" y="4960397"/>
                  <a:pt x="2984001" y="4960444"/>
                </a:cubicBezTo>
                <a:cubicBezTo>
                  <a:pt x="2994191" y="4975446"/>
                  <a:pt x="2981386" y="4966249"/>
                  <a:pt x="2964542" y="4965062"/>
                </a:cubicBezTo>
                <a:cubicBezTo>
                  <a:pt x="2976613" y="4988096"/>
                  <a:pt x="2927627" y="4975618"/>
                  <a:pt x="2921274" y="4988440"/>
                </a:cubicBezTo>
                <a:cubicBezTo>
                  <a:pt x="2908629" y="4987050"/>
                  <a:pt x="2895476" y="4985998"/>
                  <a:pt x="2882111" y="4985411"/>
                </a:cubicBezTo>
                <a:lnTo>
                  <a:pt x="2874282" y="4985361"/>
                </a:lnTo>
                <a:cubicBezTo>
                  <a:pt x="2874237" y="4985437"/>
                  <a:pt x="2874193" y="4985514"/>
                  <a:pt x="2874147" y="4985591"/>
                </a:cubicBezTo>
                <a:cubicBezTo>
                  <a:pt x="2872492" y="4986074"/>
                  <a:pt x="2869935" y="4986243"/>
                  <a:pt x="2865932" y="4985999"/>
                </a:cubicBezTo>
                <a:lnTo>
                  <a:pt x="2860008" y="4985269"/>
                </a:lnTo>
                <a:lnTo>
                  <a:pt x="2844819" y="4985172"/>
                </a:lnTo>
                <a:lnTo>
                  <a:pt x="2839735" y="4986676"/>
                </a:lnTo>
                <a:lnTo>
                  <a:pt x="2837922" y="4989488"/>
                </a:lnTo>
                <a:lnTo>
                  <a:pt x="2836507" y="4989165"/>
                </a:lnTo>
                <a:cubicBezTo>
                  <a:pt x="2825749" y="4984209"/>
                  <a:pt x="2822382" y="4977089"/>
                  <a:pt x="2808859" y="4996804"/>
                </a:cubicBezTo>
                <a:cubicBezTo>
                  <a:pt x="2784233" y="4988767"/>
                  <a:pt x="2779499" y="5000786"/>
                  <a:pt x="2745907" y="5005126"/>
                </a:cubicBezTo>
                <a:cubicBezTo>
                  <a:pt x="2731796" y="4997536"/>
                  <a:pt x="2720518" y="5000295"/>
                  <a:pt x="2709519" y="5006333"/>
                </a:cubicBezTo>
                <a:cubicBezTo>
                  <a:pt x="2676766" y="5002878"/>
                  <a:pt x="2646981" y="5011377"/>
                  <a:pt x="2610212" y="5013529"/>
                </a:cubicBezTo>
                <a:cubicBezTo>
                  <a:pt x="2570359" y="5003730"/>
                  <a:pt x="2550109" y="5021491"/>
                  <a:pt x="2510814" y="5023713"/>
                </a:cubicBezTo>
                <a:cubicBezTo>
                  <a:pt x="2476639" y="5006722"/>
                  <a:pt x="2482834" y="5038639"/>
                  <a:pt x="2462736" y="5045398"/>
                </a:cubicBezTo>
                <a:lnTo>
                  <a:pt x="2457050" y="5046022"/>
                </a:lnTo>
                <a:lnTo>
                  <a:pt x="2442184" y="5043549"/>
                </a:lnTo>
                <a:lnTo>
                  <a:pt x="2436703" y="5041929"/>
                </a:lnTo>
                <a:cubicBezTo>
                  <a:pt x="2432888" y="5041072"/>
                  <a:pt x="2430299" y="5040830"/>
                  <a:pt x="2428451" y="5041027"/>
                </a:cubicBezTo>
                <a:lnTo>
                  <a:pt x="2420551" y="5039949"/>
                </a:lnTo>
                <a:cubicBezTo>
                  <a:pt x="2407700" y="5037296"/>
                  <a:pt x="2395274" y="5034239"/>
                  <a:pt x="2383501" y="5030941"/>
                </a:cubicBezTo>
                <a:cubicBezTo>
                  <a:pt x="2362992" y="5032521"/>
                  <a:pt x="2317884" y="5047662"/>
                  <a:pt x="2297493" y="5049431"/>
                </a:cubicBezTo>
                <a:lnTo>
                  <a:pt x="2261156" y="5041558"/>
                </a:lnTo>
                <a:lnTo>
                  <a:pt x="2200581" y="5024964"/>
                </a:lnTo>
                <a:lnTo>
                  <a:pt x="2198380" y="5025550"/>
                </a:lnTo>
                <a:lnTo>
                  <a:pt x="2116066" y="5019568"/>
                </a:lnTo>
                <a:cubicBezTo>
                  <a:pt x="2111600" y="5017036"/>
                  <a:pt x="2059664" y="5006071"/>
                  <a:pt x="2056754" y="5002394"/>
                </a:cubicBezTo>
                <a:cubicBezTo>
                  <a:pt x="2003393" y="5014336"/>
                  <a:pt x="1998298" y="5008800"/>
                  <a:pt x="1942916" y="5005703"/>
                </a:cubicBezTo>
                <a:cubicBezTo>
                  <a:pt x="1882138" y="4994708"/>
                  <a:pt x="1836966" y="4976630"/>
                  <a:pt x="1796717" y="4970423"/>
                </a:cubicBezTo>
                <a:cubicBezTo>
                  <a:pt x="1724075" y="4959337"/>
                  <a:pt x="1636218" y="4936339"/>
                  <a:pt x="1583222" y="4931235"/>
                </a:cubicBezTo>
                <a:cubicBezTo>
                  <a:pt x="1544265" y="4950469"/>
                  <a:pt x="1556109" y="4927628"/>
                  <a:pt x="1518821" y="4927872"/>
                </a:cubicBezTo>
                <a:cubicBezTo>
                  <a:pt x="1497291" y="4925112"/>
                  <a:pt x="1483221" y="4916728"/>
                  <a:pt x="1471837" y="4914678"/>
                </a:cubicBezTo>
                <a:lnTo>
                  <a:pt x="1450515" y="4915578"/>
                </a:lnTo>
                <a:lnTo>
                  <a:pt x="1437078" y="4915016"/>
                </a:lnTo>
                <a:lnTo>
                  <a:pt x="1432462" y="4920065"/>
                </a:lnTo>
                <a:lnTo>
                  <a:pt x="1411645" y="4922952"/>
                </a:lnTo>
                <a:cubicBezTo>
                  <a:pt x="1384856" y="4920079"/>
                  <a:pt x="1306656" y="4907389"/>
                  <a:pt x="1271729" y="4902828"/>
                </a:cubicBezTo>
                <a:cubicBezTo>
                  <a:pt x="1258697" y="4896954"/>
                  <a:pt x="1213546" y="4890036"/>
                  <a:pt x="1202076" y="4895589"/>
                </a:cubicBezTo>
                <a:cubicBezTo>
                  <a:pt x="1192059" y="4895561"/>
                  <a:pt x="1182171" y="4891311"/>
                  <a:pt x="1174670" y="4898040"/>
                </a:cubicBezTo>
                <a:cubicBezTo>
                  <a:pt x="1163701" y="4905820"/>
                  <a:pt x="1136874" y="4886643"/>
                  <a:pt x="1137035" y="4897965"/>
                </a:cubicBezTo>
                <a:cubicBezTo>
                  <a:pt x="1117838" y="4884693"/>
                  <a:pt x="1091386" y="4900421"/>
                  <a:pt x="1069882" y="4901859"/>
                </a:cubicBezTo>
                <a:cubicBezTo>
                  <a:pt x="1055589" y="4889467"/>
                  <a:pt x="1024570" y="4904705"/>
                  <a:pt x="980935" y="4900090"/>
                </a:cubicBezTo>
                <a:cubicBezTo>
                  <a:pt x="947614" y="4895538"/>
                  <a:pt x="913224" y="4886405"/>
                  <a:pt x="869960" y="4874547"/>
                </a:cubicBezTo>
                <a:cubicBezTo>
                  <a:pt x="819114" y="4845820"/>
                  <a:pt x="768074" y="4839770"/>
                  <a:pt x="721345" y="4828937"/>
                </a:cubicBezTo>
                <a:cubicBezTo>
                  <a:pt x="667944" y="4819060"/>
                  <a:pt x="698286" y="4848426"/>
                  <a:pt x="635428" y="4819153"/>
                </a:cubicBezTo>
                <a:cubicBezTo>
                  <a:pt x="626286" y="4826707"/>
                  <a:pt x="617638" y="4825980"/>
                  <a:pt x="604106" y="4819994"/>
                </a:cubicBezTo>
                <a:cubicBezTo>
                  <a:pt x="583276" y="4822237"/>
                  <a:pt x="539859" y="4835097"/>
                  <a:pt x="510451" y="4832608"/>
                </a:cubicBezTo>
                <a:cubicBezTo>
                  <a:pt x="489781" y="4829929"/>
                  <a:pt x="443867" y="4807857"/>
                  <a:pt x="427656" y="4805062"/>
                </a:cubicBezTo>
                <a:cubicBezTo>
                  <a:pt x="424088" y="4806479"/>
                  <a:pt x="419580" y="4809736"/>
                  <a:pt x="413184" y="4815837"/>
                </a:cubicBezTo>
                <a:cubicBezTo>
                  <a:pt x="387673" y="4805882"/>
                  <a:pt x="379855" y="4817328"/>
                  <a:pt x="341772" y="4818825"/>
                </a:cubicBezTo>
                <a:cubicBezTo>
                  <a:pt x="327795" y="4810179"/>
                  <a:pt x="314729" y="4811964"/>
                  <a:pt x="301266" y="4817000"/>
                </a:cubicBezTo>
                <a:cubicBezTo>
                  <a:pt x="265781" y="4810886"/>
                  <a:pt x="231017" y="4816794"/>
                  <a:pt x="189886" y="4815871"/>
                </a:cubicBezTo>
                <a:cubicBezTo>
                  <a:pt x="147910" y="4802917"/>
                  <a:pt x="121702" y="4818738"/>
                  <a:pt x="77762" y="4817675"/>
                </a:cubicBezTo>
                <a:cubicBezTo>
                  <a:pt x="38733" y="4795315"/>
                  <a:pt x="44308" y="4840244"/>
                  <a:pt x="8164" y="4835320"/>
                </a:cubicBezTo>
                <a:lnTo>
                  <a:pt x="0" y="4832771"/>
                </a:lnTo>
                <a:close/>
              </a:path>
            </a:pathLst>
          </a:cu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9E84E6E1-0D9B-6C49-B8DC-CBCADF360E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9818" y="5234320"/>
            <a:ext cx="6931319" cy="752217"/>
          </a:xfrm>
        </p:spPr>
        <p:txBody>
          <a:bodyPr anchor="b">
            <a:normAutofit/>
          </a:bodyPr>
          <a:lstStyle/>
          <a:p>
            <a:pPr algn="l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Leap….</a:t>
            </a:r>
          </a:p>
        </p:txBody>
      </p:sp>
    </p:spTree>
    <p:extLst>
      <p:ext uri="{BB962C8B-B14F-4D97-AF65-F5344CB8AC3E}">
        <p14:creationId xmlns:p14="http://schemas.microsoft.com/office/powerpoint/2010/main" val="226988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285"/>
    </mc:Choice>
    <mc:Fallback xmlns="">
      <p:transition spd="slow" advTm="64285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Picture 3" descr="A dark blue starry night sky">
            <a:extLst>
              <a:ext uri="{FF2B5EF4-FFF2-40B4-BE49-F238E27FC236}">
                <a16:creationId xmlns:a16="http://schemas.microsoft.com/office/drawing/2014/main" id="{6C9CE7FC-D459-4EFF-97DE-9AE6D9EB6A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16"/>
          <a:stretch/>
        </p:blipFill>
        <p:spPr>
          <a:xfrm>
            <a:off x="0" y="-1"/>
            <a:ext cx="12191980" cy="6857999"/>
          </a:xfrm>
          <a:prstGeom prst="rect">
            <a:avLst/>
          </a:prstGeom>
        </p:spPr>
      </p:pic>
      <p:sp>
        <p:nvSpPr>
          <p:cNvPr id="65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E84E6E1-0D9B-6C49-B8DC-CBCADF360E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US" sz="4000" dirty="0"/>
              <a:t>Education</a:t>
            </a:r>
          </a:p>
        </p:txBody>
      </p: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630E4D47-DF2A-854D-90A9-E25CAFE8A1BC}"/>
              </a:ext>
            </a:extLst>
          </p:cNvPr>
          <p:cNvSpPr txBox="1"/>
          <p:nvPr/>
        </p:nvSpPr>
        <p:spPr>
          <a:xfrm>
            <a:off x="1036320" y="932040"/>
            <a:ext cx="5588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Counselling</a:t>
            </a:r>
          </a:p>
          <a:p>
            <a:r>
              <a:rPr lang="en-US" sz="2400" dirty="0">
                <a:solidFill>
                  <a:schemeClr val="bg1"/>
                </a:solidFill>
              </a:rPr>
              <a:t>Critical thinking</a:t>
            </a:r>
          </a:p>
          <a:p>
            <a:r>
              <a:rPr lang="en-US" sz="2400" dirty="0">
                <a:solidFill>
                  <a:schemeClr val="bg1"/>
                </a:solidFill>
              </a:rPr>
              <a:t>(Irving &amp; Williams, 1995)</a:t>
            </a:r>
          </a:p>
          <a:p>
            <a:r>
              <a:rPr lang="en-US" sz="2400" dirty="0">
                <a:solidFill>
                  <a:schemeClr val="bg1"/>
                </a:solidFill>
              </a:rPr>
              <a:t>Reframing </a:t>
            </a:r>
          </a:p>
          <a:p>
            <a:r>
              <a:rPr lang="en-US" sz="2400" dirty="0">
                <a:solidFill>
                  <a:schemeClr val="bg1"/>
                </a:solidFill>
              </a:rPr>
              <a:t>(Lalich,2004, </a:t>
            </a:r>
            <a:r>
              <a:rPr lang="en-US" sz="2400" dirty="0" err="1">
                <a:solidFill>
                  <a:schemeClr val="bg1"/>
                </a:solidFill>
              </a:rPr>
              <a:t>Lifton</a:t>
            </a:r>
            <a:r>
              <a:rPr lang="en-US" sz="2400" dirty="0">
                <a:solidFill>
                  <a:schemeClr val="bg1"/>
                </a:solidFill>
              </a:rPr>
              <a:t>, 2014, Stein, 2017)</a:t>
            </a: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r>
              <a:rPr lang="en-US" sz="2400" dirty="0">
                <a:solidFill>
                  <a:schemeClr val="bg1"/>
                </a:solidFill>
              </a:rPr>
              <a:t>Intuition</a:t>
            </a:r>
          </a:p>
          <a:p>
            <a:r>
              <a:rPr lang="en-US" sz="2400" dirty="0">
                <a:solidFill>
                  <a:schemeClr val="bg1"/>
                </a:solidFill>
              </a:rPr>
              <a:t>Dreams</a:t>
            </a:r>
          </a:p>
          <a:p>
            <a:r>
              <a:rPr lang="en-US" sz="2400" dirty="0">
                <a:solidFill>
                  <a:schemeClr val="bg1"/>
                </a:solidFill>
              </a:rPr>
              <a:t>Symbols</a:t>
            </a:r>
          </a:p>
          <a:p>
            <a:r>
              <a:rPr lang="en-US" sz="2400" dirty="0">
                <a:solidFill>
                  <a:schemeClr val="bg1"/>
                </a:solidFill>
              </a:rPr>
              <a:t>Jungian Integration (Rosin, 2015)</a:t>
            </a:r>
          </a:p>
        </p:txBody>
      </p:sp>
    </p:spTree>
    <p:extLst>
      <p:ext uri="{BB962C8B-B14F-4D97-AF65-F5344CB8AC3E}">
        <p14:creationId xmlns:p14="http://schemas.microsoft.com/office/powerpoint/2010/main" val="4256435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4532"/>
    </mc:Choice>
    <mc:Fallback xmlns="">
      <p:transition spd="slow" advTm="234532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!!BGRectangle">
            <a:extLst>
              <a:ext uri="{FF2B5EF4-FFF2-40B4-BE49-F238E27FC236}">
                <a16:creationId xmlns:a16="http://schemas.microsoft.com/office/drawing/2014/main" id="{F1611BA9-268A-49A6-84F8-FC9153668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E20EB187-900F-4AF5-813B-101456D9F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3" descr="A dark blue starry night sky">
            <a:extLst>
              <a:ext uri="{FF2B5EF4-FFF2-40B4-BE49-F238E27FC236}">
                <a16:creationId xmlns:a16="http://schemas.microsoft.com/office/drawing/2014/main" id="{6C9CE7FC-D459-4EFF-97DE-9AE6D9EB6A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316"/>
          <a:stretch/>
        </p:blipFill>
        <p:spPr>
          <a:xfrm>
            <a:off x="0" y="-1"/>
            <a:ext cx="12191980" cy="6857999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9E84E6E1-0D9B-6C49-B8DC-CBCADF360E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7349" y="1200152"/>
            <a:ext cx="6897171" cy="4457696"/>
          </a:xfrm>
        </p:spPr>
        <p:txBody>
          <a:bodyPr anchor="ctr">
            <a:normAutofit/>
          </a:bodyPr>
          <a:lstStyle/>
          <a:p>
            <a:pPr algn="l"/>
            <a:r>
              <a:rPr lang="en-US" sz="8000" dirty="0">
                <a:solidFill>
                  <a:srgbClr val="FFFFFF"/>
                </a:solidFill>
              </a:rPr>
              <a:t>Challenging Introjects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AB4D0A9F-119F-4348-B70C-082F3F302A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6296" y="1342392"/>
            <a:ext cx="2816535" cy="4457696"/>
          </a:xfrm>
        </p:spPr>
        <p:txBody>
          <a:bodyPr anchor="ctr">
            <a:normAutofit/>
          </a:bodyPr>
          <a:lstStyle/>
          <a:p>
            <a:pPr algn="r"/>
            <a:r>
              <a:rPr lang="en-US" sz="2800" dirty="0">
                <a:solidFill>
                  <a:srgbClr val="FFFFFF"/>
                </a:solidFill>
              </a:rPr>
              <a:t>Reinforcing</a:t>
            </a:r>
          </a:p>
          <a:p>
            <a:pPr algn="r"/>
            <a:endParaRPr lang="en-US" sz="2800" dirty="0">
              <a:solidFill>
                <a:srgbClr val="FFFFFF"/>
              </a:solidFill>
            </a:endParaRPr>
          </a:p>
          <a:p>
            <a:pPr algn="r"/>
            <a:r>
              <a:rPr lang="en-US" sz="2800" dirty="0">
                <a:solidFill>
                  <a:srgbClr val="FFFFFF"/>
                </a:solidFill>
              </a:rPr>
              <a:t>Defending the emerging Self</a:t>
            </a:r>
          </a:p>
          <a:p>
            <a:pPr algn="r"/>
            <a:endParaRPr lang="en-US" sz="2800" dirty="0">
              <a:solidFill>
                <a:srgbClr val="FFFFFF"/>
              </a:solidFill>
            </a:endParaRPr>
          </a:p>
        </p:txBody>
      </p:sp>
      <p:sp>
        <p:nvSpPr>
          <p:cNvPr id="69" name="!!Line">
            <a:extLst>
              <a:ext uri="{FF2B5EF4-FFF2-40B4-BE49-F238E27FC236}">
                <a16:creationId xmlns:a16="http://schemas.microsoft.com/office/drawing/2014/main" id="{1825D5AF-D278-4D9A-A4F5-A1A1D3507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6" y="2286000"/>
            <a:ext cx="27432" cy="2286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236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64164"/>
    </mc:Choice>
    <mc:Fallback xmlns="">
      <p:transition spd="slow" advTm="64164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6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3" descr="A dark blue starry night sky">
            <a:extLst>
              <a:ext uri="{FF2B5EF4-FFF2-40B4-BE49-F238E27FC236}">
                <a16:creationId xmlns:a16="http://schemas.microsoft.com/office/drawing/2014/main" id="{6C9CE7FC-D459-4EFF-97DE-9AE6D9EB6A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316"/>
          <a:stretch/>
        </p:blipFill>
        <p:spPr>
          <a:xfrm>
            <a:off x="0" y="-1"/>
            <a:ext cx="12191980" cy="68579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0E32FD0-6727-2146-8247-035D143FE42E}"/>
              </a:ext>
            </a:extLst>
          </p:cNvPr>
          <p:cNvSpPr txBox="1"/>
          <p:nvPr/>
        </p:nvSpPr>
        <p:spPr>
          <a:xfrm>
            <a:off x="1767840" y="1361440"/>
            <a:ext cx="8392160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Complexity</a:t>
            </a:r>
          </a:p>
          <a:p>
            <a:endParaRPr lang="en-US" sz="3200" dirty="0"/>
          </a:p>
          <a:p>
            <a:r>
              <a:rPr lang="en-US" sz="3200" dirty="0"/>
              <a:t>Integration</a:t>
            </a:r>
          </a:p>
          <a:p>
            <a:endParaRPr lang="en-US" sz="3200" dirty="0"/>
          </a:p>
          <a:p>
            <a:r>
              <a:rPr lang="en-US" sz="3200" dirty="0"/>
              <a:t>Power and responsibility</a:t>
            </a:r>
          </a:p>
          <a:p>
            <a:endParaRPr lang="en-US" sz="3200" dirty="0"/>
          </a:p>
          <a:p>
            <a:r>
              <a:rPr lang="en-US" sz="3200" dirty="0"/>
              <a:t>Motivation and sincerity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8872968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80258"/>
    </mc:Choice>
    <mc:Fallback xmlns="">
      <p:transition spd="slow" advTm="80258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3" descr="A dark blue starry night sky">
            <a:extLst>
              <a:ext uri="{FF2B5EF4-FFF2-40B4-BE49-F238E27FC236}">
                <a16:creationId xmlns:a16="http://schemas.microsoft.com/office/drawing/2014/main" id="{6C9CE7FC-D459-4EFF-97DE-9AE6D9EB6A9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458" r="20370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67" name="Freeform: Shape 66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9" name="Freeform: Shape 68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E84E6E1-0D9B-6C49-B8DC-CBCADF360E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800"/>
              <a:t>Conclusion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AB4D0A9F-119F-4348-B70C-082F3F302A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1" y="4872922"/>
            <a:ext cx="3933306" cy="1208141"/>
          </a:xfrm>
        </p:spPr>
        <p:txBody>
          <a:bodyPr>
            <a:normAutofit/>
          </a:bodyPr>
          <a:lstStyle/>
          <a:p>
            <a:pPr algn="l"/>
            <a:r>
              <a:rPr lang="en-US" sz="2000" dirty="0"/>
              <a:t>The toolbox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picture containing text, floor, book, indoor&#10;&#10;Description automatically generated">
            <a:extLst>
              <a:ext uri="{FF2B5EF4-FFF2-40B4-BE49-F238E27FC236}">
                <a16:creationId xmlns:a16="http://schemas.microsoft.com/office/drawing/2014/main" id="{FF47F0E6-03D3-6849-8092-2B59BB5F9F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9" y="771988"/>
            <a:ext cx="5614971" cy="530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999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391"/>
    </mc:Choice>
    <mc:Fallback xmlns="">
      <p:transition spd="slow" advTm="74391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7742A528-B5BC-48B8-92DE-9C2B44451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3" descr="A dark blue starry night sky">
            <a:extLst>
              <a:ext uri="{FF2B5EF4-FFF2-40B4-BE49-F238E27FC236}">
                <a16:creationId xmlns:a16="http://schemas.microsoft.com/office/drawing/2014/main" id="{6C9CE7FC-D459-4EFF-97DE-9AE6D9EB6A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908" b="2"/>
          <a:stretch/>
        </p:blipFill>
        <p:spPr>
          <a:xfrm>
            <a:off x="1366347" y="433410"/>
            <a:ext cx="9459306" cy="5854700"/>
          </a:xfrm>
          <a:custGeom>
            <a:avLst/>
            <a:gdLst/>
            <a:ahLst/>
            <a:cxnLst/>
            <a:rect l="l" t="t" r="r" b="b"/>
            <a:pathLst>
              <a:path w="8500451" h="5783926">
                <a:moveTo>
                  <a:pt x="4814568" y="604"/>
                </a:moveTo>
                <a:cubicBezTo>
                  <a:pt x="5041344" y="3294"/>
                  <a:pt x="5267019" y="14348"/>
                  <a:pt x="5493575" y="21000"/>
                </a:cubicBezTo>
                <a:cubicBezTo>
                  <a:pt x="5987120" y="36130"/>
                  <a:pt x="6483273" y="35607"/>
                  <a:pt x="6977859" y="46564"/>
                </a:cubicBezTo>
                <a:cubicBezTo>
                  <a:pt x="7286195" y="53346"/>
                  <a:pt x="7590877" y="77867"/>
                  <a:pt x="7880953" y="154038"/>
                </a:cubicBezTo>
                <a:cubicBezTo>
                  <a:pt x="7921646" y="164993"/>
                  <a:pt x="7967557" y="167081"/>
                  <a:pt x="7998861" y="193166"/>
                </a:cubicBezTo>
                <a:cubicBezTo>
                  <a:pt x="8033815" y="222382"/>
                  <a:pt x="8019729" y="265163"/>
                  <a:pt x="7968600" y="273511"/>
                </a:cubicBezTo>
                <a:cubicBezTo>
                  <a:pt x="7903386" y="284466"/>
                  <a:pt x="7836607" y="287597"/>
                  <a:pt x="7764609" y="294901"/>
                </a:cubicBezTo>
                <a:cubicBezTo>
                  <a:pt x="7792260" y="335073"/>
                  <a:pt x="7859040" y="304814"/>
                  <a:pt x="7876257" y="354899"/>
                </a:cubicBezTo>
                <a:cubicBezTo>
                  <a:pt x="7799043" y="389332"/>
                  <a:pt x="7705656" y="366898"/>
                  <a:pt x="7631049" y="400810"/>
                </a:cubicBezTo>
                <a:cubicBezTo>
                  <a:pt x="7633137" y="424287"/>
                  <a:pt x="7649831" y="426374"/>
                  <a:pt x="7663396" y="432635"/>
                </a:cubicBezTo>
                <a:cubicBezTo>
                  <a:pt x="7676961" y="438373"/>
                  <a:pt x="7710871" y="430026"/>
                  <a:pt x="7696264" y="462894"/>
                </a:cubicBezTo>
                <a:cubicBezTo>
                  <a:pt x="7541315" y="482719"/>
                  <a:pt x="7393147" y="550021"/>
                  <a:pt x="7229849" y="540630"/>
                </a:cubicBezTo>
                <a:cubicBezTo>
                  <a:pt x="7431755" y="558890"/>
                  <a:pt x="7602355" y="633496"/>
                  <a:pt x="7780782" y="683059"/>
                </a:cubicBezTo>
                <a:cubicBezTo>
                  <a:pt x="7773479" y="741491"/>
                  <a:pt x="7701483" y="718014"/>
                  <a:pt x="7680613" y="759751"/>
                </a:cubicBezTo>
                <a:cubicBezTo>
                  <a:pt x="7794869" y="788967"/>
                  <a:pt x="7904429" y="823401"/>
                  <a:pt x="7998861" y="880789"/>
                </a:cubicBezTo>
                <a:cubicBezTo>
                  <a:pt x="8083901" y="932439"/>
                  <a:pt x="8164765" y="989306"/>
                  <a:pt x="8257111" y="1031566"/>
                </a:cubicBezTo>
                <a:cubicBezTo>
                  <a:pt x="8354150" y="1075912"/>
                  <a:pt x="8413103" y="1132779"/>
                  <a:pt x="8402148" y="1229819"/>
                </a:cubicBezTo>
                <a:cubicBezTo>
                  <a:pt x="8397452" y="1269468"/>
                  <a:pt x="8409973" y="1302859"/>
                  <a:pt x="8453275" y="1318510"/>
                </a:cubicBezTo>
                <a:cubicBezTo>
                  <a:pt x="8507013" y="1337814"/>
                  <a:pt x="8501275" y="1367029"/>
                  <a:pt x="8499187" y="1411897"/>
                </a:cubicBezTo>
                <a:cubicBezTo>
                  <a:pt x="8496056" y="1465634"/>
                  <a:pt x="8468406" y="1486504"/>
                  <a:pt x="8419885" y="1504764"/>
                </a:cubicBezTo>
                <a:cubicBezTo>
                  <a:pt x="8350497" y="1530327"/>
                  <a:pt x="8349975" y="1569978"/>
                  <a:pt x="8368237" y="1617454"/>
                </a:cubicBezTo>
                <a:cubicBezTo>
                  <a:pt x="8378149" y="1643540"/>
                  <a:pt x="8393278" y="1664409"/>
                  <a:pt x="8415713" y="1683712"/>
                </a:cubicBezTo>
                <a:cubicBezTo>
                  <a:pt x="8493448" y="1751014"/>
                  <a:pt x="8492927" y="1752056"/>
                  <a:pt x="8416755" y="1831880"/>
                </a:cubicBezTo>
                <a:cubicBezTo>
                  <a:pt x="8396408" y="1853269"/>
                  <a:pt x="8374496" y="1867356"/>
                  <a:pt x="8383888" y="1901790"/>
                </a:cubicBezTo>
                <a:cubicBezTo>
                  <a:pt x="8415713" y="2016046"/>
                  <a:pt x="8411538" y="2016046"/>
                  <a:pt x="8283717" y="2053609"/>
                </a:cubicBezTo>
                <a:cubicBezTo>
                  <a:pt x="8254501" y="2062479"/>
                  <a:pt x="8215373" y="2054653"/>
                  <a:pt x="8198678" y="2087521"/>
                </a:cubicBezTo>
                <a:cubicBezTo>
                  <a:pt x="8209113" y="2111521"/>
                  <a:pt x="8184591" y="2690625"/>
                  <a:pt x="8207547" y="2700017"/>
                </a:cubicBezTo>
                <a:cubicBezTo>
                  <a:pt x="8387017" y="2773578"/>
                  <a:pt x="8409451" y="2860184"/>
                  <a:pt x="8269632" y="2996352"/>
                </a:cubicBezTo>
                <a:cubicBezTo>
                  <a:pt x="8175722" y="3087653"/>
                  <a:pt x="8186677" y="3236864"/>
                  <a:pt x="8225807" y="3330251"/>
                </a:cubicBezTo>
                <a:cubicBezTo>
                  <a:pt x="8373452" y="3371467"/>
                  <a:pt x="8341107" y="3481027"/>
                  <a:pt x="8370845" y="3577023"/>
                </a:cubicBezTo>
                <a:cubicBezTo>
                  <a:pt x="8392757" y="3649020"/>
                  <a:pt x="8306673" y="3639107"/>
                  <a:pt x="8310847" y="3671976"/>
                </a:cubicBezTo>
                <a:cubicBezTo>
                  <a:pt x="8365105" y="3711626"/>
                  <a:pt x="8437624" y="3724148"/>
                  <a:pt x="8479884" y="3778406"/>
                </a:cubicBezTo>
                <a:cubicBezTo>
                  <a:pt x="8403713" y="3818056"/>
                  <a:pt x="8365105" y="3873880"/>
                  <a:pt x="8322845" y="3929703"/>
                </a:cubicBezTo>
                <a:cubicBezTo>
                  <a:pt x="8254501" y="4020482"/>
                  <a:pt x="8161635" y="4097174"/>
                  <a:pt x="8063031" y="4166563"/>
                </a:cubicBezTo>
                <a:cubicBezTo>
                  <a:pt x="8012947" y="4649674"/>
                  <a:pt x="7851215" y="5156783"/>
                  <a:pt x="7833475" y="5181825"/>
                </a:cubicBezTo>
                <a:cubicBezTo>
                  <a:pt x="7760436" y="5174520"/>
                  <a:pt x="7618528" y="5466682"/>
                  <a:pt x="7495403" y="5493812"/>
                </a:cubicBezTo>
                <a:cubicBezTo>
                  <a:pt x="7366017" y="5523550"/>
                  <a:pt x="5441925" y="5797973"/>
                  <a:pt x="5148199" y="5783364"/>
                </a:cubicBezTo>
                <a:cubicBezTo>
                  <a:pt x="3551743" y="5705628"/>
                  <a:pt x="3505310" y="5598155"/>
                  <a:pt x="3505310" y="5598155"/>
                </a:cubicBezTo>
                <a:cubicBezTo>
                  <a:pt x="3505310" y="5598155"/>
                  <a:pt x="3596089" y="5571548"/>
                  <a:pt x="3675390" y="5541287"/>
                </a:cubicBezTo>
                <a:cubicBezTo>
                  <a:pt x="3627392" y="5542853"/>
                  <a:pt x="3579395" y="5543896"/>
                  <a:pt x="3531919" y="5542331"/>
                </a:cubicBezTo>
                <a:cubicBezTo>
                  <a:pt x="3164108" y="5531375"/>
                  <a:pt x="3500093" y="5511028"/>
                  <a:pt x="3138022" y="5469291"/>
                </a:cubicBezTo>
                <a:cubicBezTo>
                  <a:pt x="2527092" y="5398860"/>
                  <a:pt x="2618913" y="5380598"/>
                  <a:pt x="2058068" y="5181825"/>
                </a:cubicBezTo>
                <a:cubicBezTo>
                  <a:pt x="2008504" y="5164086"/>
                  <a:pt x="1660519" y="5056613"/>
                  <a:pt x="1447659" y="5044613"/>
                </a:cubicBezTo>
                <a:cubicBezTo>
                  <a:pt x="1391313" y="5041483"/>
                  <a:pt x="1329751" y="5042527"/>
                  <a:pt x="1281230" y="4977311"/>
                </a:cubicBezTo>
                <a:cubicBezTo>
                  <a:pt x="1429920" y="4979399"/>
                  <a:pt x="1557741" y="4979399"/>
                  <a:pt x="1696518" y="4945487"/>
                </a:cubicBezTo>
                <a:cubicBezTo>
                  <a:pt x="1622434" y="4898532"/>
                  <a:pt x="1537394" y="4938705"/>
                  <a:pt x="1478440" y="4905836"/>
                </a:cubicBezTo>
                <a:cubicBezTo>
                  <a:pt x="1423138" y="4875577"/>
                  <a:pt x="1375140" y="4871404"/>
                  <a:pt x="1318795" y="4919401"/>
                </a:cubicBezTo>
                <a:cubicBezTo>
                  <a:pt x="1289578" y="4944443"/>
                  <a:pt x="1237928" y="4939747"/>
                  <a:pt x="1208190" y="4925140"/>
                </a:cubicBezTo>
                <a:cubicBezTo>
                  <a:pt x="1049066" y="4846360"/>
                  <a:pt x="1052718" y="4847404"/>
                  <a:pt x="875857" y="4867751"/>
                </a:cubicBezTo>
                <a:cubicBezTo>
                  <a:pt x="763166" y="4880272"/>
                  <a:pt x="648388" y="4902706"/>
                  <a:pt x="545088" y="4889141"/>
                </a:cubicBezTo>
                <a:cubicBezTo>
                  <a:pt x="532045" y="4859403"/>
                  <a:pt x="543522" y="4845839"/>
                  <a:pt x="558131" y="4841666"/>
                </a:cubicBezTo>
                <a:cubicBezTo>
                  <a:pt x="796034" y="4776973"/>
                  <a:pt x="840379" y="4702889"/>
                  <a:pt x="1081413" y="4662717"/>
                </a:cubicBezTo>
                <a:cubicBezTo>
                  <a:pt x="1099151" y="4617327"/>
                  <a:pt x="1011503" y="4609500"/>
                  <a:pt x="1052718" y="4564633"/>
                </a:cubicBezTo>
                <a:cubicBezTo>
                  <a:pt x="1127846" y="4529678"/>
                  <a:pt x="1216016" y="4570894"/>
                  <a:pt x="1290622" y="4525505"/>
                </a:cubicBezTo>
                <a:cubicBezTo>
                  <a:pt x="1277579" y="4493158"/>
                  <a:pt x="1214972" y="4516636"/>
                  <a:pt x="1217581" y="4482202"/>
                </a:cubicBezTo>
                <a:cubicBezTo>
                  <a:pt x="1220712" y="4442552"/>
                  <a:pt x="1264536" y="4448813"/>
                  <a:pt x="1294796" y="4451421"/>
                </a:cubicBezTo>
                <a:cubicBezTo>
                  <a:pt x="1441398" y="4464985"/>
                  <a:pt x="1568696" y="4390902"/>
                  <a:pt x="1709040" y="4365860"/>
                </a:cubicBezTo>
                <a:cubicBezTo>
                  <a:pt x="1559306" y="4303253"/>
                  <a:pt x="686474" y="4353338"/>
                  <a:pt x="530479" y="4334034"/>
                </a:cubicBezTo>
                <a:cubicBezTo>
                  <a:pt x="367182" y="4314210"/>
                  <a:pt x="107367" y="4261516"/>
                  <a:pt x="174146" y="4244821"/>
                </a:cubicBezTo>
                <a:cubicBezTo>
                  <a:pt x="249796" y="4225518"/>
                  <a:pt x="519524" y="3996484"/>
                  <a:pt x="596216" y="3986050"/>
                </a:cubicBezTo>
                <a:cubicBezTo>
                  <a:pt x="685430" y="3974050"/>
                  <a:pt x="703169" y="3957876"/>
                  <a:pt x="820554" y="3875967"/>
                </a:cubicBezTo>
                <a:cubicBezTo>
                  <a:pt x="897769" y="3822230"/>
                  <a:pt x="576391" y="3939094"/>
                  <a:pt x="451179" y="3901009"/>
                </a:cubicBezTo>
                <a:cubicBezTo>
                  <a:pt x="405268" y="3886923"/>
                  <a:pt x="729255" y="3738233"/>
                  <a:pt x="729255" y="3711105"/>
                </a:cubicBezTo>
                <a:cubicBezTo>
                  <a:pt x="729255" y="3682409"/>
                  <a:pt x="700038" y="3676150"/>
                  <a:pt x="672387" y="3676150"/>
                </a:cubicBezTo>
                <a:cubicBezTo>
                  <a:pt x="610824" y="3676150"/>
                  <a:pt x="629606" y="3651106"/>
                  <a:pt x="568043" y="3652673"/>
                </a:cubicBezTo>
                <a:cubicBezTo>
                  <a:pt x="748558" y="3580154"/>
                  <a:pt x="860205" y="3599458"/>
                  <a:pt x="1038632" y="3533198"/>
                </a:cubicBezTo>
                <a:cubicBezTo>
                  <a:pt x="1125760" y="3500852"/>
                  <a:pt x="817425" y="3393378"/>
                  <a:pt x="907160" y="3365206"/>
                </a:cubicBezTo>
                <a:cubicBezTo>
                  <a:pt x="941071" y="3354249"/>
                  <a:pt x="986461" y="3365727"/>
                  <a:pt x="1009938" y="3327120"/>
                </a:cubicBezTo>
                <a:cubicBezTo>
                  <a:pt x="972897" y="3296340"/>
                  <a:pt x="923855" y="3309904"/>
                  <a:pt x="886812" y="3322425"/>
                </a:cubicBezTo>
                <a:cubicBezTo>
                  <a:pt x="792381" y="3354772"/>
                  <a:pt x="799165" y="3346946"/>
                  <a:pt x="789773" y="3322947"/>
                </a:cubicBezTo>
                <a:cubicBezTo>
                  <a:pt x="758993" y="3241037"/>
                  <a:pt x="682822" y="3267123"/>
                  <a:pt x="615520" y="3280688"/>
                </a:cubicBezTo>
                <a:cubicBezTo>
                  <a:pt x="412050" y="3321382"/>
                  <a:pt x="205972" y="3309904"/>
                  <a:pt x="3023" y="3351641"/>
                </a:cubicBezTo>
                <a:cubicBezTo>
                  <a:pt x="-18888" y="3356337"/>
                  <a:pt x="83890" y="3262949"/>
                  <a:pt x="132409" y="3251993"/>
                </a:cubicBezTo>
                <a:cubicBezTo>
                  <a:pt x="185103" y="3240516"/>
                  <a:pt x="249796" y="3248863"/>
                  <a:pt x="287360" y="3195127"/>
                </a:cubicBezTo>
                <a:cubicBezTo>
                  <a:pt x="220579" y="3181561"/>
                  <a:pt x="144410" y="3207647"/>
                  <a:pt x="78150" y="3164866"/>
                </a:cubicBezTo>
                <a:cubicBezTo>
                  <a:pt x="225276" y="3105913"/>
                  <a:pt x="371878" y="3107999"/>
                  <a:pt x="498655" y="3069914"/>
                </a:cubicBezTo>
                <a:cubicBezTo>
                  <a:pt x="510133" y="2999483"/>
                  <a:pt x="426658" y="3025046"/>
                  <a:pt x="396399" y="2984874"/>
                </a:cubicBezTo>
                <a:cubicBezTo>
                  <a:pt x="1351140" y="2916007"/>
                  <a:pt x="817946" y="2712537"/>
                  <a:pt x="658822" y="2601411"/>
                </a:cubicBezTo>
                <a:cubicBezTo>
                  <a:pt x="605607" y="2564370"/>
                  <a:pt x="1164888" y="2388551"/>
                  <a:pt x="1183148" y="2383856"/>
                </a:cubicBezTo>
                <a:cubicBezTo>
                  <a:pt x="1229581" y="2372900"/>
                  <a:pt x="1413747" y="2380725"/>
                  <a:pt x="1451311" y="2366639"/>
                </a:cubicBezTo>
                <a:cubicBezTo>
                  <a:pt x="1499309" y="2348901"/>
                  <a:pt x="1340706" y="2318120"/>
                  <a:pt x="1376184" y="2296729"/>
                </a:cubicBezTo>
                <a:cubicBezTo>
                  <a:pt x="1625043" y="2145953"/>
                  <a:pt x="1642780" y="1919006"/>
                  <a:pt x="1572870" y="1902834"/>
                </a:cubicBezTo>
                <a:cubicBezTo>
                  <a:pt x="1500353" y="1886138"/>
                  <a:pt x="1429399" y="1899181"/>
                  <a:pt x="1362097" y="1926311"/>
                </a:cubicBezTo>
                <a:cubicBezTo>
                  <a:pt x="1252536" y="1970656"/>
                  <a:pt x="493960" y="1907528"/>
                  <a:pt x="281620" y="1943006"/>
                </a:cubicBezTo>
                <a:cubicBezTo>
                  <a:pt x="249274" y="1948223"/>
                  <a:pt x="205451" y="1971700"/>
                  <a:pt x="174669" y="1927876"/>
                </a:cubicBezTo>
                <a:cubicBezTo>
                  <a:pt x="393269" y="1785969"/>
                  <a:pt x="673952" y="1826663"/>
                  <a:pt x="918115" y="1730145"/>
                </a:cubicBezTo>
                <a:cubicBezTo>
                  <a:pt x="822119" y="1663886"/>
                  <a:pt x="724558" y="1667017"/>
                  <a:pt x="624389" y="1676929"/>
                </a:cubicBezTo>
                <a:cubicBezTo>
                  <a:pt x="598304" y="1679538"/>
                  <a:pt x="562826" y="1683190"/>
                  <a:pt x="556565" y="1655539"/>
                </a:cubicBezTo>
                <a:cubicBezTo>
                  <a:pt x="548739" y="1620584"/>
                  <a:pt x="590999" y="1614323"/>
                  <a:pt x="618650" y="1600237"/>
                </a:cubicBezTo>
                <a:cubicBezTo>
                  <a:pt x="660909" y="1578325"/>
                  <a:pt x="723515" y="1604410"/>
                  <a:pt x="775165" y="1544413"/>
                </a:cubicBezTo>
                <a:cubicBezTo>
                  <a:pt x="618650" y="1558500"/>
                  <a:pt x="486656" y="1583021"/>
                  <a:pt x="348401" y="1624758"/>
                </a:cubicBezTo>
                <a:cubicBezTo>
                  <a:pt x="360400" y="1587717"/>
                  <a:pt x="402137" y="1570499"/>
                  <a:pt x="378660" y="1539719"/>
                </a:cubicBezTo>
                <a:cubicBezTo>
                  <a:pt x="360922" y="1516763"/>
                  <a:pt x="310316" y="1505806"/>
                  <a:pt x="336402" y="1463025"/>
                </a:cubicBezTo>
                <a:cubicBezTo>
                  <a:pt x="409963" y="1417636"/>
                  <a:pt x="514307" y="1429636"/>
                  <a:pt x="576913" y="1364421"/>
                </a:cubicBezTo>
                <a:cubicBezTo>
                  <a:pt x="665605" y="1271556"/>
                  <a:pt x="803338" y="1239731"/>
                  <a:pt x="911856" y="1171908"/>
                </a:cubicBezTo>
                <a:cubicBezTo>
                  <a:pt x="947853" y="1149995"/>
                  <a:pt x="1184192" y="1073303"/>
                  <a:pt x="1247841" y="1048782"/>
                </a:cubicBezTo>
                <a:cubicBezTo>
                  <a:pt x="1336532" y="1014349"/>
                  <a:pt x="1437746" y="1002349"/>
                  <a:pt x="1524872" y="939221"/>
                </a:cubicBezTo>
                <a:cubicBezTo>
                  <a:pt x="1439310" y="926178"/>
                  <a:pt x="1369923" y="985133"/>
                  <a:pt x="1267145" y="956439"/>
                </a:cubicBezTo>
                <a:cubicBezTo>
                  <a:pt x="1429920" y="895398"/>
                  <a:pt x="1579131" y="867746"/>
                  <a:pt x="1697039" y="783749"/>
                </a:cubicBezTo>
                <a:cubicBezTo>
                  <a:pt x="1711648" y="773315"/>
                  <a:pt x="1740342" y="776446"/>
                  <a:pt x="1762255" y="772794"/>
                </a:cubicBezTo>
                <a:cubicBezTo>
                  <a:pt x="1992852" y="735752"/>
                  <a:pt x="2224495" y="704449"/>
                  <a:pt x="2452486" y="650712"/>
                </a:cubicBezTo>
                <a:cubicBezTo>
                  <a:pt x="2504136" y="638191"/>
                  <a:pt x="2595436" y="635061"/>
                  <a:pt x="2586045" y="590193"/>
                </a:cubicBezTo>
                <a:cubicBezTo>
                  <a:pt x="2571959" y="522891"/>
                  <a:pt x="2486919" y="570889"/>
                  <a:pt x="2432138" y="577150"/>
                </a:cubicBezTo>
                <a:cubicBezTo>
                  <a:pt x="2262059" y="597497"/>
                  <a:pt x="2091979" y="632974"/>
                  <a:pt x="1919291" y="613149"/>
                </a:cubicBezTo>
                <a:cubicBezTo>
                  <a:pt x="2035633" y="588107"/>
                  <a:pt x="2151455" y="562542"/>
                  <a:pt x="2267799" y="537499"/>
                </a:cubicBezTo>
                <a:cubicBezTo>
                  <a:pt x="2134238" y="546368"/>
                  <a:pt x="2017896" y="487936"/>
                  <a:pt x="1887988" y="514022"/>
                </a:cubicBezTo>
                <a:cubicBezTo>
                  <a:pt x="1846250" y="522370"/>
                  <a:pt x="1802427" y="495762"/>
                  <a:pt x="1798252" y="454546"/>
                </a:cubicBezTo>
                <a:cubicBezTo>
                  <a:pt x="1793557" y="421678"/>
                  <a:pt x="1832686" y="407071"/>
                  <a:pt x="1862424" y="396636"/>
                </a:cubicBezTo>
                <a:cubicBezTo>
                  <a:pt x="1938595" y="370028"/>
                  <a:pt x="1999113" y="291250"/>
                  <a:pt x="2096675" y="332987"/>
                </a:cubicBezTo>
                <a:cubicBezTo>
                  <a:pt x="2158237" y="267250"/>
                  <a:pt x="2256320" y="256816"/>
                  <a:pt x="2335621" y="239600"/>
                </a:cubicBezTo>
                <a:cubicBezTo>
                  <a:pt x="2588654" y="185341"/>
                  <a:pt x="2845338" y="143081"/>
                  <a:pt x="3102023" y="107082"/>
                </a:cubicBezTo>
                <a:cubicBezTo>
                  <a:pt x="3270538" y="83605"/>
                  <a:pt x="3444270" y="93518"/>
                  <a:pt x="3611219" y="63780"/>
                </a:cubicBezTo>
                <a:cubicBezTo>
                  <a:pt x="3937814" y="5869"/>
                  <a:pt x="4262322" y="7436"/>
                  <a:pt x="4587352" y="1175"/>
                </a:cubicBezTo>
                <a:cubicBezTo>
                  <a:pt x="4663262" y="-260"/>
                  <a:pt x="4738976" y="-293"/>
                  <a:pt x="4814568" y="604"/>
                </a:cubicBez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48C9AAD-B8C7-AC42-958E-9F5EEEAB9F23}"/>
              </a:ext>
            </a:extLst>
          </p:cNvPr>
          <p:cNvSpPr txBox="1"/>
          <p:nvPr/>
        </p:nvSpPr>
        <p:spPr>
          <a:xfrm>
            <a:off x="3436671" y="2133352"/>
            <a:ext cx="6289287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Out beyond ideas of wrong-doing and right-doing, </a:t>
            </a:r>
          </a:p>
          <a:p>
            <a:r>
              <a:rPr lang="en-US" sz="2800" dirty="0">
                <a:solidFill>
                  <a:schemeClr val="bg1"/>
                </a:solidFill>
              </a:rPr>
              <a:t>There is a field.</a:t>
            </a:r>
          </a:p>
          <a:p>
            <a:r>
              <a:rPr lang="en-US" sz="2800" dirty="0">
                <a:solidFill>
                  <a:schemeClr val="bg1"/>
                </a:solidFill>
              </a:rPr>
              <a:t>I’ll meet you there.</a:t>
            </a:r>
          </a:p>
          <a:p>
            <a:endParaRPr lang="en-US" sz="2800" dirty="0">
              <a:solidFill>
                <a:schemeClr val="bg1"/>
              </a:solidFill>
            </a:endParaRPr>
          </a:p>
          <a:p>
            <a:pPr algn="r"/>
            <a:r>
              <a:rPr lang="en-US" sz="2800" dirty="0">
                <a:solidFill>
                  <a:schemeClr val="bg1"/>
                </a:solidFill>
              </a:rPr>
              <a:t>~Rumi~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5840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359"/>
    </mc:Choice>
    <mc:Fallback xmlns="">
      <p:transition spd="slow" advTm="21359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6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3" descr="A dark blue starry night sky">
            <a:extLst>
              <a:ext uri="{FF2B5EF4-FFF2-40B4-BE49-F238E27FC236}">
                <a16:creationId xmlns:a16="http://schemas.microsoft.com/office/drawing/2014/main" id="{6C9CE7FC-D459-4EFF-97DE-9AE6D9EB6A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316"/>
          <a:stretch/>
        </p:blipFill>
        <p:spPr>
          <a:xfrm>
            <a:off x="0" y="-1"/>
            <a:ext cx="12191980" cy="68579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C835E13-7843-2243-8795-AE4976578795}"/>
              </a:ext>
            </a:extLst>
          </p:cNvPr>
          <p:cNvSpPr/>
          <p:nvPr/>
        </p:nvSpPr>
        <p:spPr>
          <a:xfrm>
            <a:off x="333365" y="205026"/>
            <a:ext cx="11525250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Helvetica Neue" panose="02000503000000020004" pitchFamily="2" charset="0"/>
              </a:rPr>
              <a:t>References</a:t>
            </a:r>
          </a:p>
          <a:p>
            <a:br>
              <a:rPr lang="en-GB" dirty="0">
                <a:latin typeface="Helvetica Neue" panose="02000503000000020004" pitchFamily="2" charset="0"/>
              </a:rPr>
            </a:br>
            <a:r>
              <a:rPr lang="en-GB" dirty="0">
                <a:latin typeface="Helvetica Neue" panose="02000503000000020004" pitchFamily="2" charset="0"/>
              </a:rPr>
              <a:t>Anderson, L. 1997)  </a:t>
            </a:r>
            <a:r>
              <a:rPr lang="en-GB" i="1" dirty="0">
                <a:latin typeface="Helvetica Neue" panose="02000503000000020004" pitchFamily="2" charset="0"/>
              </a:rPr>
              <a:t>Argyris and Schon's theory on congruence and learning </a:t>
            </a:r>
            <a:r>
              <a:rPr lang="en-GB" dirty="0">
                <a:latin typeface="Helvetica Neue" panose="02000503000000020004" pitchFamily="2" charset="0"/>
              </a:rPr>
              <a:t>[On line].  Available at http://</a:t>
            </a:r>
            <a:r>
              <a:rPr lang="en-GB" dirty="0" err="1">
                <a:latin typeface="Helvetica Neue" panose="02000503000000020004" pitchFamily="2" charset="0"/>
              </a:rPr>
              <a:t>www.aral.com.au</a:t>
            </a:r>
            <a:r>
              <a:rPr lang="en-GB" dirty="0">
                <a:latin typeface="Helvetica Neue" panose="02000503000000020004" pitchFamily="2" charset="0"/>
              </a:rPr>
              <a:t>/resources/</a:t>
            </a:r>
            <a:r>
              <a:rPr lang="en-GB" dirty="0" err="1">
                <a:latin typeface="Helvetica Neue" panose="02000503000000020004" pitchFamily="2" charset="0"/>
              </a:rPr>
              <a:t>argyris.html</a:t>
            </a:r>
            <a:endParaRPr lang="en-GB" dirty="0">
              <a:latin typeface="Helvetica Neue" panose="02000503000000020004" pitchFamily="2" charset="0"/>
            </a:endParaRPr>
          </a:p>
          <a:p>
            <a:br>
              <a:rPr lang="en-GB" dirty="0">
                <a:latin typeface="Helvetica Neue" panose="02000503000000020004" pitchFamily="2" charset="0"/>
              </a:rPr>
            </a:br>
            <a:endParaRPr lang="en-GB" dirty="0">
              <a:latin typeface="Helvetica Neue" panose="02000503000000020004" pitchFamily="2" charset="0"/>
            </a:endParaRPr>
          </a:p>
          <a:p>
            <a:r>
              <a:rPr lang="en-GB" dirty="0">
                <a:latin typeface="Helvetica Neue" panose="02000503000000020004" pitchFamily="2" charset="0"/>
              </a:rPr>
              <a:t>Biesta, G (2002), How general can </a:t>
            </a:r>
            <a:r>
              <a:rPr lang="en-GB" dirty="0" err="1">
                <a:latin typeface="Helvetica Neue" panose="02000503000000020004" pitchFamily="2" charset="0"/>
              </a:rPr>
              <a:t>Bildung</a:t>
            </a:r>
            <a:r>
              <a:rPr lang="en-GB" dirty="0">
                <a:latin typeface="Helvetica Neue" panose="02000503000000020004" pitchFamily="2" charset="0"/>
              </a:rPr>
              <a:t> be? Reflections on the future of a modern educational ideal.  </a:t>
            </a:r>
            <a:r>
              <a:rPr lang="en-GB" i="1" dirty="0">
                <a:latin typeface="Helvetica Neue" panose="02000503000000020004" pitchFamily="2" charset="0"/>
              </a:rPr>
              <a:t>Journal of Philosophy of Education. </a:t>
            </a:r>
            <a:r>
              <a:rPr lang="en-GB" dirty="0">
                <a:latin typeface="Helvetica Neue" panose="02000503000000020004" pitchFamily="2" charset="0"/>
              </a:rPr>
              <a:t>36(3), 377-390.</a:t>
            </a:r>
          </a:p>
          <a:p>
            <a:br>
              <a:rPr lang="en-GB" dirty="0">
                <a:latin typeface="Helvetica Neue" panose="02000503000000020004" pitchFamily="2" charset="0"/>
              </a:rPr>
            </a:br>
            <a:endParaRPr lang="en-GB" dirty="0">
              <a:latin typeface="Helvetica Neue" panose="02000503000000020004" pitchFamily="2" charset="0"/>
            </a:endParaRPr>
          </a:p>
          <a:p>
            <a:r>
              <a:rPr lang="en-GB" dirty="0">
                <a:latin typeface="Helvetica Neue" panose="02000503000000020004" pitchFamily="2" charset="0"/>
              </a:rPr>
              <a:t>Bolton, G. </a:t>
            </a:r>
            <a:r>
              <a:rPr lang="en-GB" dirty="0" err="1">
                <a:latin typeface="Helvetica Neue" panose="02000503000000020004" pitchFamily="2" charset="0"/>
              </a:rPr>
              <a:t>Delderfield</a:t>
            </a:r>
            <a:r>
              <a:rPr lang="en-GB" dirty="0">
                <a:latin typeface="Helvetica Neue" panose="02000503000000020004" pitchFamily="2" charset="0"/>
              </a:rPr>
              <a:t>, R. (2018) </a:t>
            </a:r>
            <a:r>
              <a:rPr lang="en-GB" i="1" dirty="0">
                <a:latin typeface="Helvetica Neue" panose="02000503000000020004" pitchFamily="2" charset="0"/>
              </a:rPr>
              <a:t>Reflective Practice: Writing and Professional Development </a:t>
            </a:r>
            <a:r>
              <a:rPr lang="en-GB" dirty="0">
                <a:latin typeface="Helvetica Neue" panose="02000503000000020004" pitchFamily="2" charset="0"/>
              </a:rPr>
              <a:t>(5th ed.) London: Sage.</a:t>
            </a:r>
          </a:p>
          <a:p>
            <a:br>
              <a:rPr lang="en-GB" dirty="0">
                <a:latin typeface="Helvetica Neue" panose="02000503000000020004" pitchFamily="2" charset="0"/>
              </a:rPr>
            </a:br>
            <a:endParaRPr lang="en-GB" dirty="0">
              <a:latin typeface="Helvetica Neue" panose="02000503000000020004" pitchFamily="2" charset="0"/>
            </a:endParaRPr>
          </a:p>
          <a:p>
            <a:r>
              <a:rPr lang="en-GB" dirty="0">
                <a:latin typeface="Helvetica Neue" panose="02000503000000020004" pitchFamily="2" charset="0"/>
              </a:rPr>
              <a:t>Brookfield, S. (1998) </a:t>
            </a:r>
            <a:r>
              <a:rPr lang="en-GB" i="1" dirty="0">
                <a:latin typeface="Helvetica Neue" panose="02000503000000020004" pitchFamily="2" charset="0"/>
              </a:rPr>
              <a:t>Critically Reflective Practice.  </a:t>
            </a:r>
            <a:r>
              <a:rPr lang="en-GB" dirty="0">
                <a:latin typeface="Helvetica Neue" panose="02000503000000020004" pitchFamily="2" charset="0"/>
              </a:rPr>
              <a:t>The Journal of Continuing Education in the Health Professions, Vol 18. 197-205</a:t>
            </a:r>
          </a:p>
          <a:p>
            <a:br>
              <a:rPr lang="en-GB" dirty="0">
                <a:latin typeface="Helvetica Neue" panose="02000503000000020004" pitchFamily="2" charset="0"/>
              </a:rPr>
            </a:br>
            <a:endParaRPr lang="en-GB" dirty="0">
              <a:latin typeface="Helvetica Neue" panose="02000503000000020004" pitchFamily="2" charset="0"/>
            </a:endParaRPr>
          </a:p>
          <a:p>
            <a:r>
              <a:rPr lang="en-GB" dirty="0">
                <a:latin typeface="Helvetica Neue" panose="02000503000000020004" pitchFamily="2" charset="0"/>
              </a:rPr>
              <a:t>Gadamer, H.G. (2004). </a:t>
            </a:r>
            <a:r>
              <a:rPr lang="en-GB" i="1" dirty="0">
                <a:latin typeface="Helvetica Neue" panose="02000503000000020004" pitchFamily="2" charset="0"/>
              </a:rPr>
              <a:t>Truth and Method </a:t>
            </a:r>
            <a:r>
              <a:rPr lang="en-GB" dirty="0">
                <a:latin typeface="Helvetica Neue" panose="02000503000000020004" pitchFamily="2" charset="0"/>
              </a:rPr>
              <a:t>(3rd edition). London: Continuum.</a:t>
            </a:r>
          </a:p>
          <a:p>
            <a:br>
              <a:rPr lang="en-GB" dirty="0">
                <a:latin typeface="Helvetica Neue" panose="02000503000000020004" pitchFamily="2" charset="0"/>
              </a:rPr>
            </a:br>
            <a:endParaRPr lang="en-GB" dirty="0">
              <a:latin typeface="Helvetica Neue" panose="02000503000000020004" pitchFamily="2" charset="0"/>
            </a:endParaRPr>
          </a:p>
          <a:p>
            <a:r>
              <a:rPr lang="en-GB" dirty="0">
                <a:latin typeface="Helvetica Neue" panose="02000503000000020004" pitchFamily="2" charset="0"/>
              </a:rPr>
              <a:t>Gibbs, G. (1988). </a:t>
            </a:r>
            <a:r>
              <a:rPr lang="en-GB" i="1" dirty="0">
                <a:latin typeface="Helvetica Neue" panose="02000503000000020004" pitchFamily="2" charset="0"/>
              </a:rPr>
              <a:t>Learning by doing: A guide to teaching and learning methods.  </a:t>
            </a:r>
            <a:r>
              <a:rPr lang="en-GB" dirty="0">
                <a:latin typeface="Helvetica Neue" panose="02000503000000020004" pitchFamily="2" charset="0"/>
              </a:rPr>
              <a:t>Oxford: Further education unit. Oxford Polytechnic.</a:t>
            </a:r>
            <a:endParaRPr lang="en-GB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41362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6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3" descr="A dark blue starry night sky">
            <a:extLst>
              <a:ext uri="{FF2B5EF4-FFF2-40B4-BE49-F238E27FC236}">
                <a16:creationId xmlns:a16="http://schemas.microsoft.com/office/drawing/2014/main" id="{6C9CE7FC-D459-4EFF-97DE-9AE6D9EB6A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316"/>
          <a:stretch/>
        </p:blipFill>
        <p:spPr>
          <a:xfrm>
            <a:off x="0" y="-1"/>
            <a:ext cx="12191980" cy="685799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8B75688-008C-2845-BBBD-13CCDEB0E9F3}"/>
              </a:ext>
            </a:extLst>
          </p:cNvPr>
          <p:cNvSpPr/>
          <p:nvPr/>
        </p:nvSpPr>
        <p:spPr>
          <a:xfrm>
            <a:off x="495290" y="1028341"/>
            <a:ext cx="1120140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Helvetica Neue" panose="02000503000000020004" pitchFamily="2" charset="0"/>
              </a:rPr>
              <a:t>Irving, J. A.  Williams, D.I. (1995) </a:t>
            </a:r>
            <a:r>
              <a:rPr lang="en-GB" i="1" dirty="0">
                <a:latin typeface="Helvetica Neue" panose="02000503000000020004" pitchFamily="2" charset="0"/>
              </a:rPr>
              <a:t>Critical Thinking and reflective practice in counselling.  </a:t>
            </a:r>
            <a:r>
              <a:rPr lang="en-GB" dirty="0">
                <a:latin typeface="Helvetica Neue" panose="02000503000000020004" pitchFamily="2" charset="0"/>
              </a:rPr>
              <a:t>British Journal of Guidance and Counselling.  Vol 23:1, 107-115</a:t>
            </a:r>
          </a:p>
          <a:p>
            <a:br>
              <a:rPr lang="en-GB" dirty="0">
                <a:latin typeface="Helvetica Neue" panose="02000503000000020004" pitchFamily="2" charset="0"/>
              </a:rPr>
            </a:br>
            <a:endParaRPr lang="en-GB" dirty="0">
              <a:latin typeface="Helvetica Neue" panose="02000503000000020004" pitchFamily="2" charset="0"/>
            </a:endParaRPr>
          </a:p>
          <a:p>
            <a:r>
              <a:rPr lang="en-GB" dirty="0">
                <a:latin typeface="Helvetica Neue" panose="02000503000000020004" pitchFamily="2" charset="0"/>
              </a:rPr>
              <a:t>Kolb, D. A. (1984).  Experiential learning: Experience as the source of learning and development. New Jersey: Prentice-Hall.</a:t>
            </a:r>
          </a:p>
          <a:p>
            <a:br>
              <a:rPr lang="en-GB" dirty="0">
                <a:latin typeface="Helvetica Neue" panose="02000503000000020004" pitchFamily="2" charset="0"/>
              </a:rPr>
            </a:br>
            <a:endParaRPr lang="en-GB" dirty="0">
              <a:latin typeface="Helvetica Neue" panose="02000503000000020004" pitchFamily="2" charset="0"/>
            </a:endParaRPr>
          </a:p>
          <a:p>
            <a:r>
              <a:rPr lang="en-GB" dirty="0">
                <a:latin typeface="Helvetica Neue" panose="02000503000000020004" pitchFamily="2" charset="0"/>
              </a:rPr>
              <a:t>Kolb, D.A.  Fry, R.E. (1975).  Toward an applied theory of experiential learning.  In C. Cooper (ed.), </a:t>
            </a:r>
            <a:r>
              <a:rPr lang="en-GB" i="1" dirty="0">
                <a:latin typeface="Helvetica Neue" panose="02000503000000020004" pitchFamily="2" charset="0"/>
              </a:rPr>
              <a:t>Theories of group processes. </a:t>
            </a:r>
            <a:r>
              <a:rPr lang="en-GB" dirty="0">
                <a:latin typeface="Helvetica Neue" panose="02000503000000020004" pitchFamily="2" charset="0"/>
              </a:rPr>
              <a:t>N.Y. : John Wiley &amp; Sons.</a:t>
            </a:r>
          </a:p>
          <a:p>
            <a:br>
              <a:rPr lang="en-GB" dirty="0">
                <a:latin typeface="Helvetica Neue" panose="02000503000000020004" pitchFamily="2" charset="0"/>
              </a:rPr>
            </a:br>
            <a:endParaRPr lang="en-GB" dirty="0">
              <a:latin typeface="Helvetica Neue" panose="02000503000000020004" pitchFamily="2" charset="0"/>
            </a:endParaRPr>
          </a:p>
          <a:p>
            <a:r>
              <a:rPr lang="en-GB" dirty="0">
                <a:latin typeface="Helvetica Neue" panose="02000503000000020004" pitchFamily="2" charset="0"/>
              </a:rPr>
              <a:t>Lalich, J. (2004).  </a:t>
            </a:r>
            <a:r>
              <a:rPr lang="en-GB" i="1" dirty="0">
                <a:latin typeface="Helvetica Neue" panose="02000503000000020004" pitchFamily="2" charset="0"/>
              </a:rPr>
              <a:t>Bounded Choice: True Believers and Charismatic Cults. </a:t>
            </a:r>
            <a:r>
              <a:rPr lang="en-GB" dirty="0">
                <a:latin typeface="Helvetica Neue" panose="02000503000000020004" pitchFamily="2" charset="0"/>
              </a:rPr>
              <a:t>London: UCP.</a:t>
            </a:r>
          </a:p>
          <a:p>
            <a:br>
              <a:rPr lang="en-GB" dirty="0">
                <a:latin typeface="Helvetica Neue" panose="02000503000000020004" pitchFamily="2" charset="0"/>
              </a:rPr>
            </a:br>
            <a:endParaRPr lang="en-GB" dirty="0">
              <a:latin typeface="Helvetica Neue" panose="02000503000000020004" pitchFamily="2" charset="0"/>
            </a:endParaRPr>
          </a:p>
          <a:p>
            <a:r>
              <a:rPr lang="en-GB" dirty="0" err="1">
                <a:latin typeface="Helvetica Neue" panose="02000503000000020004" pitchFamily="2" charset="0"/>
              </a:rPr>
              <a:t>Lifton</a:t>
            </a:r>
            <a:r>
              <a:rPr lang="en-GB" dirty="0">
                <a:latin typeface="Helvetica Neue" panose="02000503000000020004" pitchFamily="2" charset="0"/>
              </a:rPr>
              <a:t>, R. J. (2014). </a:t>
            </a:r>
            <a:r>
              <a:rPr lang="en-GB" i="1" dirty="0">
                <a:latin typeface="Helvetica Neue" panose="02000503000000020004" pitchFamily="2" charset="0"/>
              </a:rPr>
              <a:t>Thought Reform and the Psychology of Totalism: A Study of “Brainwashing” in China.  </a:t>
            </a:r>
            <a:r>
              <a:rPr lang="en-GB" dirty="0">
                <a:latin typeface="Helvetica Neue" panose="02000503000000020004" pitchFamily="2" charset="0"/>
              </a:rPr>
              <a:t>N.Y. : Martino</a:t>
            </a:r>
          </a:p>
        </p:txBody>
      </p:sp>
    </p:spTree>
    <p:extLst>
      <p:ext uri="{BB962C8B-B14F-4D97-AF65-F5344CB8AC3E}">
        <p14:creationId xmlns:p14="http://schemas.microsoft.com/office/powerpoint/2010/main" val="8739744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6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3" descr="A dark blue starry night sky">
            <a:extLst>
              <a:ext uri="{FF2B5EF4-FFF2-40B4-BE49-F238E27FC236}">
                <a16:creationId xmlns:a16="http://schemas.microsoft.com/office/drawing/2014/main" id="{6C9CE7FC-D459-4EFF-97DE-9AE6D9EB6A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316"/>
          <a:stretch/>
        </p:blipFill>
        <p:spPr>
          <a:xfrm>
            <a:off x="0" y="-1"/>
            <a:ext cx="12191980" cy="68579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49A53CE-6218-0D47-8E33-5CE19971D185}"/>
              </a:ext>
            </a:extLst>
          </p:cNvPr>
          <p:cNvSpPr/>
          <p:nvPr/>
        </p:nvSpPr>
        <p:spPr>
          <a:xfrm>
            <a:off x="504815" y="967105"/>
            <a:ext cx="1118235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Helvetica Neue" panose="02000503000000020004" pitchFamily="2" charset="0"/>
              </a:rPr>
              <a:t>Mc </a:t>
            </a:r>
            <a:r>
              <a:rPr lang="en-GB" dirty="0" err="1">
                <a:latin typeface="Helvetica Neue" panose="02000503000000020004" pitchFamily="2" charset="0"/>
              </a:rPr>
              <a:t>Grath</a:t>
            </a:r>
            <a:r>
              <a:rPr lang="en-GB" dirty="0">
                <a:latin typeface="Helvetica Neue" panose="02000503000000020004" pitchFamily="2" charset="0"/>
              </a:rPr>
              <a:t> et al (2020). Bringing dissonance theory into scholarship and learning:  Topics and questions in need of investigation. </a:t>
            </a:r>
            <a:r>
              <a:rPr lang="en-GB" i="1" dirty="0">
                <a:latin typeface="Helvetica Neue" panose="02000503000000020004" pitchFamily="2" charset="0"/>
              </a:rPr>
              <a:t>Scholarship of Teaching and Learning in Psychology </a:t>
            </a:r>
            <a:r>
              <a:rPr lang="en-GB" dirty="0">
                <a:latin typeface="Helvetica Neue" panose="02000503000000020004" pitchFamily="2" charset="0"/>
              </a:rPr>
              <a:t>6:1, 84</a:t>
            </a:r>
          </a:p>
          <a:p>
            <a:endParaRPr lang="en-GB" i="1" dirty="0">
              <a:latin typeface="Helvetica Neue" panose="02000503000000020004" pitchFamily="2" charset="0"/>
            </a:endParaRPr>
          </a:p>
          <a:p>
            <a:r>
              <a:rPr lang="en-GB" dirty="0">
                <a:latin typeface="Helvetica Neue" panose="02000503000000020004" pitchFamily="2" charset="0"/>
              </a:rPr>
              <a:t>Paterson, C. Chapman, J. (2013)  Enhancing skills of critical reflection to evidence learning in professional practice. </a:t>
            </a:r>
            <a:r>
              <a:rPr lang="en-GB" i="1" dirty="0">
                <a:latin typeface="Helvetica Neue" panose="02000503000000020004" pitchFamily="2" charset="0"/>
              </a:rPr>
              <a:t> Physical Therapy in Sport. </a:t>
            </a:r>
            <a:r>
              <a:rPr lang="en-GB" dirty="0">
                <a:latin typeface="Helvetica Neue" panose="02000503000000020004" pitchFamily="2" charset="0"/>
              </a:rPr>
              <a:t>Elsevier.</a:t>
            </a:r>
          </a:p>
          <a:p>
            <a:br>
              <a:rPr lang="en-GB" dirty="0">
                <a:latin typeface="Helvetica Neue" panose="02000503000000020004" pitchFamily="2" charset="0"/>
              </a:rPr>
            </a:br>
            <a:endParaRPr lang="en-GB" dirty="0">
              <a:latin typeface="Helvetica Neue" panose="02000503000000020004" pitchFamily="2" charset="0"/>
            </a:endParaRPr>
          </a:p>
          <a:p>
            <a:r>
              <a:rPr lang="en-GB" dirty="0">
                <a:latin typeface="Helvetica Neue" panose="02000503000000020004" pitchFamily="2" charset="0"/>
              </a:rPr>
              <a:t>Rosin, J.  (2015).  The Necessity of Counsellor Individuation for Fostering Reflective Practice. </a:t>
            </a:r>
            <a:r>
              <a:rPr lang="en-GB" i="1" dirty="0">
                <a:latin typeface="Helvetica Neue" panose="02000503000000020004" pitchFamily="2" charset="0"/>
              </a:rPr>
              <a:t>Journal of Counselling and Development. </a:t>
            </a:r>
            <a:r>
              <a:rPr lang="en-GB" dirty="0">
                <a:latin typeface="Helvetica Neue" panose="02000503000000020004" pitchFamily="2" charset="0"/>
              </a:rPr>
              <a:t>Vol 93, 88-96.</a:t>
            </a:r>
          </a:p>
          <a:p>
            <a:br>
              <a:rPr lang="en-GB" dirty="0">
                <a:latin typeface="Helvetica Neue" panose="02000503000000020004" pitchFamily="2" charset="0"/>
              </a:rPr>
            </a:br>
            <a:endParaRPr lang="en-GB" dirty="0">
              <a:latin typeface="Helvetica Neue" panose="02000503000000020004" pitchFamily="2" charset="0"/>
            </a:endParaRPr>
          </a:p>
          <a:p>
            <a:r>
              <a:rPr lang="en-GB" dirty="0">
                <a:latin typeface="Helvetica Neue" panose="02000503000000020004" pitchFamily="2" charset="0"/>
              </a:rPr>
              <a:t>Schon, D. A. (1983) </a:t>
            </a:r>
            <a:r>
              <a:rPr lang="en-GB" i="1" dirty="0">
                <a:latin typeface="Helvetica Neue" panose="02000503000000020004" pitchFamily="2" charset="0"/>
              </a:rPr>
              <a:t>The Reflective Practitioner: How professionals think in action.</a:t>
            </a:r>
            <a:r>
              <a:rPr lang="en-GB" dirty="0">
                <a:latin typeface="Helvetica Neue" panose="02000503000000020004" pitchFamily="2" charset="0"/>
              </a:rPr>
              <a:t> London: Temple Smith.</a:t>
            </a:r>
          </a:p>
          <a:p>
            <a:br>
              <a:rPr lang="en-GB" dirty="0">
                <a:latin typeface="Helvetica Neue" panose="02000503000000020004" pitchFamily="2" charset="0"/>
              </a:rPr>
            </a:br>
            <a:endParaRPr lang="en-GB" dirty="0">
              <a:latin typeface="Helvetica Neue" panose="02000503000000020004" pitchFamily="2" charset="0"/>
            </a:endParaRPr>
          </a:p>
          <a:p>
            <a:r>
              <a:rPr lang="en-GB" dirty="0">
                <a:latin typeface="Helvetica Neue" panose="02000503000000020004" pitchFamily="2" charset="0"/>
              </a:rPr>
              <a:t>Stein, A.  (2017).  </a:t>
            </a:r>
            <a:r>
              <a:rPr lang="en-GB" i="1" dirty="0">
                <a:latin typeface="Helvetica Neue" panose="02000503000000020004" pitchFamily="2" charset="0"/>
              </a:rPr>
              <a:t>Terror, Love and Brainwashing:  Attachment in Cults and Totalitarian Systems.  </a:t>
            </a:r>
            <a:r>
              <a:rPr lang="en-GB" dirty="0">
                <a:latin typeface="Helvetica Neue" panose="02000503000000020004" pitchFamily="2" charset="0"/>
              </a:rPr>
              <a:t>London and N.Y. : Routledge</a:t>
            </a:r>
          </a:p>
          <a:p>
            <a:br>
              <a:rPr lang="en-GB" dirty="0">
                <a:latin typeface="Helvetica Neue" panose="02000503000000020004" pitchFamily="2" charset="0"/>
              </a:rPr>
            </a:br>
            <a:endParaRPr lang="en-GB" dirty="0">
              <a:latin typeface="Helvetica Neue" panose="02000503000000020004" pitchFamily="2" charset="0"/>
            </a:endParaRPr>
          </a:p>
          <a:p>
            <a:r>
              <a:rPr lang="en-GB" dirty="0">
                <a:latin typeface="Helvetica Neue" panose="02000503000000020004" pitchFamily="2" charset="0"/>
              </a:rPr>
              <a:t>Wright, J. (2018). </a:t>
            </a:r>
            <a:r>
              <a:rPr lang="en-GB" i="1" dirty="0">
                <a:latin typeface="Helvetica Neue" panose="02000503000000020004" pitchFamily="2" charset="0"/>
              </a:rPr>
              <a:t>Reflective Writing in Counselling and Psychotherapy </a:t>
            </a:r>
            <a:r>
              <a:rPr lang="en-GB" dirty="0">
                <a:latin typeface="Helvetica Neue" panose="02000503000000020004" pitchFamily="2" charset="0"/>
              </a:rPr>
              <a:t>(2nd ed.) London: Sage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14572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C2F7BF6-CD39-4568-B8BD-EA8D252E100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9B0F2AC-8567-4D03-BFFC-653DB596C528}">
  <ds:schemaRefs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purl.org/dc/terms/"/>
    <ds:schemaRef ds:uri="http://purl.org/dc/dcmitype/"/>
    <ds:schemaRef ds:uri="http://schemas.microsoft.com/office/infopath/2007/PartnerControls"/>
    <ds:schemaRef ds:uri="230e9df3-be65-4c73-a93b-d1236ebd677e"/>
    <ds:schemaRef ds:uri="http://www.w3.org/XML/1998/namespace"/>
    <ds:schemaRef ds:uri="16c05727-aa75-4e4a-9b5f-8a80a1165891"/>
    <ds:schemaRef ds:uri="71af3243-3dd4-4a8d-8c0d-dd76da1f02a5"/>
    <ds:schemaRef ds:uri="http://schemas.microsoft.com/sharepoint/v3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350455F8-10A0-4EEF-9BB1-9035E295B16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7623</TotalTime>
  <Words>866</Words>
  <Application>Microsoft Macintosh PowerPoint</Application>
  <PresentationFormat>Widescreen</PresentationFormat>
  <Paragraphs>123</Paragraphs>
  <Slides>23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Calibri</vt:lpstr>
      <vt:lpstr>Calibri Light</vt:lpstr>
      <vt:lpstr>Gill Sans</vt:lpstr>
      <vt:lpstr>Gill Sans Light</vt:lpstr>
      <vt:lpstr>Helvetica Neue</vt:lpstr>
      <vt:lpstr>Office Theme</vt:lpstr>
      <vt:lpstr>Who am  I ?</vt:lpstr>
      <vt:lpstr>PowerPoint Presentation</vt:lpstr>
      <vt:lpstr>What is Reflective Practice and Why is it Important?</vt:lpstr>
      <vt:lpstr>Reflective Writing  (Wright, 2018) Bolton, 2018)  Reflection and  Reflexivity</vt:lpstr>
      <vt:lpstr>PowerPoint Presentation</vt:lpstr>
      <vt:lpstr>PowerPoint Presentation</vt:lpstr>
      <vt:lpstr>PowerPoint Presentation</vt:lpstr>
      <vt:lpstr>Experiential theory of growth and development</vt:lpstr>
      <vt:lpstr>Individuation Jessica Rosin (2015)  Political and Social Responsibility (Bolton, 2018)  Bildung (Biesta, 2002, Gadamer, 2004)</vt:lpstr>
      <vt:lpstr>No - thing</vt:lpstr>
      <vt:lpstr>PowerPoint Presentation</vt:lpstr>
      <vt:lpstr>PowerPoint Presentation</vt:lpstr>
      <vt:lpstr>PowerPoint Presentation</vt:lpstr>
      <vt:lpstr>   Transition  Cognitive Dissonance Love and unity v. Fear, control  Paradigm Shift  McGrath et al 2020 </vt:lpstr>
      <vt:lpstr>The Leap….</vt:lpstr>
      <vt:lpstr>Education</vt:lpstr>
      <vt:lpstr>Challenging Introjects</vt:lpstr>
      <vt:lpstr>PowerPoint Presentation</vt:lpstr>
      <vt:lpstr>Conclusion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Elaine Greener (1922960)</cp:lastModifiedBy>
  <cp:revision>3</cp:revision>
  <dcterms:created xsi:type="dcterms:W3CDTF">2022-01-26T17:07:05Z</dcterms:created>
  <dcterms:modified xsi:type="dcterms:W3CDTF">2022-02-23T22:29:14Z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