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75" r:id="rId1"/>
  </p:sldMasterIdLst>
  <p:notesMasterIdLst>
    <p:notesMasterId r:id="rId34"/>
  </p:notesMasterIdLst>
  <p:sldIdLst>
    <p:sldId id="382" r:id="rId2"/>
    <p:sldId id="434" r:id="rId3"/>
    <p:sldId id="455" r:id="rId4"/>
    <p:sldId id="386" r:id="rId5"/>
    <p:sldId id="399" r:id="rId6"/>
    <p:sldId id="457" r:id="rId7"/>
    <p:sldId id="458" r:id="rId8"/>
    <p:sldId id="461" r:id="rId9"/>
    <p:sldId id="462" r:id="rId10"/>
    <p:sldId id="465" r:id="rId11"/>
    <p:sldId id="466" r:id="rId12"/>
    <p:sldId id="467" r:id="rId13"/>
    <p:sldId id="468" r:id="rId14"/>
    <p:sldId id="476" r:id="rId15"/>
    <p:sldId id="460" r:id="rId16"/>
    <p:sldId id="463" r:id="rId17"/>
    <p:sldId id="464" r:id="rId18"/>
    <p:sldId id="474" r:id="rId19"/>
    <p:sldId id="475" r:id="rId20"/>
    <p:sldId id="378" r:id="rId21"/>
    <p:sldId id="422" r:id="rId22"/>
    <p:sldId id="423" r:id="rId23"/>
    <p:sldId id="426" r:id="rId24"/>
    <p:sldId id="477" r:id="rId25"/>
    <p:sldId id="421" r:id="rId26"/>
    <p:sldId id="479" r:id="rId27"/>
    <p:sldId id="480" r:id="rId28"/>
    <p:sldId id="409" r:id="rId29"/>
    <p:sldId id="456" r:id="rId30"/>
    <p:sldId id="481" r:id="rId31"/>
    <p:sldId id="471" r:id="rId32"/>
    <p:sldId id="413" r:id="rId3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Higman, Josie" initials="HJ" lastIdx="1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loop="1"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7DC3"/>
    <a:srgbClr val="8A8AA3"/>
    <a:srgbClr val="ABE1FF"/>
    <a:srgbClr val="007BC1"/>
    <a:srgbClr val="DA0033"/>
    <a:srgbClr val="FF6600"/>
    <a:srgbClr val="FF9933"/>
    <a:srgbClr val="64AA7A"/>
    <a:srgbClr val="4D4D4D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A3DDF80-E6F0-4B26-9FB4-51FB013B3425}" v="485" dt="2023-01-20T01:57:28.584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4" autoAdjust="0"/>
  </p:normalViewPr>
  <p:slideViewPr>
    <p:cSldViewPr>
      <p:cViewPr varScale="1">
        <p:scale>
          <a:sx n="79" d="100"/>
          <a:sy n="79" d="100"/>
        </p:scale>
        <p:origin x="1278" y="5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tableStyles" Target="tableStyles.xml"/><Relationship Id="rId21" Type="http://schemas.openxmlformats.org/officeDocument/2006/relationships/slide" Target="slides/slide20.xml"/><Relationship Id="rId34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viewProps" Target="viewProps.xml"/><Relationship Id="rId40" Type="http://schemas.microsoft.com/office/2016/11/relationships/changesInfo" Target="changesInfos/changesInfo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commentAuthors" Target="commentAuthors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Vasilios Tavlaridis" userId="cf0f3e73-e183-4ecf-9d20-cf90aae84965" providerId="ADAL" clId="{6A3DDF80-E6F0-4B26-9FB4-51FB013B3425}"/>
    <pc:docChg chg="undo custSel addSld delSld modSld sldOrd">
      <pc:chgData name="Vasilios Tavlaridis" userId="cf0f3e73-e183-4ecf-9d20-cf90aae84965" providerId="ADAL" clId="{6A3DDF80-E6F0-4B26-9FB4-51FB013B3425}" dt="2023-01-20T01:57:58.231" v="787"/>
      <pc:docMkLst>
        <pc:docMk/>
      </pc:docMkLst>
      <pc:sldChg chg="delSp modSp mod modTransition modAnim">
        <pc:chgData name="Vasilios Tavlaridis" userId="cf0f3e73-e183-4ecf-9d20-cf90aae84965" providerId="ADAL" clId="{6A3DDF80-E6F0-4B26-9FB4-51FB013B3425}" dt="2023-01-20T01:41:28.197" v="639"/>
        <pc:sldMkLst>
          <pc:docMk/>
          <pc:sldMk cId="2204373444" sldId="333"/>
        </pc:sldMkLst>
        <pc:spChg chg="del">
          <ac:chgData name="Vasilios Tavlaridis" userId="cf0f3e73-e183-4ecf-9d20-cf90aae84965" providerId="ADAL" clId="{6A3DDF80-E6F0-4B26-9FB4-51FB013B3425}" dt="2023-01-20T01:32:49.138" v="565" actId="478"/>
          <ac:spMkLst>
            <pc:docMk/>
            <pc:sldMk cId="2204373444" sldId="333"/>
            <ac:spMk id="7" creationId="{00000000-0000-0000-0000-000000000000}"/>
          </ac:spMkLst>
        </pc:spChg>
        <pc:spChg chg="mod">
          <ac:chgData name="Vasilios Tavlaridis" userId="cf0f3e73-e183-4ecf-9d20-cf90aae84965" providerId="ADAL" clId="{6A3DDF80-E6F0-4B26-9FB4-51FB013B3425}" dt="2023-01-20T01:41:21.274" v="637" actId="1076"/>
          <ac:spMkLst>
            <pc:docMk/>
            <pc:sldMk cId="2204373444" sldId="333"/>
            <ac:spMk id="13" creationId="{00000000-0000-0000-0000-000000000000}"/>
          </ac:spMkLst>
        </pc:spChg>
        <pc:graphicFrameChg chg="mod">
          <ac:chgData name="Vasilios Tavlaridis" userId="cf0f3e73-e183-4ecf-9d20-cf90aae84965" providerId="ADAL" clId="{6A3DDF80-E6F0-4B26-9FB4-51FB013B3425}" dt="2023-01-20T01:41:02.047" v="633" actId="1076"/>
          <ac:graphicFrameMkLst>
            <pc:docMk/>
            <pc:sldMk cId="2204373444" sldId="333"/>
            <ac:graphicFrameMk id="22" creationId="{00000000-0000-0000-0000-000000000000}"/>
          </ac:graphicFrameMkLst>
        </pc:graphicFrameChg>
      </pc:sldChg>
      <pc:sldChg chg="delSp modSp mod modTransition modAnim">
        <pc:chgData name="Vasilios Tavlaridis" userId="cf0f3e73-e183-4ecf-9d20-cf90aae84965" providerId="ADAL" clId="{6A3DDF80-E6F0-4B26-9FB4-51FB013B3425}" dt="2023-01-20T01:56:37.161" v="758"/>
        <pc:sldMkLst>
          <pc:docMk/>
          <pc:sldMk cId="3622961338" sldId="335"/>
        </pc:sldMkLst>
        <pc:spChg chg="del mod">
          <ac:chgData name="Vasilios Tavlaridis" userId="cf0f3e73-e183-4ecf-9d20-cf90aae84965" providerId="ADAL" clId="{6A3DDF80-E6F0-4B26-9FB4-51FB013B3425}" dt="2023-01-20T00:47:54.002" v="396" actId="478"/>
          <ac:spMkLst>
            <pc:docMk/>
            <pc:sldMk cId="3622961338" sldId="335"/>
            <ac:spMk id="4" creationId="{00000000-0000-0000-0000-000000000000}"/>
          </ac:spMkLst>
        </pc:spChg>
        <pc:picChg chg="del">
          <ac:chgData name="Vasilios Tavlaridis" userId="cf0f3e73-e183-4ecf-9d20-cf90aae84965" providerId="ADAL" clId="{6A3DDF80-E6F0-4B26-9FB4-51FB013B3425}" dt="2023-01-20T00:47:55.959" v="397" actId="478"/>
          <ac:picMkLst>
            <pc:docMk/>
            <pc:sldMk cId="3622961338" sldId="335"/>
            <ac:picMk id="18" creationId="{00000000-0000-0000-0000-000000000000}"/>
          </ac:picMkLst>
        </pc:picChg>
      </pc:sldChg>
      <pc:sldChg chg="modSp mod modTransition modAnim">
        <pc:chgData name="Vasilios Tavlaridis" userId="cf0f3e73-e183-4ecf-9d20-cf90aae84965" providerId="ADAL" clId="{6A3DDF80-E6F0-4B26-9FB4-51FB013B3425}" dt="2023-01-20T01:56:11.905" v="747"/>
        <pc:sldMkLst>
          <pc:docMk/>
          <pc:sldMk cId="3178306047" sldId="336"/>
        </pc:sldMkLst>
        <pc:spChg chg="mod">
          <ac:chgData name="Vasilios Tavlaridis" userId="cf0f3e73-e183-4ecf-9d20-cf90aae84965" providerId="ADAL" clId="{6A3DDF80-E6F0-4B26-9FB4-51FB013B3425}" dt="2023-01-20T01:42:04.772" v="642" actId="12"/>
          <ac:spMkLst>
            <pc:docMk/>
            <pc:sldMk cId="3178306047" sldId="336"/>
            <ac:spMk id="4" creationId="{00000000-0000-0000-0000-000000000000}"/>
          </ac:spMkLst>
        </pc:spChg>
      </pc:sldChg>
      <pc:sldChg chg="modSp mod modTransition modAnim">
        <pc:chgData name="Vasilios Tavlaridis" userId="cf0f3e73-e183-4ecf-9d20-cf90aae84965" providerId="ADAL" clId="{6A3DDF80-E6F0-4B26-9FB4-51FB013B3425}" dt="2023-01-20T01:56:22.718" v="748"/>
        <pc:sldMkLst>
          <pc:docMk/>
          <pc:sldMk cId="2479796027" sldId="337"/>
        </pc:sldMkLst>
        <pc:spChg chg="mod">
          <ac:chgData name="Vasilios Tavlaridis" userId="cf0f3e73-e183-4ecf-9d20-cf90aae84965" providerId="ADAL" clId="{6A3DDF80-E6F0-4B26-9FB4-51FB013B3425}" dt="2023-01-20T01:41:52.119" v="640" actId="12"/>
          <ac:spMkLst>
            <pc:docMk/>
            <pc:sldMk cId="2479796027" sldId="337"/>
            <ac:spMk id="4" creationId="{00000000-0000-0000-0000-000000000000}"/>
          </ac:spMkLst>
        </pc:spChg>
      </pc:sldChg>
      <pc:sldChg chg="modSp mod modTransition modAnim">
        <pc:chgData name="Vasilios Tavlaridis" userId="cf0f3e73-e183-4ecf-9d20-cf90aae84965" providerId="ADAL" clId="{6A3DDF80-E6F0-4B26-9FB4-51FB013B3425}" dt="2023-01-20T01:56:04.917" v="746"/>
        <pc:sldMkLst>
          <pc:docMk/>
          <pc:sldMk cId="564493551" sldId="338"/>
        </pc:sldMkLst>
        <pc:spChg chg="mod">
          <ac:chgData name="Vasilios Tavlaridis" userId="cf0f3e73-e183-4ecf-9d20-cf90aae84965" providerId="ADAL" clId="{6A3DDF80-E6F0-4B26-9FB4-51FB013B3425}" dt="2023-01-20T01:55:55.659" v="744" actId="1076"/>
          <ac:spMkLst>
            <pc:docMk/>
            <pc:sldMk cId="564493551" sldId="338"/>
            <ac:spMk id="4" creationId="{00000000-0000-0000-0000-000000000000}"/>
          </ac:spMkLst>
        </pc:spChg>
      </pc:sldChg>
      <pc:sldChg chg="modSp modTransition modAnim">
        <pc:chgData name="Vasilios Tavlaridis" userId="cf0f3e73-e183-4ecf-9d20-cf90aae84965" providerId="ADAL" clId="{6A3DDF80-E6F0-4B26-9FB4-51FB013B3425}" dt="2023-01-20T01:55:21.219" v="741"/>
        <pc:sldMkLst>
          <pc:docMk/>
          <pc:sldMk cId="1197891016" sldId="341"/>
        </pc:sldMkLst>
        <pc:spChg chg="mod">
          <ac:chgData name="Vasilios Tavlaridis" userId="cf0f3e73-e183-4ecf-9d20-cf90aae84965" providerId="ADAL" clId="{6A3DDF80-E6F0-4B26-9FB4-51FB013B3425}" dt="2023-01-20T01:43:47.857" v="657" actId="12"/>
          <ac:spMkLst>
            <pc:docMk/>
            <pc:sldMk cId="1197891016" sldId="341"/>
            <ac:spMk id="4" creationId="{00000000-0000-0000-0000-000000000000}"/>
          </ac:spMkLst>
        </pc:spChg>
      </pc:sldChg>
      <pc:sldChg chg="delSp modSp mod modTransition modAnim">
        <pc:chgData name="Vasilios Tavlaridis" userId="cf0f3e73-e183-4ecf-9d20-cf90aae84965" providerId="ADAL" clId="{6A3DDF80-E6F0-4B26-9FB4-51FB013B3425}" dt="2023-01-20T01:44:39.200" v="663"/>
        <pc:sldMkLst>
          <pc:docMk/>
          <pc:sldMk cId="1991355358" sldId="342"/>
        </pc:sldMkLst>
        <pc:spChg chg="mod">
          <ac:chgData name="Vasilios Tavlaridis" userId="cf0f3e73-e183-4ecf-9d20-cf90aae84965" providerId="ADAL" clId="{6A3DDF80-E6F0-4B26-9FB4-51FB013B3425}" dt="2023-01-20T01:44:24.771" v="662" actId="12"/>
          <ac:spMkLst>
            <pc:docMk/>
            <pc:sldMk cId="1991355358" sldId="342"/>
            <ac:spMk id="3" creationId="{00000000-0000-0000-0000-000000000000}"/>
          </ac:spMkLst>
        </pc:spChg>
        <pc:spChg chg="del mod">
          <ac:chgData name="Vasilios Tavlaridis" userId="cf0f3e73-e183-4ecf-9d20-cf90aae84965" providerId="ADAL" clId="{6A3DDF80-E6F0-4B26-9FB4-51FB013B3425}" dt="2023-01-20T00:48:17.546" v="401" actId="478"/>
          <ac:spMkLst>
            <pc:docMk/>
            <pc:sldMk cId="1991355358" sldId="342"/>
            <ac:spMk id="5" creationId="{00000000-0000-0000-0000-000000000000}"/>
          </ac:spMkLst>
        </pc:spChg>
        <pc:graphicFrameChg chg="mod">
          <ac:chgData name="Vasilios Tavlaridis" userId="cf0f3e73-e183-4ecf-9d20-cf90aae84965" providerId="ADAL" clId="{6A3DDF80-E6F0-4B26-9FB4-51FB013B3425}" dt="2023-01-20T01:44:39.200" v="663"/>
          <ac:graphicFrameMkLst>
            <pc:docMk/>
            <pc:sldMk cId="1991355358" sldId="342"/>
            <ac:graphicFrameMk id="2" creationId="{00000000-0000-0000-0000-000000000000}"/>
          </ac:graphicFrameMkLst>
        </pc:graphicFrameChg>
        <pc:picChg chg="del">
          <ac:chgData name="Vasilios Tavlaridis" userId="cf0f3e73-e183-4ecf-9d20-cf90aae84965" providerId="ADAL" clId="{6A3DDF80-E6F0-4B26-9FB4-51FB013B3425}" dt="2023-01-20T00:48:12.254" v="399" actId="478"/>
          <ac:picMkLst>
            <pc:docMk/>
            <pc:sldMk cId="1991355358" sldId="342"/>
            <ac:picMk id="4" creationId="{00000000-0000-0000-0000-000000000000}"/>
          </ac:picMkLst>
        </pc:picChg>
      </pc:sldChg>
      <pc:sldChg chg="delSp modSp mod modTransition modAnim">
        <pc:chgData name="Vasilios Tavlaridis" userId="cf0f3e73-e183-4ecf-9d20-cf90aae84965" providerId="ADAL" clId="{6A3DDF80-E6F0-4B26-9FB4-51FB013B3425}" dt="2023-01-20T01:55:47.758" v="743"/>
        <pc:sldMkLst>
          <pc:docMk/>
          <pc:sldMk cId="389527585" sldId="346"/>
        </pc:sldMkLst>
        <pc:spChg chg="mod">
          <ac:chgData name="Vasilios Tavlaridis" userId="cf0f3e73-e183-4ecf-9d20-cf90aae84965" providerId="ADAL" clId="{6A3DDF80-E6F0-4B26-9FB4-51FB013B3425}" dt="2023-01-20T01:55:35.038" v="742" actId="12"/>
          <ac:spMkLst>
            <pc:docMk/>
            <pc:sldMk cId="389527585" sldId="346"/>
            <ac:spMk id="4" creationId="{00000000-0000-0000-0000-000000000000}"/>
          </ac:spMkLst>
        </pc:spChg>
        <pc:spChg chg="del">
          <ac:chgData name="Vasilios Tavlaridis" userId="cf0f3e73-e183-4ecf-9d20-cf90aae84965" providerId="ADAL" clId="{6A3DDF80-E6F0-4B26-9FB4-51FB013B3425}" dt="2023-01-20T00:48:06.554" v="398" actId="478"/>
          <ac:spMkLst>
            <pc:docMk/>
            <pc:sldMk cId="389527585" sldId="346"/>
            <ac:spMk id="6" creationId="{00000000-0000-0000-0000-000000000000}"/>
          </ac:spMkLst>
        </pc:spChg>
      </pc:sldChg>
      <pc:sldChg chg="modSp modTransition modAnim">
        <pc:chgData name="Vasilios Tavlaridis" userId="cf0f3e73-e183-4ecf-9d20-cf90aae84965" providerId="ADAL" clId="{6A3DDF80-E6F0-4B26-9FB4-51FB013B3425}" dt="2023-01-20T01:57:17.831" v="778"/>
        <pc:sldMkLst>
          <pc:docMk/>
          <pc:sldMk cId="1328273514" sldId="354"/>
        </pc:sldMkLst>
        <pc:spChg chg="mod">
          <ac:chgData name="Vasilios Tavlaridis" userId="cf0f3e73-e183-4ecf-9d20-cf90aae84965" providerId="ADAL" clId="{6A3DDF80-E6F0-4B26-9FB4-51FB013B3425}" dt="2023-01-20T01:51:41.945" v="718" actId="12"/>
          <ac:spMkLst>
            <pc:docMk/>
            <pc:sldMk cId="1328273514" sldId="354"/>
            <ac:spMk id="9" creationId="{00000000-0000-0000-0000-000000000000}"/>
          </ac:spMkLst>
        </pc:spChg>
        <pc:spChg chg="mod">
          <ac:chgData name="Vasilios Tavlaridis" userId="cf0f3e73-e183-4ecf-9d20-cf90aae84965" providerId="ADAL" clId="{6A3DDF80-E6F0-4B26-9FB4-51FB013B3425}" dt="2023-01-20T01:51:50.840" v="719" actId="12"/>
          <ac:spMkLst>
            <pc:docMk/>
            <pc:sldMk cId="1328273514" sldId="354"/>
            <ac:spMk id="11" creationId="{00000000-0000-0000-0000-000000000000}"/>
          </ac:spMkLst>
        </pc:spChg>
        <pc:spChg chg="mod">
          <ac:chgData name="Vasilios Tavlaridis" userId="cf0f3e73-e183-4ecf-9d20-cf90aae84965" providerId="ADAL" clId="{6A3DDF80-E6F0-4B26-9FB4-51FB013B3425}" dt="2023-01-20T01:52:05.776" v="720" actId="12"/>
          <ac:spMkLst>
            <pc:docMk/>
            <pc:sldMk cId="1328273514" sldId="354"/>
            <ac:spMk id="12" creationId="{00000000-0000-0000-0000-000000000000}"/>
          </ac:spMkLst>
        </pc:spChg>
      </pc:sldChg>
      <pc:sldChg chg="modSp mod modTransition modAnim">
        <pc:chgData name="Vasilios Tavlaridis" userId="cf0f3e73-e183-4ecf-9d20-cf90aae84965" providerId="ADAL" clId="{6A3DDF80-E6F0-4B26-9FB4-51FB013B3425}" dt="2023-01-20T01:57:28.584" v="779"/>
        <pc:sldMkLst>
          <pc:docMk/>
          <pc:sldMk cId="424496549" sldId="355"/>
        </pc:sldMkLst>
        <pc:spChg chg="mod">
          <ac:chgData name="Vasilios Tavlaridis" userId="cf0f3e73-e183-4ecf-9d20-cf90aae84965" providerId="ADAL" clId="{6A3DDF80-E6F0-4B26-9FB4-51FB013B3425}" dt="2023-01-20T00:47:20.597" v="394" actId="12"/>
          <ac:spMkLst>
            <pc:docMk/>
            <pc:sldMk cId="424496549" sldId="355"/>
            <ac:spMk id="369667" creationId="{00000000-0000-0000-0000-000000000000}"/>
          </ac:spMkLst>
        </pc:spChg>
      </pc:sldChg>
      <pc:sldChg chg="modSp mod modTransition">
        <pc:chgData name="Vasilios Tavlaridis" userId="cf0f3e73-e183-4ecf-9d20-cf90aae84965" providerId="ADAL" clId="{6A3DDF80-E6F0-4B26-9FB4-51FB013B3425}" dt="2023-01-20T01:47:01.011" v="699" actId="120"/>
        <pc:sldMkLst>
          <pc:docMk/>
          <pc:sldMk cId="3883478066" sldId="359"/>
        </pc:sldMkLst>
        <pc:spChg chg="mod">
          <ac:chgData name="Vasilios Tavlaridis" userId="cf0f3e73-e183-4ecf-9d20-cf90aae84965" providerId="ADAL" clId="{6A3DDF80-E6F0-4B26-9FB4-51FB013B3425}" dt="2023-01-20T01:47:01.011" v="699" actId="120"/>
          <ac:spMkLst>
            <pc:docMk/>
            <pc:sldMk cId="3883478066" sldId="359"/>
            <ac:spMk id="2" creationId="{00000000-0000-0000-0000-000000000000}"/>
          </ac:spMkLst>
        </pc:spChg>
      </pc:sldChg>
      <pc:sldChg chg="del">
        <pc:chgData name="Vasilios Tavlaridis" userId="cf0f3e73-e183-4ecf-9d20-cf90aae84965" providerId="ADAL" clId="{6A3DDF80-E6F0-4B26-9FB4-51FB013B3425}" dt="2023-01-19T11:26:26.289" v="2" actId="47"/>
        <pc:sldMkLst>
          <pc:docMk/>
          <pc:sldMk cId="3068028113" sldId="380"/>
        </pc:sldMkLst>
      </pc:sldChg>
      <pc:sldChg chg="addSp delSp modSp mod">
        <pc:chgData name="Vasilios Tavlaridis" userId="cf0f3e73-e183-4ecf-9d20-cf90aae84965" providerId="ADAL" clId="{6A3DDF80-E6F0-4B26-9FB4-51FB013B3425}" dt="2023-01-20T00:16:59.675" v="51" actId="20577"/>
        <pc:sldMkLst>
          <pc:docMk/>
          <pc:sldMk cId="1416662466" sldId="382"/>
        </pc:sldMkLst>
        <pc:spChg chg="mod">
          <ac:chgData name="Vasilios Tavlaridis" userId="cf0f3e73-e183-4ecf-9d20-cf90aae84965" providerId="ADAL" clId="{6A3DDF80-E6F0-4B26-9FB4-51FB013B3425}" dt="2023-01-20T00:13:28.439" v="10" actId="1076"/>
          <ac:spMkLst>
            <pc:docMk/>
            <pc:sldMk cId="1416662466" sldId="382"/>
            <ac:spMk id="4" creationId="{BA99E7BF-5022-400B-A4A0-5E0D97A1F8F8}"/>
          </ac:spMkLst>
        </pc:spChg>
        <pc:spChg chg="add del mod">
          <ac:chgData name="Vasilios Tavlaridis" userId="cf0f3e73-e183-4ecf-9d20-cf90aae84965" providerId="ADAL" clId="{6A3DDF80-E6F0-4B26-9FB4-51FB013B3425}" dt="2023-01-20T00:16:59.675" v="51" actId="20577"/>
          <ac:spMkLst>
            <pc:docMk/>
            <pc:sldMk cId="1416662466" sldId="382"/>
            <ac:spMk id="5" creationId="{DBCF296B-BB79-4206-A198-2F41806854BB}"/>
          </ac:spMkLst>
        </pc:spChg>
        <pc:spChg chg="mod">
          <ac:chgData name="Vasilios Tavlaridis" userId="cf0f3e73-e183-4ecf-9d20-cf90aae84965" providerId="ADAL" clId="{6A3DDF80-E6F0-4B26-9FB4-51FB013B3425}" dt="2023-01-20T00:13:02.827" v="7" actId="13926"/>
          <ac:spMkLst>
            <pc:docMk/>
            <pc:sldMk cId="1416662466" sldId="382"/>
            <ac:spMk id="6" creationId="{2B04BCD5-A62B-4FD2-884E-FF5F62D1504C}"/>
          </ac:spMkLst>
        </pc:spChg>
      </pc:sldChg>
      <pc:sldChg chg="modSp mod modTransition modAnim">
        <pc:chgData name="Vasilios Tavlaridis" userId="cf0f3e73-e183-4ecf-9d20-cf90aae84965" providerId="ADAL" clId="{6A3DDF80-E6F0-4B26-9FB4-51FB013B3425}" dt="2023-01-20T01:16:01.647" v="437"/>
        <pc:sldMkLst>
          <pc:docMk/>
          <pc:sldMk cId="0" sldId="386"/>
        </pc:sldMkLst>
        <pc:spChg chg="mod">
          <ac:chgData name="Vasilios Tavlaridis" userId="cf0f3e73-e183-4ecf-9d20-cf90aae84965" providerId="ADAL" clId="{6A3DDF80-E6F0-4B26-9FB4-51FB013B3425}" dt="2023-01-20T00:22:24.978" v="205" actId="5793"/>
          <ac:spMkLst>
            <pc:docMk/>
            <pc:sldMk cId="0" sldId="386"/>
            <ac:spMk id="3" creationId="{00000000-0000-0000-0000-000000000000}"/>
          </ac:spMkLst>
        </pc:spChg>
      </pc:sldChg>
      <pc:sldChg chg="modSp mod modTransition modAnim">
        <pc:chgData name="Vasilios Tavlaridis" userId="cf0f3e73-e183-4ecf-9d20-cf90aae84965" providerId="ADAL" clId="{6A3DDF80-E6F0-4B26-9FB4-51FB013B3425}" dt="2023-01-20T01:22:02.496" v="481"/>
        <pc:sldMkLst>
          <pc:docMk/>
          <pc:sldMk cId="0" sldId="388"/>
        </pc:sldMkLst>
        <pc:spChg chg="mod">
          <ac:chgData name="Vasilios Tavlaridis" userId="cf0f3e73-e183-4ecf-9d20-cf90aae84965" providerId="ADAL" clId="{6A3DDF80-E6F0-4B26-9FB4-51FB013B3425}" dt="2023-01-20T00:31:09.222" v="237" actId="12"/>
          <ac:spMkLst>
            <pc:docMk/>
            <pc:sldMk cId="0" sldId="388"/>
            <ac:spMk id="3" creationId="{00000000-0000-0000-0000-000000000000}"/>
          </ac:spMkLst>
        </pc:spChg>
      </pc:sldChg>
      <pc:sldChg chg="modSp mod modTransition modAnim">
        <pc:chgData name="Vasilios Tavlaridis" userId="cf0f3e73-e183-4ecf-9d20-cf90aae84965" providerId="ADAL" clId="{6A3DDF80-E6F0-4B26-9FB4-51FB013B3425}" dt="2023-01-20T01:21:08.210" v="475"/>
        <pc:sldMkLst>
          <pc:docMk/>
          <pc:sldMk cId="0" sldId="390"/>
        </pc:sldMkLst>
        <pc:spChg chg="mod">
          <ac:chgData name="Vasilios Tavlaridis" userId="cf0f3e73-e183-4ecf-9d20-cf90aae84965" providerId="ADAL" clId="{6A3DDF80-E6F0-4B26-9FB4-51FB013B3425}" dt="2023-01-20T00:29:52.398" v="233" actId="14100"/>
          <ac:spMkLst>
            <pc:docMk/>
            <pc:sldMk cId="0" sldId="390"/>
            <ac:spMk id="3" creationId="{00000000-0000-0000-0000-000000000000}"/>
          </ac:spMkLst>
        </pc:spChg>
      </pc:sldChg>
      <pc:sldChg chg="modTransition modAnim">
        <pc:chgData name="Vasilios Tavlaridis" userId="cf0f3e73-e183-4ecf-9d20-cf90aae84965" providerId="ADAL" clId="{6A3DDF80-E6F0-4B26-9FB4-51FB013B3425}" dt="2023-01-20T01:18:07.923" v="451"/>
        <pc:sldMkLst>
          <pc:docMk/>
          <pc:sldMk cId="3153338155" sldId="397"/>
        </pc:sldMkLst>
      </pc:sldChg>
      <pc:sldChg chg="modSp mod modTransition modAnim">
        <pc:chgData name="Vasilios Tavlaridis" userId="cf0f3e73-e183-4ecf-9d20-cf90aae84965" providerId="ADAL" clId="{6A3DDF80-E6F0-4B26-9FB4-51FB013B3425}" dt="2023-01-20T01:17:07.199" v="443"/>
        <pc:sldMkLst>
          <pc:docMk/>
          <pc:sldMk cId="3517777302" sldId="398"/>
        </pc:sldMkLst>
        <pc:spChg chg="mod">
          <ac:chgData name="Vasilios Tavlaridis" userId="cf0f3e73-e183-4ecf-9d20-cf90aae84965" providerId="ADAL" clId="{6A3DDF80-E6F0-4B26-9FB4-51FB013B3425}" dt="2023-01-20T00:27:19.606" v="226" actId="12"/>
          <ac:spMkLst>
            <pc:docMk/>
            <pc:sldMk cId="3517777302" sldId="398"/>
            <ac:spMk id="3" creationId="{00000000-0000-0000-0000-000000000000}"/>
          </ac:spMkLst>
        </pc:spChg>
      </pc:sldChg>
      <pc:sldChg chg="modSp mod modTransition modAnim">
        <pc:chgData name="Vasilios Tavlaridis" userId="cf0f3e73-e183-4ecf-9d20-cf90aae84965" providerId="ADAL" clId="{6A3DDF80-E6F0-4B26-9FB4-51FB013B3425}" dt="2023-01-20T01:16:14.457" v="438"/>
        <pc:sldMkLst>
          <pc:docMk/>
          <pc:sldMk cId="4065089141" sldId="399"/>
        </pc:sldMkLst>
        <pc:spChg chg="mod">
          <ac:chgData name="Vasilios Tavlaridis" userId="cf0f3e73-e183-4ecf-9d20-cf90aae84965" providerId="ADAL" clId="{6A3DDF80-E6F0-4B26-9FB4-51FB013B3425}" dt="2023-01-20T00:22:43.642" v="206" actId="115"/>
          <ac:spMkLst>
            <pc:docMk/>
            <pc:sldMk cId="4065089141" sldId="399"/>
            <ac:spMk id="3" creationId="{00000000-0000-0000-0000-000000000000}"/>
          </ac:spMkLst>
        </pc:spChg>
      </pc:sldChg>
      <pc:sldChg chg="modTransition modAnim">
        <pc:chgData name="Vasilios Tavlaridis" userId="cf0f3e73-e183-4ecf-9d20-cf90aae84965" providerId="ADAL" clId="{6A3DDF80-E6F0-4B26-9FB4-51FB013B3425}" dt="2023-01-20T01:17:39.624" v="447"/>
        <pc:sldMkLst>
          <pc:docMk/>
          <pc:sldMk cId="1660327970" sldId="400"/>
        </pc:sldMkLst>
      </pc:sldChg>
      <pc:sldChg chg="modSp modTransition modAnim">
        <pc:chgData name="Vasilios Tavlaridis" userId="cf0f3e73-e183-4ecf-9d20-cf90aae84965" providerId="ADAL" clId="{6A3DDF80-E6F0-4B26-9FB4-51FB013B3425}" dt="2023-01-20T01:25:12.715" v="512" actId="12"/>
        <pc:sldMkLst>
          <pc:docMk/>
          <pc:sldMk cId="3628551636" sldId="402"/>
        </pc:sldMkLst>
        <pc:spChg chg="mod">
          <ac:chgData name="Vasilios Tavlaridis" userId="cf0f3e73-e183-4ecf-9d20-cf90aae84965" providerId="ADAL" clId="{6A3DDF80-E6F0-4B26-9FB4-51FB013B3425}" dt="2023-01-20T01:25:12.715" v="512" actId="12"/>
          <ac:spMkLst>
            <pc:docMk/>
            <pc:sldMk cId="3628551636" sldId="402"/>
            <ac:spMk id="3" creationId="{00000000-0000-0000-0000-000000000000}"/>
          </ac:spMkLst>
        </pc:spChg>
      </pc:sldChg>
      <pc:sldChg chg="modSp modTransition modAnim">
        <pc:chgData name="Vasilios Tavlaridis" userId="cf0f3e73-e183-4ecf-9d20-cf90aae84965" providerId="ADAL" clId="{6A3DDF80-E6F0-4B26-9FB4-51FB013B3425}" dt="2023-01-20T01:50:01.464" v="715"/>
        <pc:sldMkLst>
          <pc:docMk/>
          <pc:sldMk cId="2372788533" sldId="405"/>
        </pc:sldMkLst>
        <pc:spChg chg="mod">
          <ac:chgData name="Vasilios Tavlaridis" userId="cf0f3e73-e183-4ecf-9d20-cf90aae84965" providerId="ADAL" clId="{6A3DDF80-E6F0-4B26-9FB4-51FB013B3425}" dt="2023-01-20T00:36:14.493" v="278" actId="5793"/>
          <ac:spMkLst>
            <pc:docMk/>
            <pc:sldMk cId="2372788533" sldId="405"/>
            <ac:spMk id="4" creationId="{00000000-0000-0000-0000-000000000000}"/>
          </ac:spMkLst>
        </pc:spChg>
      </pc:sldChg>
      <pc:sldChg chg="modSp mod modTransition modAnim">
        <pc:chgData name="Vasilios Tavlaridis" userId="cf0f3e73-e183-4ecf-9d20-cf90aae84965" providerId="ADAL" clId="{6A3DDF80-E6F0-4B26-9FB4-51FB013B3425}" dt="2023-01-20T01:24:43.551" v="508"/>
        <pc:sldMkLst>
          <pc:docMk/>
          <pc:sldMk cId="174863092" sldId="406"/>
        </pc:sldMkLst>
        <pc:spChg chg="mod">
          <ac:chgData name="Vasilios Tavlaridis" userId="cf0f3e73-e183-4ecf-9d20-cf90aae84965" providerId="ADAL" clId="{6A3DDF80-E6F0-4B26-9FB4-51FB013B3425}" dt="2023-01-20T00:42:03.114" v="322" actId="1076"/>
          <ac:spMkLst>
            <pc:docMk/>
            <pc:sldMk cId="174863092" sldId="406"/>
            <ac:spMk id="4" creationId="{00000000-0000-0000-0000-000000000000}"/>
          </ac:spMkLst>
        </pc:spChg>
      </pc:sldChg>
      <pc:sldChg chg="modTransition modAnim">
        <pc:chgData name="Vasilios Tavlaridis" userId="cf0f3e73-e183-4ecf-9d20-cf90aae84965" providerId="ADAL" clId="{6A3DDF80-E6F0-4B26-9FB4-51FB013B3425}" dt="2023-01-20T01:46:35.150" v="690"/>
        <pc:sldMkLst>
          <pc:docMk/>
          <pc:sldMk cId="2797804867" sldId="409"/>
        </pc:sldMkLst>
      </pc:sldChg>
      <pc:sldChg chg="modSp mod modTransition modAnim">
        <pc:chgData name="Vasilios Tavlaridis" userId="cf0f3e73-e183-4ecf-9d20-cf90aae84965" providerId="ADAL" clId="{6A3DDF80-E6F0-4B26-9FB4-51FB013B3425}" dt="2023-01-20T01:18:30.222" v="455"/>
        <pc:sldMkLst>
          <pc:docMk/>
          <pc:sldMk cId="212736951" sldId="410"/>
        </pc:sldMkLst>
        <pc:spChg chg="mod">
          <ac:chgData name="Vasilios Tavlaridis" userId="cf0f3e73-e183-4ecf-9d20-cf90aae84965" providerId="ADAL" clId="{6A3DDF80-E6F0-4B26-9FB4-51FB013B3425}" dt="2023-01-20T00:28:30.973" v="227" actId="12"/>
          <ac:spMkLst>
            <pc:docMk/>
            <pc:sldMk cId="212736951" sldId="410"/>
            <ac:spMk id="3" creationId="{00000000-0000-0000-0000-000000000000}"/>
          </ac:spMkLst>
        </pc:spChg>
      </pc:sldChg>
      <pc:sldChg chg="modSp mod modTransition modAnim">
        <pc:chgData name="Vasilios Tavlaridis" userId="cf0f3e73-e183-4ecf-9d20-cf90aae84965" providerId="ADAL" clId="{6A3DDF80-E6F0-4B26-9FB4-51FB013B3425}" dt="2023-01-20T01:45:48.546" v="685"/>
        <pc:sldMkLst>
          <pc:docMk/>
          <pc:sldMk cId="2759153221" sldId="411"/>
        </pc:sldMkLst>
        <pc:spChg chg="mod">
          <ac:chgData name="Vasilios Tavlaridis" userId="cf0f3e73-e183-4ecf-9d20-cf90aae84965" providerId="ADAL" clId="{6A3DDF80-E6F0-4B26-9FB4-51FB013B3425}" dt="2023-01-20T01:45:17.460" v="684" actId="122"/>
          <ac:spMkLst>
            <pc:docMk/>
            <pc:sldMk cId="2759153221" sldId="411"/>
            <ac:spMk id="3" creationId="{00000000-0000-0000-0000-000000000000}"/>
          </ac:spMkLst>
        </pc:spChg>
      </pc:sldChg>
      <pc:sldChg chg="modSp mod modTransition modAnim">
        <pc:chgData name="Vasilios Tavlaridis" userId="cf0f3e73-e183-4ecf-9d20-cf90aae84965" providerId="ADAL" clId="{6A3DDF80-E6F0-4B26-9FB4-51FB013B3425}" dt="2023-01-20T01:20:01.630" v="468"/>
        <pc:sldMkLst>
          <pc:docMk/>
          <pc:sldMk cId="3949660204" sldId="412"/>
        </pc:sldMkLst>
        <pc:spChg chg="mod">
          <ac:chgData name="Vasilios Tavlaridis" userId="cf0f3e73-e183-4ecf-9d20-cf90aae84965" providerId="ADAL" clId="{6A3DDF80-E6F0-4B26-9FB4-51FB013B3425}" dt="2023-01-20T00:29:17.868" v="231" actId="13926"/>
          <ac:spMkLst>
            <pc:docMk/>
            <pc:sldMk cId="3949660204" sldId="412"/>
            <ac:spMk id="3" creationId="{00000000-0000-0000-0000-000000000000}"/>
          </ac:spMkLst>
        </pc:spChg>
      </pc:sldChg>
      <pc:sldChg chg="delSp modSp mod modTransition modAnim">
        <pc:chgData name="Vasilios Tavlaridis" userId="cf0f3e73-e183-4ecf-9d20-cf90aae84965" providerId="ADAL" clId="{6A3DDF80-E6F0-4B26-9FB4-51FB013B3425}" dt="2023-01-20T01:47:47.608" v="705"/>
        <pc:sldMkLst>
          <pc:docMk/>
          <pc:sldMk cId="1481059622" sldId="413"/>
        </pc:sldMkLst>
        <pc:spChg chg="del mod">
          <ac:chgData name="Vasilios Tavlaridis" userId="cf0f3e73-e183-4ecf-9d20-cf90aae84965" providerId="ADAL" clId="{6A3DDF80-E6F0-4B26-9FB4-51FB013B3425}" dt="2023-01-20T00:48:39.844" v="404" actId="478"/>
          <ac:spMkLst>
            <pc:docMk/>
            <pc:sldMk cId="1481059622" sldId="413"/>
            <ac:spMk id="6" creationId="{00000000-0000-0000-0000-000000000000}"/>
          </ac:spMkLst>
        </pc:spChg>
        <pc:picChg chg="mod">
          <ac:chgData name="Vasilios Tavlaridis" userId="cf0f3e73-e183-4ecf-9d20-cf90aae84965" providerId="ADAL" clId="{6A3DDF80-E6F0-4B26-9FB4-51FB013B3425}" dt="2023-01-20T01:47:28.076" v="703" actId="14100"/>
          <ac:picMkLst>
            <pc:docMk/>
            <pc:sldMk cId="1481059622" sldId="413"/>
            <ac:picMk id="7" creationId="{97E7309C-CC5A-4AEA-A772-79F8FE0A8163}"/>
          </ac:picMkLst>
        </pc:picChg>
        <pc:picChg chg="del">
          <ac:chgData name="Vasilios Tavlaridis" userId="cf0f3e73-e183-4ecf-9d20-cf90aae84965" providerId="ADAL" clId="{6A3DDF80-E6F0-4B26-9FB4-51FB013B3425}" dt="2023-01-20T00:48:34.155" v="402" actId="478"/>
          <ac:picMkLst>
            <pc:docMk/>
            <pc:sldMk cId="1481059622" sldId="413"/>
            <ac:picMk id="8" creationId="{00000000-0000-0000-0000-000000000000}"/>
          </ac:picMkLst>
        </pc:picChg>
      </pc:sldChg>
      <pc:sldChg chg="ord modTransition modAnim">
        <pc:chgData name="Vasilios Tavlaridis" userId="cf0f3e73-e183-4ecf-9d20-cf90aae84965" providerId="ADAL" clId="{6A3DDF80-E6F0-4B26-9FB4-51FB013B3425}" dt="2023-01-20T01:57:58.231" v="787"/>
        <pc:sldMkLst>
          <pc:docMk/>
          <pc:sldMk cId="2504525001" sldId="414"/>
        </pc:sldMkLst>
      </pc:sldChg>
      <pc:sldChg chg="modSp mod modTransition modAnim">
        <pc:chgData name="Vasilios Tavlaridis" userId="cf0f3e73-e183-4ecf-9d20-cf90aae84965" providerId="ADAL" clId="{6A3DDF80-E6F0-4B26-9FB4-51FB013B3425}" dt="2023-01-20T01:21:33.781" v="477"/>
        <pc:sldMkLst>
          <pc:docMk/>
          <pc:sldMk cId="3042265056" sldId="415"/>
        </pc:sldMkLst>
        <pc:spChg chg="mod">
          <ac:chgData name="Vasilios Tavlaridis" userId="cf0f3e73-e183-4ecf-9d20-cf90aae84965" providerId="ADAL" clId="{6A3DDF80-E6F0-4B26-9FB4-51FB013B3425}" dt="2023-01-20T00:30:44.630" v="236" actId="207"/>
          <ac:spMkLst>
            <pc:docMk/>
            <pc:sldMk cId="3042265056" sldId="415"/>
            <ac:spMk id="3" creationId="{00000000-0000-0000-0000-000000000000}"/>
          </ac:spMkLst>
        </pc:spChg>
      </pc:sldChg>
      <pc:sldChg chg="modTransition modAnim">
        <pc:chgData name="Vasilios Tavlaridis" userId="cf0f3e73-e183-4ecf-9d20-cf90aae84965" providerId="ADAL" clId="{6A3DDF80-E6F0-4B26-9FB4-51FB013B3425}" dt="2023-01-20T01:20:31.780" v="470"/>
        <pc:sldMkLst>
          <pc:docMk/>
          <pc:sldMk cId="1398558525" sldId="416"/>
        </pc:sldMkLst>
      </pc:sldChg>
      <pc:sldChg chg="modSp mod modTransition modAnim">
        <pc:chgData name="Vasilios Tavlaridis" userId="cf0f3e73-e183-4ecf-9d20-cf90aae84965" providerId="ADAL" clId="{6A3DDF80-E6F0-4B26-9FB4-51FB013B3425}" dt="2023-01-20T01:22:23.280" v="485"/>
        <pc:sldMkLst>
          <pc:docMk/>
          <pc:sldMk cId="4189288419" sldId="417"/>
        </pc:sldMkLst>
        <pc:spChg chg="mod">
          <ac:chgData name="Vasilios Tavlaridis" userId="cf0f3e73-e183-4ecf-9d20-cf90aae84965" providerId="ADAL" clId="{6A3DDF80-E6F0-4B26-9FB4-51FB013B3425}" dt="2023-01-20T00:37:42.114" v="299" actId="1076"/>
          <ac:spMkLst>
            <pc:docMk/>
            <pc:sldMk cId="4189288419" sldId="417"/>
            <ac:spMk id="4" creationId="{00000000-0000-0000-0000-000000000000}"/>
          </ac:spMkLst>
        </pc:spChg>
      </pc:sldChg>
      <pc:sldChg chg="modSp ord modTransition modAnim">
        <pc:chgData name="Vasilios Tavlaridis" userId="cf0f3e73-e183-4ecf-9d20-cf90aae84965" providerId="ADAL" clId="{6A3DDF80-E6F0-4B26-9FB4-51FB013B3425}" dt="2023-01-20T01:22:40.092" v="489"/>
        <pc:sldMkLst>
          <pc:docMk/>
          <pc:sldMk cId="139306132" sldId="418"/>
        </pc:sldMkLst>
        <pc:spChg chg="mod">
          <ac:chgData name="Vasilios Tavlaridis" userId="cf0f3e73-e183-4ecf-9d20-cf90aae84965" providerId="ADAL" clId="{6A3DDF80-E6F0-4B26-9FB4-51FB013B3425}" dt="2023-01-20T00:37:12.381" v="298" actId="20577"/>
          <ac:spMkLst>
            <pc:docMk/>
            <pc:sldMk cId="139306132" sldId="418"/>
            <ac:spMk id="4" creationId="{00000000-0000-0000-0000-000000000000}"/>
          </ac:spMkLst>
        </pc:spChg>
      </pc:sldChg>
      <pc:sldChg chg="modSp mod modTransition modAnim">
        <pc:chgData name="Vasilios Tavlaridis" userId="cf0f3e73-e183-4ecf-9d20-cf90aae84965" providerId="ADAL" clId="{6A3DDF80-E6F0-4B26-9FB4-51FB013B3425}" dt="2023-01-20T01:23:49.129" v="498"/>
        <pc:sldMkLst>
          <pc:docMk/>
          <pc:sldMk cId="3295061523" sldId="419"/>
        </pc:sldMkLst>
        <pc:spChg chg="mod">
          <ac:chgData name="Vasilios Tavlaridis" userId="cf0f3e73-e183-4ecf-9d20-cf90aae84965" providerId="ADAL" clId="{6A3DDF80-E6F0-4B26-9FB4-51FB013B3425}" dt="2023-01-20T00:40:10.604" v="308" actId="20577"/>
          <ac:spMkLst>
            <pc:docMk/>
            <pc:sldMk cId="3295061523" sldId="419"/>
            <ac:spMk id="4" creationId="{00000000-0000-0000-0000-000000000000}"/>
          </ac:spMkLst>
        </pc:spChg>
      </pc:sldChg>
      <pc:sldChg chg="modSp mod modTransition modAnim">
        <pc:chgData name="Vasilios Tavlaridis" userId="cf0f3e73-e183-4ecf-9d20-cf90aae84965" providerId="ADAL" clId="{6A3DDF80-E6F0-4B26-9FB4-51FB013B3425}" dt="2023-01-20T01:51:15.825" v="717"/>
        <pc:sldMkLst>
          <pc:docMk/>
          <pc:sldMk cId="1363425380" sldId="420"/>
        </pc:sldMkLst>
        <pc:spChg chg="mod">
          <ac:chgData name="Vasilios Tavlaridis" userId="cf0f3e73-e183-4ecf-9d20-cf90aae84965" providerId="ADAL" clId="{6A3DDF80-E6F0-4B26-9FB4-51FB013B3425}" dt="2023-01-20T01:24:04.040" v="500" actId="15"/>
          <ac:spMkLst>
            <pc:docMk/>
            <pc:sldMk cId="1363425380" sldId="420"/>
            <ac:spMk id="4" creationId="{00000000-0000-0000-0000-000000000000}"/>
          </ac:spMkLst>
        </pc:spChg>
      </pc:sldChg>
      <pc:sldChg chg="delSp modSp mod modTransition modAnim">
        <pc:chgData name="Vasilios Tavlaridis" userId="cf0f3e73-e183-4ecf-9d20-cf90aae84965" providerId="ADAL" clId="{6A3DDF80-E6F0-4B26-9FB4-51FB013B3425}" dt="2023-01-20T01:14:55.873" v="410"/>
        <pc:sldMkLst>
          <pc:docMk/>
          <pc:sldMk cId="4112720265" sldId="434"/>
        </pc:sldMkLst>
        <pc:spChg chg="mod">
          <ac:chgData name="Vasilios Tavlaridis" userId="cf0f3e73-e183-4ecf-9d20-cf90aae84965" providerId="ADAL" clId="{6A3DDF80-E6F0-4B26-9FB4-51FB013B3425}" dt="2023-01-20T00:19:41.088" v="66" actId="207"/>
          <ac:spMkLst>
            <pc:docMk/>
            <pc:sldMk cId="4112720265" sldId="434"/>
            <ac:spMk id="2" creationId="{EDAA5AA7-ED10-4016-A974-6D5B01978A19}"/>
          </ac:spMkLst>
        </pc:spChg>
        <pc:spChg chg="mod">
          <ac:chgData name="Vasilios Tavlaridis" userId="cf0f3e73-e183-4ecf-9d20-cf90aae84965" providerId="ADAL" clId="{6A3DDF80-E6F0-4B26-9FB4-51FB013B3425}" dt="2023-01-20T00:19:26.646" v="64" actId="12"/>
          <ac:spMkLst>
            <pc:docMk/>
            <pc:sldMk cId="4112720265" sldId="434"/>
            <ac:spMk id="3" creationId="{D78708A7-C4C3-4B95-A970-42331F701328}"/>
          </ac:spMkLst>
        </pc:spChg>
        <pc:spChg chg="del">
          <ac:chgData name="Vasilios Tavlaridis" userId="cf0f3e73-e183-4ecf-9d20-cf90aae84965" providerId="ADAL" clId="{6A3DDF80-E6F0-4B26-9FB4-51FB013B3425}" dt="2023-01-20T00:12:33.868" v="3" actId="478"/>
          <ac:spMkLst>
            <pc:docMk/>
            <pc:sldMk cId="4112720265" sldId="434"/>
            <ac:spMk id="5" creationId="{C92A7CA7-6342-41FC-9E00-11EB8B7D74E5}"/>
          </ac:spMkLst>
        </pc:spChg>
      </pc:sldChg>
      <pc:sldChg chg="delSp modSp mod modTransition modAnim">
        <pc:chgData name="Vasilios Tavlaridis" userId="cf0f3e73-e183-4ecf-9d20-cf90aae84965" providerId="ADAL" clId="{6A3DDF80-E6F0-4B26-9FB4-51FB013B3425}" dt="2023-01-20T01:15:56.407" v="436"/>
        <pc:sldMkLst>
          <pc:docMk/>
          <pc:sldMk cId="3422826634" sldId="455"/>
        </pc:sldMkLst>
        <pc:spChg chg="mod">
          <ac:chgData name="Vasilios Tavlaridis" userId="cf0f3e73-e183-4ecf-9d20-cf90aae84965" providerId="ADAL" clId="{6A3DDF80-E6F0-4B26-9FB4-51FB013B3425}" dt="2023-01-20T00:21:58.511" v="201" actId="13926"/>
          <ac:spMkLst>
            <pc:docMk/>
            <pc:sldMk cId="3422826634" sldId="455"/>
            <ac:spMk id="2" creationId="{EDAA5AA7-ED10-4016-A974-6D5B01978A19}"/>
          </ac:spMkLst>
        </pc:spChg>
        <pc:spChg chg="mod">
          <ac:chgData name="Vasilios Tavlaridis" userId="cf0f3e73-e183-4ecf-9d20-cf90aae84965" providerId="ADAL" clId="{6A3DDF80-E6F0-4B26-9FB4-51FB013B3425}" dt="2023-01-20T01:15:48.470" v="435" actId="20577"/>
          <ac:spMkLst>
            <pc:docMk/>
            <pc:sldMk cId="3422826634" sldId="455"/>
            <ac:spMk id="3" creationId="{D78708A7-C4C3-4B95-A970-42331F701328}"/>
          </ac:spMkLst>
        </pc:spChg>
        <pc:spChg chg="del">
          <ac:chgData name="Vasilios Tavlaridis" userId="cf0f3e73-e183-4ecf-9d20-cf90aae84965" providerId="ADAL" clId="{6A3DDF80-E6F0-4B26-9FB4-51FB013B3425}" dt="2023-01-20T00:12:42.444" v="4" actId="478"/>
          <ac:spMkLst>
            <pc:docMk/>
            <pc:sldMk cId="3422826634" sldId="455"/>
            <ac:spMk id="5" creationId="{C92A7CA7-6342-41FC-9E00-11EB8B7D74E5}"/>
          </ac:spMkLst>
        </pc:spChg>
      </pc:sldChg>
      <pc:sldChg chg="new del">
        <pc:chgData name="Vasilios Tavlaridis" userId="cf0f3e73-e183-4ecf-9d20-cf90aae84965" providerId="ADAL" clId="{6A3DDF80-E6F0-4B26-9FB4-51FB013B3425}" dt="2023-01-20T01:48:04.214" v="707" actId="47"/>
        <pc:sldMkLst>
          <pc:docMk/>
          <pc:sldMk cId="352107399" sldId="456"/>
        </pc:sldMkLst>
      </pc:sldChg>
      <pc:sldChg chg="delSp modSp modAnim">
        <pc:chgData name="Vasilios Tavlaridis" userId="cf0f3e73-e183-4ecf-9d20-cf90aae84965" providerId="ADAL" clId="{6A3DDF80-E6F0-4B26-9FB4-51FB013B3425}" dt="2023-01-20T01:53:11.278" v="737" actId="13926"/>
        <pc:sldMkLst>
          <pc:docMk/>
          <pc:sldMk cId="954448346" sldId="456"/>
        </pc:sldMkLst>
        <pc:spChg chg="mod">
          <ac:chgData name="Vasilios Tavlaridis" userId="cf0f3e73-e183-4ecf-9d20-cf90aae84965" providerId="ADAL" clId="{6A3DDF80-E6F0-4B26-9FB4-51FB013B3425}" dt="2023-01-20T01:53:11.278" v="737" actId="13926"/>
          <ac:spMkLst>
            <pc:docMk/>
            <pc:sldMk cId="954448346" sldId="456"/>
            <ac:spMk id="3" creationId="{00000000-0000-0000-0000-000000000000}"/>
          </ac:spMkLst>
        </pc:spChg>
        <pc:picChg chg="del">
          <ac:chgData name="Vasilios Tavlaridis" userId="cf0f3e73-e183-4ecf-9d20-cf90aae84965" providerId="ADAL" clId="{6A3DDF80-E6F0-4B26-9FB4-51FB013B3425}" dt="2023-01-20T01:52:43.287" v="722" actId="478"/>
          <ac:picMkLst>
            <pc:docMk/>
            <pc:sldMk cId="954448346" sldId="456"/>
            <ac:picMk id="4" creationId="{B4E4E8F5-F9AD-4E23-9737-5325DC2CE060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A126F7-C520-466E-8A08-C83A624AAD89}" type="datetimeFigureOut">
              <a:rPr lang="en-GB" smtClean="0"/>
              <a:pPr/>
              <a:t>26/01/2023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3BD075C-D0CD-4F41-93C9-0B6DF6D55B1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008448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44035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F639156A-02D3-412D-A453-8109EC340DB2}" type="slidenum">
              <a:rPr lang="en-US" smtClean="0"/>
              <a:pPr>
                <a:defRPr/>
              </a:pPr>
              <a:t>13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8641772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45059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67D6D2C4-3EA8-4334-B99A-D0A05CCE606E}" type="slidenum">
              <a:rPr lang="en-US" smtClean="0"/>
              <a:pPr>
                <a:defRPr/>
              </a:pPr>
              <a:t>20</a:t>
            </a:fld>
            <a:endParaRPr 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46083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5E97681D-2E0F-437C-B1BA-41C2B00ECD50}" type="slidenum">
              <a:rPr lang="en-US" smtClean="0"/>
              <a:pPr>
                <a:defRPr/>
              </a:pPr>
              <a:t>21</a:t>
            </a:fld>
            <a:endParaRPr lang="en-US" dirty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9DDA3CB4-96CD-49FD-BBA7-4820CE9D0E73}" type="slidenum">
              <a:rPr lang="en-GB" altLang="en-GB"/>
              <a:pPr>
                <a:defRPr/>
              </a:pPr>
              <a:t>31</a:t>
            </a:fld>
            <a:endParaRPr lang="en-GB" altLang="en-GB" dirty="0"/>
          </a:p>
        </p:txBody>
      </p:sp>
      <p:sp>
        <p:nvSpPr>
          <p:cNvPr id="4505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301750" y="809625"/>
            <a:ext cx="4254500" cy="3190875"/>
          </a:xfrm>
          <a:ln w="12700" cap="flat">
            <a:solidFill>
              <a:schemeClr val="tx1"/>
            </a:solidFill>
          </a:ln>
        </p:spPr>
      </p:sp>
      <p:sp>
        <p:nvSpPr>
          <p:cNvPr id="45060" name="Rectangle 3"/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2965" tIns="46482" rIns="92965" bIns="46482"/>
          <a:lstStyle/>
          <a:p>
            <a:endParaRPr lang="en-GB" altLang="en-US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1460688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74B2F781-B445-4BD2-8B2A-689947A0B480}" type="datetime1">
              <a:rPr lang="en-GB" smtClean="0"/>
              <a:pPr/>
              <a:t>26/01/2023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38188386"/>
      </p:ext>
    </p:extLst>
  </p:cSld>
  <p:clrMapOvr>
    <a:masterClrMapping/>
  </p:clrMapOvr>
  <p:transition>
    <p:dissolv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E32E50-136A-4496-B4FF-7C83C21E682A}" type="datetime1">
              <a:rPr lang="en-GB" smtClean="0"/>
              <a:pPr/>
              <a:t>26/01/2023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2720440"/>
      </p:ext>
    </p:extLst>
  </p:cSld>
  <p:clrMapOvr>
    <a:masterClrMapping/>
  </p:clrMapOvr>
  <p:hf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D76745-32FB-4C91-A25B-63A85D072CAB}" type="datetime1">
              <a:rPr lang="en-GB" smtClean="0"/>
              <a:pPr/>
              <a:t>26/01/2023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20448319"/>
      </p:ext>
    </p:extLst>
  </p:cSld>
  <p:clrMapOvr>
    <a:masterClrMapping/>
  </p:clrMapOvr>
  <p:transition>
    <p:dissolv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E32E50-136A-4496-B4FF-7C83C21E682A}" type="datetime1">
              <a:rPr lang="en-GB" smtClean="0"/>
              <a:pPr/>
              <a:t>26/01/2023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8738303"/>
      </p:ext>
    </p:extLst>
  </p:cSld>
  <p:clrMapOvr>
    <a:masterClrMapping/>
  </p:clrMapOvr>
  <p:hf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E32E50-136A-4496-B4FF-7C83C21E682A}" type="datetime1">
              <a:rPr lang="en-GB" smtClean="0"/>
              <a:pPr/>
              <a:t>26/01/2023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6666351"/>
      </p:ext>
    </p:extLst>
  </p:cSld>
  <p:clrMapOvr>
    <a:masterClrMapping/>
  </p:clrMapOvr>
  <p:hf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F9F918-2B10-433F-BEA4-607AFF3DC02D}" type="datetime1">
              <a:rPr lang="en-GB" smtClean="0"/>
              <a:pPr/>
              <a:t>26/01/2023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73177553"/>
      </p:ext>
    </p:extLst>
  </p:cSld>
  <p:clrMapOvr>
    <a:masterClrMapping/>
  </p:clrMapOvr>
  <p:transition>
    <p:dissolv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0F9558-83A0-44D4-8BB7-8012104B0C4B}" type="datetime1">
              <a:rPr lang="en-GB" smtClean="0"/>
              <a:pPr/>
              <a:t>26/01/2023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65703733"/>
      </p:ext>
    </p:extLst>
  </p:cSld>
  <p:clrMapOvr>
    <a:masterClrMapping/>
  </p:clrMapOvr>
  <p:transition>
    <p:dissolv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848E86-E565-4C1A-8FF6-FFBF881AFDA2}" type="datetime1">
              <a:rPr lang="en-GB" smtClean="0"/>
              <a:pPr/>
              <a:t>26/01/2023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91874486"/>
      </p:ext>
    </p:extLst>
  </p:cSld>
  <p:clrMapOvr>
    <a:masterClrMapping/>
  </p:clrMapOvr>
  <p:transition>
    <p:dissolv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18400C-1BBB-4F63-8D87-0E7EEA0138C9}" type="datetime1">
              <a:rPr lang="en-GB" smtClean="0"/>
              <a:pPr/>
              <a:t>26/01/2023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2637008"/>
      </p:ext>
    </p:extLst>
  </p:cSld>
  <p:clrMapOvr>
    <a:masterClrMapping/>
  </p:clrMapOvr>
  <p:transition>
    <p:dissolv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E307F9-FE9E-4ABC-95D4-B51194F73759}" type="datetime1">
              <a:rPr lang="en-GB" smtClean="0"/>
              <a:pPr/>
              <a:t>26/01/2023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49975525"/>
      </p:ext>
    </p:extLst>
  </p:cSld>
  <p:clrMapOvr>
    <a:masterClrMapping/>
  </p:clrMapOvr>
  <p:transition>
    <p:dissolv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25F774-4146-4C45-B3A5-262743FB5673}" type="datetime1">
              <a:rPr lang="en-GB" smtClean="0"/>
              <a:pPr/>
              <a:t>26/01/2023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53369918"/>
      </p:ext>
    </p:extLst>
  </p:cSld>
  <p:clrMapOvr>
    <a:masterClrMapping/>
  </p:clrMapOvr>
  <p:transition>
    <p:dissolve/>
  </p:transition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4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5D5B1F-946A-4F5A-8AC8-B2FA636A70F2}" type="datetime1">
              <a:rPr lang="en-GB" smtClean="0"/>
              <a:pPr/>
              <a:t>26/01/2023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582025" y="0"/>
            <a:ext cx="561975" cy="365125"/>
          </a:xfrm>
        </p:spPr>
        <p:txBody>
          <a:bodyPr/>
          <a:lstStyle>
            <a:lvl1pPr algn="r">
              <a:defRPr b="1">
                <a:solidFill>
                  <a:schemeClr val="tx2"/>
                </a:solidFill>
                <a:latin typeface="+mj-lt"/>
              </a:defRPr>
            </a:lvl1pPr>
          </a:lstStyle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7" name="Title 2"/>
          <p:cNvSpPr txBox="1">
            <a:spLocks/>
          </p:cNvSpPr>
          <p:nvPr userDrawn="1"/>
        </p:nvSpPr>
        <p:spPr>
          <a:xfrm>
            <a:off x="467544" y="152400"/>
            <a:ext cx="8229600" cy="16002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lnSpc>
                <a:spcPts val="5800"/>
              </a:lnSpc>
              <a:spcBef>
                <a:spcPct val="0"/>
              </a:spcBef>
              <a:buNone/>
              <a:defRPr sz="4000" b="1" kern="120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1817955075"/>
      </p:ext>
    </p:extLst>
  </p:cSld>
  <p:clrMapOvr>
    <a:masterClrMapping/>
  </p:clrMapOvr>
  <p:transition>
    <p:dissolv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2.emf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4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8E32E50-136A-4496-B4FF-7C83C21E682A}" type="datetime1">
              <a:rPr lang="en-GB" smtClean="0"/>
              <a:pPr/>
              <a:t>26/01/2023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3F65BB1-9206-4D7F-97F9-47DCC7DC6334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87736A3C-719A-48E3-9AF6-F6A04F7FDA46}"/>
              </a:ext>
            </a:extLst>
          </p:cNvPr>
          <p:cNvPicPr/>
          <p:nvPr userDrawn="1"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88496" y="5913368"/>
            <a:ext cx="648000" cy="8280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9900256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  <p:sldLayoutId id="2147483677" r:id="rId2"/>
    <p:sldLayoutId id="2147483678" r:id="rId3"/>
    <p:sldLayoutId id="2147483679" r:id="rId4"/>
    <p:sldLayoutId id="2147483680" r:id="rId5"/>
    <p:sldLayoutId id="2147483681" r:id="rId6"/>
    <p:sldLayoutId id="2147483682" r:id="rId7"/>
    <p:sldLayoutId id="2147483683" r:id="rId8"/>
    <p:sldLayoutId id="2147483684" r:id="rId9"/>
    <p:sldLayoutId id="2147483685" r:id="rId10"/>
    <p:sldLayoutId id="2147483686" r:id="rId11"/>
    <p:sldLayoutId id="2147483674" r:id="rId12"/>
  </p:sldLayoutIdLst>
  <p:transition>
    <p:dissolve/>
  </p:transition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cIsA1s9SwEU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bbc.co.uk/news/av/uk-england-birmingham-53489085" TargetMode="Externa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thisismoney.co.uk/money/markets/article-10637377/Mum-sells-Childs-Farm-skincare-brand-founded-18-4m.html" TargetMode="External"/><Relationship Id="rId2" Type="http://schemas.openxmlformats.org/officeDocument/2006/relationships/hyperlink" Target="https://thesuccessfulfounder.com/inspirational-female-founder-spotlight-amanda-argent/" TargetMode="Externa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feature=player_detailpage&amp;v=FSxSinVVRLw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microsoft.com/office/2007/relationships/hdphoto" Target="../media/hdphoto1.wdp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bEusrD8g-dM" TargetMode="Externa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BA99E7BF-5022-400B-A4A0-5E0D97A1F8F8}"/>
              </a:ext>
            </a:extLst>
          </p:cNvPr>
          <p:cNvSpPr/>
          <p:nvPr/>
        </p:nvSpPr>
        <p:spPr>
          <a:xfrm>
            <a:off x="1259632" y="2204864"/>
            <a:ext cx="6984776" cy="1600438"/>
          </a:xfrm>
          <a:prstGeom prst="rect">
            <a:avLst/>
          </a:prstGeom>
        </p:spPr>
        <p:txBody>
          <a:bodyPr wrap="square" anchor="t">
            <a:spAutoFit/>
          </a:bodyPr>
          <a:lstStyle/>
          <a:p>
            <a:pPr algn="ctr"/>
            <a:r>
              <a:rPr lang="en-GB" sz="4000" b="1" dirty="0">
                <a:solidFill>
                  <a:schemeClr val="bg1"/>
                </a:solidFill>
              </a:rPr>
              <a:t>Generating Business ideas</a:t>
            </a:r>
          </a:p>
          <a:p>
            <a:pPr algn="ctr"/>
            <a:r>
              <a:rPr lang="en-GB" sz="4000" b="1" dirty="0">
                <a:solidFill>
                  <a:schemeClr val="bg1"/>
                </a:solidFill>
              </a:rPr>
              <a:t>Week 2</a:t>
            </a:r>
          </a:p>
          <a:p>
            <a:pPr algn="ctr"/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DBCF296B-BB79-4206-A198-2F41806854BB}"/>
              </a:ext>
            </a:extLst>
          </p:cNvPr>
          <p:cNvSpPr/>
          <p:nvPr/>
        </p:nvSpPr>
        <p:spPr>
          <a:xfrm>
            <a:off x="2483768" y="3979639"/>
            <a:ext cx="5080665" cy="1938992"/>
          </a:xfrm>
          <a:prstGeom prst="rect">
            <a:avLst/>
          </a:prstGeom>
        </p:spPr>
        <p:txBody>
          <a:bodyPr wrap="square" anchor="t">
            <a:spAutoFit/>
          </a:bodyPr>
          <a:lstStyle/>
          <a:p>
            <a:pPr algn="ctr"/>
            <a:r>
              <a:rPr lang="en-GB" sz="2400" b="1" dirty="0">
                <a:solidFill>
                  <a:schemeClr val="bg1"/>
                </a:solidFill>
              </a:rPr>
              <a:t>Vasilios Tavlaridis, </a:t>
            </a:r>
          </a:p>
          <a:p>
            <a:pPr algn="ctr"/>
            <a:r>
              <a:rPr lang="en-GB" sz="2400" b="1" dirty="0">
                <a:solidFill>
                  <a:schemeClr val="bg1"/>
                </a:solidFill>
              </a:rPr>
              <a:t>Munodzinesa Zuwirai</a:t>
            </a:r>
          </a:p>
          <a:p>
            <a:pPr algn="ctr"/>
            <a:r>
              <a:rPr lang="en-GB" sz="2400" b="1" dirty="0">
                <a:solidFill>
                  <a:schemeClr val="bg1"/>
                </a:solidFill>
              </a:rPr>
              <a:t>Umar Sadaat</a:t>
            </a:r>
          </a:p>
          <a:p>
            <a:pPr algn="ctr"/>
            <a:r>
              <a:rPr lang="en-GB" sz="2400" b="1" dirty="0">
                <a:solidFill>
                  <a:schemeClr val="bg1"/>
                </a:solidFill>
              </a:rPr>
              <a:t>Md Nazmul Hasan</a:t>
            </a:r>
          </a:p>
          <a:p>
            <a:pPr algn="ctr"/>
            <a:r>
              <a:rPr lang="en-GB" sz="2400" b="1" dirty="0">
                <a:solidFill>
                  <a:schemeClr val="bg1"/>
                </a:solidFill>
              </a:rPr>
              <a:t> Abel Agoba</a:t>
            </a:r>
            <a:endParaRPr lang="en-US" sz="1400" b="1" dirty="0">
              <a:solidFill>
                <a:schemeClr val="bg1"/>
              </a:solidFill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2B04BCD5-A62B-4FD2-884E-FF5F62D1504C}"/>
              </a:ext>
            </a:extLst>
          </p:cNvPr>
          <p:cNvSpPr/>
          <p:nvPr/>
        </p:nvSpPr>
        <p:spPr>
          <a:xfrm>
            <a:off x="107504" y="939369"/>
            <a:ext cx="8928992" cy="1046440"/>
          </a:xfrm>
          <a:prstGeom prst="rect">
            <a:avLst/>
          </a:prstGeom>
        </p:spPr>
        <p:txBody>
          <a:bodyPr wrap="square" anchor="t">
            <a:spAutoFit/>
          </a:bodyPr>
          <a:lstStyle/>
          <a:p>
            <a:pPr algn="ctr"/>
            <a:r>
              <a:rPr lang="en-GB" sz="3100" b="1" dirty="0">
                <a:highlight>
                  <a:srgbClr val="FFFF00"/>
                </a:highlight>
              </a:rPr>
              <a:t>BMSW 4006: </a:t>
            </a:r>
          </a:p>
          <a:p>
            <a:pPr algn="ctr"/>
            <a:r>
              <a:rPr lang="en-GB" sz="3100" b="1" dirty="0">
                <a:highlight>
                  <a:srgbClr val="FFFF00"/>
                </a:highlight>
              </a:rPr>
              <a:t>Managing Enterprise in the 21st Century</a:t>
            </a:r>
            <a:endParaRPr lang="en-US" sz="3100" dirty="0">
              <a:highlight>
                <a:srgbClr val="FFFF00"/>
              </a:highlight>
            </a:endParaRPr>
          </a:p>
        </p:txBody>
      </p:sp>
    </p:spTree>
    <p:extLst>
      <p:ext uri="{BB962C8B-B14F-4D97-AF65-F5344CB8AC3E}">
        <p14:creationId xmlns:p14="http://schemas.microsoft.com/office/powerpoint/2010/main" val="1416662466"/>
      </p:ext>
    </p:extLst>
  </p:cSld>
  <p:clrMapOvr>
    <a:masterClrMapping/>
  </p:clrMapOvr>
  <p:transition>
    <p:dissolve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AA5AA7-ED10-4016-A974-6D5B01978A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1686" y="188640"/>
            <a:ext cx="8229600" cy="634082"/>
          </a:xfrm>
        </p:spPr>
        <p:txBody>
          <a:bodyPr>
            <a:noAutofit/>
          </a:bodyPr>
          <a:lstStyle/>
          <a:p>
            <a:r>
              <a:rPr lang="en-GB" sz="3200" b="1" dirty="0">
                <a:highlight>
                  <a:srgbClr val="FFFF00"/>
                </a:highlight>
              </a:rPr>
              <a:t>In the classroom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8708A7-C4C3-4B95-A970-42331F7013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268760"/>
            <a:ext cx="8363272" cy="4248473"/>
          </a:xfrm>
        </p:spPr>
        <p:txBody>
          <a:bodyPr>
            <a:normAutofit/>
          </a:bodyPr>
          <a:lstStyle/>
          <a:p>
            <a:pPr marL="0" indent="0">
              <a:buClr>
                <a:srgbClr val="0070C0"/>
              </a:buClr>
              <a:buNone/>
            </a:pPr>
            <a:r>
              <a:rPr lang="en-GB" sz="2800" dirty="0"/>
              <a:t>Please remember to….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Respect fellow students.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Please keep your mobile phone in silent mode.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Participate.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ASK!!! This is the ONLY way to learn.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Do not leave things last minute…assessments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Always here to help, provide feedback etc.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Bring your laptops to class!!!!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1272026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AA5AA7-ED10-4016-A974-6D5B01978A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9552" y="188640"/>
            <a:ext cx="8229600" cy="634082"/>
          </a:xfrm>
        </p:spPr>
        <p:txBody>
          <a:bodyPr>
            <a:noAutofit/>
          </a:bodyPr>
          <a:lstStyle/>
          <a:p>
            <a:r>
              <a:rPr lang="en-GB" sz="3200" b="1" dirty="0">
                <a:highlight>
                  <a:srgbClr val="FFFF00"/>
                </a:highlight>
              </a:rPr>
              <a:t>Session structure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8708A7-C4C3-4B95-A970-42331F7013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4032448"/>
          </a:xfrm>
        </p:spPr>
        <p:txBody>
          <a:bodyPr>
            <a:normAutofit fontScale="92500" lnSpcReduction="10000"/>
          </a:bodyPr>
          <a:lstStyle/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45 minutes sessions with 15 minutes break every hour.</a:t>
            </a:r>
          </a:p>
          <a:p>
            <a:pPr marL="0" indent="0">
              <a:buClr>
                <a:srgbClr val="007DC3"/>
              </a:buClr>
              <a:buNone/>
            </a:pPr>
            <a:endParaRPr lang="en-GB" sz="28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Last 15 minutes are reserved for 1 to 1.                 (</a:t>
            </a:r>
            <a:r>
              <a:rPr lang="en-GB" sz="2800" dirty="0" err="1"/>
              <a:t>e.g</a:t>
            </a:r>
            <a:r>
              <a:rPr lang="en-GB" sz="2800" dirty="0"/>
              <a:t> 13:00-13:15 or 17:45-18:00)</a:t>
            </a:r>
          </a:p>
          <a:p>
            <a:pPr marL="0" indent="0">
              <a:buClr>
                <a:srgbClr val="007DC3"/>
              </a:buClr>
              <a:buNone/>
            </a:pPr>
            <a:endParaRPr lang="en-GB" sz="28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Anyone that comes to class late after 45 minutes will be marked as absent in the register- University regulation- lectures/ module leaders do not have any control &amp; not allowed to authorise absences 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2282663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9512" y="116632"/>
            <a:ext cx="8964488" cy="5400600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en-GB" b="1" dirty="0">
                <a:highlight>
                  <a:srgbClr val="FFFF00"/>
                </a:highlight>
              </a:rPr>
              <a:t>Recap from Last Week -BMSW 4006</a:t>
            </a:r>
          </a:p>
          <a:p>
            <a:pPr>
              <a:buNone/>
            </a:pPr>
            <a:endParaRPr lang="en-GB" sz="2800" b="1" dirty="0"/>
          </a:p>
          <a:p>
            <a:pPr marL="0" lvl="0" indent="0">
              <a:spcBef>
                <a:spcPts val="0"/>
              </a:spcBef>
              <a:buNone/>
            </a:pPr>
            <a:r>
              <a:rPr lang="en-GB" sz="2800" b="1" dirty="0">
                <a:solidFill>
                  <a:srgbClr val="0070C0"/>
                </a:solidFill>
                <a:cs typeface="Times New Roman" pitchFamily="18" charset="0"/>
              </a:rPr>
              <a:t>Last week we…</a:t>
            </a:r>
          </a:p>
          <a:p>
            <a:pPr marL="0" lvl="0" indent="0">
              <a:spcBef>
                <a:spcPts val="0"/>
              </a:spcBef>
              <a:buNone/>
            </a:pPr>
            <a:endParaRPr lang="en-GB" sz="2800" b="1" dirty="0">
              <a:solidFill>
                <a:srgbClr val="0070C0"/>
              </a:solidFill>
              <a:cs typeface="Times New Roman" pitchFamily="18" charset="0"/>
            </a:endParaRPr>
          </a:p>
          <a:p>
            <a:pPr lvl="0">
              <a:spcBef>
                <a:spcPts val="0"/>
              </a:spcBef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altLang="en-US" sz="2400" dirty="0">
                <a:solidFill>
                  <a:prstClr val="black"/>
                </a:solidFill>
              </a:rPr>
              <a:t>Defined  entrepreneurship.</a:t>
            </a:r>
          </a:p>
          <a:p>
            <a:pPr lvl="0">
              <a:spcBef>
                <a:spcPts val="0"/>
              </a:spcBef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altLang="en-US" sz="2400" dirty="0">
              <a:solidFill>
                <a:prstClr val="black"/>
              </a:solidFill>
            </a:endParaRPr>
          </a:p>
          <a:p>
            <a:pPr lvl="0">
              <a:spcBef>
                <a:spcPts val="0"/>
              </a:spcBef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altLang="en-US" sz="2400" dirty="0">
                <a:solidFill>
                  <a:prstClr val="black"/>
                </a:solidFill>
              </a:rPr>
              <a:t>Looked what entrepreneurial activities are.</a:t>
            </a:r>
          </a:p>
          <a:p>
            <a:pPr marL="0" lvl="0" indent="0">
              <a:spcBef>
                <a:spcPts val="0"/>
              </a:spcBef>
              <a:buClr>
                <a:srgbClr val="0070C0"/>
              </a:buClr>
              <a:buNone/>
            </a:pPr>
            <a:endParaRPr lang="en-GB" altLang="en-US" sz="2400" dirty="0">
              <a:solidFill>
                <a:prstClr val="black"/>
              </a:solidFill>
            </a:endParaRPr>
          </a:p>
          <a:p>
            <a:pPr>
              <a:spcBef>
                <a:spcPts val="0"/>
              </a:spcBef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altLang="en-US" sz="2400" dirty="0">
                <a:solidFill>
                  <a:prstClr val="black"/>
                </a:solidFill>
              </a:rPr>
              <a:t>Identified the different types of entrepreneurs/ entrepreneurship.</a:t>
            </a:r>
          </a:p>
          <a:p>
            <a:pPr lvl="0">
              <a:spcBef>
                <a:spcPts val="0"/>
              </a:spcBef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altLang="en-US" sz="2400" dirty="0">
              <a:solidFill>
                <a:prstClr val="black"/>
              </a:solidFill>
            </a:endParaRPr>
          </a:p>
          <a:p>
            <a:pPr lvl="0">
              <a:spcBef>
                <a:spcPts val="0"/>
              </a:spcBef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altLang="en-US" sz="2400" dirty="0">
                <a:solidFill>
                  <a:prstClr val="black"/>
                </a:solidFill>
              </a:rPr>
              <a:t>Explored the motivations/ characteristics of entrepreneurs</a:t>
            </a:r>
          </a:p>
          <a:p>
            <a:pPr marL="0" indent="0">
              <a:buNone/>
            </a:pPr>
            <a:endParaRPr lang="en-GB" dirty="0"/>
          </a:p>
        </p:txBody>
      </p:sp>
    </p:spTree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>
            <a:extLst>
              <a:ext uri="{FF2B5EF4-FFF2-40B4-BE49-F238E27FC236}">
                <a16:creationId xmlns:a16="http://schemas.microsoft.com/office/drawing/2014/main" id="{DAE7C866-D5F4-F3E1-403E-63F1CEA44F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6898" y="116632"/>
            <a:ext cx="8229600" cy="715771"/>
          </a:xfrm>
        </p:spPr>
        <p:txBody>
          <a:bodyPr>
            <a:normAutofit fontScale="90000"/>
          </a:bodyPr>
          <a:lstStyle/>
          <a:p>
            <a:br>
              <a:rPr lang="en-GB" b="1" dirty="0">
                <a:highlight>
                  <a:srgbClr val="FFFF00"/>
                </a:highlight>
              </a:rPr>
            </a:br>
            <a:r>
              <a:rPr lang="en-GB" sz="3600" b="1" dirty="0">
                <a:highlight>
                  <a:srgbClr val="FFFF00"/>
                </a:highlight>
              </a:rPr>
              <a:t>In Today’s Lecture….BMSW 4006</a:t>
            </a:r>
            <a:br>
              <a:rPr lang="en-GB" b="1" dirty="0">
                <a:highlight>
                  <a:srgbClr val="FFFF00"/>
                </a:highlight>
              </a:rPr>
            </a:b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7504" y="1600201"/>
            <a:ext cx="4388296" cy="3989040"/>
          </a:xfrm>
        </p:spPr>
        <p:txBody>
          <a:bodyPr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endParaRPr lang="en-GB" sz="2400" b="1" dirty="0"/>
          </a:p>
          <a:p>
            <a:pPr marL="0" indent="0">
              <a:lnSpc>
                <a:spcPct val="90000"/>
              </a:lnSpc>
              <a:buNone/>
            </a:pPr>
            <a:r>
              <a:rPr lang="en-GB" sz="2400" dirty="0"/>
              <a:t>We will:</a:t>
            </a:r>
          </a:p>
          <a:p>
            <a:pPr marL="0" indent="0">
              <a:lnSpc>
                <a:spcPct val="90000"/>
              </a:lnSpc>
              <a:buClr>
                <a:srgbClr val="0070C0"/>
              </a:buClr>
              <a:buNone/>
            </a:pPr>
            <a:endParaRPr lang="en-GB" sz="2400" dirty="0"/>
          </a:p>
          <a:p>
            <a:pPr>
              <a:lnSpc>
                <a:spcPct val="90000"/>
              </a:lnSpc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Identify how to recognise opportunities and generate business ideas</a:t>
            </a:r>
          </a:p>
          <a:p>
            <a:pPr marL="0" indent="0">
              <a:lnSpc>
                <a:spcPct val="90000"/>
              </a:lnSpc>
              <a:buNone/>
            </a:pPr>
            <a:endParaRPr lang="en-GB" sz="2400" dirty="0"/>
          </a:p>
        </p:txBody>
      </p:sp>
      <p:pic>
        <p:nvPicPr>
          <p:cNvPr id="2" name="Picture 1" descr="A picture containing text, sign, sky, outdoor&#10;&#10;Description automatically generated">
            <a:extLst>
              <a:ext uri="{FF2B5EF4-FFF2-40B4-BE49-F238E27FC236}">
                <a16:creationId xmlns:a16="http://schemas.microsoft.com/office/drawing/2014/main" id="{40026687-293C-B27A-23B5-9FDA17A3DA3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73962" y="1600201"/>
            <a:ext cx="3989040" cy="398904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406508914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734FDB-04CA-BA26-74C9-DBB56AD5DE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396552" y="218680"/>
            <a:ext cx="9649072" cy="461824"/>
          </a:xfrm>
        </p:spPr>
        <p:txBody>
          <a:bodyPr>
            <a:normAutofit fontScale="90000"/>
          </a:bodyPr>
          <a:lstStyle/>
          <a:p>
            <a:pPr marL="342900" marR="0" lvl="0" indent="-342900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tabLst/>
              <a:defRPr/>
            </a:pPr>
            <a:b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highlight>
                  <a:srgbClr val="FFFF00"/>
                </a:highlight>
                <a:uLnTx/>
                <a:uFillTx/>
                <a:latin typeface="Myriad Pro"/>
                <a:ea typeface="+mn-ea"/>
                <a:cs typeface="+mn-cs"/>
              </a:rPr>
            </a:br>
            <a:b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highlight>
                  <a:srgbClr val="FFFF00"/>
                </a:highlight>
                <a:uLnTx/>
                <a:uFillTx/>
                <a:latin typeface="Myriad Pro"/>
                <a:ea typeface="+mn-ea"/>
                <a:cs typeface="+mn-cs"/>
              </a:rPr>
            </a:br>
            <a:r>
              <a:rPr kumimoji="0" lang="en-GB" sz="36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highlight>
                  <a:srgbClr val="FFFF00"/>
                </a:highlight>
                <a:uLnTx/>
                <a:uFillTx/>
                <a:latin typeface="Myriad Pro"/>
                <a:ea typeface="+mn-ea"/>
                <a:cs typeface="+mn-cs"/>
              </a:rPr>
              <a:t>Entrepreneurial Opportunity –BMSW 4006</a:t>
            </a:r>
            <a:b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highlight>
                  <a:srgbClr val="FFFF00"/>
                </a:highlight>
                <a:uLnTx/>
                <a:uFillTx/>
                <a:latin typeface="Myriad Pro"/>
                <a:ea typeface="+mn-ea"/>
                <a:cs typeface="+mn-cs"/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C26EBC3-0665-9096-9D3A-11A888BD995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7504" y="692696"/>
            <a:ext cx="8856984" cy="4968552"/>
          </a:xfrm>
        </p:spPr>
        <p:txBody>
          <a:bodyPr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000" b="1" i="0" u="none" strike="noStrike" kern="1200" cap="none" spc="0" normalizeH="0" baseline="0" noProof="0" dirty="0">
              <a:ln>
                <a:noFill/>
              </a:ln>
              <a:solidFill>
                <a:srgbClr val="0070C0"/>
              </a:solidFill>
              <a:effectLst/>
              <a:uLnTx/>
              <a:uFillTx/>
              <a:latin typeface="Myriad Pro"/>
              <a:ea typeface="+mn-ea"/>
              <a:cs typeface="Times New Roman" pitchFamily="18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Myriad Pro"/>
                <a:ea typeface="+mn-ea"/>
                <a:cs typeface="Times New Roman" pitchFamily="18" charset="0"/>
              </a:rPr>
              <a:t>What is an opportunity?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0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yriad Pro"/>
              <a:ea typeface="+mn-ea"/>
              <a:cs typeface="Times New Roman" pitchFamily="18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Times New Roman" pitchFamily="18" charset="0"/>
              </a:rPr>
              <a:t>An opportunity is a favourable set of circumstances that creates the need for a new product, service, or a business idea.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yriad Pro"/>
              <a:ea typeface="+mn-ea"/>
              <a:cs typeface="Times New Roman" pitchFamily="18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Times New Roman" pitchFamily="18" charset="0"/>
              </a:rPr>
              <a:t>Most entrepreneurial firms are started in one or two ways: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000" b="0" i="1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yriad Pro"/>
              <a:ea typeface="+mn-ea"/>
              <a:cs typeface="Times New Roman" pitchFamily="18" charset="0"/>
            </a:endParaRPr>
          </a:p>
          <a:p>
            <a:pPr marL="457200" marR="0" lvl="1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Times New Roman" pitchFamily="18" charset="0"/>
              </a:rPr>
              <a:t> An entrepreneur decides to start a firm, searches for and  recognizes an opportunity, then start a business</a:t>
            </a:r>
          </a:p>
          <a:p>
            <a:pPr marL="457200" marR="0" lvl="1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en-GB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yriad Pro"/>
              <a:ea typeface="+mn-ea"/>
              <a:cs typeface="Times New Roman" pitchFamily="18" charset="0"/>
            </a:endParaRPr>
          </a:p>
          <a:p>
            <a:pPr marL="457200" marR="0" lvl="1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Times New Roman" pitchFamily="18" charset="0"/>
              </a:rPr>
              <a:t> An entrepreneur recognizes a problem or an opportunity gap and creates a business to fill it.</a:t>
            </a:r>
          </a:p>
          <a:p>
            <a:pPr marL="457200" marR="0" lvl="1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en-GB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yriad Pro"/>
              <a:ea typeface="+mn-ea"/>
              <a:cs typeface="Times New Roman" pitchFamily="18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Times New Roman" pitchFamily="18" charset="0"/>
              </a:rPr>
              <a:t>To stay ahead and on top of the market, companies must constantly recognize opportunity as they continue to grow and evolve. 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205966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734FDB-04CA-BA26-74C9-DBB56AD5DE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88640"/>
            <a:ext cx="8367784" cy="461824"/>
          </a:xfrm>
        </p:spPr>
        <p:txBody>
          <a:bodyPr>
            <a:noAutofit/>
          </a:bodyPr>
          <a:lstStyle/>
          <a:p>
            <a:pPr marL="342900" marR="0" lvl="0" indent="-342900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tabLst/>
              <a:defRPr/>
            </a:pPr>
            <a:br>
              <a:rPr kumimoji="0" lang="en-GB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highlight>
                  <a:srgbClr val="FFFF00"/>
                </a:highlight>
                <a:uLnTx/>
                <a:uFillTx/>
                <a:latin typeface="Myriad Pro"/>
                <a:ea typeface="+mn-ea"/>
                <a:cs typeface="+mn-cs"/>
              </a:rPr>
            </a:br>
            <a:r>
              <a:rPr kumimoji="0" lang="en-GB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highlight>
                  <a:srgbClr val="FFFF00"/>
                </a:highlight>
                <a:uLnTx/>
                <a:uFillTx/>
                <a:latin typeface="Myriad Pro"/>
                <a:ea typeface="+mn-ea"/>
                <a:cs typeface="+mn-cs"/>
              </a:rPr>
              <a:t>Generating Business Ideas – BMSW 4006</a:t>
            </a:r>
            <a:br>
              <a:rPr kumimoji="0" lang="en-GB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highlight>
                  <a:srgbClr val="FFFF00"/>
                </a:highlight>
                <a:uLnTx/>
                <a:uFillTx/>
                <a:latin typeface="Myriad Pro"/>
                <a:ea typeface="+mn-ea"/>
                <a:cs typeface="+mn-cs"/>
              </a:rPr>
            </a:br>
            <a:endParaRPr lang="en-GB" sz="28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C26EBC3-0665-9096-9D3A-11A888BD995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9512" y="908720"/>
            <a:ext cx="8645472" cy="4752528"/>
          </a:xfrm>
        </p:spPr>
        <p:txBody>
          <a:bodyPr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1200"/>
              </a:spcAft>
              <a:buClr>
                <a:srgbClr val="007DC3"/>
              </a:buClr>
              <a:buSzTx/>
              <a:buFontTx/>
              <a:buNone/>
              <a:tabLst/>
              <a:defRPr/>
            </a:pPr>
            <a:r>
              <a:rPr kumimoji="0" lang="en-GB" alt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Entrepreneurs generate business ideas when they are:</a:t>
            </a:r>
          </a:p>
          <a:p>
            <a:pPr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1200"/>
              </a:spcAft>
              <a:buClr>
                <a:srgbClr val="007DC3"/>
              </a:buClr>
              <a:buSzTx/>
              <a:buFont typeface="Wingdings" panose="05000000000000000000" pitchFamily="2" charset="2"/>
              <a:buChar char="q"/>
              <a:tabLst/>
              <a:defRPr/>
            </a:pPr>
            <a:r>
              <a:rPr lang="en-GB" altLang="en-US" sz="2400" dirty="0">
                <a:solidFill>
                  <a:prstClr val="black"/>
                </a:solidFill>
                <a:latin typeface="Myriad Pro"/>
              </a:rPr>
              <a:t>Trying to solve an</a:t>
            </a:r>
            <a:r>
              <a:rPr kumimoji="0" lang="en-GB" alt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 existing or future problem</a:t>
            </a:r>
          </a:p>
          <a:p>
            <a:pPr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1200"/>
              </a:spcAft>
              <a:buClr>
                <a:srgbClr val="007DC3"/>
              </a:buClr>
              <a:buSzTx/>
              <a:buFont typeface="Wingdings" panose="05000000000000000000" pitchFamily="2" charset="2"/>
              <a:buChar char="q"/>
              <a:tabLst/>
              <a:defRPr/>
            </a:pPr>
            <a:r>
              <a:rPr kumimoji="0" lang="en-GB" alt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Turning a hobby or something you’re passionate about into a business.</a:t>
            </a:r>
          </a:p>
          <a:p>
            <a:pPr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1200"/>
              </a:spcAft>
              <a:buClr>
                <a:srgbClr val="007DC3"/>
              </a:buClr>
              <a:buSzTx/>
              <a:buFont typeface="Wingdings" panose="05000000000000000000" pitchFamily="2" charset="2"/>
              <a:buChar char="q"/>
              <a:tabLst/>
              <a:defRPr/>
            </a:pPr>
            <a:r>
              <a:rPr kumimoji="0" lang="en-GB" alt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Utilising changes in existing or new technology </a:t>
            </a:r>
          </a:p>
          <a:p>
            <a:pPr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1200"/>
              </a:spcAft>
              <a:buClr>
                <a:srgbClr val="007DC3"/>
              </a:buClr>
              <a:buSzTx/>
              <a:buFont typeface="Wingdings" panose="05000000000000000000" pitchFamily="2" charset="2"/>
              <a:buChar char="q"/>
              <a:tabLst/>
              <a:defRPr/>
            </a:pPr>
            <a:r>
              <a:rPr kumimoji="0" lang="en-GB" alt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Developing a new product or service</a:t>
            </a:r>
            <a:r>
              <a:rPr lang="en-GB" altLang="en-US" sz="2400" dirty="0">
                <a:solidFill>
                  <a:prstClr val="black"/>
                </a:solidFill>
                <a:latin typeface="Myriad Pro"/>
              </a:rPr>
              <a:t>, </a:t>
            </a:r>
            <a:r>
              <a:rPr kumimoji="0" lang="en-GB" alt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if </a:t>
            </a:r>
            <a:r>
              <a:rPr lang="en-GB" altLang="en-US" sz="2400" dirty="0">
                <a:solidFill>
                  <a:prstClr val="black"/>
                </a:solidFill>
                <a:latin typeface="Myriad Pro"/>
              </a:rPr>
              <a:t>p</a:t>
            </a:r>
            <a:r>
              <a:rPr kumimoji="0" lang="en-GB" altLang="en-US" sz="24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roducts</a:t>
            </a:r>
            <a:r>
              <a:rPr kumimoji="0" lang="en-GB" alt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 and/or services becoming obsolete- example: Kodak- taking photos via mobile phones</a:t>
            </a:r>
          </a:p>
          <a:p>
            <a:pPr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1200"/>
              </a:spcAft>
              <a:buClr>
                <a:srgbClr val="007DC3"/>
              </a:buClr>
              <a:buSzTx/>
              <a:buFont typeface="Wingdings" panose="05000000000000000000" pitchFamily="2" charset="2"/>
              <a:buChar char="q"/>
              <a:tabLst/>
              <a:defRPr/>
            </a:pPr>
            <a:r>
              <a:rPr lang="en-GB" altLang="en-US" sz="2400" dirty="0">
                <a:solidFill>
                  <a:prstClr val="black"/>
                </a:solidFill>
                <a:latin typeface="Myriad Pro"/>
              </a:rPr>
              <a:t>Use past work experience</a:t>
            </a:r>
          </a:p>
          <a:p>
            <a:pPr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1200"/>
              </a:spcAft>
              <a:buClr>
                <a:srgbClr val="007DC3"/>
              </a:buClr>
              <a:buSzTx/>
              <a:buFont typeface="Wingdings" panose="05000000000000000000" pitchFamily="2" charset="2"/>
              <a:buChar char="q"/>
              <a:tabLst/>
              <a:defRPr/>
            </a:pPr>
            <a:r>
              <a:rPr kumimoji="0" lang="en-GB" alt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Filling a gap/need in the market</a:t>
            </a:r>
          </a:p>
        </p:txBody>
      </p:sp>
    </p:spTree>
    <p:extLst>
      <p:ext uri="{BB962C8B-B14F-4D97-AF65-F5344CB8AC3E}">
        <p14:creationId xmlns:p14="http://schemas.microsoft.com/office/powerpoint/2010/main" val="12439985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734FDB-04CA-BA26-74C9-DBB56AD5DE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461824"/>
          </a:xfrm>
        </p:spPr>
        <p:txBody>
          <a:bodyPr>
            <a:noAutofit/>
          </a:bodyPr>
          <a:lstStyle/>
          <a:p>
            <a:pPr marL="342900" marR="0" lvl="0" indent="-342900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tabLst/>
              <a:defRPr/>
            </a:pPr>
            <a:br>
              <a:rPr kumimoji="0" lang="en-GB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highlight>
                  <a:srgbClr val="FFFF00"/>
                </a:highlight>
                <a:uLnTx/>
                <a:uFillTx/>
                <a:latin typeface="Myriad Pro"/>
                <a:ea typeface="+mn-ea"/>
                <a:cs typeface="+mn-cs"/>
              </a:rPr>
            </a:br>
            <a:br>
              <a:rPr kumimoji="0" lang="en-GB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highlight>
                  <a:srgbClr val="FFFF00"/>
                </a:highlight>
                <a:uLnTx/>
                <a:uFillTx/>
                <a:latin typeface="Myriad Pro"/>
                <a:ea typeface="+mn-ea"/>
                <a:cs typeface="+mn-cs"/>
              </a:rPr>
            </a:br>
            <a:r>
              <a:rPr kumimoji="0" lang="en-GB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highlight>
                  <a:srgbClr val="FFFF00"/>
                </a:highlight>
                <a:uLnTx/>
                <a:uFillTx/>
                <a:latin typeface="Myriad Pro"/>
                <a:ea typeface="+mn-ea"/>
                <a:cs typeface="+mn-cs"/>
              </a:rPr>
              <a:t>Solve Problems – BMSW 4006</a:t>
            </a:r>
            <a:br>
              <a:rPr kumimoji="0" lang="en-GB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highlight>
                  <a:srgbClr val="FFFF00"/>
                </a:highlight>
                <a:uLnTx/>
                <a:uFillTx/>
                <a:latin typeface="Myriad Pro"/>
                <a:ea typeface="+mn-ea"/>
                <a:cs typeface="+mn-cs"/>
              </a:rPr>
            </a:br>
            <a:br>
              <a:rPr kumimoji="0" lang="en-GB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highlight>
                  <a:srgbClr val="FFFF00"/>
                </a:highlight>
                <a:uLnTx/>
                <a:uFillTx/>
                <a:latin typeface="Myriad Pro"/>
                <a:ea typeface="+mn-ea"/>
                <a:cs typeface="+mn-cs"/>
              </a:rPr>
            </a:br>
            <a:endParaRPr lang="en-GB" sz="28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C26EBC3-0665-9096-9D3A-11A888BD995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9512" y="980728"/>
            <a:ext cx="8712968" cy="4680520"/>
          </a:xfrm>
        </p:spPr>
        <p:txBody>
          <a:bodyPr>
            <a:normAutofit lnSpcReduction="10000"/>
          </a:bodyPr>
          <a:lstStyle/>
          <a:p>
            <a:pPr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1200"/>
              </a:spcAft>
              <a:buClr>
                <a:srgbClr val="007DC3"/>
              </a:buClr>
              <a:buSzTx/>
              <a:buFont typeface="Wingdings" panose="05000000000000000000" pitchFamily="2" charset="2"/>
              <a:buChar char="q"/>
              <a:tabLst/>
              <a:defRPr/>
            </a:pPr>
            <a:r>
              <a:rPr kumimoji="0" lang="en-GB" alt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+mn-cs"/>
              </a:rPr>
              <a:t>Solve a problem that you have with a business idea</a:t>
            </a:r>
          </a:p>
          <a:p>
            <a:pPr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1200"/>
              </a:spcAft>
              <a:buClr>
                <a:srgbClr val="007DC3"/>
              </a:buClr>
              <a:buSzTx/>
              <a:buFont typeface="Wingdings" panose="05000000000000000000" pitchFamily="2" charset="2"/>
              <a:buChar char="q"/>
              <a:tabLst/>
              <a:defRPr/>
            </a:pPr>
            <a:r>
              <a:rPr kumimoji="0" lang="en-GB" alt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+mn-cs"/>
              </a:rPr>
              <a:t>Solve a problem that others have!</a:t>
            </a:r>
          </a:p>
          <a:p>
            <a:pPr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1200"/>
              </a:spcAft>
              <a:buClr>
                <a:srgbClr val="007DC3"/>
              </a:buClr>
              <a:buSzTx/>
              <a:buFont typeface="Wingdings" panose="05000000000000000000" pitchFamily="2" charset="2"/>
              <a:buChar char="q"/>
              <a:tabLst/>
              <a:defRPr/>
            </a:pPr>
            <a:r>
              <a:rPr kumimoji="0" lang="en-GB" alt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+mn-cs"/>
              </a:rPr>
              <a:t>All you must do…. is  to get better in identify problems</a:t>
            </a:r>
          </a:p>
          <a:p>
            <a:pPr>
              <a:spcBef>
                <a:spcPct val="0"/>
              </a:spcBef>
              <a:spcAft>
                <a:spcPts val="1200"/>
              </a:spcAft>
              <a:buClr>
                <a:srgbClr val="007DC3"/>
              </a:buClr>
              <a:buFont typeface="Wingdings" panose="05000000000000000000" pitchFamily="2" charset="2"/>
              <a:buChar char="q"/>
              <a:defRPr/>
            </a:pPr>
            <a:r>
              <a:rPr lang="en-GB" altLang="en-US" sz="2800" dirty="0">
                <a:solidFill>
                  <a:prstClr val="black"/>
                </a:solidFill>
              </a:rPr>
              <a:t>These don’t have to be big solutions like Google search or Amazon, they could be much smaller.</a:t>
            </a:r>
          </a:p>
          <a:p>
            <a:pPr>
              <a:spcBef>
                <a:spcPct val="0"/>
              </a:spcBef>
              <a:spcAft>
                <a:spcPts val="1200"/>
              </a:spcAft>
              <a:buClr>
                <a:srgbClr val="007DC3"/>
              </a:buClr>
              <a:buFont typeface="Wingdings" panose="05000000000000000000" pitchFamily="2" charset="2"/>
              <a:buChar char="q"/>
              <a:defRPr/>
            </a:pPr>
            <a:r>
              <a:rPr lang="en-GB" altLang="en-US" sz="2800" dirty="0">
                <a:solidFill>
                  <a:prstClr val="black"/>
                </a:solidFill>
              </a:rPr>
              <a:t>Once you realized that each of your own frustrations is actually an idea in the making, you are going to start having fun!</a:t>
            </a:r>
          </a:p>
          <a:p>
            <a:pPr>
              <a:spcBef>
                <a:spcPct val="0"/>
              </a:spcBef>
              <a:spcAft>
                <a:spcPts val="1200"/>
              </a:spcAft>
              <a:buClr>
                <a:srgbClr val="007DC3"/>
              </a:buClr>
              <a:buFont typeface="Wingdings" panose="05000000000000000000" pitchFamily="2" charset="2"/>
              <a:buChar char="q"/>
              <a:defRPr/>
            </a:pPr>
            <a:endParaRPr lang="en-GB" altLang="en-US" sz="2800" dirty="0">
              <a:solidFill>
                <a:prstClr val="black"/>
              </a:solidFill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1200"/>
              </a:spcAft>
              <a:buClr>
                <a:srgbClr val="007DC3"/>
              </a:buClr>
              <a:buSzTx/>
              <a:buFontTx/>
              <a:buNone/>
              <a:tabLst/>
              <a:defRPr/>
            </a:pPr>
            <a:endParaRPr kumimoji="0" lang="en-GB" altLang="en-US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highlight>
                <a:srgbClr val="FFFF00"/>
              </a:highlight>
              <a:uLnTx/>
              <a:uFillTx/>
              <a:latin typeface="Myriad Pro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1518744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734FDB-04CA-BA26-74C9-DBB56AD5DE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461824"/>
          </a:xfrm>
        </p:spPr>
        <p:txBody>
          <a:bodyPr>
            <a:noAutofit/>
          </a:bodyPr>
          <a:lstStyle/>
          <a:p>
            <a:pPr marL="342900" marR="0" lvl="0" indent="-342900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tabLst/>
              <a:defRPr/>
            </a:pPr>
            <a:br>
              <a:rPr kumimoji="0" lang="en-GB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highlight>
                  <a:srgbClr val="FFFF00"/>
                </a:highlight>
                <a:uLnTx/>
                <a:uFillTx/>
                <a:latin typeface="Myriad Pro"/>
                <a:ea typeface="+mn-ea"/>
                <a:cs typeface="+mn-cs"/>
              </a:rPr>
            </a:br>
            <a:br>
              <a:rPr kumimoji="0" lang="en-GB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highlight>
                  <a:srgbClr val="FFFF00"/>
                </a:highlight>
                <a:uLnTx/>
                <a:uFillTx/>
                <a:latin typeface="Myriad Pro"/>
                <a:ea typeface="+mn-ea"/>
                <a:cs typeface="+mn-cs"/>
              </a:rPr>
            </a:br>
            <a:r>
              <a:rPr kumimoji="0" lang="en-GB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highlight>
                  <a:srgbClr val="FFFF00"/>
                </a:highlight>
                <a:uLnTx/>
                <a:uFillTx/>
                <a:latin typeface="Myriad Pro"/>
                <a:ea typeface="+mn-ea"/>
                <a:cs typeface="+mn-cs"/>
              </a:rPr>
              <a:t>Frustrations– BMSW 4006</a:t>
            </a:r>
            <a:br>
              <a:rPr kumimoji="0" lang="en-GB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highlight>
                  <a:srgbClr val="FFFF00"/>
                </a:highlight>
                <a:uLnTx/>
                <a:uFillTx/>
                <a:latin typeface="Myriad Pro"/>
                <a:ea typeface="+mn-ea"/>
                <a:cs typeface="+mn-cs"/>
              </a:rPr>
            </a:br>
            <a:br>
              <a:rPr kumimoji="0" lang="en-GB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highlight>
                  <a:srgbClr val="FFFF00"/>
                </a:highlight>
                <a:uLnTx/>
                <a:uFillTx/>
                <a:latin typeface="Myriad Pro"/>
                <a:ea typeface="+mn-ea"/>
                <a:cs typeface="+mn-cs"/>
              </a:rPr>
            </a:br>
            <a:endParaRPr lang="en-GB" sz="28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C26EBC3-0665-9096-9D3A-11A888BD995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9512" y="1052736"/>
            <a:ext cx="8784976" cy="4608512"/>
          </a:xfrm>
        </p:spPr>
        <p:txBody>
          <a:bodyPr>
            <a:normAutofit/>
          </a:bodyPr>
          <a:lstStyle/>
          <a:p>
            <a:pPr marR="0" lvl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1200"/>
              </a:spcAft>
              <a:buClr>
                <a:srgbClr val="007DC3"/>
              </a:buClr>
              <a:buSzTx/>
              <a:buFont typeface="Wingdings" panose="05000000000000000000" pitchFamily="2" charset="2"/>
              <a:buChar char="q"/>
              <a:tabLst/>
              <a:defRPr/>
            </a:pPr>
            <a:r>
              <a:rPr kumimoji="0" lang="en-GB" alt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+mn-cs"/>
              </a:rPr>
              <a:t>Let’s watch this video….</a:t>
            </a: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1200"/>
              </a:spcAft>
              <a:buClr>
                <a:srgbClr val="007DC3"/>
              </a:buClr>
              <a:buSzTx/>
              <a:buNone/>
              <a:tabLst/>
              <a:defRPr/>
            </a:pPr>
            <a:endParaRPr kumimoji="0" lang="en-GB" altLang="en-US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ea typeface="+mn-ea"/>
              <a:cs typeface="+mn-cs"/>
            </a:endParaRP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1200"/>
              </a:spcAft>
              <a:buClr>
                <a:srgbClr val="007DC3"/>
              </a:buClr>
              <a:buSzTx/>
              <a:buNone/>
              <a:tabLst/>
              <a:defRPr/>
            </a:pPr>
            <a:endParaRPr lang="en-GB" altLang="en-US" sz="2800" dirty="0">
              <a:solidFill>
                <a:prstClr val="black"/>
              </a:solidFill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1200"/>
              </a:spcAft>
              <a:buClr>
                <a:srgbClr val="007DC3"/>
              </a:buClr>
              <a:buSzTx/>
              <a:buNone/>
              <a:tabLst/>
              <a:defRPr/>
            </a:pPr>
            <a:r>
              <a:rPr kumimoji="0" lang="en-GB" alt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+mn-cs"/>
                <a:hlinkClick r:id="rId2"/>
              </a:rPr>
              <a:t>https://www.youtube.com/watch?v=cIsA1s9SwEU</a:t>
            </a:r>
            <a:endParaRPr kumimoji="0" lang="en-GB" altLang="en-US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1200"/>
              </a:spcAft>
              <a:buClr>
                <a:srgbClr val="007DC3"/>
              </a:buClr>
              <a:buSzTx/>
              <a:buNone/>
              <a:tabLst/>
              <a:defRPr/>
            </a:pPr>
            <a:endParaRPr kumimoji="0" lang="de-DE" altLang="en-US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1200"/>
              </a:spcAft>
              <a:buClr>
                <a:srgbClr val="007DC3"/>
              </a:buClr>
              <a:buSzTx/>
              <a:buFontTx/>
              <a:buNone/>
              <a:tabLst/>
              <a:defRPr/>
            </a:pPr>
            <a:endParaRPr kumimoji="0" lang="en-GB" altLang="en-US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highlight>
                <a:srgbClr val="FFFF00"/>
              </a:highlight>
              <a:uLnTx/>
              <a:uFillTx/>
              <a:latin typeface="Myriad Pro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528220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734FDB-04CA-BA26-74C9-DBB56AD5DE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461824"/>
          </a:xfrm>
        </p:spPr>
        <p:txBody>
          <a:bodyPr>
            <a:noAutofit/>
          </a:bodyPr>
          <a:lstStyle/>
          <a:p>
            <a:pPr marL="342900" marR="0" lvl="0" indent="-342900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tabLst/>
              <a:defRPr/>
            </a:pPr>
            <a:br>
              <a:rPr kumimoji="0" lang="en-GB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highlight>
                  <a:srgbClr val="FFFF00"/>
                </a:highlight>
                <a:uLnTx/>
                <a:uFillTx/>
                <a:latin typeface="Myriad Pro"/>
                <a:ea typeface="+mn-ea"/>
                <a:cs typeface="+mn-cs"/>
              </a:rPr>
            </a:br>
            <a:br>
              <a:rPr kumimoji="0" lang="en-GB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highlight>
                  <a:srgbClr val="FFFF00"/>
                </a:highlight>
                <a:uLnTx/>
                <a:uFillTx/>
                <a:latin typeface="Myriad Pro"/>
                <a:ea typeface="+mn-ea"/>
                <a:cs typeface="+mn-cs"/>
              </a:rPr>
            </a:br>
            <a:r>
              <a:rPr kumimoji="0" lang="en-GB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highlight>
                  <a:srgbClr val="FFFF00"/>
                </a:highlight>
                <a:uLnTx/>
                <a:uFillTx/>
                <a:latin typeface="Myriad Pro"/>
                <a:ea typeface="+mn-ea"/>
                <a:cs typeface="+mn-cs"/>
              </a:rPr>
              <a:t>Class </a:t>
            </a:r>
            <a:r>
              <a:rPr lang="en-GB" sz="2800" b="1" dirty="0">
                <a:solidFill>
                  <a:prstClr val="black"/>
                </a:solidFill>
                <a:highlight>
                  <a:srgbClr val="FFFF00"/>
                </a:highlight>
                <a:latin typeface="Myriad Pro"/>
                <a:ea typeface="+mn-ea"/>
                <a:cs typeface="+mn-cs"/>
              </a:rPr>
              <a:t>discussion</a:t>
            </a:r>
            <a:r>
              <a:rPr kumimoji="0" lang="en-GB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highlight>
                  <a:srgbClr val="FFFF00"/>
                </a:highlight>
                <a:uLnTx/>
                <a:uFillTx/>
                <a:latin typeface="Myriad Pro"/>
                <a:ea typeface="+mn-ea"/>
                <a:cs typeface="+mn-cs"/>
              </a:rPr>
              <a:t>– BMSW 4006</a:t>
            </a:r>
            <a:br>
              <a:rPr kumimoji="0" lang="en-GB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highlight>
                  <a:srgbClr val="FFFF00"/>
                </a:highlight>
                <a:uLnTx/>
                <a:uFillTx/>
                <a:latin typeface="Myriad Pro"/>
                <a:ea typeface="+mn-ea"/>
                <a:cs typeface="+mn-cs"/>
              </a:rPr>
            </a:br>
            <a:br>
              <a:rPr kumimoji="0" lang="en-GB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highlight>
                  <a:srgbClr val="FFFF00"/>
                </a:highlight>
                <a:uLnTx/>
                <a:uFillTx/>
                <a:latin typeface="Myriad Pro"/>
                <a:ea typeface="+mn-ea"/>
                <a:cs typeface="+mn-cs"/>
              </a:rPr>
            </a:br>
            <a:endParaRPr lang="en-GB" sz="28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C26EBC3-0665-9096-9D3A-11A888BD995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9512" y="1052736"/>
            <a:ext cx="8784976" cy="4608512"/>
          </a:xfrm>
        </p:spPr>
        <p:txBody>
          <a:bodyPr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1200"/>
              </a:spcAft>
              <a:buClr>
                <a:srgbClr val="007DC3"/>
              </a:buClr>
              <a:buSzTx/>
              <a:buFont typeface="Arial" pitchFamily="34" charset="0"/>
              <a:buNone/>
              <a:tabLst/>
              <a:defRPr/>
            </a:pPr>
            <a:endParaRPr kumimoji="0" lang="en-GB" altLang="en-US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1200"/>
              </a:spcAft>
              <a:buClr>
                <a:srgbClr val="007DC3"/>
              </a:buClr>
              <a:buSzTx/>
              <a:buFont typeface="Arial" pitchFamily="34" charset="0"/>
              <a:buNone/>
              <a:tabLst/>
              <a:defRPr/>
            </a:pPr>
            <a:endParaRPr kumimoji="0" lang="en-GB" altLang="en-US" sz="28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highlight>
                <a:srgbClr val="FFFF00"/>
              </a:highlight>
              <a:uLnTx/>
              <a:uFillTx/>
              <a:latin typeface="Myriad Pro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1200"/>
              </a:spcAft>
              <a:buClr>
                <a:srgbClr val="007DC3"/>
              </a:buClr>
              <a:buSzTx/>
              <a:buFont typeface="Arial" pitchFamily="34" charset="0"/>
              <a:buNone/>
              <a:tabLst/>
              <a:defRPr/>
            </a:pPr>
            <a:r>
              <a:rPr kumimoji="0" lang="en-GB" alt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Question:  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1200"/>
              </a:spcAft>
              <a:buClr>
                <a:srgbClr val="007DC3"/>
              </a:buClr>
              <a:buSzTx/>
              <a:buFont typeface="Arial" pitchFamily="34" charset="0"/>
              <a:buNone/>
              <a:tabLst/>
              <a:defRPr/>
            </a:pPr>
            <a:endParaRPr kumimoji="0" lang="en-GB" altLang="en-US" sz="28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1200"/>
              </a:spcAft>
              <a:buClr>
                <a:srgbClr val="007DC3"/>
              </a:buClr>
              <a:buSzTx/>
              <a:buFont typeface="Arial" pitchFamily="34" charset="0"/>
              <a:buNone/>
              <a:tabLst/>
              <a:defRPr/>
            </a:pPr>
            <a:r>
              <a:rPr kumimoji="0" lang="en-GB" alt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what are your own frustrations or problems you would like to solve?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1200"/>
              </a:spcAft>
              <a:buClr>
                <a:srgbClr val="007DC3"/>
              </a:buClr>
              <a:buSzTx/>
              <a:buFont typeface="Arial" pitchFamily="34" charset="0"/>
              <a:buNone/>
              <a:tabLst/>
              <a:defRPr/>
            </a:pPr>
            <a:endParaRPr lang="en-GB" altLang="en-US" sz="2800" dirty="0">
              <a:solidFill>
                <a:prstClr val="black"/>
              </a:solidFill>
              <a:latin typeface="Myriad Pro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1200"/>
              </a:spcAft>
              <a:buClr>
                <a:srgbClr val="007DC3"/>
              </a:buClr>
              <a:buSzTx/>
              <a:buFont typeface="Arial" pitchFamily="34" charset="0"/>
              <a:buNone/>
              <a:tabLst/>
              <a:defRPr/>
            </a:pPr>
            <a:r>
              <a:rPr kumimoji="0" lang="en-GB" alt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Discuss in groups for 15 minutes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1200"/>
              </a:spcAft>
              <a:buClr>
                <a:srgbClr val="007DC3"/>
              </a:buClr>
              <a:buSzTx/>
              <a:buNone/>
              <a:tabLst/>
              <a:defRPr/>
            </a:pPr>
            <a:endParaRPr kumimoji="0" lang="de-DE" altLang="en-US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1200"/>
              </a:spcAft>
              <a:buClr>
                <a:srgbClr val="007DC3"/>
              </a:buClr>
              <a:buSzTx/>
              <a:buFontTx/>
              <a:buNone/>
              <a:tabLst/>
              <a:defRPr/>
            </a:pPr>
            <a:endParaRPr kumimoji="0" lang="en-GB" altLang="en-US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highlight>
                <a:srgbClr val="FFFF00"/>
              </a:highlight>
              <a:uLnTx/>
              <a:uFillTx/>
              <a:latin typeface="Myriad Pro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2189974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734FDB-04CA-BA26-74C9-DBB56AD5DE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88640"/>
            <a:ext cx="8367784" cy="461824"/>
          </a:xfrm>
        </p:spPr>
        <p:txBody>
          <a:bodyPr>
            <a:noAutofit/>
          </a:bodyPr>
          <a:lstStyle/>
          <a:p>
            <a:pPr marL="342900" marR="0" lvl="0" indent="-342900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tabLst/>
              <a:defRPr/>
            </a:pPr>
            <a:br>
              <a:rPr kumimoji="0" lang="en-GB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highlight>
                  <a:srgbClr val="FFFF00"/>
                </a:highlight>
                <a:uLnTx/>
                <a:uFillTx/>
                <a:latin typeface="Myriad Pro"/>
                <a:ea typeface="+mn-ea"/>
                <a:cs typeface="+mn-cs"/>
              </a:rPr>
            </a:br>
            <a:r>
              <a:rPr kumimoji="0" lang="en-GB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highlight>
                  <a:srgbClr val="FFFF00"/>
                </a:highlight>
                <a:uLnTx/>
                <a:uFillTx/>
                <a:latin typeface="Myriad Pro"/>
                <a:ea typeface="+mn-ea"/>
                <a:cs typeface="+mn-cs"/>
              </a:rPr>
              <a:t>Generating Business ideas – BMSW 4006</a:t>
            </a:r>
            <a:br>
              <a:rPr kumimoji="0" lang="en-GB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highlight>
                  <a:srgbClr val="FFFF00"/>
                </a:highlight>
                <a:uLnTx/>
                <a:uFillTx/>
                <a:latin typeface="Myriad Pro"/>
                <a:ea typeface="+mn-ea"/>
                <a:cs typeface="+mn-cs"/>
              </a:rPr>
            </a:br>
            <a:endParaRPr lang="en-GB" sz="28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C26EBC3-0665-9096-9D3A-11A888BD995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9512" y="1052736"/>
            <a:ext cx="8645472" cy="4752528"/>
          </a:xfrm>
        </p:spPr>
        <p:txBody>
          <a:bodyPr>
            <a:normAutofit fontScale="85000" lnSpcReduction="10000"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1200"/>
              </a:spcAft>
              <a:buClr>
                <a:srgbClr val="007DC3"/>
              </a:buClr>
              <a:buSzTx/>
              <a:buNone/>
              <a:tabLst/>
              <a:defRPr/>
            </a:pPr>
            <a:r>
              <a:rPr kumimoji="0" lang="en-GB" alt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Turning a hobby or something you’re passionate about into a business.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1200"/>
              </a:spcAft>
              <a:buClr>
                <a:srgbClr val="007DC3"/>
              </a:buClr>
              <a:buSzTx/>
              <a:buNone/>
              <a:tabLst/>
              <a:defRPr/>
            </a:pPr>
            <a:r>
              <a:rPr lang="en-GB" altLang="en-US" sz="2400" dirty="0">
                <a:solidFill>
                  <a:prstClr val="black"/>
                </a:solidFill>
                <a:latin typeface="Myriad Pro"/>
              </a:rPr>
              <a:t>Many people have hobbies but unfortunately, they do not turn them hobbies/ passions into ventures…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1200"/>
              </a:spcAft>
              <a:buClr>
                <a:srgbClr val="007DC3"/>
              </a:buClr>
              <a:buSzTx/>
              <a:buNone/>
              <a:tabLst/>
              <a:defRPr/>
            </a:pPr>
            <a:r>
              <a:rPr lang="en-GB" altLang="en-US" sz="2400" dirty="0">
                <a:solidFill>
                  <a:prstClr val="black"/>
                </a:solidFill>
                <a:latin typeface="Myriad Pro"/>
              </a:rPr>
              <a:t>for example, many like:</a:t>
            </a:r>
          </a:p>
          <a:p>
            <a:pPr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1200"/>
              </a:spcAft>
              <a:buClr>
                <a:srgbClr val="007DC3"/>
              </a:buClr>
              <a:buSzTx/>
              <a:buFont typeface="Wingdings" panose="05000000000000000000" pitchFamily="2" charset="2"/>
              <a:buChar char="q"/>
              <a:tabLst/>
              <a:defRPr/>
            </a:pPr>
            <a:r>
              <a:rPr lang="en-GB" altLang="en-US" sz="2400" dirty="0">
                <a:solidFill>
                  <a:prstClr val="black"/>
                </a:solidFill>
                <a:latin typeface="Myriad Pro"/>
              </a:rPr>
              <a:t>Writing.</a:t>
            </a:r>
          </a:p>
          <a:p>
            <a:pPr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1200"/>
              </a:spcAft>
              <a:buClr>
                <a:srgbClr val="007DC3"/>
              </a:buClr>
              <a:buSzTx/>
              <a:buFont typeface="Wingdings" panose="05000000000000000000" pitchFamily="2" charset="2"/>
              <a:buChar char="q"/>
              <a:tabLst/>
              <a:defRPr/>
            </a:pPr>
            <a:r>
              <a:rPr lang="en-GB" altLang="en-US" sz="2400" dirty="0">
                <a:solidFill>
                  <a:prstClr val="black"/>
                </a:solidFill>
                <a:latin typeface="Myriad Pro"/>
              </a:rPr>
              <a:t>Music.</a:t>
            </a:r>
          </a:p>
          <a:p>
            <a:pPr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1200"/>
              </a:spcAft>
              <a:buClr>
                <a:srgbClr val="007DC3"/>
              </a:buClr>
              <a:buSzTx/>
              <a:buFont typeface="Wingdings" panose="05000000000000000000" pitchFamily="2" charset="2"/>
              <a:buChar char="q"/>
              <a:tabLst/>
              <a:defRPr/>
            </a:pPr>
            <a:r>
              <a:rPr lang="en-GB" altLang="en-US" sz="2400" dirty="0">
                <a:solidFill>
                  <a:prstClr val="black"/>
                </a:solidFill>
                <a:latin typeface="Myriad Pro"/>
              </a:rPr>
              <a:t>Cooking.</a:t>
            </a:r>
          </a:p>
          <a:p>
            <a:pPr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1200"/>
              </a:spcAft>
              <a:buClr>
                <a:srgbClr val="007DC3"/>
              </a:buClr>
              <a:buSzTx/>
              <a:buFont typeface="Wingdings" panose="05000000000000000000" pitchFamily="2" charset="2"/>
              <a:buChar char="q"/>
              <a:tabLst/>
              <a:defRPr/>
            </a:pPr>
            <a:r>
              <a:rPr lang="en-GB" altLang="en-US" sz="2400" dirty="0">
                <a:solidFill>
                  <a:prstClr val="black"/>
                </a:solidFill>
                <a:latin typeface="Myriad Pro"/>
              </a:rPr>
              <a:t>Gardening.</a:t>
            </a:r>
          </a:p>
          <a:p>
            <a:pPr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1200"/>
              </a:spcAft>
              <a:buClr>
                <a:srgbClr val="007DC3"/>
              </a:buClr>
              <a:buSzTx/>
              <a:buFont typeface="Wingdings" panose="05000000000000000000" pitchFamily="2" charset="2"/>
              <a:buChar char="q"/>
              <a:tabLst/>
              <a:defRPr/>
            </a:pPr>
            <a:r>
              <a:rPr lang="en-GB" altLang="en-US" sz="2400" dirty="0">
                <a:solidFill>
                  <a:prstClr val="black"/>
                </a:solidFill>
                <a:latin typeface="Myriad Pro"/>
              </a:rPr>
              <a:t>Photography.</a:t>
            </a:r>
          </a:p>
          <a:p>
            <a:pPr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1200"/>
              </a:spcAft>
              <a:buClr>
                <a:srgbClr val="007DC3"/>
              </a:buClr>
              <a:buSzTx/>
              <a:buFont typeface="Wingdings" panose="05000000000000000000" pitchFamily="2" charset="2"/>
              <a:buChar char="q"/>
              <a:tabLst/>
              <a:defRPr/>
            </a:pPr>
            <a:r>
              <a:rPr lang="en-GB" altLang="en-US" sz="2400" dirty="0">
                <a:solidFill>
                  <a:prstClr val="black"/>
                </a:solidFill>
                <a:latin typeface="Myriad Pro"/>
              </a:rPr>
              <a:t>DIY crafts.</a:t>
            </a:r>
          </a:p>
          <a:p>
            <a:pPr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1200"/>
              </a:spcAft>
              <a:buClr>
                <a:srgbClr val="007DC3"/>
              </a:buClr>
              <a:buSzTx/>
              <a:buFont typeface="Wingdings" panose="05000000000000000000" pitchFamily="2" charset="2"/>
              <a:buChar char="q"/>
              <a:tabLst/>
              <a:defRPr/>
            </a:pPr>
            <a:r>
              <a:rPr lang="en-GB" altLang="en-US" sz="2400" dirty="0">
                <a:solidFill>
                  <a:prstClr val="black"/>
                </a:solidFill>
                <a:latin typeface="Myriad Pro"/>
              </a:rPr>
              <a:t>Comedy.</a:t>
            </a:r>
          </a:p>
          <a:p>
            <a:pPr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1200"/>
              </a:spcAft>
              <a:buClr>
                <a:srgbClr val="007DC3"/>
              </a:buClr>
              <a:buSzTx/>
              <a:buFont typeface="Wingdings" panose="05000000000000000000" pitchFamily="2" charset="2"/>
              <a:buChar char="q"/>
              <a:tabLst/>
              <a:defRPr/>
            </a:pPr>
            <a:endParaRPr kumimoji="0" lang="en-GB" altLang="en-US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1200"/>
              </a:spcAft>
              <a:buClr>
                <a:srgbClr val="007DC3"/>
              </a:buClr>
              <a:buSzTx/>
              <a:buNone/>
              <a:tabLst/>
              <a:defRPr/>
            </a:pPr>
            <a:endParaRPr kumimoji="0" lang="en-GB" altLang="en-US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8354682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734FDB-04CA-BA26-74C9-DBB56AD5DE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88640"/>
            <a:ext cx="8367784" cy="461824"/>
          </a:xfrm>
        </p:spPr>
        <p:txBody>
          <a:bodyPr>
            <a:noAutofit/>
          </a:bodyPr>
          <a:lstStyle/>
          <a:p>
            <a:pPr marL="342900" marR="0" lvl="0" indent="-342900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tabLst/>
              <a:defRPr/>
            </a:pPr>
            <a:br>
              <a:rPr kumimoji="0" lang="en-GB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highlight>
                  <a:srgbClr val="FFFF00"/>
                </a:highlight>
                <a:uLnTx/>
                <a:uFillTx/>
                <a:latin typeface="Myriad Pro"/>
                <a:ea typeface="+mn-ea"/>
                <a:cs typeface="+mn-cs"/>
              </a:rPr>
            </a:br>
            <a:r>
              <a:rPr kumimoji="0" lang="en-GB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highlight>
                  <a:srgbClr val="FFFF00"/>
                </a:highlight>
                <a:uLnTx/>
                <a:uFillTx/>
                <a:latin typeface="Myriad Pro"/>
                <a:ea typeface="+mn-ea"/>
                <a:cs typeface="+mn-cs"/>
              </a:rPr>
              <a:t>Generating Business ideas – BMSW 4006</a:t>
            </a:r>
            <a:br>
              <a:rPr kumimoji="0" lang="en-GB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highlight>
                  <a:srgbClr val="FFFF00"/>
                </a:highlight>
                <a:uLnTx/>
                <a:uFillTx/>
                <a:latin typeface="Myriad Pro"/>
                <a:ea typeface="+mn-ea"/>
                <a:cs typeface="+mn-cs"/>
              </a:rPr>
            </a:br>
            <a:endParaRPr lang="en-GB" sz="28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C26EBC3-0665-9096-9D3A-11A888BD995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9512" y="908720"/>
            <a:ext cx="8645472" cy="4752528"/>
          </a:xfrm>
        </p:spPr>
        <p:txBody>
          <a:bodyPr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1200"/>
              </a:spcAft>
              <a:buClr>
                <a:srgbClr val="007DC3"/>
              </a:buClr>
              <a:buSzTx/>
              <a:buNone/>
              <a:tabLst/>
              <a:defRPr/>
            </a:pPr>
            <a:r>
              <a:rPr kumimoji="0" lang="en-GB" alt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Utilising changes existing or new technology </a:t>
            </a:r>
          </a:p>
          <a:p>
            <a:pPr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1200"/>
              </a:spcAft>
              <a:buClr>
                <a:srgbClr val="007DC3"/>
              </a:buClr>
              <a:buSzTx/>
              <a:buFont typeface="Wingdings" panose="05000000000000000000" pitchFamily="2" charset="2"/>
              <a:buChar char="q"/>
              <a:tabLst/>
              <a:defRPr/>
            </a:pPr>
            <a:r>
              <a:rPr kumimoji="0" lang="en-GB" alt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Food tech- ordering</a:t>
            </a:r>
          </a:p>
          <a:p>
            <a:pPr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1200"/>
              </a:spcAft>
              <a:buClr>
                <a:srgbClr val="007DC3"/>
              </a:buClr>
              <a:buSzTx/>
              <a:buFont typeface="Wingdings" panose="05000000000000000000" pitchFamily="2" charset="2"/>
              <a:buChar char="q"/>
              <a:tabLst/>
              <a:defRPr/>
            </a:pPr>
            <a:r>
              <a:rPr kumimoji="0" lang="en-GB" alt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Robotics</a:t>
            </a:r>
          </a:p>
          <a:p>
            <a:pPr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1200"/>
              </a:spcAft>
              <a:buClr>
                <a:srgbClr val="007DC3"/>
              </a:buClr>
              <a:buSzTx/>
              <a:buFont typeface="Wingdings" panose="05000000000000000000" pitchFamily="2" charset="2"/>
              <a:buChar char="q"/>
              <a:tabLst/>
              <a:defRPr/>
            </a:pPr>
            <a:r>
              <a:rPr kumimoji="0" lang="en-GB" alt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Influencer marketing</a:t>
            </a:r>
          </a:p>
          <a:p>
            <a:pPr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1200"/>
              </a:spcAft>
              <a:buClr>
                <a:srgbClr val="007DC3"/>
              </a:buClr>
              <a:buSzTx/>
              <a:buFont typeface="Wingdings" panose="05000000000000000000" pitchFamily="2" charset="2"/>
              <a:buChar char="q"/>
              <a:tabLst/>
              <a:defRPr/>
            </a:pPr>
            <a:r>
              <a:rPr kumimoji="0" lang="en-GB" alt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Artificial intelligence</a:t>
            </a:r>
          </a:p>
          <a:p>
            <a:pPr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1200"/>
              </a:spcAft>
              <a:buClr>
                <a:srgbClr val="007DC3"/>
              </a:buClr>
              <a:buSzTx/>
              <a:buFont typeface="Wingdings" panose="05000000000000000000" pitchFamily="2" charset="2"/>
              <a:buChar char="q"/>
              <a:tabLst/>
              <a:defRPr/>
            </a:pPr>
            <a:r>
              <a:rPr kumimoji="0" lang="en-GB" alt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Data analysis etc</a:t>
            </a:r>
          </a:p>
          <a:p>
            <a:pPr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1200"/>
              </a:spcAft>
              <a:buClr>
                <a:srgbClr val="007DC3"/>
              </a:buClr>
              <a:buSzTx/>
              <a:buFont typeface="Wingdings" panose="05000000000000000000" pitchFamily="2" charset="2"/>
              <a:buChar char="q"/>
              <a:tabLst/>
              <a:defRPr/>
            </a:pPr>
            <a:r>
              <a:rPr kumimoji="0" lang="en-GB" alt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Flexible, shareable workspaces</a:t>
            </a:r>
          </a:p>
          <a:p>
            <a:pPr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1200"/>
              </a:spcAft>
              <a:buClr>
                <a:srgbClr val="007DC3"/>
              </a:buClr>
              <a:buSzTx/>
              <a:buFont typeface="Wingdings" panose="05000000000000000000" pitchFamily="2" charset="2"/>
              <a:buChar char="q"/>
              <a:tabLst/>
              <a:defRPr/>
            </a:pPr>
            <a:r>
              <a:rPr lang="en-GB" altLang="en-US" sz="2400" dirty="0">
                <a:solidFill>
                  <a:prstClr val="black"/>
                </a:solidFill>
                <a:latin typeface="Myriad Pro"/>
              </a:rPr>
              <a:t>Remote working</a:t>
            </a:r>
            <a:endParaRPr kumimoji="0" lang="en-GB" altLang="en-US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  <a:p>
            <a:pPr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1200"/>
              </a:spcAft>
              <a:buClr>
                <a:srgbClr val="007DC3"/>
              </a:buClr>
              <a:buSzTx/>
              <a:buFont typeface="Wingdings" panose="05000000000000000000" pitchFamily="2" charset="2"/>
              <a:buChar char="q"/>
              <a:tabLst/>
              <a:defRPr/>
            </a:pPr>
            <a:endParaRPr kumimoji="0" lang="en-GB" altLang="en-US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1200"/>
              </a:spcAft>
              <a:buClr>
                <a:srgbClr val="007DC3"/>
              </a:buClr>
              <a:buSzTx/>
              <a:buNone/>
              <a:tabLst/>
              <a:defRPr/>
            </a:pPr>
            <a:endParaRPr kumimoji="0" lang="en-GB" altLang="en-US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46637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DAA6F995-028E-4597-9F06-16B06E80F175}"/>
              </a:ext>
            </a:extLst>
          </p:cNvPr>
          <p:cNvSpPr txBox="1">
            <a:spLocks/>
          </p:cNvSpPr>
          <p:nvPr/>
        </p:nvSpPr>
        <p:spPr>
          <a:xfrm>
            <a:off x="395338" y="798935"/>
            <a:ext cx="4176662" cy="2458013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Arial" pitchFamily="34" charset="0"/>
              <a:buNone/>
            </a:pPr>
            <a:endParaRPr lang="en-GB" sz="2400" dirty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Arial" pitchFamily="34" charset="0"/>
              <a:buNone/>
            </a:pPr>
            <a:r>
              <a:rPr lang="en-GB" sz="2400" dirty="0">
                <a:latin typeface="Times New Roman" pitchFamily="18" charset="0"/>
                <a:cs typeface="Times New Roman" pitchFamily="18" charset="0"/>
              </a:rPr>
              <a:t>	   Market                 Your</a:t>
            </a:r>
            <a:br>
              <a:rPr lang="en-GB" sz="2400" dirty="0">
                <a:latin typeface="Times New Roman" pitchFamily="18" charset="0"/>
                <a:cs typeface="Times New Roman" pitchFamily="18" charset="0"/>
              </a:rPr>
            </a:br>
            <a:r>
              <a:rPr lang="en-GB" sz="2400" dirty="0">
                <a:latin typeface="Times New Roman" pitchFamily="18" charset="0"/>
                <a:cs typeface="Times New Roman" pitchFamily="18" charset="0"/>
              </a:rPr>
              <a:t>   needs                   Skills</a:t>
            </a:r>
          </a:p>
        </p:txBody>
      </p:sp>
      <p:sp>
        <p:nvSpPr>
          <p:cNvPr id="8" name="Freeform 8">
            <a:extLst>
              <a:ext uri="{FF2B5EF4-FFF2-40B4-BE49-F238E27FC236}">
                <a16:creationId xmlns:a16="http://schemas.microsoft.com/office/drawing/2014/main" id="{98ECC516-CEF5-41FC-A348-A69A2694160D}"/>
              </a:ext>
            </a:extLst>
          </p:cNvPr>
          <p:cNvSpPr/>
          <p:nvPr/>
        </p:nvSpPr>
        <p:spPr>
          <a:xfrm>
            <a:off x="487986" y="828127"/>
            <a:ext cx="2283814" cy="2088887"/>
          </a:xfrm>
          <a:custGeom>
            <a:avLst/>
            <a:gdLst>
              <a:gd name="connsiteX0" fmla="*/ 350083 w 2283814"/>
              <a:gd name="connsiteY0" fmla="*/ 327824 h 2088887"/>
              <a:gd name="connsiteX1" fmla="*/ 290123 w 2283814"/>
              <a:gd name="connsiteY1" fmla="*/ 432755 h 2088887"/>
              <a:gd name="connsiteX2" fmla="*/ 260142 w 2283814"/>
              <a:gd name="connsiteY2" fmla="*/ 462735 h 2088887"/>
              <a:gd name="connsiteX3" fmla="*/ 215172 w 2283814"/>
              <a:gd name="connsiteY3" fmla="*/ 522696 h 2088887"/>
              <a:gd name="connsiteX4" fmla="*/ 170201 w 2283814"/>
              <a:gd name="connsiteY4" fmla="*/ 612637 h 2088887"/>
              <a:gd name="connsiteX5" fmla="*/ 125231 w 2283814"/>
              <a:gd name="connsiteY5" fmla="*/ 687588 h 2088887"/>
              <a:gd name="connsiteX6" fmla="*/ 80260 w 2283814"/>
              <a:gd name="connsiteY6" fmla="*/ 777529 h 2088887"/>
              <a:gd name="connsiteX7" fmla="*/ 65270 w 2283814"/>
              <a:gd name="connsiteY7" fmla="*/ 822499 h 2088887"/>
              <a:gd name="connsiteX8" fmla="*/ 35290 w 2283814"/>
              <a:gd name="connsiteY8" fmla="*/ 867470 h 2088887"/>
              <a:gd name="connsiteX9" fmla="*/ 35290 w 2283814"/>
              <a:gd name="connsiteY9" fmla="*/ 1197253 h 2088887"/>
              <a:gd name="connsiteX10" fmla="*/ 80260 w 2283814"/>
              <a:gd name="connsiteY10" fmla="*/ 1362145 h 2088887"/>
              <a:gd name="connsiteX11" fmla="*/ 125231 w 2283814"/>
              <a:gd name="connsiteY11" fmla="*/ 1467076 h 2088887"/>
              <a:gd name="connsiteX12" fmla="*/ 185191 w 2283814"/>
              <a:gd name="connsiteY12" fmla="*/ 1572007 h 2088887"/>
              <a:gd name="connsiteX13" fmla="*/ 215172 w 2283814"/>
              <a:gd name="connsiteY13" fmla="*/ 1661948 h 2088887"/>
              <a:gd name="connsiteX14" fmla="*/ 290123 w 2283814"/>
              <a:gd name="connsiteY14" fmla="*/ 1736899 h 2088887"/>
              <a:gd name="connsiteX15" fmla="*/ 365073 w 2283814"/>
              <a:gd name="connsiteY15" fmla="*/ 1841830 h 2088887"/>
              <a:gd name="connsiteX16" fmla="*/ 410044 w 2283814"/>
              <a:gd name="connsiteY16" fmla="*/ 1916781 h 2088887"/>
              <a:gd name="connsiteX17" fmla="*/ 484995 w 2283814"/>
              <a:gd name="connsiteY17" fmla="*/ 1976742 h 2088887"/>
              <a:gd name="connsiteX18" fmla="*/ 574936 w 2283814"/>
              <a:gd name="connsiteY18" fmla="*/ 2036702 h 2088887"/>
              <a:gd name="connsiteX19" fmla="*/ 649886 w 2283814"/>
              <a:gd name="connsiteY19" fmla="*/ 2051693 h 2088887"/>
              <a:gd name="connsiteX20" fmla="*/ 829768 w 2283814"/>
              <a:gd name="connsiteY20" fmla="*/ 2081673 h 2088887"/>
              <a:gd name="connsiteX21" fmla="*/ 1384404 w 2283814"/>
              <a:gd name="connsiteY21" fmla="*/ 2051693 h 2088887"/>
              <a:gd name="connsiteX22" fmla="*/ 1504326 w 2283814"/>
              <a:gd name="connsiteY22" fmla="*/ 2036702 h 2088887"/>
              <a:gd name="connsiteX23" fmla="*/ 1594267 w 2283814"/>
              <a:gd name="connsiteY23" fmla="*/ 2006722 h 2088887"/>
              <a:gd name="connsiteX24" fmla="*/ 1759159 w 2283814"/>
              <a:gd name="connsiteY24" fmla="*/ 1916781 h 2088887"/>
              <a:gd name="connsiteX25" fmla="*/ 1924050 w 2283814"/>
              <a:gd name="connsiteY25" fmla="*/ 1736899 h 2088887"/>
              <a:gd name="connsiteX26" fmla="*/ 1984011 w 2283814"/>
              <a:gd name="connsiteY26" fmla="*/ 1661948 h 2088887"/>
              <a:gd name="connsiteX27" fmla="*/ 2028982 w 2283814"/>
              <a:gd name="connsiteY27" fmla="*/ 1586997 h 2088887"/>
              <a:gd name="connsiteX28" fmla="*/ 2073952 w 2283814"/>
              <a:gd name="connsiteY28" fmla="*/ 1572007 h 2088887"/>
              <a:gd name="connsiteX29" fmla="*/ 2118923 w 2283814"/>
              <a:gd name="connsiteY29" fmla="*/ 1512047 h 2088887"/>
              <a:gd name="connsiteX30" fmla="*/ 2193873 w 2283814"/>
              <a:gd name="connsiteY30" fmla="*/ 1437096 h 2088887"/>
              <a:gd name="connsiteX31" fmla="*/ 2253834 w 2283814"/>
              <a:gd name="connsiteY31" fmla="*/ 1347155 h 2088887"/>
              <a:gd name="connsiteX32" fmla="*/ 2283814 w 2283814"/>
              <a:gd name="connsiteY32" fmla="*/ 1302184 h 2088887"/>
              <a:gd name="connsiteX33" fmla="*/ 2268824 w 2283814"/>
              <a:gd name="connsiteY33" fmla="*/ 1047352 h 2088887"/>
              <a:gd name="connsiteX34" fmla="*/ 2253834 w 2283814"/>
              <a:gd name="connsiteY34" fmla="*/ 1002381 h 2088887"/>
              <a:gd name="connsiteX35" fmla="*/ 2223854 w 2283814"/>
              <a:gd name="connsiteY35" fmla="*/ 852479 h 2088887"/>
              <a:gd name="connsiteX36" fmla="*/ 2208863 w 2283814"/>
              <a:gd name="connsiteY36" fmla="*/ 747548 h 2088887"/>
              <a:gd name="connsiteX37" fmla="*/ 2163893 w 2283814"/>
              <a:gd name="connsiteY37" fmla="*/ 627627 h 2088887"/>
              <a:gd name="connsiteX38" fmla="*/ 2133913 w 2283814"/>
              <a:gd name="connsiteY38" fmla="*/ 522696 h 2088887"/>
              <a:gd name="connsiteX39" fmla="*/ 2058962 w 2283814"/>
              <a:gd name="connsiteY39" fmla="*/ 432755 h 2088887"/>
              <a:gd name="connsiteX40" fmla="*/ 1999001 w 2283814"/>
              <a:gd name="connsiteY40" fmla="*/ 357804 h 2088887"/>
              <a:gd name="connsiteX41" fmla="*/ 1954031 w 2283814"/>
              <a:gd name="connsiteY41" fmla="*/ 342814 h 2088887"/>
              <a:gd name="connsiteX42" fmla="*/ 1804129 w 2283814"/>
              <a:gd name="connsiteY42" fmla="*/ 222893 h 2088887"/>
              <a:gd name="connsiteX43" fmla="*/ 1699198 w 2283814"/>
              <a:gd name="connsiteY43" fmla="*/ 147942 h 2088887"/>
              <a:gd name="connsiteX44" fmla="*/ 1639237 w 2283814"/>
              <a:gd name="connsiteY44" fmla="*/ 132952 h 2088887"/>
              <a:gd name="connsiteX45" fmla="*/ 1579277 w 2283814"/>
              <a:gd name="connsiteY45" fmla="*/ 102971 h 2088887"/>
              <a:gd name="connsiteX46" fmla="*/ 1519316 w 2283814"/>
              <a:gd name="connsiteY46" fmla="*/ 58001 h 2088887"/>
              <a:gd name="connsiteX47" fmla="*/ 1459355 w 2283814"/>
              <a:gd name="connsiteY47" fmla="*/ 43011 h 2088887"/>
              <a:gd name="connsiteX48" fmla="*/ 1354424 w 2283814"/>
              <a:gd name="connsiteY48" fmla="*/ 13030 h 2088887"/>
              <a:gd name="connsiteX49" fmla="*/ 1219513 w 2283814"/>
              <a:gd name="connsiteY49" fmla="*/ 28020 h 2088887"/>
              <a:gd name="connsiteX50" fmla="*/ 1174542 w 2283814"/>
              <a:gd name="connsiteY50" fmla="*/ 43011 h 2088887"/>
              <a:gd name="connsiteX51" fmla="*/ 1099591 w 2283814"/>
              <a:gd name="connsiteY51" fmla="*/ 58001 h 2088887"/>
              <a:gd name="connsiteX52" fmla="*/ 1009650 w 2283814"/>
              <a:gd name="connsiteY52" fmla="*/ 87981 h 2088887"/>
              <a:gd name="connsiteX53" fmla="*/ 964680 w 2283814"/>
              <a:gd name="connsiteY53" fmla="*/ 102971 h 2088887"/>
              <a:gd name="connsiteX54" fmla="*/ 844759 w 2283814"/>
              <a:gd name="connsiteY54" fmla="*/ 147942 h 2088887"/>
              <a:gd name="connsiteX55" fmla="*/ 799788 w 2283814"/>
              <a:gd name="connsiteY55" fmla="*/ 177922 h 2088887"/>
              <a:gd name="connsiteX56" fmla="*/ 709847 w 2283814"/>
              <a:gd name="connsiteY56" fmla="*/ 207902 h 2088887"/>
              <a:gd name="connsiteX57" fmla="*/ 664877 w 2283814"/>
              <a:gd name="connsiteY57" fmla="*/ 222893 h 2088887"/>
              <a:gd name="connsiteX58" fmla="*/ 544955 w 2283814"/>
              <a:gd name="connsiteY58" fmla="*/ 252873 h 2088887"/>
              <a:gd name="connsiteX59" fmla="*/ 455014 w 2283814"/>
              <a:gd name="connsiteY59" fmla="*/ 282853 h 2088887"/>
              <a:gd name="connsiteX60" fmla="*/ 410044 w 2283814"/>
              <a:gd name="connsiteY60" fmla="*/ 312834 h 2088887"/>
              <a:gd name="connsiteX61" fmla="*/ 350083 w 2283814"/>
              <a:gd name="connsiteY61" fmla="*/ 327824 h 208888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</a:cxnLst>
            <a:rect l="l" t="t" r="r" b="b"/>
            <a:pathLst>
              <a:path w="2283814" h="2088887">
                <a:moveTo>
                  <a:pt x="350083" y="327824"/>
                </a:moveTo>
                <a:cubicBezTo>
                  <a:pt x="330096" y="347811"/>
                  <a:pt x="318371" y="397445"/>
                  <a:pt x="290123" y="432755"/>
                </a:cubicBezTo>
                <a:cubicBezTo>
                  <a:pt x="281294" y="443791"/>
                  <a:pt x="269190" y="451878"/>
                  <a:pt x="260142" y="462735"/>
                </a:cubicBezTo>
                <a:cubicBezTo>
                  <a:pt x="244148" y="481928"/>
                  <a:pt x="230162" y="502709"/>
                  <a:pt x="215172" y="522696"/>
                </a:cubicBezTo>
                <a:cubicBezTo>
                  <a:pt x="177495" y="635728"/>
                  <a:pt x="228319" y="496402"/>
                  <a:pt x="170201" y="612637"/>
                </a:cubicBezTo>
                <a:cubicBezTo>
                  <a:pt x="131281" y="690476"/>
                  <a:pt x="183790" y="629027"/>
                  <a:pt x="125231" y="687588"/>
                </a:cubicBezTo>
                <a:cubicBezTo>
                  <a:pt x="88260" y="835472"/>
                  <a:pt x="137536" y="682069"/>
                  <a:pt x="80260" y="777529"/>
                </a:cubicBezTo>
                <a:cubicBezTo>
                  <a:pt x="72130" y="791078"/>
                  <a:pt x="72336" y="808366"/>
                  <a:pt x="65270" y="822499"/>
                </a:cubicBezTo>
                <a:cubicBezTo>
                  <a:pt x="57213" y="838613"/>
                  <a:pt x="45283" y="852480"/>
                  <a:pt x="35290" y="867470"/>
                </a:cubicBezTo>
                <a:cubicBezTo>
                  <a:pt x="0" y="1008631"/>
                  <a:pt x="12392" y="933921"/>
                  <a:pt x="35290" y="1197253"/>
                </a:cubicBezTo>
                <a:cubicBezTo>
                  <a:pt x="40275" y="1254585"/>
                  <a:pt x="62319" y="1308322"/>
                  <a:pt x="80260" y="1362145"/>
                </a:cubicBezTo>
                <a:cubicBezTo>
                  <a:pt x="97079" y="1412602"/>
                  <a:pt x="95590" y="1415205"/>
                  <a:pt x="125231" y="1467076"/>
                </a:cubicBezTo>
                <a:cubicBezTo>
                  <a:pt x="161285" y="1530170"/>
                  <a:pt x="154994" y="1496516"/>
                  <a:pt x="185191" y="1572007"/>
                </a:cubicBezTo>
                <a:cubicBezTo>
                  <a:pt x="196928" y="1601349"/>
                  <a:pt x="192826" y="1639602"/>
                  <a:pt x="215172" y="1661948"/>
                </a:cubicBezTo>
                <a:lnTo>
                  <a:pt x="290123" y="1736899"/>
                </a:lnTo>
                <a:cubicBezTo>
                  <a:pt x="320678" y="1828567"/>
                  <a:pt x="282085" y="1735131"/>
                  <a:pt x="365073" y="1841830"/>
                </a:cubicBezTo>
                <a:cubicBezTo>
                  <a:pt x="382961" y="1864828"/>
                  <a:pt x="390687" y="1895005"/>
                  <a:pt x="410044" y="1916781"/>
                </a:cubicBezTo>
                <a:cubicBezTo>
                  <a:pt x="431300" y="1940694"/>
                  <a:pt x="459120" y="1957924"/>
                  <a:pt x="484995" y="1976742"/>
                </a:cubicBezTo>
                <a:cubicBezTo>
                  <a:pt x="514135" y="1997935"/>
                  <a:pt x="539604" y="2029635"/>
                  <a:pt x="574936" y="2036702"/>
                </a:cubicBezTo>
                <a:cubicBezTo>
                  <a:pt x="599919" y="2041699"/>
                  <a:pt x="624755" y="2047504"/>
                  <a:pt x="649886" y="2051693"/>
                </a:cubicBezTo>
                <a:cubicBezTo>
                  <a:pt x="873043" y="2088887"/>
                  <a:pt x="653108" y="2046341"/>
                  <a:pt x="829768" y="2081673"/>
                </a:cubicBezTo>
                <a:lnTo>
                  <a:pt x="1384404" y="2051693"/>
                </a:lnTo>
                <a:cubicBezTo>
                  <a:pt x="1424600" y="2049013"/>
                  <a:pt x="1464935" y="2045143"/>
                  <a:pt x="1504326" y="2036702"/>
                </a:cubicBezTo>
                <a:cubicBezTo>
                  <a:pt x="1535227" y="2030080"/>
                  <a:pt x="1564287" y="2016715"/>
                  <a:pt x="1594267" y="2006722"/>
                </a:cubicBezTo>
                <a:cubicBezTo>
                  <a:pt x="1706597" y="1931835"/>
                  <a:pt x="1650753" y="1960143"/>
                  <a:pt x="1759159" y="1916781"/>
                </a:cubicBezTo>
                <a:cubicBezTo>
                  <a:pt x="1975090" y="1628874"/>
                  <a:pt x="1741702" y="1919249"/>
                  <a:pt x="1924050" y="1736899"/>
                </a:cubicBezTo>
                <a:cubicBezTo>
                  <a:pt x="1946674" y="1714275"/>
                  <a:pt x="1965663" y="1688159"/>
                  <a:pt x="1984011" y="1661948"/>
                </a:cubicBezTo>
                <a:cubicBezTo>
                  <a:pt x="2000719" y="1638079"/>
                  <a:pt x="2008380" y="1607599"/>
                  <a:pt x="2028982" y="1586997"/>
                </a:cubicBezTo>
                <a:cubicBezTo>
                  <a:pt x="2040155" y="1575824"/>
                  <a:pt x="2058962" y="1577004"/>
                  <a:pt x="2073952" y="1572007"/>
                </a:cubicBezTo>
                <a:cubicBezTo>
                  <a:pt x="2088942" y="1552020"/>
                  <a:pt x="2102325" y="1530720"/>
                  <a:pt x="2118923" y="1512047"/>
                </a:cubicBezTo>
                <a:cubicBezTo>
                  <a:pt x="2142396" y="1485640"/>
                  <a:pt x="2174274" y="1466494"/>
                  <a:pt x="2193873" y="1437096"/>
                </a:cubicBezTo>
                <a:lnTo>
                  <a:pt x="2253834" y="1347155"/>
                </a:lnTo>
                <a:lnTo>
                  <a:pt x="2283814" y="1302184"/>
                </a:lnTo>
                <a:cubicBezTo>
                  <a:pt x="2278817" y="1217240"/>
                  <a:pt x="2277291" y="1132021"/>
                  <a:pt x="2268824" y="1047352"/>
                </a:cubicBezTo>
                <a:cubicBezTo>
                  <a:pt x="2267252" y="1031629"/>
                  <a:pt x="2257387" y="1017778"/>
                  <a:pt x="2253834" y="1002381"/>
                </a:cubicBezTo>
                <a:cubicBezTo>
                  <a:pt x="2242376" y="952729"/>
                  <a:pt x="2231061" y="902924"/>
                  <a:pt x="2223854" y="852479"/>
                </a:cubicBezTo>
                <a:cubicBezTo>
                  <a:pt x="2218857" y="817502"/>
                  <a:pt x="2217967" y="781687"/>
                  <a:pt x="2208863" y="747548"/>
                </a:cubicBezTo>
                <a:cubicBezTo>
                  <a:pt x="2197863" y="706298"/>
                  <a:pt x="2177393" y="668128"/>
                  <a:pt x="2163893" y="627627"/>
                </a:cubicBezTo>
                <a:cubicBezTo>
                  <a:pt x="2154288" y="598810"/>
                  <a:pt x="2148349" y="551568"/>
                  <a:pt x="2133913" y="522696"/>
                </a:cubicBezTo>
                <a:cubicBezTo>
                  <a:pt x="2105999" y="466868"/>
                  <a:pt x="2100403" y="482485"/>
                  <a:pt x="2058962" y="432755"/>
                </a:cubicBezTo>
                <a:cubicBezTo>
                  <a:pt x="2038534" y="408241"/>
                  <a:pt x="2028078" y="375250"/>
                  <a:pt x="1999001" y="357804"/>
                </a:cubicBezTo>
                <a:cubicBezTo>
                  <a:pt x="1985452" y="349675"/>
                  <a:pt x="1969021" y="347811"/>
                  <a:pt x="1954031" y="342814"/>
                </a:cubicBezTo>
                <a:cubicBezTo>
                  <a:pt x="1838918" y="227701"/>
                  <a:pt x="1955415" y="336358"/>
                  <a:pt x="1804129" y="222893"/>
                </a:cubicBezTo>
                <a:cubicBezTo>
                  <a:pt x="1797304" y="217774"/>
                  <a:pt x="1716247" y="155249"/>
                  <a:pt x="1699198" y="147942"/>
                </a:cubicBezTo>
                <a:cubicBezTo>
                  <a:pt x="1680262" y="139826"/>
                  <a:pt x="1659224" y="137949"/>
                  <a:pt x="1639237" y="132952"/>
                </a:cubicBezTo>
                <a:cubicBezTo>
                  <a:pt x="1619250" y="122958"/>
                  <a:pt x="1598226" y="114814"/>
                  <a:pt x="1579277" y="102971"/>
                </a:cubicBezTo>
                <a:cubicBezTo>
                  <a:pt x="1558091" y="89730"/>
                  <a:pt x="1541662" y="69174"/>
                  <a:pt x="1519316" y="58001"/>
                </a:cubicBezTo>
                <a:cubicBezTo>
                  <a:pt x="1500889" y="48788"/>
                  <a:pt x="1479164" y="48671"/>
                  <a:pt x="1459355" y="43011"/>
                </a:cubicBezTo>
                <a:cubicBezTo>
                  <a:pt x="1308819" y="0"/>
                  <a:pt x="1541873" y="59891"/>
                  <a:pt x="1354424" y="13030"/>
                </a:cubicBezTo>
                <a:cubicBezTo>
                  <a:pt x="1309454" y="18027"/>
                  <a:pt x="1264144" y="20581"/>
                  <a:pt x="1219513" y="28020"/>
                </a:cubicBezTo>
                <a:cubicBezTo>
                  <a:pt x="1203927" y="30618"/>
                  <a:pt x="1189871" y="39179"/>
                  <a:pt x="1174542" y="43011"/>
                </a:cubicBezTo>
                <a:cubicBezTo>
                  <a:pt x="1149824" y="49191"/>
                  <a:pt x="1124172" y="51297"/>
                  <a:pt x="1099591" y="58001"/>
                </a:cubicBezTo>
                <a:cubicBezTo>
                  <a:pt x="1069102" y="66316"/>
                  <a:pt x="1039630" y="77988"/>
                  <a:pt x="1009650" y="87981"/>
                </a:cubicBezTo>
                <a:cubicBezTo>
                  <a:pt x="994660" y="92978"/>
                  <a:pt x="978813" y="95905"/>
                  <a:pt x="964680" y="102971"/>
                </a:cubicBezTo>
                <a:cubicBezTo>
                  <a:pt x="886292" y="142166"/>
                  <a:pt x="926398" y="127532"/>
                  <a:pt x="844759" y="147942"/>
                </a:cubicBezTo>
                <a:cubicBezTo>
                  <a:pt x="829769" y="157935"/>
                  <a:pt x="816251" y="170605"/>
                  <a:pt x="799788" y="177922"/>
                </a:cubicBezTo>
                <a:cubicBezTo>
                  <a:pt x="770910" y="190757"/>
                  <a:pt x="739827" y="197908"/>
                  <a:pt x="709847" y="207902"/>
                </a:cubicBezTo>
                <a:cubicBezTo>
                  <a:pt x="694857" y="212899"/>
                  <a:pt x="680206" y="219061"/>
                  <a:pt x="664877" y="222893"/>
                </a:cubicBezTo>
                <a:cubicBezTo>
                  <a:pt x="624903" y="232886"/>
                  <a:pt x="584045" y="239843"/>
                  <a:pt x="544955" y="252873"/>
                </a:cubicBezTo>
                <a:lnTo>
                  <a:pt x="455014" y="282853"/>
                </a:lnTo>
                <a:cubicBezTo>
                  <a:pt x="440024" y="292847"/>
                  <a:pt x="426603" y="305737"/>
                  <a:pt x="410044" y="312834"/>
                </a:cubicBezTo>
                <a:cubicBezTo>
                  <a:pt x="322346" y="350419"/>
                  <a:pt x="370070" y="307837"/>
                  <a:pt x="350083" y="327824"/>
                </a:cubicBezTo>
                <a:close/>
              </a:path>
            </a:pathLst>
          </a:custGeom>
          <a:noFill/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 b="1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1" name="Freeform 16">
            <a:extLst>
              <a:ext uri="{FF2B5EF4-FFF2-40B4-BE49-F238E27FC236}">
                <a16:creationId xmlns:a16="http://schemas.microsoft.com/office/drawing/2014/main" id="{F273799C-B646-40E8-A045-E4D9C177E4AE}"/>
              </a:ext>
            </a:extLst>
          </p:cNvPr>
          <p:cNvSpPr/>
          <p:nvPr/>
        </p:nvSpPr>
        <p:spPr>
          <a:xfrm>
            <a:off x="2316610" y="872426"/>
            <a:ext cx="2077316" cy="2000288"/>
          </a:xfrm>
          <a:custGeom>
            <a:avLst/>
            <a:gdLst>
              <a:gd name="connsiteX0" fmla="*/ 31715 w 2077316"/>
              <a:gd name="connsiteY0" fmla="*/ 321390 h 2000288"/>
              <a:gd name="connsiteX1" fmla="*/ 31715 w 2077316"/>
              <a:gd name="connsiteY1" fmla="*/ 950977 h 2000288"/>
              <a:gd name="connsiteX2" fmla="*/ 61696 w 2077316"/>
              <a:gd name="connsiteY2" fmla="*/ 1025928 h 2000288"/>
              <a:gd name="connsiteX3" fmla="*/ 121656 w 2077316"/>
              <a:gd name="connsiteY3" fmla="*/ 1130859 h 2000288"/>
              <a:gd name="connsiteX4" fmla="*/ 181617 w 2077316"/>
              <a:gd name="connsiteY4" fmla="*/ 1250780 h 2000288"/>
              <a:gd name="connsiteX5" fmla="*/ 211597 w 2077316"/>
              <a:gd name="connsiteY5" fmla="*/ 1310741 h 2000288"/>
              <a:gd name="connsiteX6" fmla="*/ 241578 w 2077316"/>
              <a:gd name="connsiteY6" fmla="*/ 1385692 h 2000288"/>
              <a:gd name="connsiteX7" fmla="*/ 286548 w 2077316"/>
              <a:gd name="connsiteY7" fmla="*/ 1445652 h 2000288"/>
              <a:gd name="connsiteX8" fmla="*/ 406469 w 2077316"/>
              <a:gd name="connsiteY8" fmla="*/ 1610544 h 2000288"/>
              <a:gd name="connsiteX9" fmla="*/ 541381 w 2077316"/>
              <a:gd name="connsiteY9" fmla="*/ 1760446 h 2000288"/>
              <a:gd name="connsiteX10" fmla="*/ 676292 w 2077316"/>
              <a:gd name="connsiteY10" fmla="*/ 1820406 h 2000288"/>
              <a:gd name="connsiteX11" fmla="*/ 736253 w 2077316"/>
              <a:gd name="connsiteY11" fmla="*/ 1850387 h 2000288"/>
              <a:gd name="connsiteX12" fmla="*/ 781224 w 2077316"/>
              <a:gd name="connsiteY12" fmla="*/ 1865377 h 2000288"/>
              <a:gd name="connsiteX13" fmla="*/ 901145 w 2077316"/>
              <a:gd name="connsiteY13" fmla="*/ 1895357 h 2000288"/>
              <a:gd name="connsiteX14" fmla="*/ 976096 w 2077316"/>
              <a:gd name="connsiteY14" fmla="*/ 1940328 h 2000288"/>
              <a:gd name="connsiteX15" fmla="*/ 1021066 w 2077316"/>
              <a:gd name="connsiteY15" fmla="*/ 1970308 h 2000288"/>
              <a:gd name="connsiteX16" fmla="*/ 1081027 w 2077316"/>
              <a:gd name="connsiteY16" fmla="*/ 1985298 h 2000288"/>
              <a:gd name="connsiteX17" fmla="*/ 1125997 w 2077316"/>
              <a:gd name="connsiteY17" fmla="*/ 2000288 h 2000288"/>
              <a:gd name="connsiteX18" fmla="*/ 1560712 w 2077316"/>
              <a:gd name="connsiteY18" fmla="*/ 1970308 h 2000288"/>
              <a:gd name="connsiteX19" fmla="*/ 1650653 w 2077316"/>
              <a:gd name="connsiteY19" fmla="*/ 1925337 h 2000288"/>
              <a:gd name="connsiteX20" fmla="*/ 1770574 w 2077316"/>
              <a:gd name="connsiteY20" fmla="*/ 1895357 h 2000288"/>
              <a:gd name="connsiteX21" fmla="*/ 1875506 w 2077316"/>
              <a:gd name="connsiteY21" fmla="*/ 1805416 h 2000288"/>
              <a:gd name="connsiteX22" fmla="*/ 1905486 w 2077316"/>
              <a:gd name="connsiteY22" fmla="*/ 1760446 h 2000288"/>
              <a:gd name="connsiteX23" fmla="*/ 1980437 w 2077316"/>
              <a:gd name="connsiteY23" fmla="*/ 1655514 h 2000288"/>
              <a:gd name="connsiteX24" fmla="*/ 2010417 w 2077316"/>
              <a:gd name="connsiteY24" fmla="*/ 1490623 h 2000288"/>
              <a:gd name="connsiteX25" fmla="*/ 2040397 w 2077316"/>
              <a:gd name="connsiteY25" fmla="*/ 1340721 h 2000288"/>
              <a:gd name="connsiteX26" fmla="*/ 2040397 w 2077316"/>
              <a:gd name="connsiteY26" fmla="*/ 621193 h 2000288"/>
              <a:gd name="connsiteX27" fmla="*/ 1935466 w 2077316"/>
              <a:gd name="connsiteY27" fmla="*/ 486282 h 2000288"/>
              <a:gd name="connsiteX28" fmla="*/ 1860515 w 2077316"/>
              <a:gd name="connsiteY28" fmla="*/ 396341 h 2000288"/>
              <a:gd name="connsiteX29" fmla="*/ 1800555 w 2077316"/>
              <a:gd name="connsiteY29" fmla="*/ 351370 h 2000288"/>
              <a:gd name="connsiteX30" fmla="*/ 1710614 w 2077316"/>
              <a:gd name="connsiteY30" fmla="*/ 276419 h 2000288"/>
              <a:gd name="connsiteX31" fmla="*/ 1635663 w 2077316"/>
              <a:gd name="connsiteY31" fmla="*/ 261429 h 2000288"/>
              <a:gd name="connsiteX32" fmla="*/ 1515742 w 2077316"/>
              <a:gd name="connsiteY32" fmla="*/ 186478 h 2000288"/>
              <a:gd name="connsiteX33" fmla="*/ 1470771 w 2077316"/>
              <a:gd name="connsiteY33" fmla="*/ 156498 h 2000288"/>
              <a:gd name="connsiteX34" fmla="*/ 1410810 w 2077316"/>
              <a:gd name="connsiteY34" fmla="*/ 141508 h 2000288"/>
              <a:gd name="connsiteX35" fmla="*/ 1365840 w 2077316"/>
              <a:gd name="connsiteY35" fmla="*/ 111528 h 2000288"/>
              <a:gd name="connsiteX36" fmla="*/ 1320869 w 2077316"/>
              <a:gd name="connsiteY36" fmla="*/ 96537 h 2000288"/>
              <a:gd name="connsiteX37" fmla="*/ 1215938 w 2077316"/>
              <a:gd name="connsiteY37" fmla="*/ 66557 h 2000288"/>
              <a:gd name="connsiteX38" fmla="*/ 1155978 w 2077316"/>
              <a:gd name="connsiteY38" fmla="*/ 36577 h 2000288"/>
              <a:gd name="connsiteX39" fmla="*/ 271558 w 2077316"/>
              <a:gd name="connsiteY39" fmla="*/ 66557 h 2000288"/>
              <a:gd name="connsiteX40" fmla="*/ 226588 w 2077316"/>
              <a:gd name="connsiteY40" fmla="*/ 81547 h 2000288"/>
              <a:gd name="connsiteX41" fmla="*/ 181617 w 2077316"/>
              <a:gd name="connsiteY41" fmla="*/ 126518 h 2000288"/>
              <a:gd name="connsiteX42" fmla="*/ 136647 w 2077316"/>
              <a:gd name="connsiteY42" fmla="*/ 201469 h 2000288"/>
              <a:gd name="connsiteX43" fmla="*/ 106666 w 2077316"/>
              <a:gd name="connsiteY43" fmla="*/ 291410 h 2000288"/>
              <a:gd name="connsiteX44" fmla="*/ 31715 w 2077316"/>
              <a:gd name="connsiteY44" fmla="*/ 321390 h 2000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</a:cxnLst>
            <a:rect l="l" t="t" r="r" b="b"/>
            <a:pathLst>
              <a:path w="2077316" h="2000288">
                <a:moveTo>
                  <a:pt x="31715" y="321390"/>
                </a:moveTo>
                <a:cubicBezTo>
                  <a:pt x="2719" y="582358"/>
                  <a:pt x="0" y="549263"/>
                  <a:pt x="31715" y="950977"/>
                </a:cubicBezTo>
                <a:cubicBezTo>
                  <a:pt x="33833" y="977802"/>
                  <a:pt x="50767" y="1001339"/>
                  <a:pt x="61696" y="1025928"/>
                </a:cubicBezTo>
                <a:cubicBezTo>
                  <a:pt x="118957" y="1154764"/>
                  <a:pt x="63782" y="1024756"/>
                  <a:pt x="121656" y="1130859"/>
                </a:cubicBezTo>
                <a:cubicBezTo>
                  <a:pt x="143057" y="1170094"/>
                  <a:pt x="161630" y="1210806"/>
                  <a:pt x="181617" y="1250780"/>
                </a:cubicBezTo>
                <a:cubicBezTo>
                  <a:pt x="191610" y="1270767"/>
                  <a:pt x="203298" y="1289993"/>
                  <a:pt x="211597" y="1310741"/>
                </a:cubicBezTo>
                <a:cubicBezTo>
                  <a:pt x="221591" y="1335725"/>
                  <a:pt x="228510" y="1362170"/>
                  <a:pt x="241578" y="1385692"/>
                </a:cubicBezTo>
                <a:cubicBezTo>
                  <a:pt x="253711" y="1407531"/>
                  <a:pt x="272027" y="1425322"/>
                  <a:pt x="286548" y="1445652"/>
                </a:cubicBezTo>
                <a:cubicBezTo>
                  <a:pt x="389835" y="1590256"/>
                  <a:pt x="179272" y="1315189"/>
                  <a:pt x="406469" y="1610544"/>
                </a:cubicBezTo>
                <a:cubicBezTo>
                  <a:pt x="428151" y="1638730"/>
                  <a:pt x="510453" y="1744982"/>
                  <a:pt x="541381" y="1760446"/>
                </a:cubicBezTo>
                <a:cubicBezTo>
                  <a:pt x="689008" y="1834258"/>
                  <a:pt x="504012" y="1743836"/>
                  <a:pt x="676292" y="1820406"/>
                </a:cubicBezTo>
                <a:cubicBezTo>
                  <a:pt x="696712" y="1829482"/>
                  <a:pt x="715714" y="1841584"/>
                  <a:pt x="736253" y="1850387"/>
                </a:cubicBezTo>
                <a:cubicBezTo>
                  <a:pt x="750777" y="1856611"/>
                  <a:pt x="765980" y="1861219"/>
                  <a:pt x="781224" y="1865377"/>
                </a:cubicBezTo>
                <a:cubicBezTo>
                  <a:pt x="820976" y="1876218"/>
                  <a:pt x="901145" y="1895357"/>
                  <a:pt x="901145" y="1895357"/>
                </a:cubicBezTo>
                <a:cubicBezTo>
                  <a:pt x="926129" y="1910347"/>
                  <a:pt x="951389" y="1924886"/>
                  <a:pt x="976096" y="1940328"/>
                </a:cubicBezTo>
                <a:cubicBezTo>
                  <a:pt x="991373" y="1949876"/>
                  <a:pt x="1004507" y="1963211"/>
                  <a:pt x="1021066" y="1970308"/>
                </a:cubicBezTo>
                <a:cubicBezTo>
                  <a:pt x="1040002" y="1978424"/>
                  <a:pt x="1061218" y="1979638"/>
                  <a:pt x="1081027" y="1985298"/>
                </a:cubicBezTo>
                <a:cubicBezTo>
                  <a:pt x="1096220" y="1989639"/>
                  <a:pt x="1111007" y="1995291"/>
                  <a:pt x="1125997" y="2000288"/>
                </a:cubicBezTo>
                <a:cubicBezTo>
                  <a:pt x="1270902" y="1990295"/>
                  <a:pt x="1416097" y="1983865"/>
                  <a:pt x="1560712" y="1970308"/>
                </a:cubicBezTo>
                <a:cubicBezTo>
                  <a:pt x="1624918" y="1964289"/>
                  <a:pt x="1590092" y="1947359"/>
                  <a:pt x="1650653" y="1925337"/>
                </a:cubicBezTo>
                <a:cubicBezTo>
                  <a:pt x="1689376" y="1911256"/>
                  <a:pt x="1770574" y="1895357"/>
                  <a:pt x="1770574" y="1895357"/>
                </a:cubicBezTo>
                <a:cubicBezTo>
                  <a:pt x="1823619" y="1859995"/>
                  <a:pt x="1827038" y="1861962"/>
                  <a:pt x="1875506" y="1805416"/>
                </a:cubicBezTo>
                <a:cubicBezTo>
                  <a:pt x="1887230" y="1791737"/>
                  <a:pt x="1893953" y="1774286"/>
                  <a:pt x="1905486" y="1760446"/>
                </a:cubicBezTo>
                <a:cubicBezTo>
                  <a:pt x="1981450" y="1669288"/>
                  <a:pt x="1924960" y="1766465"/>
                  <a:pt x="1980437" y="1655514"/>
                </a:cubicBezTo>
                <a:cubicBezTo>
                  <a:pt x="2024609" y="1390482"/>
                  <a:pt x="1968516" y="1721082"/>
                  <a:pt x="2010417" y="1490623"/>
                </a:cubicBezTo>
                <a:cubicBezTo>
                  <a:pt x="2034920" y="1355855"/>
                  <a:pt x="2013883" y="1446779"/>
                  <a:pt x="2040397" y="1340721"/>
                </a:cubicBezTo>
                <a:cubicBezTo>
                  <a:pt x="2050779" y="1143469"/>
                  <a:pt x="2077316" y="796558"/>
                  <a:pt x="2040397" y="621193"/>
                </a:cubicBezTo>
                <a:cubicBezTo>
                  <a:pt x="2028660" y="565444"/>
                  <a:pt x="1967067" y="533685"/>
                  <a:pt x="1935466" y="486282"/>
                </a:cubicBezTo>
                <a:cubicBezTo>
                  <a:pt x="1904623" y="440017"/>
                  <a:pt x="1905404" y="434817"/>
                  <a:pt x="1860515" y="396341"/>
                </a:cubicBezTo>
                <a:cubicBezTo>
                  <a:pt x="1841546" y="380082"/>
                  <a:pt x="1819748" y="367364"/>
                  <a:pt x="1800555" y="351370"/>
                </a:cubicBezTo>
                <a:cubicBezTo>
                  <a:pt x="1764169" y="321048"/>
                  <a:pt x="1761973" y="299246"/>
                  <a:pt x="1710614" y="276419"/>
                </a:cubicBezTo>
                <a:cubicBezTo>
                  <a:pt x="1687332" y="266071"/>
                  <a:pt x="1660647" y="266426"/>
                  <a:pt x="1635663" y="261429"/>
                </a:cubicBezTo>
                <a:cubicBezTo>
                  <a:pt x="1595689" y="236445"/>
                  <a:pt x="1554964" y="212626"/>
                  <a:pt x="1515742" y="186478"/>
                </a:cubicBezTo>
                <a:cubicBezTo>
                  <a:pt x="1500752" y="176485"/>
                  <a:pt x="1487330" y="163595"/>
                  <a:pt x="1470771" y="156498"/>
                </a:cubicBezTo>
                <a:cubicBezTo>
                  <a:pt x="1451835" y="148383"/>
                  <a:pt x="1430797" y="146505"/>
                  <a:pt x="1410810" y="141508"/>
                </a:cubicBezTo>
                <a:cubicBezTo>
                  <a:pt x="1395820" y="131515"/>
                  <a:pt x="1381954" y="119585"/>
                  <a:pt x="1365840" y="111528"/>
                </a:cubicBezTo>
                <a:cubicBezTo>
                  <a:pt x="1351707" y="104461"/>
                  <a:pt x="1336062" y="100878"/>
                  <a:pt x="1320869" y="96537"/>
                </a:cubicBezTo>
                <a:cubicBezTo>
                  <a:pt x="1282836" y="85670"/>
                  <a:pt x="1251879" y="81960"/>
                  <a:pt x="1215938" y="66557"/>
                </a:cubicBezTo>
                <a:cubicBezTo>
                  <a:pt x="1195399" y="57755"/>
                  <a:pt x="1175965" y="46570"/>
                  <a:pt x="1155978" y="36577"/>
                </a:cubicBezTo>
                <a:cubicBezTo>
                  <a:pt x="1097970" y="37651"/>
                  <a:pt x="537787" y="0"/>
                  <a:pt x="271558" y="66557"/>
                </a:cubicBezTo>
                <a:cubicBezTo>
                  <a:pt x="256229" y="70389"/>
                  <a:pt x="241578" y="76550"/>
                  <a:pt x="226588" y="81547"/>
                </a:cubicBezTo>
                <a:cubicBezTo>
                  <a:pt x="211598" y="96537"/>
                  <a:pt x="193376" y="108879"/>
                  <a:pt x="181617" y="126518"/>
                </a:cubicBezTo>
                <a:cubicBezTo>
                  <a:pt x="103775" y="243281"/>
                  <a:pt x="230020" y="108093"/>
                  <a:pt x="136647" y="201469"/>
                </a:cubicBezTo>
                <a:cubicBezTo>
                  <a:pt x="126653" y="231449"/>
                  <a:pt x="132961" y="273880"/>
                  <a:pt x="106666" y="291410"/>
                </a:cubicBezTo>
                <a:lnTo>
                  <a:pt x="31715" y="321390"/>
                </a:lnTo>
                <a:close/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7" name="Picture 6" descr="https://pas-wordpress-media.s3.amazonaws.com/content/uploads/2014/10/shutterstock_174956720-1024x853.jpg">
            <a:extLst>
              <a:ext uri="{FF2B5EF4-FFF2-40B4-BE49-F238E27FC236}">
                <a16:creationId xmlns:a16="http://schemas.microsoft.com/office/drawing/2014/main" id="{B23B15CE-580F-43B1-9BC0-46EC0DAB58CC}"/>
              </a:ext>
            </a:extLst>
          </p:cNvPr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572000" y="2348881"/>
            <a:ext cx="4572000" cy="33387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F197E497-65CD-46B7-97FB-C98F9A4569D3}"/>
              </a:ext>
            </a:extLst>
          </p:cNvPr>
          <p:cNvSpPr/>
          <p:nvPr/>
        </p:nvSpPr>
        <p:spPr>
          <a:xfrm>
            <a:off x="430663" y="3413318"/>
            <a:ext cx="4106012" cy="163121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2000" dirty="0"/>
              <a:t>Take any of the human needs on Maslow’s Hierarchy of Needs and think of the products and services created to meet these needs. Then, build on those.</a:t>
            </a: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20A6F400-E2EC-1833-903C-FFD737690D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5988" y="183789"/>
            <a:ext cx="8367784" cy="461824"/>
          </a:xfrm>
        </p:spPr>
        <p:txBody>
          <a:bodyPr>
            <a:noAutofit/>
          </a:bodyPr>
          <a:lstStyle/>
          <a:p>
            <a:pPr marL="342900" marR="0" lvl="0" indent="-342900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tabLst/>
              <a:defRPr/>
            </a:pPr>
            <a:br>
              <a:rPr kumimoji="0" lang="en-GB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highlight>
                  <a:srgbClr val="FFFF00"/>
                </a:highlight>
                <a:uLnTx/>
                <a:uFillTx/>
                <a:latin typeface="Myriad Pro"/>
                <a:ea typeface="+mn-ea"/>
                <a:cs typeface="+mn-cs"/>
              </a:rPr>
            </a:br>
            <a:r>
              <a:rPr kumimoji="0" lang="en-GB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highlight>
                  <a:srgbClr val="FFFF00"/>
                </a:highlight>
                <a:uLnTx/>
                <a:uFillTx/>
                <a:latin typeface="Myriad Pro"/>
                <a:ea typeface="+mn-ea"/>
                <a:cs typeface="+mn-cs"/>
              </a:rPr>
              <a:t>Generating Business ideas – BMSW 4006</a:t>
            </a:r>
            <a:br>
              <a:rPr kumimoji="0" lang="en-GB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highlight>
                  <a:srgbClr val="FFFF00"/>
                </a:highlight>
                <a:uLnTx/>
                <a:uFillTx/>
                <a:latin typeface="Myriad Pro"/>
                <a:ea typeface="+mn-ea"/>
                <a:cs typeface="+mn-cs"/>
              </a:rPr>
            </a:br>
            <a:endParaRPr lang="en-GB" sz="28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565AA4C-5DC4-8044-A3CA-D2DFFF2EC6D2}"/>
              </a:ext>
            </a:extLst>
          </p:cNvPr>
          <p:cNvSpPr txBox="1"/>
          <p:nvPr/>
        </p:nvSpPr>
        <p:spPr>
          <a:xfrm>
            <a:off x="5076056" y="1196752"/>
            <a:ext cx="34563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rgbClr val="0070C0"/>
                </a:solidFill>
              </a:rPr>
              <a:t>Filling a gap/need in market</a:t>
            </a:r>
          </a:p>
        </p:txBody>
      </p:sp>
    </p:spTree>
    <p:extLst>
      <p:ext uri="{BB962C8B-B14F-4D97-AF65-F5344CB8AC3E}">
        <p14:creationId xmlns:p14="http://schemas.microsoft.com/office/powerpoint/2010/main" val="258685483"/>
      </p:ext>
    </p:extLst>
  </p:cSld>
  <p:clrMapOvr>
    <a:masterClrMapping/>
  </p:clrMapOvr>
  <p:transition>
    <p:dissolve/>
  </p:transition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734FDB-04CA-BA26-74C9-DBB56AD5DE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461824"/>
          </a:xfrm>
        </p:spPr>
        <p:txBody>
          <a:bodyPr>
            <a:noAutofit/>
          </a:bodyPr>
          <a:lstStyle/>
          <a:p>
            <a:pPr marL="342900" marR="0" lvl="0" indent="-342900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tabLst/>
              <a:defRPr/>
            </a:pPr>
            <a:br>
              <a:rPr kumimoji="0" lang="en-GB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highlight>
                  <a:srgbClr val="FFFF00"/>
                </a:highlight>
                <a:uLnTx/>
                <a:uFillTx/>
                <a:latin typeface="Myriad Pro"/>
                <a:ea typeface="+mn-ea"/>
                <a:cs typeface="+mn-cs"/>
              </a:rPr>
            </a:br>
            <a:br>
              <a:rPr kumimoji="0" lang="en-GB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highlight>
                  <a:srgbClr val="FFFF00"/>
                </a:highlight>
                <a:uLnTx/>
                <a:uFillTx/>
                <a:latin typeface="Myriad Pro"/>
                <a:ea typeface="+mn-ea"/>
                <a:cs typeface="+mn-cs"/>
              </a:rPr>
            </a:br>
            <a:r>
              <a:rPr kumimoji="0" lang="en-GB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highlight>
                  <a:srgbClr val="FFFF00"/>
                </a:highlight>
                <a:uLnTx/>
                <a:uFillTx/>
                <a:latin typeface="Myriad Pro"/>
                <a:ea typeface="+mn-ea"/>
                <a:cs typeface="+mn-cs"/>
              </a:rPr>
              <a:t>Solve Problems – BMSW 4006</a:t>
            </a:r>
            <a:br>
              <a:rPr kumimoji="0" lang="en-GB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highlight>
                  <a:srgbClr val="FFFF00"/>
                </a:highlight>
                <a:uLnTx/>
                <a:uFillTx/>
                <a:latin typeface="Myriad Pro"/>
                <a:ea typeface="+mn-ea"/>
                <a:cs typeface="+mn-cs"/>
              </a:rPr>
            </a:br>
            <a:br>
              <a:rPr kumimoji="0" lang="en-GB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highlight>
                  <a:srgbClr val="FFFF00"/>
                </a:highlight>
                <a:uLnTx/>
                <a:uFillTx/>
                <a:latin typeface="Myriad Pro"/>
                <a:ea typeface="+mn-ea"/>
                <a:cs typeface="+mn-cs"/>
              </a:rPr>
            </a:br>
            <a:endParaRPr lang="en-GB" sz="28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C26EBC3-0665-9096-9D3A-11A888BD995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9512" y="1052736"/>
            <a:ext cx="8784976" cy="4608512"/>
          </a:xfrm>
        </p:spPr>
        <p:txBody>
          <a:bodyPr>
            <a:normAutofit/>
          </a:bodyPr>
          <a:lstStyle/>
          <a:p>
            <a:pPr marR="0" lvl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1200"/>
              </a:spcAft>
              <a:buClr>
                <a:srgbClr val="007DC3"/>
              </a:buClr>
              <a:buSzTx/>
              <a:buFont typeface="Wingdings" panose="05000000000000000000" pitchFamily="2" charset="2"/>
              <a:buChar char="q"/>
              <a:tabLst/>
              <a:defRPr/>
            </a:pPr>
            <a:r>
              <a:rPr kumimoji="0" lang="en-GB" alt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+mn-cs"/>
              </a:rPr>
              <a:t>Let’s watch this video….</a:t>
            </a: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1200"/>
              </a:spcAft>
              <a:buClr>
                <a:srgbClr val="007DC3"/>
              </a:buClr>
              <a:buSzTx/>
              <a:buNone/>
              <a:tabLst/>
              <a:defRPr/>
            </a:pPr>
            <a:r>
              <a:rPr lang="en-GB" altLang="en-US" sz="2800" dirty="0">
                <a:solidFill>
                  <a:prstClr val="black"/>
                </a:solidFill>
              </a:rPr>
              <a:t>......</a:t>
            </a:r>
            <a:r>
              <a:rPr kumimoji="0" lang="en-GB" alt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+mn-cs"/>
              </a:rPr>
              <a:t>simple but very profitable idea………just solving a problem……</a:t>
            </a: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1200"/>
              </a:spcAft>
              <a:buClr>
                <a:srgbClr val="007DC3"/>
              </a:buClr>
              <a:buSzTx/>
              <a:buNone/>
              <a:tabLst/>
              <a:defRPr/>
            </a:pPr>
            <a:endParaRPr lang="en-GB" altLang="en-US" sz="2800" dirty="0">
              <a:solidFill>
                <a:prstClr val="black"/>
              </a:solidFill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1200"/>
              </a:spcAft>
              <a:buClr>
                <a:srgbClr val="007DC3"/>
              </a:buClr>
              <a:buSzTx/>
              <a:buNone/>
              <a:tabLst/>
              <a:defRPr/>
            </a:pPr>
            <a:r>
              <a:rPr kumimoji="0" lang="de-DE" alt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+mn-cs"/>
                <a:hlinkClick r:id="rId2"/>
              </a:rPr>
              <a:t>https://www.bbc.co.uk/news/av/uk-england-birmingham-53489085</a:t>
            </a:r>
            <a:endParaRPr kumimoji="0" lang="de-DE" altLang="en-US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1200"/>
              </a:spcAft>
              <a:buClr>
                <a:srgbClr val="007DC3"/>
              </a:buClr>
              <a:buSzTx/>
              <a:buNone/>
              <a:tabLst/>
              <a:defRPr/>
            </a:pPr>
            <a:endParaRPr kumimoji="0" lang="de-DE" altLang="en-US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1200"/>
              </a:spcAft>
              <a:buClr>
                <a:srgbClr val="007DC3"/>
              </a:buClr>
              <a:buSzTx/>
              <a:buFontTx/>
              <a:buNone/>
              <a:tabLst/>
              <a:defRPr/>
            </a:pPr>
            <a:endParaRPr kumimoji="0" lang="en-GB" altLang="en-US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highlight>
                <a:srgbClr val="FFFF00"/>
              </a:highlight>
              <a:uLnTx/>
              <a:uFillTx/>
              <a:latin typeface="Myriad Pro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2410018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25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41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734FDB-04CA-BA26-74C9-DBB56AD5DE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70016"/>
            <a:ext cx="8229600" cy="461824"/>
          </a:xfrm>
        </p:spPr>
        <p:txBody>
          <a:bodyPr>
            <a:noAutofit/>
          </a:bodyPr>
          <a:lstStyle/>
          <a:p>
            <a:pPr marL="342900" marR="0" lvl="0" indent="-342900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tabLst/>
              <a:defRPr/>
            </a:pPr>
            <a:br>
              <a:rPr kumimoji="0" lang="en-GB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highlight>
                  <a:srgbClr val="FFFF00"/>
                </a:highlight>
                <a:uLnTx/>
                <a:uFillTx/>
                <a:latin typeface="Myriad Pro"/>
                <a:ea typeface="+mn-ea"/>
                <a:cs typeface="+mn-cs"/>
              </a:rPr>
            </a:br>
            <a:br>
              <a:rPr kumimoji="0" lang="en-GB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highlight>
                  <a:srgbClr val="FFFF00"/>
                </a:highlight>
                <a:uLnTx/>
                <a:uFillTx/>
                <a:latin typeface="Myriad Pro"/>
                <a:ea typeface="+mn-ea"/>
                <a:cs typeface="+mn-cs"/>
              </a:rPr>
            </a:br>
            <a:r>
              <a:rPr kumimoji="0" lang="en-GB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highlight>
                  <a:srgbClr val="FFFF00"/>
                </a:highlight>
                <a:uLnTx/>
                <a:uFillTx/>
                <a:latin typeface="Myriad Pro"/>
                <a:ea typeface="+mn-ea"/>
                <a:cs typeface="+mn-cs"/>
              </a:rPr>
              <a:t>Activity-20 minutes</a:t>
            </a:r>
            <a:br>
              <a:rPr kumimoji="0" lang="en-GB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highlight>
                  <a:srgbClr val="FFFF00"/>
                </a:highlight>
                <a:uLnTx/>
                <a:uFillTx/>
                <a:latin typeface="Myriad Pro"/>
                <a:ea typeface="+mn-ea"/>
                <a:cs typeface="+mn-cs"/>
              </a:rPr>
            </a:br>
            <a:br>
              <a:rPr kumimoji="0" lang="en-GB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highlight>
                  <a:srgbClr val="FFFF00"/>
                </a:highlight>
                <a:uLnTx/>
                <a:uFillTx/>
                <a:latin typeface="Myriad Pro"/>
                <a:ea typeface="+mn-ea"/>
                <a:cs typeface="+mn-cs"/>
              </a:rPr>
            </a:br>
            <a:endParaRPr lang="en-GB" sz="28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C26EBC3-0665-9096-9D3A-11A888BD995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9512" y="836712"/>
            <a:ext cx="8645472" cy="4824536"/>
          </a:xfrm>
        </p:spPr>
        <p:txBody>
          <a:bodyPr>
            <a:normAutofit lnSpcReduction="10000"/>
          </a:bodyPr>
          <a:lstStyle/>
          <a:p>
            <a:pPr marL="0" indent="0">
              <a:spcBef>
                <a:spcPct val="0"/>
              </a:spcBef>
              <a:spcAft>
                <a:spcPts val="1200"/>
              </a:spcAft>
              <a:buClr>
                <a:srgbClr val="007DC3"/>
              </a:buClr>
              <a:buNone/>
              <a:defRPr/>
            </a:pPr>
            <a:r>
              <a:rPr lang="en-GB" altLang="en-US" sz="2400" dirty="0">
                <a:solidFill>
                  <a:prstClr val="black"/>
                </a:solidFill>
              </a:rPr>
              <a:t>Read one of these articles as a group and discuss in class: </a:t>
            </a:r>
          </a:p>
          <a:p>
            <a:pPr marL="0" indent="0">
              <a:spcBef>
                <a:spcPct val="0"/>
              </a:spcBef>
              <a:spcAft>
                <a:spcPts val="1200"/>
              </a:spcAft>
              <a:buClr>
                <a:srgbClr val="007DC3"/>
              </a:buClr>
              <a:buNone/>
              <a:defRPr/>
            </a:pPr>
            <a:endParaRPr lang="en-GB" altLang="en-US" sz="2400" dirty="0">
              <a:solidFill>
                <a:prstClr val="black"/>
              </a:solidFill>
            </a:endParaRPr>
          </a:p>
          <a:p>
            <a:pPr>
              <a:spcBef>
                <a:spcPct val="0"/>
              </a:spcBef>
              <a:spcAft>
                <a:spcPts val="1200"/>
              </a:spcAft>
              <a:buClr>
                <a:srgbClr val="007DC3"/>
              </a:buClr>
              <a:buFont typeface="Wingdings" panose="05000000000000000000" pitchFamily="2" charset="2"/>
              <a:buChar char="q"/>
              <a:defRPr/>
            </a:pPr>
            <a:r>
              <a:rPr lang="en-GB" sz="2400" dirty="0">
                <a:solidFill>
                  <a:prstClr val="black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Mum Turns Children's Favourite Soups into £1million Business Stocked in Tesco</a:t>
            </a:r>
            <a:endParaRPr kumimoji="0" lang="en-GB" altLang="en-US" sz="240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cs typeface="Times New Roman" panose="02020603050405020304" pitchFamily="18" charset="0"/>
            </a:endParaRPr>
          </a:p>
          <a:p>
            <a:pPr marL="0" indent="0" algn="ctr">
              <a:spcBef>
                <a:spcPct val="0"/>
              </a:spcBef>
              <a:spcAft>
                <a:spcPts val="1200"/>
              </a:spcAft>
              <a:buClr>
                <a:srgbClr val="007DC3"/>
              </a:buClr>
              <a:buNone/>
              <a:defRPr/>
            </a:pPr>
            <a:r>
              <a:rPr kumimoji="0" lang="en-GB" altLang="en-US" sz="24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+mn-cs"/>
                <a:hlinkClick r:id="rId2"/>
              </a:rPr>
              <a:t>https://thesuccessfulfounder.com/inspirational-female-founder-spotlight-amanda-argent/</a:t>
            </a:r>
            <a:endParaRPr kumimoji="0" lang="en-GB" altLang="en-US" sz="240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ea typeface="+mn-ea"/>
              <a:cs typeface="+mn-cs"/>
            </a:endParaRPr>
          </a:p>
          <a:p>
            <a:pPr marL="0" indent="0" algn="ctr">
              <a:spcBef>
                <a:spcPct val="0"/>
              </a:spcBef>
              <a:spcAft>
                <a:spcPts val="1200"/>
              </a:spcAft>
              <a:buClr>
                <a:srgbClr val="007DC3"/>
              </a:buClr>
              <a:buNone/>
              <a:defRPr/>
            </a:pPr>
            <a:endParaRPr kumimoji="0" lang="en-GB" altLang="en-US" sz="240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ea typeface="+mn-ea"/>
              <a:cs typeface="+mn-cs"/>
            </a:endParaRPr>
          </a:p>
          <a:p>
            <a:pPr>
              <a:spcBef>
                <a:spcPct val="0"/>
              </a:spcBef>
              <a:spcAft>
                <a:spcPts val="1200"/>
              </a:spcAft>
              <a:buClr>
                <a:srgbClr val="007DC3"/>
              </a:buClr>
              <a:buFont typeface="Wingdings" panose="05000000000000000000" pitchFamily="2" charset="2"/>
              <a:buChar char="q"/>
              <a:defRPr/>
            </a:pPr>
            <a:r>
              <a:rPr lang="en-GB" altLang="en-US" sz="2400" dirty="0">
                <a:solidFill>
                  <a:prstClr val="black"/>
                </a:solidFill>
              </a:rPr>
              <a:t>Mum sells Childs Farm skincare brand for £37 millions</a:t>
            </a:r>
          </a:p>
          <a:p>
            <a:pPr marL="0" indent="0" algn="ctr">
              <a:spcBef>
                <a:spcPct val="0"/>
              </a:spcBef>
              <a:spcAft>
                <a:spcPts val="1200"/>
              </a:spcAft>
              <a:buClr>
                <a:srgbClr val="007DC3"/>
              </a:buClr>
              <a:buNone/>
              <a:defRPr/>
            </a:pPr>
            <a:r>
              <a:rPr kumimoji="0" lang="en-GB" altLang="en-US" sz="24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+mn-cs"/>
                <a:hlinkClick r:id="rId3"/>
              </a:rPr>
              <a:t>https://www.thisismoney.co.uk/money/markets/article-10637377/Mum-sells-Childs-Farm-skincare-brand-founded-18-4m.html</a:t>
            </a:r>
            <a:endParaRPr kumimoji="0" lang="en-GB" altLang="en-US" sz="240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ea typeface="+mn-ea"/>
              <a:cs typeface="+mn-cs"/>
            </a:endParaRPr>
          </a:p>
          <a:p>
            <a:pPr>
              <a:spcBef>
                <a:spcPct val="0"/>
              </a:spcBef>
              <a:spcAft>
                <a:spcPts val="1200"/>
              </a:spcAft>
              <a:buClr>
                <a:srgbClr val="007DC3"/>
              </a:buClr>
              <a:buFont typeface="Wingdings" panose="05000000000000000000" pitchFamily="2" charset="2"/>
              <a:buChar char="q"/>
              <a:defRPr/>
            </a:pPr>
            <a:endParaRPr kumimoji="0" lang="en-GB" altLang="en-US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1200"/>
              </a:spcAft>
              <a:buClr>
                <a:srgbClr val="007DC3"/>
              </a:buClr>
              <a:buSzTx/>
              <a:buFontTx/>
              <a:buNone/>
              <a:tabLst/>
              <a:defRPr/>
            </a:pPr>
            <a:endParaRPr kumimoji="0" lang="en-GB" altLang="en-US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highlight>
                <a:srgbClr val="FFFF00"/>
              </a:highlight>
              <a:uLnTx/>
              <a:uFillTx/>
              <a:latin typeface="Myriad Pro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9336184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734FDB-04CA-BA26-74C9-DBB56AD5DE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461824"/>
          </a:xfrm>
        </p:spPr>
        <p:txBody>
          <a:bodyPr>
            <a:noAutofit/>
          </a:bodyPr>
          <a:lstStyle/>
          <a:p>
            <a:pPr marL="342900" marR="0" lvl="0" indent="-342900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tabLst/>
              <a:defRPr/>
            </a:pPr>
            <a:br>
              <a:rPr kumimoji="0" lang="en-GB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highlight>
                  <a:srgbClr val="FFFF00"/>
                </a:highlight>
                <a:uLnTx/>
                <a:uFillTx/>
                <a:latin typeface="Myriad Pro"/>
                <a:ea typeface="+mn-ea"/>
                <a:cs typeface="+mn-cs"/>
              </a:rPr>
            </a:br>
            <a:br>
              <a:rPr kumimoji="0" lang="en-GB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highlight>
                  <a:srgbClr val="FFFF00"/>
                </a:highlight>
                <a:uLnTx/>
                <a:uFillTx/>
                <a:latin typeface="Myriad Pro"/>
                <a:ea typeface="+mn-ea"/>
                <a:cs typeface="+mn-cs"/>
              </a:rPr>
            </a:br>
            <a:r>
              <a:rPr lang="en-GB" sz="2800" b="1" dirty="0">
                <a:solidFill>
                  <a:prstClr val="black"/>
                </a:solidFill>
                <a:highlight>
                  <a:srgbClr val="FFFF00"/>
                </a:highlight>
                <a:latin typeface="Myriad Pro"/>
                <a:ea typeface="+mn-ea"/>
                <a:cs typeface="+mn-cs"/>
              </a:rPr>
              <a:t>Business idea stages</a:t>
            </a:r>
            <a:r>
              <a:rPr kumimoji="0" lang="en-GB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highlight>
                  <a:srgbClr val="FFFF00"/>
                </a:highlight>
                <a:uLnTx/>
                <a:uFillTx/>
                <a:latin typeface="Myriad Pro"/>
                <a:ea typeface="+mn-ea"/>
                <a:cs typeface="+mn-cs"/>
              </a:rPr>
              <a:t>– BMSW 4006</a:t>
            </a:r>
            <a:br>
              <a:rPr kumimoji="0" lang="en-GB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highlight>
                  <a:srgbClr val="FFFF00"/>
                </a:highlight>
                <a:uLnTx/>
                <a:uFillTx/>
                <a:latin typeface="Myriad Pro"/>
                <a:ea typeface="+mn-ea"/>
                <a:cs typeface="+mn-cs"/>
              </a:rPr>
            </a:br>
            <a:br>
              <a:rPr kumimoji="0" lang="en-GB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highlight>
                  <a:srgbClr val="FFFF00"/>
                </a:highlight>
                <a:uLnTx/>
                <a:uFillTx/>
                <a:latin typeface="Myriad Pro"/>
                <a:ea typeface="+mn-ea"/>
                <a:cs typeface="+mn-cs"/>
              </a:rPr>
            </a:br>
            <a:endParaRPr lang="en-GB" sz="28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C26EBC3-0665-9096-9D3A-11A888BD995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9512" y="980728"/>
            <a:ext cx="8712968" cy="4680520"/>
          </a:xfrm>
        </p:spPr>
        <p:txBody>
          <a:bodyPr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1200"/>
              </a:spcAft>
              <a:buClr>
                <a:srgbClr val="007DC3"/>
              </a:buClr>
              <a:buSzTx/>
              <a:buNone/>
              <a:tabLst/>
              <a:defRPr/>
            </a:pPr>
            <a:r>
              <a:rPr lang="en-GB" altLang="en-US" sz="2800" dirty="0">
                <a:solidFill>
                  <a:prstClr val="black"/>
                </a:solidFill>
              </a:rPr>
              <a:t>Idea stages</a:t>
            </a:r>
            <a:endParaRPr kumimoji="0" lang="en-GB" altLang="en-US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ea typeface="+mn-ea"/>
              <a:cs typeface="+mn-cs"/>
            </a:endParaRPr>
          </a:p>
          <a:p>
            <a:pPr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1200"/>
              </a:spcAft>
              <a:buClr>
                <a:srgbClr val="007DC3"/>
              </a:buClr>
              <a:buSzTx/>
              <a:buFont typeface="Wingdings" panose="05000000000000000000" pitchFamily="2" charset="2"/>
              <a:buChar char="q"/>
              <a:tabLst/>
              <a:defRPr/>
            </a:pPr>
            <a:r>
              <a:rPr kumimoji="0" lang="en-GB" alt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+mn-cs"/>
              </a:rPr>
              <a:t>Promising ideas should be identified, and impractical ones should </a:t>
            </a:r>
            <a:r>
              <a:rPr lang="en-GB" altLang="en-US" sz="2800" dirty="0">
                <a:solidFill>
                  <a:prstClr val="black"/>
                </a:solidFill>
              </a:rPr>
              <a:t>be </a:t>
            </a:r>
            <a:r>
              <a:rPr kumimoji="0" lang="en-GB" alt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+mn-cs"/>
              </a:rPr>
              <a:t>eliminated. </a:t>
            </a:r>
          </a:p>
          <a:p>
            <a:pPr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1200"/>
              </a:spcAft>
              <a:buClr>
                <a:srgbClr val="007DC3"/>
              </a:buClr>
              <a:buSzTx/>
              <a:buFont typeface="Wingdings" panose="05000000000000000000" pitchFamily="2" charset="2"/>
              <a:buChar char="q"/>
              <a:tabLst/>
              <a:defRPr/>
            </a:pPr>
            <a:r>
              <a:rPr lang="en-GB" altLang="en-US" sz="2800" dirty="0">
                <a:solidFill>
                  <a:prstClr val="black"/>
                </a:solidFill>
              </a:rPr>
              <a:t>M</a:t>
            </a:r>
            <a:r>
              <a:rPr kumimoji="0" lang="en-GB" altLang="en-US" sz="2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+mn-cs"/>
              </a:rPr>
              <a:t>arket</a:t>
            </a:r>
            <a:r>
              <a:rPr kumimoji="0" lang="en-GB" alt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+mn-cs"/>
              </a:rPr>
              <a:t> research checklist.</a:t>
            </a:r>
          </a:p>
          <a:p>
            <a:pPr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1200"/>
              </a:spcAft>
              <a:buClr>
                <a:srgbClr val="007DC3"/>
              </a:buClr>
              <a:buSzTx/>
              <a:buFont typeface="Wingdings" panose="05000000000000000000" pitchFamily="2" charset="2"/>
              <a:buChar char="q"/>
              <a:tabLst/>
              <a:defRPr/>
            </a:pPr>
            <a:r>
              <a:rPr kumimoji="0" lang="en-GB" alt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+mn-cs"/>
              </a:rPr>
              <a:t>Determination of the value of </a:t>
            </a:r>
            <a:r>
              <a:rPr kumimoji="0" lang="en-GB" altLang="en-US" sz="2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+mn-cs"/>
              </a:rPr>
              <a:t>th</a:t>
            </a:r>
            <a:r>
              <a:rPr lang="en-GB" altLang="en-US" sz="2800" dirty="0">
                <a:solidFill>
                  <a:prstClr val="black"/>
                </a:solidFill>
              </a:rPr>
              <a:t>e new idea</a:t>
            </a:r>
            <a:endParaRPr kumimoji="0" lang="en-GB" altLang="en-US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ea typeface="+mn-ea"/>
              <a:cs typeface="+mn-cs"/>
            </a:endParaRPr>
          </a:p>
          <a:p>
            <a:pPr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1200"/>
              </a:spcAft>
              <a:buClr>
                <a:srgbClr val="007DC3"/>
              </a:buClr>
              <a:buSzTx/>
              <a:buFont typeface="Wingdings" panose="05000000000000000000" pitchFamily="2" charset="2"/>
              <a:buChar char="q"/>
              <a:tabLst/>
              <a:defRPr/>
            </a:pPr>
            <a:r>
              <a:rPr kumimoji="0" lang="en-GB" alt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+mn-cs"/>
              </a:rPr>
              <a:t>Idea tested to determine consumer acceptance which can be measured through data collection</a:t>
            </a:r>
          </a:p>
          <a:p>
            <a:pPr>
              <a:spcBef>
                <a:spcPct val="0"/>
              </a:spcBef>
              <a:spcAft>
                <a:spcPts val="1200"/>
              </a:spcAft>
              <a:buClr>
                <a:srgbClr val="007DC3"/>
              </a:buClr>
              <a:buFont typeface="Wingdings" panose="05000000000000000000" pitchFamily="2" charset="2"/>
              <a:buChar char="q"/>
              <a:defRPr/>
            </a:pPr>
            <a:endParaRPr lang="en-GB" altLang="en-US" sz="2800" dirty="0">
              <a:solidFill>
                <a:prstClr val="black"/>
              </a:solidFill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1200"/>
              </a:spcAft>
              <a:buClr>
                <a:srgbClr val="007DC3"/>
              </a:buClr>
              <a:buSzTx/>
              <a:buFontTx/>
              <a:buNone/>
              <a:tabLst/>
              <a:defRPr/>
            </a:pPr>
            <a:endParaRPr kumimoji="0" lang="en-GB" altLang="en-US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highlight>
                <a:srgbClr val="FFFF00"/>
              </a:highlight>
              <a:uLnTx/>
              <a:uFillTx/>
              <a:latin typeface="Myriad Pro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133336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734FDB-04CA-BA26-74C9-DBB56AD5DE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461824"/>
          </a:xfrm>
        </p:spPr>
        <p:txBody>
          <a:bodyPr>
            <a:noAutofit/>
          </a:bodyPr>
          <a:lstStyle/>
          <a:p>
            <a:pPr marL="342900" marR="0" lvl="0" indent="-342900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tabLst/>
              <a:defRPr/>
            </a:pPr>
            <a:br>
              <a:rPr kumimoji="0" lang="en-GB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highlight>
                  <a:srgbClr val="FFFF00"/>
                </a:highlight>
                <a:uLnTx/>
                <a:uFillTx/>
                <a:latin typeface="Myriad Pro"/>
                <a:ea typeface="+mn-ea"/>
                <a:cs typeface="+mn-cs"/>
              </a:rPr>
            </a:br>
            <a:br>
              <a:rPr kumimoji="0" lang="en-GB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highlight>
                  <a:srgbClr val="FFFF00"/>
                </a:highlight>
                <a:uLnTx/>
                <a:uFillTx/>
                <a:latin typeface="Myriad Pro"/>
                <a:ea typeface="+mn-ea"/>
                <a:cs typeface="+mn-cs"/>
              </a:rPr>
            </a:br>
            <a:r>
              <a:rPr kumimoji="0" lang="en-GB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highlight>
                  <a:srgbClr val="FFFF00"/>
                </a:highlight>
                <a:uLnTx/>
                <a:uFillTx/>
                <a:latin typeface="Myriad Pro"/>
                <a:ea typeface="+mn-ea"/>
                <a:cs typeface="+mn-cs"/>
              </a:rPr>
              <a:t>Business idea stages– BMSW 4006</a:t>
            </a:r>
            <a:br>
              <a:rPr kumimoji="0" lang="en-GB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highlight>
                  <a:srgbClr val="FFFF00"/>
                </a:highlight>
                <a:uLnTx/>
                <a:uFillTx/>
                <a:latin typeface="Myriad Pro"/>
                <a:ea typeface="+mn-ea"/>
                <a:cs typeface="+mn-cs"/>
              </a:rPr>
            </a:br>
            <a:br>
              <a:rPr kumimoji="0" lang="en-GB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highlight>
                  <a:srgbClr val="FFFF00"/>
                </a:highlight>
                <a:uLnTx/>
                <a:uFillTx/>
                <a:latin typeface="Myriad Pro"/>
                <a:ea typeface="+mn-ea"/>
                <a:cs typeface="+mn-cs"/>
              </a:rPr>
            </a:br>
            <a:endParaRPr lang="en-GB" sz="28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C26EBC3-0665-9096-9D3A-11A888BD995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9512" y="980728"/>
            <a:ext cx="8712968" cy="4680520"/>
          </a:xfrm>
        </p:spPr>
        <p:txBody>
          <a:bodyPr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1200"/>
              </a:spcAft>
              <a:buClr>
                <a:srgbClr val="007DC3"/>
              </a:buClr>
              <a:buSzTx/>
              <a:buNone/>
              <a:tabLst/>
              <a:defRPr/>
            </a:pPr>
            <a:r>
              <a:rPr kumimoji="0" lang="en-GB" alt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+mn-cs"/>
              </a:rPr>
              <a:t>Product Development Stage</a:t>
            </a:r>
          </a:p>
          <a:p>
            <a:pPr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1200"/>
              </a:spcAft>
              <a:buClr>
                <a:srgbClr val="007DC3"/>
              </a:buClr>
              <a:buSzTx/>
              <a:buFont typeface="Wingdings" panose="05000000000000000000" pitchFamily="2" charset="2"/>
              <a:buChar char="q"/>
              <a:tabLst/>
              <a:defRPr/>
            </a:pPr>
            <a:r>
              <a:rPr kumimoji="0" lang="en-GB" alt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+mn-cs"/>
              </a:rPr>
              <a:t>Consumer reaction to the product/service is determined.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1200"/>
              </a:spcAft>
              <a:buClr>
                <a:srgbClr val="007DC3"/>
              </a:buClr>
              <a:buSzTx/>
              <a:buNone/>
              <a:tabLst/>
              <a:defRPr/>
            </a:pPr>
            <a:r>
              <a:rPr kumimoji="0" lang="en-GB" alt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+mn-cs"/>
              </a:rPr>
              <a:t>Test Marketing Stage</a:t>
            </a:r>
          </a:p>
          <a:p>
            <a:pPr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1200"/>
              </a:spcAft>
              <a:buClr>
                <a:srgbClr val="007DC3"/>
              </a:buClr>
              <a:buSzTx/>
              <a:buFont typeface="Wingdings" panose="05000000000000000000" pitchFamily="2" charset="2"/>
              <a:buChar char="q"/>
              <a:tabLst/>
              <a:defRPr/>
            </a:pPr>
            <a:r>
              <a:rPr kumimoji="0" lang="en-GB" alt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+mn-cs"/>
              </a:rPr>
              <a:t>Increases certainty of successful commercialization.</a:t>
            </a:r>
          </a:p>
          <a:p>
            <a:pPr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1200"/>
              </a:spcAft>
              <a:buClr>
                <a:srgbClr val="007DC3"/>
              </a:buClr>
              <a:buSzTx/>
              <a:buFont typeface="Wingdings" panose="05000000000000000000" pitchFamily="2" charset="2"/>
              <a:buChar char="q"/>
              <a:tabLst/>
              <a:defRPr/>
            </a:pPr>
            <a:r>
              <a:rPr kumimoji="0" lang="en-GB" alt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+mn-cs"/>
              </a:rPr>
              <a:t>Actual sales reflect consumer acceptance.</a:t>
            </a:r>
          </a:p>
          <a:p>
            <a:pPr marL="0" indent="0">
              <a:spcBef>
                <a:spcPct val="0"/>
              </a:spcBef>
              <a:spcAft>
                <a:spcPts val="1200"/>
              </a:spcAft>
              <a:buClr>
                <a:srgbClr val="007DC3"/>
              </a:buClr>
              <a:buNone/>
              <a:defRPr/>
            </a:pPr>
            <a:endParaRPr lang="en-GB" altLang="en-US" sz="2800" dirty="0">
              <a:solidFill>
                <a:prstClr val="black"/>
              </a:solidFill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1200"/>
              </a:spcAft>
              <a:buClr>
                <a:srgbClr val="007DC3"/>
              </a:buClr>
              <a:buSzTx/>
              <a:buFontTx/>
              <a:buNone/>
              <a:tabLst/>
              <a:defRPr/>
            </a:pPr>
            <a:endParaRPr kumimoji="0" lang="en-GB" altLang="en-US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highlight>
                <a:srgbClr val="FFFF00"/>
              </a:highlight>
              <a:uLnTx/>
              <a:uFillTx/>
              <a:latin typeface="Myriad Pro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635842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734FDB-04CA-BA26-74C9-DBB56AD5DE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88640"/>
            <a:ext cx="9036496" cy="461824"/>
          </a:xfrm>
        </p:spPr>
        <p:txBody>
          <a:bodyPr>
            <a:noAutofit/>
          </a:bodyPr>
          <a:lstStyle/>
          <a:p>
            <a:pPr marL="342900" marR="0" lvl="0" indent="-342900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tabLst/>
              <a:defRPr/>
            </a:pPr>
            <a:br>
              <a:rPr kumimoji="0" lang="en-GB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highlight>
                  <a:srgbClr val="FFFF00"/>
                </a:highlight>
                <a:uLnTx/>
                <a:uFillTx/>
                <a:latin typeface="Myriad Pro"/>
                <a:ea typeface="+mn-ea"/>
                <a:cs typeface="+mn-cs"/>
              </a:rPr>
            </a:br>
            <a:br>
              <a:rPr kumimoji="0" lang="en-GB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highlight>
                  <a:srgbClr val="FFFF00"/>
                </a:highlight>
                <a:uLnTx/>
                <a:uFillTx/>
                <a:latin typeface="Myriad Pro"/>
                <a:ea typeface="+mn-ea"/>
                <a:cs typeface="+mn-cs"/>
              </a:rPr>
            </a:br>
            <a:r>
              <a:rPr kumimoji="0" lang="en-GB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highlight>
                  <a:srgbClr val="FFFF00"/>
                </a:highlight>
                <a:uLnTx/>
                <a:uFillTx/>
                <a:latin typeface="Myriad Pro"/>
                <a:ea typeface="+mn-ea"/>
                <a:cs typeface="+mn-cs"/>
              </a:rPr>
              <a:t>Entrepreneurial ideas/ Opportunities– BMSW 4006</a:t>
            </a:r>
            <a:br>
              <a:rPr kumimoji="0" lang="en-GB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highlight>
                  <a:srgbClr val="FFFF00"/>
                </a:highlight>
                <a:uLnTx/>
                <a:uFillTx/>
                <a:latin typeface="Myriad Pro"/>
                <a:ea typeface="+mn-ea"/>
                <a:cs typeface="+mn-cs"/>
              </a:rPr>
            </a:br>
            <a:br>
              <a:rPr kumimoji="0" lang="en-GB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highlight>
                  <a:srgbClr val="FFFF00"/>
                </a:highlight>
                <a:uLnTx/>
                <a:uFillTx/>
                <a:latin typeface="Myriad Pro"/>
                <a:ea typeface="+mn-ea"/>
                <a:cs typeface="+mn-cs"/>
              </a:rPr>
            </a:br>
            <a:endParaRPr lang="en-GB" sz="28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C26EBC3-0665-9096-9D3A-11A888BD995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9512" y="980728"/>
            <a:ext cx="8712968" cy="4680520"/>
          </a:xfrm>
        </p:spPr>
        <p:txBody>
          <a:bodyPr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1200"/>
              </a:spcAft>
              <a:buClr>
                <a:srgbClr val="007DC3"/>
              </a:buClr>
              <a:buSzTx/>
              <a:buNone/>
              <a:tabLst/>
              <a:defRPr/>
            </a:pPr>
            <a:endParaRPr lang="en-GB" altLang="en-US" sz="2800" dirty="0">
              <a:solidFill>
                <a:prstClr val="black"/>
              </a:solidFill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1200"/>
              </a:spcAft>
              <a:buClr>
                <a:srgbClr val="007DC3"/>
              </a:buClr>
              <a:buSzTx/>
              <a:buNone/>
              <a:tabLst/>
              <a:defRPr/>
            </a:pPr>
            <a:endParaRPr lang="en-GB" altLang="en-US" sz="2800" dirty="0">
              <a:solidFill>
                <a:prstClr val="black"/>
              </a:solidFill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1200"/>
              </a:spcAft>
              <a:buClr>
                <a:srgbClr val="007DC3"/>
              </a:buClr>
              <a:buSzTx/>
              <a:buNone/>
              <a:tabLst/>
              <a:defRPr/>
            </a:pPr>
            <a:r>
              <a:rPr lang="en-GB" altLang="en-US" sz="2800" dirty="0">
                <a:solidFill>
                  <a:prstClr val="black"/>
                </a:solidFill>
              </a:rPr>
              <a:t>Can you see the link between entrepreneurial opportunities and business ideas?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1200"/>
              </a:spcAft>
              <a:buClr>
                <a:srgbClr val="007DC3"/>
              </a:buClr>
              <a:buSzTx/>
              <a:buNone/>
              <a:tabLst/>
              <a:defRPr/>
            </a:pPr>
            <a:endParaRPr lang="en-GB" altLang="en-US" sz="2800" dirty="0">
              <a:solidFill>
                <a:prstClr val="black"/>
              </a:solidFill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1200"/>
              </a:spcAft>
              <a:buClr>
                <a:srgbClr val="007DC3"/>
              </a:buClr>
              <a:buSzTx/>
              <a:buNone/>
              <a:tabLst/>
              <a:defRPr/>
            </a:pPr>
            <a:r>
              <a:rPr lang="en-GB" altLang="en-US" sz="2800" dirty="0">
                <a:solidFill>
                  <a:prstClr val="black"/>
                </a:solidFill>
              </a:rPr>
              <a:t>Discuss in class for 15 minutes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1200"/>
              </a:spcAft>
              <a:buClr>
                <a:srgbClr val="007DC3"/>
              </a:buClr>
              <a:buSzTx/>
              <a:buFontTx/>
              <a:buNone/>
              <a:tabLst/>
              <a:defRPr/>
            </a:pPr>
            <a:endParaRPr kumimoji="0" lang="en-GB" altLang="en-US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highlight>
                <a:srgbClr val="FFFF00"/>
              </a:highlight>
              <a:uLnTx/>
              <a:uFillTx/>
              <a:latin typeface="Myriad Pro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6311060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734FDB-04CA-BA26-74C9-DBB56AD5DE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88640"/>
            <a:ext cx="9036496" cy="461824"/>
          </a:xfrm>
        </p:spPr>
        <p:txBody>
          <a:bodyPr>
            <a:noAutofit/>
          </a:bodyPr>
          <a:lstStyle/>
          <a:p>
            <a:pPr marL="342900" marR="0" lvl="0" indent="-342900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tabLst/>
              <a:defRPr/>
            </a:pPr>
            <a:br>
              <a:rPr kumimoji="0" lang="en-GB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highlight>
                  <a:srgbClr val="FFFF00"/>
                </a:highlight>
                <a:uLnTx/>
                <a:uFillTx/>
                <a:latin typeface="Myriad Pro"/>
                <a:ea typeface="+mn-ea"/>
                <a:cs typeface="+mn-cs"/>
              </a:rPr>
            </a:br>
            <a:br>
              <a:rPr kumimoji="0" lang="en-GB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highlight>
                  <a:srgbClr val="FFFF00"/>
                </a:highlight>
                <a:uLnTx/>
                <a:uFillTx/>
                <a:latin typeface="Myriad Pro"/>
                <a:ea typeface="+mn-ea"/>
                <a:cs typeface="+mn-cs"/>
              </a:rPr>
            </a:br>
            <a:r>
              <a:rPr kumimoji="0" lang="en-GB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highlight>
                  <a:srgbClr val="FFFF00"/>
                </a:highlight>
                <a:uLnTx/>
                <a:uFillTx/>
                <a:latin typeface="Myriad Pro"/>
                <a:ea typeface="+mn-ea"/>
                <a:cs typeface="+mn-cs"/>
              </a:rPr>
              <a:t>Skills-BMSW 4006</a:t>
            </a:r>
            <a:br>
              <a:rPr kumimoji="0" lang="en-GB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highlight>
                  <a:srgbClr val="FFFF00"/>
                </a:highlight>
                <a:uLnTx/>
                <a:uFillTx/>
                <a:latin typeface="Myriad Pro"/>
                <a:ea typeface="+mn-ea"/>
                <a:cs typeface="+mn-cs"/>
              </a:rPr>
            </a:br>
            <a:br>
              <a:rPr kumimoji="0" lang="en-GB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highlight>
                  <a:srgbClr val="FFFF00"/>
                </a:highlight>
                <a:uLnTx/>
                <a:uFillTx/>
                <a:latin typeface="Myriad Pro"/>
                <a:ea typeface="+mn-ea"/>
                <a:cs typeface="+mn-cs"/>
              </a:rPr>
            </a:br>
            <a:endParaRPr lang="en-GB" sz="28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C26EBC3-0665-9096-9D3A-11A888BD995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9512" y="980728"/>
            <a:ext cx="8712968" cy="4680520"/>
          </a:xfrm>
        </p:spPr>
        <p:txBody>
          <a:bodyPr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1200"/>
              </a:spcAft>
              <a:buClr>
                <a:srgbClr val="007DC3"/>
              </a:buClr>
              <a:buSzTx/>
              <a:buNone/>
              <a:tabLst/>
              <a:defRPr/>
            </a:pPr>
            <a:endParaRPr lang="en-GB" altLang="en-US" sz="2800" dirty="0">
              <a:solidFill>
                <a:prstClr val="black"/>
              </a:solidFill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1200"/>
              </a:spcAft>
              <a:buClr>
                <a:srgbClr val="007DC3"/>
              </a:buClr>
              <a:buSzTx/>
              <a:buNone/>
              <a:tabLst/>
              <a:defRPr/>
            </a:pPr>
            <a:endParaRPr lang="en-GB" altLang="en-US" sz="2800" dirty="0">
              <a:solidFill>
                <a:prstClr val="black"/>
              </a:solidFill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1200"/>
              </a:spcAft>
              <a:buClr>
                <a:srgbClr val="007DC3"/>
              </a:buClr>
              <a:buSzTx/>
              <a:buNone/>
              <a:tabLst/>
              <a:defRPr/>
            </a:pPr>
            <a:endParaRPr lang="en-GB" altLang="en-US" sz="2800" dirty="0">
              <a:solidFill>
                <a:prstClr val="black"/>
              </a:solidFill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1200"/>
              </a:spcAft>
              <a:buClr>
                <a:srgbClr val="007DC3"/>
              </a:buClr>
              <a:buSzTx/>
              <a:buNone/>
              <a:tabLst/>
              <a:defRPr/>
            </a:pPr>
            <a:r>
              <a:rPr lang="en-GB" altLang="en-US" sz="2800" dirty="0">
                <a:solidFill>
                  <a:prstClr val="black"/>
                </a:solidFill>
              </a:rPr>
              <a:t>What skills do I need?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1200"/>
              </a:spcAft>
              <a:buClr>
                <a:srgbClr val="007DC3"/>
              </a:buClr>
              <a:buSzTx/>
              <a:buFontTx/>
              <a:buNone/>
              <a:tabLst/>
              <a:defRPr/>
            </a:pPr>
            <a:endParaRPr kumimoji="0" lang="en-GB" altLang="en-US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highlight>
                <a:srgbClr val="FFFF00"/>
              </a:highlight>
              <a:uLnTx/>
              <a:uFillTx/>
              <a:latin typeface="Myriad Pro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3492047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5" name="Content Placeholder 2"/>
          <p:cNvSpPr>
            <a:spLocks noGrp="1"/>
          </p:cNvSpPr>
          <p:nvPr>
            <p:ph idx="1"/>
          </p:nvPr>
        </p:nvSpPr>
        <p:spPr>
          <a:xfrm>
            <a:off x="179512" y="980728"/>
            <a:ext cx="4320416" cy="4752528"/>
          </a:xfrm>
        </p:spPr>
        <p:txBody>
          <a:bodyPr>
            <a:normAutofit/>
          </a:bodyPr>
          <a:lstStyle/>
          <a:p>
            <a:pPr marL="514350" indent="-514350">
              <a:buClr>
                <a:srgbClr val="007DC3"/>
              </a:buClr>
              <a:buFont typeface="+mj-lt"/>
              <a:buAutoNum type="arabicPeriod"/>
            </a:pPr>
            <a:r>
              <a:rPr lang="en-GB" altLang="en-US" sz="2800" dirty="0">
                <a:solidFill>
                  <a:srgbClr val="007DC3"/>
                </a:solidFill>
              </a:rPr>
              <a:t>Networking</a:t>
            </a:r>
            <a:r>
              <a:rPr lang="en-GB" altLang="en-US" sz="2800" dirty="0">
                <a:solidFill>
                  <a:schemeClr val="bg1">
                    <a:lumMod val="50000"/>
                  </a:schemeClr>
                </a:solidFill>
              </a:rPr>
              <a:t> - finding &amp; testing ideas</a:t>
            </a:r>
          </a:p>
          <a:p>
            <a:pPr marL="514350" indent="-514350">
              <a:buClr>
                <a:srgbClr val="007DC3"/>
              </a:buClr>
              <a:buFont typeface="+mj-lt"/>
              <a:buAutoNum type="arabicPeriod"/>
            </a:pPr>
            <a:r>
              <a:rPr lang="en-GB" altLang="en-US" sz="2800" dirty="0">
                <a:solidFill>
                  <a:srgbClr val="007DC3"/>
                </a:solidFill>
              </a:rPr>
              <a:t>Observing</a:t>
            </a:r>
            <a:r>
              <a:rPr lang="en-GB" altLang="en-US" sz="2800" dirty="0"/>
              <a:t> </a:t>
            </a:r>
            <a:r>
              <a:rPr lang="en-GB" altLang="en-US" sz="2800" dirty="0">
                <a:solidFill>
                  <a:schemeClr val="bg1">
                    <a:lumMod val="50000"/>
                  </a:schemeClr>
                </a:solidFill>
              </a:rPr>
              <a:t>others - particularly potential customers</a:t>
            </a:r>
          </a:p>
          <a:p>
            <a:pPr marL="514350" indent="-514350">
              <a:buClr>
                <a:srgbClr val="007DC3"/>
              </a:buClr>
              <a:buFont typeface="+mj-lt"/>
              <a:buAutoNum type="arabicPeriod"/>
            </a:pPr>
            <a:r>
              <a:rPr lang="en-GB" altLang="en-US" sz="2800" dirty="0">
                <a:solidFill>
                  <a:srgbClr val="007DC3"/>
                </a:solidFill>
              </a:rPr>
              <a:t>Questioning</a:t>
            </a:r>
            <a:r>
              <a:rPr lang="en-GB" altLang="en-US" sz="2800" dirty="0"/>
              <a:t> </a:t>
            </a:r>
            <a:r>
              <a:rPr lang="en-GB" altLang="en-US" sz="2800" dirty="0">
                <a:solidFill>
                  <a:schemeClr val="bg1">
                    <a:lumMod val="50000"/>
                  </a:schemeClr>
                </a:solidFill>
              </a:rPr>
              <a:t>common wisdom – asking ‘why?’ &amp; ‘why not?’</a:t>
            </a:r>
          </a:p>
          <a:p>
            <a:pPr marL="514350" indent="-514350">
              <a:buClr>
                <a:srgbClr val="007DC3"/>
              </a:buClr>
              <a:buFont typeface="+mj-lt"/>
              <a:buAutoNum type="arabicPeriod"/>
            </a:pPr>
            <a:r>
              <a:rPr lang="en-GB" altLang="en-US" sz="2800" dirty="0">
                <a:solidFill>
                  <a:srgbClr val="007DC3"/>
                </a:solidFill>
              </a:rPr>
              <a:t>Experimenting</a:t>
            </a:r>
            <a:r>
              <a:rPr lang="en-GB" altLang="en-US" sz="2800" dirty="0"/>
              <a:t> </a:t>
            </a:r>
            <a:r>
              <a:rPr lang="en-GB" altLang="en-US" sz="2800" dirty="0">
                <a:solidFill>
                  <a:schemeClr val="bg1">
                    <a:lumMod val="50000"/>
                  </a:schemeClr>
                </a:solidFill>
              </a:rPr>
              <a:t>- trying things out</a:t>
            </a:r>
          </a:p>
        </p:txBody>
      </p:sp>
      <p:sp>
        <p:nvSpPr>
          <p:cNvPr id="29700" name="TextBox 2"/>
          <p:cNvSpPr txBox="1">
            <a:spLocks noChangeArrowheads="1"/>
          </p:cNvSpPr>
          <p:nvPr/>
        </p:nvSpPr>
        <p:spPr bwMode="auto">
          <a:xfrm>
            <a:off x="6110590" y="5334305"/>
            <a:ext cx="2376264" cy="30777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/>
            <a:r>
              <a:rPr lang="en-GB" altLang="en-US" sz="1400" b="1" dirty="0">
                <a:solidFill>
                  <a:schemeClr val="tx1">
                    <a:lumMod val="50000"/>
                    <a:lumOff val="50000"/>
                  </a:schemeClr>
                </a:solidFill>
              </a:rPr>
              <a:t>See Dyer </a:t>
            </a:r>
            <a:r>
              <a:rPr lang="en-GB" altLang="en-US" sz="1400" b="1" i="1" dirty="0">
                <a:solidFill>
                  <a:schemeClr val="tx1">
                    <a:lumMod val="50000"/>
                    <a:lumOff val="50000"/>
                  </a:schemeClr>
                </a:solidFill>
              </a:rPr>
              <a:t>et al</a:t>
            </a:r>
            <a:r>
              <a:rPr lang="en-GB" altLang="en-US" sz="1400" b="1" dirty="0">
                <a:solidFill>
                  <a:schemeClr val="tx1">
                    <a:lumMod val="50000"/>
                    <a:lumOff val="50000"/>
                  </a:schemeClr>
                </a:solidFill>
              </a:rPr>
              <a:t>., 2009</a:t>
            </a:r>
          </a:p>
        </p:txBody>
      </p:sp>
      <p:pic>
        <p:nvPicPr>
          <p:cNvPr id="5" name="Picture 2" descr="C:\Users\pburns\AppData\Local\Microsoft\Windows\Temporary Internet Files\Content.IE5\9MWAM7LW\MC900433865[1].pn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52" y="6165352"/>
            <a:ext cx="432000" cy="432000"/>
          </a:xfrm>
          <a:prstGeom prst="rect">
            <a:avLst/>
          </a:prstGeom>
          <a:noFill/>
          <a:effectLst>
            <a:softEdge rad="127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/>
          <p:cNvSpPr txBox="1"/>
          <p:nvPr/>
        </p:nvSpPr>
        <p:spPr>
          <a:xfrm>
            <a:off x="4580032" y="2204864"/>
            <a:ext cx="2800280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14350" indent="-514350">
              <a:buClr>
                <a:srgbClr val="007DC3"/>
              </a:buClr>
              <a:buFont typeface="+mj-lt"/>
              <a:buAutoNum type="arabicPeriod" startAt="5"/>
            </a:pPr>
            <a:r>
              <a:rPr lang="en-GB" altLang="en-US" sz="2800" b="1" dirty="0">
                <a:solidFill>
                  <a:srgbClr val="007DC3"/>
                </a:solidFill>
              </a:rPr>
              <a:t>Associating </a:t>
            </a:r>
            <a:r>
              <a:rPr lang="en-GB" altLang="en-US" sz="2800" b="1" dirty="0">
                <a:solidFill>
                  <a:schemeClr val="bg1">
                    <a:lumMod val="50000"/>
                  </a:schemeClr>
                </a:solidFill>
              </a:rPr>
              <a:t>seemingly unrelated things - </a:t>
            </a:r>
            <a:r>
              <a:rPr lang="en-GB" altLang="en-US" sz="2800" b="1" dirty="0">
                <a:solidFill>
                  <a:srgbClr val="007DC3"/>
                </a:solidFill>
              </a:rPr>
              <a:t>connectivity</a:t>
            </a:r>
          </a:p>
        </p:txBody>
      </p:sp>
      <p:sp>
        <p:nvSpPr>
          <p:cNvPr id="4" name="Right Brace 3"/>
          <p:cNvSpPr/>
          <p:nvPr/>
        </p:nvSpPr>
        <p:spPr>
          <a:xfrm>
            <a:off x="4067944" y="980728"/>
            <a:ext cx="648072" cy="4680520"/>
          </a:xfrm>
          <a:prstGeom prst="rightBrace">
            <a:avLst/>
          </a:prstGeom>
          <a:ln>
            <a:solidFill>
              <a:srgbClr val="007DC3"/>
            </a:solidFill>
          </a:ln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>
              <a:ln>
                <a:solidFill>
                  <a:schemeClr val="tx2"/>
                </a:solidFill>
              </a:ln>
              <a:solidFill>
                <a:schemeClr val="tx2"/>
              </a:solidFill>
            </a:endParaRPr>
          </a:p>
        </p:txBody>
      </p:sp>
      <p:sp>
        <p:nvSpPr>
          <p:cNvPr id="9" name="TextBox 8"/>
          <p:cNvSpPr txBox="1"/>
          <p:nvPr/>
        </p:nvSpPr>
        <p:spPr>
          <a:xfrm rot="5400000">
            <a:off x="7226715" y="3131385"/>
            <a:ext cx="252027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Clr>
                <a:schemeClr val="tx2"/>
              </a:buClr>
            </a:pPr>
            <a:r>
              <a:rPr lang="en-GB" altLang="en-US" sz="2800" b="1" cap="all" dirty="0">
                <a:solidFill>
                  <a:srgbClr val="007DC3"/>
                </a:solidFill>
              </a:rPr>
              <a:t>Innovation</a:t>
            </a:r>
          </a:p>
        </p:txBody>
      </p:sp>
      <p:sp>
        <p:nvSpPr>
          <p:cNvPr id="10" name="Right Brace 9"/>
          <p:cNvSpPr/>
          <p:nvPr/>
        </p:nvSpPr>
        <p:spPr>
          <a:xfrm>
            <a:off x="7092280" y="2276872"/>
            <a:ext cx="648072" cy="2246769"/>
          </a:xfrm>
          <a:prstGeom prst="rightBrace">
            <a:avLst/>
          </a:prstGeom>
          <a:ln>
            <a:solidFill>
              <a:srgbClr val="007DC3"/>
            </a:solidFill>
          </a:ln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>
              <a:ln>
                <a:solidFill>
                  <a:schemeClr val="tx2"/>
                </a:solidFill>
              </a:ln>
              <a:solidFill>
                <a:schemeClr val="tx2"/>
              </a:solidFill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7812360" y="3121804"/>
            <a:ext cx="4320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>
                <a:solidFill>
                  <a:srgbClr val="007DC3"/>
                </a:solidFill>
              </a:rPr>
              <a:t>=</a:t>
            </a: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B78E5B93-D63C-A359-104D-96FD5ABDAE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461824"/>
          </a:xfrm>
        </p:spPr>
        <p:txBody>
          <a:bodyPr>
            <a:noAutofit/>
          </a:bodyPr>
          <a:lstStyle/>
          <a:p>
            <a:pPr marL="342900" marR="0" lvl="0" indent="-342900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tabLst/>
              <a:defRPr/>
            </a:pPr>
            <a:br>
              <a:rPr kumimoji="0" lang="en-GB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highlight>
                  <a:srgbClr val="FFFF00"/>
                </a:highlight>
                <a:uLnTx/>
                <a:uFillTx/>
                <a:latin typeface="Myriad Pro"/>
                <a:ea typeface="+mn-ea"/>
                <a:cs typeface="+mn-cs"/>
              </a:rPr>
            </a:br>
            <a:br>
              <a:rPr kumimoji="0" lang="en-GB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highlight>
                  <a:srgbClr val="FFFF00"/>
                </a:highlight>
                <a:uLnTx/>
                <a:uFillTx/>
                <a:latin typeface="Myriad Pro"/>
                <a:ea typeface="+mn-ea"/>
                <a:cs typeface="+mn-cs"/>
              </a:rPr>
            </a:br>
            <a:r>
              <a:rPr kumimoji="0" lang="en-GB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highlight>
                  <a:srgbClr val="FFFF00"/>
                </a:highlight>
                <a:uLnTx/>
                <a:uFillTx/>
                <a:latin typeface="Myriad Pro"/>
                <a:ea typeface="+mn-ea"/>
                <a:cs typeface="+mn-cs"/>
              </a:rPr>
              <a:t>Innovation &amp; Creativity– BMSW 4006</a:t>
            </a:r>
            <a:br>
              <a:rPr kumimoji="0" lang="en-GB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highlight>
                  <a:srgbClr val="FFFF00"/>
                </a:highlight>
                <a:uLnTx/>
                <a:uFillTx/>
                <a:latin typeface="Myriad Pro"/>
                <a:ea typeface="+mn-ea"/>
                <a:cs typeface="+mn-cs"/>
              </a:rPr>
            </a:br>
            <a:br>
              <a:rPr kumimoji="0" lang="en-GB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highlight>
                  <a:srgbClr val="FFFF00"/>
                </a:highlight>
                <a:uLnTx/>
                <a:uFillTx/>
                <a:latin typeface="Myriad Pro"/>
                <a:ea typeface="+mn-ea"/>
                <a:cs typeface="+mn-cs"/>
              </a:rPr>
            </a:b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3348450434"/>
      </p:ext>
    </p:extLst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1" dur="500"/>
                                        <p:tgtEl>
                                          <p:spTgt spid="286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6" dur="500"/>
                                        <p:tgtEl>
                                          <p:spTgt spid="286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1" dur="500"/>
                                        <p:tgtEl>
                                          <p:spTgt spid="286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6" dur="500"/>
                                        <p:tgtEl>
                                          <p:spTgt spid="286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4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animBg="1"/>
      <p:bldP spid="9" grpId="0"/>
      <p:bldP spid="10" grpId="0" animBg="1"/>
      <p:bldP spid="7" grpId="0"/>
      <p:bldP spid="8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23" name="Picture 7"/>
          <p:cNvPicPr>
            <a:picLocks noChangeAspect="1" noChangeArrowheads="1"/>
          </p:cNvPicPr>
          <p:nvPr/>
        </p:nvPicPr>
        <p:blipFill>
          <a:blip r:embed="rId3" cstate="print">
            <a:duotone>
              <a:schemeClr val="accent5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65614" y="2208737"/>
            <a:ext cx="2160588" cy="1191271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24" name="Picture 10"/>
          <p:cNvPicPr>
            <a:picLocks noChangeAspect="1" noChangeArrowheads="1"/>
          </p:cNvPicPr>
          <p:nvPr/>
        </p:nvPicPr>
        <p:blipFill>
          <a:blip r:embed="rId3" cstate="print">
            <a:duotone>
              <a:schemeClr val="accent5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6103621" y="2247124"/>
            <a:ext cx="2086744" cy="1191271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0726" name="Text Box 12"/>
          <p:cNvSpPr txBox="1">
            <a:spLocks noChangeArrowheads="1"/>
          </p:cNvSpPr>
          <p:nvPr/>
        </p:nvSpPr>
        <p:spPr bwMode="auto">
          <a:xfrm>
            <a:off x="1547664" y="3357563"/>
            <a:ext cx="2015902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en-GB" altLang="en-US" sz="2400" b="1" dirty="0">
                <a:solidFill>
                  <a:schemeClr val="bg1"/>
                </a:solidFill>
              </a:rPr>
              <a:t>Curiosity</a:t>
            </a:r>
          </a:p>
        </p:txBody>
      </p:sp>
      <p:sp>
        <p:nvSpPr>
          <p:cNvPr id="30727" name="Text Box 14"/>
          <p:cNvSpPr txBox="1">
            <a:spLocks noChangeArrowheads="1"/>
          </p:cNvSpPr>
          <p:nvPr/>
        </p:nvSpPr>
        <p:spPr bwMode="auto">
          <a:xfrm>
            <a:off x="5797624" y="3357563"/>
            <a:ext cx="2086744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en-GB" altLang="en-US" sz="2400" b="1" dirty="0">
                <a:solidFill>
                  <a:schemeClr val="bg1"/>
                </a:solidFill>
              </a:rPr>
              <a:t>Connectivity</a:t>
            </a:r>
          </a:p>
        </p:txBody>
      </p:sp>
      <p:sp>
        <p:nvSpPr>
          <p:cNvPr id="34831" name="Text Box 15"/>
          <p:cNvSpPr txBox="1">
            <a:spLocks noChangeArrowheads="1"/>
          </p:cNvSpPr>
          <p:nvPr/>
        </p:nvSpPr>
        <p:spPr bwMode="auto">
          <a:xfrm>
            <a:off x="2817949" y="5136930"/>
            <a:ext cx="3781164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en-GB" altLang="en-US" sz="2800" b="1" dirty="0">
                <a:solidFill>
                  <a:schemeClr val="bg1">
                    <a:lumMod val="50000"/>
                  </a:schemeClr>
                </a:solidFill>
              </a:rPr>
              <a:t>Creativity</a:t>
            </a:r>
          </a:p>
        </p:txBody>
      </p:sp>
      <p:sp>
        <p:nvSpPr>
          <p:cNvPr id="30729" name="AutoShape 16"/>
          <p:cNvSpPr>
            <a:spLocks noChangeArrowheads="1"/>
          </p:cNvSpPr>
          <p:nvPr/>
        </p:nvSpPr>
        <p:spPr bwMode="auto">
          <a:xfrm>
            <a:off x="863662" y="698684"/>
            <a:ext cx="7632700" cy="3431062"/>
          </a:xfrm>
          <a:prstGeom prst="roundRect">
            <a:avLst>
              <a:gd name="adj" fmla="val 16667"/>
            </a:avLst>
          </a:prstGeom>
          <a:noFill/>
          <a:ln w="76200">
            <a:solidFill>
              <a:srgbClr val="007DC3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endParaRPr lang="en-GB" altLang="en-US"/>
          </a:p>
        </p:txBody>
      </p:sp>
      <p:sp>
        <p:nvSpPr>
          <p:cNvPr id="30730" name="Text Box 17"/>
          <p:cNvSpPr txBox="1">
            <a:spLocks noChangeArrowheads="1"/>
          </p:cNvSpPr>
          <p:nvPr/>
        </p:nvSpPr>
        <p:spPr bwMode="auto">
          <a:xfrm>
            <a:off x="1027129" y="962592"/>
            <a:ext cx="7489825" cy="6771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/>
            <a:r>
              <a:rPr lang="en-GB" altLang="en-US" sz="2000" b="1" dirty="0">
                <a:solidFill>
                  <a:srgbClr val="007DC3"/>
                </a:solidFill>
              </a:rPr>
              <a:t>Networking</a:t>
            </a:r>
          </a:p>
          <a:p>
            <a:pPr algn="ctr" eaLnBrk="1" hangingPunct="1"/>
            <a:r>
              <a:rPr lang="en-GB" altLang="en-US" b="1" dirty="0">
                <a:solidFill>
                  <a:schemeClr val="bg1">
                    <a:lumMod val="50000"/>
                  </a:schemeClr>
                </a:solidFill>
              </a:rPr>
              <a:t>Exposure to diverse influences, ideas &amp; people</a:t>
            </a:r>
          </a:p>
        </p:txBody>
      </p:sp>
      <p:sp>
        <p:nvSpPr>
          <p:cNvPr id="34834" name="Text Box 18"/>
          <p:cNvSpPr txBox="1">
            <a:spLocks noChangeArrowheads="1"/>
          </p:cNvSpPr>
          <p:nvPr/>
        </p:nvSpPr>
        <p:spPr bwMode="auto">
          <a:xfrm>
            <a:off x="1158711" y="1734835"/>
            <a:ext cx="1800225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en-GB" altLang="en-US" sz="2000" b="1" dirty="0">
                <a:solidFill>
                  <a:srgbClr val="007DC3"/>
                </a:solidFill>
              </a:rPr>
              <a:t>Observing</a:t>
            </a:r>
          </a:p>
        </p:txBody>
      </p:sp>
      <p:sp>
        <p:nvSpPr>
          <p:cNvPr id="34835" name="Text Box 19"/>
          <p:cNvSpPr txBox="1">
            <a:spLocks noChangeArrowheads="1"/>
          </p:cNvSpPr>
          <p:nvPr/>
        </p:nvSpPr>
        <p:spPr bwMode="auto">
          <a:xfrm>
            <a:off x="6156176" y="1737792"/>
            <a:ext cx="2016125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en-GB" altLang="en-US" sz="2000" b="1" dirty="0">
                <a:solidFill>
                  <a:srgbClr val="007DC3"/>
                </a:solidFill>
              </a:rPr>
              <a:t>Associating</a:t>
            </a:r>
          </a:p>
        </p:txBody>
      </p:sp>
      <p:sp>
        <p:nvSpPr>
          <p:cNvPr id="34836" name="Text Box 20"/>
          <p:cNvSpPr txBox="1">
            <a:spLocks noChangeArrowheads="1"/>
          </p:cNvSpPr>
          <p:nvPr/>
        </p:nvSpPr>
        <p:spPr bwMode="auto">
          <a:xfrm>
            <a:off x="3653506" y="3634501"/>
            <a:ext cx="1981102" cy="4001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en-GB" altLang="en-US" sz="2000" b="1" dirty="0">
                <a:solidFill>
                  <a:srgbClr val="007DC3"/>
                </a:solidFill>
              </a:rPr>
              <a:t>Experimenting</a:t>
            </a:r>
          </a:p>
        </p:txBody>
      </p:sp>
      <p:sp>
        <p:nvSpPr>
          <p:cNvPr id="34837" name="Text Box 21"/>
          <p:cNvSpPr txBox="1">
            <a:spLocks noChangeArrowheads="1"/>
          </p:cNvSpPr>
          <p:nvPr/>
        </p:nvSpPr>
        <p:spPr bwMode="auto">
          <a:xfrm>
            <a:off x="3653506" y="1707222"/>
            <a:ext cx="2016125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en-GB" altLang="en-US" sz="2000" b="1" dirty="0">
                <a:solidFill>
                  <a:srgbClr val="007DC3"/>
                </a:solidFill>
              </a:rPr>
              <a:t>Questioning</a:t>
            </a:r>
          </a:p>
        </p:txBody>
      </p:sp>
      <p:sp>
        <p:nvSpPr>
          <p:cNvPr id="16" name="AutoShape 30"/>
          <p:cNvSpPr>
            <a:spLocks noChangeArrowheads="1"/>
          </p:cNvSpPr>
          <p:nvPr/>
        </p:nvSpPr>
        <p:spPr bwMode="auto">
          <a:xfrm rot="5400000">
            <a:off x="4170001" y="3057932"/>
            <a:ext cx="983134" cy="3240360"/>
          </a:xfrm>
          <a:prstGeom prst="stripedRightArrow">
            <a:avLst>
              <a:gd name="adj1" fmla="val 50000"/>
              <a:gd name="adj2" fmla="val 25000"/>
            </a:avLst>
          </a:prstGeom>
          <a:solidFill>
            <a:srgbClr val="007DC3"/>
          </a:solidFill>
          <a:ln w="12700">
            <a:noFill/>
            <a:miter lim="800000"/>
            <a:headEnd/>
            <a:tailEnd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0">
            <a:scrgbClr r="0" g="0" b="0"/>
          </a:lnRef>
          <a:fillRef idx="1002">
            <a:schemeClr val="dk2"/>
          </a:fillRef>
          <a:effectRef idx="0">
            <a:scrgbClr r="0" g="0" b="0"/>
          </a:effectRef>
          <a:fontRef idx="major"/>
        </p:style>
        <p:txBody>
          <a:bodyPr upright="1"/>
          <a:lstStyle/>
          <a:p>
            <a:pPr>
              <a:defRPr/>
            </a:pPr>
            <a:endParaRPr lang="en-GB" dirty="0"/>
          </a:p>
        </p:txBody>
      </p:sp>
      <p:sp>
        <p:nvSpPr>
          <p:cNvPr id="2" name="TextBox 1"/>
          <p:cNvSpPr txBox="1"/>
          <p:nvPr/>
        </p:nvSpPr>
        <p:spPr>
          <a:xfrm>
            <a:off x="4007842" y="4470661"/>
            <a:ext cx="13681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chemeClr val="bg1"/>
                </a:solidFill>
              </a:rPr>
              <a:t>Incubation</a:t>
            </a:r>
          </a:p>
        </p:txBody>
      </p:sp>
      <p:sp>
        <p:nvSpPr>
          <p:cNvPr id="18" name="TextBox 2"/>
          <p:cNvSpPr txBox="1">
            <a:spLocks noChangeArrowheads="1"/>
          </p:cNvSpPr>
          <p:nvPr/>
        </p:nvSpPr>
        <p:spPr bwMode="auto">
          <a:xfrm>
            <a:off x="6311533" y="5440615"/>
            <a:ext cx="2376264" cy="30777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/>
            <a:r>
              <a:rPr lang="en-GB" altLang="en-US" sz="1400" b="1" dirty="0">
                <a:solidFill>
                  <a:schemeClr val="tx1">
                    <a:lumMod val="50000"/>
                    <a:lumOff val="50000"/>
                  </a:schemeClr>
                </a:solidFill>
              </a:rPr>
              <a:t>See Dyer </a:t>
            </a:r>
            <a:r>
              <a:rPr lang="en-GB" altLang="en-US" sz="1400" b="1" i="1" dirty="0">
                <a:solidFill>
                  <a:schemeClr val="tx1">
                    <a:lumMod val="50000"/>
                    <a:lumOff val="50000"/>
                  </a:schemeClr>
                </a:solidFill>
              </a:rPr>
              <a:t>et al</a:t>
            </a:r>
            <a:r>
              <a:rPr lang="en-GB" altLang="en-US" sz="1400" b="1" dirty="0">
                <a:solidFill>
                  <a:schemeClr val="tx1">
                    <a:lumMod val="50000"/>
                    <a:lumOff val="50000"/>
                  </a:schemeClr>
                </a:solidFill>
              </a:rPr>
              <a:t>., 2009</a:t>
            </a: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1BAACF32-4351-5153-D9CD-E449E29813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199" y="74898"/>
            <a:ext cx="8229600" cy="461824"/>
          </a:xfrm>
        </p:spPr>
        <p:txBody>
          <a:bodyPr>
            <a:noAutofit/>
          </a:bodyPr>
          <a:lstStyle/>
          <a:p>
            <a:pPr marL="342900" marR="0" lvl="0" indent="-342900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tabLst/>
              <a:defRPr/>
            </a:pPr>
            <a:br>
              <a:rPr kumimoji="0" lang="en-GB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highlight>
                  <a:srgbClr val="FFFF00"/>
                </a:highlight>
                <a:uLnTx/>
                <a:uFillTx/>
                <a:latin typeface="Myriad Pro"/>
                <a:ea typeface="+mn-ea"/>
                <a:cs typeface="+mn-cs"/>
              </a:rPr>
            </a:br>
            <a:br>
              <a:rPr kumimoji="0" lang="en-GB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highlight>
                  <a:srgbClr val="FFFF00"/>
                </a:highlight>
                <a:uLnTx/>
                <a:uFillTx/>
                <a:latin typeface="Myriad Pro"/>
                <a:ea typeface="+mn-ea"/>
                <a:cs typeface="+mn-cs"/>
              </a:rPr>
            </a:br>
            <a:r>
              <a:rPr kumimoji="0" lang="en-GB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highlight>
                  <a:srgbClr val="FFFF00"/>
                </a:highlight>
                <a:uLnTx/>
                <a:uFillTx/>
                <a:latin typeface="Myriad Pro"/>
                <a:ea typeface="+mn-ea"/>
                <a:cs typeface="+mn-cs"/>
              </a:rPr>
              <a:t>Innovation &amp; Creativity– BMSW 4006</a:t>
            </a:r>
            <a:br>
              <a:rPr kumimoji="0" lang="en-GB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highlight>
                  <a:srgbClr val="FFFF00"/>
                </a:highlight>
                <a:uLnTx/>
                <a:uFillTx/>
                <a:latin typeface="Myriad Pro"/>
                <a:ea typeface="+mn-ea"/>
                <a:cs typeface="+mn-cs"/>
              </a:rPr>
            </a:br>
            <a:br>
              <a:rPr kumimoji="0" lang="en-GB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highlight>
                  <a:srgbClr val="FFFF00"/>
                </a:highlight>
                <a:uLnTx/>
                <a:uFillTx/>
                <a:latin typeface="Myriad Pro"/>
                <a:ea typeface="+mn-ea"/>
                <a:cs typeface="+mn-cs"/>
              </a:rPr>
            </a:br>
            <a:endParaRPr lang="en-GB" sz="2800" dirty="0"/>
          </a:p>
        </p:txBody>
      </p:sp>
      <p:pic>
        <p:nvPicPr>
          <p:cNvPr id="4" name="Picture 7">
            <a:extLst>
              <a:ext uri="{FF2B5EF4-FFF2-40B4-BE49-F238E27FC236}">
                <a16:creationId xmlns:a16="http://schemas.microsoft.com/office/drawing/2014/main" id="{7BAF652B-B1CF-034F-5377-557559778E0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duotone>
              <a:schemeClr val="accent5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75747" y="2237729"/>
            <a:ext cx="2160588" cy="1191271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314720040"/>
      </p:ext>
    </p:extLst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07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3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3073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3" dur="2000"/>
                                        <p:tgtEl>
                                          <p:spTgt spid="348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6" dur="2000"/>
                                        <p:tgtEl>
                                          <p:spTgt spid="348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9" dur="2000"/>
                                        <p:tgtEl>
                                          <p:spTgt spid="348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2" dur="2000"/>
                                        <p:tgtEl>
                                          <p:spTgt spid="348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0" dur="500"/>
                                        <p:tgtEl>
                                          <p:spTgt spid="348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3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4831" grpId="0"/>
      <p:bldP spid="30729" grpId="0" animBg="1"/>
      <p:bldP spid="34834" grpId="0"/>
      <p:bldP spid="34835" grpId="0"/>
      <p:bldP spid="34836" grpId="0"/>
      <p:bldP spid="34837" grpId="0"/>
      <p:bldP spid="2" grpId="0"/>
      <p:bldP spid="3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883" name="Rectangle 3"/>
          <p:cNvSpPr>
            <a:spLocks noGrp="1" noChangeArrowheads="1"/>
          </p:cNvSpPr>
          <p:nvPr>
            <p:ph idx="1"/>
          </p:nvPr>
        </p:nvSpPr>
        <p:spPr>
          <a:xfrm>
            <a:off x="457199" y="1052736"/>
            <a:ext cx="7561262" cy="3888432"/>
          </a:xfrm>
        </p:spPr>
        <p:txBody>
          <a:bodyPr>
            <a:normAutofit fontScale="92500"/>
          </a:bodyPr>
          <a:lstStyle/>
          <a:p>
            <a:pPr marL="0" lvl="0" indent="0" algn="ctr">
              <a:spcBef>
                <a:spcPts val="0"/>
              </a:spcBef>
              <a:buNone/>
            </a:pPr>
            <a:r>
              <a:rPr lang="en-GB" sz="2800" b="1" dirty="0">
                <a:solidFill>
                  <a:srgbClr val="007DC3"/>
                </a:solidFill>
              </a:rPr>
              <a:t>Techniques for Exploring Change</a:t>
            </a:r>
          </a:p>
          <a:p>
            <a:pPr>
              <a:lnSpc>
                <a:spcPct val="200000"/>
              </a:lnSpc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altLang="en-US" sz="2800" dirty="0">
                <a:solidFill>
                  <a:schemeClr val="bg1">
                    <a:lumMod val="50000"/>
                  </a:schemeClr>
                </a:solidFill>
              </a:rPr>
              <a:t>Brainstorming</a:t>
            </a:r>
          </a:p>
          <a:p>
            <a:pPr>
              <a:lnSpc>
                <a:spcPct val="200000"/>
              </a:lnSpc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altLang="en-US" sz="2800" dirty="0">
                <a:solidFill>
                  <a:schemeClr val="bg1">
                    <a:lumMod val="50000"/>
                  </a:schemeClr>
                </a:solidFill>
              </a:rPr>
              <a:t>PESTEL analysis</a:t>
            </a:r>
          </a:p>
          <a:p>
            <a:pPr>
              <a:lnSpc>
                <a:spcPct val="200000"/>
              </a:lnSpc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altLang="en-US" sz="2800" dirty="0">
                <a:solidFill>
                  <a:schemeClr val="bg1">
                    <a:lumMod val="50000"/>
                  </a:schemeClr>
                </a:solidFill>
              </a:rPr>
              <a:t>Futures thinking </a:t>
            </a:r>
          </a:p>
          <a:p>
            <a:pPr>
              <a:lnSpc>
                <a:spcPct val="200000"/>
              </a:lnSpc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altLang="en-US" sz="2800" dirty="0">
                <a:solidFill>
                  <a:schemeClr val="bg1">
                    <a:lumMod val="50000"/>
                  </a:schemeClr>
                </a:solidFill>
              </a:rPr>
              <a:t>Mapping</a:t>
            </a:r>
          </a:p>
        </p:txBody>
      </p:sp>
      <p:sp>
        <p:nvSpPr>
          <p:cNvPr id="6" name="Rectangle 3"/>
          <p:cNvSpPr txBox="1">
            <a:spLocks noChangeArrowheads="1"/>
          </p:cNvSpPr>
          <p:nvPr/>
        </p:nvSpPr>
        <p:spPr bwMode="auto">
          <a:xfrm>
            <a:off x="6156176" y="2637706"/>
            <a:ext cx="2663825" cy="244747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FF0000"/>
              </a:buClr>
              <a:buChar char="•"/>
              <a:defRPr sz="3000" b="1">
                <a:solidFill>
                  <a:srgbClr val="4D4D4D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292929"/>
              </a:buClr>
              <a:buFont typeface="Arial" charset="0"/>
              <a:buChar char="–"/>
              <a:defRPr sz="2800" b="1">
                <a:solidFill>
                  <a:srgbClr val="4D4D4D"/>
                </a:solidFill>
                <a:latin typeface="+mn-lt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FF0000"/>
              </a:buClr>
              <a:buChar char="•"/>
              <a:defRPr sz="2400" b="1">
                <a:solidFill>
                  <a:srgbClr val="4D4D4D"/>
                </a:solidFill>
                <a:latin typeface="+mn-lt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 b="1">
                <a:solidFill>
                  <a:srgbClr val="4D4D4D"/>
                </a:solidFill>
                <a:latin typeface="+mn-lt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 b="1">
                <a:solidFill>
                  <a:srgbClr val="4D4D4D"/>
                </a:solidFill>
                <a:latin typeface="+mn-lt"/>
                <a:cs typeface="+mn-cs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 b="1">
                <a:solidFill>
                  <a:srgbClr val="4D4D4D"/>
                </a:solidFill>
                <a:latin typeface="+mn-lt"/>
                <a:cs typeface="+mn-cs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 b="1">
                <a:solidFill>
                  <a:srgbClr val="4D4D4D"/>
                </a:solidFill>
                <a:latin typeface="+mn-lt"/>
                <a:cs typeface="+mn-cs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 b="1">
                <a:solidFill>
                  <a:srgbClr val="4D4D4D"/>
                </a:solidFill>
                <a:latin typeface="+mn-lt"/>
                <a:cs typeface="+mn-cs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 b="1">
                <a:solidFill>
                  <a:srgbClr val="4D4D4D"/>
                </a:solidFill>
                <a:latin typeface="+mn-lt"/>
                <a:cs typeface="+mn-cs"/>
              </a:defRPr>
            </a:lvl9pPr>
          </a:lstStyle>
          <a:p>
            <a:pPr marL="0" indent="0" eaLnBrk="1" hangingPunct="1">
              <a:spcBef>
                <a:spcPts val="0"/>
              </a:spcBef>
              <a:buNone/>
              <a:defRPr/>
            </a:pPr>
            <a:r>
              <a:rPr lang="en-GB" sz="2400" kern="0" dirty="0">
                <a:solidFill>
                  <a:srgbClr val="007DC3"/>
                </a:solidFill>
              </a:rPr>
              <a:t>P</a:t>
            </a:r>
            <a:r>
              <a:rPr lang="en-GB" sz="2000" kern="0" dirty="0">
                <a:solidFill>
                  <a:schemeClr val="accent1"/>
                </a:solidFill>
              </a:rPr>
              <a:t>olitical</a:t>
            </a:r>
          </a:p>
          <a:p>
            <a:pPr marL="0" indent="0" eaLnBrk="1" hangingPunct="1">
              <a:spcBef>
                <a:spcPts val="0"/>
              </a:spcBef>
              <a:buNone/>
              <a:defRPr/>
            </a:pPr>
            <a:r>
              <a:rPr lang="en-GB" sz="2400" kern="0" dirty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</a:t>
            </a:r>
            <a:r>
              <a:rPr lang="en-GB" sz="2400" kern="0" dirty="0">
                <a:solidFill>
                  <a:srgbClr val="007DC3"/>
                </a:solidFill>
              </a:rPr>
              <a:t>E</a:t>
            </a:r>
            <a:r>
              <a:rPr lang="en-GB" sz="2000" kern="0" dirty="0">
                <a:solidFill>
                  <a:schemeClr val="accent1"/>
                </a:solidFill>
              </a:rPr>
              <a:t>conomic</a:t>
            </a:r>
          </a:p>
          <a:p>
            <a:pPr marL="0" indent="0" eaLnBrk="1" hangingPunct="1">
              <a:spcBef>
                <a:spcPts val="0"/>
              </a:spcBef>
              <a:buFontTx/>
              <a:buNone/>
              <a:defRPr/>
            </a:pPr>
            <a:r>
              <a:rPr lang="en-GB" sz="2400" kern="0" dirty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</a:t>
            </a:r>
            <a:r>
              <a:rPr lang="en-GB" sz="2400" kern="0" dirty="0">
                <a:solidFill>
                  <a:srgbClr val="007DC3"/>
                </a:solidFill>
              </a:rPr>
              <a:t>S</a:t>
            </a:r>
            <a:r>
              <a:rPr lang="en-GB" sz="1800" kern="0" dirty="0">
                <a:solidFill>
                  <a:schemeClr val="accent1"/>
                </a:solidFill>
              </a:rPr>
              <a:t>ocial</a:t>
            </a:r>
          </a:p>
          <a:p>
            <a:pPr marL="0" indent="0" eaLnBrk="1" hangingPunct="1">
              <a:spcBef>
                <a:spcPts val="0"/>
              </a:spcBef>
              <a:buNone/>
              <a:defRPr/>
            </a:pPr>
            <a:r>
              <a:rPr lang="en-GB" sz="2000" kern="0" dirty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</a:t>
            </a:r>
            <a:r>
              <a:rPr lang="en-GB" sz="2400" kern="0" dirty="0">
                <a:solidFill>
                  <a:srgbClr val="007DC3"/>
                </a:solidFill>
              </a:rPr>
              <a:t>T</a:t>
            </a:r>
            <a:r>
              <a:rPr lang="en-GB" sz="2000" kern="0" dirty="0">
                <a:solidFill>
                  <a:schemeClr val="accent1"/>
                </a:solidFill>
              </a:rPr>
              <a:t>echnological</a:t>
            </a:r>
          </a:p>
          <a:p>
            <a:pPr marL="0" indent="0" eaLnBrk="1" hangingPunct="1">
              <a:spcBef>
                <a:spcPts val="0"/>
              </a:spcBef>
              <a:buFontTx/>
              <a:buNone/>
              <a:defRPr/>
            </a:pPr>
            <a:r>
              <a:rPr lang="en-GB" sz="2400" kern="0" dirty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</a:t>
            </a:r>
            <a:r>
              <a:rPr lang="en-GB" sz="2400" kern="0" dirty="0">
                <a:solidFill>
                  <a:srgbClr val="007DC3"/>
                </a:solidFill>
              </a:rPr>
              <a:t>E</a:t>
            </a:r>
            <a:r>
              <a:rPr lang="en-GB" sz="2000" kern="0" dirty="0">
                <a:solidFill>
                  <a:schemeClr val="accent5"/>
                </a:solidFill>
              </a:rPr>
              <a:t>conomic</a:t>
            </a:r>
          </a:p>
          <a:p>
            <a:pPr marL="0" indent="0" eaLnBrk="1" hangingPunct="1">
              <a:spcBef>
                <a:spcPts val="0"/>
              </a:spcBef>
              <a:buFontTx/>
              <a:buNone/>
              <a:defRPr/>
            </a:pPr>
            <a:r>
              <a:rPr lang="en-GB" sz="2800" kern="0" dirty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</a:t>
            </a:r>
            <a:r>
              <a:rPr lang="en-GB" sz="2800" kern="0" dirty="0">
                <a:solidFill>
                  <a:srgbClr val="007DC3"/>
                </a:solidFill>
              </a:rPr>
              <a:t>L</a:t>
            </a:r>
            <a:r>
              <a:rPr lang="en-GB" sz="2000" kern="0" dirty="0">
                <a:solidFill>
                  <a:schemeClr val="accent1"/>
                </a:solidFill>
              </a:rPr>
              <a:t>egal</a:t>
            </a:r>
          </a:p>
        </p:txBody>
      </p:sp>
      <p:sp>
        <p:nvSpPr>
          <p:cNvPr id="7" name="Title 2"/>
          <p:cNvSpPr txBox="1">
            <a:spLocks/>
          </p:cNvSpPr>
          <p:nvPr/>
        </p:nvSpPr>
        <p:spPr>
          <a:xfrm>
            <a:off x="457200" y="1196752"/>
            <a:ext cx="8229600" cy="828328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lnSpc>
                <a:spcPts val="5800"/>
              </a:lnSpc>
              <a:spcBef>
                <a:spcPct val="0"/>
              </a:spcBef>
              <a:buNone/>
              <a:defRPr sz="4000" b="1" kern="120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endParaRPr lang="en-GB" sz="3600" dirty="0">
              <a:solidFill>
                <a:srgbClr val="007DC3"/>
              </a:solidFill>
              <a:effectLst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012FA4D-B6D8-FD42-37C5-39F07EA8E5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199" y="74898"/>
            <a:ext cx="8229600" cy="461824"/>
          </a:xfrm>
        </p:spPr>
        <p:txBody>
          <a:bodyPr>
            <a:noAutofit/>
          </a:bodyPr>
          <a:lstStyle/>
          <a:p>
            <a:pPr marL="342900" marR="0" lvl="0" indent="-342900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tabLst/>
              <a:defRPr/>
            </a:pPr>
            <a:br>
              <a:rPr kumimoji="0" lang="en-GB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highlight>
                  <a:srgbClr val="FFFF00"/>
                </a:highlight>
                <a:uLnTx/>
                <a:uFillTx/>
                <a:latin typeface="Myriad Pro"/>
                <a:ea typeface="+mn-ea"/>
                <a:cs typeface="+mn-cs"/>
              </a:rPr>
            </a:br>
            <a:br>
              <a:rPr kumimoji="0" lang="en-GB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highlight>
                  <a:srgbClr val="FFFF00"/>
                </a:highlight>
                <a:uLnTx/>
                <a:uFillTx/>
                <a:latin typeface="Myriad Pro"/>
                <a:ea typeface="+mn-ea"/>
                <a:cs typeface="+mn-cs"/>
              </a:rPr>
            </a:br>
            <a:r>
              <a:rPr kumimoji="0" lang="en-GB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highlight>
                  <a:srgbClr val="FFFF00"/>
                </a:highlight>
                <a:uLnTx/>
                <a:uFillTx/>
                <a:latin typeface="Myriad Pro"/>
                <a:ea typeface="+mn-ea"/>
                <a:cs typeface="+mn-cs"/>
              </a:rPr>
              <a:t>Other skills– BMSW 4006</a:t>
            </a:r>
            <a:br>
              <a:rPr kumimoji="0" lang="en-GB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highlight>
                  <a:srgbClr val="FFFF00"/>
                </a:highlight>
                <a:uLnTx/>
                <a:uFillTx/>
                <a:latin typeface="Myriad Pro"/>
                <a:ea typeface="+mn-ea"/>
                <a:cs typeface="+mn-cs"/>
              </a:rPr>
            </a:br>
            <a:br>
              <a:rPr kumimoji="0" lang="en-GB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highlight>
                  <a:srgbClr val="FFFF00"/>
                </a:highlight>
                <a:uLnTx/>
                <a:uFillTx/>
                <a:latin typeface="Myriad Pro"/>
                <a:ea typeface="+mn-ea"/>
                <a:cs typeface="+mn-cs"/>
              </a:rPr>
            </a:b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3051145489"/>
      </p:ext>
    </p:extLst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8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228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88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12288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88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12288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88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5" dur="500"/>
                                        <p:tgtEl>
                                          <p:spTgt spid="12288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88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0" dur="500"/>
                                        <p:tgtEl>
                                          <p:spTgt spid="12288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2883" grpId="0" build="p"/>
      <p:bldP spid="6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Box 1"/>
          <p:cNvSpPr txBox="1"/>
          <p:nvPr/>
        </p:nvSpPr>
        <p:spPr>
          <a:xfrm>
            <a:off x="1043608" y="1459632"/>
            <a:ext cx="7056784" cy="457200"/>
          </a:xfrm>
          <a:prstGeom prst="rect">
            <a:avLst/>
          </a:prstGeom>
          <a:noFill/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1"/>
          </a:lnRef>
          <a:fillRef idx="1001">
            <a:schemeClr val="dk2"/>
          </a:fillRef>
          <a:effectRef idx="3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spcAft>
                <a:spcPts val="1000"/>
              </a:spcAft>
            </a:pPr>
            <a:r>
              <a:rPr lang="en-US" sz="2000" b="1" dirty="0">
                <a:solidFill>
                  <a:schemeClr val="bg1">
                    <a:lumMod val="50000"/>
                  </a:schemeClr>
                </a:solidFill>
                <a:effectLst/>
                <a:latin typeface="Arial"/>
                <a:ea typeface="Calibri"/>
                <a:cs typeface="Times New Roman"/>
              </a:rPr>
              <a:t>List attributes of product / service</a:t>
            </a:r>
            <a:endParaRPr lang="en-GB" sz="2000" dirty="0">
              <a:solidFill>
                <a:schemeClr val="bg1">
                  <a:lumMod val="50000"/>
                </a:schemeClr>
              </a:solidFill>
              <a:effectLst/>
              <a:ea typeface="Calibri"/>
              <a:cs typeface="Times New Roman"/>
            </a:endParaRPr>
          </a:p>
        </p:txBody>
      </p:sp>
      <p:sp>
        <p:nvSpPr>
          <p:cNvPr id="3" name="Down Arrow 2"/>
          <p:cNvSpPr/>
          <p:nvPr/>
        </p:nvSpPr>
        <p:spPr>
          <a:xfrm>
            <a:off x="4339178" y="3752716"/>
            <a:ext cx="350520" cy="180340"/>
          </a:xfrm>
          <a:prstGeom prst="downArrow">
            <a:avLst/>
          </a:prstGeom>
          <a:solidFill>
            <a:srgbClr val="007DC3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  <a:sp3d>
            <a:bevelT w="139700" h="139700"/>
          </a:sp3d>
        </p:spPr>
        <p:style>
          <a:lnRef idx="0">
            <a:schemeClr val="accent6"/>
          </a:lnRef>
          <a:fillRef idx="1001">
            <a:schemeClr val="dk2"/>
          </a:fillRef>
          <a:effectRef idx="3">
            <a:schemeClr val="accent6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en-GB"/>
          </a:p>
        </p:txBody>
      </p:sp>
      <p:sp>
        <p:nvSpPr>
          <p:cNvPr id="5" name="Down Arrow 4"/>
          <p:cNvSpPr/>
          <p:nvPr/>
        </p:nvSpPr>
        <p:spPr>
          <a:xfrm>
            <a:off x="4339178" y="1952516"/>
            <a:ext cx="350520" cy="180340"/>
          </a:xfrm>
          <a:prstGeom prst="downArrow">
            <a:avLst/>
          </a:prstGeom>
          <a:solidFill>
            <a:srgbClr val="007DC3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  <a:sp3d>
            <a:bevelT w="139700" h="139700"/>
          </a:sp3d>
        </p:spPr>
        <p:style>
          <a:lnRef idx="1">
            <a:schemeClr val="accent6"/>
          </a:lnRef>
          <a:fillRef idx="1001">
            <a:schemeClr val="dk2"/>
          </a:fillRef>
          <a:effectRef idx="1">
            <a:schemeClr val="accent6"/>
          </a:effectRef>
          <a:fontRef idx="minor">
            <a:schemeClr val="dk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en-GB"/>
          </a:p>
        </p:txBody>
      </p:sp>
      <p:sp>
        <p:nvSpPr>
          <p:cNvPr id="6" name="Down Arrow 5"/>
          <p:cNvSpPr/>
          <p:nvPr/>
        </p:nvSpPr>
        <p:spPr>
          <a:xfrm>
            <a:off x="4339178" y="2960628"/>
            <a:ext cx="350520" cy="180340"/>
          </a:xfrm>
          <a:prstGeom prst="downArrow">
            <a:avLst/>
          </a:prstGeom>
          <a:solidFill>
            <a:srgbClr val="007DC3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  <a:sp3d>
            <a:bevelT w="139700" h="139700"/>
          </a:sp3d>
        </p:spPr>
        <p:style>
          <a:lnRef idx="1">
            <a:schemeClr val="accent6"/>
          </a:lnRef>
          <a:fillRef idx="1001">
            <a:schemeClr val="dk2"/>
          </a:fillRef>
          <a:effectRef idx="1">
            <a:schemeClr val="accent6"/>
          </a:effectRef>
          <a:fontRef idx="minor">
            <a:schemeClr val="dk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en-GB"/>
          </a:p>
        </p:txBody>
      </p:sp>
      <p:sp>
        <p:nvSpPr>
          <p:cNvPr id="7" name="Text Box 49"/>
          <p:cNvSpPr txBox="1"/>
          <p:nvPr/>
        </p:nvSpPr>
        <p:spPr>
          <a:xfrm>
            <a:off x="1043608" y="2154421"/>
            <a:ext cx="7056784" cy="770523"/>
          </a:xfrm>
          <a:prstGeom prst="rect">
            <a:avLst/>
          </a:prstGeom>
          <a:noFill/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1"/>
          </a:lnRef>
          <a:fillRef idx="1001">
            <a:schemeClr val="dk2"/>
          </a:fillRef>
          <a:effectRef idx="3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spcAft>
                <a:spcPts val="1000"/>
              </a:spcAft>
            </a:pPr>
            <a:r>
              <a:rPr lang="en-US" sz="2000" b="1" dirty="0">
                <a:solidFill>
                  <a:schemeClr val="bg1">
                    <a:lumMod val="50000"/>
                  </a:schemeClr>
                </a:solidFill>
                <a:effectLst/>
                <a:latin typeface="Arial"/>
                <a:ea typeface="Calibri"/>
                <a:cs typeface="Times New Roman"/>
              </a:rPr>
              <a:t>Brainstorm the dimensions onto which these attributes might be mapped</a:t>
            </a:r>
            <a:endParaRPr lang="en-GB" sz="2000" dirty="0">
              <a:solidFill>
                <a:schemeClr val="bg1">
                  <a:lumMod val="50000"/>
                </a:schemeClr>
              </a:solidFill>
              <a:effectLst/>
              <a:ea typeface="Calibri"/>
              <a:cs typeface="Times New Roman"/>
            </a:endParaRPr>
          </a:p>
        </p:txBody>
      </p:sp>
      <p:sp>
        <p:nvSpPr>
          <p:cNvPr id="8" name="Text Box 50"/>
          <p:cNvSpPr txBox="1"/>
          <p:nvPr/>
        </p:nvSpPr>
        <p:spPr>
          <a:xfrm>
            <a:off x="1106096" y="3216017"/>
            <a:ext cx="7056784" cy="501015"/>
          </a:xfrm>
          <a:prstGeom prst="rect">
            <a:avLst/>
          </a:prstGeom>
          <a:noFill/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1"/>
          </a:lnRef>
          <a:fillRef idx="1001">
            <a:schemeClr val="dk2"/>
          </a:fillRef>
          <a:effectRef idx="3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spcAft>
                <a:spcPts val="1000"/>
              </a:spcAft>
            </a:pPr>
            <a:r>
              <a:rPr lang="en-US" sz="2000" b="1" dirty="0">
                <a:solidFill>
                  <a:schemeClr val="bg1">
                    <a:lumMod val="50000"/>
                  </a:schemeClr>
                </a:solidFill>
                <a:effectLst/>
                <a:latin typeface="Arial"/>
                <a:ea typeface="Calibri"/>
                <a:cs typeface="Times New Roman"/>
              </a:rPr>
              <a:t>Identify the gaps in the mapping</a:t>
            </a:r>
            <a:endParaRPr lang="en-GB" sz="2000" dirty="0">
              <a:solidFill>
                <a:schemeClr val="bg1">
                  <a:lumMod val="50000"/>
                </a:schemeClr>
              </a:solidFill>
              <a:effectLst/>
              <a:ea typeface="Calibri"/>
              <a:cs typeface="Times New Roman"/>
            </a:endParaRPr>
          </a:p>
        </p:txBody>
      </p:sp>
      <p:sp>
        <p:nvSpPr>
          <p:cNvPr id="18" name="Rectangle 19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20" name="Rectangle 28"/>
          <p:cNvSpPr>
            <a:spLocks noChangeArrowheads="1"/>
          </p:cNvSpPr>
          <p:nvPr/>
        </p:nvSpPr>
        <p:spPr bwMode="auto">
          <a:xfrm>
            <a:off x="0" y="45720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br>
              <a:rPr kumimoji="0" lang="en-GB" altLang="en-US" sz="11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</a:br>
            <a:endParaRPr kumimoji="0" lang="en-GB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21" name="Rectangle 30"/>
          <p:cNvSpPr>
            <a:spLocks noChangeArrowheads="1"/>
          </p:cNvSpPr>
          <p:nvPr/>
        </p:nvSpPr>
        <p:spPr bwMode="auto">
          <a:xfrm>
            <a:off x="0" y="45720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14" name="Text Box 50"/>
          <p:cNvSpPr txBox="1"/>
          <p:nvPr/>
        </p:nvSpPr>
        <p:spPr>
          <a:xfrm>
            <a:off x="1043608" y="3925147"/>
            <a:ext cx="7056784" cy="511965"/>
          </a:xfrm>
          <a:prstGeom prst="rect">
            <a:avLst/>
          </a:prstGeom>
          <a:noFill/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1"/>
          </a:lnRef>
          <a:fillRef idx="1001">
            <a:schemeClr val="dk2"/>
          </a:fillRef>
          <a:effectRef idx="3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spcAft>
                <a:spcPts val="1000"/>
              </a:spcAft>
            </a:pPr>
            <a:r>
              <a:rPr lang="en-US" sz="2000" b="1" dirty="0">
                <a:solidFill>
                  <a:schemeClr val="bg1">
                    <a:lumMod val="50000"/>
                  </a:schemeClr>
                </a:solidFill>
                <a:effectLst/>
                <a:latin typeface="Arial"/>
                <a:ea typeface="Calibri"/>
                <a:cs typeface="Times New Roman"/>
              </a:rPr>
              <a:t>Verify dimensions &amp; gaps using market research</a:t>
            </a:r>
            <a:endParaRPr lang="en-GB" sz="2000" dirty="0">
              <a:solidFill>
                <a:schemeClr val="bg1">
                  <a:lumMod val="50000"/>
                </a:schemeClr>
              </a:solidFill>
              <a:effectLst/>
              <a:ea typeface="Calibri"/>
              <a:cs typeface="Times New Roman"/>
            </a:endParaRPr>
          </a:p>
        </p:txBody>
      </p:sp>
      <p:sp>
        <p:nvSpPr>
          <p:cNvPr id="15" name="Down Arrow 14"/>
          <p:cNvSpPr/>
          <p:nvPr/>
        </p:nvSpPr>
        <p:spPr>
          <a:xfrm>
            <a:off x="4339178" y="4393223"/>
            <a:ext cx="350520" cy="180340"/>
          </a:xfrm>
          <a:prstGeom prst="downArrow">
            <a:avLst/>
          </a:prstGeom>
          <a:solidFill>
            <a:srgbClr val="007DC3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  <a:sp3d>
            <a:bevelT w="139700" h="139700"/>
          </a:sp3d>
        </p:spPr>
        <p:style>
          <a:lnRef idx="0">
            <a:schemeClr val="accent6"/>
          </a:lnRef>
          <a:fillRef idx="1001">
            <a:schemeClr val="dk2"/>
          </a:fillRef>
          <a:effectRef idx="3">
            <a:schemeClr val="accent6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en-GB"/>
          </a:p>
        </p:txBody>
      </p:sp>
      <p:pic>
        <p:nvPicPr>
          <p:cNvPr id="16" name="Picture 3" descr="K:\Editorial\BCSE\610 Business &amp; Management\Burns - New Venture Creation\2e\Website\FINAL Website materials\powerpoints and workbook january\formatted\photoshop\134505 copy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1976" y="4659644"/>
            <a:ext cx="802981" cy="1037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itle 1">
            <a:extLst>
              <a:ext uri="{FF2B5EF4-FFF2-40B4-BE49-F238E27FC236}">
                <a16:creationId xmlns:a16="http://schemas.microsoft.com/office/drawing/2014/main" id="{332B7182-155B-EBD9-9F1C-D25F81FE6CBF}"/>
              </a:ext>
            </a:extLst>
          </p:cNvPr>
          <p:cNvSpPr txBox="1">
            <a:spLocks/>
          </p:cNvSpPr>
          <p:nvPr/>
        </p:nvSpPr>
        <p:spPr>
          <a:xfrm>
            <a:off x="574898" y="183248"/>
            <a:ext cx="8229600" cy="461824"/>
          </a:xfrm>
          <a:prstGeom prst="rect">
            <a:avLst/>
          </a:prstGeom>
        </p:spPr>
        <p:txBody>
          <a:bodyPr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342900" indent="-342900">
              <a:spcBef>
                <a:spcPct val="20000"/>
              </a:spcBef>
              <a:defRPr/>
            </a:pPr>
            <a:r>
              <a:rPr lang="en-GB" sz="2800" b="1" dirty="0">
                <a:solidFill>
                  <a:prstClr val="black"/>
                </a:solidFill>
                <a:highlight>
                  <a:srgbClr val="FFFF00"/>
                </a:highlight>
                <a:latin typeface="Myriad Pro"/>
                <a:ea typeface="+mn-ea"/>
                <a:cs typeface="+mn-cs"/>
              </a:rPr>
              <a:t>Other skills– BMSW 4006</a:t>
            </a:r>
            <a:br>
              <a:rPr lang="en-GB" sz="2800" b="1" dirty="0">
                <a:solidFill>
                  <a:prstClr val="black"/>
                </a:solidFill>
                <a:highlight>
                  <a:srgbClr val="FFFF00"/>
                </a:highlight>
                <a:latin typeface="Myriad Pro"/>
                <a:ea typeface="+mn-ea"/>
                <a:cs typeface="+mn-cs"/>
              </a:rPr>
            </a:br>
            <a:br>
              <a:rPr lang="en-GB" sz="2800" b="1" dirty="0">
                <a:solidFill>
                  <a:prstClr val="black"/>
                </a:solidFill>
                <a:highlight>
                  <a:srgbClr val="FFFF00"/>
                </a:highlight>
                <a:latin typeface="Myriad Pro"/>
                <a:ea typeface="+mn-ea"/>
                <a:cs typeface="+mn-cs"/>
              </a:rPr>
            </a:br>
            <a:endParaRPr lang="en-GB" sz="2800" b="1" dirty="0">
              <a:solidFill>
                <a:srgbClr val="007DC3"/>
              </a:solidFill>
              <a:effectLst/>
            </a:endParaRPr>
          </a:p>
          <a:p>
            <a:pPr marL="342900" indent="-342900">
              <a:spcBef>
                <a:spcPct val="20000"/>
              </a:spcBef>
              <a:defRPr/>
            </a:pPr>
            <a:endParaRPr lang="en-GB" sz="2800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498CBE6-E7E5-0886-D263-1F6C78953B43}"/>
              </a:ext>
            </a:extLst>
          </p:cNvPr>
          <p:cNvSpPr txBox="1"/>
          <p:nvPr/>
        </p:nvSpPr>
        <p:spPr>
          <a:xfrm>
            <a:off x="878606" y="779704"/>
            <a:ext cx="73867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kumimoji="0" lang="en-GB" sz="2800" b="1" i="0" u="none" strike="noStrike" kern="1200" cap="none" spc="0" normalizeH="0" baseline="0" noProof="0" dirty="0">
                <a:ln>
                  <a:noFill/>
                </a:ln>
                <a:solidFill>
                  <a:srgbClr val="007DC3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Spotting opportunity: Gap analysis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01141399"/>
      </p:ext>
    </p:extLst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5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8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6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4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5" grpId="0" animBg="1"/>
      <p:bldP spid="6" grpId="0" animBg="1"/>
      <p:bldP spid="7" grpId="0"/>
      <p:bldP spid="8" grpId="0"/>
      <p:bldP spid="14" grpId="0"/>
      <p:bldP spid="15" grpId="0" animBg="1"/>
      <p:bldP spid="4" grpId="0"/>
      <p:bldP spid="9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Box 1"/>
          <p:cNvSpPr txBox="1"/>
          <p:nvPr/>
        </p:nvSpPr>
        <p:spPr>
          <a:xfrm>
            <a:off x="1043608" y="1459632"/>
            <a:ext cx="7056784" cy="457200"/>
          </a:xfrm>
          <a:prstGeom prst="rect">
            <a:avLst/>
          </a:prstGeom>
          <a:noFill/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1"/>
          </a:lnRef>
          <a:fillRef idx="1001">
            <a:schemeClr val="dk2"/>
          </a:fillRef>
          <a:effectRef idx="3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spcAft>
                <a:spcPts val="1000"/>
              </a:spcAft>
            </a:pPr>
            <a:r>
              <a:rPr lang="en-US" sz="2000" b="1" dirty="0">
                <a:solidFill>
                  <a:schemeClr val="bg1">
                    <a:lumMod val="50000"/>
                  </a:schemeClr>
                </a:solidFill>
                <a:effectLst/>
                <a:latin typeface="Arial"/>
                <a:ea typeface="Calibri"/>
                <a:cs typeface="Times New Roman"/>
              </a:rPr>
              <a:t>List attributes of product / service</a:t>
            </a:r>
            <a:endParaRPr lang="en-GB" sz="2000" dirty="0">
              <a:solidFill>
                <a:schemeClr val="bg1">
                  <a:lumMod val="50000"/>
                </a:schemeClr>
              </a:solidFill>
              <a:effectLst/>
              <a:ea typeface="Calibri"/>
              <a:cs typeface="Times New Roman"/>
            </a:endParaRPr>
          </a:p>
        </p:txBody>
      </p:sp>
      <p:sp>
        <p:nvSpPr>
          <p:cNvPr id="3" name="Down Arrow 2"/>
          <p:cNvSpPr/>
          <p:nvPr/>
        </p:nvSpPr>
        <p:spPr>
          <a:xfrm>
            <a:off x="4339178" y="3752716"/>
            <a:ext cx="350520" cy="180340"/>
          </a:xfrm>
          <a:prstGeom prst="downArrow">
            <a:avLst/>
          </a:prstGeom>
          <a:solidFill>
            <a:srgbClr val="007DC3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  <a:sp3d>
            <a:bevelT w="139700" h="139700"/>
          </a:sp3d>
        </p:spPr>
        <p:style>
          <a:lnRef idx="0">
            <a:schemeClr val="accent6"/>
          </a:lnRef>
          <a:fillRef idx="1001">
            <a:schemeClr val="dk2"/>
          </a:fillRef>
          <a:effectRef idx="3">
            <a:schemeClr val="accent6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en-GB"/>
          </a:p>
        </p:txBody>
      </p:sp>
      <p:sp>
        <p:nvSpPr>
          <p:cNvPr id="5" name="Down Arrow 4"/>
          <p:cNvSpPr/>
          <p:nvPr/>
        </p:nvSpPr>
        <p:spPr>
          <a:xfrm>
            <a:off x="4339178" y="1952516"/>
            <a:ext cx="350520" cy="180340"/>
          </a:xfrm>
          <a:prstGeom prst="downArrow">
            <a:avLst/>
          </a:prstGeom>
          <a:solidFill>
            <a:srgbClr val="007DC3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  <a:sp3d>
            <a:bevelT w="139700" h="139700"/>
          </a:sp3d>
        </p:spPr>
        <p:style>
          <a:lnRef idx="1">
            <a:schemeClr val="accent6"/>
          </a:lnRef>
          <a:fillRef idx="1001">
            <a:schemeClr val="dk2"/>
          </a:fillRef>
          <a:effectRef idx="1">
            <a:schemeClr val="accent6"/>
          </a:effectRef>
          <a:fontRef idx="minor">
            <a:schemeClr val="dk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en-GB"/>
          </a:p>
        </p:txBody>
      </p:sp>
      <p:sp>
        <p:nvSpPr>
          <p:cNvPr id="6" name="Down Arrow 5"/>
          <p:cNvSpPr/>
          <p:nvPr/>
        </p:nvSpPr>
        <p:spPr>
          <a:xfrm>
            <a:off x="4339178" y="2960628"/>
            <a:ext cx="350520" cy="180340"/>
          </a:xfrm>
          <a:prstGeom prst="downArrow">
            <a:avLst/>
          </a:prstGeom>
          <a:solidFill>
            <a:srgbClr val="007DC3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  <a:sp3d>
            <a:bevelT w="139700" h="139700"/>
          </a:sp3d>
        </p:spPr>
        <p:style>
          <a:lnRef idx="1">
            <a:schemeClr val="accent6"/>
          </a:lnRef>
          <a:fillRef idx="1001">
            <a:schemeClr val="dk2"/>
          </a:fillRef>
          <a:effectRef idx="1">
            <a:schemeClr val="accent6"/>
          </a:effectRef>
          <a:fontRef idx="minor">
            <a:schemeClr val="dk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en-GB"/>
          </a:p>
        </p:txBody>
      </p:sp>
      <p:sp>
        <p:nvSpPr>
          <p:cNvPr id="7" name="Text Box 49"/>
          <p:cNvSpPr txBox="1"/>
          <p:nvPr/>
        </p:nvSpPr>
        <p:spPr>
          <a:xfrm>
            <a:off x="1043608" y="2154421"/>
            <a:ext cx="7056784" cy="770523"/>
          </a:xfrm>
          <a:prstGeom prst="rect">
            <a:avLst/>
          </a:prstGeom>
          <a:noFill/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1"/>
          </a:lnRef>
          <a:fillRef idx="1001">
            <a:schemeClr val="dk2"/>
          </a:fillRef>
          <a:effectRef idx="3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spcAft>
                <a:spcPts val="1000"/>
              </a:spcAft>
            </a:pPr>
            <a:r>
              <a:rPr lang="en-US" sz="2000" b="1" dirty="0">
                <a:solidFill>
                  <a:schemeClr val="bg1">
                    <a:lumMod val="50000"/>
                  </a:schemeClr>
                </a:solidFill>
                <a:effectLst/>
                <a:latin typeface="Arial"/>
                <a:ea typeface="Calibri"/>
                <a:cs typeface="Times New Roman"/>
              </a:rPr>
              <a:t>Brainstorm the dimensions onto which these attributes might be mapped</a:t>
            </a:r>
            <a:endParaRPr lang="en-GB" sz="2000" dirty="0">
              <a:solidFill>
                <a:schemeClr val="bg1">
                  <a:lumMod val="50000"/>
                </a:schemeClr>
              </a:solidFill>
              <a:effectLst/>
              <a:ea typeface="Calibri"/>
              <a:cs typeface="Times New Roman"/>
            </a:endParaRPr>
          </a:p>
        </p:txBody>
      </p:sp>
      <p:sp>
        <p:nvSpPr>
          <p:cNvPr id="8" name="Text Box 50"/>
          <p:cNvSpPr txBox="1"/>
          <p:nvPr/>
        </p:nvSpPr>
        <p:spPr>
          <a:xfrm>
            <a:off x="1106096" y="3216017"/>
            <a:ext cx="7056784" cy="501015"/>
          </a:xfrm>
          <a:prstGeom prst="rect">
            <a:avLst/>
          </a:prstGeom>
          <a:noFill/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1"/>
          </a:lnRef>
          <a:fillRef idx="1001">
            <a:schemeClr val="dk2"/>
          </a:fillRef>
          <a:effectRef idx="3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spcAft>
                <a:spcPts val="1000"/>
              </a:spcAft>
            </a:pPr>
            <a:r>
              <a:rPr lang="en-US" sz="2000" b="1" dirty="0">
                <a:solidFill>
                  <a:schemeClr val="bg1">
                    <a:lumMod val="50000"/>
                  </a:schemeClr>
                </a:solidFill>
                <a:effectLst/>
                <a:latin typeface="Arial"/>
                <a:ea typeface="Calibri"/>
                <a:cs typeface="Times New Roman"/>
              </a:rPr>
              <a:t>Identify the gaps in the mapping</a:t>
            </a:r>
            <a:endParaRPr lang="en-GB" sz="2000" dirty="0">
              <a:solidFill>
                <a:schemeClr val="bg1">
                  <a:lumMod val="50000"/>
                </a:schemeClr>
              </a:solidFill>
              <a:effectLst/>
              <a:ea typeface="Calibri"/>
              <a:cs typeface="Times New Roman"/>
            </a:endParaRPr>
          </a:p>
        </p:txBody>
      </p:sp>
      <p:sp>
        <p:nvSpPr>
          <p:cNvPr id="18" name="Rectangle 19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20" name="Rectangle 28"/>
          <p:cNvSpPr>
            <a:spLocks noChangeArrowheads="1"/>
          </p:cNvSpPr>
          <p:nvPr/>
        </p:nvSpPr>
        <p:spPr bwMode="auto">
          <a:xfrm>
            <a:off x="0" y="45720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br>
              <a:rPr kumimoji="0" lang="en-GB" altLang="en-US" sz="11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</a:br>
            <a:endParaRPr kumimoji="0" lang="en-GB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21" name="Rectangle 30"/>
          <p:cNvSpPr>
            <a:spLocks noChangeArrowheads="1"/>
          </p:cNvSpPr>
          <p:nvPr/>
        </p:nvSpPr>
        <p:spPr bwMode="auto">
          <a:xfrm>
            <a:off x="0" y="45720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14" name="Text Box 50"/>
          <p:cNvSpPr txBox="1"/>
          <p:nvPr/>
        </p:nvSpPr>
        <p:spPr>
          <a:xfrm>
            <a:off x="1043608" y="3925147"/>
            <a:ext cx="7056784" cy="511965"/>
          </a:xfrm>
          <a:prstGeom prst="rect">
            <a:avLst/>
          </a:prstGeom>
          <a:noFill/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1"/>
          </a:lnRef>
          <a:fillRef idx="1001">
            <a:schemeClr val="dk2"/>
          </a:fillRef>
          <a:effectRef idx="3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spcAft>
                <a:spcPts val="1000"/>
              </a:spcAft>
            </a:pPr>
            <a:r>
              <a:rPr lang="en-US" sz="2000" b="1" dirty="0">
                <a:solidFill>
                  <a:schemeClr val="bg1">
                    <a:lumMod val="50000"/>
                  </a:schemeClr>
                </a:solidFill>
                <a:effectLst/>
                <a:latin typeface="Arial"/>
                <a:ea typeface="Calibri"/>
                <a:cs typeface="Times New Roman"/>
              </a:rPr>
              <a:t>Verify dimensions &amp; gaps using market research</a:t>
            </a:r>
            <a:endParaRPr lang="en-GB" sz="2000" dirty="0">
              <a:solidFill>
                <a:schemeClr val="bg1">
                  <a:lumMod val="50000"/>
                </a:schemeClr>
              </a:solidFill>
              <a:effectLst/>
              <a:ea typeface="Calibri"/>
              <a:cs typeface="Times New Roman"/>
            </a:endParaRPr>
          </a:p>
        </p:txBody>
      </p:sp>
      <p:sp>
        <p:nvSpPr>
          <p:cNvPr id="15" name="Down Arrow 14"/>
          <p:cNvSpPr/>
          <p:nvPr/>
        </p:nvSpPr>
        <p:spPr>
          <a:xfrm>
            <a:off x="4339178" y="4393223"/>
            <a:ext cx="350520" cy="180340"/>
          </a:xfrm>
          <a:prstGeom prst="downArrow">
            <a:avLst/>
          </a:prstGeom>
          <a:solidFill>
            <a:srgbClr val="007DC3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  <a:sp3d>
            <a:bevelT w="139700" h="139700"/>
          </a:sp3d>
        </p:spPr>
        <p:style>
          <a:lnRef idx="0">
            <a:schemeClr val="accent6"/>
          </a:lnRef>
          <a:fillRef idx="1001">
            <a:schemeClr val="dk2"/>
          </a:fillRef>
          <a:effectRef idx="3">
            <a:schemeClr val="accent6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en-GB"/>
          </a:p>
        </p:txBody>
      </p:sp>
      <p:pic>
        <p:nvPicPr>
          <p:cNvPr id="16" name="Picture 3" descr="K:\Editorial\BCSE\610 Business &amp; Management\Burns - New Venture Creation\2e\Website\FINAL Website materials\powerpoints and workbook january\formatted\photoshop\134505 copy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1976" y="4659644"/>
            <a:ext cx="802981" cy="1037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itle 1">
            <a:extLst>
              <a:ext uri="{FF2B5EF4-FFF2-40B4-BE49-F238E27FC236}">
                <a16:creationId xmlns:a16="http://schemas.microsoft.com/office/drawing/2014/main" id="{332B7182-155B-EBD9-9F1C-D25F81FE6CBF}"/>
              </a:ext>
            </a:extLst>
          </p:cNvPr>
          <p:cNvSpPr txBox="1">
            <a:spLocks/>
          </p:cNvSpPr>
          <p:nvPr/>
        </p:nvSpPr>
        <p:spPr>
          <a:xfrm>
            <a:off x="574898" y="183248"/>
            <a:ext cx="8229600" cy="461824"/>
          </a:xfrm>
          <a:prstGeom prst="rect">
            <a:avLst/>
          </a:prstGeom>
        </p:spPr>
        <p:txBody>
          <a:bodyPr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342900" indent="-342900">
              <a:spcBef>
                <a:spcPct val="20000"/>
              </a:spcBef>
              <a:defRPr/>
            </a:pPr>
            <a:r>
              <a:rPr lang="en-GB" sz="2800" b="1" dirty="0">
                <a:solidFill>
                  <a:prstClr val="black"/>
                </a:solidFill>
                <a:highlight>
                  <a:srgbClr val="FFFF00"/>
                </a:highlight>
                <a:latin typeface="Myriad Pro"/>
                <a:ea typeface="+mn-ea"/>
                <a:cs typeface="+mn-cs"/>
              </a:rPr>
              <a:t>Other skills– BMSW 4006</a:t>
            </a:r>
            <a:br>
              <a:rPr lang="en-GB" sz="2800" b="1" dirty="0">
                <a:solidFill>
                  <a:prstClr val="black"/>
                </a:solidFill>
                <a:highlight>
                  <a:srgbClr val="FFFF00"/>
                </a:highlight>
                <a:latin typeface="Myriad Pro"/>
                <a:ea typeface="+mn-ea"/>
                <a:cs typeface="+mn-cs"/>
              </a:rPr>
            </a:br>
            <a:br>
              <a:rPr lang="en-GB" sz="2800" b="1" dirty="0">
                <a:solidFill>
                  <a:prstClr val="black"/>
                </a:solidFill>
                <a:highlight>
                  <a:srgbClr val="FFFF00"/>
                </a:highlight>
                <a:latin typeface="Myriad Pro"/>
                <a:ea typeface="+mn-ea"/>
                <a:cs typeface="+mn-cs"/>
              </a:rPr>
            </a:br>
            <a:endParaRPr lang="en-GB" sz="2800" b="1" dirty="0">
              <a:solidFill>
                <a:srgbClr val="007DC3"/>
              </a:solidFill>
              <a:effectLst/>
            </a:endParaRPr>
          </a:p>
          <a:p>
            <a:pPr marL="342900" indent="-342900">
              <a:spcBef>
                <a:spcPct val="20000"/>
              </a:spcBef>
              <a:defRPr/>
            </a:pPr>
            <a:endParaRPr lang="en-GB" sz="2800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498CBE6-E7E5-0886-D263-1F6C78953B43}"/>
              </a:ext>
            </a:extLst>
          </p:cNvPr>
          <p:cNvSpPr txBox="1"/>
          <p:nvPr/>
        </p:nvSpPr>
        <p:spPr>
          <a:xfrm>
            <a:off x="878606" y="779704"/>
            <a:ext cx="73867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kumimoji="0" lang="en-GB" sz="2800" b="1" i="0" u="none" strike="noStrike" kern="1200" cap="none" spc="0" normalizeH="0" baseline="0" noProof="0" dirty="0">
                <a:ln>
                  <a:noFill/>
                </a:ln>
                <a:solidFill>
                  <a:srgbClr val="007DC3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Spotting opportunity: Gap analysis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08573588"/>
      </p:ext>
    </p:extLst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5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8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6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4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5" grpId="0" animBg="1"/>
      <p:bldP spid="6" grpId="0" animBg="1"/>
      <p:bldP spid="7" grpId="0"/>
      <p:bldP spid="8" grpId="0"/>
      <p:bldP spid="14" grpId="0"/>
      <p:bldP spid="15" grpId="0" animBg="1"/>
      <p:bldP spid="4" grpId="0"/>
      <p:bldP spid="9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3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bIns="39675" anchor="ctr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endParaRPr lang="en-GB" altLang="en-US"/>
          </a:p>
        </p:txBody>
      </p:sp>
      <p:sp>
        <p:nvSpPr>
          <p:cNvPr id="23555" name="Rectangle 4"/>
          <p:cNvSpPr>
            <a:spLocks noChangeArrowheads="1"/>
          </p:cNvSpPr>
          <p:nvPr/>
        </p:nvSpPr>
        <p:spPr bwMode="auto">
          <a:xfrm>
            <a:off x="7932" y="314391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bIns="39675" anchor="ctr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endParaRPr lang="en-GB" altLang="en-US"/>
          </a:p>
        </p:txBody>
      </p:sp>
      <p:sp>
        <p:nvSpPr>
          <p:cNvPr id="23556" name="Rectangle 5"/>
          <p:cNvSpPr>
            <a:spLocks noChangeArrowheads="1"/>
          </p:cNvSpPr>
          <p:nvPr/>
        </p:nvSpPr>
        <p:spPr bwMode="auto">
          <a:xfrm>
            <a:off x="7932" y="314391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bIns="39675" anchor="ctr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endParaRPr lang="en-GB" altLang="en-US"/>
          </a:p>
        </p:txBody>
      </p:sp>
      <p:sp>
        <p:nvSpPr>
          <p:cNvPr id="23557" name="Rectangle 6"/>
          <p:cNvSpPr>
            <a:spLocks noChangeArrowheads="1"/>
          </p:cNvSpPr>
          <p:nvPr/>
        </p:nvSpPr>
        <p:spPr bwMode="auto">
          <a:xfrm>
            <a:off x="7932" y="314391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bIns="39675" anchor="ctr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endParaRPr lang="en-GB" altLang="en-US"/>
          </a:p>
        </p:txBody>
      </p:sp>
      <p:sp>
        <p:nvSpPr>
          <p:cNvPr id="23558" name="Rectangle 7"/>
          <p:cNvSpPr>
            <a:spLocks noChangeArrowheads="1"/>
          </p:cNvSpPr>
          <p:nvPr/>
        </p:nvSpPr>
        <p:spPr bwMode="auto">
          <a:xfrm>
            <a:off x="7932" y="314391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bIns="39675" anchor="ctr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endParaRPr lang="en-GB" altLang="en-US"/>
          </a:p>
        </p:txBody>
      </p:sp>
      <p:sp>
        <p:nvSpPr>
          <p:cNvPr id="23559" name="Rectangle 8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bIns="39675" anchor="ctr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endParaRPr lang="en-GB" altLang="en-US"/>
          </a:p>
        </p:txBody>
      </p:sp>
      <p:sp>
        <p:nvSpPr>
          <p:cNvPr id="12" name="Content Placeholder 2"/>
          <p:cNvSpPr txBox="1">
            <a:spLocks/>
          </p:cNvSpPr>
          <p:nvPr/>
        </p:nvSpPr>
        <p:spPr bwMode="auto">
          <a:xfrm>
            <a:off x="1547664" y="1528008"/>
            <a:ext cx="5532894" cy="61953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FF0000"/>
              </a:buClr>
              <a:buChar char="•"/>
              <a:defRPr sz="3000" b="1">
                <a:solidFill>
                  <a:srgbClr val="4D4D4D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292929"/>
              </a:buClr>
              <a:buFont typeface="Arial" charset="0"/>
              <a:buChar char="–"/>
              <a:defRPr sz="2800" b="1">
                <a:solidFill>
                  <a:srgbClr val="4D4D4D"/>
                </a:solidFill>
                <a:latin typeface="+mn-lt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FF0000"/>
              </a:buClr>
              <a:buChar char="•"/>
              <a:defRPr sz="2400" b="1">
                <a:solidFill>
                  <a:srgbClr val="4D4D4D"/>
                </a:solidFill>
                <a:latin typeface="+mn-lt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 b="1">
                <a:solidFill>
                  <a:srgbClr val="4D4D4D"/>
                </a:solidFill>
                <a:latin typeface="+mn-lt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 b="1">
                <a:solidFill>
                  <a:srgbClr val="4D4D4D"/>
                </a:solidFill>
                <a:latin typeface="+mn-lt"/>
                <a:cs typeface="+mn-cs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 b="1">
                <a:solidFill>
                  <a:srgbClr val="4D4D4D"/>
                </a:solidFill>
                <a:latin typeface="+mn-lt"/>
                <a:cs typeface="+mn-cs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 b="1">
                <a:solidFill>
                  <a:srgbClr val="4D4D4D"/>
                </a:solidFill>
                <a:latin typeface="+mn-lt"/>
                <a:cs typeface="+mn-cs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 b="1">
                <a:solidFill>
                  <a:srgbClr val="4D4D4D"/>
                </a:solidFill>
                <a:latin typeface="+mn-lt"/>
                <a:cs typeface="+mn-cs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 b="1">
                <a:solidFill>
                  <a:srgbClr val="4D4D4D"/>
                </a:solidFill>
                <a:latin typeface="+mn-lt"/>
                <a:cs typeface="+mn-cs"/>
              </a:defRPr>
            </a:lvl9pPr>
          </a:lstStyle>
          <a:p>
            <a:pPr marL="0" indent="0" algn="ctr">
              <a:spcBef>
                <a:spcPts val="0"/>
              </a:spcBef>
              <a:buFontTx/>
              <a:buNone/>
              <a:defRPr/>
            </a:pPr>
            <a:r>
              <a:rPr lang="en-GB" sz="2800" i="1" kern="0" dirty="0">
                <a:solidFill>
                  <a:schemeClr val="bg1">
                    <a:lumMod val="50000"/>
                  </a:schemeClr>
                </a:solidFill>
              </a:rPr>
              <a:t>Can you think </a:t>
            </a:r>
            <a:r>
              <a:rPr lang="en-GB" sz="2800" i="1" kern="0" dirty="0">
                <a:solidFill>
                  <a:srgbClr val="007DC3"/>
                </a:solidFill>
              </a:rPr>
              <a:t>outside</a:t>
            </a:r>
            <a:r>
              <a:rPr lang="en-GB" sz="2800" i="1" kern="0" dirty="0">
                <a:solidFill>
                  <a:schemeClr val="bg1">
                    <a:lumMod val="50000"/>
                  </a:schemeClr>
                </a:solidFill>
              </a:rPr>
              <a:t> the box?</a:t>
            </a:r>
          </a:p>
        </p:txBody>
      </p:sp>
      <p:pic>
        <p:nvPicPr>
          <p:cNvPr id="7171" name="Picture 3" descr="K:\Editorial\BCSE\610 Business &amp; Management\Burns - New Venture Creation\2e\Website\FINAL Website materials\powerpoints and workbook january\formatted\136411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9912" b="94273" l="17414" r="8361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7575" t="10190" r="16496" b="6192"/>
          <a:stretch/>
        </p:blipFill>
        <p:spPr bwMode="auto">
          <a:xfrm>
            <a:off x="2717012" y="2138446"/>
            <a:ext cx="3725839" cy="31526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itle 1">
            <a:extLst>
              <a:ext uri="{FF2B5EF4-FFF2-40B4-BE49-F238E27FC236}">
                <a16:creationId xmlns:a16="http://schemas.microsoft.com/office/drawing/2014/main" id="{F8F5FD8D-D3E7-ED30-CE9D-E9B3092018A6}"/>
              </a:ext>
            </a:extLst>
          </p:cNvPr>
          <p:cNvSpPr txBox="1">
            <a:spLocks/>
          </p:cNvSpPr>
          <p:nvPr/>
        </p:nvSpPr>
        <p:spPr>
          <a:xfrm>
            <a:off x="574898" y="183248"/>
            <a:ext cx="8229600" cy="461824"/>
          </a:xfrm>
          <a:prstGeom prst="rect">
            <a:avLst/>
          </a:prstGeom>
        </p:spPr>
        <p:txBody>
          <a:bodyPr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342900" indent="-342900">
              <a:spcBef>
                <a:spcPct val="20000"/>
              </a:spcBef>
              <a:defRPr/>
            </a:pPr>
            <a:r>
              <a:rPr lang="en-GB" sz="2800" b="1" dirty="0">
                <a:solidFill>
                  <a:prstClr val="black"/>
                </a:solidFill>
                <a:highlight>
                  <a:srgbClr val="FFFF00"/>
                </a:highlight>
                <a:latin typeface="Myriad Pro"/>
                <a:ea typeface="+mn-ea"/>
                <a:cs typeface="+mn-cs"/>
              </a:rPr>
              <a:t>Creativity– BMSW 4006</a:t>
            </a:r>
            <a:br>
              <a:rPr lang="en-GB" sz="2800" b="1" dirty="0">
                <a:solidFill>
                  <a:prstClr val="black"/>
                </a:solidFill>
                <a:highlight>
                  <a:srgbClr val="FFFF00"/>
                </a:highlight>
                <a:latin typeface="Myriad Pro"/>
                <a:ea typeface="+mn-ea"/>
                <a:cs typeface="+mn-cs"/>
              </a:rPr>
            </a:br>
            <a:br>
              <a:rPr lang="en-GB" sz="2800" b="1" dirty="0">
                <a:solidFill>
                  <a:prstClr val="black"/>
                </a:solidFill>
                <a:highlight>
                  <a:srgbClr val="FFFF00"/>
                </a:highlight>
                <a:latin typeface="Myriad Pro"/>
                <a:ea typeface="+mn-ea"/>
                <a:cs typeface="+mn-cs"/>
              </a:rPr>
            </a:br>
            <a:endParaRPr lang="en-GB" sz="2800" b="1" dirty="0">
              <a:solidFill>
                <a:srgbClr val="007DC3"/>
              </a:solidFill>
              <a:effectLst/>
            </a:endParaRPr>
          </a:p>
          <a:p>
            <a:pPr marL="342900" indent="-342900">
              <a:spcBef>
                <a:spcPct val="20000"/>
              </a:spcBef>
              <a:defRPr/>
            </a:pP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846253891"/>
      </p:ext>
    </p:extLst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3" grpId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734FDB-04CA-BA26-74C9-DBB56AD5DE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88640"/>
            <a:ext cx="9036496" cy="461824"/>
          </a:xfrm>
        </p:spPr>
        <p:txBody>
          <a:bodyPr>
            <a:noAutofit/>
          </a:bodyPr>
          <a:lstStyle/>
          <a:p>
            <a:pPr marL="342900" marR="0" lvl="0" indent="-342900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tabLst/>
              <a:defRPr/>
            </a:pPr>
            <a:br>
              <a:rPr kumimoji="0" lang="en-GB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highlight>
                  <a:srgbClr val="FFFF00"/>
                </a:highlight>
                <a:uLnTx/>
                <a:uFillTx/>
                <a:latin typeface="Myriad Pro"/>
                <a:ea typeface="+mn-ea"/>
                <a:cs typeface="+mn-cs"/>
              </a:rPr>
            </a:br>
            <a:r>
              <a:rPr kumimoji="0" lang="en-GB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highlight>
                  <a:srgbClr val="FFFF00"/>
                </a:highlight>
                <a:uLnTx/>
                <a:uFillTx/>
                <a:latin typeface="Myriad Pro"/>
                <a:ea typeface="+mn-ea"/>
                <a:cs typeface="+mn-cs"/>
              </a:rPr>
              <a:t>Creativity</a:t>
            </a:r>
            <a:r>
              <a:rPr lang="en-GB" sz="2800" b="1" dirty="0">
                <a:solidFill>
                  <a:prstClr val="black"/>
                </a:solidFill>
                <a:highlight>
                  <a:srgbClr val="FFFF00"/>
                </a:highlight>
                <a:latin typeface="Myriad Pro"/>
                <a:ea typeface="+mn-ea"/>
                <a:cs typeface="+mn-cs"/>
              </a:rPr>
              <a:t>– BMSW 4006</a:t>
            </a:r>
            <a:br>
              <a:rPr kumimoji="0" lang="en-GB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highlight>
                  <a:srgbClr val="FFFF00"/>
                </a:highlight>
                <a:uLnTx/>
                <a:uFillTx/>
                <a:latin typeface="Myriad Pro"/>
                <a:ea typeface="+mn-ea"/>
                <a:cs typeface="+mn-cs"/>
              </a:rPr>
            </a:br>
            <a:endParaRPr lang="en-GB" sz="28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C26EBC3-0665-9096-9D3A-11A888BD995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9512" y="980728"/>
            <a:ext cx="8712968" cy="4680520"/>
          </a:xfrm>
        </p:spPr>
        <p:txBody>
          <a:bodyPr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1200"/>
              </a:spcAft>
              <a:buClr>
                <a:srgbClr val="007DC3"/>
              </a:buClr>
              <a:buSzTx/>
              <a:buNone/>
              <a:tabLst/>
              <a:defRPr/>
            </a:pPr>
            <a:endParaRPr lang="en-GB" altLang="en-US" sz="2800" dirty="0">
              <a:solidFill>
                <a:prstClr val="black"/>
              </a:solidFill>
            </a:endParaRPr>
          </a:p>
          <a:p>
            <a:pPr marR="0" lvl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1200"/>
              </a:spcAft>
              <a:buClr>
                <a:srgbClr val="007DC3"/>
              </a:buClr>
              <a:buSzTx/>
              <a:buFont typeface="Wingdings" panose="05000000000000000000" pitchFamily="2" charset="2"/>
              <a:buChar char="q"/>
              <a:tabLst/>
              <a:defRPr/>
            </a:pPr>
            <a:r>
              <a:rPr kumimoji="0" lang="en-GB" alt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Let’s watch the following TEDx video</a:t>
            </a:r>
          </a:p>
          <a:p>
            <a:pPr marR="0" lvl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1200"/>
              </a:spcAft>
              <a:buClr>
                <a:srgbClr val="007DC3"/>
              </a:buClr>
              <a:buSzTx/>
              <a:buFont typeface="Wingdings" panose="05000000000000000000" pitchFamily="2" charset="2"/>
              <a:buChar char="q"/>
              <a:tabLst/>
              <a:defRPr/>
            </a:pPr>
            <a:endParaRPr lang="en-GB" altLang="en-US" sz="2800" dirty="0">
              <a:solidFill>
                <a:prstClr val="black"/>
              </a:solidFill>
              <a:latin typeface="Myriad Pro"/>
            </a:endParaRP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1200"/>
              </a:spcAft>
              <a:buClr>
                <a:srgbClr val="007DC3"/>
              </a:buClr>
              <a:buSzTx/>
              <a:buNone/>
              <a:tabLst/>
              <a:defRPr/>
            </a:pPr>
            <a:r>
              <a:rPr kumimoji="0" lang="en-GB" alt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  </a:t>
            </a:r>
            <a:r>
              <a:rPr kumimoji="0" lang="en-GB" alt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  <a:hlinkClick r:id="rId2"/>
              </a:rPr>
              <a:t>https://www.youtube.com/watch?v=bEusrD8g-dM</a:t>
            </a:r>
            <a:endParaRPr kumimoji="0" lang="en-GB" altLang="en-US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1200"/>
              </a:spcAft>
              <a:buClr>
                <a:srgbClr val="007DC3"/>
              </a:buClr>
              <a:buSzTx/>
              <a:buNone/>
              <a:tabLst/>
              <a:defRPr/>
            </a:pPr>
            <a:endParaRPr kumimoji="0" lang="en-GB" altLang="en-US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1102575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3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bIns="39675" anchor="ctr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endParaRPr lang="en-GB" altLang="en-US"/>
          </a:p>
        </p:txBody>
      </p:sp>
      <p:sp>
        <p:nvSpPr>
          <p:cNvPr id="23555" name="Rectangle 4"/>
          <p:cNvSpPr>
            <a:spLocks noChangeArrowheads="1"/>
          </p:cNvSpPr>
          <p:nvPr/>
        </p:nvSpPr>
        <p:spPr bwMode="auto">
          <a:xfrm>
            <a:off x="7932" y="314391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bIns="39675" anchor="ctr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endParaRPr lang="en-GB" altLang="en-US"/>
          </a:p>
        </p:txBody>
      </p:sp>
      <p:sp>
        <p:nvSpPr>
          <p:cNvPr id="23556" name="Rectangle 5"/>
          <p:cNvSpPr>
            <a:spLocks noChangeArrowheads="1"/>
          </p:cNvSpPr>
          <p:nvPr/>
        </p:nvSpPr>
        <p:spPr bwMode="auto">
          <a:xfrm>
            <a:off x="7932" y="314391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bIns="39675" anchor="ctr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endParaRPr lang="en-GB" altLang="en-US"/>
          </a:p>
        </p:txBody>
      </p:sp>
      <p:sp>
        <p:nvSpPr>
          <p:cNvPr id="23557" name="Rectangle 6"/>
          <p:cNvSpPr>
            <a:spLocks noChangeArrowheads="1"/>
          </p:cNvSpPr>
          <p:nvPr/>
        </p:nvSpPr>
        <p:spPr bwMode="auto">
          <a:xfrm>
            <a:off x="7932" y="314391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bIns="39675" anchor="ctr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endParaRPr lang="en-GB" altLang="en-US"/>
          </a:p>
        </p:txBody>
      </p:sp>
      <p:sp>
        <p:nvSpPr>
          <p:cNvPr id="23558" name="Rectangle 7"/>
          <p:cNvSpPr>
            <a:spLocks noChangeArrowheads="1"/>
          </p:cNvSpPr>
          <p:nvPr/>
        </p:nvSpPr>
        <p:spPr bwMode="auto">
          <a:xfrm>
            <a:off x="7932" y="314391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bIns="39675" anchor="ctr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endParaRPr lang="en-GB" altLang="en-US"/>
          </a:p>
        </p:txBody>
      </p:sp>
      <p:sp>
        <p:nvSpPr>
          <p:cNvPr id="23559" name="Rectangle 8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bIns="39675" anchor="ctr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endParaRPr lang="en-GB" altLang="en-US"/>
          </a:p>
        </p:txBody>
      </p:sp>
      <p:pic>
        <p:nvPicPr>
          <p:cNvPr id="7171" name="Picture 3" descr="K:\Editorial\BCSE\610 Business &amp; Management\Burns - New Venture Creation\2e\Website\FINAL Website materials\powerpoints and workbook january\formatted\136411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9912" b="94273" l="17414" r="8361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7575" t="10190" r="16496" b="6192"/>
          <a:stretch/>
        </p:blipFill>
        <p:spPr bwMode="auto">
          <a:xfrm>
            <a:off x="2339752" y="1908998"/>
            <a:ext cx="3725839" cy="31526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itle 1">
            <a:extLst>
              <a:ext uri="{FF2B5EF4-FFF2-40B4-BE49-F238E27FC236}">
                <a16:creationId xmlns:a16="http://schemas.microsoft.com/office/drawing/2014/main" id="{F8F5FD8D-D3E7-ED30-CE9D-E9B3092018A6}"/>
              </a:ext>
            </a:extLst>
          </p:cNvPr>
          <p:cNvSpPr txBox="1">
            <a:spLocks/>
          </p:cNvSpPr>
          <p:nvPr/>
        </p:nvSpPr>
        <p:spPr>
          <a:xfrm>
            <a:off x="683568" y="212263"/>
            <a:ext cx="8229600" cy="461824"/>
          </a:xfrm>
          <a:prstGeom prst="rect">
            <a:avLst/>
          </a:prstGeom>
        </p:spPr>
        <p:txBody>
          <a:bodyPr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342900" indent="-342900">
              <a:spcBef>
                <a:spcPct val="20000"/>
              </a:spcBef>
              <a:defRPr/>
            </a:pPr>
            <a:r>
              <a:rPr lang="en-GB" sz="3200" b="1" dirty="0">
                <a:solidFill>
                  <a:prstClr val="black"/>
                </a:solidFill>
                <a:highlight>
                  <a:srgbClr val="FFFF00"/>
                </a:highlight>
                <a:latin typeface="+mn-lt"/>
                <a:ea typeface="+mn-ea"/>
                <a:cs typeface="+mn-cs"/>
              </a:rPr>
              <a:t>Thinking out of the box?– BMSW 4006</a:t>
            </a:r>
            <a:br>
              <a:rPr lang="en-GB" sz="2800" b="1" dirty="0">
                <a:solidFill>
                  <a:prstClr val="black"/>
                </a:solidFill>
                <a:highlight>
                  <a:srgbClr val="FFFF00"/>
                </a:highlight>
                <a:latin typeface="+mn-lt"/>
                <a:ea typeface="+mn-ea"/>
                <a:cs typeface="+mn-cs"/>
              </a:rPr>
            </a:br>
            <a:br>
              <a:rPr lang="en-GB" sz="2800" b="1" dirty="0">
                <a:solidFill>
                  <a:prstClr val="black"/>
                </a:solidFill>
                <a:highlight>
                  <a:srgbClr val="FFFF00"/>
                </a:highlight>
                <a:latin typeface="+mn-lt"/>
                <a:ea typeface="+mn-ea"/>
                <a:cs typeface="+mn-cs"/>
              </a:rPr>
            </a:br>
            <a:endParaRPr lang="en-GB" sz="2800" b="1" dirty="0">
              <a:solidFill>
                <a:srgbClr val="007DC3"/>
              </a:solidFill>
              <a:effectLst/>
              <a:latin typeface="+mn-lt"/>
            </a:endParaRPr>
          </a:p>
          <a:p>
            <a:pPr marL="342900" indent="-342900">
              <a:spcBef>
                <a:spcPct val="20000"/>
              </a:spcBef>
              <a:defRPr/>
            </a:pPr>
            <a:endParaRPr lang="en-GB" sz="2800" dirty="0">
              <a:latin typeface="+mn-lt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DAD46D87-C071-7EB8-572E-258D119457C8}"/>
              </a:ext>
            </a:extLst>
          </p:cNvPr>
          <p:cNvSpPr txBox="1"/>
          <p:nvPr/>
        </p:nvSpPr>
        <p:spPr>
          <a:xfrm>
            <a:off x="2419816" y="2780928"/>
            <a:ext cx="372583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>
                <a:solidFill>
                  <a:schemeClr val="bg1"/>
                </a:solidFill>
              </a:rPr>
              <a:t>Can you?</a:t>
            </a:r>
          </a:p>
        </p:txBody>
      </p:sp>
    </p:spTree>
    <p:extLst>
      <p:ext uri="{BB962C8B-B14F-4D97-AF65-F5344CB8AC3E}">
        <p14:creationId xmlns:p14="http://schemas.microsoft.com/office/powerpoint/2010/main" val="3265661281"/>
      </p:ext>
    </p:extLst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0" dur="2000" fill="hold"/>
                                        <p:tgtEl>
                                          <p:spTgt spid="717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1" dur="2000" fill="hold"/>
                                        <p:tgtEl>
                                          <p:spTgt spid="717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2" dur="2000" fill="hold"/>
                                        <p:tgtEl>
                                          <p:spTgt spid="717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9512" y="332656"/>
            <a:ext cx="8964488" cy="5184576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en-GB" sz="3800" b="1" dirty="0">
                <a:highlight>
                  <a:srgbClr val="FFFF00"/>
                </a:highlight>
              </a:rPr>
              <a:t>BMSW 4006</a:t>
            </a:r>
          </a:p>
          <a:p>
            <a:pPr marL="0" indent="0">
              <a:buNone/>
            </a:pPr>
            <a:r>
              <a:rPr lang="en-GB" dirty="0"/>
              <a:t>Any ……</a:t>
            </a:r>
          </a:p>
          <a:p>
            <a:pPr>
              <a:buFont typeface="Wingdings" pitchFamily="2" charset="2"/>
              <a:buChar char="v"/>
            </a:pPr>
            <a:endParaRPr lang="en-GB" dirty="0"/>
          </a:p>
          <a:p>
            <a:pPr>
              <a:buFont typeface="Wingdings" pitchFamily="2" charset="2"/>
              <a:buChar char="v"/>
            </a:pPr>
            <a:endParaRPr lang="en-GB" dirty="0"/>
          </a:p>
          <a:p>
            <a:endParaRPr lang="en-GB" dirty="0"/>
          </a:p>
        </p:txBody>
      </p:sp>
      <p:pic>
        <p:nvPicPr>
          <p:cNvPr id="4" name="Picture 5" descr="Image result for any questions gif">
            <a:extLst>
              <a:ext uri="{FF2B5EF4-FFF2-40B4-BE49-F238E27FC236}">
                <a16:creationId xmlns:a16="http://schemas.microsoft.com/office/drawing/2014/main" id="{B4E4E8F5-F9AD-4E23-9737-5325DC2CE06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19200" y="2286000"/>
            <a:ext cx="6553200" cy="2895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79780486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9512" y="332656"/>
            <a:ext cx="8964488" cy="5184576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en-GB" sz="3800" b="1" dirty="0">
                <a:highlight>
                  <a:srgbClr val="FFFF00"/>
                </a:highlight>
              </a:rPr>
              <a:t>BMSW 4006</a:t>
            </a:r>
          </a:p>
          <a:p>
            <a:pPr algn="ctr">
              <a:buNone/>
            </a:pPr>
            <a:endParaRPr lang="en-GB" sz="3800" b="1" dirty="0">
              <a:highlight>
                <a:srgbClr val="FFFF00"/>
              </a:highlight>
            </a:endParaRPr>
          </a:p>
          <a:p>
            <a:pPr algn="ctr">
              <a:buNone/>
            </a:pPr>
            <a:endParaRPr lang="en-GB" sz="3800" b="1" dirty="0">
              <a:highlight>
                <a:srgbClr val="FFFF00"/>
              </a:highlight>
            </a:endParaRPr>
          </a:p>
          <a:p>
            <a:pPr algn="ctr">
              <a:buNone/>
            </a:pPr>
            <a:r>
              <a:rPr lang="en-GB" sz="3800" b="1" dirty="0"/>
              <a:t>THANK YOU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5444834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734FDB-04CA-BA26-74C9-DBB56AD5DE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88640"/>
            <a:ext cx="9036496" cy="461824"/>
          </a:xfrm>
        </p:spPr>
        <p:txBody>
          <a:bodyPr>
            <a:noAutofit/>
          </a:bodyPr>
          <a:lstStyle/>
          <a:p>
            <a:pPr marL="342900" marR="0" lvl="0" indent="-342900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tabLst/>
              <a:defRPr/>
            </a:pPr>
            <a:br>
              <a:rPr kumimoji="0" lang="en-GB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highlight>
                  <a:srgbClr val="FFFF00"/>
                </a:highlight>
                <a:uLnTx/>
                <a:uFillTx/>
                <a:latin typeface="Myriad Pro"/>
                <a:ea typeface="+mn-ea"/>
                <a:cs typeface="+mn-cs"/>
              </a:rPr>
            </a:br>
            <a:r>
              <a:rPr kumimoji="0" lang="en-GB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highlight>
                  <a:srgbClr val="FFFF00"/>
                </a:highlight>
                <a:uLnTx/>
                <a:uFillTx/>
                <a:latin typeface="Myriad Pro"/>
                <a:ea typeface="+mn-ea"/>
                <a:cs typeface="+mn-cs"/>
              </a:rPr>
              <a:t>Groups for assessment</a:t>
            </a:r>
            <a:r>
              <a:rPr lang="en-GB" sz="2800" b="1" dirty="0">
                <a:solidFill>
                  <a:prstClr val="black"/>
                </a:solidFill>
                <a:highlight>
                  <a:srgbClr val="FFFF00"/>
                </a:highlight>
                <a:latin typeface="Myriad Pro"/>
                <a:ea typeface="+mn-ea"/>
                <a:cs typeface="+mn-cs"/>
              </a:rPr>
              <a:t>– BMSW 4006</a:t>
            </a:r>
            <a:br>
              <a:rPr kumimoji="0" lang="en-GB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highlight>
                  <a:srgbClr val="FFFF00"/>
                </a:highlight>
                <a:uLnTx/>
                <a:uFillTx/>
                <a:latin typeface="Myriad Pro"/>
                <a:ea typeface="+mn-ea"/>
                <a:cs typeface="+mn-cs"/>
              </a:rPr>
            </a:br>
            <a:endParaRPr lang="en-GB" sz="28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C26EBC3-0665-9096-9D3A-11A888BD995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9512" y="980728"/>
            <a:ext cx="8712968" cy="4680520"/>
          </a:xfrm>
        </p:spPr>
        <p:txBody>
          <a:bodyPr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1200"/>
              </a:spcAft>
              <a:buClr>
                <a:srgbClr val="007DC3"/>
              </a:buClr>
              <a:buSzTx/>
              <a:buNone/>
              <a:tabLst/>
              <a:defRPr/>
            </a:pPr>
            <a:endParaRPr lang="en-GB" altLang="en-US" sz="2800" dirty="0">
              <a:solidFill>
                <a:prstClr val="black"/>
              </a:solidFill>
            </a:endParaRPr>
          </a:p>
          <a:p>
            <a:pPr marR="0" lvl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1200"/>
              </a:spcAft>
              <a:buClr>
                <a:srgbClr val="007DC3"/>
              </a:buClr>
              <a:buSzTx/>
              <a:buFont typeface="Wingdings" panose="05000000000000000000" pitchFamily="2" charset="2"/>
              <a:buChar char="q"/>
              <a:tabLst/>
              <a:defRPr/>
            </a:pPr>
            <a:r>
              <a:rPr kumimoji="0" lang="en-GB" alt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Before we leave….</a:t>
            </a:r>
          </a:p>
          <a:p>
            <a:pPr marR="0" lvl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1200"/>
              </a:spcAft>
              <a:buClr>
                <a:srgbClr val="007DC3"/>
              </a:buClr>
              <a:buSzTx/>
              <a:buFont typeface="Wingdings" panose="05000000000000000000" pitchFamily="2" charset="2"/>
              <a:buChar char="q"/>
              <a:tabLst/>
              <a:defRPr/>
            </a:pPr>
            <a:r>
              <a:rPr lang="en-GB" altLang="en-US" sz="2800" dirty="0">
                <a:solidFill>
                  <a:prstClr val="black"/>
                </a:solidFill>
                <a:latin typeface="Myriad Pro"/>
              </a:rPr>
              <a:t>………….. Can you please tell me if you have agreed in the groups?</a:t>
            </a:r>
          </a:p>
          <a:p>
            <a:pPr marR="0" lvl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1200"/>
              </a:spcAft>
              <a:buClr>
                <a:srgbClr val="007DC3"/>
              </a:buClr>
              <a:buSzTx/>
              <a:buFont typeface="Wingdings" panose="05000000000000000000" pitchFamily="2" charset="2"/>
              <a:buChar char="q"/>
              <a:tabLst/>
              <a:defRPr/>
            </a:pPr>
            <a:r>
              <a:rPr kumimoji="0" lang="en-GB" alt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The business idea?</a:t>
            </a:r>
          </a:p>
          <a:p>
            <a:pPr marR="0" lvl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1200"/>
              </a:spcAft>
              <a:buClr>
                <a:srgbClr val="007DC3"/>
              </a:buClr>
              <a:buSzTx/>
              <a:buFont typeface="Wingdings" panose="05000000000000000000" pitchFamily="2" charset="2"/>
              <a:buChar char="q"/>
              <a:tabLst/>
              <a:defRPr/>
            </a:pPr>
            <a:r>
              <a:rPr lang="en-GB" altLang="en-US" sz="2800" dirty="0">
                <a:solidFill>
                  <a:prstClr val="black"/>
                </a:solidFill>
                <a:latin typeface="Myriad Pro"/>
              </a:rPr>
              <a:t>If not…… please take 15 minutes so we agree on the groups and ideas</a:t>
            </a:r>
          </a:p>
          <a:p>
            <a:pPr marR="0" lvl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1200"/>
              </a:spcAft>
              <a:buClr>
                <a:srgbClr val="007DC3"/>
              </a:buClr>
              <a:buSzTx/>
              <a:buFont typeface="Wingdings" panose="05000000000000000000" pitchFamily="2" charset="2"/>
              <a:buChar char="q"/>
              <a:tabLst/>
              <a:defRPr/>
            </a:pPr>
            <a:r>
              <a:rPr kumimoji="0" lang="en-GB" alt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Check the business idea support document</a:t>
            </a: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1200"/>
              </a:spcAft>
              <a:buClr>
                <a:srgbClr val="007DC3"/>
              </a:buClr>
              <a:buSzTx/>
              <a:buNone/>
              <a:tabLst/>
              <a:defRPr/>
            </a:pPr>
            <a:endParaRPr kumimoji="0" lang="en-GB" altLang="en-US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102778749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5731" name="Rectangle 3"/>
          <p:cNvSpPr>
            <a:spLocks noGrp="1" noChangeArrowheads="1"/>
          </p:cNvSpPr>
          <p:nvPr>
            <p:ph idx="1"/>
          </p:nvPr>
        </p:nvSpPr>
        <p:spPr>
          <a:xfrm>
            <a:off x="179512" y="908720"/>
            <a:ext cx="8640960" cy="4545802"/>
          </a:xfrm>
        </p:spPr>
        <p:txBody>
          <a:bodyPr lIns="92075" tIns="46038" rIns="92075" bIns="46038">
            <a:normAutofit fontScale="92500" lnSpcReduction="10000"/>
          </a:bodyPr>
          <a:lstStyle/>
          <a:p>
            <a:pPr>
              <a:spcBef>
                <a:spcPct val="0"/>
              </a:spcBef>
              <a:spcAft>
                <a:spcPct val="300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Burns, P. (2014). New Venture Creation: A Framework for Entrepreneurial Start-ups. Basingstoke: Palgrave-Macmillan.</a:t>
            </a:r>
          </a:p>
          <a:p>
            <a:pPr>
              <a:spcBef>
                <a:spcPct val="0"/>
              </a:spcBef>
              <a:spcAft>
                <a:spcPct val="300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2400" dirty="0"/>
          </a:p>
          <a:p>
            <a:pPr>
              <a:spcBef>
                <a:spcPct val="0"/>
              </a:spcBef>
              <a:spcAft>
                <a:spcPct val="300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altLang="en-US" sz="2400" dirty="0"/>
              <a:t>Drucker, P. (1985) Innovation and Entrepreneurship: Practice and Principles, London: Heinemann</a:t>
            </a:r>
          </a:p>
          <a:p>
            <a:pPr marL="0" indent="0">
              <a:spcBef>
                <a:spcPct val="0"/>
              </a:spcBef>
              <a:spcAft>
                <a:spcPct val="30000"/>
              </a:spcAft>
              <a:buClr>
                <a:srgbClr val="0070C0"/>
              </a:buClr>
              <a:buNone/>
            </a:pPr>
            <a:endParaRPr lang="en-GB" altLang="en-US" sz="2400" dirty="0"/>
          </a:p>
          <a:p>
            <a:pPr>
              <a:spcBef>
                <a:spcPct val="0"/>
              </a:spcBef>
              <a:spcAft>
                <a:spcPct val="300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altLang="en-US" sz="2400" dirty="0" err="1"/>
              <a:t>M</a:t>
            </a:r>
            <a:r>
              <a:rPr lang="en-GB" sz="2400" dirty="0" err="1"/>
              <a:t>ariotti</a:t>
            </a:r>
            <a:r>
              <a:rPr lang="en-GB" sz="2400" dirty="0"/>
              <a:t>, S. and </a:t>
            </a:r>
            <a:r>
              <a:rPr lang="en-GB" sz="2400" dirty="0" err="1"/>
              <a:t>Glackin</a:t>
            </a:r>
            <a:r>
              <a:rPr lang="en-GB" sz="2400" dirty="0"/>
              <a:t>, C. (2016). Entrepreneurship: Starting and Operating A Small Business, 4</a:t>
            </a:r>
            <a:r>
              <a:rPr lang="en-GB" sz="2400" baseline="30000" dirty="0"/>
              <a:t>th</a:t>
            </a:r>
            <a:r>
              <a:rPr lang="en-GB" sz="2400" dirty="0"/>
              <a:t> Edition, Global Edition, Pearson. </a:t>
            </a:r>
          </a:p>
          <a:p>
            <a:pPr>
              <a:spcBef>
                <a:spcPct val="0"/>
              </a:spcBef>
              <a:spcAft>
                <a:spcPct val="300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2400" dirty="0"/>
          </a:p>
          <a:p>
            <a:pPr>
              <a:spcBef>
                <a:spcPct val="0"/>
              </a:spcBef>
              <a:spcAft>
                <a:spcPct val="300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 err="1"/>
              <a:t>Maund</a:t>
            </a:r>
            <a:r>
              <a:rPr lang="en-GB" sz="2400" dirty="0"/>
              <a:t>, A. </a:t>
            </a:r>
            <a:r>
              <a:rPr lang="en-GB" sz="2400" dirty="0" err="1"/>
              <a:t>Schriek</a:t>
            </a:r>
            <a:r>
              <a:rPr lang="en-GB" sz="2400" dirty="0"/>
              <a:t>, M. and </a:t>
            </a:r>
            <a:r>
              <a:rPr lang="en-GB" sz="2400" dirty="0" err="1"/>
              <a:t>Tinkler</a:t>
            </a:r>
            <a:r>
              <a:rPr lang="en-GB" sz="2400" dirty="0"/>
              <a:t>, P. (2017). Certificate in Higher Education: Skills for the Workplace Student Yearbook.  Sage Publications.</a:t>
            </a:r>
          </a:p>
        </p:txBody>
      </p:sp>
      <p:sp>
        <p:nvSpPr>
          <p:cNvPr id="7" name="Title 2"/>
          <p:cNvSpPr txBox="1">
            <a:spLocks/>
          </p:cNvSpPr>
          <p:nvPr/>
        </p:nvSpPr>
        <p:spPr>
          <a:xfrm>
            <a:off x="457200" y="69365"/>
            <a:ext cx="8229600" cy="75632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lnSpc>
                <a:spcPts val="5800"/>
              </a:lnSpc>
              <a:spcBef>
                <a:spcPct val="0"/>
              </a:spcBef>
              <a:buNone/>
              <a:defRPr sz="4000" b="1" kern="120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en-GB" sz="3600" dirty="0">
                <a:solidFill>
                  <a:srgbClr val="007DC3"/>
                </a:solidFill>
                <a:effectLst/>
              </a:rPr>
              <a:t>References</a:t>
            </a:r>
          </a:p>
        </p:txBody>
      </p:sp>
    </p:spTree>
    <p:extLst>
      <p:ext uri="{BB962C8B-B14F-4D97-AF65-F5344CB8AC3E}">
        <p14:creationId xmlns:p14="http://schemas.microsoft.com/office/powerpoint/2010/main" val="2663034747"/>
      </p:ext>
    </p:extLst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57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5857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573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58573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573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58573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573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58573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3"/>
          <p:cNvSpPr txBox="1">
            <a:spLocks noChangeArrowheads="1"/>
          </p:cNvSpPr>
          <p:nvPr/>
        </p:nvSpPr>
        <p:spPr>
          <a:xfrm>
            <a:off x="107505" y="1124743"/>
            <a:ext cx="8784975" cy="4320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000" b="1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2800" b="1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b="1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2000" b="1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b="1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9pPr>
          </a:lstStyle>
          <a:p>
            <a:pPr marL="0" indent="0" algn="ctr">
              <a:spcBef>
                <a:spcPts val="0"/>
              </a:spcBef>
              <a:buClr>
                <a:srgbClr val="007DC3"/>
              </a:buClr>
              <a:buNone/>
              <a:defRPr/>
            </a:pPr>
            <a:endParaRPr lang="en-GB" sz="3200" b="0" dirty="0">
              <a:solidFill>
                <a:schemeClr val="tx1"/>
              </a:solidFill>
            </a:endParaRPr>
          </a:p>
          <a:p>
            <a:pPr marL="0" indent="0" algn="ctr">
              <a:spcBef>
                <a:spcPts val="0"/>
              </a:spcBef>
              <a:buClr>
                <a:srgbClr val="007DC3"/>
              </a:buClr>
              <a:buNone/>
              <a:defRPr/>
            </a:pPr>
            <a:endParaRPr lang="en-GB" sz="3200" b="0" dirty="0">
              <a:solidFill>
                <a:schemeClr val="tx1"/>
              </a:solidFill>
            </a:endParaRPr>
          </a:p>
          <a:p>
            <a:pPr marL="0" indent="0" algn="ctr">
              <a:spcBef>
                <a:spcPts val="0"/>
              </a:spcBef>
              <a:buClr>
                <a:srgbClr val="007DC3"/>
              </a:buClr>
              <a:buNone/>
              <a:defRPr/>
            </a:pPr>
            <a:endParaRPr lang="en-GB" sz="3200" b="0" dirty="0">
              <a:solidFill>
                <a:schemeClr val="tx1"/>
              </a:solidFill>
            </a:endParaRPr>
          </a:p>
          <a:p>
            <a:pPr marL="0" indent="0" algn="ctr">
              <a:spcBef>
                <a:spcPts val="0"/>
              </a:spcBef>
              <a:buClr>
                <a:srgbClr val="007DC3"/>
              </a:buClr>
              <a:buNone/>
              <a:defRPr/>
            </a:pPr>
            <a:r>
              <a:rPr lang="en-GB" sz="3200" b="0" dirty="0">
                <a:solidFill>
                  <a:schemeClr val="tx1"/>
                </a:solidFill>
              </a:rPr>
              <a:t>Business Overview</a:t>
            </a:r>
          </a:p>
          <a:p>
            <a:pPr algn="just">
              <a:spcBef>
                <a:spcPts val="0"/>
              </a:spcBef>
              <a:buClr>
                <a:srgbClr val="007DC3"/>
              </a:buClr>
              <a:buFont typeface="Wingdings" panose="05000000000000000000" pitchFamily="2" charset="2"/>
              <a:buChar char="Ø"/>
              <a:defRPr/>
            </a:pPr>
            <a:endParaRPr lang="en-GB" sz="2400" b="0" dirty="0">
              <a:solidFill>
                <a:schemeClr val="tx1"/>
              </a:solidFill>
              <a:latin typeface="+mn-lt"/>
            </a:endParaRPr>
          </a:p>
          <a:p>
            <a:pPr marL="0" indent="0" algn="just">
              <a:spcBef>
                <a:spcPts val="0"/>
              </a:spcBef>
              <a:buClr>
                <a:srgbClr val="007DC3"/>
              </a:buClr>
              <a:buNone/>
              <a:defRPr/>
            </a:pPr>
            <a:endParaRPr lang="en-GB" sz="2400" b="0" dirty="0">
              <a:solidFill>
                <a:schemeClr val="tx1"/>
              </a:solidFill>
              <a:latin typeface="+mn-lt"/>
            </a:endParaRPr>
          </a:p>
          <a:p>
            <a:pPr marL="0" indent="0" algn="just">
              <a:spcBef>
                <a:spcPts val="0"/>
              </a:spcBef>
              <a:buClr>
                <a:srgbClr val="007DC3"/>
              </a:buClr>
              <a:buNone/>
              <a:defRPr/>
            </a:pPr>
            <a:endParaRPr lang="en-GB" sz="2400" b="0" dirty="0">
              <a:solidFill>
                <a:schemeClr val="tx1"/>
              </a:solidFill>
              <a:latin typeface="+mn-lt"/>
            </a:endParaRPr>
          </a:p>
          <a:p>
            <a:pPr marL="0" indent="0">
              <a:spcBef>
                <a:spcPts val="0"/>
              </a:spcBef>
              <a:buClr>
                <a:schemeClr val="tx2"/>
              </a:buClr>
              <a:buNone/>
              <a:defRPr/>
            </a:pPr>
            <a:r>
              <a:rPr lang="en-GB" sz="2600" dirty="0">
                <a:solidFill>
                  <a:schemeClr val="bg1">
                    <a:lumMod val="50000"/>
                  </a:schemeClr>
                </a:solidFill>
              </a:rPr>
              <a:t>     </a:t>
            </a:r>
          </a:p>
        </p:txBody>
      </p:sp>
      <p:sp>
        <p:nvSpPr>
          <p:cNvPr id="5" name="Title 2"/>
          <p:cNvSpPr txBox="1">
            <a:spLocks/>
          </p:cNvSpPr>
          <p:nvPr/>
        </p:nvSpPr>
        <p:spPr>
          <a:xfrm>
            <a:off x="0" y="152400"/>
            <a:ext cx="9144000" cy="612304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lnSpc>
                <a:spcPts val="5800"/>
              </a:lnSpc>
              <a:spcBef>
                <a:spcPct val="0"/>
              </a:spcBef>
              <a:buNone/>
              <a:defRPr sz="4000" b="1" kern="120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en-GB" sz="3600" dirty="0">
                <a:solidFill>
                  <a:schemeClr val="tx1"/>
                </a:solidFill>
                <a:effectLst/>
                <a:highlight>
                  <a:srgbClr val="FFFF00"/>
                </a:highlight>
              </a:rPr>
              <a:t>Next Week….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8105962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</p:bldLst>
  </p:timing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 ppt</Template>
  <TotalTime>333</TotalTime>
  <Words>1330</Words>
  <Application>Microsoft Office PowerPoint</Application>
  <PresentationFormat>On-screen Show (4:3)</PresentationFormat>
  <Paragraphs>232</Paragraphs>
  <Slides>32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32</vt:i4>
      </vt:variant>
    </vt:vector>
  </HeadingPairs>
  <TitlesOfParts>
    <vt:vector size="38" baseType="lpstr">
      <vt:lpstr>Arial</vt:lpstr>
      <vt:lpstr>Calibri</vt:lpstr>
      <vt:lpstr>Myriad Pro</vt:lpstr>
      <vt:lpstr>Times New Roman</vt:lpstr>
      <vt:lpstr>Wingdings</vt:lpstr>
      <vt:lpstr>20140311PresentationUWTSDTemplate</vt:lpstr>
      <vt:lpstr>PowerPoint Presentation</vt:lpstr>
      <vt:lpstr>In the classroom</vt:lpstr>
      <vt:lpstr>Session structure</vt:lpstr>
      <vt:lpstr>PowerPoint Presentation</vt:lpstr>
      <vt:lpstr> In Today’s Lecture….BMSW 4006 </vt:lpstr>
      <vt:lpstr>  Entrepreneurial Opportunity –BMSW 4006 </vt:lpstr>
      <vt:lpstr> Generating Business Ideas – BMSW 4006 </vt:lpstr>
      <vt:lpstr>  Solve Problems – BMSW 4006  </vt:lpstr>
      <vt:lpstr>  Frustrations– BMSW 4006  </vt:lpstr>
      <vt:lpstr>  Class discussion– BMSW 4006  </vt:lpstr>
      <vt:lpstr> Generating Business ideas – BMSW 4006 </vt:lpstr>
      <vt:lpstr> Generating Business ideas – BMSW 4006 </vt:lpstr>
      <vt:lpstr> Generating Business ideas – BMSW 4006 </vt:lpstr>
      <vt:lpstr>  Solve Problems – BMSW 4006  </vt:lpstr>
      <vt:lpstr>  Activity-20 minutes  </vt:lpstr>
      <vt:lpstr>  Business idea stages– BMSW 4006  </vt:lpstr>
      <vt:lpstr>  Business idea stages– BMSW 4006  </vt:lpstr>
      <vt:lpstr>  Entrepreneurial ideas/ Opportunities– BMSW 4006  </vt:lpstr>
      <vt:lpstr>  Skills-BMSW 4006  </vt:lpstr>
      <vt:lpstr>  Innovation &amp; Creativity– BMSW 4006  </vt:lpstr>
      <vt:lpstr>  Innovation &amp; Creativity– BMSW 4006  </vt:lpstr>
      <vt:lpstr>  Other skills– BMSW 4006  </vt:lpstr>
      <vt:lpstr>PowerPoint Presentation</vt:lpstr>
      <vt:lpstr>PowerPoint Presentation</vt:lpstr>
      <vt:lpstr>PowerPoint Presentation</vt:lpstr>
      <vt:lpstr> Creativity– BMSW 4006 </vt:lpstr>
      <vt:lpstr>PowerPoint Presentation</vt:lpstr>
      <vt:lpstr>PowerPoint Presentation</vt:lpstr>
      <vt:lpstr>PowerPoint Presentation</vt:lpstr>
      <vt:lpstr> Groups for assessment– BMSW 4006 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pburns</dc:creator>
  <cp:lastModifiedBy>Vasilios Tavlaridis</cp:lastModifiedBy>
  <cp:revision>287</cp:revision>
  <dcterms:created xsi:type="dcterms:W3CDTF">2013-10-11T12:05:37Z</dcterms:created>
  <dcterms:modified xsi:type="dcterms:W3CDTF">2023-01-26T07:46:26Z</dcterms:modified>
</cp:coreProperties>
</file>