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61" r:id="rId4"/>
    <p:sldId id="258" r:id="rId5"/>
    <p:sldId id="259" r:id="rId6"/>
    <p:sldId id="263" r:id="rId7"/>
    <p:sldId id="260" r:id="rId8"/>
    <p:sldId id="262"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59404D-1C86-45F9-9C08-4990CC191683}" v="873" dt="2023-11-20T12:28:59.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11/20/2023</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0143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11/20/2023</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019748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11/20/2023</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2996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11/20/2023</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19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11/20/2023</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2085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11/20/2023</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510413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11/20/2023</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624209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11/20/2023</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044320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11/20/2023</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628260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11/20/2023</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964659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11/20/2023</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47746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11/20/2023</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335230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en.wikipedia.org/wiki/File:Little_Angels_Dancers_performing_Buchaecum_in_Seoul.jpg"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02502" y="2246278"/>
            <a:ext cx="4481500" cy="3466224"/>
          </a:xfrm>
        </p:spPr>
        <p:txBody>
          <a:bodyPr>
            <a:normAutofit fontScale="90000"/>
          </a:bodyPr>
          <a:lstStyle/>
          <a:p>
            <a:r>
              <a:rPr lang="en-GB" dirty="0">
                <a:ea typeface="Calibri Light"/>
                <a:cs typeface="Calibri Light"/>
              </a:rPr>
              <a:t>Chinese news year – year of the dragon</a:t>
            </a:r>
            <a:br>
              <a:rPr lang="en-GB" dirty="0">
                <a:ea typeface="Calibri Light"/>
                <a:cs typeface="Calibri Light"/>
              </a:rPr>
            </a:br>
            <a:r>
              <a:rPr lang="en-GB" dirty="0">
                <a:ea typeface="Calibri Light"/>
                <a:cs typeface="Calibri Light"/>
              </a:rPr>
              <a:t>RVE</a:t>
            </a:r>
          </a:p>
        </p:txBody>
      </p:sp>
      <p:sp>
        <p:nvSpPr>
          <p:cNvPr id="3" name="Subtitle 2"/>
          <p:cNvSpPr>
            <a:spLocks noGrp="1"/>
          </p:cNvSpPr>
          <p:nvPr>
            <p:ph type="subTitle" idx="1"/>
          </p:nvPr>
        </p:nvSpPr>
        <p:spPr>
          <a:xfrm>
            <a:off x="5907733" y="552781"/>
            <a:ext cx="4475229" cy="1123611"/>
          </a:xfrm>
        </p:spPr>
        <p:txBody>
          <a:bodyPr vert="horz" lIns="91440" tIns="45720" rIns="91440" bIns="45720" rtlCol="0" anchor="ctr">
            <a:normAutofit/>
          </a:bodyPr>
          <a:lstStyle/>
          <a:p>
            <a:r>
              <a:rPr lang="en-GB" dirty="0">
                <a:ea typeface="Calibri"/>
                <a:cs typeface="Calibri"/>
              </a:rPr>
              <a:t>Jessica </a:t>
            </a:r>
            <a:r>
              <a:rPr lang="en-GB" dirty="0" err="1">
                <a:ea typeface="Calibri"/>
                <a:cs typeface="Calibri"/>
              </a:rPr>
              <a:t>Lervy</a:t>
            </a:r>
            <a:r>
              <a:rPr lang="en-GB" dirty="0">
                <a:ea typeface="Calibri"/>
                <a:cs typeface="Calibri"/>
              </a:rPr>
              <a:t> and Olivia Mills</a:t>
            </a:r>
          </a:p>
        </p:txBody>
      </p:sp>
      <p:pic>
        <p:nvPicPr>
          <p:cNvPr id="5" name="Picture 4" descr="Chinese New Year, Lantern, Night, chinese lantern, chinese new year ...">
            <a:extLst>
              <a:ext uri="{FF2B5EF4-FFF2-40B4-BE49-F238E27FC236}">
                <a16:creationId xmlns:a16="http://schemas.microsoft.com/office/drawing/2014/main" id="{55FF9FB4-722A-221B-8A83-D6969ABE35EA}"/>
              </a:ext>
            </a:extLst>
          </p:cNvPr>
          <p:cNvPicPr>
            <a:picLocks noChangeAspect="1"/>
          </p:cNvPicPr>
          <p:nvPr/>
        </p:nvPicPr>
        <p:blipFill rotWithShape="1">
          <a:blip r:embed="rId2"/>
          <a:srcRect r="-2" b="1284"/>
          <a:stretch/>
        </p:blipFill>
        <p:spPr>
          <a:xfrm>
            <a:off x="20" y="10"/>
            <a:ext cx="5210493" cy="6857990"/>
          </a:xfrm>
          <a:prstGeom prst="rect">
            <a:avLst/>
          </a:prstGeom>
        </p:spPr>
      </p:pic>
      <p:sp>
        <p:nvSpPr>
          <p:cNvPr id="24" name="Main Frame">
            <a:extLst>
              <a:ext uri="{FF2B5EF4-FFF2-40B4-BE49-F238E27FC236}">
                <a16:creationId xmlns:a16="http://schemas.microsoft.com/office/drawing/2014/main" id="{9502469D-C562-48E3-ABA2-3CFA55C52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Main Vertical Connector">
            <a:extLst>
              <a:ext uri="{FF2B5EF4-FFF2-40B4-BE49-F238E27FC236}">
                <a16:creationId xmlns:a16="http://schemas.microsoft.com/office/drawing/2014/main" id="{6D4C177C-581F-4CC8-A686-0B6D25DC6A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C8C2E5-55C2-48F4-A36A-473F2254C3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1911349"/>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Main Horizontal Connector">
            <a:extLst>
              <a:ext uri="{FF2B5EF4-FFF2-40B4-BE49-F238E27FC236}">
                <a16:creationId xmlns:a16="http://schemas.microsoft.com/office/drawing/2014/main" id="{05B8EA5E-9C54-40D2-A319-5533E7D50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BCD5D-190A-8124-B322-46D312AB0C9F}"/>
              </a:ext>
            </a:extLst>
          </p:cNvPr>
          <p:cNvSpPr>
            <a:spLocks noGrp="1"/>
          </p:cNvSpPr>
          <p:nvPr>
            <p:ph type="title"/>
          </p:nvPr>
        </p:nvSpPr>
        <p:spPr/>
        <p:txBody>
          <a:bodyPr/>
          <a:lstStyle/>
          <a:p>
            <a:r>
              <a:rPr lang="en-GB" dirty="0"/>
              <a:t>Four purposes</a:t>
            </a:r>
          </a:p>
        </p:txBody>
      </p:sp>
      <p:sp>
        <p:nvSpPr>
          <p:cNvPr id="3" name="Content Placeholder 2">
            <a:extLst>
              <a:ext uri="{FF2B5EF4-FFF2-40B4-BE49-F238E27FC236}">
                <a16:creationId xmlns:a16="http://schemas.microsoft.com/office/drawing/2014/main" id="{407008B6-9684-5229-593C-3FB912627990}"/>
              </a:ext>
            </a:extLst>
          </p:cNvPr>
          <p:cNvSpPr>
            <a:spLocks noGrp="1"/>
          </p:cNvSpPr>
          <p:nvPr>
            <p:ph idx="1"/>
          </p:nvPr>
        </p:nvSpPr>
        <p:spPr/>
        <p:txBody>
          <a:bodyPr vert="horz" lIns="91440" tIns="45720" rIns="91440" bIns="45720" rtlCol="0" anchor="t">
            <a:normAutofit/>
          </a:bodyPr>
          <a:lstStyle/>
          <a:p>
            <a:r>
              <a:rPr lang="en-GB" dirty="0"/>
              <a:t>Ethical, informed citizens  - developing an understanding to Chinese new year.</a:t>
            </a:r>
          </a:p>
          <a:p>
            <a:r>
              <a:rPr lang="en-GB" dirty="0">
                <a:ea typeface="+mn-lt"/>
                <a:cs typeface="+mn-lt"/>
              </a:rPr>
              <a:t>healthy, confident individuals – creating there own festival dance </a:t>
            </a:r>
          </a:p>
          <a:p>
            <a:r>
              <a:rPr lang="en-GB" dirty="0">
                <a:ea typeface="+mn-lt"/>
                <a:cs typeface="+mn-lt"/>
              </a:rPr>
              <a:t>enterprising, creative contributors  -creating there schedule, posters and dance</a:t>
            </a:r>
          </a:p>
          <a:p>
            <a:r>
              <a:rPr lang="en-GB" dirty="0"/>
              <a:t>Ambitious, capable learners – developing there knowledge to be able to create there own party at the end of the term. </a:t>
            </a:r>
          </a:p>
        </p:txBody>
      </p:sp>
    </p:spTree>
    <p:extLst>
      <p:ext uri="{BB962C8B-B14F-4D97-AF65-F5344CB8AC3E}">
        <p14:creationId xmlns:p14="http://schemas.microsoft.com/office/powerpoint/2010/main" val="3889434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7243D-B18B-570D-A378-3E4180AC8D3F}"/>
              </a:ext>
            </a:extLst>
          </p:cNvPr>
          <p:cNvSpPr>
            <a:spLocks noGrp="1"/>
          </p:cNvSpPr>
          <p:nvPr>
            <p:ph type="title"/>
          </p:nvPr>
        </p:nvSpPr>
        <p:spPr/>
        <p:txBody>
          <a:bodyPr/>
          <a:lstStyle/>
          <a:p>
            <a:r>
              <a:rPr lang="en-GB" dirty="0"/>
              <a:t>Start of lesson</a:t>
            </a:r>
          </a:p>
        </p:txBody>
      </p:sp>
      <p:sp>
        <p:nvSpPr>
          <p:cNvPr id="3" name="Content Placeholder 2">
            <a:extLst>
              <a:ext uri="{FF2B5EF4-FFF2-40B4-BE49-F238E27FC236}">
                <a16:creationId xmlns:a16="http://schemas.microsoft.com/office/drawing/2014/main" id="{31210357-DDCC-1E58-8B38-5F8B2703C0A2}"/>
              </a:ext>
            </a:extLst>
          </p:cNvPr>
          <p:cNvSpPr>
            <a:spLocks noGrp="1"/>
          </p:cNvSpPr>
          <p:nvPr>
            <p:ph idx="1"/>
          </p:nvPr>
        </p:nvSpPr>
        <p:spPr/>
        <p:txBody>
          <a:bodyPr vert="horz" lIns="91440" tIns="45720" rIns="91440" bIns="45720" rtlCol="0" anchor="t">
            <a:normAutofit/>
          </a:bodyPr>
          <a:lstStyle/>
          <a:p>
            <a:r>
              <a:rPr lang="en-GB" dirty="0"/>
              <a:t>Introduce the say ' Gong Xi Fa Cai' which means 'wish you enlarge your wealth' </a:t>
            </a:r>
          </a:p>
          <a:p>
            <a:r>
              <a:rPr lang="en-GB" dirty="0"/>
              <a:t>Play Chinese new year video that explains what it is  - watch </a:t>
            </a:r>
            <a:r>
              <a:rPr lang="en-GB" dirty="0" err="1"/>
              <a:t>atleast</a:t>
            </a:r>
            <a:r>
              <a:rPr lang="en-GB" dirty="0"/>
              <a:t> twice</a:t>
            </a:r>
          </a:p>
          <a:p>
            <a:r>
              <a:rPr lang="en-GB" dirty="0"/>
              <a:t>Have children write down notes of key points </a:t>
            </a:r>
          </a:p>
          <a:p>
            <a:r>
              <a:rPr lang="en-GB" dirty="0"/>
              <a:t>Share what they have discovered</a:t>
            </a:r>
          </a:p>
        </p:txBody>
      </p:sp>
    </p:spTree>
    <p:extLst>
      <p:ext uri="{BB962C8B-B14F-4D97-AF65-F5344CB8AC3E}">
        <p14:creationId xmlns:p14="http://schemas.microsoft.com/office/powerpoint/2010/main" val="2419099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00DB6-CC62-ED45-C592-F71D4AA2147F}"/>
              </a:ext>
            </a:extLst>
          </p:cNvPr>
          <p:cNvSpPr>
            <a:spLocks noGrp="1"/>
          </p:cNvSpPr>
          <p:nvPr>
            <p:ph type="title"/>
          </p:nvPr>
        </p:nvSpPr>
        <p:spPr>
          <a:xfrm>
            <a:off x="5907024" y="552782"/>
            <a:ext cx="4423224" cy="1643663"/>
          </a:xfrm>
        </p:spPr>
        <p:txBody>
          <a:bodyPr>
            <a:normAutofit/>
          </a:bodyPr>
          <a:lstStyle/>
          <a:p>
            <a:r>
              <a:rPr lang="en-GB" sz="3700"/>
              <a:t>Carousel 1 – throw a festival party (Teacher)</a:t>
            </a:r>
          </a:p>
        </p:txBody>
      </p:sp>
      <p:pic>
        <p:nvPicPr>
          <p:cNvPr id="4" name="Picture 3" descr="Party Card Free Stock Photo - Public Domain Pictures">
            <a:extLst>
              <a:ext uri="{FF2B5EF4-FFF2-40B4-BE49-F238E27FC236}">
                <a16:creationId xmlns:a16="http://schemas.microsoft.com/office/drawing/2014/main" id="{98F088F3-E455-3A8B-9E8E-565DB7EE69F1}"/>
              </a:ext>
            </a:extLst>
          </p:cNvPr>
          <p:cNvPicPr>
            <a:picLocks noChangeAspect="1"/>
          </p:cNvPicPr>
          <p:nvPr/>
        </p:nvPicPr>
        <p:blipFill>
          <a:blip r:embed="rId2"/>
          <a:stretch>
            <a:fillRect/>
          </a:stretch>
        </p:blipFill>
        <p:spPr>
          <a:xfrm>
            <a:off x="367744" y="1528214"/>
            <a:ext cx="4842769" cy="3801573"/>
          </a:xfrm>
          <a:prstGeom prst="rect">
            <a:avLst/>
          </a:prstGeom>
        </p:spPr>
      </p:pic>
      <p:sp>
        <p:nvSpPr>
          <p:cNvPr id="3" name="Content Placeholder 2">
            <a:extLst>
              <a:ext uri="{FF2B5EF4-FFF2-40B4-BE49-F238E27FC236}">
                <a16:creationId xmlns:a16="http://schemas.microsoft.com/office/drawing/2014/main" id="{CC6E60E4-DE09-DC2D-4400-315C211B1F3E}"/>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GB" sz="1100" b="1"/>
              <a:t>Literacy, language and communication, Mathematica and numeracy</a:t>
            </a:r>
          </a:p>
          <a:p>
            <a:pPr>
              <a:lnSpc>
                <a:spcPct val="120000"/>
              </a:lnSpc>
            </a:pPr>
            <a:r>
              <a:rPr lang="en-GB" sz="1100"/>
              <a:t>Create a schedule of our of Chinese new year festival:</a:t>
            </a:r>
          </a:p>
          <a:p>
            <a:pPr>
              <a:lnSpc>
                <a:spcPct val="120000"/>
              </a:lnSpc>
            </a:pPr>
            <a:r>
              <a:rPr lang="en-GB" sz="1100"/>
              <a:t>What to include:</a:t>
            </a:r>
          </a:p>
          <a:p>
            <a:pPr>
              <a:lnSpc>
                <a:spcPct val="120000"/>
              </a:lnSpc>
            </a:pPr>
            <a:r>
              <a:rPr lang="en-GB" sz="1100"/>
              <a:t>The time we are doing everything </a:t>
            </a:r>
          </a:p>
          <a:p>
            <a:pPr>
              <a:lnSpc>
                <a:spcPct val="120000"/>
              </a:lnSpc>
            </a:pPr>
            <a:r>
              <a:rPr lang="en-GB" sz="1100"/>
              <a:t>What we are doing: </a:t>
            </a:r>
          </a:p>
          <a:p>
            <a:pPr>
              <a:lnSpc>
                <a:spcPct val="120000"/>
              </a:lnSpc>
            </a:pPr>
            <a:r>
              <a:rPr lang="en-GB" sz="1100"/>
              <a:t>Decorating the class, Preforming the dance, trying the Chinese dumplings, Drawing our fireworks,. </a:t>
            </a:r>
          </a:p>
          <a:p>
            <a:pPr>
              <a:lnSpc>
                <a:spcPct val="120000"/>
              </a:lnSpc>
            </a:pPr>
            <a:r>
              <a:rPr lang="en-GB" sz="1100"/>
              <a:t>Extension task – create a poster on computer inviting your friends to the party.</a:t>
            </a:r>
          </a:p>
          <a:p>
            <a:pPr>
              <a:lnSpc>
                <a:spcPct val="120000"/>
              </a:lnSpc>
            </a:pPr>
            <a:endParaRPr lang="en-GB" sz="1100"/>
          </a:p>
          <a:p>
            <a:pPr>
              <a:lnSpc>
                <a:spcPct val="120000"/>
              </a:lnSpc>
            </a:pPr>
            <a:endParaRPr lang="en-GB" sz="1100"/>
          </a:p>
          <a:p>
            <a:pPr>
              <a:lnSpc>
                <a:spcPct val="120000"/>
              </a:lnSpc>
            </a:pPr>
            <a:endParaRPr lang="en-GB" sz="110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6070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3D2FE-4715-71E0-B543-9F6A311B4E4F}"/>
              </a:ext>
            </a:extLst>
          </p:cNvPr>
          <p:cNvSpPr>
            <a:spLocks noGrp="1"/>
          </p:cNvSpPr>
          <p:nvPr>
            <p:ph type="title"/>
          </p:nvPr>
        </p:nvSpPr>
        <p:spPr>
          <a:xfrm>
            <a:off x="5907024" y="552782"/>
            <a:ext cx="4423224" cy="1643663"/>
          </a:xfrm>
        </p:spPr>
        <p:txBody>
          <a:bodyPr>
            <a:normAutofit/>
          </a:bodyPr>
          <a:lstStyle/>
          <a:p>
            <a:r>
              <a:rPr lang="en-GB" sz="3700"/>
              <a:t>Carousel 2 – Creating a lantern/flag </a:t>
            </a:r>
          </a:p>
        </p:txBody>
      </p:sp>
      <p:pic>
        <p:nvPicPr>
          <p:cNvPr id="5" name="Picture 4">
            <a:extLst>
              <a:ext uri="{FF2B5EF4-FFF2-40B4-BE49-F238E27FC236}">
                <a16:creationId xmlns:a16="http://schemas.microsoft.com/office/drawing/2014/main" id="{84E6426D-9340-13EB-0D97-7B548DE57F69}"/>
              </a:ext>
            </a:extLst>
          </p:cNvPr>
          <p:cNvPicPr>
            <a:picLocks noChangeAspect="1"/>
          </p:cNvPicPr>
          <p:nvPr/>
        </p:nvPicPr>
        <p:blipFill rotWithShape="1">
          <a:blip r:embed="rId2"/>
          <a:srcRect l="19240" r="40694" b="6250"/>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9A67AD1F-E341-6594-CE34-A84DE4CDCF44}"/>
              </a:ext>
            </a:extLst>
          </p:cNvPr>
          <p:cNvSpPr>
            <a:spLocks noGrp="1"/>
          </p:cNvSpPr>
          <p:nvPr>
            <p:ph idx="1"/>
          </p:nvPr>
        </p:nvSpPr>
        <p:spPr>
          <a:xfrm>
            <a:off x="5907024" y="2735229"/>
            <a:ext cx="4423224" cy="3108354"/>
          </a:xfrm>
        </p:spPr>
        <p:txBody>
          <a:bodyPr vert="horz" lIns="91440" tIns="45720" rIns="91440" bIns="45720" rtlCol="0">
            <a:normAutofit/>
          </a:bodyPr>
          <a:lstStyle/>
          <a:p>
            <a:r>
              <a:rPr lang="en-GB" b="1" dirty="0"/>
              <a:t>Expressive arts, literacy, language and communication </a:t>
            </a:r>
          </a:p>
          <a:p>
            <a:r>
              <a:rPr lang="en-GB" dirty="0"/>
              <a:t>Create a lanterns with teacher following written instructions. </a:t>
            </a:r>
            <a:endParaRPr lang="en-US" dirty="0"/>
          </a:p>
          <a:p>
            <a:r>
              <a:rPr lang="en-GB" dirty="0"/>
              <a:t>Extension task – cut out flags and Sellotape to bunting</a:t>
            </a:r>
          </a:p>
          <a:p>
            <a:endParaRPr lang="en-GB" dirty="0"/>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736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B1CA1-6555-583B-0501-D8849D0C34B4}"/>
              </a:ext>
            </a:extLst>
          </p:cNvPr>
          <p:cNvSpPr>
            <a:spLocks noGrp="1"/>
          </p:cNvSpPr>
          <p:nvPr>
            <p:ph type="title"/>
          </p:nvPr>
        </p:nvSpPr>
        <p:spPr>
          <a:xfrm>
            <a:off x="5907024" y="552782"/>
            <a:ext cx="4423224" cy="1643663"/>
          </a:xfrm>
        </p:spPr>
        <p:txBody>
          <a:bodyPr>
            <a:normAutofit/>
          </a:bodyPr>
          <a:lstStyle/>
          <a:p>
            <a:r>
              <a:rPr lang="en-GB" dirty="0"/>
              <a:t>Carousal 3 – Currency (TA)</a:t>
            </a:r>
          </a:p>
        </p:txBody>
      </p:sp>
      <p:pic>
        <p:nvPicPr>
          <p:cNvPr id="4" name="Picture 3" descr="Pound Coins Currency Bank · Free photo on Pixabay">
            <a:extLst>
              <a:ext uri="{FF2B5EF4-FFF2-40B4-BE49-F238E27FC236}">
                <a16:creationId xmlns:a16="http://schemas.microsoft.com/office/drawing/2014/main" id="{5659DF71-C211-A2DE-93D7-F2BFAB9AA4CA}"/>
              </a:ext>
            </a:extLst>
          </p:cNvPr>
          <p:cNvPicPr>
            <a:picLocks noChangeAspect="1"/>
          </p:cNvPicPr>
          <p:nvPr/>
        </p:nvPicPr>
        <p:blipFill rotWithShape="1">
          <a:blip r:embed="rId2"/>
          <a:srcRect l="42205" r="7080"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9BB9FFC1-4B0E-92CF-FFCA-AAAF41B759B4}"/>
              </a:ext>
            </a:extLst>
          </p:cNvPr>
          <p:cNvSpPr>
            <a:spLocks noGrp="1"/>
          </p:cNvSpPr>
          <p:nvPr>
            <p:ph idx="1"/>
          </p:nvPr>
        </p:nvSpPr>
        <p:spPr>
          <a:xfrm>
            <a:off x="5907024" y="2735229"/>
            <a:ext cx="4423224" cy="3108354"/>
          </a:xfrm>
        </p:spPr>
        <p:txBody>
          <a:bodyPr vert="horz" lIns="91440" tIns="45720" rIns="91440" bIns="45720" rtlCol="0">
            <a:normAutofit/>
          </a:bodyPr>
          <a:lstStyle/>
          <a:p>
            <a:pPr>
              <a:lnSpc>
                <a:spcPct val="120000"/>
              </a:lnSpc>
            </a:pPr>
            <a:r>
              <a:rPr lang="en-GB" sz="1600" b="1"/>
              <a:t>Mathematics and Numeracy</a:t>
            </a:r>
            <a:endParaRPr lang="en-GB" sz="1600"/>
          </a:p>
          <a:p>
            <a:pPr>
              <a:lnSpc>
                <a:spcPct val="120000"/>
              </a:lnSpc>
            </a:pPr>
            <a:r>
              <a:rPr lang="en-GB" sz="1600"/>
              <a:t>Children will investigate Chinese Yuan </a:t>
            </a:r>
            <a:endParaRPr lang="en-US" sz="1600"/>
          </a:p>
          <a:p>
            <a:pPr>
              <a:lnSpc>
                <a:spcPct val="120000"/>
              </a:lnSpc>
            </a:pPr>
            <a:r>
              <a:rPr lang="en-GB" sz="1600"/>
              <a:t>We will give then the conversion of £1 = 9 yuan</a:t>
            </a:r>
          </a:p>
          <a:p>
            <a:pPr>
              <a:lnSpc>
                <a:spcPct val="120000"/>
              </a:lnSpc>
            </a:pPr>
            <a:r>
              <a:rPr lang="en-GB" sz="1600"/>
              <a:t>We will give then a list of what is needed for the party with the British pound price and the pupils will need to find out how much each items cost in yuan and the total spent altogether. </a:t>
            </a:r>
          </a:p>
        </p:txBody>
      </p:sp>
      <p:cxnSp>
        <p:nvCxnSpPr>
          <p:cNvPr id="11"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9813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3ED5E-2D05-40D5-9015-13DD6348612D}"/>
              </a:ext>
            </a:extLst>
          </p:cNvPr>
          <p:cNvSpPr>
            <a:spLocks noGrp="1"/>
          </p:cNvSpPr>
          <p:nvPr>
            <p:ph type="title"/>
          </p:nvPr>
        </p:nvSpPr>
        <p:spPr>
          <a:xfrm>
            <a:off x="5907024" y="552782"/>
            <a:ext cx="4423224" cy="1643663"/>
          </a:xfrm>
        </p:spPr>
        <p:txBody>
          <a:bodyPr>
            <a:normAutofit/>
          </a:bodyPr>
          <a:lstStyle/>
          <a:p>
            <a:r>
              <a:rPr lang="en-GB" sz="4100"/>
              <a:t>Lesson 2 – creating a dance</a:t>
            </a:r>
          </a:p>
        </p:txBody>
      </p:sp>
      <p:pic>
        <p:nvPicPr>
          <p:cNvPr id="4" name="Picture 3" descr="A group of people dancing on a stage&#10;&#10;Description automatically generated">
            <a:extLst>
              <a:ext uri="{FF2B5EF4-FFF2-40B4-BE49-F238E27FC236}">
                <a16:creationId xmlns:a16="http://schemas.microsoft.com/office/drawing/2014/main" id="{F2F6492C-E395-64CD-1CF1-C4131C155D4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833" r="24832" b="-1"/>
          <a:stretch/>
        </p:blipFill>
        <p:spPr>
          <a:xfrm>
            <a:off x="20" y="10"/>
            <a:ext cx="5210493" cy="6857990"/>
          </a:xfrm>
          <a:prstGeom prst="rect">
            <a:avLst/>
          </a:prstGeom>
        </p:spPr>
      </p:pic>
      <p:sp>
        <p:nvSpPr>
          <p:cNvPr id="3" name="Content Placeholder 2">
            <a:extLst>
              <a:ext uri="{FF2B5EF4-FFF2-40B4-BE49-F238E27FC236}">
                <a16:creationId xmlns:a16="http://schemas.microsoft.com/office/drawing/2014/main" id="{D83501A7-393A-A34A-9EBA-A714BA432891}"/>
              </a:ext>
            </a:extLst>
          </p:cNvPr>
          <p:cNvSpPr>
            <a:spLocks noGrp="1"/>
          </p:cNvSpPr>
          <p:nvPr>
            <p:ph idx="1"/>
          </p:nvPr>
        </p:nvSpPr>
        <p:spPr>
          <a:xfrm>
            <a:off x="5907024" y="2735229"/>
            <a:ext cx="4423224" cy="3108354"/>
          </a:xfrm>
        </p:spPr>
        <p:txBody>
          <a:bodyPr vert="horz" lIns="91440" tIns="45720" rIns="91440" bIns="45720" rtlCol="0">
            <a:normAutofit/>
          </a:bodyPr>
          <a:lstStyle/>
          <a:p>
            <a:r>
              <a:rPr lang="en-GB" b="1"/>
              <a:t>Expressive arts</a:t>
            </a:r>
          </a:p>
          <a:p>
            <a:r>
              <a:rPr lang="en-GB"/>
              <a:t>Show a video of the lion and dragon dance </a:t>
            </a:r>
            <a:endParaRPr lang="en-US"/>
          </a:p>
          <a:p>
            <a:r>
              <a:rPr lang="en-GB"/>
              <a:t>Children will go into groups of 4/5 and create there own dragon/lion dance </a:t>
            </a:r>
          </a:p>
        </p:txBody>
      </p:sp>
      <p:cxnSp>
        <p:nvCxnSpPr>
          <p:cNvPr id="39"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763B32F-40F0-9937-CFC8-B869F12AF6A4}"/>
              </a:ext>
            </a:extLst>
          </p:cNvPr>
          <p:cNvSpPr txBox="1"/>
          <p:nvPr/>
        </p:nvSpPr>
        <p:spPr>
          <a:xfrm>
            <a:off x="2909883" y="6657945"/>
            <a:ext cx="23006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495296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4E4D4-612D-2682-B0DE-09091CD4C2C9}"/>
              </a:ext>
            </a:extLst>
          </p:cNvPr>
          <p:cNvSpPr>
            <a:spLocks noGrp="1"/>
          </p:cNvSpPr>
          <p:nvPr>
            <p:ph type="title"/>
          </p:nvPr>
        </p:nvSpPr>
        <p:spPr>
          <a:xfrm>
            <a:off x="5907024" y="552782"/>
            <a:ext cx="4423224" cy="1643663"/>
          </a:xfrm>
        </p:spPr>
        <p:txBody>
          <a:bodyPr>
            <a:normAutofit/>
          </a:bodyPr>
          <a:lstStyle/>
          <a:p>
            <a:r>
              <a:rPr lang="en-GB" dirty="0"/>
              <a:t>Lesson 3 - PARTY</a:t>
            </a:r>
          </a:p>
        </p:txBody>
      </p:sp>
      <p:pic>
        <p:nvPicPr>
          <p:cNvPr id="5" name="Picture 4" descr="Celebration Party Hats Free Stock Photo - Public Domain Pictures">
            <a:extLst>
              <a:ext uri="{FF2B5EF4-FFF2-40B4-BE49-F238E27FC236}">
                <a16:creationId xmlns:a16="http://schemas.microsoft.com/office/drawing/2014/main" id="{BFE33045-4C6B-FE5B-83FD-4BB27E6B40CF}"/>
              </a:ext>
            </a:extLst>
          </p:cNvPr>
          <p:cNvPicPr>
            <a:picLocks noChangeAspect="1"/>
          </p:cNvPicPr>
          <p:nvPr/>
        </p:nvPicPr>
        <p:blipFill>
          <a:blip r:embed="rId2"/>
          <a:stretch>
            <a:fillRect/>
          </a:stretch>
        </p:blipFill>
        <p:spPr>
          <a:xfrm>
            <a:off x="367744" y="1165006"/>
            <a:ext cx="4842769" cy="4527989"/>
          </a:xfrm>
          <a:prstGeom prst="rect">
            <a:avLst/>
          </a:prstGeom>
        </p:spPr>
      </p:pic>
      <p:sp>
        <p:nvSpPr>
          <p:cNvPr id="3" name="Content Placeholder 2">
            <a:extLst>
              <a:ext uri="{FF2B5EF4-FFF2-40B4-BE49-F238E27FC236}">
                <a16:creationId xmlns:a16="http://schemas.microsoft.com/office/drawing/2014/main" id="{CF655B6C-2FE3-63E4-C349-EEAE2EA521B3}"/>
              </a:ext>
            </a:extLst>
          </p:cNvPr>
          <p:cNvSpPr>
            <a:spLocks noGrp="1"/>
          </p:cNvSpPr>
          <p:nvPr>
            <p:ph idx="1"/>
          </p:nvPr>
        </p:nvSpPr>
        <p:spPr>
          <a:xfrm>
            <a:off x="5907024" y="2735229"/>
            <a:ext cx="4423224" cy="3108354"/>
          </a:xfrm>
        </p:spPr>
        <p:txBody>
          <a:bodyPr vert="horz" lIns="91440" tIns="45720" rIns="91440" bIns="45720" rtlCol="0">
            <a:normAutofit/>
          </a:bodyPr>
          <a:lstStyle/>
          <a:p>
            <a:r>
              <a:rPr lang="en-GB" dirty="0"/>
              <a:t>Health and well-being, expressive arts, </a:t>
            </a:r>
          </a:p>
          <a:p>
            <a:r>
              <a:rPr lang="en-GB" dirty="0"/>
              <a:t>Following there schedule </a:t>
            </a:r>
          </a:p>
        </p:txBody>
      </p:sp>
      <p:cxnSp>
        <p:nvCxnSpPr>
          <p:cNvPr id="24"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Main Frame">
            <a:extLst>
              <a:ext uri="{FF2B5EF4-FFF2-40B4-BE49-F238E27FC236}">
                <a16:creationId xmlns:a16="http://schemas.microsoft.com/office/drawing/2014/main" id="{60B98957-D5C0-4FFC-8987-C5D8A06FD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60546" y="334928"/>
            <a:ext cx="6263710"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EB123B9E-16C1-47FC-BA6E-0B62BE4F2E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133" y="2400300"/>
            <a:ext cx="518656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Main Horizontal Connector">
            <a:extLst>
              <a:ext uri="{FF2B5EF4-FFF2-40B4-BE49-F238E27FC236}">
                <a16:creationId xmlns:a16="http://schemas.microsoft.com/office/drawing/2014/main" id="{51DA9589-40B0-4B65-A035-81057865F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0546" y="6047437"/>
            <a:ext cx="5188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4850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90D73-4C7B-C2AF-D13D-1EC7594261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D5A2CC-554D-2704-73D5-9BD1B09E2BF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70753819"/>
      </p:ext>
    </p:extLst>
  </p:cSld>
  <p:clrMapOvr>
    <a:masterClrMapping/>
  </p:clrMapOvr>
</p:sld>
</file>

<file path=ppt/theme/theme1.xml><?xml version="1.0" encoding="utf-8"?>
<a:theme xmlns:a="http://schemas.openxmlformats.org/drawingml/2006/main" name="MimeoVTI">
  <a:themeElements>
    <a:clrScheme name="AnalogousFromRegularSeedLeftStep">
      <a:dk1>
        <a:srgbClr val="000000"/>
      </a:dk1>
      <a:lt1>
        <a:srgbClr val="FFFFFF"/>
      </a:lt1>
      <a:dk2>
        <a:srgbClr val="321C1D"/>
      </a:dk2>
      <a:lt2>
        <a:srgbClr val="F0F1F3"/>
      </a:lt2>
      <a:accent1>
        <a:srgbClr val="BE9E35"/>
      </a:accent1>
      <a:accent2>
        <a:srgbClr val="C36029"/>
      </a:accent2>
      <a:accent3>
        <a:srgbClr val="D53B45"/>
      </a:accent3>
      <a:accent4>
        <a:srgbClr val="C32973"/>
      </a:accent4>
      <a:accent5>
        <a:srgbClr val="D53BC5"/>
      </a:accent5>
      <a:accent6>
        <a:srgbClr val="9329C3"/>
      </a:accent6>
      <a:hlink>
        <a:srgbClr val="4C67C3"/>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MimeoVTI</vt:lpstr>
      <vt:lpstr>Chinese news year – year of the dragon RVE</vt:lpstr>
      <vt:lpstr>Four purposes</vt:lpstr>
      <vt:lpstr>Start of lesson</vt:lpstr>
      <vt:lpstr>Carousel 1 – throw a festival party (Teacher)</vt:lpstr>
      <vt:lpstr>Carousel 2 – Creating a lantern/flag </vt:lpstr>
      <vt:lpstr>Carousal 3 – Currency (TA)</vt:lpstr>
      <vt:lpstr>Lesson 2 – creating a dance</vt:lpstr>
      <vt:lpstr>Lesson 3 - PARTY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dc:title>
  <dc:creator/>
  <cp:lastModifiedBy/>
  <cp:revision>197</cp:revision>
  <dcterms:created xsi:type="dcterms:W3CDTF">2023-11-20T11:50:11Z</dcterms:created>
  <dcterms:modified xsi:type="dcterms:W3CDTF">2023-11-20T18:38:00Z</dcterms:modified>
</cp:coreProperties>
</file>