
<file path=[Content_Types].xml><?xml version="1.0" encoding="utf-8"?>
<Types xmlns="http://schemas.openxmlformats.org/package/2006/content-types">
  <Default Extension="jpeg" ContentType="image/jpeg"/>
  <Default Extension="JPG" ContentType="image/.jpg"/>
  <Default Extension="png" ContentType="image/png"/>
  <Default Extension="emf" ContentType="image/x-em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6" r:id="rId3"/>
    <p:sldId id="257" r:id="rId4"/>
    <p:sldId id="258" r:id="rId6"/>
    <p:sldId id="259" r:id="rId7"/>
    <p:sldId id="260" r:id="rId8"/>
    <p:sldId id="261" r:id="rId9"/>
    <p:sldId id="262" r:id="rId10"/>
    <p:sldId id="263" r:id="rId11"/>
    <p:sldId id="264"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434" autoAdjust="0"/>
  </p:normalViewPr>
  <p:slideViewPr>
    <p:cSldViewPr snapToGrid="0">
      <p:cViewPr varScale="1">
        <p:scale>
          <a:sx n="70" d="100"/>
          <a:sy n="70" d="100"/>
        </p:scale>
        <p:origin x="7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0115F5-6818-45EE-9F62-F5D716887834}" type="datetimeFigureOut">
              <a:rPr lang="en-IN" smtClean="0"/>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C10BD1-2F70-4F4E-916A-133197CD7A25}" type="slidenum">
              <a:rPr lang="en-IN" smtClean="0"/>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600" b="0" i="0" u="none" strike="noStrike" kern="1200" dirty="0" smtClean="0">
                <a:solidFill>
                  <a:schemeClr val="tx1"/>
                </a:solidFill>
                <a:effectLst/>
                <a:latin typeface="Arial" panose="020B0604020202020204" pitchFamily="34" charset="0"/>
                <a:ea typeface="+mn-ea"/>
                <a:cs typeface="Arial" panose="020B0604020202020204" pitchFamily="34" charset="0"/>
              </a:rPr>
              <a:t>The housekeeping managers are required to adopt workplace safety guidelines to avoid functional injury, and in this case, the housekeeping staff could also promote collaborative value (Cottrell, 2019). The training regarding the worker's health and safety guidelines at Harlow Hotel could also support the housekeeping staff to protect themselves from cleaning and heavy lifting activities. Within the training, the housekeepers are asked to develop their technical knowledge so that they can eliminate the chances of risks in the performing arena. </a:t>
            </a:r>
            <a:endParaRPr lang="en-IN" sz="16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C10BD1-2F70-4F4E-916A-133197CD7A25}" type="slidenum">
              <a:rPr lang="en-IN" smtClean="0"/>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600" b="0" i="0" u="none" strike="noStrike" kern="1200" dirty="0" smtClean="0">
                <a:solidFill>
                  <a:schemeClr val="tx1"/>
                </a:solidFill>
                <a:effectLst/>
                <a:latin typeface="Arial" panose="020B0604020202020204" pitchFamily="34" charset="0"/>
                <a:ea typeface="+mn-ea"/>
                <a:cs typeface="Arial" panose="020B0604020202020204" pitchFamily="34" charset="0"/>
              </a:rPr>
              <a:t>Through the development of OSHA standards, housekeeping safety training is predominantly focused on occupational hazard control and prevention. With the adoption of the OSHA standards in the Harlow Hotel, the hazard areas are identified, and based on the identification, the workers are given the training to tactically handle the situation. Following the OSHA standards would help the Harlow Hotel’s Accor housekeeping department to track functional illness and injuries, educating the staff with prevention techniques. </a:t>
            </a:r>
            <a:endParaRPr lang="en-IN" sz="16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C10BD1-2F70-4F4E-916A-133197CD7A25}" type="slidenum">
              <a:rPr lang="en-IN" smtClean="0"/>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smtClean="0">
                <a:solidFill>
                  <a:schemeClr val="tx1"/>
                </a:solidFill>
                <a:effectLst/>
                <a:latin typeface="Arial" panose="020B0604020202020204" pitchFamily="34" charset="0"/>
                <a:ea typeface="+mn-ea"/>
                <a:cs typeface="Arial" panose="020B0604020202020204" pitchFamily="34" charset="0"/>
              </a:rPr>
              <a:t>Through the usage of step tools and long-handled tools, housekeepers could develop lifting activities, which would help them avoid back injury, and issues in their tissues (</a:t>
            </a:r>
            <a:r>
              <a:rPr lang="en-US" sz="1200" b="0" i="0" u="none" strike="noStrike" kern="1200" dirty="0" err="1" smtClean="0">
                <a:solidFill>
                  <a:schemeClr val="tx1"/>
                </a:solidFill>
                <a:effectLst/>
                <a:latin typeface="Arial" panose="020B0604020202020204" pitchFamily="34" charset="0"/>
                <a:ea typeface="+mn-ea"/>
                <a:cs typeface="Arial" panose="020B0604020202020204" pitchFamily="34" charset="0"/>
              </a:rPr>
              <a:t>Casado</a:t>
            </a:r>
            <a:r>
              <a:rPr lang="en-US" sz="1200" b="0" i="0" u="none" strike="noStrike" kern="1200" dirty="0" smtClean="0">
                <a:solidFill>
                  <a:schemeClr val="tx1"/>
                </a:solidFill>
                <a:effectLst/>
                <a:latin typeface="Arial" panose="020B0604020202020204" pitchFamily="34" charset="0"/>
                <a:ea typeface="+mn-ea"/>
                <a:cs typeface="Arial" panose="020B0604020202020204" pitchFamily="34" charset="0"/>
              </a:rPr>
              <a:t>, 2012). However, safety training in housekeeping activities is also required to develop the technological value of the users, which can promote the corrective usage of these tools. Apart from that, the housekeepers of Harlow Hotel are also given proper prevention techniques that would help them avoid the major functional hazards in the cleaning activities. Within the prevention activities, the housekeepers are asked to assess their performing and risk-taking capacity, and based on that the proper delegation of activities would help housekeepers to stay away from the functional risks. </a:t>
            </a:r>
            <a:r>
              <a:rPr lang="en-US" sz="1200" b="0" i="0" u="none" strike="noStrike" kern="1200" dirty="0" smtClean="0">
                <a:solidFill>
                  <a:schemeClr val="tx1"/>
                </a:solidFill>
                <a:effectLst/>
                <a:latin typeface="+mn-lt"/>
                <a:ea typeface="+mn-ea"/>
                <a:cs typeface="+mn-cs"/>
              </a:rPr>
              <a:t> </a:t>
            </a:r>
            <a:endParaRPr lang="en-US" b="0" dirty="0" smtClean="0">
              <a:effectLst/>
            </a:endParaRPr>
          </a:p>
          <a:p>
            <a:pPr algn="just"/>
            <a:br>
              <a:rPr lang="en-US" dirty="0" smtClean="0"/>
            </a:br>
            <a:endParaRPr lang="en-IN" dirty="0"/>
          </a:p>
        </p:txBody>
      </p:sp>
      <p:sp>
        <p:nvSpPr>
          <p:cNvPr id="4" name="Slide Number Placeholder 3"/>
          <p:cNvSpPr>
            <a:spLocks noGrp="1"/>
          </p:cNvSpPr>
          <p:nvPr>
            <p:ph type="sldNum" sz="quarter" idx="10"/>
          </p:nvPr>
        </p:nvSpPr>
        <p:spPr/>
        <p:txBody>
          <a:bodyPr/>
          <a:lstStyle/>
          <a:p>
            <a:fld id="{DEC10BD1-2F70-4F4E-916A-133197CD7A25}" type="slidenum">
              <a:rPr lang="en-IN" smtClean="0"/>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600" b="0" i="0" u="none" strike="noStrike" kern="1200" dirty="0" smtClean="0">
                <a:solidFill>
                  <a:schemeClr val="tx1"/>
                </a:solidFill>
                <a:effectLst/>
                <a:latin typeface="Arial" panose="020B0604020202020204" pitchFamily="34" charset="0"/>
                <a:ea typeface="+mn-ea"/>
                <a:cs typeface="Arial" panose="020B0604020202020204" pitchFamily="34" charset="0"/>
              </a:rPr>
              <a:t>Within the housekeeping training program, the housekeepers are required to develop the risk-based assessment program, and through the risk-based assessment program, the workers would be able to make informed decisions that could protect them from occupational hazards. Within the prevention section, the housekeepers of Harlow Hotel are encouraged to develop their performing value by promoting group work activities (Tesone,2010). For instance, in case of heavy lifting, the group could </a:t>
            </a:r>
            <a:r>
              <a:rPr lang="en-US" sz="1600" b="0" i="0" u="none" strike="noStrike" kern="1200" dirty="0" err="1" smtClean="0">
                <a:solidFill>
                  <a:schemeClr val="tx1"/>
                </a:solidFill>
                <a:effectLst/>
                <a:latin typeface="Arial" panose="020B0604020202020204" pitchFamily="34" charset="0"/>
                <a:ea typeface="+mn-ea"/>
                <a:cs typeface="Arial" panose="020B0604020202020204" pitchFamily="34" charset="0"/>
              </a:rPr>
              <a:t>combinedly</a:t>
            </a:r>
            <a:r>
              <a:rPr lang="en-US" sz="1600" b="0" i="0" u="none" strike="noStrike" kern="1200" dirty="0" smtClean="0">
                <a:solidFill>
                  <a:schemeClr val="tx1"/>
                </a:solidFill>
                <a:effectLst/>
                <a:latin typeface="Arial" panose="020B0604020202020204" pitchFamily="34" charset="0"/>
                <a:ea typeface="+mn-ea"/>
                <a:cs typeface="Arial" panose="020B0604020202020204" pitchFamily="34" charset="0"/>
              </a:rPr>
              <a:t> perform to avoid any major injuries within the housekeeping activities. The housekeepers of Harlow Hotel are also encouraged to develop  lifting techniques, that can support them in reducing back pain issues and physical fatigue. </a:t>
            </a:r>
            <a:endParaRPr lang="en-US" sz="1600" b="0" dirty="0" smtClean="0">
              <a:effectLst/>
              <a:latin typeface="Arial" panose="020B0604020202020204" pitchFamily="34" charset="0"/>
              <a:cs typeface="Arial" panose="020B0604020202020204" pitchFamily="34" charset="0"/>
            </a:endParaRPr>
          </a:p>
          <a:p>
            <a:br>
              <a:rPr lang="en-US" sz="1600" dirty="0" smtClean="0">
                <a:latin typeface="Arial" panose="020B0604020202020204" pitchFamily="34" charset="0"/>
                <a:cs typeface="Arial" panose="020B0604020202020204" pitchFamily="34" charset="0"/>
              </a:rPr>
            </a:br>
            <a:endParaRPr lang="en-IN" sz="16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C10BD1-2F70-4F4E-916A-133197CD7A25}" type="slidenum">
              <a:rPr lang="en-IN" smtClean="0"/>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Arial" panose="020B0604020202020204" pitchFamily="34" charset="0"/>
                <a:ea typeface="+mn-ea"/>
                <a:cs typeface="Arial" panose="020B0604020202020204" pitchFamily="34" charset="0"/>
              </a:rPr>
              <a:t>Through the development of an effective injury compensation program, the identified hotel unit could reduce their major accidents, and it would also make the existing housekeepers highly active regarding functional injury. Within the health and safety training at Harlow Hotel, the housekeepers are also given strategic training to develop their physical flexibility. Additionally, the workers are also given medical assistance to the housekeepers to strategically tackle the injuries. Through the development of the compensation program, the workers are also given monetary support along with medical assistance at the Harlow Hotel that helps the business unit maintain functional transparency within the performing arena.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C10BD1-2F70-4F4E-916A-133197CD7A25}" type="slidenum">
              <a:rPr lang="en-IN" smtClean="0"/>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600" b="0" i="0" u="none" strike="noStrike" kern="1200" dirty="0" smtClean="0">
                <a:solidFill>
                  <a:schemeClr val="tx1"/>
                </a:solidFill>
                <a:effectLst/>
                <a:latin typeface="Arial" panose="020B0604020202020204" pitchFamily="34" charset="0"/>
                <a:ea typeface="+mn-ea"/>
                <a:cs typeface="Arial" panose="020B0604020202020204" pitchFamily="34" charset="0"/>
              </a:rPr>
              <a:t>The Harlow Hotel provides both medical assistance and financial support to the workers in order to support the standard of living of the employees completely. Within the medical assistance, the housekeeper is also given the training and medical activities that can help them to reduce the physical and psychological trauma. Additionally, it would also help the functional unit in terms of understanding the lacking area, or the risky zones within the hotel services. </a:t>
            </a:r>
            <a:endParaRPr lang="en-US" sz="1600" b="0" dirty="0" smtClean="0">
              <a:effectLst/>
              <a:latin typeface="Arial" panose="020B0604020202020204" pitchFamily="34" charset="0"/>
              <a:cs typeface="Arial" panose="020B0604020202020204" pitchFamily="34" charset="0"/>
            </a:endParaRPr>
          </a:p>
          <a:p>
            <a:br>
              <a:rPr lang="en-US" sz="1600" dirty="0" smtClean="0">
                <a:latin typeface="Arial" panose="020B0604020202020204" pitchFamily="34" charset="0"/>
                <a:cs typeface="Arial" panose="020B0604020202020204" pitchFamily="34" charset="0"/>
              </a:rPr>
            </a:br>
            <a:endParaRPr lang="en-IN" sz="16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C10BD1-2F70-4F4E-916A-133197CD7A25}" type="slidenum">
              <a:rPr lang="en-IN" smtClean="0"/>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Arial" panose="020B0604020202020204" pitchFamily="34" charset="0"/>
                <a:ea typeface="+mn-ea"/>
                <a:cs typeface="Arial" panose="020B0604020202020204" pitchFamily="34" charset="0"/>
              </a:rPr>
              <a:t>Effective analytical skills would help the housekeeping team to understand the problematic areas of Harlow Hotel quite efficiently. Through the development of effective analytical skills, the housekeepers also develop effective decisions, that can prevent Harlow Hotel from major functional disasters. </a:t>
            </a:r>
            <a:endParaRPr lang="en-US" b="0" dirty="0" smtClean="0">
              <a:effectLst/>
              <a:latin typeface="Arial" panose="020B0604020202020204" pitchFamily="34" charset="0"/>
              <a:cs typeface="Arial" panose="020B0604020202020204" pitchFamily="34" charset="0"/>
            </a:endParaRPr>
          </a:p>
          <a:p>
            <a:br>
              <a:rPr lang="en-US" dirty="0" smtClean="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C10BD1-2F70-4F4E-916A-133197CD7A25}" type="slidenum">
              <a:rPr lang="en-IN" smtClean="0"/>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600" b="0" i="0" u="none" strike="noStrike" kern="1200" dirty="0" smtClean="0">
                <a:solidFill>
                  <a:schemeClr val="tx1"/>
                </a:solidFill>
                <a:effectLst/>
                <a:latin typeface="Arial" panose="020B0604020202020204" pitchFamily="34" charset="0"/>
                <a:ea typeface="+mn-ea"/>
                <a:cs typeface="Arial" panose="020B0604020202020204" pitchFamily="34" charset="0"/>
              </a:rPr>
              <a:t>From the above discussion, it can be concluded that adopting several prevention initiatives would help the Harlow Hotel to eliminate the major disasters within the performing area. In this case, the housekeeping department of Harlow Hotel could also enhance the technological training, and could also focus on establishing the laws associated with healthcare safety strategies. In this case, the housekeeping staff could also develop their coordination capacities which can promote group development and reduce the risks associated with workplace disasters. </a:t>
            </a:r>
            <a:endParaRPr lang="en-US" sz="1600" b="0" dirty="0" smtClean="0">
              <a:effectLst/>
              <a:latin typeface="Arial" panose="020B0604020202020204" pitchFamily="34" charset="0"/>
              <a:cs typeface="Arial" panose="020B0604020202020204" pitchFamily="34" charset="0"/>
            </a:endParaRPr>
          </a:p>
          <a:p>
            <a:br>
              <a:rPr lang="en-US" sz="1600" dirty="0" smtClean="0">
                <a:latin typeface="Arial" panose="020B0604020202020204" pitchFamily="34" charset="0"/>
                <a:cs typeface="Arial" panose="020B0604020202020204" pitchFamily="34" charset="0"/>
              </a:rPr>
            </a:br>
            <a:endParaRPr lang="en-IN" sz="16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C10BD1-2F70-4F4E-916A-133197CD7A25}" type="slidenum">
              <a:rPr lang="en-IN" smtClean="0"/>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IN" sz="1600" b="0" i="0" u="none" strike="noStrike" kern="1200" dirty="0" err="1" smtClean="0">
                <a:solidFill>
                  <a:schemeClr val="tx1"/>
                </a:solidFill>
                <a:effectLst/>
                <a:latin typeface="Arial" panose="020B0604020202020204" pitchFamily="34" charset="0"/>
                <a:ea typeface="+mn-ea"/>
                <a:cs typeface="Arial" panose="020B0604020202020204" pitchFamily="34" charset="0"/>
              </a:rPr>
              <a:t>Casado</a:t>
            </a:r>
            <a:r>
              <a:rPr lang="en-IN" sz="1600" b="0" i="0" u="none" strike="noStrike" kern="1200" dirty="0" smtClean="0">
                <a:solidFill>
                  <a:schemeClr val="tx1"/>
                </a:solidFill>
                <a:effectLst/>
                <a:latin typeface="Arial" panose="020B0604020202020204" pitchFamily="34" charset="0"/>
                <a:ea typeface="+mn-ea"/>
                <a:cs typeface="Arial" panose="020B0604020202020204" pitchFamily="34" charset="0"/>
              </a:rPr>
              <a:t>, M. 2012Housekeeping Management. London: Wiley.</a:t>
            </a:r>
            <a:endParaRPr lang="en-IN" sz="1600" b="0" i="0" u="none" strike="noStrike" kern="1200" dirty="0" smtClean="0">
              <a:solidFill>
                <a:schemeClr val="tx1"/>
              </a:solidFill>
              <a:effectLst/>
              <a:latin typeface="Arial" panose="020B0604020202020204" pitchFamily="34" charset="0"/>
              <a:ea typeface="+mn-ea"/>
              <a:cs typeface="Arial" panose="020B0604020202020204" pitchFamily="34" charset="0"/>
            </a:endParaRPr>
          </a:p>
          <a:p>
            <a:pPr rtl="0" fontAlgn="base"/>
            <a:br>
              <a:rPr lang="en-IN" sz="1600" b="0" dirty="0" smtClean="0">
                <a:effectLst/>
                <a:latin typeface="Arial" panose="020B0604020202020204" pitchFamily="34" charset="0"/>
                <a:cs typeface="Arial" panose="020B0604020202020204" pitchFamily="34" charset="0"/>
              </a:rPr>
            </a:br>
            <a:r>
              <a:rPr lang="en-IN" sz="1600" b="0" i="0" u="none" strike="noStrike" kern="1200" dirty="0" smtClean="0">
                <a:solidFill>
                  <a:schemeClr val="tx1"/>
                </a:solidFill>
                <a:effectLst/>
                <a:latin typeface="Arial" panose="020B0604020202020204" pitchFamily="34" charset="0"/>
                <a:ea typeface="+mn-ea"/>
                <a:cs typeface="Arial" panose="020B0604020202020204" pitchFamily="34" charset="0"/>
              </a:rPr>
              <a:t>Fallon, M. and Rutherford, D. 2010 Hotel Management and Operations. London: Pearson.</a:t>
            </a:r>
            <a:endParaRPr lang="en-IN" sz="1600" b="0" i="0" u="none" strike="noStrike" kern="1200" dirty="0" smtClean="0">
              <a:solidFill>
                <a:schemeClr val="tx1"/>
              </a:solidFill>
              <a:effectLst/>
              <a:latin typeface="Arial" panose="020B0604020202020204" pitchFamily="34" charset="0"/>
              <a:ea typeface="+mn-ea"/>
              <a:cs typeface="Arial" panose="020B0604020202020204" pitchFamily="34" charset="0"/>
            </a:endParaRPr>
          </a:p>
          <a:p>
            <a:pPr rtl="0" fontAlgn="base"/>
            <a:br>
              <a:rPr lang="en-IN" sz="1600" b="0" dirty="0" smtClean="0">
                <a:effectLst/>
                <a:latin typeface="Arial" panose="020B0604020202020204" pitchFamily="34" charset="0"/>
                <a:cs typeface="Arial" panose="020B0604020202020204" pitchFamily="34" charset="0"/>
              </a:rPr>
            </a:br>
            <a:r>
              <a:rPr lang="en-IN" sz="1600" b="0" i="0" u="none" strike="noStrike" kern="1200" dirty="0" smtClean="0">
                <a:solidFill>
                  <a:schemeClr val="tx1"/>
                </a:solidFill>
                <a:effectLst/>
                <a:latin typeface="Arial" panose="020B0604020202020204" pitchFamily="34" charset="0"/>
                <a:ea typeface="+mn-ea"/>
                <a:cs typeface="Arial" panose="020B0604020202020204" pitchFamily="34" charset="0"/>
              </a:rPr>
              <a:t>Johnston, R., Clark, G. &amp; </a:t>
            </a:r>
            <a:r>
              <a:rPr lang="en-IN" sz="1600" b="0" i="0" u="none" strike="noStrike" kern="1200" dirty="0" err="1" smtClean="0">
                <a:solidFill>
                  <a:schemeClr val="tx1"/>
                </a:solidFill>
                <a:effectLst/>
                <a:latin typeface="Arial" panose="020B0604020202020204" pitchFamily="34" charset="0"/>
                <a:ea typeface="+mn-ea"/>
                <a:cs typeface="Arial" panose="020B0604020202020204" pitchFamily="34" charset="0"/>
              </a:rPr>
              <a:t>Shulver</a:t>
            </a:r>
            <a:r>
              <a:rPr lang="en-IN" sz="1600" b="0" i="0" u="none" strike="noStrike" kern="1200" dirty="0" smtClean="0">
                <a:solidFill>
                  <a:schemeClr val="tx1"/>
                </a:solidFill>
                <a:effectLst/>
                <a:latin typeface="Arial" panose="020B0604020202020204" pitchFamily="34" charset="0"/>
                <a:ea typeface="+mn-ea"/>
                <a:cs typeface="Arial" panose="020B0604020202020204" pitchFamily="34" charset="0"/>
              </a:rPr>
              <a:t>, M. (2012) Service Operations Management. London: Pearson.</a:t>
            </a:r>
            <a:endParaRPr lang="en-IN" sz="1600" b="0" i="0" u="none" strike="noStrike" kern="1200" dirty="0" smtClean="0">
              <a:solidFill>
                <a:schemeClr val="tx1"/>
              </a:solidFill>
              <a:effectLst/>
              <a:latin typeface="Arial" panose="020B0604020202020204" pitchFamily="34" charset="0"/>
              <a:ea typeface="+mn-ea"/>
              <a:cs typeface="Arial" panose="020B0604020202020204" pitchFamily="34" charset="0"/>
            </a:endParaRPr>
          </a:p>
          <a:p>
            <a:pPr rtl="0" fontAlgn="base"/>
            <a:r>
              <a:rPr lang="en-IN" sz="1600" b="0" i="0" u="none" strike="noStrike" kern="1200" dirty="0" smtClean="0">
                <a:solidFill>
                  <a:schemeClr val="tx1"/>
                </a:solidFill>
                <a:effectLst/>
                <a:latin typeface="Arial" panose="020B0604020202020204" pitchFamily="34" charset="0"/>
                <a:ea typeface="+mn-ea"/>
                <a:cs typeface="Arial" panose="020B0604020202020204" pitchFamily="34" charset="0"/>
              </a:rPr>
              <a:t>Rogers, T. (2008) Conferences and conventions a global industry (2nd ed., Events management series). Oxford ;Boston: Butterworth-Heinemann.</a:t>
            </a:r>
            <a:endParaRPr lang="en-IN" sz="1600" b="0" i="0" u="none" strike="noStrike" kern="1200" dirty="0" smtClean="0">
              <a:solidFill>
                <a:schemeClr val="tx1"/>
              </a:solidFill>
              <a:effectLst/>
              <a:latin typeface="Arial" panose="020B0604020202020204" pitchFamily="34" charset="0"/>
              <a:ea typeface="+mn-ea"/>
              <a:cs typeface="Arial" panose="020B0604020202020204" pitchFamily="34" charset="0"/>
            </a:endParaRPr>
          </a:p>
          <a:p>
            <a:pPr rtl="0" fontAlgn="base"/>
            <a:r>
              <a:rPr lang="en-IN" sz="1600" b="0" i="0" u="none" strike="noStrike" kern="1200" dirty="0" err="1" smtClean="0">
                <a:solidFill>
                  <a:schemeClr val="tx1"/>
                </a:solidFill>
                <a:effectLst/>
                <a:latin typeface="Arial" panose="020B0604020202020204" pitchFamily="34" charset="0"/>
                <a:ea typeface="+mn-ea"/>
                <a:cs typeface="Arial" panose="020B0604020202020204" pitchFamily="34" charset="0"/>
              </a:rPr>
              <a:t>Tesone</a:t>
            </a:r>
            <a:r>
              <a:rPr lang="en-IN" sz="1600" b="0" i="0" u="none" strike="noStrike" kern="1200" dirty="0" smtClean="0">
                <a:solidFill>
                  <a:schemeClr val="tx1"/>
                </a:solidFill>
                <a:effectLst/>
                <a:latin typeface="Arial" panose="020B0604020202020204" pitchFamily="34" charset="0"/>
                <a:ea typeface="+mn-ea"/>
                <a:cs typeface="Arial" panose="020B0604020202020204" pitchFamily="34" charset="0"/>
              </a:rPr>
              <a:t>, D. (2010) Principles Of Management For The </a:t>
            </a:r>
            <a:r>
              <a:rPr lang="en-IN" sz="1600" b="0" i="0" u="none" strike="noStrike" kern="1200" smtClean="0">
                <a:solidFill>
                  <a:schemeClr val="tx1"/>
                </a:solidFill>
                <a:effectLst/>
                <a:latin typeface="Arial" panose="020B0604020202020204" pitchFamily="34" charset="0"/>
                <a:ea typeface="+mn-ea"/>
                <a:cs typeface="Arial" panose="020B0604020202020204" pitchFamily="34" charset="0"/>
              </a:rPr>
              <a:t>Hospitality Industry</a:t>
            </a:r>
            <a:endParaRPr lang="en-IN" sz="1600" b="0" i="0" u="none" strike="noStrike" kern="1200" dirty="0" smtClean="0">
              <a:solidFill>
                <a:schemeClr val="tx1"/>
              </a:solidFill>
              <a:effectLst/>
              <a:latin typeface="Arial" panose="020B0604020202020204" pitchFamily="34" charset="0"/>
              <a:ea typeface="+mn-ea"/>
              <a:cs typeface="Arial" panose="020B0604020202020204" pitchFamily="34" charset="0"/>
            </a:endParaRPr>
          </a:p>
          <a:p>
            <a:endParaRPr lang="en-IN" sz="16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C10BD1-2F70-4F4E-916A-133197CD7A25}" type="slidenum">
              <a:rPr lang="en-IN" smtClean="0"/>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A141DE05-2D76-464D-85BC-27B0E0D15C57}"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AB9C7FB-72FE-4CF2-AC27-783E45DA6C3A}" type="slidenum">
              <a:rPr lang="en-IN" smtClean="0"/>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showMasterSp="0">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IN"/>
          </a:p>
        </p:txBody>
      </p:sp>
      <p:sp>
        <p:nvSpPr>
          <p:cNvPr id="4" name="Date Placeholder 3"/>
          <p:cNvSpPr>
            <a:spLocks noGrp="1"/>
          </p:cNvSpPr>
          <p:nvPr>
            <p:ph type="dt" sz="half" idx="10"/>
          </p:nvPr>
        </p:nvSpPr>
        <p:spPr/>
        <p:txBody>
          <a:bodyPr/>
          <a:lstStyle/>
          <a:p>
            <a:fld id="{A141DE05-2D76-464D-85BC-27B0E0D15C57}"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AB9C7FB-72FE-4CF2-AC27-783E45DA6C3A}" type="slidenum">
              <a:rPr lang="en-IN" smtClean="0"/>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showMasterSp="0">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A141DE05-2D76-464D-85BC-27B0E0D15C57}"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AB9C7FB-72FE-4CF2-AC27-783E45DA6C3A}" type="slidenum">
              <a:rPr lang="en-IN" smtClean="0"/>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showMasterSp="0">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IN"/>
          </a:p>
        </p:txBody>
      </p:sp>
      <p:sp>
        <p:nvSpPr>
          <p:cNvPr id="5" name="Date Placeholder 4"/>
          <p:cNvSpPr>
            <a:spLocks noGrp="1"/>
          </p:cNvSpPr>
          <p:nvPr>
            <p:ph type="dt" sz="half" idx="10"/>
          </p:nvPr>
        </p:nvSpPr>
        <p:spPr/>
        <p:txBody>
          <a:bodyPr/>
          <a:lstStyle/>
          <a:p>
            <a:fld id="{A141DE05-2D76-464D-85BC-27B0E0D15C57}"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AB9C7FB-72FE-4CF2-AC27-783E45DA6C3A}" type="slidenum">
              <a:rPr lang="en-IN" smtClean="0"/>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showMasterSp="0">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IN"/>
          </a:p>
        </p:txBody>
      </p:sp>
      <p:sp>
        <p:nvSpPr>
          <p:cNvPr id="7" name="Date Placeholder 6"/>
          <p:cNvSpPr>
            <a:spLocks noGrp="1"/>
          </p:cNvSpPr>
          <p:nvPr>
            <p:ph type="dt" sz="half" idx="10"/>
          </p:nvPr>
        </p:nvSpPr>
        <p:spPr/>
        <p:txBody>
          <a:bodyPr/>
          <a:lstStyle/>
          <a:p>
            <a:fld id="{A141DE05-2D76-464D-85BC-27B0E0D15C57}" type="datetimeFigureOut">
              <a:rPr lang="en-IN" smtClean="0"/>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AB9C7FB-72FE-4CF2-AC27-783E45DA6C3A}" type="slidenum">
              <a:rPr lang="en-IN" smtClean="0"/>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showMasterSp="0">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A141DE05-2D76-464D-85BC-27B0E0D15C57}" type="datetimeFigureOut">
              <a:rPr lang="en-IN" smtClean="0"/>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AB9C7FB-72FE-4CF2-AC27-783E45DA6C3A}" type="slidenum">
              <a:rPr lang="en-IN" smtClean="0"/>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showMasterSp="0">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41DE05-2D76-464D-85BC-27B0E0D15C57}" type="datetimeFigureOut">
              <a:rPr lang="en-IN" smtClean="0"/>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AB9C7FB-72FE-4CF2-AC27-783E45DA6C3A}" type="slidenum">
              <a:rPr lang="en-IN" smtClean="0"/>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showMasterSp="0">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A141DE05-2D76-464D-85BC-27B0E0D15C57}"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AB9C7FB-72FE-4CF2-AC27-783E45DA6C3A}" type="slidenum">
              <a:rPr lang="en-IN" smtClean="0"/>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showMasterSp="0">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A141DE05-2D76-464D-85BC-27B0E0D15C57}"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AB9C7FB-72FE-4CF2-AC27-783E45DA6C3A}" type="slidenum">
              <a:rPr lang="en-IN" smtClean="0"/>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showMasterSp="0">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IN"/>
          </a:p>
        </p:txBody>
      </p:sp>
      <p:sp>
        <p:nvSpPr>
          <p:cNvPr id="4" name="Date Placeholder 3"/>
          <p:cNvSpPr>
            <a:spLocks noGrp="1"/>
          </p:cNvSpPr>
          <p:nvPr>
            <p:ph type="dt" sz="half" idx="10"/>
          </p:nvPr>
        </p:nvSpPr>
        <p:spPr/>
        <p:txBody>
          <a:bodyPr/>
          <a:lstStyle/>
          <a:p>
            <a:fld id="{A141DE05-2D76-464D-85BC-27B0E0D15C57}"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AB9C7FB-72FE-4CF2-AC27-783E45DA6C3A}" type="slidenum">
              <a:rPr lang="en-IN" smtClean="0"/>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showMasterSp="0">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IN"/>
          </a:p>
        </p:txBody>
      </p:sp>
      <p:sp>
        <p:nvSpPr>
          <p:cNvPr id="4" name="Date Placeholder 3"/>
          <p:cNvSpPr>
            <a:spLocks noGrp="1"/>
          </p:cNvSpPr>
          <p:nvPr>
            <p:ph type="dt" sz="half" idx="10"/>
          </p:nvPr>
        </p:nvSpPr>
        <p:spPr/>
        <p:txBody>
          <a:bodyPr/>
          <a:lstStyle/>
          <a:p>
            <a:fld id="{A141DE05-2D76-464D-85BC-27B0E0D15C57}"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AB9C7FB-72FE-4CF2-AC27-783E45DA6C3A}" type="slidenum">
              <a:rPr lang="en-IN" smtClean="0"/>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7000">
              <a:srgbClr val="85AA91"/>
            </a:gs>
            <a:gs pos="0">
              <a:schemeClr val="accent6">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41DE05-2D76-464D-85BC-27B0E0D15C57}" type="datetimeFigureOut">
              <a:rPr lang="en-IN" smtClean="0"/>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B9C7FB-72FE-4CF2-AC27-783E45DA6C3A}" type="slidenum">
              <a:rPr lang="en-IN" smtClean="0"/>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2.emf"/><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2.xml"/><Relationship Id="rId2" Type="http://schemas.openxmlformats.org/officeDocument/2006/relationships/image" Target="../media/image4.png"/><Relationship Id="rId1" Type="http://schemas.openxmlformats.org/officeDocument/2006/relationships/image" Target="../media/image3.png"/></Relationships>
</file>

<file path=ppt/slides/_rels/slide3.xml.rels><?xml version="1.0" encoding="UTF-8" standalone="yes"?>
<Relationships xmlns="http://schemas.openxmlformats.org/package/2006/relationships"><Relationship Id="rId4" Type="http://schemas.openxmlformats.org/officeDocument/2006/relationships/notesSlide" Target="../notesSlides/notesSlide2.xml"/><Relationship Id="rId3" Type="http://schemas.openxmlformats.org/officeDocument/2006/relationships/slideLayout" Target="../slideLayouts/slideLayout2.xml"/><Relationship Id="rId2" Type="http://schemas.openxmlformats.org/officeDocument/2006/relationships/image" Target="../media/image6.png"/><Relationship Id="rId1" Type="http://schemas.openxmlformats.org/officeDocument/2006/relationships/image" Target="../media/image5.png"/></Relationships>
</file>

<file path=ppt/slides/_rels/slide4.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2.xml"/><Relationship Id="rId2" Type="http://schemas.openxmlformats.org/officeDocument/2006/relationships/image" Target="../media/image8.png"/><Relationship Id="rId1" Type="http://schemas.openxmlformats.org/officeDocument/2006/relationships/image" Target="../media/image7.png"/></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2.xml"/><Relationship Id="rId2" Type="http://schemas.openxmlformats.org/officeDocument/2006/relationships/image" Target="../media/image10.png"/><Relationship Id="rId1" Type="http://schemas.openxmlformats.org/officeDocument/2006/relationships/image" Target="../media/image9.png"/></Relationships>
</file>

<file path=ppt/slides/_rels/slide6.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2.xml"/><Relationship Id="rId2" Type="http://schemas.openxmlformats.org/officeDocument/2006/relationships/image" Target="../media/image12.png"/><Relationship Id="rId1" Type="http://schemas.openxmlformats.org/officeDocument/2006/relationships/image" Target="../media/image11.png"/></Relationships>
</file>

<file path=ppt/slides/_rels/slide7.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2.xml"/><Relationship Id="rId2" Type="http://schemas.openxmlformats.org/officeDocument/2006/relationships/image" Target="../media/image14.png"/><Relationship Id="rId1" Type="http://schemas.openxmlformats.org/officeDocument/2006/relationships/image" Target="../media/image13.png"/></Relationships>
</file>

<file path=ppt/slides/_rels/slide8.xml.rels><?xml version="1.0" encoding="UTF-8" standalone="yes"?>
<Relationships xmlns="http://schemas.openxmlformats.org/package/2006/relationships"><Relationship Id="rId4" Type="http://schemas.openxmlformats.org/officeDocument/2006/relationships/notesSlide" Target="../notesSlides/notesSlide7.xml"/><Relationship Id="rId3" Type="http://schemas.openxmlformats.org/officeDocument/2006/relationships/slideLayout" Target="../slideLayouts/slideLayout2.xml"/><Relationship Id="rId2" Type="http://schemas.openxmlformats.org/officeDocument/2006/relationships/image" Target="../media/image16.png"/><Relationship Id="rId1" Type="http://schemas.openxmlformats.org/officeDocument/2006/relationships/image" Target="../media/image15.png"/></Relationships>
</file>

<file path=ppt/slides/_rels/slide9.xml.rels><?xml version="1.0" encoding="UTF-8" standalone="yes"?>
<Relationships xmlns="http://schemas.openxmlformats.org/package/2006/relationships"><Relationship Id="rId4" Type="http://schemas.openxmlformats.org/officeDocument/2006/relationships/notesSlide" Target="../notesSlides/notesSlide8.xml"/><Relationship Id="rId3" Type="http://schemas.openxmlformats.org/officeDocument/2006/relationships/slideLayout" Target="../slideLayouts/slideLayout2.xml"/><Relationship Id="rId2" Type="http://schemas.openxmlformats.org/officeDocument/2006/relationships/image" Target="../media/image18.png"/><Relationship Id="rId1" Type="http://schemas.openxmlformats.org/officeDocument/2006/relationships/image" Target="../media/image1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37000">
              <a:schemeClr val="accent6">
                <a:lumMod val="60000"/>
                <a:lumOff val="40000"/>
              </a:schemeClr>
            </a:gs>
            <a:gs pos="0">
              <a:schemeClr val="accent6">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12794" y="818863"/>
            <a:ext cx="9144000" cy="998775"/>
          </a:xfrm>
        </p:spPr>
        <p:txBody>
          <a:bodyPr>
            <a:normAutofit/>
          </a:bodyPr>
          <a:lstStyle/>
          <a:p>
            <a:r>
              <a:rPr lang="en-IN" sz="4400" dirty="0" smtClean="0">
                <a:latin typeface="Arial" panose="020B0604020202020204" pitchFamily="34" charset="0"/>
                <a:cs typeface="Arial" panose="020B0604020202020204" pitchFamily="34" charset="0"/>
              </a:rPr>
              <a:t>Operating Hotel Facilities</a:t>
            </a:r>
            <a:endParaRPr lang="en-IN" sz="4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1"/>
          <a:stretch>
            <a:fillRect/>
          </a:stretch>
        </p:blipFill>
        <p:spPr>
          <a:xfrm>
            <a:off x="894080" y="2333625"/>
            <a:ext cx="5175885" cy="2794635"/>
          </a:xfrm>
          <a:prstGeom prst="rect">
            <a:avLst/>
          </a:prstGeom>
        </p:spPr>
      </p:pic>
      <p:pic>
        <p:nvPicPr>
          <p:cNvPr id="3" name="Picture 2"/>
          <p:cNvPicPr>
            <a:picLocks noChangeAspect="1"/>
          </p:cNvPicPr>
          <p:nvPr/>
        </p:nvPicPr>
        <p:blipFill>
          <a:blip r:embed="rId2"/>
          <a:stretch>
            <a:fillRect/>
          </a:stretch>
        </p:blipFill>
        <p:spPr>
          <a:xfrm>
            <a:off x="5946140" y="2125345"/>
            <a:ext cx="5286375" cy="394335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37000">
              <a:schemeClr val="accent6">
                <a:lumMod val="60000"/>
                <a:lumOff val="40000"/>
              </a:schemeClr>
            </a:gs>
            <a:gs pos="0">
              <a:schemeClr val="accent6">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90469"/>
          </a:xfrm>
        </p:spPr>
        <p:txBody>
          <a:bodyPr>
            <a:normAutofit/>
          </a:bodyPr>
          <a:lstStyle/>
          <a:p>
            <a:pPr algn="ctr"/>
            <a:r>
              <a:rPr lang="en-IN" sz="3200" b="1" dirty="0">
                <a:latin typeface="Arial" panose="020B0604020202020204" pitchFamily="34" charset="0"/>
                <a:cs typeface="Arial" panose="020B0604020202020204" pitchFamily="34" charset="0"/>
              </a:rPr>
              <a:t>Introduction </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8474" y="4628271"/>
            <a:ext cx="11774658" cy="2096086"/>
          </a:xfrm>
        </p:spPr>
        <p:txBody>
          <a:bodyPr>
            <a:normAutofit/>
          </a:bodyPr>
          <a:lstStyle/>
          <a:p>
            <a:pPr algn="just" fontAlgn="base">
              <a:lnSpc>
                <a:spcPct val="150000"/>
              </a:lnSpc>
            </a:pPr>
            <a:r>
              <a:rPr lang="en-US" sz="1600" dirty="0">
                <a:latin typeface="Arial" panose="020B0604020202020204" pitchFamily="34" charset="0"/>
                <a:cs typeface="Arial" panose="020B0604020202020204" pitchFamily="34" charset="0"/>
              </a:rPr>
              <a:t>Development of the health and safety program in housekeeping keeps the workers of Harlow Hotel free from operational hazards (Bridger,2018). </a:t>
            </a:r>
            <a:endParaRPr lang="en-US" sz="1600" dirty="0">
              <a:latin typeface="Arial" panose="020B0604020202020204" pitchFamily="34" charset="0"/>
              <a:cs typeface="Arial" panose="020B0604020202020204" pitchFamily="34" charset="0"/>
            </a:endParaRPr>
          </a:p>
          <a:p>
            <a:pPr algn="just" fontAlgn="base">
              <a:lnSpc>
                <a:spcPct val="150000"/>
              </a:lnSpc>
            </a:pPr>
            <a:r>
              <a:rPr lang="en-US" sz="1600" dirty="0">
                <a:latin typeface="Arial" panose="020B0604020202020204" pitchFamily="34" charset="0"/>
                <a:cs typeface="Arial" panose="020B0604020202020204" pitchFamily="34" charset="0"/>
              </a:rPr>
              <a:t>The usage of technological tools in the housekeeping department of Harlow Hotel makes the working environment safe for the staff. </a:t>
            </a:r>
            <a:endParaRPr lang="en-US" sz="1600" dirty="0">
              <a:latin typeface="Arial" panose="020B0604020202020204" pitchFamily="34" charset="0"/>
              <a:cs typeface="Arial" panose="020B0604020202020204" pitchFamily="34" charset="0"/>
            </a:endParaRPr>
          </a:p>
          <a:p>
            <a:endParaRPr lang="en-IN" sz="1600" dirty="0"/>
          </a:p>
        </p:txBody>
      </p:sp>
      <p:pic>
        <p:nvPicPr>
          <p:cNvPr id="4" name="Picture 3"/>
          <p:cNvPicPr>
            <a:picLocks noChangeAspect="1"/>
          </p:cNvPicPr>
          <p:nvPr/>
        </p:nvPicPr>
        <p:blipFill>
          <a:blip r:embed="rId1"/>
          <a:stretch>
            <a:fillRect/>
          </a:stretch>
        </p:blipFill>
        <p:spPr>
          <a:xfrm>
            <a:off x="287740" y="1577170"/>
            <a:ext cx="5335137" cy="2857500"/>
          </a:xfrm>
          <a:prstGeom prst="rect">
            <a:avLst/>
          </a:prstGeom>
          <a:ln>
            <a:solidFill>
              <a:srgbClr val="FFC000"/>
            </a:solidFill>
          </a:ln>
        </p:spPr>
      </p:pic>
      <p:pic>
        <p:nvPicPr>
          <p:cNvPr id="5" name="Picture 4"/>
          <p:cNvPicPr>
            <a:picLocks noChangeAspect="1"/>
          </p:cNvPicPr>
          <p:nvPr/>
        </p:nvPicPr>
        <p:blipFill>
          <a:blip r:embed="rId2"/>
          <a:stretch>
            <a:fillRect/>
          </a:stretch>
        </p:blipFill>
        <p:spPr>
          <a:xfrm>
            <a:off x="7059587" y="1577170"/>
            <a:ext cx="4404531" cy="2857500"/>
          </a:xfrm>
          <a:prstGeom prst="rect">
            <a:avLst/>
          </a:prstGeom>
          <a:ln>
            <a:solidFill>
              <a:srgbClr val="00B050"/>
            </a:solidFill>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32419"/>
          </a:xfrm>
        </p:spPr>
        <p:txBody>
          <a:bodyPr>
            <a:noAutofit/>
          </a:bodyPr>
          <a:lstStyle/>
          <a:p>
            <a:pPr algn="ctr"/>
            <a:br>
              <a:rPr lang="en-US" sz="3200" b="1" dirty="0" smtClean="0">
                <a:latin typeface="Arial" panose="020B0604020202020204" pitchFamily="34" charset="0"/>
                <a:cs typeface="Arial" panose="020B0604020202020204" pitchFamily="34" charset="0"/>
              </a:rPr>
            </a:br>
            <a:br>
              <a:rPr lang="en-US" sz="3200" b="1" dirty="0" smtClean="0">
                <a:latin typeface="Arial" panose="020B0604020202020204" pitchFamily="34" charset="0"/>
                <a:cs typeface="Arial" panose="020B0604020202020204" pitchFamily="34" charset="0"/>
              </a:rPr>
            </a:br>
            <a:r>
              <a:rPr lang="en-US" sz="3200" b="1" dirty="0" smtClean="0">
                <a:latin typeface="Arial" panose="020B0604020202020204" pitchFamily="34" charset="0"/>
                <a:cs typeface="Arial" panose="020B0604020202020204" pitchFamily="34" charset="0"/>
              </a:rPr>
              <a:t>The </a:t>
            </a:r>
            <a:r>
              <a:rPr lang="en-US" sz="3200" b="1" dirty="0">
                <a:latin typeface="Arial" panose="020B0604020202020204" pitchFamily="34" charset="0"/>
                <a:cs typeface="Arial" panose="020B0604020202020204" pitchFamily="34" charset="0"/>
              </a:rPr>
              <a:t>importance of the training </a:t>
            </a:r>
            <a:br>
              <a:rPr lang="en-US" sz="3200" b="0" dirty="0" smtClean="0">
                <a:effectLst/>
                <a:latin typeface="Arial" panose="020B0604020202020204" pitchFamily="34" charset="0"/>
                <a:cs typeface="Arial" panose="020B0604020202020204" pitchFamily="34" charset="0"/>
              </a:rPr>
            </a:br>
            <a:br>
              <a:rPr lang="en-US" sz="3200" dirty="0" smtClean="0">
                <a:latin typeface="Arial" panose="020B0604020202020204" pitchFamily="34" charset="0"/>
                <a:cs typeface="Arial" panose="020B0604020202020204" pitchFamily="34" charset="0"/>
              </a:rPr>
            </a:b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6281" y="4826041"/>
            <a:ext cx="11648049" cy="1800665"/>
          </a:xfrm>
        </p:spPr>
        <p:txBody>
          <a:bodyPr>
            <a:normAutofit/>
          </a:bodyPr>
          <a:lstStyle/>
          <a:p>
            <a:pPr algn="just" fontAlgn="base">
              <a:lnSpc>
                <a:spcPct val="150000"/>
              </a:lnSpc>
            </a:pPr>
            <a:r>
              <a:rPr lang="en-US" sz="1600" dirty="0">
                <a:latin typeface="Arial" panose="020B0604020202020204" pitchFamily="34" charset="0"/>
                <a:cs typeface="Arial" panose="020B0604020202020204" pitchFamily="34" charset="0"/>
              </a:rPr>
              <a:t>Workers' safety training in Harlow Hotel is designed to </a:t>
            </a:r>
            <a:r>
              <a:rPr lang="en-US" sz="1600" dirty="0" smtClean="0">
                <a:latin typeface="Arial" panose="020B0604020202020204" pitchFamily="34" charset="0"/>
                <a:cs typeface="Arial" panose="020B0604020202020204" pitchFamily="34" charset="0"/>
              </a:rPr>
              <a:t>priorities </a:t>
            </a:r>
            <a:r>
              <a:rPr lang="en-US" sz="1600" dirty="0">
                <a:latin typeface="Arial" panose="020B0604020202020204" pitchFamily="34" charset="0"/>
                <a:cs typeface="Arial" panose="020B0604020202020204" pitchFamily="34" charset="0"/>
              </a:rPr>
              <a:t>the safety needs of the staff (Mullins and </a:t>
            </a:r>
            <a:r>
              <a:rPr lang="en-US" sz="1600" dirty="0" err="1">
                <a:latin typeface="Arial" panose="020B0604020202020204" pitchFamily="34" charset="0"/>
                <a:cs typeface="Arial" panose="020B0604020202020204" pitchFamily="34" charset="0"/>
              </a:rPr>
              <a:t>Dossor</a:t>
            </a:r>
            <a:r>
              <a:rPr lang="en-US" sz="1600" dirty="0">
                <a:latin typeface="Arial" panose="020B0604020202020204" pitchFamily="34" charset="0"/>
                <a:cs typeface="Arial" panose="020B0604020202020204" pitchFamily="34" charset="0"/>
              </a:rPr>
              <a:t>, 2013). </a:t>
            </a:r>
            <a:endParaRPr lang="en-US" sz="1600" dirty="0">
              <a:latin typeface="Arial" panose="020B0604020202020204" pitchFamily="34" charset="0"/>
              <a:cs typeface="Arial" panose="020B0604020202020204" pitchFamily="34" charset="0"/>
            </a:endParaRPr>
          </a:p>
          <a:p>
            <a:pPr algn="just" fontAlgn="base">
              <a:lnSpc>
                <a:spcPct val="150000"/>
              </a:lnSpc>
            </a:pPr>
            <a:r>
              <a:rPr lang="en-US" sz="1600" dirty="0">
                <a:latin typeface="Arial" panose="020B0604020202020204" pitchFamily="34" charset="0"/>
                <a:cs typeface="Arial" panose="020B0604020202020204" pitchFamily="34" charset="0"/>
              </a:rPr>
              <a:t>During the training, the OSHA (Occupational Safety and Health Administration) standards would be followed. </a:t>
            </a:r>
            <a:endParaRPr lang="en-US" sz="1600" dirty="0">
              <a:latin typeface="Arial" panose="020B0604020202020204" pitchFamily="34" charset="0"/>
              <a:cs typeface="Arial" panose="020B0604020202020204" pitchFamily="34" charset="0"/>
            </a:endParaRPr>
          </a:p>
          <a:p>
            <a:endParaRPr lang="en-IN" dirty="0"/>
          </a:p>
        </p:txBody>
      </p:sp>
      <p:pic>
        <p:nvPicPr>
          <p:cNvPr id="5" name="Picture 4"/>
          <p:cNvPicPr>
            <a:picLocks noChangeAspect="1"/>
          </p:cNvPicPr>
          <p:nvPr/>
        </p:nvPicPr>
        <p:blipFill>
          <a:blip r:embed="rId1"/>
          <a:stretch>
            <a:fillRect/>
          </a:stretch>
        </p:blipFill>
        <p:spPr>
          <a:xfrm>
            <a:off x="580314" y="1210642"/>
            <a:ext cx="4892438" cy="3402301"/>
          </a:xfrm>
          <a:prstGeom prst="rect">
            <a:avLst/>
          </a:prstGeom>
        </p:spPr>
      </p:pic>
      <p:pic>
        <p:nvPicPr>
          <p:cNvPr id="6" name="Picture 5"/>
          <p:cNvPicPr>
            <a:picLocks noChangeAspect="1"/>
          </p:cNvPicPr>
          <p:nvPr/>
        </p:nvPicPr>
        <p:blipFill>
          <a:blip r:embed="rId2"/>
          <a:stretch>
            <a:fillRect/>
          </a:stretch>
        </p:blipFill>
        <p:spPr>
          <a:xfrm>
            <a:off x="5792550" y="1210642"/>
            <a:ext cx="5371319" cy="3471817"/>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341" y="269592"/>
            <a:ext cx="10515600" cy="1190720"/>
          </a:xfrm>
        </p:spPr>
        <p:txBody>
          <a:bodyPr>
            <a:noAutofit/>
          </a:bodyPr>
          <a:lstStyle/>
          <a:p>
            <a:pPr algn="ctr"/>
            <a:br>
              <a:rPr lang="en-US" sz="3200" b="1" dirty="0" smtClean="0">
                <a:latin typeface="Arial" panose="020B0604020202020204" pitchFamily="34" charset="0"/>
                <a:cs typeface="Arial" panose="020B0604020202020204" pitchFamily="34" charset="0"/>
              </a:rPr>
            </a:br>
            <a:br>
              <a:rPr lang="en-US" sz="3200" b="1" dirty="0">
                <a:latin typeface="Arial" panose="020B0604020202020204" pitchFamily="34" charset="0"/>
                <a:cs typeface="Arial" panose="020B0604020202020204" pitchFamily="34" charset="0"/>
              </a:rPr>
            </a:br>
            <a:r>
              <a:rPr lang="en-US" sz="3200" b="1" dirty="0" smtClean="0">
                <a:latin typeface="Arial" panose="020B0604020202020204" pitchFamily="34" charset="0"/>
                <a:cs typeface="Arial" panose="020B0604020202020204" pitchFamily="34" charset="0"/>
              </a:rPr>
              <a:t>The </a:t>
            </a:r>
            <a:r>
              <a:rPr lang="en-US" sz="3200" b="1" dirty="0">
                <a:latin typeface="Arial" panose="020B0604020202020204" pitchFamily="34" charset="0"/>
                <a:cs typeface="Arial" panose="020B0604020202020204" pitchFamily="34" charset="0"/>
              </a:rPr>
              <a:t>health and safety guidelines of housekeeping in training </a:t>
            </a:r>
            <a:br>
              <a:rPr lang="en-US" sz="3200" b="0" dirty="0" smtClean="0">
                <a:effectLst/>
                <a:latin typeface="Arial" panose="020B0604020202020204" pitchFamily="34" charset="0"/>
                <a:cs typeface="Arial" panose="020B0604020202020204" pitchFamily="34" charset="0"/>
              </a:rPr>
            </a:br>
            <a:br>
              <a:rPr lang="en-US" sz="3200" b="0" dirty="0" smtClean="0">
                <a:effectLst/>
                <a:latin typeface="Arial" panose="020B0604020202020204" pitchFamily="34" charset="0"/>
                <a:cs typeface="Arial" panose="020B0604020202020204" pitchFamily="34" charset="0"/>
              </a:rPr>
            </a:b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51691" y="5317587"/>
            <a:ext cx="11408900" cy="1410759"/>
          </a:xfrm>
        </p:spPr>
        <p:txBody>
          <a:bodyPr>
            <a:normAutofit/>
          </a:bodyPr>
          <a:lstStyle/>
          <a:p>
            <a:pPr algn="just" fontAlgn="base">
              <a:lnSpc>
                <a:spcPct val="150000"/>
              </a:lnSpc>
            </a:pPr>
            <a:r>
              <a:rPr lang="en-US" sz="1600" dirty="0">
                <a:latin typeface="Arial" panose="020B0604020202020204" pitchFamily="34" charset="0"/>
                <a:cs typeface="Arial" panose="020B0604020202020204" pitchFamily="34" charset="0"/>
              </a:rPr>
              <a:t>Using machinery like long-handled tools and step stools would help the housekeeping staff of Harlow Hotel to develop safety values (</a:t>
            </a:r>
            <a:r>
              <a:rPr lang="en-US" sz="1600" dirty="0" err="1">
                <a:latin typeface="Arial" panose="020B0604020202020204" pitchFamily="34" charset="0"/>
                <a:cs typeface="Arial" panose="020B0604020202020204" pitchFamily="34" charset="0"/>
              </a:rPr>
              <a:t>Raghubalan</a:t>
            </a:r>
            <a:r>
              <a:rPr lang="en-US" sz="1600" dirty="0">
                <a:latin typeface="Arial" panose="020B0604020202020204" pitchFamily="34" charset="0"/>
                <a:cs typeface="Arial" panose="020B0604020202020204" pitchFamily="34" charset="0"/>
              </a:rPr>
              <a:t> and </a:t>
            </a:r>
            <a:r>
              <a:rPr lang="en-US" sz="1600" dirty="0" err="1">
                <a:latin typeface="Arial" panose="020B0604020202020204" pitchFamily="34" charset="0"/>
                <a:cs typeface="Arial" panose="020B0604020202020204" pitchFamily="34" charset="0"/>
              </a:rPr>
              <a:t>Raghubalan</a:t>
            </a:r>
            <a:r>
              <a:rPr lang="en-US" sz="1600" dirty="0">
                <a:latin typeface="Arial" panose="020B0604020202020204" pitchFamily="34" charset="0"/>
                <a:cs typeface="Arial" panose="020B0604020202020204" pitchFamily="34" charset="0"/>
              </a:rPr>
              <a:t>, 2016). </a:t>
            </a:r>
            <a:endParaRPr lang="en-US" sz="1600" dirty="0">
              <a:latin typeface="Arial" panose="020B0604020202020204" pitchFamily="34" charset="0"/>
              <a:cs typeface="Arial" panose="020B0604020202020204" pitchFamily="34" charset="0"/>
            </a:endParaRPr>
          </a:p>
          <a:p>
            <a:pPr algn="just" fontAlgn="base">
              <a:lnSpc>
                <a:spcPct val="150000"/>
              </a:lnSpc>
            </a:pPr>
            <a:r>
              <a:rPr lang="en-US" sz="1600" dirty="0">
                <a:latin typeface="Arial" panose="020B0604020202020204" pitchFamily="34" charset="0"/>
                <a:cs typeface="Arial" panose="020B0604020202020204" pitchFamily="34" charset="0"/>
              </a:rPr>
              <a:t>The technological training is required for the housekeepers of Harlow Hotel to use this technology in the performing arena.</a:t>
            </a:r>
            <a:endParaRPr lang="en-US"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1"/>
          <a:stretch>
            <a:fillRect/>
          </a:stretch>
        </p:blipFill>
        <p:spPr>
          <a:xfrm>
            <a:off x="596520" y="1690687"/>
            <a:ext cx="4930823" cy="3509109"/>
          </a:xfrm>
          <a:prstGeom prst="rect">
            <a:avLst/>
          </a:prstGeom>
        </p:spPr>
      </p:pic>
      <p:pic>
        <p:nvPicPr>
          <p:cNvPr id="6" name="Picture 5"/>
          <p:cNvPicPr>
            <a:picLocks noChangeAspect="1"/>
          </p:cNvPicPr>
          <p:nvPr/>
        </p:nvPicPr>
        <p:blipFill>
          <a:blip r:embed="rId2"/>
          <a:stretch>
            <a:fillRect/>
          </a:stretch>
        </p:blipFill>
        <p:spPr>
          <a:xfrm>
            <a:off x="6414448" y="1690687"/>
            <a:ext cx="5145206" cy="3509109"/>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17765"/>
          </a:xfrm>
        </p:spPr>
        <p:txBody>
          <a:bodyPr>
            <a:noAutofit/>
          </a:bodyPr>
          <a:lstStyle/>
          <a:p>
            <a:pPr algn="ctr"/>
            <a:r>
              <a:rPr lang="en-US" sz="3200" b="1" dirty="0" smtClean="0">
                <a:latin typeface="Arial" panose="020B0604020202020204" pitchFamily="34" charset="0"/>
                <a:cs typeface="Arial" panose="020B0604020202020204" pitchFamily="34" charset="0"/>
              </a:rPr>
              <a:t>The health and safety guidelines of housekeeping in training: </a:t>
            </a:r>
            <a:r>
              <a:rPr lang="en-IN" sz="3200" b="1" dirty="0" smtClean="0">
                <a:latin typeface="Arial" panose="020B0604020202020204" pitchFamily="34" charset="0"/>
                <a:cs typeface="Arial" panose="020B0604020202020204" pitchFamily="34" charset="0"/>
              </a:rPr>
              <a:t>Continuation </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0747" y="4740813"/>
            <a:ext cx="11738317" cy="1956655"/>
          </a:xfrm>
        </p:spPr>
        <p:txBody>
          <a:bodyPr>
            <a:normAutofit/>
          </a:bodyPr>
          <a:lstStyle/>
          <a:p>
            <a:pPr algn="just" fontAlgn="base">
              <a:lnSpc>
                <a:spcPct val="150000"/>
              </a:lnSpc>
            </a:pPr>
            <a:r>
              <a:rPr lang="en-US" sz="1600" dirty="0">
                <a:latin typeface="Arial" panose="020B0604020202020204" pitchFamily="34" charset="0"/>
                <a:cs typeface="Arial" panose="020B0604020202020204" pitchFamily="34" charset="0"/>
              </a:rPr>
              <a:t>Adopting the risk-based </a:t>
            </a:r>
            <a:r>
              <a:rPr lang="en-US" sz="1600" dirty="0" smtClean="0">
                <a:latin typeface="Arial" panose="020B0604020202020204" pitchFamily="34" charset="0"/>
                <a:cs typeface="Arial" panose="020B0604020202020204" pitchFamily="34" charset="0"/>
              </a:rPr>
              <a:t>assessment </a:t>
            </a:r>
            <a:r>
              <a:rPr lang="en-US" sz="1600" dirty="0">
                <a:latin typeface="Arial" panose="020B0604020202020204" pitchFamily="34" charset="0"/>
                <a:cs typeface="Arial" panose="020B0604020202020204" pitchFamily="34" charset="0"/>
              </a:rPr>
              <a:t>program in the training method would help the housekeepers of Harlow Hotel to </a:t>
            </a:r>
            <a:r>
              <a:rPr lang="en-US" sz="1600" dirty="0" err="1">
                <a:latin typeface="Arial" panose="020B0604020202020204" pitchFamily="34" charset="0"/>
                <a:cs typeface="Arial" panose="020B0604020202020204" pitchFamily="34" charset="0"/>
              </a:rPr>
              <a:t>analyse</a:t>
            </a:r>
            <a:r>
              <a:rPr lang="en-US" sz="1600" dirty="0">
                <a:latin typeface="Arial" panose="020B0604020202020204" pitchFamily="34" charset="0"/>
                <a:cs typeface="Arial" panose="020B0604020202020204" pitchFamily="34" charset="0"/>
              </a:rPr>
              <a:t> the critical areas (Quick, 2020). </a:t>
            </a:r>
            <a:endParaRPr lang="en-US" sz="1600" dirty="0">
              <a:latin typeface="Arial" panose="020B0604020202020204" pitchFamily="34" charset="0"/>
              <a:cs typeface="Arial" panose="020B0604020202020204" pitchFamily="34" charset="0"/>
            </a:endParaRPr>
          </a:p>
          <a:p>
            <a:pPr algn="just" fontAlgn="base">
              <a:lnSpc>
                <a:spcPct val="150000"/>
              </a:lnSpc>
            </a:pPr>
            <a:r>
              <a:rPr lang="en-US" sz="1600" dirty="0">
                <a:latin typeface="Arial" panose="020B0604020202020204" pitchFamily="34" charset="0"/>
                <a:cs typeface="Arial" panose="020B0604020202020204" pitchFamily="34" charset="0"/>
              </a:rPr>
              <a:t>As a part of the preventive method, the housekeepers are required to develop some risk-based criteria within the performing arena. </a:t>
            </a:r>
            <a:endParaRPr lang="en-US"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1"/>
          <a:stretch>
            <a:fillRect/>
          </a:stretch>
        </p:blipFill>
        <p:spPr>
          <a:xfrm>
            <a:off x="420024" y="1519943"/>
            <a:ext cx="5231642" cy="2983820"/>
          </a:xfrm>
          <a:prstGeom prst="rect">
            <a:avLst/>
          </a:prstGeom>
        </p:spPr>
      </p:pic>
      <p:pic>
        <p:nvPicPr>
          <p:cNvPr id="5" name="Picture 4"/>
          <p:cNvPicPr>
            <a:picLocks noChangeAspect="1"/>
          </p:cNvPicPr>
          <p:nvPr/>
        </p:nvPicPr>
        <p:blipFill>
          <a:blip r:embed="rId2"/>
          <a:stretch>
            <a:fillRect/>
          </a:stretch>
        </p:blipFill>
        <p:spPr>
          <a:xfrm>
            <a:off x="5989904" y="1519940"/>
            <a:ext cx="5869159" cy="2983821"/>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14068"/>
          </a:xfrm>
        </p:spPr>
        <p:txBody>
          <a:bodyPr>
            <a:noAutofit/>
          </a:bodyPr>
          <a:lstStyle/>
          <a:p>
            <a:pPr algn="ctr"/>
            <a:r>
              <a:rPr lang="en-US" sz="3200" b="1" dirty="0">
                <a:latin typeface="Arial" panose="020B0604020202020204" pitchFamily="34" charset="0"/>
                <a:cs typeface="Arial" panose="020B0604020202020204" pitchFamily="34" charset="0"/>
              </a:rPr>
              <a:t>The practices regarding health and safety in the housekeeping team </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6754" y="4967784"/>
            <a:ext cx="11826923" cy="1714145"/>
          </a:xfrm>
        </p:spPr>
        <p:txBody>
          <a:bodyPr/>
          <a:lstStyle/>
          <a:p>
            <a:pPr algn="just" fontAlgn="base">
              <a:lnSpc>
                <a:spcPct val="150000"/>
              </a:lnSpc>
            </a:pPr>
            <a:r>
              <a:rPr lang="en-US" sz="1600" dirty="0">
                <a:latin typeface="Arial" panose="020B0604020202020204" pitchFamily="34" charset="0"/>
                <a:cs typeface="Arial" panose="020B0604020202020204" pitchFamily="34" charset="0"/>
              </a:rPr>
              <a:t>Developing the injury compensation program in the Harlow Hotel helps the functional unit to reduce the employee’s major physical and mental issues (Johnston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,2012). </a:t>
            </a:r>
            <a:endParaRPr lang="en-US" sz="1600" dirty="0">
              <a:latin typeface="Arial" panose="020B0604020202020204" pitchFamily="34" charset="0"/>
              <a:cs typeface="Arial" panose="020B0604020202020204" pitchFamily="34" charset="0"/>
            </a:endParaRPr>
          </a:p>
          <a:p>
            <a:pPr algn="just" fontAlgn="base">
              <a:lnSpc>
                <a:spcPct val="150000"/>
              </a:lnSpc>
            </a:pPr>
            <a:r>
              <a:rPr lang="en-US" sz="1600" dirty="0">
                <a:latin typeface="Arial" panose="020B0604020202020204" pitchFamily="34" charset="0"/>
                <a:cs typeface="Arial" panose="020B0604020202020204" pitchFamily="34" charset="0"/>
              </a:rPr>
              <a:t>The awareness program for the housekeepers at Harlow Hotel would help them to reduce workplace injuries.</a:t>
            </a:r>
            <a:endParaRPr lang="en-US" sz="1600" dirty="0">
              <a:latin typeface="Arial" panose="020B0604020202020204" pitchFamily="34" charset="0"/>
              <a:cs typeface="Arial" panose="020B0604020202020204" pitchFamily="34" charset="0"/>
            </a:endParaRPr>
          </a:p>
          <a:p>
            <a:endParaRPr lang="en-IN" dirty="0"/>
          </a:p>
        </p:txBody>
      </p:sp>
      <p:pic>
        <p:nvPicPr>
          <p:cNvPr id="4" name="Picture 3"/>
          <p:cNvPicPr>
            <a:picLocks noChangeAspect="1"/>
          </p:cNvPicPr>
          <p:nvPr/>
        </p:nvPicPr>
        <p:blipFill>
          <a:blip r:embed="rId1"/>
          <a:stretch>
            <a:fillRect/>
          </a:stretch>
        </p:blipFill>
        <p:spPr>
          <a:xfrm>
            <a:off x="1092247" y="1611271"/>
            <a:ext cx="4248150" cy="3024435"/>
          </a:xfrm>
          <a:prstGeom prst="rect">
            <a:avLst/>
          </a:prstGeom>
        </p:spPr>
      </p:pic>
      <p:pic>
        <p:nvPicPr>
          <p:cNvPr id="5" name="Picture 4"/>
          <p:cNvPicPr>
            <a:picLocks noChangeAspect="1"/>
          </p:cNvPicPr>
          <p:nvPr/>
        </p:nvPicPr>
        <p:blipFill>
          <a:blip r:embed="rId2"/>
          <a:stretch>
            <a:fillRect/>
          </a:stretch>
        </p:blipFill>
        <p:spPr>
          <a:xfrm>
            <a:off x="6714698" y="1611271"/>
            <a:ext cx="4135272" cy="3024435"/>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18365"/>
            <a:ext cx="10515600" cy="638176"/>
          </a:xfrm>
        </p:spPr>
        <p:txBody>
          <a:bodyPr>
            <a:noAutofit/>
          </a:bodyPr>
          <a:lstStyle/>
          <a:p>
            <a:pPr algn="ctr"/>
            <a:br>
              <a:rPr lang="en-IN" sz="3200" b="1" dirty="0" smtClean="0">
                <a:latin typeface="Arial" panose="020B0604020202020204" pitchFamily="34" charset="0"/>
                <a:cs typeface="Arial" panose="020B0604020202020204" pitchFamily="34" charset="0"/>
              </a:rPr>
            </a:br>
            <a:br>
              <a:rPr lang="en-IN" sz="3200" b="1" dirty="0">
                <a:latin typeface="Arial" panose="020B0604020202020204" pitchFamily="34" charset="0"/>
                <a:cs typeface="Arial" panose="020B0604020202020204" pitchFamily="34" charset="0"/>
              </a:rPr>
            </a:br>
            <a:r>
              <a:rPr lang="en-US" sz="3200" b="1" dirty="0" smtClean="0">
                <a:latin typeface="Arial" panose="020B0604020202020204" pitchFamily="34" charset="0"/>
                <a:cs typeface="Arial" panose="020B0604020202020204" pitchFamily="34" charset="0"/>
              </a:rPr>
              <a:t>The practices regarding health and safety in the housekeeping team: </a:t>
            </a:r>
            <a:r>
              <a:rPr lang="en-IN" sz="3200" b="1" dirty="0" smtClean="0">
                <a:latin typeface="Arial" panose="020B0604020202020204" pitchFamily="34" charset="0"/>
                <a:cs typeface="Arial" panose="020B0604020202020204" pitchFamily="34" charset="0"/>
              </a:rPr>
              <a:t>Continuation</a:t>
            </a:r>
            <a:br>
              <a:rPr lang="en-IN" sz="3200" b="0" dirty="0" smtClean="0">
                <a:effectLst/>
                <a:latin typeface="Arial" panose="020B0604020202020204" pitchFamily="34" charset="0"/>
                <a:cs typeface="Arial" panose="020B0604020202020204" pitchFamily="34" charset="0"/>
              </a:rPr>
            </a:br>
            <a:br>
              <a:rPr lang="en-IN" sz="3200" dirty="0" smtClean="0">
                <a:latin typeface="Arial" panose="020B0604020202020204" pitchFamily="34" charset="0"/>
                <a:cs typeface="Arial" panose="020B0604020202020204" pitchFamily="34" charset="0"/>
              </a:rPr>
            </a:b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3106" y="5500047"/>
            <a:ext cx="11717741" cy="1250121"/>
          </a:xfrm>
        </p:spPr>
        <p:txBody>
          <a:bodyPr>
            <a:normAutofit/>
          </a:bodyPr>
          <a:lstStyle/>
          <a:p>
            <a:pPr algn="just" fontAlgn="base">
              <a:lnSpc>
                <a:spcPct val="150000"/>
              </a:lnSpc>
            </a:pPr>
            <a:r>
              <a:rPr lang="en-US" sz="1600" dirty="0">
                <a:latin typeface="Arial" panose="020B0604020202020204" pitchFamily="34" charset="0"/>
                <a:cs typeface="Arial" panose="020B0604020202020204" pitchFamily="34" charset="0"/>
              </a:rPr>
              <a:t>Assisting the housekeepers at Harlow Hotel with proper educational skills and knowledge level. </a:t>
            </a:r>
            <a:endParaRPr lang="en-US" sz="1600" dirty="0">
              <a:latin typeface="Arial" panose="020B0604020202020204" pitchFamily="34" charset="0"/>
              <a:cs typeface="Arial" panose="020B0604020202020204" pitchFamily="34" charset="0"/>
            </a:endParaRPr>
          </a:p>
          <a:p>
            <a:pPr algn="just" fontAlgn="base">
              <a:lnSpc>
                <a:spcPct val="150000"/>
              </a:lnSpc>
            </a:pPr>
            <a:r>
              <a:rPr lang="en-US" sz="1600" dirty="0">
                <a:latin typeface="Arial" panose="020B0604020202020204" pitchFamily="34" charset="0"/>
                <a:cs typeface="Arial" panose="020B0604020202020204" pitchFamily="34" charset="0"/>
              </a:rPr>
              <a:t>Adopting the safety measurements to promote functional </a:t>
            </a:r>
            <a:r>
              <a:rPr lang="en-US" sz="1600" dirty="0" smtClean="0">
                <a:latin typeface="Arial" panose="020B0604020202020204" pitchFamily="34" charset="0"/>
                <a:cs typeface="Arial" panose="020B0604020202020204" pitchFamily="34" charset="0"/>
              </a:rPr>
              <a:t>accountability </a:t>
            </a:r>
            <a:r>
              <a:rPr lang="en-US" sz="1600" dirty="0">
                <a:latin typeface="Arial" panose="020B0604020202020204" pitchFamily="34" charset="0"/>
                <a:cs typeface="Arial" panose="020B0604020202020204" pitchFamily="34" charset="0"/>
              </a:rPr>
              <a:t>in the Harlow Hotel (Fallon and Rutherford, 2010). </a:t>
            </a:r>
            <a:endParaRPr lang="en-US"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1"/>
          <a:stretch>
            <a:fillRect/>
          </a:stretch>
        </p:blipFill>
        <p:spPr>
          <a:xfrm>
            <a:off x="665897" y="1211381"/>
            <a:ext cx="4581211" cy="3933825"/>
          </a:xfrm>
          <a:prstGeom prst="rect">
            <a:avLst/>
          </a:prstGeom>
        </p:spPr>
      </p:pic>
      <p:pic>
        <p:nvPicPr>
          <p:cNvPr id="5" name="Picture 4"/>
          <p:cNvPicPr>
            <a:picLocks noChangeAspect="1"/>
          </p:cNvPicPr>
          <p:nvPr/>
        </p:nvPicPr>
        <p:blipFill>
          <a:blip r:embed="rId2"/>
          <a:stretch>
            <a:fillRect/>
          </a:stretch>
        </p:blipFill>
        <p:spPr>
          <a:xfrm>
            <a:off x="5609443" y="1211381"/>
            <a:ext cx="5476875" cy="3933825"/>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4649" y="119891"/>
            <a:ext cx="10515600" cy="1299902"/>
          </a:xfrm>
        </p:spPr>
        <p:txBody>
          <a:bodyPr>
            <a:normAutofit fontScale="90000"/>
          </a:bodyPr>
          <a:lstStyle/>
          <a:p>
            <a:pPr algn="ctr"/>
            <a:br>
              <a:rPr lang="en-US" b="1" dirty="0" smtClean="0"/>
            </a:br>
            <a:br>
              <a:rPr lang="en-US" b="1" dirty="0"/>
            </a:br>
            <a:r>
              <a:rPr lang="en-US" sz="3600" b="1" dirty="0" smtClean="0">
                <a:latin typeface="Arial" panose="020B0604020202020204" pitchFamily="34" charset="0"/>
                <a:cs typeface="Arial" panose="020B0604020202020204" pitchFamily="34" charset="0"/>
              </a:rPr>
              <a:t>The </a:t>
            </a:r>
            <a:r>
              <a:rPr lang="en-US" sz="3600" b="1" dirty="0">
                <a:latin typeface="Arial" panose="020B0604020202020204" pitchFamily="34" charset="0"/>
                <a:cs typeface="Arial" panose="020B0604020202020204" pitchFamily="34" charset="0"/>
              </a:rPr>
              <a:t>skills required to ensure health and safety within the housekeeping team</a:t>
            </a:r>
            <a:br>
              <a:rPr lang="en-US" sz="3600" b="0" dirty="0" smtClean="0">
                <a:effectLst/>
                <a:latin typeface="Arial" panose="020B0604020202020204" pitchFamily="34" charset="0"/>
                <a:cs typeface="Arial" panose="020B0604020202020204" pitchFamily="34" charset="0"/>
              </a:rPr>
            </a:br>
            <a:br>
              <a:rPr lang="en-US" dirty="0" smtClean="0"/>
            </a:br>
            <a:endParaRPr lang="en-IN" dirty="0"/>
          </a:p>
        </p:txBody>
      </p:sp>
      <p:sp>
        <p:nvSpPr>
          <p:cNvPr id="3" name="Content Placeholder 2"/>
          <p:cNvSpPr>
            <a:spLocks noGrp="1"/>
          </p:cNvSpPr>
          <p:nvPr>
            <p:ph idx="1"/>
          </p:nvPr>
        </p:nvSpPr>
        <p:spPr>
          <a:xfrm>
            <a:off x="196755" y="4708478"/>
            <a:ext cx="11731388" cy="1987100"/>
          </a:xfrm>
        </p:spPr>
        <p:txBody>
          <a:bodyPr>
            <a:normAutofit/>
          </a:bodyPr>
          <a:lstStyle/>
          <a:p>
            <a:pPr algn="just" fontAlgn="base">
              <a:lnSpc>
                <a:spcPct val="150000"/>
              </a:lnSpc>
            </a:pPr>
            <a:r>
              <a:rPr lang="en-US" sz="1600" dirty="0">
                <a:latin typeface="Arial" panose="020B0604020202020204" pitchFamily="34" charset="0"/>
                <a:cs typeface="Arial" panose="020B0604020202020204" pitchFamily="34" charset="0"/>
              </a:rPr>
              <a:t>Better analytical skills are one of the crucial areas that promote the health and safety standards within the housekeeping team (Rogers, 2008). </a:t>
            </a:r>
            <a:endParaRPr lang="en-US" sz="1600" dirty="0">
              <a:latin typeface="Arial" panose="020B0604020202020204" pitchFamily="34" charset="0"/>
              <a:cs typeface="Arial" panose="020B0604020202020204" pitchFamily="34" charset="0"/>
            </a:endParaRPr>
          </a:p>
          <a:p>
            <a:pPr algn="just" fontAlgn="base">
              <a:lnSpc>
                <a:spcPct val="150000"/>
              </a:lnSpc>
            </a:pPr>
            <a:r>
              <a:rPr lang="en-US" sz="1600" dirty="0">
                <a:latin typeface="Arial" panose="020B0604020202020204" pitchFamily="34" charset="0"/>
                <a:cs typeface="Arial" panose="020B0604020202020204" pitchFamily="34" charset="0"/>
              </a:rPr>
              <a:t>Developing effective communication skills with the housekeepers would help the functional unit eliminate functional risks. </a:t>
            </a:r>
            <a:endParaRPr lang="en-US"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1"/>
          <a:stretch>
            <a:fillRect/>
          </a:stretch>
        </p:blipFill>
        <p:spPr>
          <a:xfrm>
            <a:off x="1269241" y="1679740"/>
            <a:ext cx="3480179" cy="2857500"/>
          </a:xfrm>
          <a:prstGeom prst="rect">
            <a:avLst/>
          </a:prstGeom>
        </p:spPr>
      </p:pic>
      <p:pic>
        <p:nvPicPr>
          <p:cNvPr id="5" name="Picture 4"/>
          <p:cNvPicPr>
            <a:picLocks noChangeAspect="1"/>
          </p:cNvPicPr>
          <p:nvPr/>
        </p:nvPicPr>
        <p:blipFill>
          <a:blip r:embed="rId2"/>
          <a:stretch>
            <a:fillRect/>
          </a:stretch>
        </p:blipFill>
        <p:spPr>
          <a:xfrm>
            <a:off x="6632812" y="1727365"/>
            <a:ext cx="4107975" cy="2809875"/>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67639"/>
          </a:xfrm>
        </p:spPr>
        <p:txBody>
          <a:bodyPr>
            <a:normAutofit fontScale="90000"/>
          </a:bodyPr>
          <a:lstStyle/>
          <a:p>
            <a:pPr algn="ctr"/>
            <a:br>
              <a:rPr lang="en-IN" sz="3600" b="1" dirty="0" smtClean="0">
                <a:latin typeface="Arial" panose="020B0604020202020204" pitchFamily="34" charset="0"/>
                <a:cs typeface="Arial" panose="020B0604020202020204" pitchFamily="34" charset="0"/>
              </a:rPr>
            </a:br>
            <a:br>
              <a:rPr lang="en-IN" sz="3600" b="1" dirty="0">
                <a:latin typeface="Arial" panose="020B0604020202020204" pitchFamily="34" charset="0"/>
                <a:cs typeface="Arial" panose="020B0604020202020204" pitchFamily="34" charset="0"/>
              </a:rPr>
            </a:br>
            <a:r>
              <a:rPr lang="en-IN" sz="3600" b="1" dirty="0" smtClean="0">
                <a:latin typeface="Arial" panose="020B0604020202020204" pitchFamily="34" charset="0"/>
                <a:cs typeface="Arial" panose="020B0604020202020204" pitchFamily="34" charset="0"/>
              </a:rPr>
              <a:t>Conclusion</a:t>
            </a:r>
            <a:r>
              <a:rPr lang="en-IN" sz="3600" b="1" dirty="0">
                <a:latin typeface="Arial" panose="020B0604020202020204" pitchFamily="34" charset="0"/>
                <a:cs typeface="Arial" panose="020B0604020202020204" pitchFamily="34" charset="0"/>
              </a:rPr>
              <a:t> </a:t>
            </a:r>
            <a:br>
              <a:rPr lang="en-IN" sz="3600" b="0" dirty="0" smtClean="0">
                <a:effectLst/>
                <a:latin typeface="Arial" panose="020B0604020202020204" pitchFamily="34" charset="0"/>
                <a:cs typeface="Arial" panose="020B0604020202020204" pitchFamily="34" charset="0"/>
              </a:rPr>
            </a:br>
            <a:br>
              <a:rPr lang="en-IN" dirty="0" smtClean="0"/>
            </a:br>
            <a:endParaRPr lang="en-IN" dirty="0"/>
          </a:p>
        </p:txBody>
      </p:sp>
      <p:sp>
        <p:nvSpPr>
          <p:cNvPr id="3" name="Content Placeholder 2"/>
          <p:cNvSpPr>
            <a:spLocks noGrp="1"/>
          </p:cNvSpPr>
          <p:nvPr>
            <p:ph idx="1"/>
          </p:nvPr>
        </p:nvSpPr>
        <p:spPr>
          <a:xfrm>
            <a:off x="183107" y="5186149"/>
            <a:ext cx="11745035" cy="1468485"/>
          </a:xfrm>
        </p:spPr>
        <p:txBody>
          <a:bodyPr>
            <a:normAutofit/>
          </a:bodyPr>
          <a:lstStyle/>
          <a:p>
            <a:pPr algn="just" fontAlgn="base">
              <a:lnSpc>
                <a:spcPct val="150000"/>
              </a:lnSpc>
            </a:pPr>
            <a:r>
              <a:rPr lang="en-US" sz="1600" dirty="0">
                <a:latin typeface="Arial" panose="020B0604020202020204" pitchFamily="34" charset="0"/>
                <a:cs typeface="Arial" panose="020B0604020202020204" pitchFamily="34" charset="0"/>
              </a:rPr>
              <a:t>Adopting the effective functional hazard prevention technique is required in Harlow Hotel. </a:t>
            </a:r>
            <a:endParaRPr lang="en-US" sz="1600" dirty="0">
              <a:latin typeface="Arial" panose="020B0604020202020204" pitchFamily="34" charset="0"/>
              <a:cs typeface="Arial" panose="020B0604020202020204" pitchFamily="34" charset="0"/>
            </a:endParaRPr>
          </a:p>
          <a:p>
            <a:pPr algn="just" fontAlgn="base">
              <a:lnSpc>
                <a:spcPct val="150000"/>
              </a:lnSpc>
            </a:pPr>
            <a:r>
              <a:rPr lang="en-US" sz="1600" dirty="0">
                <a:latin typeface="Arial" panose="020B0604020202020204" pitchFamily="34" charset="0"/>
                <a:cs typeface="Arial" panose="020B0604020202020204" pitchFamily="34" charset="0"/>
              </a:rPr>
              <a:t>Understanding the risky areas of Harlow Hotel would help the functional unit to increase functional consistency. </a:t>
            </a:r>
            <a:endParaRPr lang="en-US"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1"/>
          <a:stretch>
            <a:fillRect/>
          </a:stretch>
        </p:blipFill>
        <p:spPr>
          <a:xfrm>
            <a:off x="450376" y="1690688"/>
            <a:ext cx="5605248" cy="3208858"/>
          </a:xfrm>
          <a:prstGeom prst="rect">
            <a:avLst/>
          </a:prstGeom>
        </p:spPr>
      </p:pic>
      <p:pic>
        <p:nvPicPr>
          <p:cNvPr id="5" name="Picture 4"/>
          <p:cNvPicPr>
            <a:picLocks noChangeAspect="1"/>
          </p:cNvPicPr>
          <p:nvPr/>
        </p:nvPicPr>
        <p:blipFill>
          <a:blip r:embed="rId2"/>
          <a:stretch>
            <a:fillRect/>
          </a:stretch>
        </p:blipFill>
        <p:spPr>
          <a:xfrm>
            <a:off x="6491359" y="1690688"/>
            <a:ext cx="5122886" cy="3208858"/>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221" y="119466"/>
            <a:ext cx="10515600" cy="945060"/>
          </a:xfrm>
        </p:spPr>
        <p:txBody>
          <a:bodyPr>
            <a:normAutofit/>
          </a:bodyPr>
          <a:lstStyle/>
          <a:p>
            <a:pPr algn="ctr"/>
            <a:r>
              <a:rPr lang="en-IN" sz="3200" b="1" dirty="0">
                <a:latin typeface="Arial" panose="020B0604020202020204" pitchFamily="34" charset="0"/>
                <a:cs typeface="Arial" panose="020B0604020202020204" pitchFamily="34" charset="0"/>
              </a:rPr>
              <a:t>References</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77672" y="1310185"/>
            <a:ext cx="11286698" cy="5240739"/>
          </a:xfrm>
        </p:spPr>
        <p:txBody>
          <a:bodyPr>
            <a:noAutofit/>
          </a:bodyPr>
          <a:lstStyle/>
          <a:p>
            <a:pPr marL="0" indent="0" algn="just" fontAlgn="base">
              <a:lnSpc>
                <a:spcPct val="150000"/>
              </a:lnSpc>
              <a:buNone/>
            </a:pPr>
            <a:r>
              <a:rPr lang="en-IN" sz="1600" dirty="0" smtClean="0">
                <a:latin typeface="Arial" panose="020B0604020202020204" pitchFamily="34" charset="0"/>
                <a:cs typeface="Arial" panose="020B0604020202020204" pitchFamily="34" charset="0"/>
              </a:rPr>
              <a:t>Bridger</a:t>
            </a:r>
            <a:r>
              <a:rPr lang="en-IN" sz="1600" dirty="0">
                <a:latin typeface="Arial" panose="020B0604020202020204" pitchFamily="34" charset="0"/>
                <a:cs typeface="Arial" panose="020B0604020202020204" pitchFamily="34" charset="0"/>
              </a:rPr>
              <a:t>, E. </a:t>
            </a:r>
            <a:r>
              <a:rPr lang="en-IN" sz="1600" dirty="0" smtClean="0">
                <a:latin typeface="Arial" panose="020B0604020202020204" pitchFamily="34" charset="0"/>
                <a:cs typeface="Arial" panose="020B0604020202020204" pitchFamily="34" charset="0"/>
              </a:rPr>
              <a:t>2018 </a:t>
            </a:r>
            <a:r>
              <a:rPr lang="en-IN" sz="1600" dirty="0">
                <a:latin typeface="Arial" panose="020B0604020202020204" pitchFamily="34" charset="0"/>
                <a:cs typeface="Arial" panose="020B0604020202020204" pitchFamily="34" charset="0"/>
              </a:rPr>
              <a:t>Employee engagement: a practical introduction. 2nd ed. HR Fundamentals. London: CIPD and </a:t>
            </a:r>
            <a:r>
              <a:rPr lang="en-IN" sz="1600" dirty="0" err="1">
                <a:latin typeface="Arial" panose="020B0604020202020204" pitchFamily="34" charset="0"/>
                <a:cs typeface="Arial" panose="020B0604020202020204" pitchFamily="34" charset="0"/>
              </a:rPr>
              <a:t>Kogan</a:t>
            </a:r>
            <a:r>
              <a:rPr lang="en-IN" sz="1600" dirty="0">
                <a:latin typeface="Arial" panose="020B0604020202020204" pitchFamily="34" charset="0"/>
                <a:cs typeface="Arial" panose="020B0604020202020204" pitchFamily="34" charset="0"/>
              </a:rPr>
              <a:t> Page</a:t>
            </a:r>
            <a:r>
              <a:rPr lang="en-IN" sz="1600" dirty="0" smtClean="0">
                <a:latin typeface="Arial" panose="020B0604020202020204" pitchFamily="34" charset="0"/>
                <a:cs typeface="Arial" panose="020B0604020202020204" pitchFamily="34" charset="0"/>
              </a:rPr>
              <a:t>.</a:t>
            </a:r>
            <a:endParaRPr lang="en-IN" sz="1600" dirty="0" smtClean="0">
              <a:latin typeface="Arial" panose="020B0604020202020204" pitchFamily="34" charset="0"/>
              <a:cs typeface="Arial" panose="020B0604020202020204" pitchFamily="34" charset="0"/>
            </a:endParaRPr>
          </a:p>
          <a:p>
            <a:pPr marL="0" indent="0" algn="just" fontAlgn="base">
              <a:lnSpc>
                <a:spcPct val="150000"/>
              </a:lnSpc>
              <a:buNone/>
            </a:pPr>
            <a:br>
              <a:rPr lang="en-IN" sz="1600" b="0" dirty="0" smtClean="0">
                <a:effectLst/>
                <a:latin typeface="Arial" panose="020B0604020202020204" pitchFamily="34" charset="0"/>
                <a:cs typeface="Arial" panose="020B0604020202020204" pitchFamily="34" charset="0"/>
              </a:rPr>
            </a:br>
            <a:r>
              <a:rPr lang="en-IN" sz="1600" dirty="0">
                <a:latin typeface="Arial" panose="020B0604020202020204" pitchFamily="34" charset="0"/>
                <a:cs typeface="Arial" panose="020B0604020202020204" pitchFamily="34" charset="0"/>
              </a:rPr>
              <a:t>Cottrell, S. </a:t>
            </a:r>
            <a:r>
              <a:rPr lang="en-IN" sz="1600" dirty="0" smtClean="0">
                <a:latin typeface="Arial" panose="020B0604020202020204" pitchFamily="34" charset="0"/>
                <a:cs typeface="Arial" panose="020B0604020202020204" pitchFamily="34" charset="0"/>
              </a:rPr>
              <a:t>2019 </a:t>
            </a:r>
            <a:r>
              <a:rPr lang="en-IN" sz="1600" dirty="0">
                <a:latin typeface="Arial" panose="020B0604020202020204" pitchFamily="34" charset="0"/>
                <a:cs typeface="Arial" panose="020B0604020202020204" pitchFamily="34" charset="0"/>
              </a:rPr>
              <a:t>The Study Skills Handbook. 5th ed. London: Red Globe Press.</a:t>
            </a:r>
            <a:endParaRPr lang="en-IN" sz="1600" dirty="0">
              <a:latin typeface="Arial" panose="020B0604020202020204" pitchFamily="34" charset="0"/>
              <a:cs typeface="Arial" panose="020B0604020202020204" pitchFamily="34" charset="0"/>
            </a:endParaRPr>
          </a:p>
          <a:p>
            <a:pPr marL="0" indent="0" algn="just" fontAlgn="base">
              <a:lnSpc>
                <a:spcPct val="150000"/>
              </a:lnSpc>
              <a:buNone/>
            </a:pPr>
            <a:br>
              <a:rPr lang="en-IN" sz="1600" b="0" dirty="0" smtClean="0">
                <a:effectLst/>
                <a:latin typeface="Arial" panose="020B0604020202020204" pitchFamily="34" charset="0"/>
                <a:cs typeface="Arial" panose="020B0604020202020204" pitchFamily="34" charset="0"/>
              </a:rPr>
            </a:br>
            <a:r>
              <a:rPr lang="en-IN" sz="1600" dirty="0">
                <a:latin typeface="Arial" panose="020B0604020202020204" pitchFamily="34" charset="0"/>
                <a:cs typeface="Arial" panose="020B0604020202020204" pitchFamily="34" charset="0"/>
              </a:rPr>
              <a:t>Mullins, L. and </a:t>
            </a:r>
            <a:r>
              <a:rPr lang="en-IN" sz="1600" dirty="0" err="1">
                <a:latin typeface="Arial" panose="020B0604020202020204" pitchFamily="34" charset="0"/>
                <a:cs typeface="Arial" panose="020B0604020202020204" pitchFamily="34" charset="0"/>
              </a:rPr>
              <a:t>Dossor</a:t>
            </a:r>
            <a:r>
              <a:rPr lang="en-IN" sz="1600" dirty="0">
                <a:latin typeface="Arial" panose="020B0604020202020204" pitchFamily="34" charset="0"/>
                <a:cs typeface="Arial" panose="020B0604020202020204" pitchFamily="34" charset="0"/>
              </a:rPr>
              <a:t>, P. </a:t>
            </a:r>
            <a:r>
              <a:rPr lang="en-IN" sz="1600" dirty="0" smtClean="0">
                <a:latin typeface="Arial" panose="020B0604020202020204" pitchFamily="34" charset="0"/>
                <a:cs typeface="Arial" panose="020B0604020202020204" pitchFamily="34" charset="0"/>
              </a:rPr>
              <a:t>2013 </a:t>
            </a:r>
            <a:r>
              <a:rPr lang="en-IN" sz="1600" dirty="0">
                <a:latin typeface="Arial" panose="020B0604020202020204" pitchFamily="34" charset="0"/>
                <a:cs typeface="Arial" panose="020B0604020202020204" pitchFamily="34" charset="0"/>
              </a:rPr>
              <a:t>Hospitality Management and Organisational Behaviour. 5th ed. Harlow: Pearson.</a:t>
            </a:r>
            <a:endParaRPr lang="en-IN" sz="1600" dirty="0">
              <a:latin typeface="Arial" panose="020B0604020202020204" pitchFamily="34" charset="0"/>
              <a:cs typeface="Arial" panose="020B0604020202020204" pitchFamily="34" charset="0"/>
            </a:endParaRPr>
          </a:p>
          <a:p>
            <a:pPr marL="0" indent="0" algn="just" fontAlgn="base">
              <a:lnSpc>
                <a:spcPct val="150000"/>
              </a:lnSpc>
              <a:buNone/>
            </a:pPr>
            <a:br>
              <a:rPr lang="en-IN" sz="1600" b="0" dirty="0" smtClean="0">
                <a:effectLst/>
                <a:latin typeface="Arial" panose="020B0604020202020204" pitchFamily="34" charset="0"/>
                <a:cs typeface="Arial" panose="020B0604020202020204" pitchFamily="34" charset="0"/>
              </a:rPr>
            </a:br>
            <a:r>
              <a:rPr lang="en-IN" sz="1600" dirty="0" err="1">
                <a:latin typeface="Arial" panose="020B0604020202020204" pitchFamily="34" charset="0"/>
                <a:cs typeface="Arial" panose="020B0604020202020204" pitchFamily="34" charset="0"/>
              </a:rPr>
              <a:t>Raghubalan</a:t>
            </a:r>
            <a:r>
              <a:rPr lang="en-IN" sz="1600" dirty="0">
                <a:latin typeface="Arial" panose="020B0604020202020204" pitchFamily="34" charset="0"/>
                <a:cs typeface="Arial" panose="020B0604020202020204" pitchFamily="34" charset="0"/>
              </a:rPr>
              <a:t>, G. and </a:t>
            </a:r>
            <a:r>
              <a:rPr lang="en-IN" sz="1600" dirty="0" err="1">
                <a:latin typeface="Arial" panose="020B0604020202020204" pitchFamily="34" charset="0"/>
                <a:cs typeface="Arial" panose="020B0604020202020204" pitchFamily="34" charset="0"/>
              </a:rPr>
              <a:t>Raghubalan</a:t>
            </a:r>
            <a:r>
              <a:rPr lang="en-IN" sz="1600" dirty="0">
                <a:latin typeface="Arial" panose="020B0604020202020204" pitchFamily="34" charset="0"/>
                <a:cs typeface="Arial" panose="020B0604020202020204" pitchFamily="34" charset="0"/>
              </a:rPr>
              <a:t>, S. </a:t>
            </a:r>
            <a:r>
              <a:rPr lang="en-IN" sz="1600" dirty="0" smtClean="0">
                <a:latin typeface="Arial" panose="020B0604020202020204" pitchFamily="34" charset="0"/>
                <a:cs typeface="Arial" panose="020B0604020202020204" pitchFamily="34" charset="0"/>
              </a:rPr>
              <a:t>2016 </a:t>
            </a:r>
            <a:r>
              <a:rPr lang="en-IN" sz="1600" dirty="0">
                <a:latin typeface="Arial" panose="020B0604020202020204" pitchFamily="34" charset="0"/>
                <a:cs typeface="Arial" panose="020B0604020202020204" pitchFamily="34" charset="0"/>
              </a:rPr>
              <a:t>Hotel Housekeeping - Operations And Management. 3rd ed. India: Oxford University Press.</a:t>
            </a:r>
            <a:endParaRPr lang="en-IN" sz="1600" dirty="0">
              <a:latin typeface="Arial" panose="020B0604020202020204" pitchFamily="34" charset="0"/>
              <a:cs typeface="Arial" panose="020B0604020202020204" pitchFamily="34" charset="0"/>
            </a:endParaRPr>
          </a:p>
          <a:p>
            <a:pPr marL="0" indent="0" algn="just" fontAlgn="base">
              <a:lnSpc>
                <a:spcPct val="150000"/>
              </a:lnSpc>
              <a:buNone/>
            </a:pPr>
            <a:br>
              <a:rPr lang="en-IN" sz="1600" b="0" dirty="0" smtClean="0">
                <a:effectLst/>
                <a:latin typeface="Arial" panose="020B0604020202020204" pitchFamily="34" charset="0"/>
                <a:cs typeface="Arial" panose="020B0604020202020204" pitchFamily="34" charset="0"/>
              </a:rPr>
            </a:br>
            <a:r>
              <a:rPr lang="en-IN" sz="1600" dirty="0">
                <a:latin typeface="Arial" panose="020B0604020202020204" pitchFamily="34" charset="0"/>
                <a:cs typeface="Arial" panose="020B0604020202020204" pitchFamily="34" charset="0"/>
              </a:rPr>
              <a:t>Quick, L. </a:t>
            </a:r>
            <a:r>
              <a:rPr lang="en-IN" sz="1600" dirty="0" smtClean="0">
                <a:latin typeface="Arial" panose="020B0604020202020204" pitchFamily="34" charset="0"/>
                <a:cs typeface="Arial" panose="020B0604020202020204" pitchFamily="34" charset="0"/>
              </a:rPr>
              <a:t>2020 </a:t>
            </a:r>
            <a:r>
              <a:rPr lang="en-IN" sz="1600" dirty="0">
                <a:latin typeface="Arial" panose="020B0604020202020204" pitchFamily="34" charset="0"/>
                <a:cs typeface="Arial" panose="020B0604020202020204" pitchFamily="34" charset="0"/>
              </a:rPr>
              <a:t>Managing Events. Real Challenges, Real Outcomes. London: SAGE Publications Ltd.</a:t>
            </a:r>
            <a:endParaRPr lang="en-IN" sz="1600" dirty="0">
              <a:latin typeface="Arial" panose="020B0604020202020204" pitchFamily="34" charset="0"/>
              <a:cs typeface="Arial" panose="020B0604020202020204" pitchFamily="34" charset="0"/>
            </a:endParaRPr>
          </a:p>
          <a:p>
            <a:endParaRPr lang="en-IN" sz="16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pic>
        <p:nvPicPr>
          <p:cNvPr id="1026" name="Picture 2" descr="Thank You Images - Free Download on Freepik"/>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204716" y="300251"/>
            <a:ext cx="11709779" cy="625067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3037</Words>
  <Application>WPS Presentation</Application>
  <PresentationFormat>Widescreen</PresentationFormat>
  <Paragraphs>59</Paragraphs>
  <Slides>11</Slides>
  <Notes>9</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11</vt:i4>
      </vt:variant>
    </vt:vector>
  </HeadingPairs>
  <TitlesOfParts>
    <vt:vector size="19" baseType="lpstr">
      <vt:lpstr>Arial</vt:lpstr>
      <vt:lpstr>SimSun</vt:lpstr>
      <vt:lpstr>Wingdings</vt:lpstr>
      <vt:lpstr>Microsoft YaHei</vt:lpstr>
      <vt:lpstr>Arial Unicode MS</vt:lpstr>
      <vt:lpstr>Calibri</vt:lpstr>
      <vt:lpstr>Calibri Light</vt:lpstr>
      <vt:lpstr>Office Theme</vt:lpstr>
      <vt:lpstr>Operating Hotel Facilities</vt:lpstr>
      <vt:lpstr>Introduction </vt:lpstr>
      <vt:lpstr>  The importance of the training   </vt:lpstr>
      <vt:lpstr>  The health and safety guidelines of housekeeping in training   </vt:lpstr>
      <vt:lpstr>The health and safety guidelines of housekeeping in training: Continuation </vt:lpstr>
      <vt:lpstr>The practices regarding health and safety in the housekeeping team </vt:lpstr>
      <vt:lpstr>  The practices regarding health and safety in the housekeeping team: Continuation  </vt:lpstr>
      <vt:lpstr>  The skills required to ensure health and safety within the housekeeping team  </vt:lpstr>
      <vt:lpstr>  Conclusion   </vt:lpstr>
      <vt:lpstr>References</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Alina</cp:lastModifiedBy>
  <cp:revision>11</cp:revision>
  <dcterms:created xsi:type="dcterms:W3CDTF">2024-01-29T11:26:00Z</dcterms:created>
  <dcterms:modified xsi:type="dcterms:W3CDTF">2024-02-08T12:43:24Z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792B68114EBF4949A645525B10A03EB5_12</vt:lpwstr>
  </property>
  <property fmtid="{D5CDD505-2E9C-101B-9397-08002B2CF9AE}" pid="3" name="KSOProductBuildVer">
    <vt:lpwstr>2057-12.2.0.13431</vt:lpwstr>
  </property>
</Properties>
</file>