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8"/>
  </p:notesMasterIdLst>
  <p:sldIdLst>
    <p:sldId id="349" r:id="rId8"/>
    <p:sldId id="455" r:id="rId9"/>
    <p:sldId id="474" r:id="rId10"/>
    <p:sldId id="472" r:id="rId11"/>
    <p:sldId id="289" r:id="rId12"/>
    <p:sldId id="583" r:id="rId13"/>
    <p:sldId id="571" r:id="rId14"/>
    <p:sldId id="566" r:id="rId15"/>
    <p:sldId id="559" r:id="rId16"/>
    <p:sldId id="508" r:id="rId17"/>
    <p:sldId id="516" r:id="rId18"/>
    <p:sldId id="282" r:id="rId19"/>
    <p:sldId id="505" r:id="rId20"/>
    <p:sldId id="567" r:id="rId21"/>
    <p:sldId id="509" r:id="rId22"/>
    <p:sldId id="594" r:id="rId23"/>
    <p:sldId id="521" r:id="rId24"/>
    <p:sldId id="557" r:id="rId25"/>
    <p:sldId id="580" r:id="rId26"/>
    <p:sldId id="477" r:id="rId27"/>
    <p:sldId id="503" r:id="rId28"/>
    <p:sldId id="500" r:id="rId29"/>
    <p:sldId id="601" r:id="rId30"/>
    <p:sldId id="478" r:id="rId31"/>
    <p:sldId id="592" r:id="rId32"/>
    <p:sldId id="600" r:id="rId33"/>
    <p:sldId id="523" r:id="rId34"/>
    <p:sldId id="475" r:id="rId35"/>
    <p:sldId id="469" r:id="rId36"/>
    <p:sldId id="32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3DC810-D0A2-4D94-B95D-3BCD3D41E7BF}" v="43" dt="2023-10-19T14:34:02.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662" autoAdjust="0"/>
  </p:normalViewPr>
  <p:slideViewPr>
    <p:cSldViewPr snapToGrid="0">
      <p:cViewPr varScale="1">
        <p:scale>
          <a:sx n="81" d="100"/>
          <a:sy n="81" d="100"/>
        </p:scale>
        <p:origin x="175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presProps" Target="presProps.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ableStyles" Target="tableStyle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753DC810-D0A2-4D94-B95D-3BCD3D41E7BF}"/>
    <pc:docChg chg="undo custSel addSld delSld modSld sldOrd">
      <pc:chgData name="Kathryn Roberts" userId="2a6d605b-2b21-4ebe-bf92-690f56d7b04a" providerId="ADAL" clId="{753DC810-D0A2-4D94-B95D-3BCD3D41E7BF}" dt="2023-10-19T15:05:37.131" v="1885" actId="6549"/>
      <pc:docMkLst>
        <pc:docMk/>
      </pc:docMkLst>
      <pc:sldChg chg="add">
        <pc:chgData name="Kathryn Roberts" userId="2a6d605b-2b21-4ebe-bf92-690f56d7b04a" providerId="ADAL" clId="{753DC810-D0A2-4D94-B95D-3BCD3D41E7BF}" dt="2023-10-11T14:02:35.827" v="391"/>
        <pc:sldMkLst>
          <pc:docMk/>
          <pc:sldMk cId="1244654642" sldId="282"/>
        </pc:sldMkLst>
      </pc:sldChg>
      <pc:sldChg chg="del">
        <pc:chgData name="Kathryn Roberts" userId="2a6d605b-2b21-4ebe-bf92-690f56d7b04a" providerId="ADAL" clId="{753DC810-D0A2-4D94-B95D-3BCD3D41E7BF}" dt="2023-10-14T17:55:00.031" v="1353" actId="2696"/>
        <pc:sldMkLst>
          <pc:docMk/>
          <pc:sldMk cId="376029582" sldId="290"/>
        </pc:sldMkLst>
      </pc:sldChg>
      <pc:sldChg chg="modSp mod">
        <pc:chgData name="Kathryn Roberts" userId="2a6d605b-2b21-4ebe-bf92-690f56d7b04a" providerId="ADAL" clId="{753DC810-D0A2-4D94-B95D-3BCD3D41E7BF}" dt="2023-10-19T15:05:37.131" v="1885" actId="6549"/>
        <pc:sldMkLst>
          <pc:docMk/>
          <pc:sldMk cId="1997106823" sldId="349"/>
        </pc:sldMkLst>
        <pc:spChg chg="mod">
          <ac:chgData name="Kathryn Roberts" userId="2a6d605b-2b21-4ebe-bf92-690f56d7b04a" providerId="ADAL" clId="{753DC810-D0A2-4D94-B95D-3BCD3D41E7BF}" dt="2023-10-19T15:05:37.131" v="1885" actId="6549"/>
          <ac:spMkLst>
            <pc:docMk/>
            <pc:sldMk cId="1997106823" sldId="349"/>
            <ac:spMk id="4" creationId="{F87B34D3-CF74-F251-B88E-14F79E250091}"/>
          </ac:spMkLst>
        </pc:spChg>
        <pc:spChg chg="mod">
          <ac:chgData name="Kathryn Roberts" userId="2a6d605b-2b21-4ebe-bf92-690f56d7b04a" providerId="ADAL" clId="{753DC810-D0A2-4D94-B95D-3BCD3D41E7BF}" dt="2023-10-11T13:29:39.167" v="79" actId="6549"/>
          <ac:spMkLst>
            <pc:docMk/>
            <pc:sldMk cId="1997106823" sldId="349"/>
            <ac:spMk id="5" creationId="{066E66B9-5E97-9ABB-EF4B-9D37D0CF9BE5}"/>
          </ac:spMkLst>
        </pc:spChg>
        <pc:spChg chg="mod">
          <ac:chgData name="Kathryn Roberts" userId="2a6d605b-2b21-4ebe-bf92-690f56d7b04a" providerId="ADAL" clId="{753DC810-D0A2-4D94-B95D-3BCD3D41E7BF}" dt="2023-10-11T13:27:57.332" v="1" actId="20577"/>
          <ac:spMkLst>
            <pc:docMk/>
            <pc:sldMk cId="1997106823" sldId="349"/>
            <ac:spMk id="6" creationId="{2DDBD4A8-0007-5EFA-628C-3A9FCA50BB6B}"/>
          </ac:spMkLst>
        </pc:spChg>
      </pc:sldChg>
      <pc:sldChg chg="del ord">
        <pc:chgData name="Kathryn Roberts" userId="2a6d605b-2b21-4ebe-bf92-690f56d7b04a" providerId="ADAL" clId="{753DC810-D0A2-4D94-B95D-3BCD3D41E7BF}" dt="2023-10-14T17:54:23.435" v="1351" actId="2696"/>
        <pc:sldMkLst>
          <pc:docMk/>
          <pc:sldMk cId="2325135618" sldId="476"/>
        </pc:sldMkLst>
      </pc:sldChg>
      <pc:sldChg chg="addSp modSp mod ord modTransition modAnim modNotesTx">
        <pc:chgData name="Kathryn Roberts" userId="2a6d605b-2b21-4ebe-bf92-690f56d7b04a" providerId="ADAL" clId="{753DC810-D0A2-4D94-B95D-3BCD3D41E7BF}" dt="2023-10-11T14:11:35.793" v="485"/>
        <pc:sldMkLst>
          <pc:docMk/>
          <pc:sldMk cId="881963967" sldId="477"/>
        </pc:sldMkLst>
        <pc:spChg chg="add mod">
          <ac:chgData name="Kathryn Roberts" userId="2a6d605b-2b21-4ebe-bf92-690f56d7b04a" providerId="ADAL" clId="{753DC810-D0A2-4D94-B95D-3BCD3D41E7BF}" dt="2023-10-11T14:06:46.853" v="402"/>
          <ac:spMkLst>
            <pc:docMk/>
            <pc:sldMk cId="881963967" sldId="477"/>
            <ac:spMk id="3" creationId="{C257C308-ECB7-8B52-9C47-91BC71A3F22E}"/>
          </ac:spMkLst>
        </pc:spChg>
        <pc:spChg chg="add">
          <ac:chgData name="Kathryn Roberts" userId="2a6d605b-2b21-4ebe-bf92-690f56d7b04a" providerId="ADAL" clId="{753DC810-D0A2-4D94-B95D-3BCD3D41E7BF}" dt="2023-10-11T14:07:24.754" v="404" actId="22"/>
          <ac:spMkLst>
            <pc:docMk/>
            <pc:sldMk cId="881963967" sldId="477"/>
            <ac:spMk id="5" creationId="{D0E4EB97-69A5-16BA-9698-CDAA75F97D77}"/>
          </ac:spMkLst>
        </pc:spChg>
        <pc:spChg chg="add mod">
          <ac:chgData name="Kathryn Roberts" userId="2a6d605b-2b21-4ebe-bf92-690f56d7b04a" providerId="ADAL" clId="{753DC810-D0A2-4D94-B95D-3BCD3D41E7BF}" dt="2023-10-11T14:10:40.844" v="447" actId="692"/>
          <ac:spMkLst>
            <pc:docMk/>
            <pc:sldMk cId="881963967" sldId="477"/>
            <ac:spMk id="6" creationId="{5000C9A6-FA8A-3336-ABFC-774DAE664D37}"/>
          </ac:spMkLst>
        </pc:spChg>
        <pc:picChg chg="add mod">
          <ac:chgData name="Kathryn Roberts" userId="2a6d605b-2b21-4ebe-bf92-690f56d7b04a" providerId="ADAL" clId="{753DC810-D0A2-4D94-B95D-3BCD3D41E7BF}" dt="2023-10-11T14:10:13.264" v="445" actId="167"/>
          <ac:picMkLst>
            <pc:docMk/>
            <pc:sldMk cId="881963967" sldId="477"/>
            <ac:picMk id="1026" creationId="{F0156339-3301-C69D-894B-EFBDE521DD13}"/>
          </ac:picMkLst>
        </pc:picChg>
      </pc:sldChg>
      <pc:sldChg chg="addSp modSp mod ord modNotesTx">
        <pc:chgData name="Kathryn Roberts" userId="2a6d605b-2b21-4ebe-bf92-690f56d7b04a" providerId="ADAL" clId="{753DC810-D0A2-4D94-B95D-3BCD3D41E7BF}" dt="2023-10-11T14:17:10.993" v="542" actId="1076"/>
        <pc:sldMkLst>
          <pc:docMk/>
          <pc:sldMk cId="2094186461" sldId="478"/>
        </pc:sldMkLst>
        <pc:spChg chg="add mod">
          <ac:chgData name="Kathryn Roberts" userId="2a6d605b-2b21-4ebe-bf92-690f56d7b04a" providerId="ADAL" clId="{753DC810-D0A2-4D94-B95D-3BCD3D41E7BF}" dt="2023-10-11T14:17:10.993" v="542" actId="1076"/>
          <ac:spMkLst>
            <pc:docMk/>
            <pc:sldMk cId="2094186461" sldId="478"/>
            <ac:spMk id="2" creationId="{AB0BC2A1-2C4D-849F-DDD4-7AB6708D4954}"/>
          </ac:spMkLst>
        </pc:spChg>
        <pc:picChg chg="add mod">
          <ac:chgData name="Kathryn Roberts" userId="2a6d605b-2b21-4ebe-bf92-690f56d7b04a" providerId="ADAL" clId="{753DC810-D0A2-4D94-B95D-3BCD3D41E7BF}" dt="2023-10-11T14:16:22.666" v="503" actId="1076"/>
          <ac:picMkLst>
            <pc:docMk/>
            <pc:sldMk cId="2094186461" sldId="478"/>
            <ac:picMk id="2050" creationId="{16E5B453-CDC8-B35F-E8C0-8FC4E802B977}"/>
          </ac:picMkLst>
        </pc:picChg>
      </pc:sldChg>
      <pc:sldChg chg="del ord">
        <pc:chgData name="Kathryn Roberts" userId="2a6d605b-2b21-4ebe-bf92-690f56d7b04a" providerId="ADAL" clId="{753DC810-D0A2-4D94-B95D-3BCD3D41E7BF}" dt="2023-10-14T17:54:57.192" v="1352" actId="2696"/>
        <pc:sldMkLst>
          <pc:docMk/>
          <pc:sldMk cId="1015071726" sldId="479"/>
        </pc:sldMkLst>
      </pc:sldChg>
      <pc:sldChg chg="add">
        <pc:chgData name="Kathryn Roberts" userId="2a6d605b-2b21-4ebe-bf92-690f56d7b04a" providerId="ADAL" clId="{753DC810-D0A2-4D94-B95D-3BCD3D41E7BF}" dt="2023-10-11T14:12:20.820" v="489"/>
        <pc:sldMkLst>
          <pc:docMk/>
          <pc:sldMk cId="2718758882" sldId="500"/>
        </pc:sldMkLst>
      </pc:sldChg>
      <pc:sldChg chg="add ord">
        <pc:chgData name="Kathryn Roberts" userId="2a6d605b-2b21-4ebe-bf92-690f56d7b04a" providerId="ADAL" clId="{753DC810-D0A2-4D94-B95D-3BCD3D41E7BF}" dt="2023-10-11T14:12:09.607" v="488"/>
        <pc:sldMkLst>
          <pc:docMk/>
          <pc:sldMk cId="2273573025" sldId="503"/>
        </pc:sldMkLst>
      </pc:sldChg>
      <pc:sldChg chg="add">
        <pc:chgData name="Kathryn Roberts" userId="2a6d605b-2b21-4ebe-bf92-690f56d7b04a" providerId="ADAL" clId="{753DC810-D0A2-4D94-B95D-3BCD3D41E7BF}" dt="2023-10-11T14:02:47.083" v="392"/>
        <pc:sldMkLst>
          <pc:docMk/>
          <pc:sldMk cId="2149782030" sldId="505"/>
        </pc:sldMkLst>
      </pc:sldChg>
      <pc:sldChg chg="add">
        <pc:chgData name="Kathryn Roberts" userId="2a6d605b-2b21-4ebe-bf92-690f56d7b04a" providerId="ADAL" clId="{753DC810-D0A2-4D94-B95D-3BCD3D41E7BF}" dt="2023-10-11T14:03:38.522" v="395"/>
        <pc:sldMkLst>
          <pc:docMk/>
          <pc:sldMk cId="3793940103" sldId="508"/>
        </pc:sldMkLst>
      </pc:sldChg>
      <pc:sldChg chg="add">
        <pc:chgData name="Kathryn Roberts" userId="2a6d605b-2b21-4ebe-bf92-690f56d7b04a" providerId="ADAL" clId="{753DC810-D0A2-4D94-B95D-3BCD3D41E7BF}" dt="2023-10-11T14:04:09.813" v="396"/>
        <pc:sldMkLst>
          <pc:docMk/>
          <pc:sldMk cId="1858988018" sldId="509"/>
        </pc:sldMkLst>
      </pc:sldChg>
      <pc:sldChg chg="add modNotesTx">
        <pc:chgData name="Kathryn Roberts" userId="2a6d605b-2b21-4ebe-bf92-690f56d7b04a" providerId="ADAL" clId="{753DC810-D0A2-4D94-B95D-3BCD3D41E7BF}" dt="2023-10-11T14:01:48.095" v="389" actId="20577"/>
        <pc:sldMkLst>
          <pc:docMk/>
          <pc:sldMk cId="953676266" sldId="516"/>
        </pc:sldMkLst>
      </pc:sldChg>
      <pc:sldChg chg="add">
        <pc:chgData name="Kathryn Roberts" userId="2a6d605b-2b21-4ebe-bf92-690f56d7b04a" providerId="ADAL" clId="{753DC810-D0A2-4D94-B95D-3BCD3D41E7BF}" dt="2023-10-11T14:04:33.695" v="397"/>
        <pc:sldMkLst>
          <pc:docMk/>
          <pc:sldMk cId="3551059251" sldId="521"/>
        </pc:sldMkLst>
      </pc:sldChg>
      <pc:sldChg chg="add">
        <pc:chgData name="Kathryn Roberts" userId="2a6d605b-2b21-4ebe-bf92-690f56d7b04a" providerId="ADAL" clId="{753DC810-D0A2-4D94-B95D-3BCD3D41E7BF}" dt="2023-10-11T14:12:54.078" v="490"/>
        <pc:sldMkLst>
          <pc:docMk/>
          <pc:sldMk cId="1192911450" sldId="523"/>
        </pc:sldMkLst>
      </pc:sldChg>
      <pc:sldChg chg="add">
        <pc:chgData name="Kathryn Roberts" userId="2a6d605b-2b21-4ebe-bf92-690f56d7b04a" providerId="ADAL" clId="{753DC810-D0A2-4D94-B95D-3BCD3D41E7BF}" dt="2023-10-11T14:04:42.846" v="398"/>
        <pc:sldMkLst>
          <pc:docMk/>
          <pc:sldMk cId="2824418967" sldId="557"/>
        </pc:sldMkLst>
      </pc:sldChg>
      <pc:sldChg chg="addSp mod modNotesTx">
        <pc:chgData name="Kathryn Roberts" userId="2a6d605b-2b21-4ebe-bf92-690f56d7b04a" providerId="ADAL" clId="{753DC810-D0A2-4D94-B95D-3BCD3D41E7BF}" dt="2023-10-19T14:35:16.555" v="1869" actId="20577"/>
        <pc:sldMkLst>
          <pc:docMk/>
          <pc:sldMk cId="3832941098" sldId="559"/>
        </pc:sldMkLst>
        <pc:spChg chg="add">
          <ac:chgData name="Kathryn Roberts" userId="2a6d605b-2b21-4ebe-bf92-690f56d7b04a" providerId="ADAL" clId="{753DC810-D0A2-4D94-B95D-3BCD3D41E7BF}" dt="2023-10-19T14:33:58.822" v="1584" actId="22"/>
          <ac:spMkLst>
            <pc:docMk/>
            <pc:sldMk cId="3832941098" sldId="559"/>
            <ac:spMk id="6" creationId="{722B5564-AF2F-64A2-9794-AB4C1CAE87D3}"/>
          </ac:spMkLst>
        </pc:spChg>
      </pc:sldChg>
      <pc:sldChg chg="add modNotesTx">
        <pc:chgData name="Kathryn Roberts" userId="2a6d605b-2b21-4ebe-bf92-690f56d7b04a" providerId="ADAL" clId="{753DC810-D0A2-4D94-B95D-3BCD3D41E7BF}" dt="2023-10-19T14:33:39.884" v="1543" actId="313"/>
        <pc:sldMkLst>
          <pc:docMk/>
          <pc:sldMk cId="3036104172" sldId="566"/>
        </pc:sldMkLst>
      </pc:sldChg>
      <pc:sldChg chg="add">
        <pc:chgData name="Kathryn Roberts" userId="2a6d605b-2b21-4ebe-bf92-690f56d7b04a" providerId="ADAL" clId="{753DC810-D0A2-4D94-B95D-3BCD3D41E7BF}" dt="2023-10-11T14:03:08.527" v="393"/>
        <pc:sldMkLst>
          <pc:docMk/>
          <pc:sldMk cId="2763611557" sldId="567"/>
        </pc:sldMkLst>
      </pc:sldChg>
      <pc:sldChg chg="modSp add mod">
        <pc:chgData name="Kathryn Roberts" userId="2a6d605b-2b21-4ebe-bf92-690f56d7b04a" providerId="ADAL" clId="{753DC810-D0A2-4D94-B95D-3BCD3D41E7BF}" dt="2023-10-11T13:59:58.654" v="100" actId="27636"/>
        <pc:sldMkLst>
          <pc:docMk/>
          <pc:sldMk cId="1897196601" sldId="571"/>
        </pc:sldMkLst>
        <pc:spChg chg="mod">
          <ac:chgData name="Kathryn Roberts" userId="2a6d605b-2b21-4ebe-bf92-690f56d7b04a" providerId="ADAL" clId="{753DC810-D0A2-4D94-B95D-3BCD3D41E7BF}" dt="2023-10-11T13:59:58.654" v="100" actId="27636"/>
          <ac:spMkLst>
            <pc:docMk/>
            <pc:sldMk cId="1897196601" sldId="571"/>
            <ac:spMk id="2" creationId="{7EC60B91-238C-27EB-88BD-EC5C797C26F4}"/>
          </ac:spMkLst>
        </pc:spChg>
      </pc:sldChg>
      <pc:sldChg chg="addSp add mod">
        <pc:chgData name="Kathryn Roberts" userId="2a6d605b-2b21-4ebe-bf92-690f56d7b04a" providerId="ADAL" clId="{753DC810-D0A2-4D94-B95D-3BCD3D41E7BF}" dt="2023-10-11T14:07:10.960" v="403" actId="22"/>
        <pc:sldMkLst>
          <pc:docMk/>
          <pc:sldMk cId="1680357216" sldId="580"/>
        </pc:sldMkLst>
        <pc:spChg chg="add">
          <ac:chgData name="Kathryn Roberts" userId="2a6d605b-2b21-4ebe-bf92-690f56d7b04a" providerId="ADAL" clId="{753DC810-D0A2-4D94-B95D-3BCD3D41E7BF}" dt="2023-10-11T14:07:10.960" v="403" actId="22"/>
          <ac:spMkLst>
            <pc:docMk/>
            <pc:sldMk cId="1680357216" sldId="580"/>
            <ac:spMk id="4" creationId="{A50CF374-50C5-71EC-8EC4-33174D506406}"/>
          </ac:spMkLst>
        </pc:spChg>
      </pc:sldChg>
      <pc:sldChg chg="delSp modSp mod">
        <pc:chgData name="Kathryn Roberts" userId="2a6d605b-2b21-4ebe-bf92-690f56d7b04a" providerId="ADAL" clId="{753DC810-D0A2-4D94-B95D-3BCD3D41E7BF}" dt="2023-10-11T13:58:59.439" v="98" actId="1076"/>
        <pc:sldMkLst>
          <pc:docMk/>
          <pc:sldMk cId="387929802" sldId="583"/>
        </pc:sldMkLst>
        <pc:spChg chg="mod">
          <ac:chgData name="Kathryn Roberts" userId="2a6d605b-2b21-4ebe-bf92-690f56d7b04a" providerId="ADAL" clId="{753DC810-D0A2-4D94-B95D-3BCD3D41E7BF}" dt="2023-10-11T13:58:51.462" v="94" actId="1076"/>
          <ac:spMkLst>
            <pc:docMk/>
            <pc:sldMk cId="387929802" sldId="583"/>
            <ac:spMk id="3" creationId="{F05097AD-D9A6-594E-DBD3-E72611417A66}"/>
          </ac:spMkLst>
        </pc:spChg>
        <pc:spChg chg="mod">
          <ac:chgData name="Kathryn Roberts" userId="2a6d605b-2b21-4ebe-bf92-690f56d7b04a" providerId="ADAL" clId="{753DC810-D0A2-4D94-B95D-3BCD3D41E7BF}" dt="2023-10-11T13:58:27.805" v="89" actId="207"/>
          <ac:spMkLst>
            <pc:docMk/>
            <pc:sldMk cId="387929802" sldId="583"/>
            <ac:spMk id="7" creationId="{C3DD490C-CC7C-472A-9FF5-38257F7748E9}"/>
          </ac:spMkLst>
        </pc:spChg>
        <pc:picChg chg="del mod">
          <ac:chgData name="Kathryn Roberts" userId="2a6d605b-2b21-4ebe-bf92-690f56d7b04a" providerId="ADAL" clId="{753DC810-D0A2-4D94-B95D-3BCD3D41E7BF}" dt="2023-10-11T13:58:39.026" v="92" actId="478"/>
          <ac:picMkLst>
            <pc:docMk/>
            <pc:sldMk cId="387929802" sldId="583"/>
            <ac:picMk id="2" creationId="{C3604A0B-1FC6-FD62-DA6D-92161F276CF3}"/>
          </ac:picMkLst>
        </pc:picChg>
        <pc:picChg chg="del">
          <ac:chgData name="Kathryn Roberts" userId="2a6d605b-2b21-4ebe-bf92-690f56d7b04a" providerId="ADAL" clId="{753DC810-D0A2-4D94-B95D-3BCD3D41E7BF}" dt="2023-10-11T13:58:31.907" v="90" actId="478"/>
          <ac:picMkLst>
            <pc:docMk/>
            <pc:sldMk cId="387929802" sldId="583"/>
            <ac:picMk id="4" creationId="{03B755A0-B7DF-93FE-680B-AEF3E265D1FA}"/>
          </ac:picMkLst>
        </pc:picChg>
        <pc:picChg chg="del">
          <ac:chgData name="Kathryn Roberts" userId="2a6d605b-2b21-4ebe-bf92-690f56d7b04a" providerId="ADAL" clId="{753DC810-D0A2-4D94-B95D-3BCD3D41E7BF}" dt="2023-10-11T13:58:41.051" v="93" actId="478"/>
          <ac:picMkLst>
            <pc:docMk/>
            <pc:sldMk cId="387929802" sldId="583"/>
            <ac:picMk id="5" creationId="{8A1EC23A-E0FD-A176-6335-A11F812A03AB}"/>
          </ac:picMkLst>
        </pc:picChg>
        <pc:picChg chg="mod">
          <ac:chgData name="Kathryn Roberts" userId="2a6d605b-2b21-4ebe-bf92-690f56d7b04a" providerId="ADAL" clId="{753DC810-D0A2-4D94-B95D-3BCD3D41E7BF}" dt="2023-10-11T13:58:59.439" v="98" actId="1076"/>
          <ac:picMkLst>
            <pc:docMk/>
            <pc:sldMk cId="387929802" sldId="583"/>
            <ac:picMk id="12" creationId="{98F9ED04-4066-E91A-4731-4D6861186596}"/>
          </ac:picMkLst>
        </pc:picChg>
      </pc:sldChg>
      <pc:sldChg chg="add ord">
        <pc:chgData name="Kathryn Roberts" userId="2a6d605b-2b21-4ebe-bf92-690f56d7b04a" providerId="ADAL" clId="{753DC810-D0A2-4D94-B95D-3BCD3D41E7BF}" dt="2023-10-14T17:55:04.170" v="1355"/>
        <pc:sldMkLst>
          <pc:docMk/>
          <pc:sldMk cId="1400253543" sldId="592"/>
        </pc:sldMkLst>
      </pc:sldChg>
      <pc:sldChg chg="add">
        <pc:chgData name="Kathryn Roberts" userId="2a6d605b-2b21-4ebe-bf92-690f56d7b04a" providerId="ADAL" clId="{753DC810-D0A2-4D94-B95D-3BCD3D41E7BF}" dt="2023-10-11T14:03:19.253" v="394"/>
        <pc:sldMkLst>
          <pc:docMk/>
          <pc:sldMk cId="2215054515" sldId="594"/>
        </pc:sldMkLst>
      </pc:sldChg>
      <pc:sldChg chg="modSp add mod modNotesTx">
        <pc:chgData name="Kathryn Roberts" userId="2a6d605b-2b21-4ebe-bf92-690f56d7b04a" providerId="ADAL" clId="{753DC810-D0A2-4D94-B95D-3BCD3D41E7BF}" dt="2023-10-11T14:31:16.913" v="1350" actId="20577"/>
        <pc:sldMkLst>
          <pc:docMk/>
          <pc:sldMk cId="2295330687" sldId="600"/>
        </pc:sldMkLst>
        <pc:spChg chg="mod">
          <ac:chgData name="Kathryn Roberts" userId="2a6d605b-2b21-4ebe-bf92-690f56d7b04a" providerId="ADAL" clId="{753DC810-D0A2-4D94-B95D-3BCD3D41E7BF}" dt="2023-10-11T14:30:22.956" v="1107" actId="20577"/>
          <ac:spMkLst>
            <pc:docMk/>
            <pc:sldMk cId="2295330687" sldId="600"/>
            <ac:spMk id="3" creationId="{178AE810-C3E5-FDA0-AE48-D3E0E2817C76}"/>
          </ac:spMkLst>
        </pc:spChg>
      </pc:sldChg>
      <pc:sldChg chg="modSp new mod">
        <pc:chgData name="Kathryn Roberts" userId="2a6d605b-2b21-4ebe-bf92-690f56d7b04a" providerId="ADAL" clId="{753DC810-D0A2-4D94-B95D-3BCD3D41E7BF}" dt="2023-10-19T14:35:28.521" v="1884" actId="20577"/>
        <pc:sldMkLst>
          <pc:docMk/>
          <pc:sldMk cId="3806697555" sldId="601"/>
        </pc:sldMkLst>
        <pc:spChg chg="mod">
          <ac:chgData name="Kathryn Roberts" userId="2a6d605b-2b21-4ebe-bf92-690f56d7b04a" providerId="ADAL" clId="{753DC810-D0A2-4D94-B95D-3BCD3D41E7BF}" dt="2023-10-19T14:35:28.521" v="1884" actId="20577"/>
          <ac:spMkLst>
            <pc:docMk/>
            <pc:sldMk cId="3806697555" sldId="601"/>
            <ac:spMk id="2" creationId="{EA7C23C4-C7BF-809B-9AB9-ECA682733650}"/>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image" Target="../media/image15.png"/><Relationship Id="rId4"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image" Target="../media/image15.png"/><Relationship Id="rId4"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C920A2-F684-41BB-826D-927B0153B0B5}"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34647506-4640-48BF-B74B-E5CDD03B2737}">
      <dgm:prSet phldrT="[Text]"/>
      <dgm:spPr/>
      <dgm:t>
        <a:bodyPr/>
        <a:lstStyle/>
        <a:p>
          <a:r>
            <a:rPr lang="en-GB" dirty="0"/>
            <a:t>Harassment</a:t>
          </a:r>
        </a:p>
      </dgm:t>
    </dgm:pt>
    <dgm:pt modelId="{C582CFFB-BF9E-4671-9882-FA15DD692FBC}" type="parTrans" cxnId="{8F471A32-B3FD-4365-9E19-0BE576180855}">
      <dgm:prSet/>
      <dgm:spPr/>
      <dgm:t>
        <a:bodyPr/>
        <a:lstStyle/>
        <a:p>
          <a:endParaRPr lang="en-GB"/>
        </a:p>
      </dgm:t>
    </dgm:pt>
    <dgm:pt modelId="{6E3906CA-6E6B-40BA-A566-7F179C4FD22E}" type="sibTrans" cxnId="{8F471A32-B3FD-4365-9E19-0BE576180855}">
      <dgm:prSet/>
      <dgm:spPr/>
      <dgm:t>
        <a:bodyPr/>
        <a:lstStyle/>
        <a:p>
          <a:endParaRPr lang="en-GB"/>
        </a:p>
      </dgm:t>
    </dgm:pt>
    <dgm:pt modelId="{41E78EE5-3C8C-47AF-B2E1-8D81838A74E7}">
      <dgm:prSet phldrT="[Text]"/>
      <dgm:spPr/>
      <dgm:t>
        <a:bodyPr/>
        <a:lstStyle/>
        <a:p>
          <a:r>
            <a:rPr lang="en-GB" dirty="0"/>
            <a:t>Bullying</a:t>
          </a:r>
        </a:p>
      </dgm:t>
    </dgm:pt>
    <dgm:pt modelId="{29B1C948-BB71-4FAD-BC71-63F28AF9A596}" type="parTrans" cxnId="{B26CE4CD-8934-4887-87D4-8F7C5F35B390}">
      <dgm:prSet/>
      <dgm:spPr/>
      <dgm:t>
        <a:bodyPr/>
        <a:lstStyle/>
        <a:p>
          <a:endParaRPr lang="en-GB"/>
        </a:p>
      </dgm:t>
    </dgm:pt>
    <dgm:pt modelId="{B3BA52C1-D8F0-4BB6-B40B-F68597D6DFF1}" type="sibTrans" cxnId="{B26CE4CD-8934-4887-87D4-8F7C5F35B390}">
      <dgm:prSet/>
      <dgm:spPr/>
      <dgm:t>
        <a:bodyPr/>
        <a:lstStyle/>
        <a:p>
          <a:endParaRPr lang="en-GB"/>
        </a:p>
      </dgm:t>
    </dgm:pt>
    <dgm:pt modelId="{D3B214CA-3AA9-4C67-BC62-33543B757C6A}">
      <dgm:prSet phldrT="[Text]"/>
      <dgm:spPr/>
      <dgm:t>
        <a:bodyPr/>
        <a:lstStyle/>
        <a:p>
          <a:r>
            <a:rPr lang="en-GB" dirty="0"/>
            <a:t>Victimisation</a:t>
          </a:r>
        </a:p>
      </dgm:t>
    </dgm:pt>
    <dgm:pt modelId="{8814FF1A-BC15-4DCD-B876-29F7AFADC346}" type="parTrans" cxnId="{1D5587F1-1A88-4F53-A918-8430B4DC9155}">
      <dgm:prSet/>
      <dgm:spPr/>
      <dgm:t>
        <a:bodyPr/>
        <a:lstStyle/>
        <a:p>
          <a:endParaRPr lang="en-GB"/>
        </a:p>
      </dgm:t>
    </dgm:pt>
    <dgm:pt modelId="{55B30DBF-66F0-418E-88D3-5DAC265448A3}" type="sibTrans" cxnId="{1D5587F1-1A88-4F53-A918-8430B4DC9155}">
      <dgm:prSet/>
      <dgm:spPr/>
      <dgm:t>
        <a:bodyPr/>
        <a:lstStyle/>
        <a:p>
          <a:endParaRPr lang="en-GB"/>
        </a:p>
      </dgm:t>
    </dgm:pt>
    <dgm:pt modelId="{50B44B0F-97AA-4CCF-9CE9-271FB502B2BD}">
      <dgm:prSet phldrT="[Text]"/>
      <dgm:spPr/>
      <dgm:t>
        <a:bodyPr/>
        <a:lstStyle/>
        <a:p>
          <a:r>
            <a:rPr lang="en-GB" dirty="0"/>
            <a:t>Hate Crimes</a:t>
          </a:r>
        </a:p>
      </dgm:t>
    </dgm:pt>
    <dgm:pt modelId="{D940523E-3A67-4EC0-9588-CDFDDFC96352}" type="parTrans" cxnId="{0270F5AF-E9C1-4F51-9440-C5A66FFA7B6A}">
      <dgm:prSet/>
      <dgm:spPr/>
      <dgm:t>
        <a:bodyPr/>
        <a:lstStyle/>
        <a:p>
          <a:endParaRPr lang="en-GB"/>
        </a:p>
      </dgm:t>
    </dgm:pt>
    <dgm:pt modelId="{73BBC223-5FAE-42F5-98A6-C75CC079D5EA}" type="sibTrans" cxnId="{0270F5AF-E9C1-4F51-9440-C5A66FFA7B6A}">
      <dgm:prSet/>
      <dgm:spPr/>
      <dgm:t>
        <a:bodyPr/>
        <a:lstStyle/>
        <a:p>
          <a:endParaRPr lang="en-GB"/>
        </a:p>
      </dgm:t>
    </dgm:pt>
    <dgm:pt modelId="{95FE81A5-EB68-4F23-8247-517415383F2F}">
      <dgm:prSet phldrT="[Text]"/>
      <dgm:spPr/>
      <dgm:t>
        <a:bodyPr/>
        <a:lstStyle/>
        <a:p>
          <a:r>
            <a:rPr lang="en-GB" dirty="0"/>
            <a:t>Sexual Misconduct</a:t>
          </a:r>
        </a:p>
      </dgm:t>
    </dgm:pt>
    <dgm:pt modelId="{35828CB4-8DBB-4C0F-951F-5B7FAB74DCBE}" type="parTrans" cxnId="{BD5EE47A-ACDC-48C2-9E48-AAEA2EF2D841}">
      <dgm:prSet/>
      <dgm:spPr/>
      <dgm:t>
        <a:bodyPr/>
        <a:lstStyle/>
        <a:p>
          <a:endParaRPr lang="en-GB"/>
        </a:p>
      </dgm:t>
    </dgm:pt>
    <dgm:pt modelId="{FC760462-752D-4F7B-BA3F-7D644C05BCE1}" type="sibTrans" cxnId="{BD5EE47A-ACDC-48C2-9E48-AAEA2EF2D841}">
      <dgm:prSet/>
      <dgm:spPr/>
      <dgm:t>
        <a:bodyPr/>
        <a:lstStyle/>
        <a:p>
          <a:endParaRPr lang="en-GB"/>
        </a:p>
      </dgm:t>
    </dgm:pt>
    <dgm:pt modelId="{BB18523A-A586-4BD5-8177-806B0C1589AD}">
      <dgm:prSet phldrT="[Text]"/>
      <dgm:spPr/>
      <dgm:t>
        <a:bodyPr/>
        <a:lstStyle/>
        <a:p>
          <a:r>
            <a:rPr lang="en-GB" dirty="0"/>
            <a:t>Antisocial Behaviour</a:t>
          </a:r>
        </a:p>
      </dgm:t>
    </dgm:pt>
    <dgm:pt modelId="{B9935B7F-ADB3-4625-8673-59B6B77C6B7B}" type="parTrans" cxnId="{B5E71B36-35FA-490B-AFDA-C1E902AD1C71}">
      <dgm:prSet/>
      <dgm:spPr/>
      <dgm:t>
        <a:bodyPr/>
        <a:lstStyle/>
        <a:p>
          <a:endParaRPr lang="en-GB"/>
        </a:p>
      </dgm:t>
    </dgm:pt>
    <dgm:pt modelId="{61426083-4E3D-4B3E-996F-9361B68106B3}" type="sibTrans" cxnId="{B5E71B36-35FA-490B-AFDA-C1E902AD1C71}">
      <dgm:prSet/>
      <dgm:spPr/>
      <dgm:t>
        <a:bodyPr/>
        <a:lstStyle/>
        <a:p>
          <a:endParaRPr lang="en-GB"/>
        </a:p>
      </dgm:t>
    </dgm:pt>
    <dgm:pt modelId="{7A86950B-56CD-462B-9C9D-DD1B4B84A4B8}">
      <dgm:prSet phldrT="[Text]"/>
      <dgm:spPr/>
      <dgm:t>
        <a:bodyPr/>
        <a:lstStyle/>
        <a:p>
          <a:r>
            <a:rPr lang="en-GB" dirty="0"/>
            <a:t>Damage to Property</a:t>
          </a:r>
        </a:p>
      </dgm:t>
    </dgm:pt>
    <dgm:pt modelId="{5D7744FB-754F-494B-A75E-0C84E721317F}" type="parTrans" cxnId="{F9646C3D-5BD8-4E1F-9D11-F1F71C84B85B}">
      <dgm:prSet/>
      <dgm:spPr/>
      <dgm:t>
        <a:bodyPr/>
        <a:lstStyle/>
        <a:p>
          <a:endParaRPr lang="en-GB"/>
        </a:p>
      </dgm:t>
    </dgm:pt>
    <dgm:pt modelId="{5FA68C53-D2E8-4781-9632-29588DDC9B74}" type="sibTrans" cxnId="{F9646C3D-5BD8-4E1F-9D11-F1F71C84B85B}">
      <dgm:prSet/>
      <dgm:spPr/>
      <dgm:t>
        <a:bodyPr/>
        <a:lstStyle/>
        <a:p>
          <a:endParaRPr lang="en-GB"/>
        </a:p>
      </dgm:t>
    </dgm:pt>
    <dgm:pt modelId="{EB74F1C1-76E7-4B04-8303-E46E2B419ED0}" type="pres">
      <dgm:prSet presAssocID="{1CC920A2-F684-41BB-826D-927B0153B0B5}" presName="diagram" presStyleCnt="0">
        <dgm:presLayoutVars>
          <dgm:dir/>
          <dgm:resizeHandles val="exact"/>
        </dgm:presLayoutVars>
      </dgm:prSet>
      <dgm:spPr/>
    </dgm:pt>
    <dgm:pt modelId="{7B76F979-DAF2-41C1-A146-AB2113328FB9}" type="pres">
      <dgm:prSet presAssocID="{34647506-4640-48BF-B74B-E5CDD03B2737}" presName="node" presStyleLbl="node1" presStyleIdx="0" presStyleCnt="7">
        <dgm:presLayoutVars>
          <dgm:bulletEnabled val="1"/>
        </dgm:presLayoutVars>
      </dgm:prSet>
      <dgm:spPr/>
    </dgm:pt>
    <dgm:pt modelId="{C9537838-7A34-40DF-90C0-746A3BB98DE1}" type="pres">
      <dgm:prSet presAssocID="{6E3906CA-6E6B-40BA-A566-7F179C4FD22E}" presName="sibTrans" presStyleCnt="0"/>
      <dgm:spPr/>
    </dgm:pt>
    <dgm:pt modelId="{94E3EF94-4C69-4220-AF10-5DBD4CAE0BBD}" type="pres">
      <dgm:prSet presAssocID="{41E78EE5-3C8C-47AF-B2E1-8D81838A74E7}" presName="node" presStyleLbl="node1" presStyleIdx="1" presStyleCnt="7">
        <dgm:presLayoutVars>
          <dgm:bulletEnabled val="1"/>
        </dgm:presLayoutVars>
      </dgm:prSet>
      <dgm:spPr/>
    </dgm:pt>
    <dgm:pt modelId="{A4A90997-B066-4038-975B-BF6CB7AB465D}" type="pres">
      <dgm:prSet presAssocID="{B3BA52C1-D8F0-4BB6-B40B-F68597D6DFF1}" presName="sibTrans" presStyleCnt="0"/>
      <dgm:spPr/>
    </dgm:pt>
    <dgm:pt modelId="{99941435-2E14-45A5-B14D-1808B42FB1E2}" type="pres">
      <dgm:prSet presAssocID="{D3B214CA-3AA9-4C67-BC62-33543B757C6A}" presName="node" presStyleLbl="node1" presStyleIdx="2" presStyleCnt="7">
        <dgm:presLayoutVars>
          <dgm:bulletEnabled val="1"/>
        </dgm:presLayoutVars>
      </dgm:prSet>
      <dgm:spPr/>
    </dgm:pt>
    <dgm:pt modelId="{608BDE5A-44A9-4167-A7FA-45EA34A1A23A}" type="pres">
      <dgm:prSet presAssocID="{55B30DBF-66F0-418E-88D3-5DAC265448A3}" presName="sibTrans" presStyleCnt="0"/>
      <dgm:spPr/>
    </dgm:pt>
    <dgm:pt modelId="{D182F3C1-6495-417F-8A5E-C1A98BE1F74B}" type="pres">
      <dgm:prSet presAssocID="{50B44B0F-97AA-4CCF-9CE9-271FB502B2BD}" presName="node" presStyleLbl="node1" presStyleIdx="3" presStyleCnt="7">
        <dgm:presLayoutVars>
          <dgm:bulletEnabled val="1"/>
        </dgm:presLayoutVars>
      </dgm:prSet>
      <dgm:spPr/>
    </dgm:pt>
    <dgm:pt modelId="{73C7D754-1C46-4CAD-BEFA-33BEEC29FEB9}" type="pres">
      <dgm:prSet presAssocID="{73BBC223-5FAE-42F5-98A6-C75CC079D5EA}" presName="sibTrans" presStyleCnt="0"/>
      <dgm:spPr/>
    </dgm:pt>
    <dgm:pt modelId="{11EF216B-7086-4A42-9F24-33A90CAC9C93}" type="pres">
      <dgm:prSet presAssocID="{95FE81A5-EB68-4F23-8247-517415383F2F}" presName="node" presStyleLbl="node1" presStyleIdx="4" presStyleCnt="7">
        <dgm:presLayoutVars>
          <dgm:bulletEnabled val="1"/>
        </dgm:presLayoutVars>
      </dgm:prSet>
      <dgm:spPr/>
    </dgm:pt>
    <dgm:pt modelId="{F5035DE8-F3FF-406A-9287-F39BCD26DB48}" type="pres">
      <dgm:prSet presAssocID="{FC760462-752D-4F7B-BA3F-7D644C05BCE1}" presName="sibTrans" presStyleCnt="0"/>
      <dgm:spPr/>
    </dgm:pt>
    <dgm:pt modelId="{6BF7C106-F89B-48AA-9E97-81956A29A472}" type="pres">
      <dgm:prSet presAssocID="{BB18523A-A586-4BD5-8177-806B0C1589AD}" presName="node" presStyleLbl="node1" presStyleIdx="5" presStyleCnt="7">
        <dgm:presLayoutVars>
          <dgm:bulletEnabled val="1"/>
        </dgm:presLayoutVars>
      </dgm:prSet>
      <dgm:spPr/>
    </dgm:pt>
    <dgm:pt modelId="{FF632DD1-4E3B-46D9-9079-E076DF3D3EDE}" type="pres">
      <dgm:prSet presAssocID="{61426083-4E3D-4B3E-996F-9361B68106B3}" presName="sibTrans" presStyleCnt="0"/>
      <dgm:spPr/>
    </dgm:pt>
    <dgm:pt modelId="{FA2E272C-6187-467F-BF77-4B5863A133EF}" type="pres">
      <dgm:prSet presAssocID="{7A86950B-56CD-462B-9C9D-DD1B4B84A4B8}" presName="node" presStyleLbl="node1" presStyleIdx="6" presStyleCnt="7">
        <dgm:presLayoutVars>
          <dgm:bulletEnabled val="1"/>
        </dgm:presLayoutVars>
      </dgm:prSet>
      <dgm:spPr/>
    </dgm:pt>
  </dgm:ptLst>
  <dgm:cxnLst>
    <dgm:cxn modelId="{0B57D00B-F362-416D-AF7F-4C1F6B165B9F}" type="presOf" srcId="{7A86950B-56CD-462B-9C9D-DD1B4B84A4B8}" destId="{FA2E272C-6187-467F-BF77-4B5863A133EF}" srcOrd="0" destOrd="0" presId="urn:microsoft.com/office/officeart/2005/8/layout/default"/>
    <dgm:cxn modelId="{4FCBF030-08E2-4C38-81A9-0D1C0FC05846}" type="presOf" srcId="{1CC920A2-F684-41BB-826D-927B0153B0B5}" destId="{EB74F1C1-76E7-4B04-8303-E46E2B419ED0}" srcOrd="0" destOrd="0" presId="urn:microsoft.com/office/officeart/2005/8/layout/default"/>
    <dgm:cxn modelId="{8F471A32-B3FD-4365-9E19-0BE576180855}" srcId="{1CC920A2-F684-41BB-826D-927B0153B0B5}" destId="{34647506-4640-48BF-B74B-E5CDD03B2737}" srcOrd="0" destOrd="0" parTransId="{C582CFFB-BF9E-4671-9882-FA15DD692FBC}" sibTransId="{6E3906CA-6E6B-40BA-A566-7F179C4FD22E}"/>
    <dgm:cxn modelId="{5D6AA735-CD11-4C5C-A10B-BD929AA28961}" type="presOf" srcId="{BB18523A-A586-4BD5-8177-806B0C1589AD}" destId="{6BF7C106-F89B-48AA-9E97-81956A29A472}" srcOrd="0" destOrd="0" presId="urn:microsoft.com/office/officeart/2005/8/layout/default"/>
    <dgm:cxn modelId="{B5E71B36-35FA-490B-AFDA-C1E902AD1C71}" srcId="{1CC920A2-F684-41BB-826D-927B0153B0B5}" destId="{BB18523A-A586-4BD5-8177-806B0C1589AD}" srcOrd="5" destOrd="0" parTransId="{B9935B7F-ADB3-4625-8673-59B6B77C6B7B}" sibTransId="{61426083-4E3D-4B3E-996F-9361B68106B3}"/>
    <dgm:cxn modelId="{F9646C3D-5BD8-4E1F-9D11-F1F71C84B85B}" srcId="{1CC920A2-F684-41BB-826D-927B0153B0B5}" destId="{7A86950B-56CD-462B-9C9D-DD1B4B84A4B8}" srcOrd="6" destOrd="0" parTransId="{5D7744FB-754F-494B-A75E-0C84E721317F}" sibTransId="{5FA68C53-D2E8-4781-9632-29588DDC9B74}"/>
    <dgm:cxn modelId="{A8B8C467-D4C4-4D9A-A3BD-68862B5DD3A4}" type="presOf" srcId="{41E78EE5-3C8C-47AF-B2E1-8D81838A74E7}" destId="{94E3EF94-4C69-4220-AF10-5DBD4CAE0BBD}" srcOrd="0" destOrd="0" presId="urn:microsoft.com/office/officeart/2005/8/layout/default"/>
    <dgm:cxn modelId="{532DF44F-E7C4-4F26-9867-D63331CDF774}" type="presOf" srcId="{D3B214CA-3AA9-4C67-BC62-33543B757C6A}" destId="{99941435-2E14-45A5-B14D-1808B42FB1E2}" srcOrd="0" destOrd="0" presId="urn:microsoft.com/office/officeart/2005/8/layout/default"/>
    <dgm:cxn modelId="{F718CA7A-C283-4758-93EA-6A6377ADFE92}" type="presOf" srcId="{95FE81A5-EB68-4F23-8247-517415383F2F}" destId="{11EF216B-7086-4A42-9F24-33A90CAC9C93}" srcOrd="0" destOrd="0" presId="urn:microsoft.com/office/officeart/2005/8/layout/default"/>
    <dgm:cxn modelId="{BD5EE47A-ACDC-48C2-9E48-AAEA2EF2D841}" srcId="{1CC920A2-F684-41BB-826D-927B0153B0B5}" destId="{95FE81A5-EB68-4F23-8247-517415383F2F}" srcOrd="4" destOrd="0" parTransId="{35828CB4-8DBB-4C0F-951F-5B7FAB74DCBE}" sibTransId="{FC760462-752D-4F7B-BA3F-7D644C05BCE1}"/>
    <dgm:cxn modelId="{EB09FAA3-4631-4C5E-84DE-C8FDC387A4CD}" type="presOf" srcId="{50B44B0F-97AA-4CCF-9CE9-271FB502B2BD}" destId="{D182F3C1-6495-417F-8A5E-C1A98BE1F74B}" srcOrd="0" destOrd="0" presId="urn:microsoft.com/office/officeart/2005/8/layout/default"/>
    <dgm:cxn modelId="{0270F5AF-E9C1-4F51-9440-C5A66FFA7B6A}" srcId="{1CC920A2-F684-41BB-826D-927B0153B0B5}" destId="{50B44B0F-97AA-4CCF-9CE9-271FB502B2BD}" srcOrd="3" destOrd="0" parTransId="{D940523E-3A67-4EC0-9588-CDFDDFC96352}" sibTransId="{73BBC223-5FAE-42F5-98A6-C75CC079D5EA}"/>
    <dgm:cxn modelId="{B26CE4CD-8934-4887-87D4-8F7C5F35B390}" srcId="{1CC920A2-F684-41BB-826D-927B0153B0B5}" destId="{41E78EE5-3C8C-47AF-B2E1-8D81838A74E7}" srcOrd="1" destOrd="0" parTransId="{29B1C948-BB71-4FAD-BC71-63F28AF9A596}" sibTransId="{B3BA52C1-D8F0-4BB6-B40B-F68597D6DFF1}"/>
    <dgm:cxn modelId="{E23BE9D8-9F92-4450-B36A-68403038EC50}" type="presOf" srcId="{34647506-4640-48BF-B74B-E5CDD03B2737}" destId="{7B76F979-DAF2-41C1-A146-AB2113328FB9}" srcOrd="0" destOrd="0" presId="urn:microsoft.com/office/officeart/2005/8/layout/default"/>
    <dgm:cxn modelId="{1D5587F1-1A88-4F53-A918-8430B4DC9155}" srcId="{1CC920A2-F684-41BB-826D-927B0153B0B5}" destId="{D3B214CA-3AA9-4C67-BC62-33543B757C6A}" srcOrd="2" destOrd="0" parTransId="{8814FF1A-BC15-4DCD-B876-29F7AFADC346}" sibTransId="{55B30DBF-66F0-418E-88D3-5DAC265448A3}"/>
    <dgm:cxn modelId="{B261DE17-E3FA-4CD1-8024-E621872B1721}" type="presParOf" srcId="{EB74F1C1-76E7-4B04-8303-E46E2B419ED0}" destId="{7B76F979-DAF2-41C1-A146-AB2113328FB9}" srcOrd="0" destOrd="0" presId="urn:microsoft.com/office/officeart/2005/8/layout/default"/>
    <dgm:cxn modelId="{35E6DD76-CF97-4F29-8DD3-C4461676C20F}" type="presParOf" srcId="{EB74F1C1-76E7-4B04-8303-E46E2B419ED0}" destId="{C9537838-7A34-40DF-90C0-746A3BB98DE1}" srcOrd="1" destOrd="0" presId="urn:microsoft.com/office/officeart/2005/8/layout/default"/>
    <dgm:cxn modelId="{C96FDA76-CFCE-48ED-82A5-BF635C0FAAD5}" type="presParOf" srcId="{EB74F1C1-76E7-4B04-8303-E46E2B419ED0}" destId="{94E3EF94-4C69-4220-AF10-5DBD4CAE0BBD}" srcOrd="2" destOrd="0" presId="urn:microsoft.com/office/officeart/2005/8/layout/default"/>
    <dgm:cxn modelId="{EE71D6D6-4594-416E-8D2D-162805E09C55}" type="presParOf" srcId="{EB74F1C1-76E7-4B04-8303-E46E2B419ED0}" destId="{A4A90997-B066-4038-975B-BF6CB7AB465D}" srcOrd="3" destOrd="0" presId="urn:microsoft.com/office/officeart/2005/8/layout/default"/>
    <dgm:cxn modelId="{9D27866D-7EE6-477C-B27E-026BFE723A6D}" type="presParOf" srcId="{EB74F1C1-76E7-4B04-8303-E46E2B419ED0}" destId="{99941435-2E14-45A5-B14D-1808B42FB1E2}" srcOrd="4" destOrd="0" presId="urn:microsoft.com/office/officeart/2005/8/layout/default"/>
    <dgm:cxn modelId="{C8E108D0-33AF-49B4-B405-FDA9D0542B6C}" type="presParOf" srcId="{EB74F1C1-76E7-4B04-8303-E46E2B419ED0}" destId="{608BDE5A-44A9-4167-A7FA-45EA34A1A23A}" srcOrd="5" destOrd="0" presId="urn:microsoft.com/office/officeart/2005/8/layout/default"/>
    <dgm:cxn modelId="{7EA9B324-46AC-4E0D-A9FC-AB0666F57C88}" type="presParOf" srcId="{EB74F1C1-76E7-4B04-8303-E46E2B419ED0}" destId="{D182F3C1-6495-417F-8A5E-C1A98BE1F74B}" srcOrd="6" destOrd="0" presId="urn:microsoft.com/office/officeart/2005/8/layout/default"/>
    <dgm:cxn modelId="{C66B5DE4-6F5A-4F5D-B533-4649E91840C0}" type="presParOf" srcId="{EB74F1C1-76E7-4B04-8303-E46E2B419ED0}" destId="{73C7D754-1C46-4CAD-BEFA-33BEEC29FEB9}" srcOrd="7" destOrd="0" presId="urn:microsoft.com/office/officeart/2005/8/layout/default"/>
    <dgm:cxn modelId="{5CDEAA71-3DCB-4DB2-8B28-0D9293D916C7}" type="presParOf" srcId="{EB74F1C1-76E7-4B04-8303-E46E2B419ED0}" destId="{11EF216B-7086-4A42-9F24-33A90CAC9C93}" srcOrd="8" destOrd="0" presId="urn:microsoft.com/office/officeart/2005/8/layout/default"/>
    <dgm:cxn modelId="{3A890A32-1EDA-45E6-985D-D10AE9B4A2DE}" type="presParOf" srcId="{EB74F1C1-76E7-4B04-8303-E46E2B419ED0}" destId="{F5035DE8-F3FF-406A-9287-F39BCD26DB48}" srcOrd="9" destOrd="0" presId="urn:microsoft.com/office/officeart/2005/8/layout/default"/>
    <dgm:cxn modelId="{206C4BCC-0409-4867-8F17-889D13F421A6}" type="presParOf" srcId="{EB74F1C1-76E7-4B04-8303-E46E2B419ED0}" destId="{6BF7C106-F89B-48AA-9E97-81956A29A472}" srcOrd="10" destOrd="0" presId="urn:microsoft.com/office/officeart/2005/8/layout/default"/>
    <dgm:cxn modelId="{8AC6ED77-A03B-4F48-A3DC-8EBCCC8E4D95}" type="presParOf" srcId="{EB74F1C1-76E7-4B04-8303-E46E2B419ED0}" destId="{FF632DD1-4E3B-46D9-9079-E076DF3D3EDE}" srcOrd="11" destOrd="0" presId="urn:microsoft.com/office/officeart/2005/8/layout/default"/>
    <dgm:cxn modelId="{FEB74D01-ABB7-4A5E-9ACB-FE9E94D1BEA6}" type="presParOf" srcId="{EB74F1C1-76E7-4B04-8303-E46E2B419ED0}" destId="{FA2E272C-6187-467F-BF77-4B5863A133E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F9F8124-6DD5-3C4A-B1CE-BB6EA06A4DFE}" type="doc">
      <dgm:prSet loTypeId="urn:microsoft.com/office/officeart/2005/8/layout/vList3#2" loCatId="" qsTypeId="urn:microsoft.com/office/officeart/2005/8/quickstyle/simple4" qsCatId="simple" csTypeId="urn:microsoft.com/office/officeart/2005/8/colors/accent2_2" csCatId="accent2" phldr="1"/>
      <dgm:spPr/>
    </dgm:pt>
    <dgm:pt modelId="{09A28680-F81F-1C4E-AD5D-CC3C2A221C45}">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pPr rtl="0"/>
          <a:r>
            <a:rPr lang="en-GB">
              <a:solidFill>
                <a:sysClr val="window" lastClr="FFFFFF"/>
              </a:solidFill>
              <a:latin typeface="Cambria"/>
              <a:ea typeface="+mn-ea"/>
              <a:cs typeface="+mn-cs"/>
            </a:rPr>
            <a:t>Successful responsible companies (social icons)</a:t>
          </a:r>
          <a:endParaRPr lang="en-US">
            <a:solidFill>
              <a:sysClr val="window" lastClr="FFFFFF"/>
            </a:solidFill>
            <a:latin typeface="Cambria"/>
            <a:ea typeface="+mn-ea"/>
            <a:cs typeface="+mn-cs"/>
          </a:endParaRPr>
        </a:p>
      </dgm:t>
    </dgm:pt>
    <dgm:pt modelId="{7AA8DC2E-FD72-164D-BB56-8EC4C280DB52}" type="parTrans" cxnId="{A7B5D2F4-4E4D-ED45-8E9B-6130AF0A30B5}">
      <dgm:prSet/>
      <dgm:spPr/>
      <dgm:t>
        <a:bodyPr/>
        <a:lstStyle/>
        <a:p>
          <a:endParaRPr lang="en-US"/>
        </a:p>
      </dgm:t>
    </dgm:pt>
    <dgm:pt modelId="{923DAE65-22BF-5E41-BC81-859AD5A8F8DB}" type="sibTrans" cxnId="{A7B5D2F4-4E4D-ED45-8E9B-6130AF0A30B5}">
      <dgm:prSet/>
      <dgm:spPr/>
      <dgm:t>
        <a:bodyPr/>
        <a:lstStyle/>
        <a:p>
          <a:endParaRPr lang="en-US"/>
        </a:p>
      </dgm:t>
    </dgm:pt>
    <dgm:pt modelId="{0DB40031-A754-2641-ABA9-A3A8A3D2430A}">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pPr rtl="0"/>
          <a:r>
            <a:rPr lang="en-US">
              <a:solidFill>
                <a:sysClr val="window" lastClr="FFFFFF"/>
              </a:solidFill>
              <a:latin typeface="Cambria"/>
              <a:ea typeface="+mn-ea"/>
              <a:cs typeface="+mn-cs"/>
            </a:rPr>
            <a:t>Financial crises and the results of unethical </a:t>
          </a:r>
          <a:r>
            <a:rPr lang="en-US" err="1">
              <a:solidFill>
                <a:sysClr val="window" lastClr="FFFFFF"/>
              </a:solidFill>
              <a:latin typeface="Cambria"/>
              <a:ea typeface="+mn-ea"/>
              <a:cs typeface="+mn-cs"/>
            </a:rPr>
            <a:t>behaviour</a:t>
          </a:r>
          <a:r>
            <a:rPr lang="en-US">
              <a:solidFill>
                <a:sysClr val="window" lastClr="FFFFFF"/>
              </a:solidFill>
              <a:latin typeface="Cambria"/>
              <a:ea typeface="+mn-ea"/>
              <a:cs typeface="+mn-cs"/>
            </a:rPr>
            <a:t> </a:t>
          </a:r>
        </a:p>
      </dgm:t>
    </dgm:pt>
    <dgm:pt modelId="{2A13DB88-E1A7-7244-9978-3D5EFD3CD875}" type="parTrans" cxnId="{5C7479E0-F4A3-F240-85F6-8616E08058B1}">
      <dgm:prSet/>
      <dgm:spPr/>
      <dgm:t>
        <a:bodyPr/>
        <a:lstStyle/>
        <a:p>
          <a:endParaRPr lang="en-US"/>
        </a:p>
      </dgm:t>
    </dgm:pt>
    <dgm:pt modelId="{A0F49248-6754-754A-8E57-DEF3A36E6BBC}" type="sibTrans" cxnId="{5C7479E0-F4A3-F240-85F6-8616E08058B1}">
      <dgm:prSet/>
      <dgm:spPr/>
      <dgm:t>
        <a:bodyPr/>
        <a:lstStyle/>
        <a:p>
          <a:endParaRPr lang="en-US"/>
        </a:p>
      </dgm:t>
    </dgm:pt>
    <dgm:pt modelId="{2A240A13-EEED-FC45-87E3-A14A619E9B70}">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r>
            <a:rPr lang="en-US" err="1">
              <a:solidFill>
                <a:sysClr val="window" lastClr="FFFFFF"/>
              </a:solidFill>
              <a:latin typeface="Cambria"/>
              <a:ea typeface="+mn-ea"/>
              <a:cs typeface="+mn-cs"/>
            </a:rPr>
            <a:t>Globalisation</a:t>
          </a:r>
          <a:r>
            <a:rPr lang="en-US">
              <a:solidFill>
                <a:sysClr val="window" lastClr="FFFFFF"/>
              </a:solidFill>
              <a:latin typeface="Cambria"/>
              <a:ea typeface="+mn-ea"/>
              <a:cs typeface="+mn-cs"/>
            </a:rPr>
            <a:t> and free flow of information</a:t>
          </a:r>
        </a:p>
      </dgm:t>
    </dgm:pt>
    <dgm:pt modelId="{6E0C4FAB-5662-444D-A968-D74385327841}" type="parTrans" cxnId="{C51128F4-E11B-3949-8E39-F39BA9F9C24D}">
      <dgm:prSet/>
      <dgm:spPr/>
      <dgm:t>
        <a:bodyPr/>
        <a:lstStyle/>
        <a:p>
          <a:endParaRPr lang="en-US"/>
        </a:p>
      </dgm:t>
    </dgm:pt>
    <dgm:pt modelId="{859C84B4-3642-5640-B950-470799CDB719}" type="sibTrans" cxnId="{C51128F4-E11B-3949-8E39-F39BA9F9C24D}">
      <dgm:prSet/>
      <dgm:spPr/>
      <dgm:t>
        <a:bodyPr/>
        <a:lstStyle/>
        <a:p>
          <a:endParaRPr lang="en-US"/>
        </a:p>
      </dgm:t>
    </dgm:pt>
    <dgm:pt modelId="{5067D7E9-2550-4F4D-B86C-CD22888A8DFD}">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r>
            <a:rPr lang="en-US">
              <a:solidFill>
                <a:sysClr val="window" lastClr="FFFFFF"/>
              </a:solidFill>
              <a:latin typeface="Cambria"/>
              <a:ea typeface="+mn-ea"/>
              <a:cs typeface="+mn-cs"/>
            </a:rPr>
            <a:t>Consumer growing awareness and activism</a:t>
          </a:r>
        </a:p>
      </dgm:t>
    </dgm:pt>
    <dgm:pt modelId="{C2D7C04E-22B4-B34C-A12D-9243AD9A2F91}" type="parTrans" cxnId="{614FAE1C-006E-654C-B591-FFB447B473D1}">
      <dgm:prSet/>
      <dgm:spPr/>
      <dgm:t>
        <a:bodyPr/>
        <a:lstStyle/>
        <a:p>
          <a:endParaRPr lang="en-US"/>
        </a:p>
      </dgm:t>
    </dgm:pt>
    <dgm:pt modelId="{49AFDC69-384D-DC48-8DCC-2E1CC13C1A27}" type="sibTrans" cxnId="{614FAE1C-006E-654C-B591-FFB447B473D1}">
      <dgm:prSet/>
      <dgm:spPr/>
      <dgm:t>
        <a:bodyPr/>
        <a:lstStyle/>
        <a:p>
          <a:endParaRPr lang="en-US"/>
        </a:p>
      </dgm:t>
    </dgm:pt>
    <dgm:pt modelId="{370652E2-2DBC-CE48-8989-A4CA620F7A28}" type="pres">
      <dgm:prSet presAssocID="{EF9F8124-6DD5-3C4A-B1CE-BB6EA06A4DFE}" presName="linearFlow" presStyleCnt="0">
        <dgm:presLayoutVars>
          <dgm:dir/>
          <dgm:resizeHandles val="exact"/>
        </dgm:presLayoutVars>
      </dgm:prSet>
      <dgm:spPr/>
    </dgm:pt>
    <dgm:pt modelId="{6A5168CC-73F4-0E44-99CC-B08222B163D4}" type="pres">
      <dgm:prSet presAssocID="{09A28680-F81F-1C4E-AD5D-CC3C2A221C45}" presName="composite" presStyleCnt="0"/>
      <dgm:spPr/>
    </dgm:pt>
    <dgm:pt modelId="{AF015E63-F33A-2F46-BCA0-4B21E879330D}" type="pres">
      <dgm:prSet presAssocID="{09A28680-F81F-1C4E-AD5D-CC3C2A221C45}" presName="imgShp" presStyleLbl="fgImgPlace1" presStyleIdx="0" presStyleCnt="4"/>
      <dgm:spPr>
        <a:xfrm>
          <a:off x="1066674" y="1224614"/>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gm:spPr>
    </dgm:pt>
    <dgm:pt modelId="{E2FF68AD-CE8E-7440-8605-507D02647B93}" type="pres">
      <dgm:prSet presAssocID="{09A28680-F81F-1C4E-AD5D-CC3C2A221C45}" presName="txShp" presStyleLbl="node1" presStyleIdx="0" presStyleCnt="4">
        <dgm:presLayoutVars>
          <dgm:bulletEnabled val="1"/>
        </dgm:presLayoutVars>
      </dgm:prSet>
      <dgm:spPr>
        <a:prstGeom prst="homePlate">
          <a:avLst/>
        </a:prstGeom>
      </dgm:spPr>
    </dgm:pt>
    <dgm:pt modelId="{769DC56D-8004-2141-AE8C-FB2A46A73CEC}" type="pres">
      <dgm:prSet presAssocID="{923DAE65-22BF-5E41-BC81-859AD5A8F8DB}" presName="spacing" presStyleCnt="0"/>
      <dgm:spPr/>
    </dgm:pt>
    <dgm:pt modelId="{E6A224FC-F65E-DC49-8421-B2E581DC085E}" type="pres">
      <dgm:prSet presAssocID="{5067D7E9-2550-4F4D-B86C-CD22888A8DFD}" presName="composite" presStyleCnt="0"/>
      <dgm:spPr/>
    </dgm:pt>
    <dgm:pt modelId="{86B64349-634E-A040-BBF7-7001D2089A14}" type="pres">
      <dgm:prSet presAssocID="{5067D7E9-2550-4F4D-B86C-CD22888A8DFD}"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dgm:spPr>
    </dgm:pt>
    <dgm:pt modelId="{FECD620E-ED4D-5844-B31B-E29B2D194B6E}" type="pres">
      <dgm:prSet presAssocID="{5067D7E9-2550-4F4D-B86C-CD22888A8DFD}" presName="txShp" presStyleLbl="node1" presStyleIdx="1" presStyleCnt="4">
        <dgm:presLayoutVars>
          <dgm:bulletEnabled val="1"/>
        </dgm:presLayoutVars>
      </dgm:prSet>
      <dgm:spPr/>
    </dgm:pt>
    <dgm:pt modelId="{9678FCF0-72DA-A845-9ABF-B3E754EEDAF6}" type="pres">
      <dgm:prSet presAssocID="{49AFDC69-384D-DC48-8DCC-2E1CC13C1A27}" presName="spacing" presStyleCnt="0"/>
      <dgm:spPr/>
    </dgm:pt>
    <dgm:pt modelId="{F2858F60-E049-9B46-83A6-C2EA24629DAC}" type="pres">
      <dgm:prSet presAssocID="{2A240A13-EEED-FC45-87E3-A14A619E9B70}" presName="composite" presStyleCnt="0"/>
      <dgm:spPr/>
    </dgm:pt>
    <dgm:pt modelId="{E97AAD72-C9C4-B44F-BF68-144B3C497307}" type="pres">
      <dgm:prSet presAssocID="{2A240A13-EEED-FC45-87E3-A14A619E9B70}" presName="imgShp" presStyleLbl="fgImgPlace1" presStyleIdx="2" presStyleCnt="4"/>
      <dgm:spPr>
        <a:prstGeom prst="ellipse">
          <a:avLst/>
        </a:prstGeom>
        <a:blipFill rotWithShape="1">
          <a:blip xmlns:r="http://schemas.openxmlformats.org/officeDocument/2006/relationships" r:embed="rId3"/>
          <a:stretch>
            <a:fillRect/>
          </a:stretch>
        </a:blipFill>
      </dgm:spPr>
    </dgm:pt>
    <dgm:pt modelId="{37116D10-537F-8545-830F-009A318A6A46}" type="pres">
      <dgm:prSet presAssocID="{2A240A13-EEED-FC45-87E3-A14A619E9B70}" presName="txShp" presStyleLbl="node1" presStyleIdx="2" presStyleCnt="4">
        <dgm:presLayoutVars>
          <dgm:bulletEnabled val="1"/>
        </dgm:presLayoutVars>
      </dgm:prSet>
      <dgm:spPr>
        <a:prstGeom prst="homePlate">
          <a:avLst/>
        </a:prstGeom>
      </dgm:spPr>
    </dgm:pt>
    <dgm:pt modelId="{D3B306FE-2E50-4447-8E51-0313779E8184}" type="pres">
      <dgm:prSet presAssocID="{859C84B4-3642-5640-B950-470799CDB719}" presName="spacing" presStyleCnt="0"/>
      <dgm:spPr/>
    </dgm:pt>
    <dgm:pt modelId="{807EAF4C-E344-CF45-AF55-0C062169F27D}" type="pres">
      <dgm:prSet presAssocID="{0DB40031-A754-2641-ABA9-A3A8A3D2430A}" presName="composite" presStyleCnt="0"/>
      <dgm:spPr/>
    </dgm:pt>
    <dgm:pt modelId="{3CB3EF5D-8A8F-534B-8237-0D26A727E7F2}" type="pres">
      <dgm:prSet presAssocID="{0DB40031-A754-2641-ABA9-A3A8A3D2430A}" presName="imgShp" presStyleLbl="fgImgPlace1" presStyleIdx="3" presStyleCnt="4" custLinFactNeighborX="-3633" custLinFactNeighborY="5887"/>
      <dgm: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gm:spPr>
    </dgm:pt>
    <dgm:pt modelId="{800BAC79-F11D-284F-B969-45E390024F0A}" type="pres">
      <dgm:prSet presAssocID="{0DB40031-A754-2641-ABA9-A3A8A3D2430A}" presName="txShp" presStyleLbl="node1" presStyleIdx="3" presStyleCnt="4">
        <dgm:presLayoutVars>
          <dgm:bulletEnabled val="1"/>
        </dgm:presLayoutVars>
      </dgm:prSet>
      <dgm:spPr>
        <a:prstGeom prst="homePlate">
          <a:avLst/>
        </a:prstGeom>
      </dgm:spPr>
    </dgm:pt>
  </dgm:ptLst>
  <dgm:cxnLst>
    <dgm:cxn modelId="{8AD8D002-0828-984A-AD4A-7B09DEAD1D5F}" type="presOf" srcId="{0DB40031-A754-2641-ABA9-A3A8A3D2430A}" destId="{800BAC79-F11D-284F-B969-45E390024F0A}" srcOrd="0" destOrd="0" presId="urn:microsoft.com/office/officeart/2005/8/layout/vList3#2"/>
    <dgm:cxn modelId="{614FAE1C-006E-654C-B591-FFB447B473D1}" srcId="{EF9F8124-6DD5-3C4A-B1CE-BB6EA06A4DFE}" destId="{5067D7E9-2550-4F4D-B86C-CD22888A8DFD}" srcOrd="1" destOrd="0" parTransId="{C2D7C04E-22B4-B34C-A12D-9243AD9A2F91}" sibTransId="{49AFDC69-384D-DC48-8DCC-2E1CC13C1A27}"/>
    <dgm:cxn modelId="{392D211E-1564-A94D-9831-BD4EA6873893}" type="presOf" srcId="{09A28680-F81F-1C4E-AD5D-CC3C2A221C45}" destId="{E2FF68AD-CE8E-7440-8605-507D02647B93}" srcOrd="0" destOrd="0" presId="urn:microsoft.com/office/officeart/2005/8/layout/vList3#2"/>
    <dgm:cxn modelId="{E3CD5679-F5CA-E842-8FA8-41DB9E8B2C0B}" type="presOf" srcId="{5067D7E9-2550-4F4D-B86C-CD22888A8DFD}" destId="{FECD620E-ED4D-5844-B31B-E29B2D194B6E}" srcOrd="0" destOrd="0" presId="urn:microsoft.com/office/officeart/2005/8/layout/vList3#2"/>
    <dgm:cxn modelId="{64C11A7A-A07F-184B-9AF9-F0303F874C04}" type="presOf" srcId="{EF9F8124-6DD5-3C4A-B1CE-BB6EA06A4DFE}" destId="{370652E2-2DBC-CE48-8989-A4CA620F7A28}" srcOrd="0" destOrd="0" presId="urn:microsoft.com/office/officeart/2005/8/layout/vList3#2"/>
    <dgm:cxn modelId="{5C7479E0-F4A3-F240-85F6-8616E08058B1}" srcId="{EF9F8124-6DD5-3C4A-B1CE-BB6EA06A4DFE}" destId="{0DB40031-A754-2641-ABA9-A3A8A3D2430A}" srcOrd="3" destOrd="0" parTransId="{2A13DB88-E1A7-7244-9978-3D5EFD3CD875}" sibTransId="{A0F49248-6754-754A-8E57-DEF3A36E6BBC}"/>
    <dgm:cxn modelId="{EFD6C8E9-45A6-B744-8A81-CFA89031ABF9}" type="presOf" srcId="{2A240A13-EEED-FC45-87E3-A14A619E9B70}" destId="{37116D10-537F-8545-830F-009A318A6A46}" srcOrd="0" destOrd="0" presId="urn:microsoft.com/office/officeart/2005/8/layout/vList3#2"/>
    <dgm:cxn modelId="{C51128F4-E11B-3949-8E39-F39BA9F9C24D}" srcId="{EF9F8124-6DD5-3C4A-B1CE-BB6EA06A4DFE}" destId="{2A240A13-EEED-FC45-87E3-A14A619E9B70}" srcOrd="2" destOrd="0" parTransId="{6E0C4FAB-5662-444D-A968-D74385327841}" sibTransId="{859C84B4-3642-5640-B950-470799CDB719}"/>
    <dgm:cxn modelId="{A7B5D2F4-4E4D-ED45-8E9B-6130AF0A30B5}" srcId="{EF9F8124-6DD5-3C4A-B1CE-BB6EA06A4DFE}" destId="{09A28680-F81F-1C4E-AD5D-CC3C2A221C45}" srcOrd="0" destOrd="0" parTransId="{7AA8DC2E-FD72-164D-BB56-8EC4C280DB52}" sibTransId="{923DAE65-22BF-5E41-BC81-859AD5A8F8DB}"/>
    <dgm:cxn modelId="{F63CB29F-2FBF-074A-A0B3-28EEE1F028F9}" type="presParOf" srcId="{370652E2-2DBC-CE48-8989-A4CA620F7A28}" destId="{6A5168CC-73F4-0E44-99CC-B08222B163D4}" srcOrd="0" destOrd="0" presId="urn:microsoft.com/office/officeart/2005/8/layout/vList3#2"/>
    <dgm:cxn modelId="{F6D56A29-A614-6341-95AF-04F2D48B636C}" type="presParOf" srcId="{6A5168CC-73F4-0E44-99CC-B08222B163D4}" destId="{AF015E63-F33A-2F46-BCA0-4B21E879330D}" srcOrd="0" destOrd="0" presId="urn:microsoft.com/office/officeart/2005/8/layout/vList3#2"/>
    <dgm:cxn modelId="{0B0CDF73-1B2F-BF44-B766-8F809153CB50}" type="presParOf" srcId="{6A5168CC-73F4-0E44-99CC-B08222B163D4}" destId="{E2FF68AD-CE8E-7440-8605-507D02647B93}" srcOrd="1" destOrd="0" presId="urn:microsoft.com/office/officeart/2005/8/layout/vList3#2"/>
    <dgm:cxn modelId="{06720CCD-537D-1548-A0D8-A2069AC45626}" type="presParOf" srcId="{370652E2-2DBC-CE48-8989-A4CA620F7A28}" destId="{769DC56D-8004-2141-AE8C-FB2A46A73CEC}" srcOrd="1" destOrd="0" presId="urn:microsoft.com/office/officeart/2005/8/layout/vList3#2"/>
    <dgm:cxn modelId="{CC966D6B-051B-3547-A853-D19A48212A97}" type="presParOf" srcId="{370652E2-2DBC-CE48-8989-A4CA620F7A28}" destId="{E6A224FC-F65E-DC49-8421-B2E581DC085E}" srcOrd="2" destOrd="0" presId="urn:microsoft.com/office/officeart/2005/8/layout/vList3#2"/>
    <dgm:cxn modelId="{F93184A7-AFB8-FA41-8AE4-2AA8702339BD}" type="presParOf" srcId="{E6A224FC-F65E-DC49-8421-B2E581DC085E}" destId="{86B64349-634E-A040-BBF7-7001D2089A14}" srcOrd="0" destOrd="0" presId="urn:microsoft.com/office/officeart/2005/8/layout/vList3#2"/>
    <dgm:cxn modelId="{3CE4B70B-923B-134B-8B39-E00DDC49581D}" type="presParOf" srcId="{E6A224FC-F65E-DC49-8421-B2E581DC085E}" destId="{FECD620E-ED4D-5844-B31B-E29B2D194B6E}" srcOrd="1" destOrd="0" presId="urn:microsoft.com/office/officeart/2005/8/layout/vList3#2"/>
    <dgm:cxn modelId="{7A22A04C-FCAD-0947-A3D2-27A9C097EBC8}" type="presParOf" srcId="{370652E2-2DBC-CE48-8989-A4CA620F7A28}" destId="{9678FCF0-72DA-A845-9ABF-B3E754EEDAF6}" srcOrd="3" destOrd="0" presId="urn:microsoft.com/office/officeart/2005/8/layout/vList3#2"/>
    <dgm:cxn modelId="{A2584C44-0CA1-7944-92C1-28F9E7AD99F9}" type="presParOf" srcId="{370652E2-2DBC-CE48-8989-A4CA620F7A28}" destId="{F2858F60-E049-9B46-83A6-C2EA24629DAC}" srcOrd="4" destOrd="0" presId="urn:microsoft.com/office/officeart/2005/8/layout/vList3#2"/>
    <dgm:cxn modelId="{94E7D71F-C05F-5D46-A027-D882A604615F}" type="presParOf" srcId="{F2858F60-E049-9B46-83A6-C2EA24629DAC}" destId="{E97AAD72-C9C4-B44F-BF68-144B3C497307}" srcOrd="0" destOrd="0" presId="urn:microsoft.com/office/officeart/2005/8/layout/vList3#2"/>
    <dgm:cxn modelId="{10AB9490-1140-AF49-9D94-91B35B408811}" type="presParOf" srcId="{F2858F60-E049-9B46-83A6-C2EA24629DAC}" destId="{37116D10-537F-8545-830F-009A318A6A46}" srcOrd="1" destOrd="0" presId="urn:microsoft.com/office/officeart/2005/8/layout/vList3#2"/>
    <dgm:cxn modelId="{42FD0132-8069-354D-A062-3750B869385A}" type="presParOf" srcId="{370652E2-2DBC-CE48-8989-A4CA620F7A28}" destId="{D3B306FE-2E50-4447-8E51-0313779E8184}" srcOrd="5" destOrd="0" presId="urn:microsoft.com/office/officeart/2005/8/layout/vList3#2"/>
    <dgm:cxn modelId="{A8A634C1-853D-DA47-A2CA-0E2692D08062}" type="presParOf" srcId="{370652E2-2DBC-CE48-8989-A4CA620F7A28}" destId="{807EAF4C-E344-CF45-AF55-0C062169F27D}" srcOrd="6" destOrd="0" presId="urn:microsoft.com/office/officeart/2005/8/layout/vList3#2"/>
    <dgm:cxn modelId="{5F9935CD-2725-A94D-96EB-2E618190681C}" type="presParOf" srcId="{807EAF4C-E344-CF45-AF55-0C062169F27D}" destId="{3CB3EF5D-8A8F-534B-8237-0D26A727E7F2}" srcOrd="0" destOrd="0" presId="urn:microsoft.com/office/officeart/2005/8/layout/vList3#2"/>
    <dgm:cxn modelId="{CC7ECA51-B5FB-A843-908F-6D5976664E8D}" type="presParOf" srcId="{807EAF4C-E344-CF45-AF55-0C062169F27D}" destId="{800BAC79-F11D-284F-B969-45E390024F0A}" srcOrd="1" destOrd="0" presId="urn:microsoft.com/office/officeart/2005/8/layout/vList3#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F979-DAF2-41C1-A146-AB2113328FB9}">
      <dsp:nvSpPr>
        <dsp:cNvPr id="0" name=""/>
        <dsp:cNvSpPr/>
      </dsp:nvSpPr>
      <dsp:spPr>
        <a:xfrm>
          <a:off x="205357"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Harassment</a:t>
          </a:r>
        </a:p>
      </dsp:txBody>
      <dsp:txXfrm>
        <a:off x="205357" y="1547"/>
        <a:ext cx="1616845" cy="970107"/>
      </dsp:txXfrm>
    </dsp:sp>
    <dsp:sp modelId="{94E3EF94-4C69-4220-AF10-5DBD4CAE0BBD}">
      <dsp:nvSpPr>
        <dsp:cNvPr id="0" name=""/>
        <dsp:cNvSpPr/>
      </dsp:nvSpPr>
      <dsp:spPr>
        <a:xfrm>
          <a:off x="1983888" y="1547"/>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Bullying</a:t>
          </a:r>
        </a:p>
      </dsp:txBody>
      <dsp:txXfrm>
        <a:off x="1983888" y="1547"/>
        <a:ext cx="1616845" cy="970107"/>
      </dsp:txXfrm>
    </dsp:sp>
    <dsp:sp modelId="{99941435-2E14-45A5-B14D-1808B42FB1E2}">
      <dsp:nvSpPr>
        <dsp:cNvPr id="0" name=""/>
        <dsp:cNvSpPr/>
      </dsp:nvSpPr>
      <dsp:spPr>
        <a:xfrm>
          <a:off x="205357"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Victimisation</a:t>
          </a:r>
        </a:p>
      </dsp:txBody>
      <dsp:txXfrm>
        <a:off x="205357" y="1133339"/>
        <a:ext cx="1616845" cy="970107"/>
      </dsp:txXfrm>
    </dsp:sp>
    <dsp:sp modelId="{D182F3C1-6495-417F-8A5E-C1A98BE1F74B}">
      <dsp:nvSpPr>
        <dsp:cNvPr id="0" name=""/>
        <dsp:cNvSpPr/>
      </dsp:nvSpPr>
      <dsp:spPr>
        <a:xfrm>
          <a:off x="1983888" y="1133339"/>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Hate Crimes</a:t>
          </a:r>
        </a:p>
      </dsp:txBody>
      <dsp:txXfrm>
        <a:off x="1983888" y="1133339"/>
        <a:ext cx="1616845" cy="970107"/>
      </dsp:txXfrm>
    </dsp:sp>
    <dsp:sp modelId="{11EF216B-7086-4A42-9F24-33A90CAC9C93}">
      <dsp:nvSpPr>
        <dsp:cNvPr id="0" name=""/>
        <dsp:cNvSpPr/>
      </dsp:nvSpPr>
      <dsp:spPr>
        <a:xfrm>
          <a:off x="205357"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Sexual Misconduct</a:t>
          </a:r>
        </a:p>
      </dsp:txBody>
      <dsp:txXfrm>
        <a:off x="205357" y="2265131"/>
        <a:ext cx="1616845" cy="970107"/>
      </dsp:txXfrm>
    </dsp:sp>
    <dsp:sp modelId="{6BF7C106-F89B-48AA-9E97-81956A29A472}">
      <dsp:nvSpPr>
        <dsp:cNvPr id="0" name=""/>
        <dsp:cNvSpPr/>
      </dsp:nvSpPr>
      <dsp:spPr>
        <a:xfrm>
          <a:off x="1983888" y="2265131"/>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Antisocial Behaviour</a:t>
          </a:r>
        </a:p>
      </dsp:txBody>
      <dsp:txXfrm>
        <a:off x="1983888" y="2265131"/>
        <a:ext cx="1616845" cy="970107"/>
      </dsp:txXfrm>
    </dsp:sp>
    <dsp:sp modelId="{FA2E272C-6187-467F-BF77-4B5863A133EF}">
      <dsp:nvSpPr>
        <dsp:cNvPr id="0" name=""/>
        <dsp:cNvSpPr/>
      </dsp:nvSpPr>
      <dsp:spPr>
        <a:xfrm>
          <a:off x="1094623" y="3396923"/>
          <a:ext cx="1616845" cy="970107"/>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Damage to Property</a:t>
          </a:r>
        </a:p>
      </dsp:txBody>
      <dsp:txXfrm>
        <a:off x="1094623" y="3396923"/>
        <a:ext cx="1616845" cy="9701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F68AD-CE8E-7440-8605-507D02647B93}">
      <dsp:nvSpPr>
        <dsp:cNvPr id="0" name=""/>
        <dsp:cNvSpPr/>
      </dsp:nvSpPr>
      <dsp:spPr>
        <a:xfrm rot="10800000">
          <a:off x="1537079" y="2966"/>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rtl="0">
            <a:lnSpc>
              <a:spcPct val="90000"/>
            </a:lnSpc>
            <a:spcBef>
              <a:spcPct val="0"/>
            </a:spcBef>
            <a:spcAft>
              <a:spcPct val="35000"/>
            </a:spcAft>
            <a:buNone/>
          </a:pPr>
          <a:r>
            <a:rPr lang="en-GB" sz="2600" kern="1200">
              <a:solidFill>
                <a:sysClr val="window" lastClr="FFFFFF"/>
              </a:solidFill>
              <a:latin typeface="Cambria"/>
              <a:ea typeface="+mn-ea"/>
              <a:cs typeface="+mn-cs"/>
            </a:rPr>
            <a:t>Successful responsible companies (social icons)</a:t>
          </a:r>
          <a:endParaRPr lang="en-US" sz="2600" kern="1200">
            <a:solidFill>
              <a:sysClr val="window" lastClr="FFFFFF"/>
            </a:solidFill>
            <a:latin typeface="Cambria"/>
            <a:ea typeface="+mn-ea"/>
            <a:cs typeface="+mn-cs"/>
          </a:endParaRPr>
        </a:p>
      </dsp:txBody>
      <dsp:txXfrm rot="10800000">
        <a:off x="1772281" y="2966"/>
        <a:ext cx="4933444" cy="940809"/>
      </dsp:txXfrm>
    </dsp:sp>
    <dsp:sp modelId="{AF015E63-F33A-2F46-BCA0-4B21E879330D}">
      <dsp:nvSpPr>
        <dsp:cNvPr id="0" name=""/>
        <dsp:cNvSpPr/>
      </dsp:nvSpPr>
      <dsp:spPr>
        <a:xfrm>
          <a:off x="1066674" y="2966"/>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ECD620E-ED4D-5844-B31B-E29B2D194B6E}">
      <dsp:nvSpPr>
        <dsp:cNvPr id="0" name=""/>
        <dsp:cNvSpPr/>
      </dsp:nvSpPr>
      <dsp:spPr>
        <a:xfrm rot="10800000">
          <a:off x="1537079" y="1224614"/>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a:solidFill>
                <a:sysClr val="window" lastClr="FFFFFF"/>
              </a:solidFill>
              <a:latin typeface="Cambria"/>
              <a:ea typeface="+mn-ea"/>
              <a:cs typeface="+mn-cs"/>
            </a:rPr>
            <a:t>Consumer growing awareness and activism</a:t>
          </a:r>
        </a:p>
      </dsp:txBody>
      <dsp:txXfrm rot="10800000">
        <a:off x="1772281" y="1224614"/>
        <a:ext cx="4933444" cy="940809"/>
      </dsp:txXfrm>
    </dsp:sp>
    <dsp:sp modelId="{86B64349-634E-A040-BBF7-7001D2089A14}">
      <dsp:nvSpPr>
        <dsp:cNvPr id="0" name=""/>
        <dsp:cNvSpPr/>
      </dsp:nvSpPr>
      <dsp:spPr>
        <a:xfrm>
          <a:off x="1066674" y="1224614"/>
          <a:ext cx="940809" cy="94080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a:ln>
          <a:noFill/>
        </a:ln>
        <a:effectLst/>
      </dsp:spPr>
      <dsp:style>
        <a:lnRef idx="0">
          <a:scrgbClr r="0" g="0" b="0"/>
        </a:lnRef>
        <a:fillRef idx="1">
          <a:scrgbClr r="0" g="0" b="0"/>
        </a:fillRef>
        <a:effectRef idx="2">
          <a:scrgbClr r="0" g="0" b="0"/>
        </a:effectRef>
        <a:fontRef idx="minor"/>
      </dsp:style>
    </dsp:sp>
    <dsp:sp modelId="{37116D10-537F-8545-830F-009A318A6A46}">
      <dsp:nvSpPr>
        <dsp:cNvPr id="0" name=""/>
        <dsp:cNvSpPr/>
      </dsp:nvSpPr>
      <dsp:spPr>
        <a:xfrm rot="10800000">
          <a:off x="1537079" y="2446262"/>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err="1">
              <a:solidFill>
                <a:sysClr val="window" lastClr="FFFFFF"/>
              </a:solidFill>
              <a:latin typeface="Cambria"/>
              <a:ea typeface="+mn-ea"/>
              <a:cs typeface="+mn-cs"/>
            </a:rPr>
            <a:t>Globalisation</a:t>
          </a:r>
          <a:r>
            <a:rPr lang="en-US" sz="2600" kern="1200">
              <a:solidFill>
                <a:sysClr val="window" lastClr="FFFFFF"/>
              </a:solidFill>
              <a:latin typeface="Cambria"/>
              <a:ea typeface="+mn-ea"/>
              <a:cs typeface="+mn-cs"/>
            </a:rPr>
            <a:t> and free flow of information</a:t>
          </a:r>
        </a:p>
      </dsp:txBody>
      <dsp:txXfrm rot="10800000">
        <a:off x="1772281" y="2446262"/>
        <a:ext cx="4933444" cy="940809"/>
      </dsp:txXfrm>
    </dsp:sp>
    <dsp:sp modelId="{E97AAD72-C9C4-B44F-BF68-144B3C497307}">
      <dsp:nvSpPr>
        <dsp:cNvPr id="0" name=""/>
        <dsp:cNvSpPr/>
      </dsp:nvSpPr>
      <dsp:spPr>
        <a:xfrm>
          <a:off x="1066674" y="2446262"/>
          <a:ext cx="940809" cy="940809"/>
        </a:xfrm>
        <a:prstGeom prst="ellipse">
          <a:avLst/>
        </a:prstGeom>
        <a:blipFill rotWithShape="1">
          <a:blip xmlns:r="http://schemas.openxmlformats.org/officeDocument/2006/relationships" r:embed="rId3"/>
          <a:stretch>
            <a:fillRect/>
          </a:stretch>
        </a:blipFill>
        <a:ln>
          <a:noFill/>
        </a:ln>
        <a:effectLst/>
      </dsp:spPr>
      <dsp:style>
        <a:lnRef idx="0">
          <a:scrgbClr r="0" g="0" b="0"/>
        </a:lnRef>
        <a:fillRef idx="1">
          <a:scrgbClr r="0" g="0" b="0"/>
        </a:fillRef>
        <a:effectRef idx="2">
          <a:scrgbClr r="0" g="0" b="0"/>
        </a:effectRef>
        <a:fontRef idx="minor"/>
      </dsp:style>
    </dsp:sp>
    <dsp:sp modelId="{800BAC79-F11D-284F-B969-45E390024F0A}">
      <dsp:nvSpPr>
        <dsp:cNvPr id="0" name=""/>
        <dsp:cNvSpPr/>
      </dsp:nvSpPr>
      <dsp:spPr>
        <a:xfrm rot="10800000">
          <a:off x="1537079" y="3667911"/>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rtl="0">
            <a:lnSpc>
              <a:spcPct val="90000"/>
            </a:lnSpc>
            <a:spcBef>
              <a:spcPct val="0"/>
            </a:spcBef>
            <a:spcAft>
              <a:spcPct val="35000"/>
            </a:spcAft>
            <a:buNone/>
          </a:pPr>
          <a:r>
            <a:rPr lang="en-US" sz="2600" kern="1200">
              <a:solidFill>
                <a:sysClr val="window" lastClr="FFFFFF"/>
              </a:solidFill>
              <a:latin typeface="Cambria"/>
              <a:ea typeface="+mn-ea"/>
              <a:cs typeface="+mn-cs"/>
            </a:rPr>
            <a:t>Financial crises and the results of unethical </a:t>
          </a:r>
          <a:r>
            <a:rPr lang="en-US" sz="2600" kern="1200" err="1">
              <a:solidFill>
                <a:sysClr val="window" lastClr="FFFFFF"/>
              </a:solidFill>
              <a:latin typeface="Cambria"/>
              <a:ea typeface="+mn-ea"/>
              <a:cs typeface="+mn-cs"/>
            </a:rPr>
            <a:t>behaviour</a:t>
          </a:r>
          <a:r>
            <a:rPr lang="en-US" sz="2600" kern="1200">
              <a:solidFill>
                <a:sysClr val="window" lastClr="FFFFFF"/>
              </a:solidFill>
              <a:latin typeface="Cambria"/>
              <a:ea typeface="+mn-ea"/>
              <a:cs typeface="+mn-cs"/>
            </a:rPr>
            <a:t> </a:t>
          </a:r>
        </a:p>
      </dsp:txBody>
      <dsp:txXfrm rot="10800000">
        <a:off x="1772281" y="3667911"/>
        <a:ext cx="4933444" cy="940809"/>
      </dsp:txXfrm>
    </dsp:sp>
    <dsp:sp modelId="{3CB3EF5D-8A8F-534B-8237-0D26A727E7F2}">
      <dsp:nvSpPr>
        <dsp:cNvPr id="0" name=""/>
        <dsp:cNvSpPr/>
      </dsp:nvSpPr>
      <dsp: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reenkey.global/stories-news-1/2017/11/9/the-hotel-sector-must-cut-carbon-footprint-by-90-to-meet-2-degree-climate-threshold"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ocialenterprisemark.org.uk/directory/united-kingdom/greater-london/london-1/business-services/the-wesley-hotel/#statement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hospitalitynet.org/news/4095337.html"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ww.1hotels.com/about-us/our-story" TargetMode="External"/><Relationship Id="rId4" Type="http://schemas.openxmlformats.org/officeDocument/2006/relationships/hyperlink" Target="https://www.hospitalitynet.org/news/4096211.html"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youtube.com/watch?v=zJZFfeLRCJs" TargetMode="External"/><Relationship Id="rId3" Type="http://schemas.openxmlformats.org/officeDocument/2006/relationships/hyperlink" Target="https://www.businessnewsdaily.com/15769-small-business-marketing-guide.html" TargetMode="External"/><Relationship Id="rId7" Type="http://schemas.openxmlformats.org/officeDocument/2006/relationships/hyperlink" Target="https://www.epa.gov/laws-regulations/summary-clean-water-act"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www.epa.gov/laws-regulations/summary-clean-air-act" TargetMode="External"/><Relationship Id="rId11" Type="http://schemas.openxmlformats.org/officeDocument/2006/relationships/hyperlink" Target="https://greenprint.eco/wp-content/uploads/2021/03/GreenPrint-Business-of-Sustainability-Index_3.2021.pdf" TargetMode="External"/><Relationship Id="rId5" Type="http://schemas.openxmlformats.org/officeDocument/2006/relationships/hyperlink" Target="https://www.theguardian.com/sustainable-business/2016/aug/20/greenwashing-environmentalism-lies-companies" TargetMode="External"/><Relationship Id="rId10" Type="http://schemas.openxmlformats.org/officeDocument/2006/relationships/hyperlink" Target="https://www.businessnewsdaily.com/15087-consumers-want-sustainable-products.html" TargetMode="External"/><Relationship Id="rId4" Type="http://schemas.openxmlformats.org/officeDocument/2006/relationships/hyperlink" Target="https://www.businessnewsdaily.com/2174-guerilla-marketing-wrong.html" TargetMode="External"/><Relationship Id="rId9" Type="http://schemas.openxmlformats.org/officeDocument/2006/relationships/hyperlink" Target="https://www.multinationalmonitor.org/hyper/issues/1991/10/doyle.html"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mckinsey.com/business-functions/sustainability/our-insights/how-much-will-consumers-pay-to-go-green" TargetMode="External"/><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hyperlink" Target="http://www.scielo.br/scielo.php?script=sci_arttext&amp;pid=S2531-04882019000200006" TargetMode="External"/><Relationship Id="rId4" Type="http://schemas.openxmlformats.org/officeDocument/2006/relationships/hyperlink" Target="https://www.tandfonline.com/doi/full/10.1080/00913367.2018.1452652"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edie.net/one-in-five-cases-of-esg-risks-linked-to-greenwashing/" TargetMode="External"/><Relationship Id="rId2" Type="http://schemas.openxmlformats.org/officeDocument/2006/relationships/slide" Target="../slides/slide24.xml"/><Relationship Id="rId1" Type="http://schemas.openxmlformats.org/officeDocument/2006/relationships/notesMaster" Target="../notesMasters/notesMaster1.xml"/><Relationship Id="rId6" Type="http://schemas.openxmlformats.org/officeDocument/2006/relationships/hyperlink" Target="https://small99.co.uk/net-zero/greenhushing/" TargetMode="External"/><Relationship Id="rId5" Type="http://schemas.openxmlformats.org/officeDocument/2006/relationships/hyperlink" Target="https://medium.com/copenhagen-institute-for-futures-studies/have-you-heard-of-greenhushing-e974612de984" TargetMode="External"/><Relationship Id="rId4" Type="http://schemas.openxmlformats.org/officeDocument/2006/relationships/hyperlink" Target="https://www.edie.net/be-clear-and-upfront-cma-urges-uk-businesses-to-avoid-greenwashing/" TargetMode="Externa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capitalmonitor.ai/sector/consumer/explainer-household-brands-accused-of-greenwashing/" TargetMode="External"/><Relationship Id="rId3" Type="http://schemas.openxmlformats.org/officeDocument/2006/relationships/hyperlink" Target="https://www.bbc.co.uk/news/business-49234054" TargetMode="External"/><Relationship Id="rId7" Type="http://schemas.openxmlformats.org/officeDocument/2006/relationships/hyperlink" Target="https://onemileatatime.com/marriott-eliminates-make-a-green-choice/"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www.thecooldown.com/green-business/nestle-corn-flakes-greenwashing-reddit/#:~:text=Greenwashing%20is%20when%20a%20company,this%20product%20you%20SUPPORT%20NATURE!%E2%80%9D&amp;text=Commenters%20on%20the%20photo%20noted,the%20product%20appear%20eco%2Dfriendly." TargetMode="External"/><Relationship Id="rId5" Type="http://schemas.openxmlformats.org/officeDocument/2006/relationships/hyperlink" Target="https://www.bloomberg.com/news/articles/2022-07-19/embodied-carbon-is-dirty-secret-of-hotel-industry-greenwashing-eco-ratings" TargetMode="External"/><Relationship Id="rId4" Type="http://schemas.openxmlformats.org/officeDocument/2006/relationships/hyperlink" Target="https://capitalmonitor.ai/asset-class/alternative-assets/coca-cola-supply-chain-finance/" TargetMode="External"/><Relationship Id="rId9" Type="http://schemas.openxmlformats.org/officeDocument/2006/relationships/hyperlink" Target="https://www.reprisk.com/news-research/reports/spotting-greenwashing-with-esg-data?mtm_campaign=content_greenwashing&amp;mtm_kwd=UK&amp;mtm_source=google&amp;mtm_medium=cpc&amp;mtm_cid=10&amp;gad=1&amp;gclid=Cj0KCQjwj5mpBhDJARIsAOVjBdpuZToO8Fbs98jLFT-_LEofIlPg8Ghg-3EtUGf60fCWHXP6EOcf00EaAmIeEALw_wcB"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Recap</a:t>
            </a:r>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Wind power was biggest contributor in May 22 plus solar, renewables more than non-renewable</a:t>
            </a:r>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4210570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Energy usage in the news – trials to encourage people to switch off for a few hours per day to see what savings could be made  </a:t>
            </a:r>
          </a:p>
          <a:p>
            <a:r>
              <a:rPr lang="en-GB" dirty="0">
                <a:cs typeface="Calibri"/>
              </a:rPr>
              <a:t>Conference of the parties – UN Climate Change Convention</a:t>
            </a:r>
          </a:p>
          <a:p>
            <a:endParaRPr lang="en-GB" dirty="0"/>
          </a:p>
          <a:p>
            <a:r>
              <a:rPr lang="en-GB" dirty="0"/>
              <a:t>Cop 28 Dubai Nov/Dec 23 UN Climate Change Conferences – agreements in previous years but are they now no more than talking shops?</a:t>
            </a:r>
          </a:p>
          <a:p>
            <a:endParaRPr lang="en-GB" dirty="0">
              <a:cs typeface="Calibri" panose="020F0502020204030204"/>
            </a:endParaRPr>
          </a:p>
          <a:p>
            <a:r>
              <a:rPr lang="en-GB" dirty="0">
                <a:cs typeface="Calibri" panose="020F0502020204030204"/>
              </a:rPr>
              <a:t>Oil – we were told years ago that it was running out. Now that news has disappeared and plastic production is at an al time high. Who are we to believe?</a:t>
            </a:r>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3768823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Is this what companies are actually doing?</a:t>
            </a:r>
          </a:p>
          <a:p>
            <a:endParaRPr lang="en-GB" dirty="0"/>
          </a:p>
          <a:p>
            <a:endParaRPr lang="en-GB" dirty="0"/>
          </a:p>
          <a:p>
            <a:r>
              <a:rPr lang="en-GB" dirty="0"/>
              <a:t>Veganuary</a:t>
            </a:r>
          </a:p>
          <a:p>
            <a:endParaRPr lang="en-GB" dirty="0"/>
          </a:p>
          <a:p>
            <a:r>
              <a:rPr lang="en-GB" dirty="0"/>
              <a:t>Is beef from Argentina worse than an avocado from </a:t>
            </a:r>
            <a:r>
              <a:rPr lang="en-GB" dirty="0" err="1"/>
              <a:t>Chilie</a:t>
            </a:r>
            <a:r>
              <a:rPr lang="en-GB" dirty="0"/>
              <a:t>? </a:t>
            </a:r>
          </a:p>
          <a:p>
            <a:endParaRPr lang="en-GB" dirty="0"/>
          </a:p>
          <a:p>
            <a:r>
              <a:rPr lang="en-GB" dirty="0"/>
              <a:t>Eating should be done with nature. Eat the foods that nature naturally provides us at each time of the year. Root veg in autumn etc. </a:t>
            </a:r>
          </a:p>
          <a:p>
            <a:endParaRPr lang="en-GB" dirty="0"/>
          </a:p>
          <a:p>
            <a:r>
              <a:rPr lang="en-GB" dirty="0"/>
              <a:t>Battery cars – We have been greenwashed when it comes to this. </a:t>
            </a:r>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36589308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According to a publication by the </a:t>
            </a:r>
            <a:r>
              <a:rPr lang="en-GB" sz="1300" i="1"/>
              <a:t>Cambridge Institute for Sustainability Leadership</a:t>
            </a:r>
            <a:r>
              <a:rPr lang="en-GB" sz="1300"/>
              <a:t>, the tourism industry is responsible for about 5% of current greenhouse gas emissions. With numbers of </a:t>
            </a:r>
            <a:r>
              <a:rPr lang="en-GB" sz="1300" err="1"/>
              <a:t>travelers</a:t>
            </a:r>
            <a:r>
              <a:rPr lang="en-GB" sz="1300"/>
              <a:t> and hotel rooms booming, this number is set to increase by 130% by 2035. </a:t>
            </a:r>
          </a:p>
          <a:p>
            <a:endParaRPr lang="en-GB" sz="1300"/>
          </a:p>
          <a:p>
            <a:r>
              <a:rPr lang="en-GB" sz="1300"/>
              <a:t>Due to the heavy investments needed to update existing locations and inherently low profit margins compared to other industries, hotels and restaurants have been rather slow in adopting sustainable business practices. </a:t>
            </a:r>
            <a:r>
              <a:rPr lang="en-GB" sz="1300" b="1"/>
              <a:t>By 2050, hotels will need to reduce emissions per key by </a:t>
            </a:r>
            <a:r>
              <a:rPr lang="en-GB" sz="1300" b="1" u="sng">
                <a:hlinkClick r:id="rId3"/>
              </a:rPr>
              <a:t>90%</a:t>
            </a:r>
            <a:r>
              <a:rPr lang="en-GB" sz="1300" b="1"/>
              <a:t> to be in line with the Paris Climate Agreement.</a:t>
            </a:r>
            <a:r>
              <a:rPr lang="en-GB" sz="1300"/>
              <a:t> Public and political pressure on the sector is rising to implement drastic changes in coming years. Many hotel and restaurant chains are responding, but the path to a clean hospitality industry remains a long one.</a:t>
            </a:r>
          </a:p>
          <a:p>
            <a:endParaRPr lang="en-GB" sz="13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2641859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mins Have international business practices changed since the covid lockdowns? Or have many things just gone back to the way they were before especially for international business airline passengers?</a:t>
            </a:r>
          </a:p>
          <a:p>
            <a:r>
              <a:rPr lang="en-GB" dirty="0"/>
              <a:t>Companies will change their ways when people demand it – their customers and employees, as much as when they have to because of legislation</a:t>
            </a:r>
          </a:p>
          <a:p>
            <a:endParaRPr lang="en-GB" dirty="0">
              <a:cs typeface="Calibri"/>
            </a:endParaRPr>
          </a:p>
          <a:p>
            <a:r>
              <a:rPr lang="en-GB" dirty="0">
                <a:cs typeface="Calibri"/>
              </a:rPr>
              <a:t>We have talked a lot the last few weeks about whether or not its companies or the consumers that should drive these changes. How do you think Covid and inflation have driven changes?</a:t>
            </a:r>
          </a:p>
        </p:txBody>
      </p:sp>
      <p:sp>
        <p:nvSpPr>
          <p:cNvPr id="4" name="Slide Number Placeholder 3"/>
          <p:cNvSpPr>
            <a:spLocks noGrp="1"/>
          </p:cNvSpPr>
          <p:nvPr>
            <p:ph type="sldNum" sz="quarter" idx="5"/>
          </p:nvPr>
        </p:nvSpPr>
        <p:spPr/>
        <p:txBody>
          <a:bodyPr/>
          <a:lstStyle/>
          <a:p>
            <a:fld id="{FE08C8D7-18E8-2C4F-967C-29C09C3D1F6E}" type="slidenum">
              <a:rPr lang="en-US" smtClean="0"/>
              <a:t>11</a:t>
            </a:fld>
            <a:endParaRPr lang="en-US"/>
          </a:p>
        </p:txBody>
      </p:sp>
    </p:spTree>
    <p:extLst>
      <p:ext uri="{BB962C8B-B14F-4D97-AF65-F5344CB8AC3E}">
        <p14:creationId xmlns:p14="http://schemas.microsoft.com/office/powerpoint/2010/main" val="30181452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513919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Giving back to society? </a:t>
            </a:r>
          </a:p>
          <a:p>
            <a:r>
              <a:rPr lang="en-GB" dirty="0"/>
              <a:t>Also the UK’s first certified ethical hotel – but who certified it? What were the criteria? What about other similar certification schemes? It is still a confusing area for operators and guests!</a:t>
            </a:r>
          </a:p>
          <a:p>
            <a:endParaRPr lang="en-GB" dirty="0"/>
          </a:p>
          <a:p>
            <a:r>
              <a:rPr lang="en-GB" dirty="0">
                <a:hlinkClick r:id="rId3"/>
              </a:rPr>
              <a:t>The Wesley Hotel - Social Enterprise Mark CIC</a:t>
            </a:r>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317601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Still, some companies that have already taken decisive steps towards a greener operation are worth mentioning. In October 2019, the latest </a:t>
            </a:r>
            <a:r>
              <a:rPr lang="en-GB" sz="1300" b="1" u="sng" dirty="0">
                <a:hlinkClick r:id="rId3"/>
              </a:rPr>
              <a:t>SAM Corporate Sustainability Assessment</a:t>
            </a:r>
            <a:r>
              <a:rPr lang="en-GB" sz="1300" dirty="0"/>
              <a:t> was published, ranking the most sustainable hotel chains worldwide. </a:t>
            </a:r>
          </a:p>
          <a:p>
            <a:endParaRPr lang="en-GB" sz="1300" dirty="0"/>
          </a:p>
          <a:p>
            <a:r>
              <a:rPr lang="en-GB" sz="1300" b="1" dirty="0"/>
              <a:t>The Spain-based </a:t>
            </a:r>
            <a:r>
              <a:rPr lang="en-GB" sz="1300" b="1" i="1" dirty="0"/>
              <a:t>Meliá Hotels International</a:t>
            </a:r>
            <a:r>
              <a:rPr lang="en-GB" sz="1300" b="1" dirty="0"/>
              <a:t> was awarded the highest possible points in criteria such as Climate Strategy and Social Reporting. </a:t>
            </a:r>
            <a:r>
              <a:rPr lang="en-GB" sz="1300" dirty="0"/>
              <a:t>In December 2019, </a:t>
            </a:r>
            <a:r>
              <a:rPr lang="en-GB" sz="1300" i="1" dirty="0"/>
              <a:t>Meliá</a:t>
            </a:r>
            <a:r>
              <a:rPr lang="en-GB" sz="1300" dirty="0"/>
              <a:t> was also the first International hotel chain to make use of </a:t>
            </a:r>
            <a:r>
              <a:rPr lang="en-GB" sz="1300" b="1" u="sng" dirty="0">
                <a:hlinkClick r:id="rId4"/>
              </a:rPr>
              <a:t>environmental blockchain technology</a:t>
            </a:r>
            <a:r>
              <a:rPr lang="en-GB" sz="1300" dirty="0"/>
              <a:t> to offset its carbon footprint. In collaboration with Spanish start-up </a:t>
            </a:r>
            <a:r>
              <a:rPr lang="en-GB" sz="1300" i="1" dirty="0" err="1"/>
              <a:t>Climatetrade</a:t>
            </a:r>
            <a:r>
              <a:rPr lang="en-GB" sz="1300" i="1" dirty="0"/>
              <a:t>,</a:t>
            </a:r>
            <a:r>
              <a:rPr lang="en-GB" sz="1300" dirty="0"/>
              <a:t> it will also allow its loyalty program members to spend their credits on initiatives against climate change “which help develop, protect and conserve natural ecosystems“.</a:t>
            </a:r>
          </a:p>
          <a:p>
            <a:endParaRPr lang="en-GB" sz="1300" dirty="0"/>
          </a:p>
          <a:p>
            <a:r>
              <a:rPr lang="en-GB" sz="1300" b="1" i="1" u="sng" dirty="0">
                <a:hlinkClick r:id="rId5"/>
              </a:rPr>
              <a:t>1 Hotels</a:t>
            </a:r>
            <a:r>
              <a:rPr lang="en-GB" sz="1300" b="1" dirty="0"/>
              <a:t> is another great example.</a:t>
            </a:r>
            <a:r>
              <a:rPr lang="en-GB" sz="1300" dirty="0"/>
              <a:t> The boutique hotel chain with locations on both US coasts has an impressive track record. Each property pays a lot of attention to ecological aspects when designing their buildings and selecting furniture. Much of the furniture is made of reclaimed wood, the F&amp;B operations make use of seasonal and local produce, and staff members as well as guests are encouraged to learn about and engage in environment-friendly practices.</a:t>
            </a:r>
          </a:p>
          <a:p>
            <a:endParaRPr lang="en-GB" sz="1300" dirty="0"/>
          </a:p>
          <a:p>
            <a:r>
              <a:rPr lang="en-GB" sz="1300" dirty="0"/>
              <a:t>Transforming the way all hotels and restaurants make use of Planet Earth’s resources may seem like a gargantuan task to both regulators and hospitality operators. But in 2021, more than ever, both the economic and ecological benefits of a sustainable business are indisputable and the time has finally come to start the process of turning every last room on this planet into a sustainable accommodation that even Greta would be happy to call home.</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237248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br>
              <a:rPr lang="en-GB"/>
            </a:br>
            <a:r>
              <a:rPr lang="en-GB" sz="1300"/>
              <a:t>Marriott, Accor, Hilton lead the best-in-class examples, nonetheless, there remains significant questions about the reporting and monitoring accuracy of their goals - an issue which should be addressed through the transparency and public availability of information from each property.</a:t>
            </a:r>
          </a:p>
          <a:p>
            <a:pPr defTabSz="964418">
              <a:defRPr/>
            </a:pPr>
            <a:endParaRPr lang="en-GB" sz="1300"/>
          </a:p>
          <a:p>
            <a:r>
              <a:rPr lang="en-GB" sz="1300" b="1"/>
              <a:t>Challenges at hand</a:t>
            </a:r>
          </a:p>
          <a:p>
            <a:r>
              <a:rPr lang="en-GB" sz="1300"/>
              <a:t>While big hotel chains have been fighting for the top spot on the podium of hitting all SDG, these companies have a big shoe to fill that impacts the company's goal and the community around it. Therefore, it is important that the company's CSR is created and also rolled out in a responsible manner.</a:t>
            </a:r>
          </a:p>
          <a:p>
            <a:r>
              <a:rPr lang="en-GB" sz="1300"/>
              <a:t>Companies need to be strategic and careful when using the SDG as a tool to actualize benefit for the society in a sustainable manner instead of using it as a marketing tool for "greenwashing", which will hurt the brand's image in the long run.</a:t>
            </a:r>
          </a:p>
          <a:p>
            <a:r>
              <a:rPr lang="en-GB" sz="1300"/>
              <a:t>One of the way to tackle the monitoring fairness, for example, is for hotels to consider hiring a third party verifier to ensure the consistency and these data are fraud-free - the next essential step is to assess the sincerity of hotels' devotion to the sustainability cause.</a:t>
            </a:r>
          </a:p>
          <a:p>
            <a:pPr defTabSz="964418">
              <a:defRPr/>
            </a:pPr>
            <a:endParaRPr lang="en-GB" sz="13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2338218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4418">
              <a:defRPr/>
            </a:pPr>
            <a:r>
              <a:rPr lang="en-GB" sz="1300"/>
              <a:t>2.5 mins</a:t>
            </a:r>
          </a:p>
          <a:p>
            <a:pPr defTabSz="964418">
              <a:defRPr/>
            </a:pPr>
            <a:r>
              <a:rPr lang="en-GB" sz="1300"/>
              <a:t>Other examples on line include IHG and </a:t>
            </a:r>
            <a:r>
              <a:rPr lang="en-GB" sz="1300" err="1"/>
              <a:t>Atalantica</a:t>
            </a:r>
            <a:r>
              <a:rPr lang="en-GB" sz="1300"/>
              <a:t> hotels</a:t>
            </a:r>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24890242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19</a:t>
            </a:fld>
            <a:endParaRPr lang="en-US"/>
          </a:p>
        </p:txBody>
      </p:sp>
    </p:spTree>
    <p:extLst>
      <p:ext uri="{BB962C8B-B14F-4D97-AF65-F5344CB8AC3E}">
        <p14:creationId xmlns:p14="http://schemas.microsoft.com/office/powerpoint/2010/main" val="3383211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Greenwashing?</a:t>
            </a:r>
          </a:p>
          <a:p>
            <a:endParaRPr lang="en-GB" dirty="0"/>
          </a:p>
          <a:p>
            <a:pPr algn="l"/>
            <a:r>
              <a:rPr lang="en-GB" b="0" i="0" dirty="0">
                <a:solidFill>
                  <a:srgbClr val="2A2A2A"/>
                </a:solidFill>
                <a:effectLst/>
                <a:latin typeface="averta-regular"/>
              </a:rPr>
              <a:t>Greenwashing is when an organization spends more time and money on </a:t>
            </a:r>
            <a:r>
              <a:rPr lang="en-GB" b="0" i="0" u="sng" dirty="0">
                <a:solidFill>
                  <a:srgbClr val="523EE8"/>
                </a:solidFill>
                <a:effectLst/>
                <a:latin typeface="averta-regular"/>
                <a:hlinkClick r:id="rId3"/>
              </a:rPr>
              <a:t>marketing</a:t>
            </a:r>
            <a:r>
              <a:rPr lang="en-GB" b="0" i="0" dirty="0">
                <a:solidFill>
                  <a:srgbClr val="2A2A2A"/>
                </a:solidFill>
                <a:effectLst/>
                <a:latin typeface="averta-regular"/>
              </a:rPr>
              <a:t> itself as environmentally friendly than on actually minimizing its environmental impact. It’s a deceitful </a:t>
            </a:r>
            <a:r>
              <a:rPr lang="en-GB" b="0" i="0" u="sng" dirty="0">
                <a:solidFill>
                  <a:srgbClr val="523EE8"/>
                </a:solidFill>
                <a:effectLst/>
                <a:latin typeface="averta-regular"/>
                <a:hlinkClick r:id="rId4"/>
              </a:rPr>
              <a:t>marketing gimmick</a:t>
            </a:r>
            <a:r>
              <a:rPr lang="en-GB" b="0" i="0" dirty="0">
                <a:solidFill>
                  <a:srgbClr val="2A2A2A"/>
                </a:solidFill>
                <a:effectLst/>
                <a:latin typeface="averta-regular"/>
              </a:rPr>
              <a:t> used by companies to exaggerate their environmentally friendly actions. It is intended to mislead consumers who prefer to buy goods and services from environmentally conscious brands.</a:t>
            </a:r>
          </a:p>
          <a:p>
            <a:pPr algn="l"/>
            <a:r>
              <a:rPr lang="en-GB" b="0" i="0" dirty="0">
                <a:solidFill>
                  <a:srgbClr val="2A2A2A"/>
                </a:solidFill>
                <a:effectLst/>
                <a:latin typeface="averta-regular"/>
              </a:rPr>
              <a:t>We’ll explain greenwashing, how it can damage brands, and what you can do to avoid it.</a:t>
            </a:r>
          </a:p>
          <a:p>
            <a:r>
              <a:rPr lang="en-GB" b="1" i="0" dirty="0">
                <a:solidFill>
                  <a:srgbClr val="000000"/>
                </a:solidFill>
                <a:effectLst/>
              </a:rPr>
              <a:t>Where did the term greenwashing originate?</a:t>
            </a:r>
          </a:p>
          <a:p>
            <a:r>
              <a:rPr lang="en-GB" dirty="0">
                <a:effectLst/>
              </a:rPr>
              <a:t>Environmentalist Jay Westerveld coined the term “greenwashing” in 1986, in a critical essay inspired by the irony of the “save the towel” movement in hotels that had little impact beyond saving hotels money in laundry costs. The idea emerged in a period when most consumers received their news primarily from television, radio, and print media, so they couldn’t fact-check the way they could today.</a:t>
            </a:r>
          </a:p>
          <a:p>
            <a:r>
              <a:rPr lang="en-GB" dirty="0">
                <a:effectLst/>
              </a:rPr>
              <a:t>Companies that have engaged in greenwashing on a wide scale have made headlines over the years. In the mid-’80s, for example, </a:t>
            </a:r>
            <a:r>
              <a:rPr lang="en-GB" u="sng" dirty="0">
                <a:solidFill>
                  <a:srgbClr val="523EE8"/>
                </a:solidFill>
                <a:effectLst/>
                <a:hlinkClick r:id="rId5"/>
              </a:rPr>
              <a:t>oil company Chevron</a:t>
            </a:r>
            <a:r>
              <a:rPr lang="en-GB" dirty="0">
                <a:effectLst/>
              </a:rPr>
              <a:t> commissioned a series of expensive television and print ads to broadcast its environmental dedication. But while the now-infamous “People Do” campaign ran, Chevron was actively violating the </a:t>
            </a:r>
            <a:r>
              <a:rPr lang="en-GB" u="sng" dirty="0">
                <a:solidFill>
                  <a:srgbClr val="523EE8"/>
                </a:solidFill>
                <a:effectLst/>
                <a:hlinkClick r:id="rId6"/>
              </a:rPr>
              <a:t>Clean Air Act</a:t>
            </a:r>
            <a:r>
              <a:rPr lang="en-GB" dirty="0">
                <a:effectLst/>
              </a:rPr>
              <a:t> and </a:t>
            </a:r>
            <a:r>
              <a:rPr lang="en-GB" u="sng" dirty="0">
                <a:solidFill>
                  <a:srgbClr val="523EE8"/>
                </a:solidFill>
                <a:effectLst/>
                <a:hlinkClick r:id="rId7"/>
              </a:rPr>
              <a:t>Clean Water Act</a:t>
            </a:r>
            <a:r>
              <a:rPr lang="en-GB" dirty="0">
                <a:effectLst/>
              </a:rPr>
              <a:t>, as well as spilling oil into wildlife refuges.</a:t>
            </a:r>
          </a:p>
          <a:p>
            <a:r>
              <a:rPr lang="en-GB" dirty="0">
                <a:effectLst/>
              </a:rPr>
              <a:t>Chevron was far from the only corporation making outrageous claims, unfortunately. In 1991, chemical company DuPont announced its double-hulled oil tankers with </a:t>
            </a:r>
            <a:r>
              <a:rPr lang="en-GB" u="sng" dirty="0">
                <a:solidFill>
                  <a:srgbClr val="523EE8"/>
                </a:solidFill>
                <a:effectLst/>
                <a:hlinkClick r:id="rId8"/>
              </a:rPr>
              <a:t>ads featuring marine animals</a:t>
            </a:r>
            <a:r>
              <a:rPr lang="en-GB" dirty="0">
                <a:effectLst/>
              </a:rPr>
              <a:t> prancing in chorus to Beethoven’s “Ode to Joy.” It turned out the company was the </a:t>
            </a:r>
            <a:r>
              <a:rPr lang="en-GB" u="sng" dirty="0">
                <a:solidFill>
                  <a:srgbClr val="523EE8"/>
                </a:solidFill>
                <a:effectLst/>
                <a:hlinkClick r:id="rId9"/>
              </a:rPr>
              <a:t>largest corporate polluter in the U.S.</a:t>
            </a:r>
            <a:r>
              <a:rPr lang="en-GB" dirty="0">
                <a:effectLst/>
              </a:rPr>
              <a:t> that year.</a:t>
            </a:r>
          </a:p>
          <a:p>
            <a:r>
              <a:rPr lang="en-GB" b="1" i="0" dirty="0">
                <a:solidFill>
                  <a:srgbClr val="000000"/>
                </a:solidFill>
                <a:effectLst/>
                <a:latin typeface="SquareSerif"/>
              </a:rPr>
              <a:t>Did You Know?</a:t>
            </a:r>
          </a:p>
          <a:p>
            <a:r>
              <a:rPr lang="en-GB" b="1" dirty="0">
                <a:solidFill>
                  <a:srgbClr val="2A2A2A"/>
                </a:solidFill>
                <a:effectLst/>
                <a:latin typeface="averta-regular"/>
              </a:rPr>
              <a:t>A whopping 83% of Americans are concerned about the environmental impact of products they buy and say </a:t>
            </a:r>
            <a:r>
              <a:rPr lang="en-GB" b="1" u="sng" dirty="0">
                <a:solidFill>
                  <a:srgbClr val="523EE8"/>
                </a:solidFill>
                <a:effectLst/>
                <a:latin typeface="averta-regular"/>
                <a:hlinkClick r:id="rId10"/>
              </a:rPr>
              <a:t>it’s important for companies to design more environmentally friendly products</a:t>
            </a:r>
            <a:r>
              <a:rPr lang="en-GB" b="1" dirty="0">
                <a:solidFill>
                  <a:srgbClr val="2A2A2A"/>
                </a:solidFill>
                <a:effectLst/>
                <a:latin typeface="averta-regular"/>
              </a:rPr>
              <a:t>.</a:t>
            </a:r>
          </a:p>
          <a:p>
            <a:r>
              <a:rPr lang="en-GB" b="1" i="0" dirty="0">
                <a:solidFill>
                  <a:srgbClr val="000000"/>
                </a:solidFill>
                <a:effectLst/>
              </a:rPr>
              <a:t>How greenwashing harms a brand’s reputation</a:t>
            </a:r>
          </a:p>
          <a:p>
            <a:r>
              <a:rPr lang="en-GB" dirty="0">
                <a:effectLst/>
              </a:rPr>
              <a:t>Greenwashing has changed over the last 20 years, but it’s certainly still around. As the world increasingly embraces the pursuit of greener practices, corporations face an influx of litigation for misleading environmental claims.</a:t>
            </a:r>
          </a:p>
          <a:p>
            <a:r>
              <a:rPr lang="en-GB" dirty="0">
                <a:effectLst/>
              </a:rPr>
              <a:t>For example, the Alliance to End Plastic Waste (AEPW) – a Singapore-based nonprofit backed by big oil and chemical companies such as Shell, ExxonMobil, and Dow – claims to be spending $1.5 billion to clean up plastic waste in developing countries. Despite this supposed goal, AEPW not only failed to </a:t>
            </a:r>
            <a:r>
              <a:rPr lang="en-GB" dirty="0" err="1">
                <a:effectLst/>
              </a:rPr>
              <a:t>honor</a:t>
            </a:r>
            <a:r>
              <a:rPr lang="en-GB" dirty="0">
                <a:effectLst/>
              </a:rPr>
              <a:t> its promise to clean up the Ganges River in India, but its member organizations went forward with plans to produce even more plastic.</a:t>
            </a:r>
          </a:p>
          <a:p>
            <a:r>
              <a:rPr lang="en-GB" dirty="0">
                <a:effectLst/>
              </a:rPr>
              <a:t>Even the bottled water industry tries to overrepresent its greenness. How many plastic bottles have you seen with </a:t>
            </a:r>
            <a:r>
              <a:rPr lang="en-GB" dirty="0" err="1">
                <a:effectLst/>
              </a:rPr>
              <a:t>colorful</a:t>
            </a:r>
            <a:r>
              <a:rPr lang="en-GB" dirty="0">
                <a:effectLst/>
              </a:rPr>
              <a:t> images of rugged mountains, pristine lakes and flourishing wildlife printed on their labels?</a:t>
            </a:r>
          </a:p>
          <a:p>
            <a:r>
              <a:rPr lang="en-GB" dirty="0">
                <a:effectLst/>
              </a:rPr>
              <a:t>“The core theme has stayed the same,” said Philip </a:t>
            </a:r>
            <a:r>
              <a:rPr lang="en-GB" dirty="0" err="1">
                <a:effectLst/>
              </a:rPr>
              <a:t>Beere</a:t>
            </a:r>
            <a:r>
              <a:rPr lang="en-GB" dirty="0">
                <a:effectLst/>
              </a:rPr>
              <a:t>, vice president of marketing at Sightline Payments. “The No. 1 violation is embellishing the benefit of the product or service.” </a:t>
            </a:r>
          </a:p>
          <a:p>
            <a:r>
              <a:rPr lang="en-GB" dirty="0" err="1">
                <a:effectLst/>
              </a:rPr>
              <a:t>Beere</a:t>
            </a:r>
            <a:r>
              <a:rPr lang="en-GB" dirty="0">
                <a:effectLst/>
              </a:rPr>
              <a:t> said he believes greenwashing is rarely caused by malicious plots to deceive – usually it’s the result of overenthusiasm. </a:t>
            </a:r>
          </a:p>
          <a:p>
            <a:r>
              <a:rPr lang="en-GB" dirty="0">
                <a:effectLst/>
              </a:rPr>
              <a:t>It’s easy to see why marketers are enthusiastic: According to </a:t>
            </a:r>
            <a:r>
              <a:rPr lang="en-GB" u="sng" dirty="0" err="1">
                <a:solidFill>
                  <a:srgbClr val="523EE8"/>
                </a:solidFill>
                <a:effectLst/>
                <a:hlinkClick r:id="rId11"/>
              </a:rPr>
              <a:t>GreenPrint’s</a:t>
            </a:r>
            <a:r>
              <a:rPr lang="en-GB" u="sng" dirty="0">
                <a:solidFill>
                  <a:srgbClr val="523EE8"/>
                </a:solidFill>
                <a:effectLst/>
                <a:hlinkClick r:id="rId11"/>
              </a:rPr>
              <a:t> 2021 Business of Sustainability Index</a:t>
            </a:r>
            <a:r>
              <a:rPr lang="en-GB" dirty="0">
                <a:effectLst/>
              </a:rPr>
              <a:t>, 64% of Gen X consumers would spend more on a product if it comes from a sustainable brand, and that figure jumps to 75% among millennials.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31725995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screen</a:t>
            </a:r>
          </a:p>
          <a:p>
            <a:endParaRPr lang="en-GB"/>
          </a:p>
          <a:p>
            <a:r>
              <a:rPr lang="en-GB" sz="1300"/>
              <a:t>When it comes to sustainable travel and sustainable tourism, most travellers are wise now to how some hotels greenwash on a daily basis – with the laundry cards they put out inviting us not to have our linens changed for a day, for example, when in reality the hotels are making no effort to being more sustainable; with the use of ‘green’ pictures (such as a nature scene) to suggest a food product is ‘healthy’ when in reality it’s been produced unsustainably and is packed in plastic; or by labelling spa products with vague terms such as ‘naturally-derived’ when in reality they are packed with sulphites and other toxins.</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21</a:t>
            </a:fld>
            <a:endParaRPr lang="en-US"/>
          </a:p>
        </p:txBody>
      </p:sp>
    </p:spTree>
    <p:extLst>
      <p:ext uri="{BB962C8B-B14F-4D97-AF65-F5344CB8AC3E}">
        <p14:creationId xmlns:p14="http://schemas.microsoft.com/office/powerpoint/2010/main" val="711055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With growing interest from various stakeholders in the way companies structure their business, companies that decide to participate in this “Green Marketing” tend to be under constant scrutiny by consumers. In their efforts to bolster public image and revenue overall, many firms are focusing on their engagement with communities and marketing messages around ecological themes.</a:t>
            </a:r>
          </a:p>
          <a:p>
            <a:endParaRPr lang="en-GB" sz="1300"/>
          </a:p>
          <a:p>
            <a:r>
              <a:rPr lang="en-GB" sz="1300" b="0"/>
              <a:t>What is the origin of the term – what is ‘whitewashing’?  16</a:t>
            </a:r>
            <a:r>
              <a:rPr lang="en-GB" sz="1300" b="0" baseline="30000"/>
              <a:t>th</a:t>
            </a:r>
            <a:r>
              <a:rPr lang="en-GB" sz="1300" b="0"/>
              <a:t> century origins – whitewash a building to give it a clean and uniform appearance. Now used to mean hiding the true facts on something (like the cracks in the building).</a:t>
            </a:r>
          </a:p>
          <a:p>
            <a:endParaRPr lang="en-GB" sz="1300" b="1"/>
          </a:p>
          <a:p>
            <a:r>
              <a:rPr lang="en-GB" sz="1300" b="1"/>
              <a:t>Sadly, these initiatives hailed publicly as sustainable often just act as a smokescreen to divert public attention from business activities that remain, at their core, harmful to the planet.</a:t>
            </a:r>
            <a:r>
              <a:rPr lang="en-GB" sz="1300"/>
              <a:t> With </a:t>
            </a:r>
            <a:r>
              <a:rPr lang="en-GB" sz="1300" b="1" u="sng">
                <a:hlinkClick r:id="rId3"/>
              </a:rPr>
              <a:t>more than two thirds</a:t>
            </a:r>
            <a:r>
              <a:rPr lang="en-GB" sz="1300"/>
              <a:t> of costumers ready to pay a premium on products that they consider environment-friendly, this trend is as understandable from a corporate perspective as it is troubling for consumers. </a:t>
            </a:r>
          </a:p>
          <a:p>
            <a:endParaRPr lang="en-GB" sz="1300"/>
          </a:p>
          <a:p>
            <a:r>
              <a:rPr lang="en-GB" sz="1300"/>
              <a:t>The </a:t>
            </a:r>
            <a:r>
              <a:rPr lang="en-GB" sz="1300" u="sng">
                <a:hlinkClick r:id="rId4"/>
              </a:rPr>
              <a:t>heightened public sensitivity</a:t>
            </a:r>
            <a:r>
              <a:rPr lang="en-GB" sz="1300"/>
              <a:t> means that more and more firms get caught in their use of fluffy marketing terms and advertisements that paint them in a greener light than their activities merit. The confusion and deception felt by consumers that are victims of greenwashing </a:t>
            </a:r>
            <a:r>
              <a:rPr lang="en-GB" sz="1300" b="1" u="sng">
                <a:hlinkClick r:id="rId5"/>
              </a:rPr>
              <a:t>can lead to decreased brand loyalty</a:t>
            </a:r>
            <a:r>
              <a:rPr lang="en-GB" sz="1300"/>
              <a:t> and to a loss in brand equity. More than ever, 2020 will be the year for companies to stay true to their environmental policies and messaging.</a:t>
            </a:r>
          </a:p>
          <a:p>
            <a:endParaRPr lang="en-GB" sz="1300"/>
          </a:p>
          <a:p>
            <a:endParaRPr lang="en-GB" sz="13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38799391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A1B39"/>
                </a:solidFill>
                <a:effectLst/>
                <a:latin typeface="Work Sans" panose="020F0502020204030204" pitchFamily="2" charset="0"/>
              </a:rPr>
              <a:t>Sustainability professionals are well-versed in the risks of greenwashing, but now some corporates are being accused of “</a:t>
            </a:r>
            <a:r>
              <a:rPr lang="en-GB" b="0" i="0" dirty="0" err="1">
                <a:solidFill>
                  <a:srgbClr val="1A1B39"/>
                </a:solidFill>
                <a:effectLst/>
                <a:latin typeface="Work Sans" panose="020F0502020204030204" pitchFamily="2" charset="0"/>
              </a:rPr>
              <a:t>greenhushing</a:t>
            </a:r>
            <a:r>
              <a:rPr lang="en-GB" b="0" i="0" dirty="0">
                <a:solidFill>
                  <a:srgbClr val="1A1B39"/>
                </a:solidFill>
                <a:effectLst/>
                <a:latin typeface="Work Sans" panose="020F0502020204030204" pitchFamily="2" charset="0"/>
              </a:rPr>
              <a:t>”. Data from </a:t>
            </a:r>
            <a:r>
              <a:rPr lang="en-GB" b="0" i="0" dirty="0" err="1">
                <a:solidFill>
                  <a:srgbClr val="1A1B39"/>
                </a:solidFill>
                <a:effectLst/>
                <a:latin typeface="Work Sans" panose="020F0502020204030204" pitchFamily="2" charset="0"/>
              </a:rPr>
              <a:t>RepRisk</a:t>
            </a:r>
            <a:r>
              <a:rPr lang="en-GB" b="0" i="0" dirty="0">
                <a:solidFill>
                  <a:srgbClr val="1A1B39"/>
                </a:solidFill>
                <a:effectLst/>
                <a:latin typeface="Work Sans" panose="020F0502020204030204" pitchFamily="2" charset="0"/>
              </a:rPr>
              <a:t> shows that one in every five cases of corporate risk incidents linked to environmental, social and governance (ESG) issues </a:t>
            </a:r>
            <a:r>
              <a:rPr lang="en-GB" b="0" i="0" u="sng" dirty="0">
                <a:solidFill>
                  <a:srgbClr val="1A1B39"/>
                </a:solidFill>
                <a:effectLst/>
                <a:latin typeface="Work Sans" pitchFamily="2" charset="0"/>
                <a:hlinkClick r:id="rId3"/>
              </a:rPr>
              <a:t>stems from greenwashing</a:t>
            </a:r>
            <a:r>
              <a:rPr lang="en-GB" b="0" i="0" dirty="0">
                <a:solidFill>
                  <a:srgbClr val="1A1B39"/>
                </a:solidFill>
                <a:effectLst/>
                <a:latin typeface="Work Sans" pitchFamily="2" charset="0"/>
              </a:rPr>
              <a:t>. It is an issue that every sustainability practitioner has had to grapple with and, as frameworks like the </a:t>
            </a:r>
            <a:r>
              <a:rPr lang="en-GB" b="0" i="0" u="sng" dirty="0">
                <a:solidFill>
                  <a:srgbClr val="1A1B39"/>
                </a:solidFill>
                <a:effectLst/>
                <a:latin typeface="Work Sans" pitchFamily="2" charset="0"/>
                <a:hlinkClick r:id="rId4"/>
              </a:rPr>
              <a:t>Competition and Markets Authority’s (CMA) Green Claims Code emerge</a:t>
            </a:r>
            <a:r>
              <a:rPr lang="en-GB" b="0" i="0" dirty="0">
                <a:solidFill>
                  <a:srgbClr val="1A1B39"/>
                </a:solidFill>
                <a:effectLst/>
                <a:latin typeface="Work Sans" pitchFamily="2" charset="0"/>
              </a:rPr>
              <a:t>, the number of corporates called out for false green claims may well grow.</a:t>
            </a:r>
          </a:p>
          <a:p>
            <a:pPr algn="l" fontAlgn="base"/>
            <a:r>
              <a:rPr lang="en-GB" b="0" i="0" dirty="0">
                <a:solidFill>
                  <a:srgbClr val="1A1B39"/>
                </a:solidFill>
                <a:effectLst/>
                <a:latin typeface="Work Sans" pitchFamily="2" charset="0"/>
              </a:rPr>
              <a:t>To avoid greenwashing accusations, some brands and businesses may feel compelled not to communicate as much about their environmental plans, instead sitting quietly on the information they have – or don’t have – and going about progressing towards targets in silence. This practice is known as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a:t>
            </a:r>
          </a:p>
          <a:p>
            <a:pPr algn="l" fontAlgn="base"/>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gained traction when it was first covered consultancy </a:t>
            </a:r>
            <a:r>
              <a:rPr lang="en-GB" b="0" i="0" u="sng" dirty="0" err="1">
                <a:solidFill>
                  <a:srgbClr val="1A1B39"/>
                </a:solidFill>
                <a:effectLst/>
                <a:latin typeface="Work Sans" pitchFamily="2" charset="0"/>
                <a:hlinkClick r:id="rId5"/>
              </a:rPr>
              <a:t>Treehugger</a:t>
            </a:r>
            <a:r>
              <a:rPr lang="en-GB" b="0" i="0" u="sng" dirty="0">
                <a:solidFill>
                  <a:srgbClr val="1A1B39"/>
                </a:solidFill>
                <a:effectLst/>
                <a:latin typeface="Work Sans" pitchFamily="2" charset="0"/>
                <a:hlinkClick r:id="rId5"/>
              </a:rPr>
              <a:t> back in 2020,</a:t>
            </a:r>
            <a:r>
              <a:rPr lang="en-GB" b="0" i="0" dirty="0">
                <a:solidFill>
                  <a:srgbClr val="1A1B39"/>
                </a:solidFill>
                <a:effectLst/>
                <a:latin typeface="Work Sans" pitchFamily="2" charset="0"/>
              </a:rPr>
              <a:t> which at the time claimed that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would happen because businesses were hesitant to share progress on sustainability initiatives.</a:t>
            </a:r>
          </a:p>
          <a:p>
            <a:pPr algn="l" fontAlgn="base"/>
            <a:r>
              <a:rPr lang="en-GB" b="0" i="0" dirty="0">
                <a:solidFill>
                  <a:srgbClr val="1A1B39"/>
                </a:solidFill>
                <a:effectLst/>
                <a:latin typeface="Work Sans" pitchFamily="2" charset="0"/>
              </a:rPr>
              <a:t>Reasons for doing so will vary; businesses may wish to avoid boycotts, increased staff turnover and reputational risk. But, as sustainability becomes more mainstream, the reasons behind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are changing. </a:t>
            </a:r>
            <a:r>
              <a:rPr lang="en-GB" b="0" i="0" u="sng" dirty="0">
                <a:solidFill>
                  <a:srgbClr val="1A1B39"/>
                </a:solidFill>
                <a:effectLst/>
                <a:latin typeface="Work Sans" pitchFamily="2" charset="0"/>
                <a:hlinkClick r:id="rId6"/>
              </a:rPr>
              <a:t>New research</a:t>
            </a:r>
            <a:r>
              <a:rPr lang="en-GB" b="0" i="0" dirty="0">
                <a:solidFill>
                  <a:srgbClr val="1A1B39"/>
                </a:solidFill>
                <a:effectLst/>
                <a:latin typeface="Work Sans" pitchFamily="2" charset="0"/>
              </a:rPr>
              <a:t> suggests that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can now be linked to businesses that are trying to falsely appear more sustainable, but are unable or unwilling to share the data and proof to fully back these claims.</a:t>
            </a:r>
          </a:p>
          <a:p>
            <a:pPr algn="l" fontAlgn="base"/>
            <a:r>
              <a:rPr lang="en-GB" b="0" i="0" dirty="0">
                <a:solidFill>
                  <a:srgbClr val="1A1B39"/>
                </a:solidFill>
                <a:effectLst/>
                <a:latin typeface="Work Sans" pitchFamily="2" charset="0"/>
              </a:rPr>
              <a:t>While there are two sides to this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coin, the risks that corporates face for partaking in the activity – consciously or otherwise – remain consistent.</a:t>
            </a:r>
          </a:p>
          <a:p>
            <a:pPr algn="l" fontAlgn="base"/>
            <a:r>
              <a:rPr lang="en-GB" b="0" i="0" dirty="0">
                <a:solidFill>
                  <a:srgbClr val="1A1B39"/>
                </a:solidFill>
                <a:effectLst/>
                <a:latin typeface="Work Sans" pitchFamily="2" charset="0"/>
              </a:rPr>
              <a:t>Indeed, a recent survey from </a:t>
            </a:r>
            <a:r>
              <a:rPr lang="en-GB" b="0" i="0" dirty="0" err="1">
                <a:solidFill>
                  <a:srgbClr val="1A1B39"/>
                </a:solidFill>
                <a:effectLst/>
                <a:latin typeface="Work Sans" pitchFamily="2" charset="0"/>
              </a:rPr>
              <a:t>Sensu</a:t>
            </a:r>
            <a:r>
              <a:rPr lang="en-GB" b="0" i="0" dirty="0">
                <a:solidFill>
                  <a:srgbClr val="1A1B39"/>
                </a:solidFill>
                <a:effectLst/>
                <a:latin typeface="Work Sans" pitchFamily="2" charset="0"/>
              </a:rPr>
              <a:t> Insight found that 86% of UK adults want to see more transparency from businesses on their environmental impacts, initiatives and targets. As such,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may be causing more harm than corporates realise.</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24</a:t>
            </a:fld>
            <a:endParaRPr lang="en-GB"/>
          </a:p>
        </p:txBody>
      </p:sp>
    </p:spTree>
    <p:extLst>
      <p:ext uri="{BB962C8B-B14F-4D97-AF65-F5344CB8AC3E}">
        <p14:creationId xmlns:p14="http://schemas.microsoft.com/office/powerpoint/2010/main" val="12654236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going to take quite a bit of time, so I suggest break at 10.30 </a:t>
            </a:r>
            <a:r>
              <a:rPr lang="en-GB" dirty="0" err="1"/>
              <a:t>ish</a:t>
            </a:r>
            <a:r>
              <a:rPr lang="en-GB" dirty="0"/>
              <a:t> which should be enough time to go through content, </a:t>
            </a:r>
            <a:r>
              <a:rPr lang="en-GB" dirty="0" err="1"/>
              <a:t>thengive</a:t>
            </a:r>
            <a:r>
              <a:rPr lang="en-GB" dirty="0"/>
              <a:t> them an hour? Hour and 15 to report back with info? </a:t>
            </a:r>
            <a:r>
              <a:rPr lang="en-GB"/>
              <a:t>Thoughts? </a:t>
            </a:r>
            <a:endParaRPr lang="en-GB" dirty="0"/>
          </a:p>
          <a:p>
            <a:r>
              <a:rPr lang="en-GB" dirty="0"/>
              <a:t>Split into 5 groups/ </a:t>
            </a:r>
          </a:p>
          <a:p>
            <a:endParaRPr lang="en-GB" dirty="0"/>
          </a:p>
          <a:p>
            <a:r>
              <a:rPr lang="en-GB" dirty="0"/>
              <a:t>Groups 1  </a:t>
            </a:r>
            <a:r>
              <a:rPr lang="en-GB" dirty="0">
                <a:hlinkClick r:id="rId3"/>
              </a:rPr>
              <a:t>McDonald's paper straws cannot be recycled - BBC News</a:t>
            </a:r>
            <a:endParaRPr lang="en-GB" dirty="0"/>
          </a:p>
          <a:p>
            <a:endParaRPr lang="en-GB" dirty="0"/>
          </a:p>
          <a:p>
            <a:r>
              <a:rPr lang="en-GB" dirty="0"/>
              <a:t>Group 2 - </a:t>
            </a:r>
            <a:r>
              <a:rPr lang="en-GB" dirty="0">
                <a:hlinkClick r:id="rId4"/>
              </a:rPr>
              <a:t>How Coca-Cola’s sustainable supply chain finance programme works (capitalmonitor.ai)</a:t>
            </a:r>
            <a:endParaRPr lang="en-GB" dirty="0"/>
          </a:p>
          <a:p>
            <a:endParaRPr lang="en-GB" dirty="0"/>
          </a:p>
          <a:p>
            <a:r>
              <a:rPr lang="en-GB" dirty="0"/>
              <a:t>Group 3 - </a:t>
            </a:r>
            <a:r>
              <a:rPr lang="en-GB" dirty="0">
                <a:hlinkClick r:id="rId5"/>
              </a:rPr>
              <a:t>Embodied Carbon Is Dirty Secret of Hotel Industry Greenwashing, Eco-Ratings - Bloomberg</a:t>
            </a:r>
            <a:endParaRPr lang="en-GB" dirty="0"/>
          </a:p>
          <a:p>
            <a:r>
              <a:rPr lang="en-GB" dirty="0"/>
              <a:t> </a:t>
            </a:r>
          </a:p>
          <a:p>
            <a:r>
              <a:rPr lang="en-GB" dirty="0"/>
              <a:t>Group 4 -</a:t>
            </a:r>
            <a:r>
              <a:rPr lang="en-GB" dirty="0">
                <a:hlinkClick r:id="rId6"/>
              </a:rPr>
              <a:t>Nestlé Corn Flakes photo draws backlash on social media (thecooldown.com)</a:t>
            </a:r>
            <a:endParaRPr lang="en-GB" dirty="0"/>
          </a:p>
          <a:p>
            <a:endParaRPr lang="en-GB" dirty="0"/>
          </a:p>
          <a:p>
            <a:r>
              <a:rPr lang="en-GB" dirty="0"/>
              <a:t>Groups 5  </a:t>
            </a:r>
            <a:r>
              <a:rPr lang="en-GB" dirty="0">
                <a:hlinkClick r:id="rId7"/>
              </a:rPr>
              <a:t>Marriott Eliminates "Make A Green Choice" Program - One Mile at a Time</a:t>
            </a:r>
            <a:endParaRPr lang="en-GB" dirty="0"/>
          </a:p>
          <a:p>
            <a:endParaRPr lang="en-GB" dirty="0"/>
          </a:p>
          <a:p>
            <a:r>
              <a:rPr lang="en-GB" dirty="0">
                <a:hlinkClick r:id="rId8"/>
              </a:rPr>
              <a:t>Explainer: Household brands accused of greenwashing - Capital Monitor</a:t>
            </a:r>
            <a:endParaRPr lang="en-GB" dirty="0"/>
          </a:p>
          <a:p>
            <a:endParaRPr lang="en-GB" dirty="0"/>
          </a:p>
          <a:p>
            <a:r>
              <a:rPr lang="en-GB" dirty="0" err="1">
                <a:hlinkClick r:id="rId9"/>
              </a:rPr>
              <a:t>RepRisk</a:t>
            </a:r>
            <a:r>
              <a:rPr lang="en-GB" dirty="0">
                <a:hlinkClick r:id="rId9"/>
              </a:rPr>
              <a:t> | Spotting greenwashing with ESG data</a:t>
            </a:r>
            <a:endParaRPr lang="en-GB" dirty="0"/>
          </a:p>
          <a:p>
            <a:endParaRPr lang="en-GB" dirty="0"/>
          </a:p>
          <a:p>
            <a:endParaRPr lang="en-GB" dirty="0"/>
          </a:p>
          <a:p>
            <a:r>
              <a:rPr lang="en-GB" dirty="0"/>
              <a:t>Power point </a:t>
            </a:r>
            <a:r>
              <a:rPr lang="en-GB" dirty="0" err="1"/>
              <a:t>presestna</a:t>
            </a: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26</a:t>
            </a:fld>
            <a:endParaRPr lang="en-US"/>
          </a:p>
        </p:txBody>
      </p:sp>
    </p:spTree>
    <p:extLst>
      <p:ext uri="{BB962C8B-B14F-4D97-AF65-F5344CB8AC3E}">
        <p14:creationId xmlns:p14="http://schemas.microsoft.com/office/powerpoint/2010/main" val="40405668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29</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10/19/2023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38245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19/10/2023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19/10/2023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9.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hyperlink" Target="https://www.uwtsd.ac.uk/media/uwtsd-website/content-assets/documents/student-experience/UWTSD-Student-Code-of-conduct-2021.pdf" TargetMode="External"/><Relationship Id="rId2" Type="http://schemas.openxmlformats.org/officeDocument/2006/relationships/diagramData" Target="../diagrams/data1.xml"/><Relationship Id="rId1" Type="http://schemas.openxmlformats.org/officeDocument/2006/relationships/slideLayout" Target="../slideLayouts/slideLayout2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hyperlink" Target="https://www.worldometers.info/world-population/" TargetMode="External"/><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hyperlink" Target="https://www.un.org/e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9.xml"/><Relationship Id="rId4" Type="http://schemas.openxmlformats.org/officeDocument/2006/relationships/hyperlink" Target="https://www.creds.ac.uk/creds-study-uncovers-best-ways-to-change-consumption-to-cut-carbon-footprint/"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9.xml"/><Relationship Id="rId4" Type="http://schemas.openxmlformats.org/officeDocument/2006/relationships/hyperlink" Target="https://www.greenkey.global/stories-news-1/2017/11/9/the-hotel-sector-must-cut-carbon-footprint-by-90-to-meet-2-degree-climate-threshold"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9.xml"/><Relationship Id="rId1" Type="http://schemas.openxmlformats.org/officeDocument/2006/relationships/video" Target="https://www.youtube.com/embed/LUKS3mWSBDg?feature=oembed" TargetMode="Externa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hyperlink" Target="https://goo.gl/maps/VGixFBNkBMU2" TargetMode="External"/><Relationship Id="rId2" Type="http://schemas.openxmlformats.org/officeDocument/2006/relationships/notesSlide" Target="../notesSlides/notesSlide8.xml"/><Relationship Id="rId1" Type="http://schemas.openxmlformats.org/officeDocument/2006/relationships/slideLayout" Target="../slideLayouts/slideLayout29.xml"/><Relationship Id="rId5" Type="http://schemas.openxmlformats.org/officeDocument/2006/relationships/image" Target="../media/image19.png"/><Relationship Id="rId4" Type="http://schemas.openxmlformats.org/officeDocument/2006/relationships/hyperlink" Target="https://maketimetoseetheworld.com/socially-responsible-hotels-responsible-travel-accomodation-around-world/"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www.lixil.com/en/sustainability/approach/responsibilty.html" TargetMode="External"/><Relationship Id="rId3" Type="http://schemas.openxmlformats.org/officeDocument/2006/relationships/image" Target="../media/image20.jpeg"/><Relationship Id="rId7" Type="http://schemas.openxmlformats.org/officeDocument/2006/relationships/image" Target="../media/image22.gif"/><Relationship Id="rId2" Type="http://schemas.openxmlformats.org/officeDocument/2006/relationships/notesSlide" Target="../notesSlides/notesSlide9.xml"/><Relationship Id="rId1" Type="http://schemas.openxmlformats.org/officeDocument/2006/relationships/slideLayout" Target="../slideLayouts/slideLayout29.xml"/><Relationship Id="rId6" Type="http://schemas.openxmlformats.org/officeDocument/2006/relationships/hyperlink" Target="https://www.we-heart.com/2015/09/14/1-hotel-central-park-new-york/" TargetMode="External"/><Relationship Id="rId5" Type="http://schemas.openxmlformats.org/officeDocument/2006/relationships/image" Target="../media/image21.jpeg"/><Relationship Id="rId4" Type="http://schemas.openxmlformats.org/officeDocument/2006/relationships/hyperlink" Target="http://voyagesafriq.com/2018/11/23/melia-hotels-international-to-open-five-star-property-in-tanzania/"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3.jpeg"/><Relationship Id="rId7" Type="http://schemas.openxmlformats.org/officeDocument/2006/relationships/hyperlink" Target="https://en.wikipedia.org/wiki/Marriott_Hotels_%26_Resorts" TargetMode="External"/><Relationship Id="rId2" Type="http://schemas.openxmlformats.org/officeDocument/2006/relationships/notesSlide" Target="../notesSlides/notesSlide10.xml"/><Relationship Id="rId1" Type="http://schemas.openxmlformats.org/officeDocument/2006/relationships/slideLayout" Target="../slideLayouts/slideLayout29.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hyperlink" Target="http://bwhotelier.businessworld.in/article/Accor-s-Services-Available-to-Front-Line-Medical-Staff/25-03-2020-187184" TargetMode="External"/><Relationship Id="rId9" Type="http://schemas.openxmlformats.org/officeDocument/2006/relationships/hyperlink" Target="https://bar.wikipedia.org/wiki/Hilton_Hotels"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27.jpeg"/><Relationship Id="rId2" Type="http://schemas.openxmlformats.org/officeDocument/2006/relationships/slideLayout" Target="../slideLayouts/slideLayout29.xml"/><Relationship Id="rId1" Type="http://schemas.openxmlformats.org/officeDocument/2006/relationships/video" Target="https://www.youtube.com/embed/Wb2-2BE390w?start=151&amp;feature=oembed" TargetMode="External"/><Relationship Id="rId6" Type="http://schemas.openxmlformats.org/officeDocument/2006/relationships/image" Target="../media/image24.png"/><Relationship Id="rId5" Type="http://schemas.openxmlformats.org/officeDocument/2006/relationships/hyperlink" Target="http://bwhotelier.businessworld.in/article/Accor-s-Services-Available-to-Front-Line-Medical-Staff/25-03-2020-187184" TargetMode="External"/><Relationship Id="rId4" Type="http://schemas.openxmlformats.org/officeDocument/2006/relationships/image" Target="../media/image23.jpeg"/></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34.xml"/></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9.xml"/><Relationship Id="rId5" Type="http://schemas.openxmlformats.org/officeDocument/2006/relationships/hyperlink" Target="http://business-ethics.com/2013/04/21/1838-what-is-greenwashing/" TargetMode="Externa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9.xml"/><Relationship Id="rId1" Type="http://schemas.openxmlformats.org/officeDocument/2006/relationships/video" Target="https://www.youtube.com/embed/dfk3FV6iHtA?feature=oembed" TargetMode="External"/><Relationship Id="rId4" Type="http://schemas.openxmlformats.org/officeDocument/2006/relationships/image" Target="../media/image31.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34.xml"/></Relationships>
</file>

<file path=ppt/slides/_rels/slide3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637260"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BMIH5006</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8610178" cy="553998"/>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a:t>
            </a:r>
            <a:r>
              <a:rPr lang="en-GB" sz="3000" dirty="0">
                <a:solidFill>
                  <a:prstClr val="white"/>
                </a:solidFill>
                <a:latin typeface="Arial" panose="020B0604020202020204" pitchFamily="34" charset="0"/>
                <a:cs typeface="Arial" panose="020B0604020202020204" pitchFamily="34" charset="0"/>
              </a:rPr>
              <a:t>Hospitality and Tourism Management</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4</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120E8564-837E-EE2C-9759-68DB323CDE5D}"/>
              </a:ext>
            </a:extLst>
          </p:cNvPr>
          <p:cNvPicPr>
            <a:picLocks noChangeAspect="1"/>
          </p:cNvPicPr>
          <p:nvPr/>
        </p:nvPicPr>
        <p:blipFill>
          <a:blip r:embed="rId3"/>
          <a:stretch>
            <a:fillRect/>
          </a:stretch>
        </p:blipFill>
        <p:spPr>
          <a:xfrm>
            <a:off x="0" y="2186546"/>
            <a:ext cx="12192000" cy="2484907"/>
          </a:xfrm>
          <a:prstGeom prst="rect">
            <a:avLst/>
          </a:prstGeom>
        </p:spPr>
      </p:pic>
      <p:sp>
        <p:nvSpPr>
          <p:cNvPr id="9" name="TextBox 8">
            <a:extLst>
              <a:ext uri="{FF2B5EF4-FFF2-40B4-BE49-F238E27FC236}">
                <a16:creationId xmlns:a16="http://schemas.microsoft.com/office/drawing/2014/main" id="{E261E406-1DED-A194-F576-1C94B9E42056}"/>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3269179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08748-CC6D-E2EB-03C8-782878D8602D}"/>
              </a:ext>
            </a:extLst>
          </p:cNvPr>
          <p:cNvSpPr>
            <a:spLocks noGrp="1"/>
          </p:cNvSpPr>
          <p:nvPr>
            <p:ph type="title"/>
          </p:nvPr>
        </p:nvSpPr>
        <p:spPr>
          <a:xfrm>
            <a:off x="198681" y="345770"/>
            <a:ext cx="10515600" cy="1325563"/>
          </a:xfrm>
        </p:spPr>
        <p:txBody>
          <a:bodyPr/>
          <a:lstStyle/>
          <a:p>
            <a:r>
              <a:rPr lang="en-GB" b="1" dirty="0">
                <a:latin typeface="+mn-lt"/>
              </a:rPr>
              <a:t>Non-Academic Misconduct</a:t>
            </a:r>
          </a:p>
        </p:txBody>
      </p:sp>
      <p:sp>
        <p:nvSpPr>
          <p:cNvPr id="3" name="Content Placeholder 2">
            <a:extLst>
              <a:ext uri="{FF2B5EF4-FFF2-40B4-BE49-F238E27FC236}">
                <a16:creationId xmlns:a16="http://schemas.microsoft.com/office/drawing/2014/main" id="{68718B90-0C86-750E-1F5F-1399C4796598}"/>
              </a:ext>
            </a:extLst>
          </p:cNvPr>
          <p:cNvSpPr>
            <a:spLocks noGrp="1"/>
          </p:cNvSpPr>
          <p:nvPr>
            <p:ph idx="1"/>
          </p:nvPr>
        </p:nvSpPr>
        <p:spPr>
          <a:xfrm>
            <a:off x="128259" y="1399279"/>
            <a:ext cx="8213537" cy="4351338"/>
          </a:xfrm>
        </p:spPr>
        <p:txBody>
          <a:bodyPr>
            <a:normAutofit/>
          </a:bodyPr>
          <a:lstStyle/>
          <a:p>
            <a:pPr marL="0" indent="0">
              <a:buNone/>
            </a:pPr>
            <a:r>
              <a:rPr lang="en-GB" sz="2400" dirty="0"/>
              <a:t>Covers:</a:t>
            </a:r>
          </a:p>
          <a:p>
            <a:pPr lvl="1"/>
            <a:r>
              <a:rPr lang="en-GB" sz="2000" dirty="0"/>
              <a:t>Actions which cause actual or potential distress or harm to others; </a:t>
            </a:r>
          </a:p>
          <a:p>
            <a:pPr lvl="1"/>
            <a:r>
              <a:rPr lang="en-GB" sz="2000" dirty="0"/>
              <a:t>Actions which cause actual or potential damage to property of others; </a:t>
            </a:r>
          </a:p>
          <a:p>
            <a:pPr lvl="1"/>
            <a:r>
              <a:rPr lang="en-GB" sz="2000" dirty="0"/>
              <a:t>Actions which may prevent or disrupt the normal functioning of the University;</a:t>
            </a:r>
          </a:p>
          <a:p>
            <a:pPr lvl="1"/>
            <a:r>
              <a:rPr lang="en-GB" sz="2000" dirty="0"/>
              <a:t>Actions which may cause reputational damage to the University as a result of the misconduct of the alleged perpetrator; </a:t>
            </a:r>
          </a:p>
          <a:p>
            <a:pPr lvl="1"/>
            <a:r>
              <a:rPr lang="en-GB" sz="2000" dirty="0"/>
              <a:t>Actions which impede or interfere with the pursuance of work/ study of University members, or impact on normal operations of the University; </a:t>
            </a:r>
          </a:p>
          <a:p>
            <a:pPr lvl="1"/>
            <a:r>
              <a:rPr lang="en-GB" sz="2000" dirty="0"/>
              <a:t>Breaches of the University’s Student Code of Conduct. </a:t>
            </a:r>
          </a:p>
        </p:txBody>
      </p:sp>
      <p:graphicFrame>
        <p:nvGraphicFramePr>
          <p:cNvPr id="4" name="Diagram 3">
            <a:extLst>
              <a:ext uri="{FF2B5EF4-FFF2-40B4-BE49-F238E27FC236}">
                <a16:creationId xmlns:a16="http://schemas.microsoft.com/office/drawing/2014/main" id="{23D30F49-AB7B-037E-298D-A0267EAAE046}"/>
              </a:ext>
            </a:extLst>
          </p:cNvPr>
          <p:cNvGraphicFramePr/>
          <p:nvPr/>
        </p:nvGraphicFramePr>
        <p:xfrm>
          <a:off x="8462945" y="816370"/>
          <a:ext cx="3806092" cy="43685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B153BFF8-F3A7-ADDF-21D1-A7BCEC5EA9BE}"/>
              </a:ext>
            </a:extLst>
          </p:cNvPr>
          <p:cNvSpPr txBox="1"/>
          <p:nvPr/>
        </p:nvSpPr>
        <p:spPr>
          <a:xfrm>
            <a:off x="4163786" y="217714"/>
            <a:ext cx="7786006" cy="40011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Calibri"/>
                <a:cs typeface="Calibri"/>
              </a:rPr>
              <a:t>To report an incident use the Formal Student Complaint Form</a:t>
            </a:r>
          </a:p>
        </p:txBody>
      </p:sp>
      <p:sp>
        <p:nvSpPr>
          <p:cNvPr id="5" name="TextBox 4">
            <a:extLst>
              <a:ext uri="{FF2B5EF4-FFF2-40B4-BE49-F238E27FC236}">
                <a16:creationId xmlns:a16="http://schemas.microsoft.com/office/drawing/2014/main" id="{7676AB97-53DD-C2A2-9D63-3CD866E6728F}"/>
              </a:ext>
            </a:extLst>
          </p:cNvPr>
          <p:cNvSpPr txBox="1"/>
          <p:nvPr/>
        </p:nvSpPr>
        <p:spPr>
          <a:xfrm>
            <a:off x="596035" y="5135555"/>
            <a:ext cx="10505062" cy="646331"/>
          </a:xfrm>
          <a:prstGeom prst="rect">
            <a:avLst/>
          </a:prstGeom>
          <a:noFill/>
        </p:spPr>
        <p:txBody>
          <a:bodyPr wrap="square">
            <a:spAutoFit/>
          </a:bodyPr>
          <a:lstStyle/>
          <a:p>
            <a:r>
              <a:rPr lang="en-GB" dirty="0">
                <a:solidFill>
                  <a:schemeClr val="accent1"/>
                </a:solidFill>
                <a:hlinkClick r:id="rId7">
                  <a:extLst>
                    <a:ext uri="{A12FA001-AC4F-418D-AE19-62706E023703}">
                      <ahyp:hlinkClr xmlns:ahyp="http://schemas.microsoft.com/office/drawing/2018/hyperlinkcolor" val="tx"/>
                    </a:ext>
                  </a:extLst>
                </a:hlinkClick>
              </a:rPr>
              <a:t>https://www.uwtsd.ac.uk/media/uwtsd-website/content-assets/documents/student-experience/UWTSD-Student-Code-of-conduct-2021.pdf</a:t>
            </a:r>
            <a:endParaRPr lang="en-GB" dirty="0">
              <a:solidFill>
                <a:schemeClr val="accent1"/>
              </a:solidFill>
            </a:endParaRPr>
          </a:p>
        </p:txBody>
      </p:sp>
    </p:spTree>
    <p:extLst>
      <p:ext uri="{BB962C8B-B14F-4D97-AF65-F5344CB8AC3E}">
        <p14:creationId xmlns:p14="http://schemas.microsoft.com/office/powerpoint/2010/main" val="2570466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678391" y="765191"/>
            <a:ext cx="2337155" cy="1331905"/>
          </a:xfrm>
        </p:spPr>
        <p:txBody>
          <a:bodyPr anchor="ctr">
            <a:normAutofit/>
          </a:bodyPr>
          <a:lstStyle/>
          <a:p>
            <a:r>
              <a:rPr lang="en-GB" altLang="en-US" sz="3150">
                <a:solidFill>
                  <a:schemeClr val="bg1"/>
                </a:solidFill>
                <a:latin typeface="Arial" panose="020B0604020202020204" pitchFamily="34" charset="0"/>
                <a:cs typeface="Arial" panose="020B0604020202020204" pitchFamily="34" charset="0"/>
              </a:rPr>
              <a:t>Recap</a:t>
            </a:r>
          </a:p>
        </p:txBody>
      </p:sp>
      <p:sp>
        <p:nvSpPr>
          <p:cNvPr id="3" name="TextBox 2">
            <a:extLst>
              <a:ext uri="{FF2B5EF4-FFF2-40B4-BE49-F238E27FC236}">
                <a16:creationId xmlns:a16="http://schemas.microsoft.com/office/drawing/2014/main" id="{F05097AD-D9A6-594E-DBD3-E72611417A66}"/>
              </a:ext>
            </a:extLst>
          </p:cNvPr>
          <p:cNvSpPr txBox="1"/>
          <p:nvPr/>
        </p:nvSpPr>
        <p:spPr>
          <a:xfrm>
            <a:off x="915452" y="765191"/>
            <a:ext cx="2407570" cy="646331"/>
          </a:xfrm>
          <a:prstGeom prst="rect">
            <a:avLst/>
          </a:prstGeom>
          <a:no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What is the circular economy?</a:t>
            </a:r>
          </a:p>
        </p:txBody>
      </p:sp>
      <p:sp>
        <p:nvSpPr>
          <p:cNvPr id="7" name="TextBox 6">
            <a:extLst>
              <a:ext uri="{FF2B5EF4-FFF2-40B4-BE49-F238E27FC236}">
                <a16:creationId xmlns:a16="http://schemas.microsoft.com/office/drawing/2014/main" id="{C3DD490C-CC7C-472A-9FF5-38257F7748E9}"/>
              </a:ext>
            </a:extLst>
          </p:cNvPr>
          <p:cNvSpPr txBox="1"/>
          <p:nvPr/>
        </p:nvSpPr>
        <p:spPr>
          <a:xfrm>
            <a:off x="5267667" y="1210645"/>
            <a:ext cx="5248093" cy="4154984"/>
          </a:xfrm>
          <a:prstGeom prst="rect">
            <a:avLst/>
          </a:prstGeom>
          <a:no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dirty="0">
                <a:cs typeface="Arial"/>
              </a:rPr>
              <a:t>The circular economy is defined as a ‘</a:t>
            </a:r>
            <a:r>
              <a:rPr lang="en-GB" sz="2100" b="1" dirty="0">
                <a:cs typeface="Arial"/>
              </a:rPr>
              <a:t>regenerative system in which resource input and waste, emission, and energy leakage are minimised by slowing, </a:t>
            </a:r>
            <a:r>
              <a:rPr lang="en-GB" sz="2000" b="1" dirty="0">
                <a:cs typeface="Arial"/>
              </a:rPr>
              <a:t>closing</a:t>
            </a:r>
            <a:r>
              <a:rPr lang="en-GB" sz="2100" b="1" dirty="0">
                <a:cs typeface="Arial"/>
              </a:rPr>
              <a:t> and narrowing material and energy loops. This can be achieved through long-lasting design, maintenance, repair, reuse, remanufacturing, refurbishing and recycling</a:t>
            </a:r>
            <a:r>
              <a:rPr lang="en-GB" sz="2100" dirty="0">
                <a:cs typeface="Arial"/>
              </a:rPr>
              <a:t>’ (</a:t>
            </a:r>
            <a:r>
              <a:rPr lang="en-GB" sz="2100" dirty="0" err="1">
                <a:cs typeface="Arial"/>
              </a:rPr>
              <a:t>Geissdoerfer</a:t>
            </a:r>
            <a:r>
              <a:rPr lang="en-GB" sz="2100" dirty="0">
                <a:cs typeface="Arial"/>
              </a:rPr>
              <a:t> et al., 2017:764).</a:t>
            </a:r>
            <a:endParaRPr lang="en-US" dirty="0"/>
          </a:p>
          <a:p>
            <a:pPr algn="just"/>
            <a:endParaRPr lang="en-GB" sz="2100" dirty="0">
              <a:cs typeface="Arial"/>
            </a:endParaRPr>
          </a:p>
          <a:p>
            <a:r>
              <a:rPr lang="en-GB" dirty="0">
                <a:cs typeface="Arial"/>
              </a:rPr>
              <a:t>Using the chat, list some examples of how the hospitality industry has embraced the circular economy...</a:t>
            </a:r>
            <a:endParaRPr lang="en-GB" dirty="0"/>
          </a:p>
        </p:txBody>
      </p:sp>
      <p:pic>
        <p:nvPicPr>
          <p:cNvPr id="12" name="Picture 12" descr="Diagram&#10;&#10;Description automatically generated">
            <a:extLst>
              <a:ext uri="{FF2B5EF4-FFF2-40B4-BE49-F238E27FC236}">
                <a16:creationId xmlns:a16="http://schemas.microsoft.com/office/drawing/2014/main" id="{98F9ED04-4066-E91A-4731-4D6861186596}"/>
              </a:ext>
            </a:extLst>
          </p:cNvPr>
          <p:cNvPicPr>
            <a:picLocks noChangeAspect="1"/>
          </p:cNvPicPr>
          <p:nvPr/>
        </p:nvPicPr>
        <p:blipFill>
          <a:blip r:embed="rId3"/>
          <a:stretch>
            <a:fillRect/>
          </a:stretch>
        </p:blipFill>
        <p:spPr>
          <a:xfrm>
            <a:off x="678872" y="1536347"/>
            <a:ext cx="3812918" cy="3829282"/>
          </a:xfrm>
          <a:prstGeom prst="rect">
            <a:avLst/>
          </a:prstGeom>
        </p:spPr>
      </p:pic>
    </p:spTree>
    <p:extLst>
      <p:ext uri="{BB962C8B-B14F-4D97-AF65-F5344CB8AC3E}">
        <p14:creationId xmlns:p14="http://schemas.microsoft.com/office/powerpoint/2010/main" val="387929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0B91-238C-27EB-88BD-EC5C797C26F4}"/>
              </a:ext>
            </a:extLst>
          </p:cNvPr>
          <p:cNvSpPr>
            <a:spLocks noGrp="1"/>
          </p:cNvSpPr>
          <p:nvPr>
            <p:ph type="title"/>
          </p:nvPr>
        </p:nvSpPr>
        <p:spPr>
          <a:xfrm>
            <a:off x="2152650" y="260649"/>
            <a:ext cx="7886700" cy="471587"/>
          </a:xfrm>
        </p:spPr>
        <p:txBody>
          <a:bodyPr vert="horz" lIns="91440" tIns="45720" rIns="91440" bIns="45720" rtlCol="0" anchor="t">
            <a:normAutofit fontScale="90000"/>
          </a:bodyPr>
          <a:lstStyle/>
          <a:p>
            <a:r>
              <a:rPr lang="en-GB" sz="2800"/>
              <a:t>Energydashboard.co.uk    May 2023</a:t>
            </a:r>
          </a:p>
        </p:txBody>
      </p:sp>
      <p:pic>
        <p:nvPicPr>
          <p:cNvPr id="8" name="Picture 8" descr="Qr code&#10;&#10;Description automatically generated">
            <a:extLst>
              <a:ext uri="{FF2B5EF4-FFF2-40B4-BE49-F238E27FC236}">
                <a16:creationId xmlns:a16="http://schemas.microsoft.com/office/drawing/2014/main" id="{88AAB8C7-086A-6C8C-93D6-79C83C5FDAA3}"/>
              </a:ext>
            </a:extLst>
          </p:cNvPr>
          <p:cNvPicPr>
            <a:picLocks noChangeAspect="1"/>
          </p:cNvPicPr>
          <p:nvPr/>
        </p:nvPicPr>
        <p:blipFill>
          <a:blip r:embed="rId3"/>
          <a:stretch>
            <a:fillRect/>
          </a:stretch>
        </p:blipFill>
        <p:spPr>
          <a:xfrm>
            <a:off x="4161517" y="1253281"/>
            <a:ext cx="4041279" cy="4041279"/>
          </a:xfrm>
          <a:prstGeom prst="rect">
            <a:avLst/>
          </a:prstGeom>
        </p:spPr>
      </p:pic>
    </p:spTree>
    <p:extLst>
      <p:ext uri="{BB962C8B-B14F-4D97-AF65-F5344CB8AC3E}">
        <p14:creationId xmlns:p14="http://schemas.microsoft.com/office/powerpoint/2010/main" val="1897196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0ABF6-75D5-4BF4-8421-C3D04BBA4895}"/>
              </a:ext>
            </a:extLst>
          </p:cNvPr>
          <p:cNvSpPr>
            <a:spLocks noGrp="1"/>
          </p:cNvSpPr>
          <p:nvPr>
            <p:ph type="title"/>
          </p:nvPr>
        </p:nvSpPr>
        <p:spPr>
          <a:xfrm>
            <a:off x="1703512" y="421705"/>
            <a:ext cx="8784976" cy="831627"/>
          </a:xfrm>
        </p:spPr>
        <p:txBody>
          <a:bodyPr/>
          <a:lstStyle/>
          <a:p>
            <a:r>
              <a:rPr lang="en-GB"/>
              <a:t>Where are we now – the big picture?</a:t>
            </a:r>
          </a:p>
        </p:txBody>
      </p:sp>
      <p:sp>
        <p:nvSpPr>
          <p:cNvPr id="3" name="Content Placeholder 2">
            <a:extLst>
              <a:ext uri="{FF2B5EF4-FFF2-40B4-BE49-F238E27FC236}">
                <a16:creationId xmlns:a16="http://schemas.microsoft.com/office/drawing/2014/main" id="{740FEFF4-FDD2-4666-B45B-2C363ACBC0DA}"/>
              </a:ext>
            </a:extLst>
          </p:cNvPr>
          <p:cNvSpPr>
            <a:spLocks noGrp="1"/>
          </p:cNvSpPr>
          <p:nvPr>
            <p:ph idx="1"/>
          </p:nvPr>
        </p:nvSpPr>
        <p:spPr>
          <a:xfrm>
            <a:off x="2008790" y="1253331"/>
            <a:ext cx="8479698" cy="4351338"/>
          </a:xfrm>
        </p:spPr>
        <p:txBody>
          <a:bodyPr vert="horz" lIns="91440" tIns="45720" rIns="91440" bIns="45720" rtlCol="0" anchor="t">
            <a:normAutofit/>
          </a:bodyPr>
          <a:lstStyle/>
          <a:p>
            <a:r>
              <a:rPr lang="en-GB" sz="2000">
                <a:latin typeface="Arial"/>
                <a:cs typeface="Arial"/>
              </a:rPr>
              <a:t>Growing world population </a:t>
            </a:r>
            <a:r>
              <a:rPr lang="en-GB" sz="2000">
                <a:latin typeface="Arial"/>
                <a:cs typeface="Arial"/>
                <a:hlinkClick r:id="rId3"/>
              </a:rPr>
              <a:t>World Population Clock: 8 Billion People (LIVE, 2023) - Worldometer (worldometers.info)</a:t>
            </a:r>
            <a:endParaRPr lang="en-US" sz="2000"/>
          </a:p>
          <a:p>
            <a:r>
              <a:rPr lang="en-GB" sz="2000">
                <a:latin typeface="Arial"/>
                <a:cs typeface="Arial"/>
              </a:rPr>
              <a:t>Climate crisis; Energy crisis</a:t>
            </a:r>
            <a:endParaRPr lang="en-GB" sz="2000"/>
          </a:p>
          <a:p>
            <a:r>
              <a:rPr lang="en-GB" sz="2000">
                <a:latin typeface="Arial"/>
                <a:cs typeface="Arial"/>
              </a:rPr>
              <a:t>Extinction Rebellion / Insulate Britain</a:t>
            </a:r>
          </a:p>
          <a:p>
            <a:r>
              <a:rPr lang="en-GB" sz="2000">
                <a:latin typeface="Arial"/>
                <a:cs typeface="Arial"/>
              </a:rPr>
              <a:t>Cop 26 Glasgow; Cop 27 Egypt; Cop 28 (UAE this winter)</a:t>
            </a:r>
          </a:p>
          <a:p>
            <a:r>
              <a:rPr lang="en-GB" sz="2000">
                <a:latin typeface="arial"/>
                <a:cs typeface="Arial"/>
              </a:rPr>
              <a:t>To preserve a liveable climate, greenhouse-gas emissions must be reduced to net 0 (zero) by 2050</a:t>
            </a:r>
            <a:r>
              <a:rPr lang="en-GB" sz="2000">
                <a:latin typeface="Arial"/>
                <a:cs typeface="Arial"/>
              </a:rPr>
              <a:t> </a:t>
            </a:r>
          </a:p>
          <a:p>
            <a:r>
              <a:rPr lang="en-GB" sz="2000">
                <a:latin typeface="Arial"/>
                <a:cs typeface="Arial"/>
                <a:hlinkClick r:id="rId4"/>
              </a:rPr>
              <a:t>https://www.un.org/en/</a:t>
            </a:r>
            <a:r>
              <a:rPr lang="en-GB" sz="2000">
                <a:latin typeface="Arial"/>
                <a:cs typeface="Arial"/>
              </a:rPr>
              <a:t> </a:t>
            </a:r>
            <a:endParaRPr lang="en-GB" sz="2000"/>
          </a:p>
          <a:p>
            <a:endParaRPr lang="en-GB" sz="2000">
              <a:latin typeface="Arial"/>
              <a:cs typeface="Arial"/>
            </a:endParaRPr>
          </a:p>
          <a:p>
            <a:endParaRPr lang="en-GB" sz="2000">
              <a:latin typeface="Arial"/>
              <a:cs typeface="Arial"/>
            </a:endParaRPr>
          </a:p>
          <a:p>
            <a:r>
              <a:rPr lang="en-GB" sz="2000" b="1">
                <a:latin typeface="Arial"/>
                <a:cs typeface="Arial"/>
              </a:rPr>
              <a:t>So, do you know how UK energy is produced/ sourced?!</a:t>
            </a:r>
          </a:p>
        </p:txBody>
      </p:sp>
    </p:spTree>
    <p:extLst>
      <p:ext uri="{BB962C8B-B14F-4D97-AF65-F5344CB8AC3E}">
        <p14:creationId xmlns:p14="http://schemas.microsoft.com/office/powerpoint/2010/main" val="3036104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10;&#10;Description automatically generated">
            <a:extLst>
              <a:ext uri="{FF2B5EF4-FFF2-40B4-BE49-F238E27FC236}">
                <a16:creationId xmlns:a16="http://schemas.microsoft.com/office/drawing/2014/main" id="{FE927575-7F67-FABC-456B-D1A2082C148C}"/>
              </a:ext>
            </a:extLst>
          </p:cNvPr>
          <p:cNvPicPr>
            <a:picLocks noChangeAspect="1"/>
          </p:cNvPicPr>
          <p:nvPr/>
        </p:nvPicPr>
        <p:blipFill>
          <a:blip r:embed="rId3"/>
          <a:stretch>
            <a:fillRect/>
          </a:stretch>
        </p:blipFill>
        <p:spPr>
          <a:xfrm>
            <a:off x="3615449" y="75427"/>
            <a:ext cx="5048653" cy="4888072"/>
          </a:xfrm>
          <a:prstGeom prst="rect">
            <a:avLst/>
          </a:prstGeom>
        </p:spPr>
      </p:pic>
      <p:sp>
        <p:nvSpPr>
          <p:cNvPr id="3" name="TextBox 2">
            <a:extLst>
              <a:ext uri="{FF2B5EF4-FFF2-40B4-BE49-F238E27FC236}">
                <a16:creationId xmlns:a16="http://schemas.microsoft.com/office/drawing/2014/main" id="{2A1DA288-9D83-2EAA-C8BC-F512FBC17529}"/>
              </a:ext>
            </a:extLst>
          </p:cNvPr>
          <p:cNvSpPr txBox="1"/>
          <p:nvPr/>
        </p:nvSpPr>
        <p:spPr>
          <a:xfrm>
            <a:off x="8753596" y="43112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5C7928D0-539D-D428-71D4-940E50FFBE2F}"/>
              </a:ext>
            </a:extLst>
          </p:cNvPr>
          <p:cNvSpPr txBox="1"/>
          <p:nvPr/>
        </p:nvSpPr>
        <p:spPr>
          <a:xfrm>
            <a:off x="2107660" y="4961107"/>
            <a:ext cx="73054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Global CREDS study uncovers best ways to change consumption to cut carbon footprint - CREDS</a:t>
            </a:r>
            <a:endParaRPr lang="en-US"/>
          </a:p>
        </p:txBody>
      </p:sp>
      <p:sp>
        <p:nvSpPr>
          <p:cNvPr id="6" name="TextBox 5">
            <a:extLst>
              <a:ext uri="{FF2B5EF4-FFF2-40B4-BE49-F238E27FC236}">
                <a16:creationId xmlns:a16="http://schemas.microsoft.com/office/drawing/2014/main" id="{722B5564-AF2F-64A2-9794-AB4C1CAE87D3}"/>
              </a:ext>
            </a:extLst>
          </p:cNvPr>
          <p:cNvSpPr txBox="1"/>
          <p:nvPr/>
        </p:nvSpPr>
        <p:spPr>
          <a:xfrm>
            <a:off x="3048990" y="3247303"/>
            <a:ext cx="6097978" cy="369332"/>
          </a:xfrm>
          <a:prstGeom prst="rect">
            <a:avLst/>
          </a:prstGeom>
          <a:noFill/>
        </p:spPr>
        <p:txBody>
          <a:bodyPr wrap="square">
            <a:spAutoFit/>
          </a:bodyPr>
          <a:lstStyle/>
          <a:p>
            <a:r>
              <a:rPr lang="en-GB" dirty="0"/>
              <a:t>hat companies are actually doing?</a:t>
            </a:r>
          </a:p>
        </p:txBody>
      </p:sp>
    </p:spTree>
    <p:extLst>
      <p:ext uri="{BB962C8B-B14F-4D97-AF65-F5344CB8AC3E}">
        <p14:creationId xmlns:p14="http://schemas.microsoft.com/office/powerpoint/2010/main" val="3832941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112D-6858-284A-956D-82D370433354}"/>
              </a:ext>
            </a:extLst>
          </p:cNvPr>
          <p:cNvSpPr>
            <a:spLocks noGrp="1"/>
          </p:cNvSpPr>
          <p:nvPr>
            <p:ph type="title"/>
          </p:nvPr>
        </p:nvSpPr>
        <p:spPr>
          <a:xfrm>
            <a:off x="1775520" y="197767"/>
            <a:ext cx="8229600" cy="1143000"/>
          </a:xfrm>
        </p:spPr>
        <p:txBody>
          <a:bodyPr>
            <a:normAutofit fontScale="90000"/>
          </a:bodyPr>
          <a:lstStyle/>
          <a:p>
            <a:pPr algn="l"/>
            <a:br>
              <a:rPr lang="en-GB" b="1"/>
            </a:br>
            <a:endParaRPr lang="en-GB" b="1"/>
          </a:p>
        </p:txBody>
      </p:sp>
      <p:pic>
        <p:nvPicPr>
          <p:cNvPr id="5" name="Picture 4" descr="Text&#10;&#10;Description automatically generated">
            <a:extLst>
              <a:ext uri="{FF2B5EF4-FFF2-40B4-BE49-F238E27FC236}">
                <a16:creationId xmlns:a16="http://schemas.microsoft.com/office/drawing/2014/main" id="{1328DB1A-3ECA-DC44-8884-C3939072AF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6853" y="1988841"/>
            <a:ext cx="9144000" cy="3751077"/>
          </a:xfrm>
          <a:prstGeom prst="rect">
            <a:avLst/>
          </a:prstGeom>
        </p:spPr>
      </p:pic>
      <p:sp>
        <p:nvSpPr>
          <p:cNvPr id="6" name="TextBox 5">
            <a:extLst>
              <a:ext uri="{FF2B5EF4-FFF2-40B4-BE49-F238E27FC236}">
                <a16:creationId xmlns:a16="http://schemas.microsoft.com/office/drawing/2014/main" id="{1407D205-F4B9-174C-A19A-570D7CD82583}"/>
              </a:ext>
            </a:extLst>
          </p:cNvPr>
          <p:cNvSpPr txBox="1"/>
          <p:nvPr/>
        </p:nvSpPr>
        <p:spPr>
          <a:xfrm>
            <a:off x="1642474" y="430873"/>
            <a:ext cx="8701998" cy="830997"/>
          </a:xfrm>
          <a:prstGeom prst="rect">
            <a:avLst/>
          </a:prstGeom>
          <a:noFill/>
        </p:spPr>
        <p:txBody>
          <a:bodyPr wrap="square" rtlCol="0">
            <a:spAutoFit/>
          </a:bodyPr>
          <a:lstStyle/>
          <a:p>
            <a:pPr algn="ctr"/>
            <a:r>
              <a:rPr lang="en-GB" sz="2400" b="1"/>
              <a:t>By 2050, hotels will need to reduce emissions by </a:t>
            </a:r>
            <a:r>
              <a:rPr lang="en-GB" sz="2400" b="1" u="sng">
                <a:hlinkClick r:id="rId4"/>
              </a:rPr>
              <a:t>90%</a:t>
            </a:r>
            <a:r>
              <a:rPr lang="en-GB" sz="2400" b="1"/>
              <a:t> </a:t>
            </a:r>
          </a:p>
          <a:p>
            <a:pPr algn="ctr"/>
            <a:r>
              <a:rPr lang="en-GB" sz="2400" b="1"/>
              <a:t>to be in line with the Paris Climate Agreement</a:t>
            </a:r>
            <a:endParaRPr lang="en-GB" sz="2400"/>
          </a:p>
        </p:txBody>
      </p:sp>
      <p:sp>
        <p:nvSpPr>
          <p:cNvPr id="7" name="TextBox 6">
            <a:extLst>
              <a:ext uri="{FF2B5EF4-FFF2-40B4-BE49-F238E27FC236}">
                <a16:creationId xmlns:a16="http://schemas.microsoft.com/office/drawing/2014/main" id="{9D6AC7CF-7F9E-EB47-898F-31F0296C08CB}"/>
              </a:ext>
            </a:extLst>
          </p:cNvPr>
          <p:cNvSpPr txBox="1"/>
          <p:nvPr/>
        </p:nvSpPr>
        <p:spPr>
          <a:xfrm>
            <a:off x="7881510" y="1340768"/>
            <a:ext cx="2293286" cy="461665"/>
          </a:xfrm>
          <a:prstGeom prst="rect">
            <a:avLst/>
          </a:prstGeom>
          <a:noFill/>
        </p:spPr>
        <p:txBody>
          <a:bodyPr wrap="square" rtlCol="0">
            <a:spAutoFit/>
          </a:bodyPr>
          <a:lstStyle/>
          <a:p>
            <a:r>
              <a:rPr lang="en-GB"/>
              <a:t>(</a:t>
            </a:r>
            <a:r>
              <a:rPr lang="en-GB" sz="2400" err="1"/>
              <a:t>Lissner</a:t>
            </a:r>
            <a:r>
              <a:rPr lang="en-GB" sz="2400"/>
              <a:t>, 2017)</a:t>
            </a:r>
          </a:p>
        </p:txBody>
      </p:sp>
      <p:sp>
        <p:nvSpPr>
          <p:cNvPr id="8" name="TextBox 7">
            <a:extLst>
              <a:ext uri="{FF2B5EF4-FFF2-40B4-BE49-F238E27FC236}">
                <a16:creationId xmlns:a16="http://schemas.microsoft.com/office/drawing/2014/main" id="{4A4EDE2A-6BA6-A04B-A7CB-DB7606254346}"/>
              </a:ext>
            </a:extLst>
          </p:cNvPr>
          <p:cNvSpPr txBox="1"/>
          <p:nvPr/>
        </p:nvSpPr>
        <p:spPr>
          <a:xfrm>
            <a:off x="9274259" y="5354155"/>
            <a:ext cx="1370888" cy="369332"/>
          </a:xfrm>
          <a:prstGeom prst="rect">
            <a:avLst/>
          </a:prstGeom>
          <a:noFill/>
        </p:spPr>
        <p:txBody>
          <a:bodyPr wrap="none" rtlCol="0">
            <a:spAutoFit/>
          </a:bodyPr>
          <a:lstStyle/>
          <a:p>
            <a:r>
              <a:rPr lang="en-GB"/>
              <a:t>(</a:t>
            </a:r>
            <a:r>
              <a:rPr lang="en-GB" err="1"/>
              <a:t>Wich</a:t>
            </a:r>
            <a:r>
              <a:rPr lang="en-GB"/>
              <a:t>, 2020)</a:t>
            </a:r>
          </a:p>
        </p:txBody>
      </p:sp>
    </p:spTree>
    <p:extLst>
      <p:ext uri="{BB962C8B-B14F-4D97-AF65-F5344CB8AC3E}">
        <p14:creationId xmlns:p14="http://schemas.microsoft.com/office/powerpoint/2010/main" val="37939401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A New Normal | Episode 3: Sustainability">
            <a:hlinkClick r:id="" action="ppaction://media"/>
            <a:extLst>
              <a:ext uri="{FF2B5EF4-FFF2-40B4-BE49-F238E27FC236}">
                <a16:creationId xmlns:a16="http://schemas.microsoft.com/office/drawing/2014/main" id="{50EB7BF4-F173-2A4B-83B0-AB001A89A1B7}"/>
              </a:ext>
            </a:extLst>
          </p:cNvPr>
          <p:cNvPicPr>
            <a:picLocks noRot="1" noChangeAspect="1"/>
          </p:cNvPicPr>
          <p:nvPr>
            <a:videoFile r:link="rId1"/>
          </p:nvPr>
        </p:nvPicPr>
        <p:blipFill>
          <a:blip r:embed="rId4"/>
          <a:stretch>
            <a:fillRect/>
          </a:stretch>
        </p:blipFill>
        <p:spPr>
          <a:xfrm>
            <a:off x="1703512" y="620670"/>
            <a:ext cx="8784976" cy="4963511"/>
          </a:xfrm>
          <a:prstGeom prst="rect">
            <a:avLst/>
          </a:prstGeom>
        </p:spPr>
      </p:pic>
    </p:spTree>
    <p:extLst>
      <p:ext uri="{BB962C8B-B14F-4D97-AF65-F5344CB8AC3E}">
        <p14:creationId xmlns:p14="http://schemas.microsoft.com/office/powerpoint/2010/main" val="95367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a:xfrm>
            <a:off x="1981200" y="-34078"/>
            <a:ext cx="8229600" cy="1143000"/>
          </a:xfrm>
        </p:spPr>
        <p:txBody>
          <a:bodyPr>
            <a:normAutofit/>
          </a:bodyPr>
          <a:lstStyle/>
          <a:p>
            <a:r>
              <a:rPr lang="en-US" sz="4000">
                <a:latin typeface="Arial"/>
                <a:cs typeface="Arial"/>
              </a:rPr>
              <a:t>Drivers for Change</a:t>
            </a:r>
          </a:p>
        </p:txBody>
      </p:sp>
      <p:graphicFrame>
        <p:nvGraphicFramePr>
          <p:cNvPr id="9" name="Content Placeholder 4"/>
          <p:cNvGraphicFramePr>
            <a:graphicFrameLocks noGrp="1"/>
          </p:cNvGraphicFramePr>
          <p:nvPr>
            <p:ph idx="1"/>
          </p:nvPr>
        </p:nvGraphicFramePr>
        <p:xfrm>
          <a:off x="2209800" y="980729"/>
          <a:ext cx="7772400" cy="4611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465464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graphicEl>
                                              <a:dgm id="{AF015E63-F33A-2F46-BCA0-4B21E879330D}"/>
                                            </p:graphicEl>
                                          </p:spTgt>
                                        </p:tgtEl>
                                        <p:attrNameLst>
                                          <p:attrName>style.visibility</p:attrName>
                                        </p:attrNameLst>
                                      </p:cBhvr>
                                      <p:to>
                                        <p:strVal val="visible"/>
                                      </p:to>
                                    </p:set>
                                    <p:anim calcmode="lin" valueType="num">
                                      <p:cBhvr>
                                        <p:cTn id="7" dur="1000" fill="hold"/>
                                        <p:tgtEl>
                                          <p:spTgt spid="9">
                                            <p:graphicEl>
                                              <a:dgm id="{AF015E63-F33A-2F46-BCA0-4B21E879330D}"/>
                                            </p:graphicEl>
                                          </p:spTgt>
                                        </p:tgtEl>
                                        <p:attrNameLst>
                                          <p:attrName>ppt_w</p:attrName>
                                        </p:attrNameLst>
                                      </p:cBhvr>
                                      <p:tavLst>
                                        <p:tav tm="0">
                                          <p:val>
                                            <p:strVal val="#ppt_w*0.70"/>
                                          </p:val>
                                        </p:tav>
                                        <p:tav tm="100000">
                                          <p:val>
                                            <p:strVal val="#ppt_w"/>
                                          </p:val>
                                        </p:tav>
                                      </p:tavLst>
                                    </p:anim>
                                    <p:anim calcmode="lin" valueType="num">
                                      <p:cBhvr>
                                        <p:cTn id="8" dur="1000" fill="hold"/>
                                        <p:tgtEl>
                                          <p:spTgt spid="9">
                                            <p:graphicEl>
                                              <a:dgm id="{AF015E63-F33A-2F46-BCA0-4B21E879330D}"/>
                                            </p:graphicEl>
                                          </p:spTgt>
                                        </p:tgtEl>
                                        <p:attrNameLst>
                                          <p:attrName>ppt_h</p:attrName>
                                        </p:attrNameLst>
                                      </p:cBhvr>
                                      <p:tavLst>
                                        <p:tav tm="0">
                                          <p:val>
                                            <p:strVal val="#ppt_h"/>
                                          </p:val>
                                        </p:tav>
                                        <p:tav tm="100000">
                                          <p:val>
                                            <p:strVal val="#ppt_h"/>
                                          </p:val>
                                        </p:tav>
                                      </p:tavLst>
                                    </p:anim>
                                    <p:animEffect transition="in" filter="fade">
                                      <p:cBhvr>
                                        <p:cTn id="9" dur="1000"/>
                                        <p:tgtEl>
                                          <p:spTgt spid="9">
                                            <p:graphicEl>
                                              <a:dgm id="{AF015E63-F33A-2F46-BCA0-4B21E879330D}"/>
                                            </p:graphic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9">
                                            <p:graphicEl>
                                              <a:dgm id="{E2FF68AD-CE8E-7440-8605-507D02647B93}"/>
                                            </p:graphicEl>
                                          </p:spTgt>
                                        </p:tgtEl>
                                        <p:attrNameLst>
                                          <p:attrName>style.visibility</p:attrName>
                                        </p:attrNameLst>
                                      </p:cBhvr>
                                      <p:to>
                                        <p:strVal val="visible"/>
                                      </p:to>
                                    </p:set>
                                    <p:anim calcmode="lin" valueType="num">
                                      <p:cBhvr>
                                        <p:cTn id="12" dur="1000" fill="hold"/>
                                        <p:tgtEl>
                                          <p:spTgt spid="9">
                                            <p:graphicEl>
                                              <a:dgm id="{E2FF68AD-CE8E-7440-8605-507D02647B93}"/>
                                            </p:graphicEl>
                                          </p:spTgt>
                                        </p:tgtEl>
                                        <p:attrNameLst>
                                          <p:attrName>ppt_w</p:attrName>
                                        </p:attrNameLst>
                                      </p:cBhvr>
                                      <p:tavLst>
                                        <p:tav tm="0">
                                          <p:val>
                                            <p:strVal val="#ppt_w*0.70"/>
                                          </p:val>
                                        </p:tav>
                                        <p:tav tm="100000">
                                          <p:val>
                                            <p:strVal val="#ppt_w"/>
                                          </p:val>
                                        </p:tav>
                                      </p:tavLst>
                                    </p:anim>
                                    <p:anim calcmode="lin" valueType="num">
                                      <p:cBhvr>
                                        <p:cTn id="13" dur="1000" fill="hold"/>
                                        <p:tgtEl>
                                          <p:spTgt spid="9">
                                            <p:graphicEl>
                                              <a:dgm id="{E2FF68AD-CE8E-7440-8605-507D02647B93}"/>
                                            </p:graphicEl>
                                          </p:spTgt>
                                        </p:tgtEl>
                                        <p:attrNameLst>
                                          <p:attrName>ppt_h</p:attrName>
                                        </p:attrNameLst>
                                      </p:cBhvr>
                                      <p:tavLst>
                                        <p:tav tm="0">
                                          <p:val>
                                            <p:strVal val="#ppt_h"/>
                                          </p:val>
                                        </p:tav>
                                        <p:tav tm="100000">
                                          <p:val>
                                            <p:strVal val="#ppt_h"/>
                                          </p:val>
                                        </p:tav>
                                      </p:tavLst>
                                    </p:anim>
                                    <p:animEffect transition="in" filter="fade">
                                      <p:cBhvr>
                                        <p:cTn id="14" dur="1000"/>
                                        <p:tgtEl>
                                          <p:spTgt spid="9">
                                            <p:graphicEl>
                                              <a:dgm id="{E2FF68AD-CE8E-7440-8605-507D02647B93}"/>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9">
                                            <p:graphicEl>
                                              <a:dgm id="{86B64349-634E-A040-BBF7-7001D2089A14}"/>
                                            </p:graphicEl>
                                          </p:spTgt>
                                        </p:tgtEl>
                                        <p:attrNameLst>
                                          <p:attrName>style.visibility</p:attrName>
                                        </p:attrNameLst>
                                      </p:cBhvr>
                                      <p:to>
                                        <p:strVal val="visible"/>
                                      </p:to>
                                    </p:set>
                                    <p:anim calcmode="lin" valueType="num">
                                      <p:cBhvr>
                                        <p:cTn id="19" dur="1000" fill="hold"/>
                                        <p:tgtEl>
                                          <p:spTgt spid="9">
                                            <p:graphicEl>
                                              <a:dgm id="{86B64349-634E-A040-BBF7-7001D2089A14}"/>
                                            </p:graphicEl>
                                          </p:spTgt>
                                        </p:tgtEl>
                                        <p:attrNameLst>
                                          <p:attrName>ppt_w</p:attrName>
                                        </p:attrNameLst>
                                      </p:cBhvr>
                                      <p:tavLst>
                                        <p:tav tm="0">
                                          <p:val>
                                            <p:strVal val="#ppt_w*0.70"/>
                                          </p:val>
                                        </p:tav>
                                        <p:tav tm="100000">
                                          <p:val>
                                            <p:strVal val="#ppt_w"/>
                                          </p:val>
                                        </p:tav>
                                      </p:tavLst>
                                    </p:anim>
                                    <p:anim calcmode="lin" valueType="num">
                                      <p:cBhvr>
                                        <p:cTn id="20" dur="1000" fill="hold"/>
                                        <p:tgtEl>
                                          <p:spTgt spid="9">
                                            <p:graphicEl>
                                              <a:dgm id="{86B64349-634E-A040-BBF7-7001D2089A14}"/>
                                            </p:graphicEl>
                                          </p:spTgt>
                                        </p:tgtEl>
                                        <p:attrNameLst>
                                          <p:attrName>ppt_h</p:attrName>
                                        </p:attrNameLst>
                                      </p:cBhvr>
                                      <p:tavLst>
                                        <p:tav tm="0">
                                          <p:val>
                                            <p:strVal val="#ppt_h"/>
                                          </p:val>
                                        </p:tav>
                                        <p:tav tm="100000">
                                          <p:val>
                                            <p:strVal val="#ppt_h"/>
                                          </p:val>
                                        </p:tav>
                                      </p:tavLst>
                                    </p:anim>
                                    <p:animEffect transition="in" filter="fade">
                                      <p:cBhvr>
                                        <p:cTn id="21" dur="1000"/>
                                        <p:tgtEl>
                                          <p:spTgt spid="9">
                                            <p:graphicEl>
                                              <a:dgm id="{86B64349-634E-A040-BBF7-7001D2089A14}"/>
                                            </p:graphicEl>
                                          </p:spTgt>
                                        </p:tgtEl>
                                      </p:cBhvr>
                                    </p:animEffect>
                                  </p:childTnLst>
                                </p:cTn>
                              </p:par>
                              <p:par>
                                <p:cTn id="22" presetID="55" presetClass="entr" presetSubtype="0" fill="hold" grpId="0" nodeType="withEffect">
                                  <p:stCondLst>
                                    <p:cond delay="0"/>
                                  </p:stCondLst>
                                  <p:childTnLst>
                                    <p:set>
                                      <p:cBhvr>
                                        <p:cTn id="23" dur="1" fill="hold">
                                          <p:stCondLst>
                                            <p:cond delay="0"/>
                                          </p:stCondLst>
                                        </p:cTn>
                                        <p:tgtEl>
                                          <p:spTgt spid="9">
                                            <p:graphicEl>
                                              <a:dgm id="{FECD620E-ED4D-5844-B31B-E29B2D194B6E}"/>
                                            </p:graphicEl>
                                          </p:spTgt>
                                        </p:tgtEl>
                                        <p:attrNameLst>
                                          <p:attrName>style.visibility</p:attrName>
                                        </p:attrNameLst>
                                      </p:cBhvr>
                                      <p:to>
                                        <p:strVal val="visible"/>
                                      </p:to>
                                    </p:set>
                                    <p:anim calcmode="lin" valueType="num">
                                      <p:cBhvr>
                                        <p:cTn id="24" dur="1000" fill="hold"/>
                                        <p:tgtEl>
                                          <p:spTgt spid="9">
                                            <p:graphicEl>
                                              <a:dgm id="{FECD620E-ED4D-5844-B31B-E29B2D194B6E}"/>
                                            </p:graphicEl>
                                          </p:spTgt>
                                        </p:tgtEl>
                                        <p:attrNameLst>
                                          <p:attrName>ppt_w</p:attrName>
                                        </p:attrNameLst>
                                      </p:cBhvr>
                                      <p:tavLst>
                                        <p:tav tm="0">
                                          <p:val>
                                            <p:strVal val="#ppt_w*0.70"/>
                                          </p:val>
                                        </p:tav>
                                        <p:tav tm="100000">
                                          <p:val>
                                            <p:strVal val="#ppt_w"/>
                                          </p:val>
                                        </p:tav>
                                      </p:tavLst>
                                    </p:anim>
                                    <p:anim calcmode="lin" valueType="num">
                                      <p:cBhvr>
                                        <p:cTn id="25" dur="1000" fill="hold"/>
                                        <p:tgtEl>
                                          <p:spTgt spid="9">
                                            <p:graphicEl>
                                              <a:dgm id="{FECD620E-ED4D-5844-B31B-E29B2D194B6E}"/>
                                            </p:graphicEl>
                                          </p:spTgt>
                                        </p:tgtEl>
                                        <p:attrNameLst>
                                          <p:attrName>ppt_h</p:attrName>
                                        </p:attrNameLst>
                                      </p:cBhvr>
                                      <p:tavLst>
                                        <p:tav tm="0">
                                          <p:val>
                                            <p:strVal val="#ppt_h"/>
                                          </p:val>
                                        </p:tav>
                                        <p:tav tm="100000">
                                          <p:val>
                                            <p:strVal val="#ppt_h"/>
                                          </p:val>
                                        </p:tav>
                                      </p:tavLst>
                                    </p:anim>
                                    <p:animEffect transition="in" filter="fade">
                                      <p:cBhvr>
                                        <p:cTn id="26" dur="1000"/>
                                        <p:tgtEl>
                                          <p:spTgt spid="9">
                                            <p:graphicEl>
                                              <a:dgm id="{FECD620E-ED4D-5844-B31B-E29B2D194B6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55" presetClass="entr" presetSubtype="0" fill="hold" grpId="0" nodeType="clickEffect">
                                  <p:stCondLst>
                                    <p:cond delay="0"/>
                                  </p:stCondLst>
                                  <p:childTnLst>
                                    <p:set>
                                      <p:cBhvr>
                                        <p:cTn id="30" dur="1" fill="hold">
                                          <p:stCondLst>
                                            <p:cond delay="0"/>
                                          </p:stCondLst>
                                        </p:cTn>
                                        <p:tgtEl>
                                          <p:spTgt spid="9">
                                            <p:graphicEl>
                                              <a:dgm id="{E97AAD72-C9C4-B44F-BF68-144B3C497307}"/>
                                            </p:graphicEl>
                                          </p:spTgt>
                                        </p:tgtEl>
                                        <p:attrNameLst>
                                          <p:attrName>style.visibility</p:attrName>
                                        </p:attrNameLst>
                                      </p:cBhvr>
                                      <p:to>
                                        <p:strVal val="visible"/>
                                      </p:to>
                                    </p:set>
                                    <p:anim calcmode="lin" valueType="num">
                                      <p:cBhvr>
                                        <p:cTn id="31" dur="1000" fill="hold"/>
                                        <p:tgtEl>
                                          <p:spTgt spid="9">
                                            <p:graphicEl>
                                              <a:dgm id="{E97AAD72-C9C4-B44F-BF68-144B3C497307}"/>
                                            </p:graphicEl>
                                          </p:spTgt>
                                        </p:tgtEl>
                                        <p:attrNameLst>
                                          <p:attrName>ppt_w</p:attrName>
                                        </p:attrNameLst>
                                      </p:cBhvr>
                                      <p:tavLst>
                                        <p:tav tm="0">
                                          <p:val>
                                            <p:strVal val="#ppt_w*0.70"/>
                                          </p:val>
                                        </p:tav>
                                        <p:tav tm="100000">
                                          <p:val>
                                            <p:strVal val="#ppt_w"/>
                                          </p:val>
                                        </p:tav>
                                      </p:tavLst>
                                    </p:anim>
                                    <p:anim calcmode="lin" valueType="num">
                                      <p:cBhvr>
                                        <p:cTn id="32" dur="1000" fill="hold"/>
                                        <p:tgtEl>
                                          <p:spTgt spid="9">
                                            <p:graphicEl>
                                              <a:dgm id="{E97AAD72-C9C4-B44F-BF68-144B3C497307}"/>
                                            </p:graphicEl>
                                          </p:spTgt>
                                        </p:tgtEl>
                                        <p:attrNameLst>
                                          <p:attrName>ppt_h</p:attrName>
                                        </p:attrNameLst>
                                      </p:cBhvr>
                                      <p:tavLst>
                                        <p:tav tm="0">
                                          <p:val>
                                            <p:strVal val="#ppt_h"/>
                                          </p:val>
                                        </p:tav>
                                        <p:tav tm="100000">
                                          <p:val>
                                            <p:strVal val="#ppt_h"/>
                                          </p:val>
                                        </p:tav>
                                      </p:tavLst>
                                    </p:anim>
                                    <p:animEffect transition="in" filter="fade">
                                      <p:cBhvr>
                                        <p:cTn id="33" dur="1000"/>
                                        <p:tgtEl>
                                          <p:spTgt spid="9">
                                            <p:graphicEl>
                                              <a:dgm id="{E97AAD72-C9C4-B44F-BF68-144B3C497307}"/>
                                            </p:graphicEl>
                                          </p:spTgt>
                                        </p:tgtEl>
                                      </p:cBhvr>
                                    </p:animEffect>
                                  </p:childTnLst>
                                </p:cTn>
                              </p:par>
                              <p:par>
                                <p:cTn id="34" presetID="55" presetClass="entr" presetSubtype="0" fill="hold" grpId="0" nodeType="withEffect">
                                  <p:stCondLst>
                                    <p:cond delay="0"/>
                                  </p:stCondLst>
                                  <p:childTnLst>
                                    <p:set>
                                      <p:cBhvr>
                                        <p:cTn id="35" dur="1" fill="hold">
                                          <p:stCondLst>
                                            <p:cond delay="0"/>
                                          </p:stCondLst>
                                        </p:cTn>
                                        <p:tgtEl>
                                          <p:spTgt spid="9">
                                            <p:graphicEl>
                                              <a:dgm id="{37116D10-537F-8545-830F-009A318A6A46}"/>
                                            </p:graphicEl>
                                          </p:spTgt>
                                        </p:tgtEl>
                                        <p:attrNameLst>
                                          <p:attrName>style.visibility</p:attrName>
                                        </p:attrNameLst>
                                      </p:cBhvr>
                                      <p:to>
                                        <p:strVal val="visible"/>
                                      </p:to>
                                    </p:set>
                                    <p:anim calcmode="lin" valueType="num">
                                      <p:cBhvr>
                                        <p:cTn id="36" dur="1000" fill="hold"/>
                                        <p:tgtEl>
                                          <p:spTgt spid="9">
                                            <p:graphicEl>
                                              <a:dgm id="{37116D10-537F-8545-830F-009A318A6A46}"/>
                                            </p:graphicEl>
                                          </p:spTgt>
                                        </p:tgtEl>
                                        <p:attrNameLst>
                                          <p:attrName>ppt_w</p:attrName>
                                        </p:attrNameLst>
                                      </p:cBhvr>
                                      <p:tavLst>
                                        <p:tav tm="0">
                                          <p:val>
                                            <p:strVal val="#ppt_w*0.70"/>
                                          </p:val>
                                        </p:tav>
                                        <p:tav tm="100000">
                                          <p:val>
                                            <p:strVal val="#ppt_w"/>
                                          </p:val>
                                        </p:tav>
                                      </p:tavLst>
                                    </p:anim>
                                    <p:anim calcmode="lin" valueType="num">
                                      <p:cBhvr>
                                        <p:cTn id="37" dur="1000" fill="hold"/>
                                        <p:tgtEl>
                                          <p:spTgt spid="9">
                                            <p:graphicEl>
                                              <a:dgm id="{37116D10-537F-8545-830F-009A318A6A46}"/>
                                            </p:graphicEl>
                                          </p:spTgt>
                                        </p:tgtEl>
                                        <p:attrNameLst>
                                          <p:attrName>ppt_h</p:attrName>
                                        </p:attrNameLst>
                                      </p:cBhvr>
                                      <p:tavLst>
                                        <p:tav tm="0">
                                          <p:val>
                                            <p:strVal val="#ppt_h"/>
                                          </p:val>
                                        </p:tav>
                                        <p:tav tm="100000">
                                          <p:val>
                                            <p:strVal val="#ppt_h"/>
                                          </p:val>
                                        </p:tav>
                                      </p:tavLst>
                                    </p:anim>
                                    <p:animEffect transition="in" filter="fade">
                                      <p:cBhvr>
                                        <p:cTn id="38" dur="1000"/>
                                        <p:tgtEl>
                                          <p:spTgt spid="9">
                                            <p:graphicEl>
                                              <a:dgm id="{37116D10-537F-8545-830F-009A318A6A46}"/>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55" presetClass="entr" presetSubtype="0" fill="hold" grpId="0" nodeType="clickEffect">
                                  <p:stCondLst>
                                    <p:cond delay="0"/>
                                  </p:stCondLst>
                                  <p:childTnLst>
                                    <p:set>
                                      <p:cBhvr>
                                        <p:cTn id="42" dur="1" fill="hold">
                                          <p:stCondLst>
                                            <p:cond delay="0"/>
                                          </p:stCondLst>
                                        </p:cTn>
                                        <p:tgtEl>
                                          <p:spTgt spid="9">
                                            <p:graphicEl>
                                              <a:dgm id="{3CB3EF5D-8A8F-534B-8237-0D26A727E7F2}"/>
                                            </p:graphicEl>
                                          </p:spTgt>
                                        </p:tgtEl>
                                        <p:attrNameLst>
                                          <p:attrName>style.visibility</p:attrName>
                                        </p:attrNameLst>
                                      </p:cBhvr>
                                      <p:to>
                                        <p:strVal val="visible"/>
                                      </p:to>
                                    </p:set>
                                    <p:anim calcmode="lin" valueType="num">
                                      <p:cBhvr>
                                        <p:cTn id="43" dur="1000" fill="hold"/>
                                        <p:tgtEl>
                                          <p:spTgt spid="9">
                                            <p:graphicEl>
                                              <a:dgm id="{3CB3EF5D-8A8F-534B-8237-0D26A727E7F2}"/>
                                            </p:graphicEl>
                                          </p:spTgt>
                                        </p:tgtEl>
                                        <p:attrNameLst>
                                          <p:attrName>ppt_w</p:attrName>
                                        </p:attrNameLst>
                                      </p:cBhvr>
                                      <p:tavLst>
                                        <p:tav tm="0">
                                          <p:val>
                                            <p:strVal val="#ppt_w*0.70"/>
                                          </p:val>
                                        </p:tav>
                                        <p:tav tm="100000">
                                          <p:val>
                                            <p:strVal val="#ppt_w"/>
                                          </p:val>
                                        </p:tav>
                                      </p:tavLst>
                                    </p:anim>
                                    <p:anim calcmode="lin" valueType="num">
                                      <p:cBhvr>
                                        <p:cTn id="44" dur="1000" fill="hold"/>
                                        <p:tgtEl>
                                          <p:spTgt spid="9">
                                            <p:graphicEl>
                                              <a:dgm id="{3CB3EF5D-8A8F-534B-8237-0D26A727E7F2}"/>
                                            </p:graphicEl>
                                          </p:spTgt>
                                        </p:tgtEl>
                                        <p:attrNameLst>
                                          <p:attrName>ppt_h</p:attrName>
                                        </p:attrNameLst>
                                      </p:cBhvr>
                                      <p:tavLst>
                                        <p:tav tm="0">
                                          <p:val>
                                            <p:strVal val="#ppt_h"/>
                                          </p:val>
                                        </p:tav>
                                        <p:tav tm="100000">
                                          <p:val>
                                            <p:strVal val="#ppt_h"/>
                                          </p:val>
                                        </p:tav>
                                      </p:tavLst>
                                    </p:anim>
                                    <p:animEffect transition="in" filter="fade">
                                      <p:cBhvr>
                                        <p:cTn id="45" dur="1000"/>
                                        <p:tgtEl>
                                          <p:spTgt spid="9">
                                            <p:graphicEl>
                                              <a:dgm id="{3CB3EF5D-8A8F-534B-8237-0D26A727E7F2}"/>
                                            </p:graphicEl>
                                          </p:spTgt>
                                        </p:tgtEl>
                                      </p:cBhvr>
                                    </p:animEffect>
                                  </p:childTnLst>
                                </p:cTn>
                              </p:par>
                              <p:par>
                                <p:cTn id="46" presetID="55" presetClass="entr" presetSubtype="0" fill="hold" grpId="0" nodeType="withEffect">
                                  <p:stCondLst>
                                    <p:cond delay="0"/>
                                  </p:stCondLst>
                                  <p:childTnLst>
                                    <p:set>
                                      <p:cBhvr>
                                        <p:cTn id="47" dur="1" fill="hold">
                                          <p:stCondLst>
                                            <p:cond delay="0"/>
                                          </p:stCondLst>
                                        </p:cTn>
                                        <p:tgtEl>
                                          <p:spTgt spid="9">
                                            <p:graphicEl>
                                              <a:dgm id="{800BAC79-F11D-284F-B969-45E390024F0A}"/>
                                            </p:graphicEl>
                                          </p:spTgt>
                                        </p:tgtEl>
                                        <p:attrNameLst>
                                          <p:attrName>style.visibility</p:attrName>
                                        </p:attrNameLst>
                                      </p:cBhvr>
                                      <p:to>
                                        <p:strVal val="visible"/>
                                      </p:to>
                                    </p:set>
                                    <p:anim calcmode="lin" valueType="num">
                                      <p:cBhvr>
                                        <p:cTn id="48" dur="1000" fill="hold"/>
                                        <p:tgtEl>
                                          <p:spTgt spid="9">
                                            <p:graphicEl>
                                              <a:dgm id="{800BAC79-F11D-284F-B969-45E390024F0A}"/>
                                            </p:graphicEl>
                                          </p:spTgt>
                                        </p:tgtEl>
                                        <p:attrNameLst>
                                          <p:attrName>ppt_w</p:attrName>
                                        </p:attrNameLst>
                                      </p:cBhvr>
                                      <p:tavLst>
                                        <p:tav tm="0">
                                          <p:val>
                                            <p:strVal val="#ppt_w*0.70"/>
                                          </p:val>
                                        </p:tav>
                                        <p:tav tm="100000">
                                          <p:val>
                                            <p:strVal val="#ppt_w"/>
                                          </p:val>
                                        </p:tav>
                                      </p:tavLst>
                                    </p:anim>
                                    <p:anim calcmode="lin" valueType="num">
                                      <p:cBhvr>
                                        <p:cTn id="49" dur="1000" fill="hold"/>
                                        <p:tgtEl>
                                          <p:spTgt spid="9">
                                            <p:graphicEl>
                                              <a:dgm id="{800BAC79-F11D-284F-B969-45E390024F0A}"/>
                                            </p:graphicEl>
                                          </p:spTgt>
                                        </p:tgtEl>
                                        <p:attrNameLst>
                                          <p:attrName>ppt_h</p:attrName>
                                        </p:attrNameLst>
                                      </p:cBhvr>
                                      <p:tavLst>
                                        <p:tav tm="0">
                                          <p:val>
                                            <p:strVal val="#ppt_h"/>
                                          </p:val>
                                        </p:tav>
                                        <p:tav tm="100000">
                                          <p:val>
                                            <p:strVal val="#ppt_h"/>
                                          </p:val>
                                        </p:tav>
                                      </p:tavLst>
                                    </p:anim>
                                    <p:animEffect transition="in" filter="fade">
                                      <p:cBhvr>
                                        <p:cTn id="50" dur="1000"/>
                                        <p:tgtEl>
                                          <p:spTgt spid="9">
                                            <p:graphicEl>
                                              <a:dgm id="{800BAC79-F11D-284F-B969-45E390024F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BA36F-5271-0B49-9037-126189A191B3}"/>
              </a:ext>
            </a:extLst>
          </p:cNvPr>
          <p:cNvSpPr>
            <a:spLocks noGrp="1"/>
          </p:cNvSpPr>
          <p:nvPr>
            <p:ph type="title"/>
          </p:nvPr>
        </p:nvSpPr>
        <p:spPr>
          <a:xfrm>
            <a:off x="1789110" y="79728"/>
            <a:ext cx="8229600" cy="684977"/>
          </a:xfrm>
        </p:spPr>
        <p:txBody>
          <a:bodyPr>
            <a:normAutofit fontScale="90000"/>
          </a:bodyPr>
          <a:lstStyle/>
          <a:p>
            <a:pPr algn="l"/>
            <a:r>
              <a:rPr lang="en-GB">
                <a:latin typeface="Arial"/>
                <a:cs typeface="Arial"/>
              </a:rPr>
              <a:t>The path to CSR for hotels?</a:t>
            </a:r>
          </a:p>
        </p:txBody>
      </p:sp>
      <p:sp>
        <p:nvSpPr>
          <p:cNvPr id="4" name="Content Placeholder 3">
            <a:extLst>
              <a:ext uri="{FF2B5EF4-FFF2-40B4-BE49-F238E27FC236}">
                <a16:creationId xmlns:a16="http://schemas.microsoft.com/office/drawing/2014/main" id="{88488697-1747-BC4E-9F14-DD4E07CE3748}"/>
              </a:ext>
            </a:extLst>
          </p:cNvPr>
          <p:cNvSpPr>
            <a:spLocks noGrp="1"/>
          </p:cNvSpPr>
          <p:nvPr>
            <p:ph idx="1"/>
          </p:nvPr>
        </p:nvSpPr>
        <p:spPr>
          <a:xfrm>
            <a:off x="1812371" y="777506"/>
            <a:ext cx="8597823" cy="4968552"/>
          </a:xfrm>
        </p:spPr>
        <p:txBody>
          <a:bodyPr>
            <a:noAutofit/>
          </a:bodyPr>
          <a:lstStyle/>
          <a:p>
            <a:pPr marL="0" indent="0" algn="just">
              <a:buNone/>
            </a:pPr>
            <a:r>
              <a:rPr lang="en-GB" sz="1800"/>
              <a:t>Green marketing is well past the stage of simply accentuating what you are already doing that can be considered green, just as a green audience is well past the stage of just accepting your word as an eco-friendly endorsement. One thing that the sustainable dollar sector now demands is – </a:t>
            </a:r>
            <a:r>
              <a:rPr lang="en-GB" sz="1800" b="1"/>
              <a:t>transparency</a:t>
            </a:r>
            <a:r>
              <a:rPr lang="en-GB" sz="1800"/>
              <a:t>. </a:t>
            </a:r>
          </a:p>
          <a:p>
            <a:pPr marL="0" indent="0" algn="just">
              <a:buNone/>
            </a:pPr>
            <a:endParaRPr lang="en-GB" sz="1800"/>
          </a:p>
          <a:p>
            <a:pPr marL="0" indent="0" algn="just">
              <a:buNone/>
            </a:pPr>
            <a:r>
              <a:rPr lang="en-GB" sz="1800"/>
              <a:t>CSR has to be endemic within an organization to gain a loyal following. You need to have </a:t>
            </a:r>
            <a:r>
              <a:rPr lang="en-GB" sz="1800" b="1"/>
              <a:t>reduce, reusing and recycling policies </a:t>
            </a:r>
            <a:r>
              <a:rPr lang="en-GB" sz="1800"/>
              <a:t>in place, </a:t>
            </a:r>
            <a:r>
              <a:rPr lang="en-GB" sz="1800" b="1"/>
              <a:t>ethical treatment of workers</a:t>
            </a:r>
            <a:r>
              <a:rPr lang="en-GB" sz="1800"/>
              <a:t>, low carbon footprint, local supply and organic ingredients. If you only have one of these elements and choose to market it, that’s fine, but be honest about all the rest. Don’t try and dress up anything that is not genuine, or you suffer from ‘</a:t>
            </a:r>
            <a:r>
              <a:rPr lang="en-GB" sz="1800" b="1">
                <a:solidFill>
                  <a:schemeClr val="accent3"/>
                </a:solidFill>
              </a:rPr>
              <a:t>Greenwashing</a:t>
            </a:r>
            <a:r>
              <a:rPr lang="en-GB" sz="1800"/>
              <a:t>’ and credibility will take a massive dent.</a:t>
            </a:r>
          </a:p>
          <a:p>
            <a:pPr marL="0" indent="0" algn="just">
              <a:buNone/>
            </a:pPr>
            <a:endParaRPr lang="en-GB" sz="1800"/>
          </a:p>
          <a:p>
            <a:pPr marL="0" indent="0" algn="just">
              <a:buNone/>
            </a:pPr>
            <a:r>
              <a:rPr lang="en-GB" sz="1800"/>
              <a:t>The marketing also has to be </a:t>
            </a:r>
            <a:r>
              <a:rPr lang="en-GB" sz="1800" b="1"/>
              <a:t>genuine, truthful and particularly non-consumerist </a:t>
            </a:r>
            <a:r>
              <a:rPr lang="en-GB" sz="1800"/>
              <a:t>consumerism. Eco-friendly buyers do not want to be sold to. They want to be informed – even involved if they can. If you don’t bring the information they desire to them, they will use the internet and social media to find out what they want to know. </a:t>
            </a:r>
          </a:p>
        </p:txBody>
      </p:sp>
    </p:spTree>
    <p:extLst>
      <p:ext uri="{BB962C8B-B14F-4D97-AF65-F5344CB8AC3E}">
        <p14:creationId xmlns:p14="http://schemas.microsoft.com/office/powerpoint/2010/main" val="2149782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69A6732-89CC-4CBD-803F-F787B5E6C8D9}"/>
              </a:ext>
            </a:extLst>
          </p:cNvPr>
          <p:cNvSpPr txBox="1"/>
          <p:nvPr/>
        </p:nvSpPr>
        <p:spPr>
          <a:xfrm>
            <a:off x="1972089" y="1899615"/>
            <a:ext cx="4529325" cy="3477875"/>
          </a:xfrm>
          <a:prstGeom prst="rect">
            <a:avLst/>
          </a:prstGeom>
          <a:noFill/>
        </p:spPr>
        <p:txBody>
          <a:bodyPr wrap="square">
            <a:spAutoFit/>
          </a:bodyPr>
          <a:lstStyle/>
          <a:p>
            <a:r>
              <a:rPr lang="en-GB" sz="2000" b="1">
                <a:solidFill>
                  <a:srgbClr val="1E1E1E"/>
                </a:solidFill>
                <a:latin typeface="Arial" panose="020B0604020202020204" pitchFamily="34" charset="0"/>
              </a:rPr>
              <a:t>Location:</a:t>
            </a:r>
            <a:r>
              <a:rPr lang="en-GB" sz="2000">
                <a:solidFill>
                  <a:srgbClr val="1E1E1E"/>
                </a:solidFill>
                <a:latin typeface="Arial" panose="020B0604020202020204" pitchFamily="34" charset="0"/>
              </a:rPr>
              <a:t> </a:t>
            </a:r>
            <a:r>
              <a:rPr lang="en-GB" sz="2000">
                <a:solidFill>
                  <a:srgbClr val="0000FF"/>
                </a:solidFill>
                <a:latin typeface="Arial" panose="020B0604020202020204" pitchFamily="34" charset="0"/>
                <a:hlinkClick r:id="rId3"/>
              </a:rPr>
              <a:t>Euston House 81-103 Euston Street, Camden, London NW1 2EZ</a:t>
            </a:r>
            <a:br>
              <a:rPr lang="en-GB" sz="2000"/>
            </a:br>
            <a:r>
              <a:rPr lang="en-GB" sz="2000" b="1">
                <a:solidFill>
                  <a:srgbClr val="1E1E1E"/>
                </a:solidFill>
                <a:latin typeface="Arial" panose="020B0604020202020204" pitchFamily="34" charset="0"/>
              </a:rPr>
              <a:t>How are they Socially Responsible? </a:t>
            </a:r>
            <a:r>
              <a:rPr lang="en-GB" sz="2000">
                <a:solidFill>
                  <a:srgbClr val="1E1E1E"/>
                </a:solidFill>
                <a:latin typeface="Arial" panose="020B0604020202020204" pitchFamily="34" charset="0"/>
              </a:rPr>
              <a:t>In the heart of London, The Wesley is the UK’s first certified Ethical Hotel and supports marginalized students and young people across the UK, and overseas supports educational projects in Kenya.</a:t>
            </a:r>
            <a:endParaRPr lang="en-GB" sz="2000"/>
          </a:p>
        </p:txBody>
      </p:sp>
      <p:sp>
        <p:nvSpPr>
          <p:cNvPr id="8" name="TextBox 7">
            <a:extLst>
              <a:ext uri="{FF2B5EF4-FFF2-40B4-BE49-F238E27FC236}">
                <a16:creationId xmlns:a16="http://schemas.microsoft.com/office/drawing/2014/main" id="{FCF9D02A-270F-49BF-8ECF-5134175FAD83}"/>
              </a:ext>
            </a:extLst>
          </p:cNvPr>
          <p:cNvSpPr txBox="1"/>
          <p:nvPr/>
        </p:nvSpPr>
        <p:spPr>
          <a:xfrm>
            <a:off x="1972089" y="450358"/>
            <a:ext cx="7833627" cy="1323439"/>
          </a:xfrm>
          <a:prstGeom prst="rect">
            <a:avLst/>
          </a:prstGeom>
          <a:noFill/>
        </p:spPr>
        <p:txBody>
          <a:bodyPr wrap="square" lIns="91440" tIns="45720" rIns="91440" bIns="45720" anchor="t">
            <a:spAutoFit/>
          </a:bodyPr>
          <a:lstStyle/>
          <a:p>
            <a:r>
              <a:rPr lang="en-GB" sz="4000">
                <a:solidFill>
                  <a:srgbClr val="1E1E1E"/>
                </a:solidFill>
                <a:latin typeface="Arial"/>
                <a:cs typeface="Arial"/>
              </a:rPr>
              <a:t>Socially Responsible Hotels – </a:t>
            </a:r>
            <a:endParaRPr lang="en-US">
              <a:latin typeface="Arial"/>
              <a:cs typeface="Arial"/>
            </a:endParaRPr>
          </a:p>
          <a:p>
            <a:r>
              <a:rPr lang="en-GB" sz="4000">
                <a:solidFill>
                  <a:srgbClr val="1E1E1E"/>
                </a:solidFill>
                <a:latin typeface="Arial"/>
                <a:cs typeface="Arial"/>
              </a:rPr>
              <a:t>The Wesley</a:t>
            </a:r>
            <a:endParaRPr lang="en-GB">
              <a:latin typeface="Arial"/>
              <a:cs typeface="Arial"/>
            </a:endParaRPr>
          </a:p>
        </p:txBody>
      </p:sp>
      <p:sp>
        <p:nvSpPr>
          <p:cNvPr id="10" name="TextBox 9">
            <a:extLst>
              <a:ext uri="{FF2B5EF4-FFF2-40B4-BE49-F238E27FC236}">
                <a16:creationId xmlns:a16="http://schemas.microsoft.com/office/drawing/2014/main" id="{2E8CFF01-699F-41FB-8A34-E288394E429E}"/>
              </a:ext>
            </a:extLst>
          </p:cNvPr>
          <p:cNvSpPr txBox="1"/>
          <p:nvPr/>
        </p:nvSpPr>
        <p:spPr>
          <a:xfrm>
            <a:off x="6347105" y="4957834"/>
            <a:ext cx="4115588" cy="584775"/>
          </a:xfrm>
          <a:prstGeom prst="rect">
            <a:avLst/>
          </a:prstGeom>
          <a:noFill/>
        </p:spPr>
        <p:txBody>
          <a:bodyPr wrap="square">
            <a:spAutoFit/>
          </a:bodyPr>
          <a:lstStyle/>
          <a:p>
            <a:r>
              <a:rPr lang="en-GB" sz="1600">
                <a:latin typeface="Arial" panose="020B0604020202020204" pitchFamily="34" charset="0"/>
                <a:cs typeface="Arial" panose="020B0604020202020204" pitchFamily="34" charset="0"/>
                <a:hlinkClick r:id="rId4"/>
              </a:rPr>
              <a:t>Socially Responsible Hotels &amp; Where To Find Them (maketimetoseetheworld.com)</a:t>
            </a:r>
            <a:endParaRPr lang="en-GB" sz="160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1E7B9C32-FBDC-2332-9151-F06F447D6A5E}"/>
              </a:ext>
            </a:extLst>
          </p:cNvPr>
          <p:cNvSpPr txBox="1"/>
          <p:nvPr/>
        </p:nvSpPr>
        <p:spPr>
          <a:xfrm>
            <a:off x="2060265" y="258953"/>
            <a:ext cx="7645995" cy="523220"/>
          </a:xfrm>
          <a:prstGeom prst="rect">
            <a:avLst/>
          </a:prstGeom>
          <a:noFill/>
        </p:spPr>
        <p:txBody>
          <a:bodyPr wrap="square" lIns="91440" tIns="45720" rIns="91440" bIns="45720" rtlCol="0" anchor="t">
            <a:spAutoFit/>
          </a:bodyPr>
          <a:lstStyle/>
          <a:p>
            <a:endParaRPr lang="en-GB" sz="2800">
              <a:latin typeface="Arial" panose="020B0604020202020204" pitchFamily="34" charset="0"/>
              <a:cs typeface="Arial" panose="020B0604020202020204" pitchFamily="34" charset="0"/>
            </a:endParaRPr>
          </a:p>
        </p:txBody>
      </p:sp>
      <p:pic>
        <p:nvPicPr>
          <p:cNvPr id="3" name="Picture 6">
            <a:extLst>
              <a:ext uri="{FF2B5EF4-FFF2-40B4-BE49-F238E27FC236}">
                <a16:creationId xmlns:a16="http://schemas.microsoft.com/office/drawing/2014/main" id="{AE648EEF-0E17-2FA4-989B-39057F08F7DD}"/>
              </a:ext>
            </a:extLst>
          </p:cNvPr>
          <p:cNvPicPr>
            <a:picLocks noChangeAspect="1"/>
          </p:cNvPicPr>
          <p:nvPr/>
        </p:nvPicPr>
        <p:blipFill>
          <a:blip r:embed="rId5"/>
          <a:stretch>
            <a:fillRect/>
          </a:stretch>
        </p:blipFill>
        <p:spPr>
          <a:xfrm>
            <a:off x="6581230" y="1529176"/>
            <a:ext cx="3417613" cy="3177789"/>
          </a:xfrm>
          <a:prstGeom prst="rect">
            <a:avLst/>
          </a:prstGeom>
        </p:spPr>
      </p:pic>
    </p:spTree>
    <p:extLst>
      <p:ext uri="{BB962C8B-B14F-4D97-AF65-F5344CB8AC3E}">
        <p14:creationId xmlns:p14="http://schemas.microsoft.com/office/powerpoint/2010/main" val="2763611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14339-3741-014E-B533-59FF9BD0104A}"/>
              </a:ext>
            </a:extLst>
          </p:cNvPr>
          <p:cNvSpPr>
            <a:spLocks noGrp="1"/>
          </p:cNvSpPr>
          <p:nvPr>
            <p:ph type="title"/>
          </p:nvPr>
        </p:nvSpPr>
        <p:spPr>
          <a:xfrm>
            <a:off x="1704603" y="0"/>
            <a:ext cx="8229600" cy="1143000"/>
          </a:xfrm>
        </p:spPr>
        <p:txBody>
          <a:bodyPr>
            <a:normAutofit/>
          </a:bodyPr>
          <a:lstStyle/>
          <a:p>
            <a:pPr algn="l"/>
            <a:r>
              <a:rPr lang="en-GB" sz="4000">
                <a:latin typeface="Arial"/>
                <a:cs typeface="Arial"/>
              </a:rPr>
              <a:t>The Time Is Now</a:t>
            </a:r>
          </a:p>
        </p:txBody>
      </p:sp>
      <p:pic>
        <p:nvPicPr>
          <p:cNvPr id="5" name="Content Placeholder 4" descr="A sign outside of a building&#10;&#10;Description automatically generated with low confidence">
            <a:extLst>
              <a:ext uri="{FF2B5EF4-FFF2-40B4-BE49-F238E27FC236}">
                <a16:creationId xmlns:a16="http://schemas.microsoft.com/office/drawing/2014/main" id="{91B371D7-AA63-6041-9E3A-F1159753DC91}"/>
              </a:ext>
            </a:extLst>
          </p:cNvPr>
          <p:cNvPicPr>
            <a:picLocks noGrp="1" noChangeAspect="1"/>
          </p:cNvPicPr>
          <p:nvPr>
            <p:ph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01105" y="1143001"/>
            <a:ext cx="4895453" cy="3916363"/>
          </a:xfrm>
        </p:spPr>
      </p:pic>
      <p:pic>
        <p:nvPicPr>
          <p:cNvPr id="7" name="Picture 6" descr="A picture containing text, building, outdoor, city&#10;&#10;Description automatically generated">
            <a:extLst>
              <a:ext uri="{FF2B5EF4-FFF2-40B4-BE49-F238E27FC236}">
                <a16:creationId xmlns:a16="http://schemas.microsoft.com/office/drawing/2014/main" id="{6C079FA3-3E21-E24A-AD79-1D057ADA9B6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733281" y="2248001"/>
            <a:ext cx="3746824" cy="2811362"/>
          </a:xfrm>
          <a:prstGeom prst="rect">
            <a:avLst/>
          </a:prstGeom>
        </p:spPr>
      </p:pic>
      <p:pic>
        <p:nvPicPr>
          <p:cNvPr id="10" name="Picture 9" descr="Icon&#10;&#10;Description automatically generated">
            <a:extLst>
              <a:ext uri="{FF2B5EF4-FFF2-40B4-BE49-F238E27FC236}">
                <a16:creationId xmlns:a16="http://schemas.microsoft.com/office/drawing/2014/main" id="{86343E3E-9FFF-6541-841A-61EEBAA696D7}"/>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755271" y="300884"/>
            <a:ext cx="1702844" cy="1702844"/>
          </a:xfrm>
          <a:prstGeom prst="rect">
            <a:avLst/>
          </a:prstGeom>
        </p:spPr>
      </p:pic>
      <p:sp>
        <p:nvSpPr>
          <p:cNvPr id="8" name="TextBox 7">
            <a:extLst>
              <a:ext uri="{FF2B5EF4-FFF2-40B4-BE49-F238E27FC236}">
                <a16:creationId xmlns:a16="http://schemas.microsoft.com/office/drawing/2014/main" id="{8C4CD2F5-AE5B-4FA2-B065-776259D21697}"/>
              </a:ext>
            </a:extLst>
          </p:cNvPr>
          <p:cNvSpPr txBox="1"/>
          <p:nvPr/>
        </p:nvSpPr>
        <p:spPr>
          <a:xfrm>
            <a:off x="1701105" y="5059363"/>
            <a:ext cx="8789791" cy="707886"/>
          </a:xfrm>
          <a:prstGeom prst="rect">
            <a:avLst/>
          </a:prstGeom>
          <a:noFill/>
        </p:spPr>
        <p:txBody>
          <a:bodyPr wrap="square">
            <a:spAutoFit/>
          </a:bodyPr>
          <a:lstStyle/>
          <a:p>
            <a:r>
              <a:rPr lang="en-GB" sz="2000">
                <a:latin typeface="Arial" panose="020B0604020202020204" pitchFamily="34" charset="0"/>
                <a:cs typeface="Arial" panose="020B0604020202020204" pitchFamily="34" charset="0"/>
              </a:rPr>
              <a:t>The Spain-based </a:t>
            </a:r>
            <a:r>
              <a:rPr lang="en-GB" sz="2000" i="1">
                <a:latin typeface="Arial" panose="020B0604020202020204" pitchFamily="34" charset="0"/>
                <a:cs typeface="Arial" panose="020B0604020202020204" pitchFamily="34" charset="0"/>
              </a:rPr>
              <a:t>Meliá Hotels International</a:t>
            </a:r>
            <a:r>
              <a:rPr lang="en-GB" sz="2000">
                <a:latin typeface="Arial" panose="020B0604020202020204" pitchFamily="34" charset="0"/>
                <a:cs typeface="Arial" panose="020B0604020202020204" pitchFamily="34" charset="0"/>
              </a:rPr>
              <a:t> was awarded the highest possible points in criteria such as Climate Strategy and Social Reporting</a:t>
            </a:r>
          </a:p>
        </p:txBody>
      </p:sp>
    </p:spTree>
    <p:extLst>
      <p:ext uri="{BB962C8B-B14F-4D97-AF65-F5344CB8AC3E}">
        <p14:creationId xmlns:p14="http://schemas.microsoft.com/office/powerpoint/2010/main" val="1858988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3F0D-6A62-8723-1E9E-55A2FF717952}"/>
              </a:ext>
            </a:extLst>
          </p:cNvPr>
          <p:cNvSpPr>
            <a:spLocks noGrp="1"/>
          </p:cNvSpPr>
          <p:nvPr>
            <p:ph type="title"/>
          </p:nvPr>
        </p:nvSpPr>
        <p:spPr/>
        <p:txBody>
          <a:bodyPr vert="horz" lIns="91440" tIns="45720" rIns="91440" bIns="45720" rtlCol="0" anchor="t">
            <a:normAutofit/>
          </a:bodyPr>
          <a:lstStyle/>
          <a:p>
            <a:r>
              <a:rPr lang="en-GB">
                <a:latin typeface="Arial"/>
                <a:cs typeface="Arial"/>
              </a:rPr>
              <a:t>Individual activity</a:t>
            </a:r>
            <a:endParaRPr lang="en-US">
              <a:latin typeface="Arial"/>
              <a:cs typeface="Arial"/>
            </a:endParaRPr>
          </a:p>
        </p:txBody>
      </p:sp>
      <p:sp>
        <p:nvSpPr>
          <p:cNvPr id="3" name="Content Placeholder 2">
            <a:extLst>
              <a:ext uri="{FF2B5EF4-FFF2-40B4-BE49-F238E27FC236}">
                <a16:creationId xmlns:a16="http://schemas.microsoft.com/office/drawing/2014/main" id="{178AE810-C3E5-FDA0-AE48-D3E0E2817C76}"/>
              </a:ext>
            </a:extLst>
          </p:cNvPr>
          <p:cNvSpPr>
            <a:spLocks noGrp="1"/>
          </p:cNvSpPr>
          <p:nvPr>
            <p:ph idx="1"/>
          </p:nvPr>
        </p:nvSpPr>
        <p:spPr/>
        <p:txBody>
          <a:bodyPr vert="horz" lIns="91440" tIns="45720" rIns="91440" bIns="45720" rtlCol="0" anchor="t">
            <a:normAutofit/>
          </a:bodyPr>
          <a:lstStyle/>
          <a:p>
            <a:r>
              <a:rPr lang="en-GB">
                <a:latin typeface="Arial"/>
                <a:cs typeface="Arial"/>
              </a:rPr>
              <a:t>What is the most ‘sustainable’ hotel in the world?</a:t>
            </a:r>
            <a:br>
              <a:rPr lang="en-GB"/>
            </a:br>
            <a:r>
              <a:rPr lang="en-GB">
                <a:latin typeface="Arial"/>
                <a:cs typeface="Arial"/>
              </a:rPr>
              <a:t>- Search online and put your answer in the chat box</a:t>
            </a:r>
            <a:br>
              <a:rPr lang="en-GB"/>
            </a:br>
            <a:r>
              <a:rPr lang="en-GB">
                <a:latin typeface="Arial"/>
                <a:cs typeface="Arial"/>
              </a:rPr>
              <a:t>- Also think about the criteria being used</a:t>
            </a:r>
          </a:p>
          <a:p>
            <a:endParaRPr lang="en-GB"/>
          </a:p>
        </p:txBody>
      </p:sp>
    </p:spTree>
    <p:extLst>
      <p:ext uri="{BB962C8B-B14F-4D97-AF65-F5344CB8AC3E}">
        <p14:creationId xmlns:p14="http://schemas.microsoft.com/office/powerpoint/2010/main" val="22150545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2FF1CAC1-8181-8E4B-8B83-4AEC567CF49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76414" y="502453"/>
            <a:ext cx="4191586" cy="2264420"/>
          </a:xfrm>
          <a:prstGeom prst="rect">
            <a:avLst/>
          </a:prstGeom>
        </p:spPr>
      </p:pic>
      <p:pic>
        <p:nvPicPr>
          <p:cNvPr id="6" name="Content Placeholder 4" descr="Sunburst chart&#10;&#10;Description automatically generated">
            <a:extLst>
              <a:ext uri="{FF2B5EF4-FFF2-40B4-BE49-F238E27FC236}">
                <a16:creationId xmlns:a16="http://schemas.microsoft.com/office/drawing/2014/main" id="{A0E49445-E40C-5B4C-9BDC-2D75A18FBA6B}"/>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39256" t="27885" r="38430" b="38579"/>
          <a:stretch/>
        </p:blipFill>
        <p:spPr>
          <a:xfrm>
            <a:off x="1847529" y="198525"/>
            <a:ext cx="793183" cy="763806"/>
          </a:xfrm>
          <a:prstGeom prst="rect">
            <a:avLst/>
          </a:prstGeom>
        </p:spPr>
      </p:pic>
      <p:sp>
        <p:nvSpPr>
          <p:cNvPr id="3" name="Content Placeholder 2">
            <a:extLst>
              <a:ext uri="{FF2B5EF4-FFF2-40B4-BE49-F238E27FC236}">
                <a16:creationId xmlns:a16="http://schemas.microsoft.com/office/drawing/2014/main" id="{7F66C6A7-AC19-E343-A475-292D448C9849}"/>
              </a:ext>
            </a:extLst>
          </p:cNvPr>
          <p:cNvSpPr>
            <a:spLocks noGrp="1"/>
          </p:cNvSpPr>
          <p:nvPr>
            <p:ph idx="1"/>
          </p:nvPr>
        </p:nvSpPr>
        <p:spPr>
          <a:xfrm>
            <a:off x="1631504" y="1032383"/>
            <a:ext cx="5400600" cy="4628865"/>
          </a:xfrm>
        </p:spPr>
        <p:txBody>
          <a:bodyPr vert="horz" lIns="91440" tIns="45720" rIns="91440" bIns="45720" rtlCol="0" anchor="t">
            <a:noAutofit/>
          </a:bodyPr>
          <a:lstStyle/>
          <a:p>
            <a:pPr marL="0" indent="0" algn="just">
              <a:buNone/>
            </a:pPr>
            <a:r>
              <a:rPr lang="en-GB" sz="1900" b="1" i="1">
                <a:latin typeface="Arial"/>
                <a:cs typeface="Arial"/>
              </a:rPr>
              <a:t>Accor</a:t>
            </a:r>
            <a:r>
              <a:rPr lang="en-GB" sz="1900" b="1">
                <a:latin typeface="Arial"/>
                <a:cs typeface="Arial"/>
              </a:rPr>
              <a:t> has been the leading hotel chain in its sustainable effort.</a:t>
            </a:r>
            <a:r>
              <a:rPr lang="en-GB" sz="1900">
                <a:latin typeface="Arial"/>
                <a:cs typeface="Arial"/>
              </a:rPr>
              <a:t> Their "Planet 21" initiative was launched in 2011 and addresses 10 of the 17 SDGs.</a:t>
            </a:r>
          </a:p>
          <a:p>
            <a:pPr marL="0" indent="0" algn="just">
              <a:buNone/>
            </a:pPr>
            <a:endParaRPr lang="en-GB" sz="1900">
              <a:latin typeface="Arial"/>
              <a:cs typeface="Arial"/>
            </a:endParaRPr>
          </a:p>
          <a:p>
            <a:pPr marL="0" indent="0" algn="just">
              <a:buNone/>
            </a:pPr>
            <a:r>
              <a:rPr lang="en-GB" sz="1900">
                <a:latin typeface="Arial"/>
                <a:cs typeface="Arial"/>
              </a:rPr>
              <a:t>In response, both </a:t>
            </a:r>
            <a:r>
              <a:rPr lang="en-GB" sz="1900" b="1">
                <a:latin typeface="Arial"/>
                <a:cs typeface="Arial"/>
              </a:rPr>
              <a:t>Marriott</a:t>
            </a:r>
            <a:r>
              <a:rPr lang="en-GB" sz="1900">
                <a:latin typeface="Arial"/>
                <a:cs typeface="Arial"/>
              </a:rPr>
              <a:t> and </a:t>
            </a:r>
            <a:r>
              <a:rPr lang="en-GB" sz="1900" b="1">
                <a:latin typeface="Arial"/>
                <a:cs typeface="Arial"/>
              </a:rPr>
              <a:t>Hilton</a:t>
            </a:r>
            <a:r>
              <a:rPr lang="en-GB" sz="1900">
                <a:latin typeface="Arial"/>
                <a:cs typeface="Arial"/>
              </a:rPr>
              <a:t> launched their own sustainability projects aimed to address the SDGs in 2018. Marriott is the leader in providing transparency regarding each property's efforts and has pledged for the goal "that by 2020, each property will have a 'Serve 360' section on their website with specific hotel impact metrics". </a:t>
            </a:r>
            <a:r>
              <a:rPr lang="en-GB" sz="1900" b="1">
                <a:latin typeface="Arial"/>
                <a:cs typeface="Arial"/>
              </a:rPr>
              <a:t>Accor</a:t>
            </a:r>
            <a:r>
              <a:rPr lang="en-GB" sz="1900">
                <a:latin typeface="Arial"/>
                <a:cs typeface="Arial"/>
              </a:rPr>
              <a:t> and </a:t>
            </a:r>
            <a:r>
              <a:rPr lang="en-GB" sz="1900" b="1">
                <a:latin typeface="Arial"/>
                <a:cs typeface="Arial"/>
              </a:rPr>
              <a:t>Hilton </a:t>
            </a:r>
            <a:r>
              <a:rPr lang="en-GB" sz="1900">
                <a:latin typeface="Arial"/>
                <a:cs typeface="Arial"/>
              </a:rPr>
              <a:t>also aim to provide property-wide transparent data in the future.</a:t>
            </a:r>
          </a:p>
          <a:p>
            <a:pPr marL="0" indent="0" algn="just">
              <a:buNone/>
            </a:pPr>
            <a:endParaRPr lang="en-GB" sz="1800"/>
          </a:p>
        </p:txBody>
      </p:sp>
      <p:sp>
        <p:nvSpPr>
          <p:cNvPr id="7" name="Title 1">
            <a:extLst>
              <a:ext uri="{FF2B5EF4-FFF2-40B4-BE49-F238E27FC236}">
                <a16:creationId xmlns:a16="http://schemas.microsoft.com/office/drawing/2014/main" id="{4A949013-AC7B-8F4B-90DD-1171EA6AD83F}"/>
              </a:ext>
            </a:extLst>
          </p:cNvPr>
          <p:cNvSpPr>
            <a:spLocks noGrp="1"/>
          </p:cNvSpPr>
          <p:nvPr>
            <p:ph type="title"/>
          </p:nvPr>
        </p:nvSpPr>
        <p:spPr>
          <a:xfrm>
            <a:off x="2711624" y="14441"/>
            <a:ext cx="8229600" cy="1143000"/>
          </a:xfrm>
        </p:spPr>
        <p:txBody>
          <a:bodyPr>
            <a:normAutofit/>
          </a:bodyPr>
          <a:lstStyle/>
          <a:p>
            <a:pPr algn="l"/>
            <a:r>
              <a:rPr lang="en-GB" sz="4000">
                <a:latin typeface="Arial"/>
                <a:cs typeface="Arial"/>
              </a:rPr>
              <a:t>3 of the best in class …</a:t>
            </a:r>
          </a:p>
        </p:txBody>
      </p:sp>
      <p:pic>
        <p:nvPicPr>
          <p:cNvPr id="8" name="Picture 7" descr="Logo, icon&#10;&#10;Description automatically generated">
            <a:extLst>
              <a:ext uri="{FF2B5EF4-FFF2-40B4-BE49-F238E27FC236}">
                <a16:creationId xmlns:a16="http://schemas.microsoft.com/office/drawing/2014/main" id="{E4378C50-61E4-6347-AB24-3D1C618187A0}"/>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769240" y="2304578"/>
            <a:ext cx="1933735" cy="1517982"/>
          </a:xfrm>
          <a:prstGeom prst="rect">
            <a:avLst/>
          </a:prstGeom>
        </p:spPr>
      </p:pic>
      <p:pic>
        <p:nvPicPr>
          <p:cNvPr id="11" name="Picture 10" descr="Logo, icon&#10;&#10;Description automatically generated">
            <a:extLst>
              <a:ext uri="{FF2B5EF4-FFF2-40B4-BE49-F238E27FC236}">
                <a16:creationId xmlns:a16="http://schemas.microsoft.com/office/drawing/2014/main" id="{32F821E4-F48C-9046-97A3-79C12689D3C7}"/>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656973" y="3973141"/>
            <a:ext cx="2158268" cy="1517982"/>
          </a:xfrm>
          <a:prstGeom prst="rect">
            <a:avLst/>
          </a:prstGeom>
        </p:spPr>
      </p:pic>
    </p:spTree>
    <p:extLst>
      <p:ext uri="{BB962C8B-B14F-4D97-AF65-F5344CB8AC3E}">
        <p14:creationId xmlns:p14="http://schemas.microsoft.com/office/powerpoint/2010/main" val="35510592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10;&#10;Description automatically generated">
            <a:extLst>
              <a:ext uri="{FF2B5EF4-FFF2-40B4-BE49-F238E27FC236}">
                <a16:creationId xmlns:a16="http://schemas.microsoft.com/office/drawing/2014/main" id="{2FF1CAC1-8181-8E4B-8B83-4AEC567CF49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2663" b="26861"/>
          <a:stretch/>
        </p:blipFill>
        <p:spPr>
          <a:xfrm>
            <a:off x="6672064" y="76379"/>
            <a:ext cx="3903554" cy="1064458"/>
          </a:xfrm>
          <a:prstGeom prst="rect">
            <a:avLst/>
          </a:prstGeom>
        </p:spPr>
      </p:pic>
      <p:pic>
        <p:nvPicPr>
          <p:cNvPr id="6" name="Content Placeholder 4" descr="Sunburst chart&#10;&#10;Description automatically generated">
            <a:extLst>
              <a:ext uri="{FF2B5EF4-FFF2-40B4-BE49-F238E27FC236}">
                <a16:creationId xmlns:a16="http://schemas.microsoft.com/office/drawing/2014/main" id="{A0E49445-E40C-5B4C-9BDC-2D75A18FBA6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39256" t="27885" r="38430" b="38579"/>
          <a:stretch/>
        </p:blipFill>
        <p:spPr>
          <a:xfrm>
            <a:off x="1847529" y="198525"/>
            <a:ext cx="793183" cy="763806"/>
          </a:xfrm>
          <a:prstGeom prst="rect">
            <a:avLst/>
          </a:prstGeom>
        </p:spPr>
      </p:pic>
      <p:sp>
        <p:nvSpPr>
          <p:cNvPr id="7" name="Title 1">
            <a:extLst>
              <a:ext uri="{FF2B5EF4-FFF2-40B4-BE49-F238E27FC236}">
                <a16:creationId xmlns:a16="http://schemas.microsoft.com/office/drawing/2014/main" id="{4A949013-AC7B-8F4B-90DD-1171EA6AD83F}"/>
              </a:ext>
            </a:extLst>
          </p:cNvPr>
          <p:cNvSpPr>
            <a:spLocks noGrp="1"/>
          </p:cNvSpPr>
          <p:nvPr>
            <p:ph type="title"/>
          </p:nvPr>
        </p:nvSpPr>
        <p:spPr>
          <a:xfrm>
            <a:off x="2711624" y="14441"/>
            <a:ext cx="8229600" cy="1143000"/>
          </a:xfrm>
        </p:spPr>
        <p:txBody>
          <a:bodyPr>
            <a:normAutofit/>
          </a:bodyPr>
          <a:lstStyle/>
          <a:p>
            <a:pPr algn="l"/>
            <a:r>
              <a:rPr lang="en-GB" sz="4000" b="1"/>
              <a:t>Best in class</a:t>
            </a:r>
          </a:p>
        </p:txBody>
      </p:sp>
      <p:pic>
        <p:nvPicPr>
          <p:cNvPr id="9" name="Online Media 8" descr="Planet 21 – the CSR program of AccorHotels">
            <a:hlinkClick r:id="" action="ppaction://media"/>
            <a:extLst>
              <a:ext uri="{FF2B5EF4-FFF2-40B4-BE49-F238E27FC236}">
                <a16:creationId xmlns:a16="http://schemas.microsoft.com/office/drawing/2014/main" id="{5158D201-AD8C-EA49-8E28-7BCD482101A9}"/>
              </a:ext>
            </a:extLst>
          </p:cNvPr>
          <p:cNvPicPr>
            <a:picLocks noRot="1" noChangeAspect="1"/>
          </p:cNvPicPr>
          <p:nvPr>
            <a:videoFile r:link="rId1"/>
          </p:nvPr>
        </p:nvPicPr>
        <p:blipFill>
          <a:blip r:embed="rId7"/>
          <a:stretch>
            <a:fillRect/>
          </a:stretch>
        </p:blipFill>
        <p:spPr>
          <a:xfrm>
            <a:off x="2351584" y="1140838"/>
            <a:ext cx="7652568" cy="4323701"/>
          </a:xfrm>
          <a:prstGeom prst="rect">
            <a:avLst/>
          </a:prstGeom>
        </p:spPr>
      </p:pic>
    </p:spTree>
    <p:extLst>
      <p:ext uri="{BB962C8B-B14F-4D97-AF65-F5344CB8AC3E}">
        <p14:creationId xmlns:p14="http://schemas.microsoft.com/office/powerpoint/2010/main" val="282441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8334" y="472847"/>
            <a:ext cx="7701045" cy="2015115"/>
          </a:xfrm>
        </p:spPr>
        <p:txBody>
          <a:bodyPr>
            <a:normAutofit/>
          </a:bodyPr>
          <a:lstStyle/>
          <a:p>
            <a:r>
              <a:rPr lang="en-GB" b="1">
                <a:solidFill>
                  <a:srgbClr val="00B050"/>
                </a:solidFill>
              </a:rPr>
              <a:t>But should we believe everything we see or read?</a:t>
            </a:r>
            <a:endParaRPr lang="en-US"/>
          </a:p>
        </p:txBody>
      </p:sp>
      <p:pic>
        <p:nvPicPr>
          <p:cNvPr id="6" name="Picture 6">
            <a:extLst>
              <a:ext uri="{FF2B5EF4-FFF2-40B4-BE49-F238E27FC236}">
                <a16:creationId xmlns:a16="http://schemas.microsoft.com/office/drawing/2014/main" id="{4E0698AD-3D08-BE36-DD3C-BBE4C4655F53}"/>
              </a:ext>
            </a:extLst>
          </p:cNvPr>
          <p:cNvPicPr>
            <a:picLocks noChangeAspect="1"/>
          </p:cNvPicPr>
          <p:nvPr/>
        </p:nvPicPr>
        <p:blipFill>
          <a:blip r:embed="rId3"/>
          <a:stretch>
            <a:fillRect/>
          </a:stretch>
        </p:blipFill>
        <p:spPr>
          <a:xfrm>
            <a:off x="4037280" y="2213441"/>
            <a:ext cx="4104228" cy="3395732"/>
          </a:xfrm>
          <a:prstGeom prst="rect">
            <a:avLst/>
          </a:prstGeom>
        </p:spPr>
      </p:pic>
      <p:sp>
        <p:nvSpPr>
          <p:cNvPr id="4" name="TextBox 3">
            <a:extLst>
              <a:ext uri="{FF2B5EF4-FFF2-40B4-BE49-F238E27FC236}">
                <a16:creationId xmlns:a16="http://schemas.microsoft.com/office/drawing/2014/main" id="{A50CF374-50C5-71EC-8EC4-33174D506406}"/>
              </a:ext>
            </a:extLst>
          </p:cNvPr>
          <p:cNvSpPr txBox="1"/>
          <p:nvPr/>
        </p:nvSpPr>
        <p:spPr>
          <a:xfrm>
            <a:off x="3048000" y="3248344"/>
            <a:ext cx="6096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6803572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Greenwashing?">
            <a:extLst>
              <a:ext uri="{FF2B5EF4-FFF2-40B4-BE49-F238E27FC236}">
                <a16:creationId xmlns:a16="http://schemas.microsoft.com/office/drawing/2014/main" id="{F0156339-3301-C69D-894B-EFBDE521DD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046" y="0"/>
            <a:ext cx="10925908" cy="61185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257C308-ECB7-8B52-9C47-91BC71A3F22E}"/>
              </a:ext>
            </a:extLst>
          </p:cNvPr>
          <p:cNvSpPr txBox="1"/>
          <p:nvPr/>
        </p:nvSpPr>
        <p:spPr>
          <a:xfrm>
            <a:off x="3048000" y="3248344"/>
            <a:ext cx="6096000" cy="369332"/>
          </a:xfrm>
          <a:prstGeom prst="rect">
            <a:avLst/>
          </a:prstGeom>
          <a:noFill/>
        </p:spPr>
        <p:txBody>
          <a:bodyPr wrap="square">
            <a:spAutoFit/>
          </a:bodyPr>
          <a:lstStyle/>
          <a:p>
            <a:endParaRPr lang="en-GB" dirty="0"/>
          </a:p>
        </p:txBody>
      </p:sp>
      <p:sp>
        <p:nvSpPr>
          <p:cNvPr id="5" name="TextBox 4">
            <a:extLst>
              <a:ext uri="{FF2B5EF4-FFF2-40B4-BE49-F238E27FC236}">
                <a16:creationId xmlns:a16="http://schemas.microsoft.com/office/drawing/2014/main" id="{D0E4EB97-69A5-16BA-9698-CDAA75F97D77}"/>
              </a:ext>
            </a:extLst>
          </p:cNvPr>
          <p:cNvSpPr txBox="1"/>
          <p:nvPr/>
        </p:nvSpPr>
        <p:spPr>
          <a:xfrm>
            <a:off x="3048000" y="3248344"/>
            <a:ext cx="6096000" cy="369332"/>
          </a:xfrm>
          <a:prstGeom prst="rect">
            <a:avLst/>
          </a:prstGeom>
          <a:noFill/>
        </p:spPr>
        <p:txBody>
          <a:bodyPr wrap="square">
            <a:spAutoFit/>
          </a:bodyPr>
          <a:lstStyle/>
          <a:p>
            <a:endParaRPr lang="en-GB" dirty="0"/>
          </a:p>
        </p:txBody>
      </p:sp>
      <p:sp>
        <p:nvSpPr>
          <p:cNvPr id="6" name="Rectangle 5">
            <a:extLst>
              <a:ext uri="{FF2B5EF4-FFF2-40B4-BE49-F238E27FC236}">
                <a16:creationId xmlns:a16="http://schemas.microsoft.com/office/drawing/2014/main" id="{5000C9A6-FA8A-3336-ABFC-774DAE664D37}"/>
              </a:ext>
            </a:extLst>
          </p:cNvPr>
          <p:cNvSpPr/>
          <p:nvPr/>
        </p:nvSpPr>
        <p:spPr>
          <a:xfrm rot="19346584">
            <a:off x="2423036" y="2251838"/>
            <a:ext cx="8187024" cy="1323439"/>
          </a:xfrm>
          <a:prstGeom prst="rect">
            <a:avLst/>
          </a:prstGeom>
          <a:noFill/>
        </p:spPr>
        <p:txBody>
          <a:bodyPr wrap="square" lIns="91440" tIns="45720" rIns="91440" bIns="45720">
            <a:spAutoFit/>
          </a:bodyPr>
          <a:lstStyle/>
          <a:p>
            <a:pPr algn="ctr"/>
            <a:r>
              <a:rPr lang="en-US" sz="8000" b="1" dirty="0">
                <a:ln w="6600">
                  <a:solidFill>
                    <a:srgbClr val="FF0000"/>
                  </a:solidFill>
                  <a:prstDash val="solid"/>
                </a:ln>
                <a:solidFill>
                  <a:srgbClr val="FFFFFF"/>
                </a:solidFill>
                <a:effectLst>
                  <a:outerShdw dist="38100" dir="2700000" algn="tl" rotWithShape="0">
                    <a:schemeClr val="accent2"/>
                  </a:outerShdw>
                </a:effectLst>
              </a:rPr>
              <a:t>Greenwashing</a:t>
            </a:r>
          </a:p>
        </p:txBody>
      </p:sp>
    </p:spTree>
    <p:extLst>
      <p:ext uri="{BB962C8B-B14F-4D97-AF65-F5344CB8AC3E}">
        <p14:creationId xmlns:p14="http://schemas.microsoft.com/office/powerpoint/2010/main" val="881963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0ABBD-0987-4F48-B788-0F200238954B}"/>
              </a:ext>
            </a:extLst>
          </p:cNvPr>
          <p:cNvSpPr>
            <a:spLocks noGrp="1"/>
          </p:cNvSpPr>
          <p:nvPr>
            <p:ph type="title"/>
          </p:nvPr>
        </p:nvSpPr>
        <p:spPr/>
        <p:txBody>
          <a:bodyPr>
            <a:normAutofit/>
          </a:bodyPr>
          <a:lstStyle/>
          <a:p>
            <a:pPr algn="l"/>
            <a:r>
              <a:rPr lang="en-GB" sz="4000">
                <a:latin typeface="Arial"/>
                <a:cs typeface="Arial"/>
              </a:rPr>
              <a:t>Greenwashing</a:t>
            </a:r>
          </a:p>
        </p:txBody>
      </p:sp>
      <p:sp>
        <p:nvSpPr>
          <p:cNvPr id="3" name="Content Placeholder 2">
            <a:extLst>
              <a:ext uri="{FF2B5EF4-FFF2-40B4-BE49-F238E27FC236}">
                <a16:creationId xmlns:a16="http://schemas.microsoft.com/office/drawing/2014/main" id="{C16C033B-A22D-9F4E-A800-1F418B545F23}"/>
              </a:ext>
            </a:extLst>
          </p:cNvPr>
          <p:cNvSpPr>
            <a:spLocks noGrp="1"/>
          </p:cNvSpPr>
          <p:nvPr>
            <p:ph idx="1"/>
          </p:nvPr>
        </p:nvSpPr>
        <p:spPr>
          <a:xfrm>
            <a:off x="1752600" y="1213146"/>
            <a:ext cx="8686800" cy="4486615"/>
          </a:xfrm>
        </p:spPr>
        <p:txBody>
          <a:bodyPr vert="horz" lIns="91440" tIns="45720" rIns="91440" bIns="45720" rtlCol="0" anchor="t">
            <a:normAutofit fontScale="40000" lnSpcReduction="20000"/>
          </a:bodyPr>
          <a:lstStyle/>
          <a:p>
            <a:pPr marL="0" indent="0" algn="just">
              <a:buNone/>
            </a:pPr>
            <a:r>
              <a:rPr lang="en-GB" sz="4500">
                <a:latin typeface="Arial"/>
                <a:cs typeface="Arial"/>
              </a:rPr>
              <a:t>The dark side of sustainability and sustainable travel, greenwashing is the practice of using powerful PR, marketing and advertising to make an unsubstantiated or misleading claim about the sustainability benefits of a product or service. Companies do this so that they appear to be more socially or environmentally sustainable than they really are – and so attract more buyers and make more profit.</a:t>
            </a:r>
          </a:p>
          <a:p>
            <a:pPr marL="0" indent="0" algn="just">
              <a:buNone/>
            </a:pPr>
            <a:endParaRPr lang="en-GB" sz="4500">
              <a:latin typeface="Arial"/>
              <a:cs typeface="Arial"/>
            </a:endParaRPr>
          </a:p>
          <a:p>
            <a:pPr marL="0" indent="0" algn="just">
              <a:buNone/>
            </a:pPr>
            <a:r>
              <a:rPr lang="en-GB" sz="4500" b="1">
                <a:solidFill>
                  <a:schemeClr val="accent3"/>
                </a:solidFill>
                <a:latin typeface="Arial"/>
                <a:cs typeface="Arial"/>
              </a:rPr>
              <a:t>Greenwashing</a:t>
            </a:r>
            <a:r>
              <a:rPr lang="en-GB" sz="4500">
                <a:latin typeface="Arial"/>
                <a:cs typeface="Arial"/>
              </a:rPr>
              <a:t> has been going on for years, but the phrase was first coined by environmentalist Jay </a:t>
            </a:r>
            <a:r>
              <a:rPr lang="en-GB" sz="4500" err="1">
                <a:latin typeface="Arial"/>
                <a:cs typeface="Arial"/>
              </a:rPr>
              <a:t>Westerveld</a:t>
            </a:r>
            <a:r>
              <a:rPr lang="en-GB" sz="4500">
                <a:latin typeface="Arial"/>
                <a:cs typeface="Arial"/>
              </a:rPr>
              <a:t> in 1986 when we didn’t have such easy access to public information via social media and the internet and it was far easier for companies to hide what they were doing. It’s led to confusion and diminished our support of companies that are actually doing something sustainably good.</a:t>
            </a:r>
          </a:p>
          <a:p>
            <a:pPr marL="0" indent="0" algn="just">
              <a:buNone/>
            </a:pPr>
            <a:endParaRPr lang="en-GB" sz="4500">
              <a:latin typeface="Arial"/>
              <a:cs typeface="Arial"/>
            </a:endParaRPr>
          </a:p>
          <a:p>
            <a:pPr marL="0" indent="0" algn="just">
              <a:buNone/>
            </a:pPr>
            <a:r>
              <a:rPr lang="en-GB" sz="4500">
                <a:latin typeface="Arial"/>
                <a:cs typeface="Arial"/>
              </a:rPr>
              <a:t>Today </a:t>
            </a:r>
            <a:r>
              <a:rPr lang="en-GB" sz="4500" b="1">
                <a:solidFill>
                  <a:schemeClr val="accent3"/>
                </a:solidFill>
                <a:latin typeface="Arial"/>
                <a:cs typeface="Arial"/>
              </a:rPr>
              <a:t>greenwashing</a:t>
            </a:r>
            <a:r>
              <a:rPr lang="en-GB" sz="4500">
                <a:latin typeface="Arial"/>
                <a:cs typeface="Arial"/>
              </a:rPr>
              <a:t> is on the increase because more of us have started to demand that the products and services we use are genuinely sustainable. A Nielsen poll in late 2015 showed that 66% of global consumers are willing to pay more for environmentally sustainable products – among millennials, that number jumps to 72%.</a:t>
            </a:r>
          </a:p>
          <a:p>
            <a:pPr marL="0" indent="0" algn="just">
              <a:buNone/>
            </a:pPr>
            <a:br>
              <a:rPr lang="en-GB"/>
            </a:br>
            <a:endParaRPr lang="en-GB"/>
          </a:p>
        </p:txBody>
      </p:sp>
      <p:pic>
        <p:nvPicPr>
          <p:cNvPr id="5" name="Picture 4" descr="A picture containing brush, tool&#10;&#10;Description automatically generated">
            <a:extLst>
              <a:ext uri="{FF2B5EF4-FFF2-40B4-BE49-F238E27FC236}">
                <a16:creationId xmlns:a16="http://schemas.microsoft.com/office/drawing/2014/main" id="{827C65F2-F696-3645-848E-C5E4C7B2EBC6}"/>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9972" b="99341" l="9986" r="89943">
                        <a14:foregroundMark x1="44759" y1="90969" x2="45042" y2="98636"/>
                        <a14:foregroundMark x1="45042" y1="98636" x2="47309" y2="91251"/>
                        <a14:foregroundMark x1="47309" y1="91251" x2="47450" y2="99671"/>
                        <a14:foregroundMark x1="47450" y1="99671" x2="50567" y2="92239"/>
                        <a14:foregroundMark x1="50567" y1="92239" x2="53045" y2="99671"/>
                        <a14:foregroundMark x1="53045" y1="99671" x2="52479" y2="89605"/>
                        <a14:foregroundMark x1="52479" y1="89605" x2="55241" y2="99341"/>
                        <a14:foregroundMark x1="70680" y1="57197" x2="71884" y2="40216"/>
                        <a14:foregroundMark x1="25637" y1="58231" x2="26558" y2="41063"/>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6200000">
            <a:off x="7774227" y="-880999"/>
            <a:ext cx="2003131" cy="3022476"/>
          </a:xfrm>
          <a:prstGeom prst="rect">
            <a:avLst/>
          </a:prstGeom>
        </p:spPr>
      </p:pic>
      <p:sp>
        <p:nvSpPr>
          <p:cNvPr id="6" name="TextBox 5">
            <a:extLst>
              <a:ext uri="{FF2B5EF4-FFF2-40B4-BE49-F238E27FC236}">
                <a16:creationId xmlns:a16="http://schemas.microsoft.com/office/drawing/2014/main" id="{DB65BAEB-4645-8A49-B93F-437730BF9D32}"/>
              </a:ext>
            </a:extLst>
          </p:cNvPr>
          <p:cNvSpPr txBox="1"/>
          <p:nvPr/>
        </p:nvSpPr>
        <p:spPr>
          <a:xfrm>
            <a:off x="8775792" y="5242027"/>
            <a:ext cx="1435008" cy="369332"/>
          </a:xfrm>
          <a:prstGeom prst="rect">
            <a:avLst/>
          </a:prstGeom>
          <a:noFill/>
        </p:spPr>
        <p:txBody>
          <a:bodyPr wrap="none" rtlCol="0">
            <a:spAutoFit/>
          </a:bodyPr>
          <a:lstStyle/>
          <a:p>
            <a:r>
              <a:rPr lang="en-GB"/>
              <a:t>(Jones, 2017)</a:t>
            </a:r>
          </a:p>
        </p:txBody>
      </p:sp>
    </p:spTree>
    <p:extLst>
      <p:ext uri="{BB962C8B-B14F-4D97-AF65-F5344CB8AC3E}">
        <p14:creationId xmlns:p14="http://schemas.microsoft.com/office/powerpoint/2010/main" val="22735730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646" y="188640"/>
            <a:ext cx="8229600" cy="1210146"/>
          </a:xfrm>
        </p:spPr>
        <p:txBody>
          <a:bodyPr>
            <a:normAutofit fontScale="90000"/>
          </a:bodyPr>
          <a:lstStyle/>
          <a:p>
            <a:pPr algn="l"/>
            <a:r>
              <a:rPr lang="en-GB" b="1"/>
              <a:t>The Dangers of Greenwashing…</a:t>
            </a:r>
            <a:br>
              <a:rPr lang="en-GB" b="1"/>
            </a:br>
            <a:endParaRPr lang="en-GB" b="1"/>
          </a:p>
        </p:txBody>
      </p:sp>
      <p:pic>
        <p:nvPicPr>
          <p:cNvPr id="4" name="Online Media 3" descr="Greenwash today, suffer tomorrow">
            <a:hlinkClick r:id="" action="ppaction://media"/>
            <a:extLst>
              <a:ext uri="{FF2B5EF4-FFF2-40B4-BE49-F238E27FC236}">
                <a16:creationId xmlns:a16="http://schemas.microsoft.com/office/drawing/2014/main" id="{9FE3921A-FFC5-1646-A684-C45131EDF93A}"/>
              </a:ext>
            </a:extLst>
          </p:cNvPr>
          <p:cNvPicPr>
            <a:picLocks noRot="1" noChangeAspect="1"/>
          </p:cNvPicPr>
          <p:nvPr>
            <a:videoFile r:link="rId1"/>
          </p:nvPr>
        </p:nvPicPr>
        <p:blipFill>
          <a:blip r:embed="rId4"/>
          <a:stretch>
            <a:fillRect/>
          </a:stretch>
        </p:blipFill>
        <p:spPr>
          <a:xfrm>
            <a:off x="1786339" y="908720"/>
            <a:ext cx="8229600" cy="4649724"/>
          </a:xfrm>
          <a:prstGeom prst="rect">
            <a:avLst/>
          </a:prstGeom>
        </p:spPr>
      </p:pic>
    </p:spTree>
    <p:extLst>
      <p:ext uri="{BB962C8B-B14F-4D97-AF65-F5344CB8AC3E}">
        <p14:creationId xmlns:p14="http://schemas.microsoft.com/office/powerpoint/2010/main" val="271875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C23C4-C7BF-809B-9AB9-ECA682733650}"/>
              </a:ext>
            </a:extLst>
          </p:cNvPr>
          <p:cNvSpPr>
            <a:spLocks noGrp="1"/>
          </p:cNvSpPr>
          <p:nvPr>
            <p:ph type="title"/>
          </p:nvPr>
        </p:nvSpPr>
        <p:spPr/>
        <p:txBody>
          <a:bodyPr/>
          <a:lstStyle/>
          <a:p>
            <a:r>
              <a:rPr lang="en-GB" dirty="0"/>
              <a:t>White washing?</a:t>
            </a:r>
          </a:p>
        </p:txBody>
      </p:sp>
      <p:sp>
        <p:nvSpPr>
          <p:cNvPr id="3" name="Content Placeholder 2">
            <a:extLst>
              <a:ext uri="{FF2B5EF4-FFF2-40B4-BE49-F238E27FC236}">
                <a16:creationId xmlns:a16="http://schemas.microsoft.com/office/drawing/2014/main" id="{ACF3E2A4-F78D-A953-B12B-9FD4469660D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806697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greenhushing' and why is it a risk for sustainability  professionals? - edie">
            <a:extLst>
              <a:ext uri="{FF2B5EF4-FFF2-40B4-BE49-F238E27FC236}">
                <a16:creationId xmlns:a16="http://schemas.microsoft.com/office/drawing/2014/main" id="{16E5B453-CDC8-B35F-E8C0-8FC4E802B9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1" t="33435" r="1911" b="-14300"/>
          <a:stretch/>
        </p:blipFill>
        <p:spPr bwMode="auto">
          <a:xfrm>
            <a:off x="863601" y="836038"/>
            <a:ext cx="10631714" cy="4814519"/>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AB0BC2A1-2C4D-849F-DDD4-7AB6708D4954}"/>
              </a:ext>
            </a:extLst>
          </p:cNvPr>
          <p:cNvSpPr/>
          <p:nvPr/>
        </p:nvSpPr>
        <p:spPr>
          <a:xfrm rot="20217746">
            <a:off x="-1597333" y="2102295"/>
            <a:ext cx="8173599" cy="923330"/>
          </a:xfrm>
          <a:prstGeom prst="rect">
            <a:avLst/>
          </a:prstGeom>
          <a:noFill/>
        </p:spPr>
        <p:txBody>
          <a:bodyPr wrap="square" lIns="91440" tIns="45720" rIns="91440" bIns="45720">
            <a:spAutoFit/>
          </a:bodyPr>
          <a:lstStyle/>
          <a:p>
            <a:pPr algn="ctr"/>
            <a:r>
              <a:rPr lang="en-US" sz="5400" dirty="0" err="1">
                <a:ln w="0"/>
                <a:solidFill>
                  <a:schemeClr val="accent2"/>
                </a:solidFill>
              </a:rPr>
              <a:t>Greenhushing</a:t>
            </a:r>
            <a:r>
              <a:rPr lang="en-US" sz="5400" dirty="0">
                <a:ln w="0"/>
                <a:gradFill>
                  <a:gsLst>
                    <a:gs pos="21000">
                      <a:srgbClr val="53575C"/>
                    </a:gs>
                    <a:gs pos="88000">
                      <a:srgbClr val="C5C7CA"/>
                    </a:gs>
                  </a:gsLst>
                  <a:lin ang="5400000"/>
                </a:gradFill>
              </a:rPr>
              <a:t> </a:t>
            </a:r>
            <a:endParaRPr lang="en-US" sz="5400" b="0" cap="none" spc="0" dirty="0">
              <a:ln w="0"/>
              <a:gradFill>
                <a:gsLst>
                  <a:gs pos="21000">
                    <a:srgbClr val="53575C"/>
                  </a:gs>
                  <a:gs pos="88000">
                    <a:srgbClr val="C5C7CA"/>
                  </a:gs>
                </a:gsLst>
                <a:lin ang="5400000"/>
              </a:gradFill>
              <a:effectLst/>
            </a:endParaRPr>
          </a:p>
        </p:txBody>
      </p:sp>
    </p:spTree>
    <p:extLst>
      <p:ext uri="{BB962C8B-B14F-4D97-AF65-F5344CB8AC3E}">
        <p14:creationId xmlns:p14="http://schemas.microsoft.com/office/powerpoint/2010/main" val="20941864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999657" y="908721"/>
            <a:ext cx="6269471" cy="3916363"/>
          </a:xfrm>
          <a:prstGeom prst="rect">
            <a:avLst/>
          </a:prstGeom>
        </p:spPr>
      </p:pic>
    </p:spTree>
    <p:extLst>
      <p:ext uri="{BB962C8B-B14F-4D97-AF65-F5344CB8AC3E}">
        <p14:creationId xmlns:p14="http://schemas.microsoft.com/office/powerpoint/2010/main" val="14002535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03F0D-6A62-8723-1E9E-55A2FF717952}"/>
              </a:ext>
            </a:extLst>
          </p:cNvPr>
          <p:cNvSpPr>
            <a:spLocks noGrp="1"/>
          </p:cNvSpPr>
          <p:nvPr>
            <p:ph type="title"/>
          </p:nvPr>
        </p:nvSpPr>
        <p:spPr/>
        <p:txBody>
          <a:bodyPr vert="horz" lIns="91440" tIns="45720" rIns="91440" bIns="45720" rtlCol="0" anchor="t">
            <a:normAutofit/>
          </a:bodyPr>
          <a:lstStyle/>
          <a:p>
            <a:r>
              <a:rPr lang="en-GB" dirty="0">
                <a:latin typeface="Arial"/>
                <a:cs typeface="Arial"/>
              </a:rPr>
              <a:t>Group activity</a:t>
            </a:r>
            <a:endParaRPr lang="en-US" dirty="0">
              <a:latin typeface="Arial"/>
              <a:cs typeface="Arial"/>
            </a:endParaRPr>
          </a:p>
        </p:txBody>
      </p:sp>
      <p:sp>
        <p:nvSpPr>
          <p:cNvPr id="3" name="Content Placeholder 2">
            <a:extLst>
              <a:ext uri="{FF2B5EF4-FFF2-40B4-BE49-F238E27FC236}">
                <a16:creationId xmlns:a16="http://schemas.microsoft.com/office/drawing/2014/main" id="{178AE810-C3E5-FDA0-AE48-D3E0E2817C76}"/>
              </a:ext>
            </a:extLst>
          </p:cNvPr>
          <p:cNvSpPr>
            <a:spLocks noGrp="1"/>
          </p:cNvSpPr>
          <p:nvPr>
            <p:ph idx="1"/>
          </p:nvPr>
        </p:nvSpPr>
        <p:spPr>
          <a:xfrm>
            <a:off x="838200" y="1253331"/>
            <a:ext cx="10515600" cy="4351338"/>
          </a:xfrm>
        </p:spPr>
        <p:txBody>
          <a:bodyPr vert="horz" lIns="91440" tIns="45720" rIns="91440" bIns="45720" rtlCol="0" anchor="t">
            <a:normAutofit/>
          </a:bodyPr>
          <a:lstStyle/>
          <a:p>
            <a:r>
              <a:rPr lang="en-GB" dirty="0">
                <a:latin typeface="Times New Roman"/>
                <a:cs typeface="Times New Roman"/>
              </a:rPr>
              <a:t>5 Groups, 5 Presentations – all linked to the industry in some way</a:t>
            </a:r>
          </a:p>
          <a:p>
            <a:r>
              <a:rPr lang="en-GB" dirty="0">
                <a:latin typeface="Times New Roman"/>
                <a:cs typeface="Times New Roman"/>
              </a:rPr>
              <a:t>Read the link given to you</a:t>
            </a:r>
          </a:p>
          <a:p>
            <a:r>
              <a:rPr lang="en-GB" dirty="0">
                <a:latin typeface="Times New Roman"/>
                <a:cs typeface="Times New Roman"/>
              </a:rPr>
              <a:t>Conduct further research and expand</a:t>
            </a:r>
          </a:p>
          <a:p>
            <a:r>
              <a:rPr lang="en-GB" dirty="0">
                <a:latin typeface="Times New Roman"/>
                <a:cs typeface="Times New Roman"/>
              </a:rPr>
              <a:t>Critically analyse your sources</a:t>
            </a:r>
          </a:p>
          <a:p>
            <a:r>
              <a:rPr lang="en-GB" dirty="0">
                <a:latin typeface="Times New Roman"/>
                <a:cs typeface="Times New Roman"/>
              </a:rPr>
              <a:t>Are the company greenwashing? What are they doing wrong?</a:t>
            </a:r>
          </a:p>
          <a:p>
            <a:endParaRPr lang="en-GB" dirty="0">
              <a:latin typeface="Times New Roman"/>
              <a:cs typeface="Times New Roman"/>
            </a:endParaRPr>
          </a:p>
        </p:txBody>
      </p:sp>
    </p:spTree>
    <p:extLst>
      <p:ext uri="{BB962C8B-B14F-4D97-AF65-F5344CB8AC3E}">
        <p14:creationId xmlns:p14="http://schemas.microsoft.com/office/powerpoint/2010/main" val="22953306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5564-008C-CC42-B330-F0F987ADA86E}"/>
              </a:ext>
            </a:extLst>
          </p:cNvPr>
          <p:cNvSpPr>
            <a:spLocks noGrp="1"/>
          </p:cNvSpPr>
          <p:nvPr>
            <p:ph type="title"/>
          </p:nvPr>
        </p:nvSpPr>
        <p:spPr>
          <a:xfrm>
            <a:off x="1631504" y="0"/>
            <a:ext cx="2376264" cy="620688"/>
          </a:xfrm>
        </p:spPr>
        <p:txBody>
          <a:bodyPr>
            <a:normAutofit/>
          </a:bodyPr>
          <a:lstStyle/>
          <a:p>
            <a:pPr algn="l"/>
            <a:r>
              <a:rPr lang="en-GB" sz="2800" b="1"/>
              <a:t>References</a:t>
            </a:r>
          </a:p>
        </p:txBody>
      </p:sp>
      <p:sp>
        <p:nvSpPr>
          <p:cNvPr id="4" name="Rectangle 3">
            <a:extLst>
              <a:ext uri="{FF2B5EF4-FFF2-40B4-BE49-F238E27FC236}">
                <a16:creationId xmlns:a16="http://schemas.microsoft.com/office/drawing/2014/main" id="{EAF4CEF8-B6A5-FD46-A6C1-2AC4106C99FD}"/>
              </a:ext>
            </a:extLst>
          </p:cNvPr>
          <p:cNvSpPr/>
          <p:nvPr/>
        </p:nvSpPr>
        <p:spPr>
          <a:xfrm>
            <a:off x="1631504" y="476673"/>
            <a:ext cx="8928992" cy="5262979"/>
          </a:xfrm>
          <a:prstGeom prst="rect">
            <a:avLst/>
          </a:prstGeom>
        </p:spPr>
        <p:txBody>
          <a:bodyPr wrap="square">
            <a:spAutoFit/>
          </a:bodyPr>
          <a:lstStyle/>
          <a:p>
            <a:pPr algn="just"/>
            <a:r>
              <a:rPr lang="en-GB" sz="1400" err="1">
                <a:solidFill>
                  <a:srgbClr val="000000"/>
                </a:solidFill>
                <a:latin typeface="Times New Roman" panose="02020603050405020304" pitchFamily="18" charset="0"/>
              </a:rPr>
              <a:t>Gentinetta</a:t>
            </a:r>
            <a:r>
              <a:rPr lang="en-GB" sz="1400">
                <a:solidFill>
                  <a:srgbClr val="000000"/>
                </a:solidFill>
                <a:latin typeface="Times New Roman" panose="02020603050405020304" pitchFamily="18" charset="0"/>
              </a:rPr>
              <a:t>, J. (2020) </a:t>
            </a:r>
            <a:r>
              <a:rPr lang="en-GB" sz="1400" i="1">
                <a:solidFill>
                  <a:srgbClr val="000000"/>
                </a:solidFill>
                <a:latin typeface="Times New Roman" panose="02020603050405020304" pitchFamily="18" charset="0"/>
              </a:rPr>
              <a:t>11 Examples Of CSR Practices In The Hospitality Industry</a:t>
            </a:r>
            <a:r>
              <a:rPr lang="en-GB" sz="1400">
                <a:solidFill>
                  <a:srgbClr val="000000"/>
                </a:solidFill>
                <a:latin typeface="Times New Roman" panose="02020603050405020304" pitchFamily="18" charset="0"/>
              </a:rPr>
              <a:t>. [online] </a:t>
            </a:r>
            <a:r>
              <a:rPr lang="en-GB" sz="1400" err="1">
                <a:solidFill>
                  <a:srgbClr val="000000"/>
                </a:solidFill>
                <a:latin typeface="Times New Roman" panose="02020603050405020304" pitchFamily="18" charset="0"/>
              </a:rPr>
              <a:t>Hospitalityinsights.ehl.edu</a:t>
            </a:r>
            <a:r>
              <a:rPr lang="en-GB" sz="1400">
                <a:solidFill>
                  <a:srgbClr val="000000"/>
                </a:solidFill>
                <a:latin typeface="Times New Roman" panose="02020603050405020304" pitchFamily="18" charset="0"/>
              </a:rPr>
              <a:t>. Available at: https://hospitalityinsights.ehl.edu/csr-practices-hospitality-industry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Governance &amp; Accountability Institute (2019) </a:t>
            </a:r>
            <a:r>
              <a:rPr lang="en-GB" sz="1400" i="1">
                <a:solidFill>
                  <a:srgbClr val="000000"/>
                </a:solidFill>
                <a:latin typeface="Times New Roman" panose="02020603050405020304" pitchFamily="18" charset="0"/>
              </a:rPr>
              <a:t>Millennials Really Do Want To Work For Environmentally-Sustainable Companies, According To A New Survey Of Large Company Employees</a:t>
            </a:r>
            <a:r>
              <a:rPr lang="en-GB" sz="1400">
                <a:solidFill>
                  <a:srgbClr val="000000"/>
                </a:solidFill>
                <a:latin typeface="Times New Roman" panose="02020603050405020304" pitchFamily="18" charset="0"/>
              </a:rPr>
              <a:t>. [online] Ga-</a:t>
            </a:r>
            <a:r>
              <a:rPr lang="en-GB" sz="1400" err="1">
                <a:solidFill>
                  <a:srgbClr val="000000"/>
                </a:solidFill>
                <a:latin typeface="Times New Roman" panose="02020603050405020304" pitchFamily="18" charset="0"/>
              </a:rPr>
              <a:t>institute.com</a:t>
            </a:r>
            <a:r>
              <a:rPr lang="en-GB" sz="1400">
                <a:solidFill>
                  <a:srgbClr val="000000"/>
                </a:solidFill>
                <a:latin typeface="Times New Roman" panose="02020603050405020304" pitchFamily="18" charset="0"/>
              </a:rPr>
              <a:t>. Available at: https://www.ga-institute.com/newsletter/press-release/article/millennials-really-do-want-to-work-for-environmentally-sustainable-companies-according-to-a-new-su.html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Harvard Business Review (2019) </a:t>
            </a:r>
            <a:r>
              <a:rPr lang="en-GB" sz="1400" i="1">
                <a:solidFill>
                  <a:srgbClr val="000000"/>
                </a:solidFill>
                <a:latin typeface="Times New Roman" panose="02020603050405020304" pitchFamily="18" charset="0"/>
              </a:rPr>
              <a:t>Research: Actually, Consumers Do Buy Sustainable Products</a:t>
            </a:r>
            <a:r>
              <a:rPr lang="en-GB" sz="1400">
                <a:solidFill>
                  <a:srgbClr val="000000"/>
                </a:solidFill>
                <a:latin typeface="Times New Roman" panose="02020603050405020304" pitchFamily="18" charset="0"/>
              </a:rPr>
              <a:t>. [online] Harvard Business Review. Available at: https://hbr.org/2019/06/research-actually-consumers-do-buy-sustainable-products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Jones, C. (2017) </a:t>
            </a:r>
            <a:r>
              <a:rPr lang="en-GB" sz="1400" i="1">
                <a:solidFill>
                  <a:srgbClr val="000000"/>
                </a:solidFill>
                <a:latin typeface="Times New Roman" panose="02020603050405020304" pitchFamily="18" charset="0"/>
              </a:rPr>
              <a:t>What Is Greenwashing?</a:t>
            </a:r>
            <a:r>
              <a:rPr lang="en-GB" sz="1400">
                <a:solidFill>
                  <a:srgbClr val="000000"/>
                </a:solidFill>
                <a:latin typeface="Times New Roman" panose="02020603050405020304" pitchFamily="18" charset="0"/>
              </a:rPr>
              <a:t>. [online] NOW. Available at: https://www.itmustbenow.com/feature/our-big-questions/greenwashing-explained/ [Accessed 24 January 2021].</a:t>
            </a:r>
          </a:p>
          <a:p>
            <a:pPr algn="just"/>
            <a:endParaRPr lang="en-GB" sz="1400">
              <a:solidFill>
                <a:srgbClr val="000000"/>
              </a:solidFill>
              <a:latin typeface="Times New Roman" panose="02020603050405020304" pitchFamily="18" charset="0"/>
            </a:endParaRPr>
          </a:p>
          <a:p>
            <a:pPr algn="just"/>
            <a:r>
              <a:rPr lang="en-GB" sz="1400" err="1">
                <a:solidFill>
                  <a:srgbClr val="000000"/>
                </a:solidFill>
                <a:latin typeface="Times New Roman" panose="02020603050405020304" pitchFamily="18" charset="0"/>
              </a:rPr>
              <a:t>Lissner</a:t>
            </a:r>
            <a:r>
              <a:rPr lang="en-GB" sz="1400">
                <a:solidFill>
                  <a:srgbClr val="000000"/>
                </a:solidFill>
                <a:latin typeface="Times New Roman" panose="02020603050405020304" pitchFamily="18" charset="0"/>
              </a:rPr>
              <a:t>, I. (2017) </a:t>
            </a:r>
            <a:r>
              <a:rPr lang="en-GB" sz="1400" i="1">
                <a:solidFill>
                  <a:srgbClr val="000000"/>
                </a:solidFill>
                <a:latin typeface="Times New Roman" panose="02020603050405020304" pitchFamily="18" charset="0"/>
              </a:rPr>
              <a:t>The Hotel Sector Must Cut Carbon Footprint By 90% To Meet 2-Degree Climate Threshold</a:t>
            </a:r>
            <a:r>
              <a:rPr lang="en-GB" sz="1400">
                <a:solidFill>
                  <a:srgbClr val="000000"/>
                </a:solidFill>
                <a:latin typeface="Times New Roman" panose="02020603050405020304" pitchFamily="18" charset="0"/>
              </a:rPr>
              <a:t>. [online] Green Key. Available at: https://www.greenkey.global/stories-news-1/2017/11/9/the-hotel-sector-must-cut-carbon-footprint-by-90-to-meet-2-degree-climate-threshold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United Nations (2015) </a:t>
            </a:r>
            <a:r>
              <a:rPr lang="en-GB" sz="1400" i="1">
                <a:solidFill>
                  <a:srgbClr val="000000"/>
                </a:solidFill>
                <a:latin typeface="Times New Roman" panose="02020603050405020304" pitchFamily="18" charset="0"/>
              </a:rPr>
              <a:t>THE 17 GOALS | Sustainable Development</a:t>
            </a:r>
            <a:r>
              <a:rPr lang="en-GB" sz="1400">
                <a:solidFill>
                  <a:srgbClr val="000000"/>
                </a:solidFill>
                <a:latin typeface="Times New Roman" panose="02020603050405020304" pitchFamily="18" charset="0"/>
              </a:rPr>
              <a:t>. [online] </a:t>
            </a:r>
            <a:r>
              <a:rPr lang="en-GB" sz="1400" err="1">
                <a:solidFill>
                  <a:srgbClr val="000000"/>
                </a:solidFill>
                <a:latin typeface="Times New Roman" panose="02020603050405020304" pitchFamily="18" charset="0"/>
              </a:rPr>
              <a:t>Sdgs.un.org</a:t>
            </a:r>
            <a:r>
              <a:rPr lang="en-GB" sz="1400">
                <a:solidFill>
                  <a:srgbClr val="000000"/>
                </a:solidFill>
                <a:latin typeface="Times New Roman" panose="02020603050405020304" pitchFamily="18" charset="0"/>
              </a:rPr>
              <a:t>. Available at: https://sdgs.un.org/goals [Accessed 24 January 2021].</a:t>
            </a:r>
          </a:p>
          <a:p>
            <a:pPr algn="just"/>
            <a:endParaRPr lang="en-GB" sz="1400">
              <a:solidFill>
                <a:srgbClr val="000000"/>
              </a:solidFill>
              <a:latin typeface="Times New Roman" panose="02020603050405020304" pitchFamily="18" charset="0"/>
            </a:endParaRPr>
          </a:p>
          <a:p>
            <a:pPr algn="just"/>
            <a:r>
              <a:rPr lang="en-GB" sz="1400" err="1">
                <a:solidFill>
                  <a:srgbClr val="000000"/>
                </a:solidFill>
                <a:latin typeface="Times New Roman" panose="02020603050405020304" pitchFamily="18" charset="0"/>
              </a:rPr>
              <a:t>Wich</a:t>
            </a:r>
            <a:r>
              <a:rPr lang="en-GB" sz="1400">
                <a:solidFill>
                  <a:srgbClr val="000000"/>
                </a:solidFill>
                <a:latin typeface="Times New Roman" panose="02020603050405020304" pitchFamily="18" charset="0"/>
              </a:rPr>
              <a:t>, S. (2020) </a:t>
            </a:r>
            <a:r>
              <a:rPr lang="en-GB" sz="1400" i="1">
                <a:solidFill>
                  <a:srgbClr val="000000"/>
                </a:solidFill>
                <a:latin typeface="Times New Roman" panose="02020603050405020304" pitchFamily="18" charset="0"/>
              </a:rPr>
              <a:t>Is 2020 The Year Of Sustainable Business In Hospitality?</a:t>
            </a:r>
            <a:r>
              <a:rPr lang="en-GB" sz="1400">
                <a:solidFill>
                  <a:srgbClr val="000000"/>
                </a:solidFill>
                <a:latin typeface="Times New Roman" panose="02020603050405020304" pitchFamily="18" charset="0"/>
              </a:rPr>
              <a:t>. [online] </a:t>
            </a:r>
            <a:r>
              <a:rPr lang="en-GB" sz="1400" err="1">
                <a:solidFill>
                  <a:srgbClr val="000000"/>
                </a:solidFill>
                <a:latin typeface="Times New Roman" panose="02020603050405020304" pitchFamily="18" charset="0"/>
              </a:rPr>
              <a:t>Hospitalityinsights.ehl.edu</a:t>
            </a:r>
            <a:r>
              <a:rPr lang="en-GB" sz="1400">
                <a:solidFill>
                  <a:srgbClr val="000000"/>
                </a:solidFill>
                <a:latin typeface="Times New Roman" panose="02020603050405020304" pitchFamily="18" charset="0"/>
              </a:rPr>
              <a:t>. Available at: https://hospitalityinsights.ehl.edu/sustainable-business-in-hospitality [Accessed 24 January 2021].</a:t>
            </a:r>
          </a:p>
        </p:txBody>
      </p:sp>
    </p:spTree>
    <p:extLst>
      <p:ext uri="{BB962C8B-B14F-4D97-AF65-F5344CB8AC3E}">
        <p14:creationId xmlns:p14="http://schemas.microsoft.com/office/powerpoint/2010/main" val="11929114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defTabSz="914400"/>
            <a:r>
              <a:rPr lang="en-US" sz="4000" b="1">
                <a:solidFill>
                  <a:srgbClr val="FFFFFF"/>
                </a:solidFill>
                <a:latin typeface="+mj-lt"/>
                <a:cs typeface="+mj-cs"/>
              </a:rPr>
              <a:t>I look forward to seeing you next week.</a:t>
            </a:r>
            <a:br>
              <a:rPr lang="en-US" sz="4000" b="1">
                <a:solidFill>
                  <a:srgbClr val="FFFFFF"/>
                </a:solidFill>
                <a:latin typeface="+mj-lt"/>
                <a:cs typeface="+mj-cs"/>
              </a:rPr>
            </a:br>
            <a:br>
              <a:rPr lang="en-US" sz="4000" b="1">
                <a:solidFill>
                  <a:srgbClr val="FFFFFF"/>
                </a:solidFill>
                <a:latin typeface="+mj-lt"/>
                <a:cs typeface="+mj-cs"/>
              </a:rPr>
            </a:br>
            <a:r>
              <a:rPr lang="en-US" sz="4000" b="1">
                <a:solidFill>
                  <a:srgbClr val="FFFFFF"/>
                </a:solidFill>
                <a:latin typeface="+mj-lt"/>
                <a:cs typeface="+mj-cs"/>
              </a:rPr>
              <a:t>If you have any questions in the meantime, please send an email from your </a:t>
            </a:r>
            <a:r>
              <a:rPr lang="en-US" sz="4000" b="1" i="1" u="sng">
                <a:solidFill>
                  <a:srgbClr val="FFFFFF"/>
                </a:solidFill>
                <a:latin typeface="+mj-lt"/>
                <a:cs typeface="+mj-cs"/>
              </a:rPr>
              <a:t>student account</a:t>
            </a:r>
            <a:br>
              <a:rPr lang="en-US" sz="4000" b="1" i="1" u="sng">
                <a:solidFill>
                  <a:srgbClr val="FFFFFF"/>
                </a:solidFill>
                <a:latin typeface="+mj-lt"/>
                <a:cs typeface="+mj-cs"/>
              </a:rPr>
            </a:br>
            <a:br>
              <a:rPr lang="en-US" sz="4000" b="1" i="1" u="sng">
                <a:solidFill>
                  <a:srgbClr val="FFFFFF"/>
                </a:solidFill>
                <a:latin typeface="+mj-lt"/>
                <a:cs typeface="+mj-cs"/>
              </a:rPr>
            </a:br>
            <a:r>
              <a:rPr lang="en-US" sz="4000" b="1" i="1" u="sng">
                <a:solidFill>
                  <a:srgbClr val="FFFFFF"/>
                </a:solidFill>
                <a:latin typeface="+mj-lt"/>
                <a:cs typeface="+mj-cs"/>
              </a:rPr>
              <a:t>k.roberts@uwtsd.ac.uk</a:t>
            </a:r>
            <a:endParaRPr lang="en-US" sz="4000" u="sng">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4171</Words>
  <Application>Microsoft Office PowerPoint</Application>
  <PresentationFormat>Widescreen</PresentationFormat>
  <Paragraphs>235</Paragraphs>
  <Slides>30</Slides>
  <Notes>18</Notes>
  <HiddenSlides>0</HiddenSlides>
  <MMClips>3</MMClips>
  <ScaleCrop>false</ScaleCrop>
  <HeadingPairs>
    <vt:vector size="6" baseType="variant">
      <vt:variant>
        <vt:lpstr>Fonts Used</vt:lpstr>
      </vt:variant>
      <vt:variant>
        <vt:i4>10</vt:i4>
      </vt:variant>
      <vt:variant>
        <vt:lpstr>Theme</vt:lpstr>
      </vt:variant>
      <vt:variant>
        <vt:i4>7</vt:i4>
      </vt:variant>
      <vt:variant>
        <vt:lpstr>Slide Titles</vt:lpstr>
      </vt:variant>
      <vt:variant>
        <vt:i4>30</vt:i4>
      </vt:variant>
    </vt:vector>
  </HeadingPairs>
  <TitlesOfParts>
    <vt:vector size="47" baseType="lpstr">
      <vt:lpstr>averta-regular</vt:lpstr>
      <vt:lpstr>SquareSerif</vt:lpstr>
      <vt:lpstr>Arial</vt:lpstr>
      <vt:lpstr>Arial</vt:lpstr>
      <vt:lpstr>Calibri</vt:lpstr>
      <vt:lpstr>Calibri Light</vt:lpstr>
      <vt:lpstr>Cambria</vt:lpstr>
      <vt:lpstr>Times New Roman</vt:lpstr>
      <vt:lpstr>Wingdings</vt:lpstr>
      <vt:lpstr>Work Sans</vt:lpstr>
      <vt:lpstr>Title Slide 1</vt:lpstr>
      <vt:lpstr>Sub Title 1</vt:lpstr>
      <vt:lpstr>1_Text Break Info Slide 2</vt:lpstr>
      <vt:lpstr>1_Title Slide 1</vt:lpstr>
      <vt:lpstr>Text 1</vt:lpstr>
      <vt:lpstr>HATM 23-24 PPT Template_1</vt:lpstr>
      <vt:lpstr>HATM 23-24 PPT Template_</vt:lpstr>
      <vt:lpstr>PowerPoint Presentation</vt:lpstr>
      <vt:lpstr>Module BMIH 00</vt:lpstr>
      <vt:lpstr>Module BMIH 00</vt:lpstr>
      <vt:lpstr>Get a laptop!</vt:lpstr>
      <vt:lpstr>Non-Academic Misconduct</vt:lpstr>
      <vt:lpstr>Recap</vt:lpstr>
      <vt:lpstr>Energydashboard.co.uk    May 2023</vt:lpstr>
      <vt:lpstr>Where are we now – the big picture?</vt:lpstr>
      <vt:lpstr>PowerPoint Presentation</vt:lpstr>
      <vt:lpstr> </vt:lpstr>
      <vt:lpstr>PowerPoint Presentation</vt:lpstr>
      <vt:lpstr>Drivers for Change</vt:lpstr>
      <vt:lpstr>The path to CSR for hotels?</vt:lpstr>
      <vt:lpstr>PowerPoint Presentation</vt:lpstr>
      <vt:lpstr>The Time Is Now</vt:lpstr>
      <vt:lpstr>Individual activity</vt:lpstr>
      <vt:lpstr>3 of the best in class …</vt:lpstr>
      <vt:lpstr>Best in class</vt:lpstr>
      <vt:lpstr>But should we believe everything we see or read?</vt:lpstr>
      <vt:lpstr>PowerPoint Presentation</vt:lpstr>
      <vt:lpstr>Greenwashing</vt:lpstr>
      <vt:lpstr>The Dangers of Greenwashing… </vt:lpstr>
      <vt:lpstr>White washing?</vt:lpstr>
      <vt:lpstr>PowerPoint Presentation</vt:lpstr>
      <vt:lpstr>PowerPoint Presentation</vt:lpstr>
      <vt:lpstr>Group activity</vt:lpstr>
      <vt:lpstr>References</vt:lpstr>
      <vt:lpstr>Recap </vt:lpstr>
      <vt:lpstr>PowerPoint Presentation</vt:lpstr>
      <vt:lpstr>I look forward to seeing you next week.  If you have any questions in the meantime, please send an email from your student account  k.roberts@uwtsd.ac.uk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2</cp:revision>
  <dcterms:created xsi:type="dcterms:W3CDTF">2023-01-31T21:01:37Z</dcterms:created>
  <dcterms:modified xsi:type="dcterms:W3CDTF">2023-10-19T15:05:38Z</dcterms:modified>
</cp:coreProperties>
</file>