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7" r:id="rId2"/>
    <p:sldId id="258" r:id="rId3"/>
    <p:sldId id="259" r:id="rId4"/>
    <p:sldId id="263" r:id="rId5"/>
    <p:sldId id="264" r:id="rId6"/>
    <p:sldId id="274" r:id="rId7"/>
    <p:sldId id="275" r:id="rId8"/>
    <p:sldId id="276" r:id="rId9"/>
    <p:sldId id="277" r:id="rId10"/>
    <p:sldId id="265" r:id="rId11"/>
    <p:sldId id="266" r:id="rId12"/>
    <p:sldId id="278" r:id="rId13"/>
    <p:sldId id="279" r:id="rId14"/>
    <p:sldId id="281" r:id="rId15"/>
    <p:sldId id="283" r:id="rId16"/>
    <p:sldId id="282" r:id="rId17"/>
    <p:sldId id="268" r:id="rId18"/>
    <p:sldId id="269" r:id="rId19"/>
    <p:sldId id="270" r:id="rId20"/>
    <p:sldId id="271" r:id="rId21"/>
    <p:sldId id="280" r:id="rId22"/>
    <p:sldId id="273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2C5673-B781-4E2E-883B-51F81A4FB40C}" type="datetimeFigureOut">
              <a:rPr lang="en-GB" smtClean="0"/>
              <a:t>22/11/2016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E19009-CB1D-4839-A531-DAC1221E64C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1227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fld id="{11666AE1-617D-4765-AA58-28F35C2A97FB}" type="slidenum">
              <a:rPr lang="en-GB" altLang="en-US" smtClean="0">
                <a:solidFill>
                  <a:srgbClr val="000000"/>
                </a:solidFill>
              </a:rPr>
              <a:pPr>
                <a:defRPr/>
              </a:pPr>
              <a:t>1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3704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9877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0762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8172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030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6775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7558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5447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87103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7990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89895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1340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6904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3753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63187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8189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9607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7972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1D0407-54CB-462C-97F1-07D263C566B1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53184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9999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9536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5B38AE0-EB58-45FF-BDFF-77721C7ACCA6}" type="slidenum">
              <a:rPr lang="en-GB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GB" altLang="en-US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333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27AF5-CBD4-46BB-B051-4FB1EA962765}" type="datetimeFigureOut">
              <a:rPr lang="en-GB"/>
              <a:pPr>
                <a:defRPr/>
              </a:pPr>
              <a:t>22/11/2016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DC9904-3B9C-410C-B555-D88897E3511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670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C503D1-5534-469D-B642-7F594E593E75}" type="datetimeFigureOut">
              <a:rPr lang="en-GB"/>
              <a:pPr>
                <a:defRPr/>
              </a:pPr>
              <a:t>22/11/2016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0A9DD-496E-4458-9248-0D0584C6596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1579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B60B5-C950-49D9-AFE4-F6645C44141B}" type="datetimeFigureOut">
              <a:rPr lang="en-GB"/>
              <a:pPr>
                <a:defRPr/>
              </a:pPr>
              <a:t>22/11/2016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67B96-863B-453F-AD53-9569AC0CB75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0600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825E3-9655-4D3A-8F36-96FBAEC5399A}" type="datetimeFigureOut">
              <a:rPr lang="en-GB"/>
              <a:pPr>
                <a:defRPr/>
              </a:pPr>
              <a:t>22/11/2016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1C3BC-7EBC-4BDD-9FA1-E219AF5377A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4431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D4E56-B18B-400F-A37E-8225956FAFF5}" type="datetimeFigureOut">
              <a:rPr lang="en-GB"/>
              <a:pPr>
                <a:defRPr/>
              </a:pPr>
              <a:t>22/11/2016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6783D-22D0-47D4-9FDD-02A661573CD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5961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6156D-3C26-4551-B136-616EADD1F363}" type="datetimeFigureOut">
              <a:rPr lang="en-GB"/>
              <a:pPr>
                <a:defRPr/>
              </a:pPr>
              <a:t>22/11/2016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174A9-F5C9-4561-95B2-A0C81C40B8E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27723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A6B0F-DB73-4A76-94D6-8DE7D5293412}" type="datetimeFigureOut">
              <a:rPr lang="en-GB"/>
              <a:pPr>
                <a:defRPr/>
              </a:pPr>
              <a:t>22/11/2016</a:t>
            </a:fld>
            <a:endParaRPr lang="en-GB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5D397-8F46-4490-A714-D765C5873C6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3951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FDA21-66D8-4CA6-910C-50B673693FBC}" type="datetimeFigureOut">
              <a:rPr lang="en-GB"/>
              <a:pPr>
                <a:defRPr/>
              </a:pPr>
              <a:t>22/11/2016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FF586-1CC0-4926-B478-145923E4F27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0306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FE7DC-0FC2-4F7E-8E7C-034AA64FAC15}" type="datetimeFigureOut">
              <a:rPr lang="en-GB"/>
              <a:pPr>
                <a:defRPr/>
              </a:pPr>
              <a:t>22/11/2016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918B9-9BC7-441B-B23C-536095CB14E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534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A8192-6B32-407D-BB9C-9731F184E0EF}" type="datetimeFigureOut">
              <a:rPr lang="en-GB"/>
              <a:pPr>
                <a:defRPr/>
              </a:pPr>
              <a:t>22/11/2016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A9D05-E187-4437-AA6E-BFA306FF47F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8553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999EF-A9EE-497D-BD2E-5CF2D7924AF4}" type="datetimeFigureOut">
              <a:rPr lang="en-GB"/>
              <a:pPr>
                <a:defRPr/>
              </a:pPr>
              <a:t>22/11/2016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87878-F055-426C-8532-BC1FF90F497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69137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 alt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B9D1DE2-6194-4318-96C6-799BD3B0B884}" type="slidenum">
              <a:rPr lang="en-GB" altLang="en-US"/>
              <a:pPr/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89891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B3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6A52ED9-021C-44FC-B8F1-5709AB9D0F28}" type="datetimeFigureOut">
              <a:rPr lang="en-GB"/>
              <a:pPr>
                <a:defRPr/>
              </a:pPr>
              <a:t>22/11/2016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83F2231-E32F-4566-9E9A-CF2FBD0653A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7965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23813" y="2206818"/>
            <a:ext cx="9189223" cy="4651182"/>
          </a:xfrm>
          <a:prstGeom prst="rect">
            <a:avLst/>
          </a:prstGeom>
        </p:spPr>
        <p:txBody>
          <a:bodyPr wrap="square" lIns="540000" tIns="360000" rIns="540000" bIns="360000" numCol="2" spcCol="360000">
            <a:spAutoFit/>
          </a:bodyPr>
          <a:lstStyle/>
          <a:p>
            <a:pPr>
              <a:defRPr/>
            </a:pPr>
            <a:r>
              <a:rPr lang="en-GB" sz="1700" b="1" u="sng" dirty="0" smtClean="0">
                <a:solidFill>
                  <a:prstClr val="black"/>
                </a:solidFill>
                <a:cs typeface="Arial" charset="0"/>
              </a:rPr>
              <a:t>1. </a:t>
            </a:r>
            <a:r>
              <a:rPr lang="en-GB" sz="1700" b="1" u="sng" dirty="0">
                <a:solidFill>
                  <a:prstClr val="black"/>
                </a:solidFill>
                <a:cs typeface="Arial" charset="0"/>
              </a:rPr>
              <a:t>Depression and New Deal</a:t>
            </a:r>
          </a:p>
          <a:p>
            <a:pPr marL="285750" indent="-285750">
              <a:buFontTx/>
              <a:buChar char="-"/>
              <a:defRPr/>
            </a:pPr>
            <a:r>
              <a:rPr lang="en-GB" sz="1700" dirty="0" smtClean="0">
                <a:solidFill>
                  <a:prstClr val="black"/>
                </a:solidFill>
                <a:cs typeface="Arial" charset="0"/>
              </a:rPr>
              <a:t>Great </a:t>
            </a:r>
            <a:r>
              <a:rPr lang="en-GB" sz="1700" dirty="0">
                <a:solidFill>
                  <a:prstClr val="black"/>
                </a:solidFill>
                <a:cs typeface="Arial" charset="0"/>
              </a:rPr>
              <a:t>Depression</a:t>
            </a:r>
          </a:p>
          <a:p>
            <a:pPr marL="285750" indent="-285750">
              <a:buFontTx/>
              <a:buChar char="-"/>
              <a:defRPr/>
            </a:pPr>
            <a:r>
              <a:rPr lang="en-GB" sz="1700" dirty="0">
                <a:solidFill>
                  <a:prstClr val="black"/>
                </a:solidFill>
                <a:cs typeface="Arial" charset="0"/>
              </a:rPr>
              <a:t>Hooverville</a:t>
            </a:r>
          </a:p>
          <a:p>
            <a:pPr marL="285750" indent="-285750">
              <a:buFontTx/>
              <a:buChar char="-"/>
              <a:defRPr/>
            </a:pPr>
            <a:r>
              <a:rPr lang="en-GB" sz="1700" dirty="0">
                <a:solidFill>
                  <a:prstClr val="black"/>
                </a:solidFill>
                <a:cs typeface="Arial" charset="0"/>
              </a:rPr>
              <a:t>FDR</a:t>
            </a:r>
          </a:p>
          <a:p>
            <a:pPr marL="285750" indent="-285750">
              <a:buFontTx/>
              <a:buChar char="-"/>
              <a:defRPr/>
            </a:pPr>
            <a:r>
              <a:rPr lang="en-GB" sz="1700" dirty="0">
                <a:solidFill>
                  <a:prstClr val="black"/>
                </a:solidFill>
                <a:cs typeface="Arial" charset="0"/>
              </a:rPr>
              <a:t>First New Deal</a:t>
            </a:r>
          </a:p>
          <a:p>
            <a:pPr marL="285750" indent="-285750">
              <a:buFontTx/>
              <a:buChar char="-"/>
              <a:defRPr/>
            </a:pPr>
            <a:r>
              <a:rPr lang="en-GB" sz="1700" dirty="0">
                <a:solidFill>
                  <a:prstClr val="black"/>
                </a:solidFill>
                <a:cs typeface="Arial" charset="0"/>
              </a:rPr>
              <a:t>Problems</a:t>
            </a:r>
          </a:p>
          <a:p>
            <a:pPr marL="285750" indent="-285750">
              <a:buFontTx/>
              <a:buChar char="-"/>
              <a:defRPr/>
            </a:pPr>
            <a:r>
              <a:rPr lang="en-GB" sz="1700" dirty="0" smtClean="0">
                <a:solidFill>
                  <a:prstClr val="black"/>
                </a:solidFill>
                <a:cs typeface="Arial" charset="0"/>
              </a:rPr>
              <a:t>Dustbowl</a:t>
            </a:r>
          </a:p>
          <a:p>
            <a:pPr>
              <a:defRPr/>
            </a:pPr>
            <a:r>
              <a:rPr lang="en-GB" sz="1700" b="1" dirty="0" smtClean="0">
                <a:solidFill>
                  <a:srgbClr val="7030A0"/>
                </a:solidFill>
                <a:cs typeface="Arial" charset="0"/>
              </a:rPr>
              <a:t>Art of the New Deal 1: Photography</a:t>
            </a:r>
          </a:p>
          <a:p>
            <a:pPr>
              <a:defRPr/>
            </a:pPr>
            <a:endParaRPr lang="en-GB" sz="1700" dirty="0">
              <a:solidFill>
                <a:prstClr val="black"/>
              </a:solidFill>
              <a:cs typeface="Arial" charset="0"/>
            </a:endParaRPr>
          </a:p>
          <a:p>
            <a:pPr>
              <a:defRPr/>
            </a:pPr>
            <a:r>
              <a:rPr lang="en-GB" sz="1700" b="1" u="sng" dirty="0" smtClean="0">
                <a:solidFill>
                  <a:prstClr val="black"/>
                </a:solidFill>
                <a:cs typeface="Arial" charset="0"/>
              </a:rPr>
              <a:t>2. Second </a:t>
            </a:r>
            <a:r>
              <a:rPr lang="en-GB" sz="1700" b="1" u="sng" dirty="0">
                <a:solidFill>
                  <a:prstClr val="black"/>
                </a:solidFill>
                <a:cs typeface="Arial" charset="0"/>
              </a:rPr>
              <a:t>New Deal</a:t>
            </a:r>
          </a:p>
          <a:p>
            <a:pPr>
              <a:defRPr/>
            </a:pPr>
            <a:r>
              <a:rPr lang="en-GB" sz="1700" b="1" dirty="0" smtClean="0">
                <a:solidFill>
                  <a:srgbClr val="7030A0"/>
                </a:solidFill>
                <a:cs typeface="Arial" charset="0"/>
              </a:rPr>
              <a:t>Art of the New Deal 2: </a:t>
            </a:r>
            <a:r>
              <a:rPr lang="en-GB" sz="1700" b="1" dirty="0">
                <a:solidFill>
                  <a:srgbClr val="7030A0"/>
                </a:solidFill>
                <a:cs typeface="Arial" charset="0"/>
              </a:rPr>
              <a:t>Posters</a:t>
            </a:r>
          </a:p>
          <a:p>
            <a:pPr>
              <a:defRPr/>
            </a:pPr>
            <a:r>
              <a:rPr lang="en-GB" sz="1700" b="1" dirty="0" smtClean="0">
                <a:solidFill>
                  <a:srgbClr val="7030A0"/>
                </a:solidFill>
                <a:cs typeface="Arial" charset="0"/>
              </a:rPr>
              <a:t>Art of the New Deal 3: Paintings, Murals</a:t>
            </a:r>
            <a:endParaRPr lang="en-GB" sz="1700" b="1" dirty="0">
              <a:solidFill>
                <a:srgbClr val="7030A0"/>
              </a:solidFill>
              <a:cs typeface="Arial" charset="0"/>
            </a:endParaRPr>
          </a:p>
          <a:p>
            <a:pPr>
              <a:defRPr/>
            </a:pPr>
            <a:r>
              <a:rPr lang="en-GB" sz="1700" b="1" dirty="0" smtClean="0">
                <a:solidFill>
                  <a:prstClr val="black"/>
                </a:solidFill>
                <a:cs typeface="Arial" charset="0"/>
              </a:rPr>
              <a:t> </a:t>
            </a:r>
          </a:p>
          <a:p>
            <a:pPr>
              <a:defRPr/>
            </a:pPr>
            <a:endParaRPr lang="en-GB" sz="1700" b="1" dirty="0">
              <a:solidFill>
                <a:prstClr val="black"/>
              </a:solidFill>
              <a:cs typeface="Arial" charset="0"/>
            </a:endParaRPr>
          </a:p>
          <a:p>
            <a:pPr>
              <a:defRPr/>
            </a:pPr>
            <a:endParaRPr lang="en-GB" sz="1700" dirty="0">
              <a:solidFill>
                <a:prstClr val="black"/>
              </a:solidFill>
              <a:cs typeface="Arial" charset="0"/>
            </a:endParaRPr>
          </a:p>
          <a:p>
            <a:pPr>
              <a:defRPr/>
            </a:pPr>
            <a:r>
              <a:rPr lang="en-GB" sz="1700" b="1" u="sng" dirty="0">
                <a:solidFill>
                  <a:prstClr val="black"/>
                </a:solidFill>
                <a:cs typeface="Arial" charset="0"/>
              </a:rPr>
              <a:t>3</a:t>
            </a:r>
            <a:r>
              <a:rPr lang="en-GB" sz="1700" b="1" u="sng" dirty="0" smtClean="0">
                <a:solidFill>
                  <a:prstClr val="black"/>
                </a:solidFill>
                <a:cs typeface="Arial" charset="0"/>
              </a:rPr>
              <a:t>. </a:t>
            </a:r>
            <a:r>
              <a:rPr lang="en-GB" sz="1700" b="1" u="sng" dirty="0">
                <a:solidFill>
                  <a:prstClr val="black"/>
                </a:solidFill>
              </a:rPr>
              <a:t>United States and the Second World War</a:t>
            </a:r>
          </a:p>
          <a:p>
            <a:pPr marL="285750" indent="-285750">
              <a:buFontTx/>
              <a:buChar char="-"/>
              <a:defRPr/>
            </a:pPr>
            <a:r>
              <a:rPr lang="en-GB" sz="1700" dirty="0">
                <a:solidFill>
                  <a:prstClr val="black"/>
                </a:solidFill>
                <a:cs typeface="Arial" charset="0"/>
              </a:rPr>
              <a:t>Economy</a:t>
            </a:r>
          </a:p>
          <a:p>
            <a:pPr marL="285750" indent="-285750">
              <a:buFontTx/>
              <a:buChar char="-"/>
              <a:defRPr/>
            </a:pPr>
            <a:r>
              <a:rPr lang="en-GB" sz="1700" dirty="0">
                <a:solidFill>
                  <a:prstClr val="black"/>
                </a:solidFill>
                <a:cs typeface="Arial" charset="0"/>
              </a:rPr>
              <a:t>Propaganda</a:t>
            </a:r>
          </a:p>
          <a:p>
            <a:pPr marL="285750" indent="-285750">
              <a:buFontTx/>
              <a:buChar char="-"/>
              <a:defRPr/>
            </a:pPr>
            <a:r>
              <a:rPr lang="en-GB" sz="1700" dirty="0">
                <a:solidFill>
                  <a:prstClr val="black"/>
                </a:solidFill>
                <a:cs typeface="Arial" charset="0"/>
              </a:rPr>
              <a:t>Domestic </a:t>
            </a:r>
            <a:r>
              <a:rPr lang="en-GB" sz="1700" dirty="0" smtClean="0">
                <a:solidFill>
                  <a:prstClr val="black"/>
                </a:solidFill>
                <a:cs typeface="Arial" charset="0"/>
              </a:rPr>
              <a:t>policies</a:t>
            </a:r>
          </a:p>
          <a:p>
            <a:pPr>
              <a:defRPr/>
            </a:pPr>
            <a:r>
              <a:rPr lang="en-GB" sz="1700" b="1" dirty="0" smtClean="0">
                <a:solidFill>
                  <a:srgbClr val="7030A0"/>
                </a:solidFill>
                <a:cs typeface="Arial" charset="0"/>
              </a:rPr>
              <a:t>Art of the New Deal 4: Internment photographs</a:t>
            </a:r>
            <a:endParaRPr lang="en-GB" sz="1700" b="1" dirty="0">
              <a:solidFill>
                <a:srgbClr val="7030A0"/>
              </a:solidFill>
              <a:cs typeface="Arial" charset="0"/>
            </a:endParaRPr>
          </a:p>
          <a:p>
            <a:pPr marL="285750" indent="-285750">
              <a:buFontTx/>
              <a:buChar char="-"/>
              <a:defRPr/>
            </a:pPr>
            <a:r>
              <a:rPr lang="en-GB" sz="1700" dirty="0">
                <a:solidFill>
                  <a:prstClr val="black"/>
                </a:solidFill>
                <a:cs typeface="Arial" charset="0"/>
              </a:rPr>
              <a:t>Victory</a:t>
            </a:r>
          </a:p>
          <a:p>
            <a:pPr algn="r">
              <a:defRPr/>
            </a:pPr>
            <a:r>
              <a:rPr lang="en-GB" sz="1600" b="1" u="sng" dirty="0">
                <a:solidFill>
                  <a:srgbClr val="FF0000"/>
                </a:solidFill>
                <a:cs typeface="Arial" charset="0"/>
              </a:rPr>
              <a:t>AIMS</a:t>
            </a:r>
          </a:p>
          <a:p>
            <a:pPr marL="285750" indent="-285750" algn="r">
              <a:buFont typeface="Arial" panose="020B0604020202020204" pitchFamily="34" charset="0"/>
              <a:buChar char="•"/>
              <a:defRPr/>
            </a:pPr>
            <a:r>
              <a:rPr lang="en-GB" sz="1600" b="1" dirty="0" smtClean="0">
                <a:solidFill>
                  <a:srgbClr val="FF0000"/>
                </a:solidFill>
                <a:cs typeface="Arial" charset="0"/>
              </a:rPr>
              <a:t>Tie-up  discussion of New Deal Discuss cultural, aesthetic aspects of the New Deal through analysis of paintings posters, photographs, murals</a:t>
            </a:r>
          </a:p>
          <a:p>
            <a:pPr marL="285750" indent="-285750" algn="r">
              <a:buFont typeface="Arial" panose="020B0604020202020204" pitchFamily="34" charset="0"/>
              <a:buChar char="•"/>
              <a:defRPr/>
            </a:pPr>
            <a:r>
              <a:rPr lang="en-GB" sz="1600" b="1" dirty="0" smtClean="0">
                <a:solidFill>
                  <a:srgbClr val="FF0000"/>
                </a:solidFill>
                <a:cs typeface="Arial" charset="0"/>
              </a:rPr>
              <a:t>Discuss </a:t>
            </a:r>
            <a:r>
              <a:rPr lang="en-GB" sz="1600" b="1" dirty="0">
                <a:solidFill>
                  <a:srgbClr val="FF0000"/>
                </a:solidFill>
                <a:cs typeface="Arial" charset="0"/>
              </a:rPr>
              <a:t>impact of World </a:t>
            </a:r>
            <a:r>
              <a:rPr lang="en-GB" sz="1600" b="1" dirty="0" smtClean="0">
                <a:solidFill>
                  <a:srgbClr val="FF0000"/>
                </a:solidFill>
                <a:cs typeface="Arial" charset="0"/>
              </a:rPr>
              <a:t>War Two </a:t>
            </a:r>
            <a:r>
              <a:rPr lang="en-GB" sz="1600" b="1" dirty="0">
                <a:solidFill>
                  <a:srgbClr val="FF0000"/>
                </a:solidFill>
                <a:cs typeface="Arial" charset="0"/>
              </a:rPr>
              <a:t>on US economy and domestic </a:t>
            </a:r>
            <a:r>
              <a:rPr lang="en-GB" sz="1600" b="1" dirty="0" smtClean="0">
                <a:solidFill>
                  <a:srgbClr val="FF0000"/>
                </a:solidFill>
                <a:cs typeface="Arial" charset="0"/>
              </a:rPr>
              <a:t>society</a:t>
            </a:r>
            <a:endParaRPr lang="en-GB" sz="1600" b="1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23813" y="6349"/>
            <a:ext cx="3947741" cy="2573691"/>
          </a:xfrm>
          <a:prstGeom prst="rect">
            <a:avLst/>
          </a:prstGeom>
        </p:spPr>
        <p:txBody>
          <a:bodyPr wrap="square" lIns="540000" tIns="360000" rIns="540000" bIns="360000">
            <a:spAutoFit/>
          </a:bodyPr>
          <a:lstStyle/>
          <a:p>
            <a:pPr>
              <a:defRPr/>
            </a:pPr>
            <a:r>
              <a:rPr lang="en-GB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AHHI5016 </a:t>
            </a: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Week 8</a:t>
            </a:r>
          </a:p>
          <a:p>
            <a:pPr>
              <a:defRPr/>
            </a:pPr>
            <a:r>
              <a:rPr lang="en-GB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World Wars, New Deals:  From Progressivism </a:t>
            </a:r>
            <a:r>
              <a:rPr lang="en-GB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to </a:t>
            </a:r>
            <a:r>
              <a:rPr lang="en-GB" sz="2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Depression</a:t>
            </a:r>
          </a:p>
          <a:p>
            <a:pPr>
              <a:defRPr/>
            </a:pPr>
            <a:r>
              <a:rPr lang="en-GB" sz="20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In </a:t>
            </a:r>
            <a:r>
              <a:rPr lang="en-GB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focus: The Art of the New Deal</a:t>
            </a:r>
            <a:endParaRPr lang="en-GB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964" y="536768"/>
            <a:ext cx="5730875" cy="167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8152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1113" y="-3175"/>
            <a:ext cx="7031385" cy="7584632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Depression and New Deal: FDR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“Throughout the </a:t>
            </a:r>
            <a:r>
              <a:rPr lang="en-GB" sz="2200" dirty="0" smtClean="0"/>
              <a:t>nation, men </a:t>
            </a:r>
            <a:r>
              <a:rPr lang="en-GB" sz="2200" dirty="0"/>
              <a:t>and women, forgotten in the political philosophy of the Government, look to us here for guidance and for </a:t>
            </a:r>
            <a:r>
              <a:rPr lang="en-GB" sz="2200" dirty="0">
                <a:solidFill>
                  <a:srgbClr val="FF0000"/>
                </a:solidFill>
              </a:rPr>
              <a:t>more equitable opportunity to share in the distribution of national wealth</a:t>
            </a:r>
            <a:r>
              <a:rPr lang="en-GB" sz="2200" dirty="0"/>
              <a:t>... I pledge myself to </a:t>
            </a:r>
            <a:r>
              <a:rPr lang="en-GB" sz="2200" b="1" dirty="0">
                <a:solidFill>
                  <a:srgbClr val="FF0000"/>
                </a:solidFill>
              </a:rPr>
              <a:t>a new deal </a:t>
            </a:r>
            <a:r>
              <a:rPr lang="en-GB" sz="2200" dirty="0"/>
              <a:t>for the American people. This is more than a political campaign. It is </a:t>
            </a:r>
            <a:r>
              <a:rPr lang="en-GB" sz="2200" b="1" dirty="0">
                <a:solidFill>
                  <a:srgbClr val="FF0000"/>
                </a:solidFill>
              </a:rPr>
              <a:t>a call to </a:t>
            </a:r>
            <a:r>
              <a:rPr lang="en-GB" sz="2200" b="1" dirty="0" smtClean="0">
                <a:solidFill>
                  <a:srgbClr val="FF0000"/>
                </a:solidFill>
              </a:rPr>
              <a:t>arms</a:t>
            </a:r>
            <a:r>
              <a:rPr lang="en-GB" sz="2200" dirty="0" smtClean="0"/>
              <a:t>.”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 smtClean="0"/>
              <a:t>Franklin D Roosevelt, accepting Democratic </a:t>
            </a:r>
            <a:r>
              <a:rPr lang="en-GB" sz="2000" dirty="0"/>
              <a:t>nomination for president</a:t>
            </a:r>
            <a:r>
              <a:rPr lang="en-GB" sz="2000" dirty="0" smtClean="0"/>
              <a:t>, July 1932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 smtClean="0"/>
              <a:t>“The </a:t>
            </a:r>
            <a:r>
              <a:rPr lang="en-GB" sz="2200" dirty="0"/>
              <a:t>country needs and, unless I mistake its temper, the country demands bold, persistent </a:t>
            </a:r>
            <a:r>
              <a:rPr lang="en-GB" sz="2200" b="1" dirty="0">
                <a:solidFill>
                  <a:srgbClr val="FF0000"/>
                </a:solidFill>
              </a:rPr>
              <a:t>experimentation</a:t>
            </a:r>
            <a:r>
              <a:rPr lang="en-GB" sz="2200" dirty="0"/>
              <a:t>. It is common sense to take a method and try </a:t>
            </a:r>
            <a:r>
              <a:rPr lang="en-GB" sz="2200" dirty="0" smtClean="0"/>
              <a:t>it. If </a:t>
            </a:r>
            <a:r>
              <a:rPr lang="en-GB" sz="2200" dirty="0"/>
              <a:t>it fails, admit it frankly and try another. But above all, </a:t>
            </a:r>
            <a:r>
              <a:rPr lang="en-GB" sz="2200" dirty="0">
                <a:solidFill>
                  <a:srgbClr val="FF0000"/>
                </a:solidFill>
              </a:rPr>
              <a:t>try </a:t>
            </a:r>
            <a:r>
              <a:rPr lang="en-GB" sz="2200" dirty="0" smtClean="0">
                <a:solidFill>
                  <a:srgbClr val="FF0000"/>
                </a:solidFill>
              </a:rPr>
              <a:t>something</a:t>
            </a:r>
            <a:r>
              <a:rPr lang="en-GB" sz="2200" dirty="0" smtClean="0"/>
              <a:t>.” 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en-GB" sz="2000" dirty="0" smtClean="0"/>
              <a:t>Roosevelt, May 1932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en-GB" sz="2200" dirty="0" smtClean="0"/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en-GB" sz="2000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129" y="3435715"/>
            <a:ext cx="2289819" cy="3171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129" y="401700"/>
            <a:ext cx="2257871" cy="3034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013" y="5500855"/>
            <a:ext cx="1326170" cy="1326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445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1113" y="-3175"/>
            <a:ext cx="9155113" cy="7030635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GB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Depression and New Deal: First New Deal (1933)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 smtClean="0">
                <a:solidFill>
                  <a:srgbClr val="FF0000"/>
                </a:solidFill>
              </a:rPr>
              <a:t>Roosevelt’s ‘First 100 Days’ as president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b="1" dirty="0" smtClean="0"/>
              <a:t>Federal </a:t>
            </a:r>
            <a:r>
              <a:rPr lang="en-GB" sz="2200" b="1" dirty="0"/>
              <a:t>Emergency Relief </a:t>
            </a:r>
            <a:r>
              <a:rPr lang="en-GB" sz="2200" b="1" dirty="0" smtClean="0"/>
              <a:t>Administration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 smtClean="0"/>
              <a:t>Spent </a:t>
            </a:r>
            <a:r>
              <a:rPr lang="en-GB" sz="2200" dirty="0"/>
              <a:t>$500 million on soup kitchens, blankets, employment schemes and nursery schools.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000" b="1" dirty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b="1" dirty="0"/>
              <a:t>Civilian Conservation </a:t>
            </a:r>
            <a:r>
              <a:rPr lang="en-GB" sz="2200" b="1" dirty="0" smtClean="0"/>
              <a:t>Corps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 smtClean="0"/>
              <a:t>Put unemployed </a:t>
            </a:r>
            <a:r>
              <a:rPr lang="en-GB" sz="2200" dirty="0"/>
              <a:t>men to work </a:t>
            </a:r>
            <a:r>
              <a:rPr lang="en-GB" sz="2200" dirty="0" smtClean="0"/>
              <a:t>on </a:t>
            </a:r>
            <a:r>
              <a:rPr lang="en-GB" sz="2200" dirty="0"/>
              <a:t>environmental projects (e.g., national parks</a:t>
            </a:r>
            <a:r>
              <a:rPr lang="en-GB" sz="2200" dirty="0" smtClean="0"/>
              <a:t>)</a:t>
            </a:r>
            <a:endParaRPr lang="en-GB" sz="2200" dirty="0"/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1000" dirty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b="1" dirty="0"/>
              <a:t>Agricultural Adjustment </a:t>
            </a:r>
            <a:r>
              <a:rPr lang="en-GB" sz="2200" b="1" dirty="0" smtClean="0"/>
              <a:t>Administration</a:t>
            </a:r>
            <a:endParaRPr lang="en-GB" sz="2200" b="1" dirty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 smtClean="0"/>
              <a:t>Set </a:t>
            </a:r>
            <a:r>
              <a:rPr lang="en-GB" sz="2200" dirty="0"/>
              <a:t>quotas to reduce farm production in order to raise crop prices. Farmers helped to modernize and use conservative farming </a:t>
            </a:r>
            <a:r>
              <a:rPr lang="en-GB" sz="2200" dirty="0" smtClean="0"/>
              <a:t>methods.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dirty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b="1" dirty="0" smtClean="0"/>
              <a:t>National </a:t>
            </a:r>
            <a:r>
              <a:rPr lang="en-GB" sz="2200" b="1" dirty="0"/>
              <a:t>Industry Recovery Act </a:t>
            </a:r>
            <a:endParaRPr lang="en-GB" sz="2200" b="1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 smtClean="0"/>
              <a:t>Set up Public </a:t>
            </a:r>
            <a:r>
              <a:rPr lang="en-GB" sz="2200" dirty="0"/>
              <a:t>Works Administration (PWA</a:t>
            </a:r>
            <a:r>
              <a:rPr lang="en-GB" sz="2200" dirty="0" smtClean="0"/>
              <a:t>) which used </a:t>
            </a:r>
            <a:r>
              <a:rPr lang="en-GB" sz="2200" dirty="0"/>
              <a:t>government money to build infrastructure, such as roads and bridges, for the state. </a:t>
            </a:r>
            <a:r>
              <a:rPr lang="en-GB" sz="2200" dirty="0" smtClean="0"/>
              <a:t>	Set up National </a:t>
            </a:r>
            <a:r>
              <a:rPr lang="en-GB" sz="2200" dirty="0"/>
              <a:t>Recovery </a:t>
            </a:r>
            <a:r>
              <a:rPr lang="en-GB" sz="2200" dirty="0" smtClean="0"/>
              <a:t>Administration (NRA) to regulate industrial relations (later ruled unconstitutional)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447345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1113" y="-3175"/>
            <a:ext cx="9155113" cy="2413986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GB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Depression and New Deal: First New Deal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smtClean="0">
                <a:solidFill>
                  <a:srgbClr val="FF0000"/>
                </a:solidFill>
              </a:rPr>
              <a:t>Public </a:t>
            </a:r>
            <a:r>
              <a:rPr lang="en-GB" dirty="0">
                <a:solidFill>
                  <a:srgbClr val="FF0000"/>
                </a:solidFill>
              </a:rPr>
              <a:t>Works Administration (PWA</a:t>
            </a:r>
            <a:r>
              <a:rPr lang="en-GB" dirty="0" smtClean="0">
                <a:solidFill>
                  <a:srgbClr val="FF0000"/>
                </a:solidFill>
              </a:rPr>
              <a:t>) poster, 1934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037" y="1319770"/>
            <a:ext cx="8077672" cy="5506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820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1113" y="-3175"/>
            <a:ext cx="9155113" cy="6630525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GB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Depression and New Deal: Dustbowl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 smtClean="0"/>
              <a:t>Drought affecting agricultural US 1934</a:t>
            </a:r>
            <a:r>
              <a:rPr lang="en-GB" sz="2400" dirty="0"/>
              <a:t>, </a:t>
            </a:r>
            <a:r>
              <a:rPr lang="en-GB" sz="2400" dirty="0" smtClean="0"/>
              <a:t>1936 </a:t>
            </a:r>
            <a:r>
              <a:rPr lang="en-GB" sz="2400" dirty="0"/>
              <a:t>and </a:t>
            </a:r>
            <a:r>
              <a:rPr lang="en-GB" sz="2400" dirty="0" smtClean="0"/>
              <a:t>1939–40, especially in Texas </a:t>
            </a:r>
            <a:r>
              <a:rPr lang="en-GB" sz="2400" dirty="0"/>
              <a:t>and </a:t>
            </a:r>
            <a:r>
              <a:rPr lang="en-GB" sz="2400" dirty="0" smtClean="0"/>
              <a:t>Oklahoma.</a:t>
            </a:r>
            <a:r>
              <a:rPr lang="en-GB" sz="2400" dirty="0"/>
              <a:t> </a:t>
            </a:r>
            <a:r>
              <a:rPr lang="en-GB" sz="2400" dirty="0" smtClean="0"/>
              <a:t>Soil turned to dust, blowing across countryside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400" dirty="0" smtClean="0"/>
              <a:t>Families </a:t>
            </a:r>
            <a:r>
              <a:rPr lang="en-GB" sz="2400" dirty="0"/>
              <a:t>abandon  </a:t>
            </a:r>
            <a:r>
              <a:rPr lang="en-GB" sz="2400" dirty="0" smtClean="0"/>
              <a:t>farms, migrating to California (the “Okies”)</a:t>
            </a:r>
            <a:endParaRPr lang="en-GB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3" r="26384"/>
          <a:stretch/>
        </p:blipFill>
        <p:spPr bwMode="auto">
          <a:xfrm>
            <a:off x="4016648" y="908720"/>
            <a:ext cx="5112568" cy="3459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9" y="1051992"/>
            <a:ext cx="3806411" cy="2854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843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996" y="1267545"/>
            <a:ext cx="5664022" cy="5596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569" y="3494708"/>
            <a:ext cx="3519547" cy="3449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570" y="9521"/>
            <a:ext cx="3523565" cy="3533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-11113" y="-3175"/>
            <a:ext cx="9155113" cy="2721763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algn="r">
              <a:defRPr/>
            </a:pPr>
            <a:r>
              <a:rPr lang="en-GB" sz="2400" b="1" dirty="0">
                <a:solidFill>
                  <a:srgbClr val="7030A0"/>
                </a:solidFill>
                <a:cs typeface="Arial" charset="0"/>
              </a:rPr>
              <a:t>Art of the New Deal 1: </a:t>
            </a:r>
            <a:r>
              <a:rPr lang="en-GB" sz="2400" b="1" dirty="0" smtClean="0">
                <a:solidFill>
                  <a:srgbClr val="7030A0"/>
                </a:solidFill>
                <a:cs typeface="Arial" charset="0"/>
              </a:rPr>
              <a:t>Photography</a:t>
            </a:r>
          </a:p>
          <a:p>
            <a:pPr algn="r">
              <a:defRPr/>
            </a:pPr>
            <a:r>
              <a:rPr lang="en-GB" sz="2400" b="1" dirty="0">
                <a:solidFill>
                  <a:srgbClr val="7030A0"/>
                </a:solidFill>
              </a:rPr>
              <a:t>Farm Security Association photographs</a:t>
            </a:r>
            <a:endParaRPr lang="en-GB" sz="2400" dirty="0">
              <a:solidFill>
                <a:srgbClr val="7030A0"/>
              </a:solidFill>
            </a:endParaRPr>
          </a:p>
          <a:p>
            <a:pPr algn="r">
              <a:defRPr/>
            </a:pPr>
            <a:r>
              <a:rPr lang="en-GB" sz="2400" b="1" dirty="0" smtClean="0">
                <a:solidFill>
                  <a:srgbClr val="7030A0"/>
                </a:solidFill>
              </a:rPr>
              <a:t>ARTHUR </a:t>
            </a:r>
            <a:r>
              <a:rPr lang="en-GB" sz="2400" b="1" dirty="0">
                <a:solidFill>
                  <a:srgbClr val="7030A0"/>
                </a:solidFill>
              </a:rPr>
              <a:t>ROTHSTEIN</a:t>
            </a:r>
            <a:endParaRPr lang="en-GB" sz="2400" dirty="0">
              <a:solidFill>
                <a:srgbClr val="7030A0"/>
              </a:solidFill>
            </a:endParaRPr>
          </a:p>
          <a:p>
            <a:pPr algn="r">
              <a:defRPr/>
            </a:pPr>
            <a:endParaRPr lang="en-GB" sz="2400" b="1" dirty="0">
              <a:solidFill>
                <a:srgbClr val="7030A0"/>
              </a:solidFill>
              <a:cs typeface="Arial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b="1" dirty="0" smtClean="0"/>
          </a:p>
        </p:txBody>
      </p:sp>
    </p:spTree>
    <p:extLst>
      <p:ext uri="{BB962C8B-B14F-4D97-AF65-F5344CB8AC3E}">
        <p14:creationId xmlns:p14="http://schemas.microsoft.com/office/powerpoint/2010/main" val="4177302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19872" cy="4446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" y="4111216"/>
            <a:ext cx="3418318" cy="2746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9702" y="4121016"/>
            <a:ext cx="2662169" cy="2736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655" y="4528948"/>
            <a:ext cx="3065852" cy="2329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277208"/>
            <a:ext cx="2843808" cy="2843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-11113" y="-3175"/>
            <a:ext cx="9155113" cy="2721763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algn="r">
              <a:defRPr/>
            </a:pPr>
            <a:r>
              <a:rPr lang="en-GB" sz="2400" b="1" dirty="0">
                <a:solidFill>
                  <a:srgbClr val="7030A0"/>
                </a:solidFill>
                <a:cs typeface="Arial" charset="0"/>
              </a:rPr>
              <a:t>Art of the New Deal 1: </a:t>
            </a:r>
            <a:r>
              <a:rPr lang="en-GB" sz="2400" b="1" dirty="0" smtClean="0">
                <a:solidFill>
                  <a:srgbClr val="7030A0"/>
                </a:solidFill>
                <a:cs typeface="Arial" charset="0"/>
              </a:rPr>
              <a:t>Photography</a:t>
            </a:r>
          </a:p>
          <a:p>
            <a:pPr algn="r"/>
            <a:r>
              <a:rPr lang="en-GB" sz="2400" b="1" dirty="0">
                <a:solidFill>
                  <a:srgbClr val="7030A0"/>
                </a:solidFill>
              </a:rPr>
              <a:t>Farm Security Association photographs</a:t>
            </a:r>
            <a:endParaRPr lang="en-GB" sz="2400" dirty="0">
              <a:solidFill>
                <a:srgbClr val="7030A0"/>
              </a:solidFill>
            </a:endParaRPr>
          </a:p>
          <a:p>
            <a:pPr algn="r"/>
            <a:r>
              <a:rPr lang="en-GB" sz="2400" b="1" dirty="0" smtClean="0">
                <a:solidFill>
                  <a:srgbClr val="7030A0"/>
                </a:solidFill>
              </a:rPr>
              <a:t>DOROTHEA </a:t>
            </a:r>
            <a:r>
              <a:rPr lang="en-GB" sz="2400" b="1" dirty="0">
                <a:solidFill>
                  <a:srgbClr val="7030A0"/>
                </a:solidFill>
              </a:rPr>
              <a:t>LANGE</a:t>
            </a:r>
            <a:endParaRPr lang="en-GB" sz="2400" dirty="0">
              <a:solidFill>
                <a:srgbClr val="7030A0"/>
              </a:solidFill>
            </a:endParaRPr>
          </a:p>
          <a:p>
            <a:pPr algn="r">
              <a:defRPr/>
            </a:pPr>
            <a:endParaRPr lang="en-GB" sz="2400" b="1" dirty="0">
              <a:solidFill>
                <a:srgbClr val="7030A0"/>
              </a:solidFill>
              <a:cs typeface="Arial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b="1" dirty="0" smtClean="0"/>
          </a:p>
        </p:txBody>
      </p:sp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0994" y="2305436"/>
            <a:ext cx="3084513" cy="231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3663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741" y="3345874"/>
            <a:ext cx="4606620" cy="3512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600" y="3345874"/>
            <a:ext cx="5085400" cy="3512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8" y="0"/>
            <a:ext cx="4198549" cy="3345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5071189" y="-3175"/>
            <a:ext cx="4072811" cy="3829758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algn="r">
              <a:defRPr/>
            </a:pPr>
            <a:r>
              <a:rPr lang="en-GB" sz="2400" b="1" dirty="0">
                <a:solidFill>
                  <a:srgbClr val="7030A0"/>
                </a:solidFill>
                <a:cs typeface="Arial" charset="0"/>
              </a:rPr>
              <a:t>Art of the New Deal 1: </a:t>
            </a:r>
            <a:r>
              <a:rPr lang="en-GB" sz="2400" b="1" dirty="0" smtClean="0">
                <a:solidFill>
                  <a:srgbClr val="7030A0"/>
                </a:solidFill>
                <a:cs typeface="Arial" charset="0"/>
              </a:rPr>
              <a:t>Photography</a:t>
            </a:r>
          </a:p>
          <a:p>
            <a:pPr algn="r"/>
            <a:r>
              <a:rPr lang="en-GB" sz="2400" b="1" dirty="0">
                <a:solidFill>
                  <a:srgbClr val="7030A0"/>
                </a:solidFill>
              </a:rPr>
              <a:t>Farm Security Association </a:t>
            </a:r>
            <a:r>
              <a:rPr lang="en-GB" sz="2400" b="1" dirty="0" smtClean="0">
                <a:solidFill>
                  <a:srgbClr val="7030A0"/>
                </a:solidFill>
              </a:rPr>
              <a:t>photographs</a:t>
            </a:r>
            <a:endParaRPr lang="en-GB" sz="2400" dirty="0" smtClean="0">
              <a:solidFill>
                <a:srgbClr val="7030A0"/>
              </a:solidFill>
            </a:endParaRPr>
          </a:p>
          <a:p>
            <a:pPr algn="r"/>
            <a:r>
              <a:rPr lang="en-GB" sz="2400" b="1" dirty="0" smtClean="0">
                <a:solidFill>
                  <a:srgbClr val="7030A0"/>
                </a:solidFill>
              </a:rPr>
              <a:t>WALKER </a:t>
            </a:r>
            <a:r>
              <a:rPr lang="en-GB" sz="2400" b="1" dirty="0">
                <a:solidFill>
                  <a:srgbClr val="7030A0"/>
                </a:solidFill>
              </a:rPr>
              <a:t>EVANS</a:t>
            </a:r>
            <a:endParaRPr lang="en-GB" sz="2400" dirty="0">
              <a:solidFill>
                <a:srgbClr val="7030A0"/>
              </a:solidFill>
            </a:endParaRPr>
          </a:p>
          <a:p>
            <a:pPr algn="r">
              <a:defRPr/>
            </a:pPr>
            <a:endParaRPr lang="en-GB" sz="2400" b="1" dirty="0">
              <a:solidFill>
                <a:srgbClr val="7030A0"/>
              </a:solidFill>
              <a:cs typeface="Arial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b="1" dirty="0" smtClean="0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4017" y="1090036"/>
            <a:ext cx="1734344" cy="2255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6524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519"/>
            <a:ext cx="3371850" cy="476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098" y="2331113"/>
            <a:ext cx="5803857" cy="452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098" y="-52519"/>
            <a:ext cx="2994961" cy="2383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5940152" y="-3175"/>
            <a:ext cx="3203848" cy="3460426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algn="r">
              <a:defRPr/>
            </a:pPr>
            <a:r>
              <a:rPr lang="en-GB" sz="2400" b="1" dirty="0">
                <a:solidFill>
                  <a:srgbClr val="7030A0"/>
                </a:solidFill>
                <a:cs typeface="Arial" charset="0"/>
              </a:rPr>
              <a:t>Art of the New Deal 1: </a:t>
            </a:r>
            <a:r>
              <a:rPr lang="en-GB" sz="2400" b="1" dirty="0" smtClean="0">
                <a:solidFill>
                  <a:srgbClr val="7030A0"/>
                </a:solidFill>
                <a:cs typeface="Arial" charset="0"/>
              </a:rPr>
              <a:t>Photography</a:t>
            </a:r>
          </a:p>
          <a:p>
            <a:pPr algn="r"/>
            <a:r>
              <a:rPr lang="en-GB" sz="2400" b="1" dirty="0" smtClean="0">
                <a:solidFill>
                  <a:srgbClr val="7030A0"/>
                </a:solidFill>
              </a:rPr>
              <a:t>GORDON PARKS</a:t>
            </a:r>
          </a:p>
          <a:p>
            <a:pPr algn="r"/>
            <a:r>
              <a:rPr lang="en-GB" sz="2400" b="1" dirty="0" smtClean="0">
                <a:solidFill>
                  <a:srgbClr val="7030A0"/>
                </a:solidFill>
              </a:rPr>
              <a:t> Ella Watson series</a:t>
            </a:r>
            <a:endParaRPr lang="en-GB" sz="2400" b="1" dirty="0">
              <a:solidFill>
                <a:srgbClr val="7030A0"/>
              </a:solidFill>
              <a:cs typeface="Arial" charset="0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b="1" dirty="0" smtClean="0"/>
          </a:p>
        </p:txBody>
      </p:sp>
    </p:spTree>
    <p:extLst>
      <p:ext uri="{BB962C8B-B14F-4D97-AF65-F5344CB8AC3E}">
        <p14:creationId xmlns:p14="http://schemas.microsoft.com/office/powerpoint/2010/main" val="131775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1113" y="-3175"/>
            <a:ext cx="9155113" cy="6969079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Depression and New Deal: Second New Deal (1935–1938)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b="1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b="1" dirty="0" smtClean="0"/>
              <a:t>Social </a:t>
            </a:r>
            <a:r>
              <a:rPr lang="en-GB" sz="2200" b="1" dirty="0"/>
              <a:t>Security </a:t>
            </a:r>
            <a:r>
              <a:rPr lang="en-GB" sz="2200" b="1" dirty="0" smtClean="0"/>
              <a:t>Act, 1935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 smtClean="0"/>
              <a:t>Insurance scheme for retirees and unemployed, plus workers’ pensions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b="1" dirty="0" smtClean="0"/>
              <a:t>National </a:t>
            </a:r>
            <a:r>
              <a:rPr lang="en-GB" sz="2200" b="1" dirty="0"/>
              <a:t>Labor Relations </a:t>
            </a:r>
            <a:r>
              <a:rPr lang="en-GB" sz="2200" b="1" dirty="0" smtClean="0"/>
              <a:t>Act of 1935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 smtClean="0"/>
              <a:t>Guaranteed workers’ rights </a:t>
            </a:r>
            <a:r>
              <a:rPr lang="en-GB" sz="2200" dirty="0"/>
              <a:t>to collective bargaining through </a:t>
            </a:r>
            <a:r>
              <a:rPr lang="en-GB" sz="2200" dirty="0" smtClean="0"/>
              <a:t>unions, est. to National </a:t>
            </a:r>
            <a:r>
              <a:rPr lang="en-GB" sz="2200" dirty="0"/>
              <a:t>Labor Relations Board (NLRB) to facilitate wage agreements and to suppress the repeated labor </a:t>
            </a:r>
            <a:r>
              <a:rPr lang="en-GB" sz="2200" dirty="0" smtClean="0"/>
              <a:t>disturbance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dirty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b="1" dirty="0" smtClean="0"/>
              <a:t>Fair </a:t>
            </a:r>
            <a:r>
              <a:rPr lang="en-GB" sz="2200" b="1" dirty="0"/>
              <a:t>Labor Standards </a:t>
            </a:r>
            <a:r>
              <a:rPr lang="en-GB" sz="2200" b="1" dirty="0" smtClean="0"/>
              <a:t>Act of 1938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 smtClean="0"/>
              <a:t>Set </a:t>
            </a:r>
            <a:r>
              <a:rPr lang="en-GB" sz="2200" dirty="0"/>
              <a:t>maximum hours (44 per week) and minimum wages (25 cents per hour) for most categories of </a:t>
            </a:r>
            <a:r>
              <a:rPr lang="en-GB" sz="2200" dirty="0" smtClean="0"/>
              <a:t>workers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dirty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b="1" dirty="0" smtClean="0"/>
              <a:t>Revenue Act of 1935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/>
              <a:t>R</a:t>
            </a:r>
            <a:r>
              <a:rPr lang="en-GB" sz="2200" dirty="0" smtClean="0"/>
              <a:t>aised </a:t>
            </a:r>
            <a:r>
              <a:rPr lang="en-GB" sz="2200" dirty="0"/>
              <a:t>federal income tax on higher income levels</a:t>
            </a:r>
            <a:endParaRPr lang="en-GB" sz="2200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b="1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b="1" dirty="0" smtClean="0"/>
              <a:t>Housing </a:t>
            </a:r>
            <a:r>
              <a:rPr lang="en-GB" sz="2200" b="1" dirty="0"/>
              <a:t>Act of </a:t>
            </a:r>
            <a:r>
              <a:rPr lang="en-GB" sz="2200" b="1" dirty="0" smtClean="0"/>
              <a:t>1937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 smtClean="0"/>
              <a:t>Slum clearance and production of low-cost housing – inducements to private companies to build homes</a:t>
            </a:r>
          </a:p>
        </p:txBody>
      </p:sp>
    </p:spTree>
    <p:extLst>
      <p:ext uri="{BB962C8B-B14F-4D97-AF65-F5344CB8AC3E}">
        <p14:creationId xmlns:p14="http://schemas.microsoft.com/office/powerpoint/2010/main" val="247700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1113" y="-3175"/>
            <a:ext cx="6671345" cy="7492299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b="1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b="1" dirty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b="1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000" b="1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b="1" dirty="0"/>
              <a:t>Works Progress </a:t>
            </a:r>
            <a:r>
              <a:rPr lang="en-GB" sz="2200" b="1" dirty="0" smtClean="0"/>
              <a:t>Administration (WPA), est. 1935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200" dirty="0"/>
              <a:t>largest and most ambitious </a:t>
            </a:r>
            <a:r>
              <a:rPr lang="en-GB" sz="2200" dirty="0" smtClean="0"/>
              <a:t>New </a:t>
            </a:r>
            <a:r>
              <a:rPr lang="en-GB" sz="2200" dirty="0"/>
              <a:t>Deal agency, employing millions </a:t>
            </a:r>
            <a:r>
              <a:rPr lang="en-GB" sz="2200" dirty="0" smtClean="0"/>
              <a:t>to carry </a:t>
            </a:r>
            <a:r>
              <a:rPr lang="en-GB" sz="2200" dirty="0"/>
              <a:t>out public works </a:t>
            </a:r>
            <a:r>
              <a:rPr lang="en-GB" sz="2200" dirty="0" smtClean="0"/>
              <a:t>projects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200" dirty="0" smtClean="0"/>
              <a:t>Worked on  </a:t>
            </a:r>
            <a:r>
              <a:rPr lang="en-GB" sz="2200" dirty="0"/>
              <a:t>bridges, schools, courthouses, hospitals, sidewalks, waterworks, and post-offices, but </a:t>
            </a:r>
            <a:r>
              <a:rPr lang="en-GB" sz="2200" dirty="0" smtClean="0"/>
              <a:t>museums</a:t>
            </a:r>
            <a:r>
              <a:rPr lang="en-GB" sz="2200" dirty="0"/>
              <a:t>, swimming pools, parks, community </a:t>
            </a:r>
            <a:r>
              <a:rPr lang="en-GB" sz="2200" dirty="0" smtClean="0"/>
              <a:t>centre, fairgrounds</a:t>
            </a:r>
            <a:r>
              <a:rPr lang="en-GB" sz="2200" dirty="0"/>
              <a:t>, </a:t>
            </a:r>
            <a:r>
              <a:rPr lang="en-GB" sz="2200" dirty="0" smtClean="0"/>
              <a:t>sports facilities, zoos</a:t>
            </a:r>
            <a:r>
              <a:rPr lang="en-GB" sz="2200" dirty="0"/>
              <a:t>, </a:t>
            </a:r>
            <a:r>
              <a:rPr lang="en-GB" sz="2200" dirty="0" smtClean="0"/>
              <a:t>municipal and university buildings,  waterfronts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200" dirty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 smtClean="0"/>
              <a:t>Included: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 smtClean="0"/>
              <a:t>Federal </a:t>
            </a:r>
            <a:r>
              <a:rPr lang="en-GB" sz="2200" dirty="0"/>
              <a:t>Art Project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 smtClean="0"/>
              <a:t>Federal </a:t>
            </a:r>
            <a:r>
              <a:rPr lang="en-GB" sz="2200" dirty="0"/>
              <a:t>Music Project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 smtClean="0"/>
              <a:t>Federal </a:t>
            </a:r>
            <a:r>
              <a:rPr lang="en-GB" sz="2200" dirty="0"/>
              <a:t>Theatre Project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dirty="0" smtClean="0"/>
              <a:t>Federal </a:t>
            </a:r>
            <a:r>
              <a:rPr lang="en-GB" sz="2200" dirty="0"/>
              <a:t>Writers' Project</a:t>
            </a:r>
            <a:endParaRPr lang="en-GB" sz="2200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035221"/>
            <a:ext cx="2123728" cy="2707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11832" y="-3176"/>
            <a:ext cx="9132168" cy="1459879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GB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Depression and New Deal: Second New Deal (1935–1938)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742974"/>
            <a:ext cx="2164996" cy="3092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7266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00" y="920617"/>
            <a:ext cx="4701971" cy="599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49647"/>
            <a:ext cx="4139952" cy="5913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11832" y="-3176"/>
            <a:ext cx="9132168" cy="2198543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algn="ctr">
              <a:defRPr/>
            </a:pPr>
            <a:r>
              <a:rPr lang="en-GB" sz="2400" b="1" dirty="0">
                <a:solidFill>
                  <a:srgbClr val="7030A0"/>
                </a:solidFill>
                <a:cs typeface="Arial" charset="0"/>
              </a:rPr>
              <a:t>Art of the New Deal 2: </a:t>
            </a:r>
            <a:r>
              <a:rPr lang="en-GB" sz="2400" b="1" dirty="0" smtClean="0">
                <a:solidFill>
                  <a:srgbClr val="7030A0"/>
                </a:solidFill>
                <a:cs typeface="Arial" charset="0"/>
              </a:rPr>
              <a:t>Posters</a:t>
            </a:r>
          </a:p>
          <a:p>
            <a:pPr algn="ctr">
              <a:defRPr/>
            </a:pPr>
            <a:endParaRPr lang="en-GB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endParaRPr lang="en-GB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3319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1832" y="-3176"/>
            <a:ext cx="9132168" cy="5153198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algn="ctr">
              <a:defRPr/>
            </a:pPr>
            <a:r>
              <a:rPr lang="en-GB" sz="2400" b="1" dirty="0">
                <a:solidFill>
                  <a:srgbClr val="7030A0"/>
                </a:solidFill>
                <a:cs typeface="Arial" charset="0"/>
              </a:rPr>
              <a:t>Art of the New Deal 2: </a:t>
            </a:r>
            <a:r>
              <a:rPr lang="en-GB" sz="2400" b="1" dirty="0" smtClean="0">
                <a:solidFill>
                  <a:srgbClr val="7030A0"/>
                </a:solidFill>
                <a:cs typeface="Arial" charset="0"/>
              </a:rPr>
              <a:t>Paintings</a:t>
            </a:r>
          </a:p>
          <a:p>
            <a:pPr algn="ctr">
              <a:defRPr/>
            </a:pPr>
            <a:endParaRPr lang="en-GB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endParaRPr lang="en-GB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endParaRPr lang="en-GB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endParaRPr lang="en-GB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endParaRPr lang="en-GB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endParaRPr lang="en-GB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endParaRPr lang="en-GB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endParaRPr lang="en-GB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endParaRPr lang="en-GB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endParaRPr lang="en-GB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 descr="http://ids.si.edu/ids/deliveryService?id=http://americanart.si.edu/images/1964/1964.1.55_1a.jpg&amp;max=46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16295"/>
            <a:ext cx="4176464" cy="3024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http://ids.si.edu/ids/deliveryService?id=http://americanart.si.edu/images/1962/1962.8.41_1a.jpg&amp;max=460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943" y="879008"/>
            <a:ext cx="4248472" cy="3024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http://ids.si.edu/ids/deliveryService?id=http://americanart.si.edu/images/1964/1964.1.142_1a.jpg&amp;max=46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1312" y="3352026"/>
            <a:ext cx="3112688" cy="350597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0" y="3761089"/>
            <a:ext cx="6052761" cy="3096911"/>
          </a:xfrm>
          <a:prstGeom prst="rect">
            <a:avLst/>
          </a:prstGeom>
        </p:spPr>
        <p:txBody>
          <a:bodyPr wrap="square" lIns="360000" tIns="360000" rIns="360000" bIns="360000"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GB" sz="1600" b="1" dirty="0"/>
              <a:t>Artists employed by the Federal Public Works of Art Project were given the instruction to capture ‘</a:t>
            </a:r>
            <a:r>
              <a:rPr lang="en-GB" sz="1600" b="1" dirty="0">
                <a:solidFill>
                  <a:srgbClr val="7030A0"/>
                </a:solidFill>
              </a:rPr>
              <a:t>the American Scene</a:t>
            </a:r>
            <a:r>
              <a:rPr lang="en-GB" sz="1600" b="1" dirty="0"/>
              <a:t>’ in their artworks. What type of ‘scene’ emerges from the resultant artworks? What impression of US society is projected by the different </a:t>
            </a:r>
            <a:r>
              <a:rPr lang="en-GB" sz="1600" b="1" dirty="0" smtClean="0"/>
              <a:t>artists employed </a:t>
            </a:r>
            <a:r>
              <a:rPr lang="en-GB" sz="1600" b="1" dirty="0"/>
              <a:t>by Federal agencies? </a:t>
            </a:r>
            <a:endParaRPr lang="en-GB" sz="16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1000" dirty="0"/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en-GB" sz="1600" b="1" dirty="0" smtClean="0"/>
              <a:t>To </a:t>
            </a:r>
            <a:r>
              <a:rPr lang="en-GB" sz="1600" b="1" dirty="0"/>
              <a:t>what extent are the political sentiments which underpinned Roosevelt’s New Deal discernible in the art of the New Deal era</a:t>
            </a:r>
            <a:r>
              <a:rPr lang="en-GB" sz="1600" b="1" dirty="0" smtClean="0"/>
              <a:t>?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812605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3177"/>
            <a:ext cx="9036496" cy="2567874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algn="ctr">
              <a:defRPr/>
            </a:pPr>
            <a:r>
              <a:rPr lang="en-GB" sz="2400" b="1" dirty="0">
                <a:solidFill>
                  <a:srgbClr val="7030A0"/>
                </a:solidFill>
                <a:cs typeface="Arial" charset="0"/>
              </a:rPr>
              <a:t>Art of the New Deal </a:t>
            </a:r>
            <a:r>
              <a:rPr lang="en-GB" sz="2400" b="1" dirty="0" smtClean="0">
                <a:solidFill>
                  <a:srgbClr val="7030A0"/>
                </a:solidFill>
                <a:cs typeface="Arial" charset="0"/>
              </a:rPr>
              <a:t>3: Murals</a:t>
            </a:r>
          </a:p>
          <a:p>
            <a:pPr algn="ctr">
              <a:defRPr/>
            </a:pPr>
            <a:r>
              <a:rPr lang="en-GB" sz="2400" dirty="0"/>
              <a:t>William Gropper, </a:t>
            </a:r>
            <a:r>
              <a:rPr lang="en-GB" sz="2400" i="1" dirty="0"/>
              <a:t>Construction of the Dam</a:t>
            </a:r>
            <a:r>
              <a:rPr lang="en-GB" sz="2400" dirty="0"/>
              <a:t>, Department of the Interior, Washington DC, 1938</a:t>
            </a:r>
          </a:p>
          <a:p>
            <a:pPr algn="ctr">
              <a:defRPr/>
            </a:pPr>
            <a:endParaRPr lang="en-GB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1655" y="1729672"/>
            <a:ext cx="5730875" cy="167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7" y="3306053"/>
            <a:ext cx="4736804" cy="3551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284084"/>
            <a:ext cx="3581554" cy="3751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135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3177"/>
            <a:ext cx="9036496" cy="1829211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algn="ctr">
              <a:defRPr/>
            </a:pPr>
            <a:r>
              <a:rPr lang="en-GB" sz="2400" b="1" dirty="0">
                <a:solidFill>
                  <a:srgbClr val="7030A0"/>
                </a:solidFill>
                <a:cs typeface="Arial" charset="0"/>
              </a:rPr>
              <a:t>Art of the New Deal </a:t>
            </a:r>
            <a:r>
              <a:rPr lang="en-GB" sz="2400" b="1" dirty="0" smtClean="0">
                <a:solidFill>
                  <a:srgbClr val="7030A0"/>
                </a:solidFill>
                <a:cs typeface="Arial" charset="0"/>
              </a:rPr>
              <a:t>3: Murals</a:t>
            </a:r>
          </a:p>
          <a:p>
            <a:pPr algn="ctr">
              <a:defRPr/>
            </a:pPr>
            <a:endParaRPr lang="en-GB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622" y="1052736"/>
            <a:ext cx="4307992" cy="425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909" y="1052736"/>
            <a:ext cx="4406669" cy="2664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909" y="3717120"/>
            <a:ext cx="4438650" cy="298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1904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3177"/>
            <a:ext cx="9036496" cy="2167765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algn="ctr">
              <a:defRPr/>
            </a:pPr>
            <a:r>
              <a:rPr lang="en-GB" sz="2400" b="1" dirty="0">
                <a:solidFill>
                  <a:srgbClr val="7030A0"/>
                </a:solidFill>
                <a:cs typeface="Arial" charset="0"/>
              </a:rPr>
              <a:t>Art of the New Deal </a:t>
            </a:r>
            <a:r>
              <a:rPr lang="en-GB" sz="2400" b="1" dirty="0" smtClean="0">
                <a:solidFill>
                  <a:srgbClr val="7030A0"/>
                </a:solidFill>
                <a:cs typeface="Arial" charset="0"/>
              </a:rPr>
              <a:t>3: Murals</a:t>
            </a:r>
          </a:p>
          <a:p>
            <a:pPr algn="ctr"/>
            <a:r>
              <a:rPr lang="en-GB" sz="2200" dirty="0"/>
              <a:t>Diego Rivera</a:t>
            </a:r>
            <a:r>
              <a:rPr lang="en-GB" sz="2200" i="1" dirty="0"/>
              <a:t>, Pan American Unity</a:t>
            </a:r>
            <a:r>
              <a:rPr lang="en-GB" sz="2200" dirty="0"/>
              <a:t>, City College, San Francisco, 1940</a:t>
            </a:r>
          </a:p>
          <a:p>
            <a:pPr algn="ctr">
              <a:defRPr/>
            </a:pPr>
            <a:endParaRPr lang="en-GB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9" y="1412776"/>
            <a:ext cx="9158888" cy="2780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8408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1113" y="-3175"/>
            <a:ext cx="7895481" cy="1459879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United States and the Second World War: Economy</a:t>
            </a:r>
          </a:p>
        </p:txBody>
      </p:sp>
      <p:sp>
        <p:nvSpPr>
          <p:cNvPr id="3" name="Rectangle 2"/>
          <p:cNvSpPr/>
          <p:nvPr/>
        </p:nvSpPr>
        <p:spPr>
          <a:xfrm>
            <a:off x="-34127" y="836712"/>
            <a:ext cx="5902271" cy="6753636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  <a:defRPr/>
            </a:pPr>
            <a:r>
              <a:rPr lang="en-GB" sz="2200" dirty="0" smtClean="0"/>
              <a:t>Raised </a:t>
            </a:r>
            <a:r>
              <a:rPr lang="en-GB" sz="2200" dirty="0"/>
              <a:t>standard of living of most </a:t>
            </a:r>
            <a:r>
              <a:rPr lang="en-GB" sz="2200" dirty="0" smtClean="0"/>
              <a:t>Americans and increased responsibility of state for citizens’ lives and livelihood </a:t>
            </a:r>
            <a:endParaRPr lang="en-GB" sz="2200" dirty="0"/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200" dirty="0" smtClean="0"/>
              <a:t>New Deal did not end economic difficulties – still 8 million unemployed in 1939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200" dirty="0" smtClean="0"/>
              <a:t>Economic recession 1937</a:t>
            </a:r>
            <a:endParaRPr lang="en-GB" sz="2200" i="1" dirty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200" i="1" dirty="0" smtClean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200" i="1" dirty="0" smtClean="0"/>
              <a:t>Ultimately</a:t>
            </a:r>
            <a:endParaRPr lang="en-GB" sz="2200" i="1" dirty="0"/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200" dirty="0" smtClean="0"/>
              <a:t>Mobilisation on war footing – 1939 onwards – brings end to Depression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2200" dirty="0" smtClean="0"/>
              <a:t>Full employment achieved in war – industry converted to war manufacture 1941 onwards; Works Progress Administration dissolved 1943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GB" sz="24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1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370" y="1429614"/>
            <a:ext cx="3156141" cy="4201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4858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1113" y="-3175"/>
            <a:ext cx="9263633" cy="1459879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United States and the Second World War: Propaganda</a:t>
            </a:r>
            <a:endParaRPr lang="en-GB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33" y="950308"/>
            <a:ext cx="2236046" cy="3098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2192" y="3949701"/>
            <a:ext cx="2138261" cy="2865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571" y="1031043"/>
            <a:ext cx="2376264" cy="3074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943" y="4305459"/>
            <a:ext cx="3325929" cy="2419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0023" y="966673"/>
            <a:ext cx="2278055" cy="2983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97" y="4061181"/>
            <a:ext cx="2073275" cy="290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522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24271" y="1"/>
            <a:ext cx="5200677" cy="4589627"/>
          </a:xfrm>
          <a:prstGeom prst="rect">
            <a:avLst/>
          </a:prstGeom>
          <a:noFill/>
        </p:spPr>
        <p:txBody>
          <a:bodyPr wrap="square" lIns="360000" tIns="360000" rIns="360000" bIns="360000" rtlCol="0">
            <a:spAutoFit/>
          </a:bodyPr>
          <a:lstStyle/>
          <a:p>
            <a:pPr algn="ctr"/>
            <a:endParaRPr lang="en-GB" sz="1700" b="1" i="1" dirty="0" smtClean="0"/>
          </a:p>
          <a:p>
            <a:pPr algn="ctr"/>
            <a:endParaRPr lang="en-GB" sz="1700" b="1" i="1" dirty="0"/>
          </a:p>
          <a:p>
            <a:pPr algn="ctr"/>
            <a:endParaRPr lang="en-GB" sz="1700" b="1" i="1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2000" dirty="0" smtClean="0"/>
              <a:t>Wartime boom for Hollywood – a zenith for the studio system and of cinema’s impact on US culture and society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2000" dirty="0" smtClean="0"/>
              <a:t>Hollywood active in propagandising war effort – compliance and oversight from government agencies (Office of War Information, Bureau of Motion Pictures)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GB" sz="2000" dirty="0" smtClean="0"/>
          </a:p>
          <a:p>
            <a:pPr algn="just"/>
            <a:endParaRPr lang="en-GB" sz="20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4440" y="944606"/>
            <a:ext cx="1896814" cy="2875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5" y="944606"/>
            <a:ext cx="2044147" cy="2889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" y="3975186"/>
            <a:ext cx="2069310" cy="2729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707" y="3975186"/>
            <a:ext cx="4953804" cy="2041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6194039"/>
            <a:ext cx="3378200" cy="24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-11113" y="-3175"/>
            <a:ext cx="9263633" cy="1459879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en-GB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United States and the Second World War: Propaganda</a:t>
            </a:r>
            <a:endParaRPr lang="en-GB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049" y="3918893"/>
            <a:ext cx="1754859" cy="2925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750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11113" y="-3175"/>
            <a:ext cx="9263633" cy="1459879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en-GB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United States and the Second World War: Domestic policies</a:t>
            </a:r>
            <a:endParaRPr lang="en-GB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484784"/>
            <a:ext cx="2947016" cy="37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-28200" y="927338"/>
            <a:ext cx="5868149" cy="1835027"/>
          </a:xfrm>
          <a:prstGeom prst="rect">
            <a:avLst/>
          </a:prstGeom>
          <a:noFill/>
        </p:spPr>
        <p:txBody>
          <a:bodyPr wrap="square" lIns="540000" tIns="360000" rIns="540000" bIns="360000" rtlCol="0">
            <a:spAutoFit/>
          </a:bodyPr>
          <a:lstStyle/>
          <a:p>
            <a:pPr algn="just"/>
            <a:r>
              <a:rPr lang="en-US" dirty="0" smtClean="0"/>
              <a:t>EXECUTIVE ORDER 9066 , February 19 1942</a:t>
            </a:r>
          </a:p>
          <a:p>
            <a:pPr algn="just"/>
            <a:r>
              <a:rPr lang="en-GB" dirty="0" smtClean="0"/>
              <a:t>Permitted eviction of 120,000 people of </a:t>
            </a:r>
            <a:r>
              <a:rPr lang="en-GB" dirty="0"/>
              <a:t>Japanese ancestry </a:t>
            </a:r>
            <a:r>
              <a:rPr lang="en-GB" dirty="0" smtClean="0"/>
              <a:t>from </a:t>
            </a:r>
            <a:r>
              <a:rPr lang="en-GB" dirty="0"/>
              <a:t>the West Coast of the United States </a:t>
            </a:r>
            <a:r>
              <a:rPr lang="en-GB" dirty="0" smtClean="0"/>
              <a:t>to be  </a:t>
            </a:r>
            <a:r>
              <a:rPr lang="en-GB" dirty="0"/>
              <a:t>held in internment camps across the </a:t>
            </a:r>
            <a:r>
              <a:rPr lang="en-GB" dirty="0" smtClean="0"/>
              <a:t>country</a:t>
            </a:r>
            <a:endParaRPr lang="en-GB" sz="1600" i="1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64904"/>
            <a:ext cx="2901305" cy="380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6153" y="2564904"/>
            <a:ext cx="2523796" cy="3141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46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57600" y="-3177"/>
            <a:ext cx="2426568" cy="6999857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algn="ctr">
              <a:defRPr/>
            </a:pPr>
            <a:r>
              <a:rPr lang="en-GB" sz="2400" b="1" dirty="0">
                <a:solidFill>
                  <a:srgbClr val="7030A0"/>
                </a:solidFill>
                <a:cs typeface="Arial" charset="0"/>
              </a:rPr>
              <a:t>Art of the New Deal 2</a:t>
            </a:r>
            <a:r>
              <a:rPr lang="en-GB" sz="2400" b="1" dirty="0" smtClean="0">
                <a:solidFill>
                  <a:srgbClr val="7030A0"/>
                </a:solidFill>
                <a:cs typeface="Arial" charset="0"/>
              </a:rPr>
              <a:t>:</a:t>
            </a:r>
          </a:p>
          <a:p>
            <a:pPr algn="ctr">
              <a:defRPr/>
            </a:pPr>
            <a:r>
              <a:rPr lang="en-GB" sz="2400" b="1" dirty="0" smtClean="0">
                <a:solidFill>
                  <a:srgbClr val="7030A0"/>
                </a:solidFill>
                <a:cs typeface="Arial" charset="0"/>
              </a:rPr>
              <a:t> Paintings  American portraits</a:t>
            </a:r>
          </a:p>
          <a:p>
            <a:pPr algn="ctr">
              <a:defRPr/>
            </a:pPr>
            <a:endParaRPr lang="en-GB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endParaRPr lang="en-GB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endParaRPr lang="en-GB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endParaRPr lang="en-GB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endParaRPr lang="en-GB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endParaRPr lang="en-GB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endParaRPr lang="en-GB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endParaRPr lang="en-GB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endParaRPr lang="en-GB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  <a:p>
            <a:pPr algn="ctr">
              <a:defRPr/>
            </a:pPr>
            <a:endParaRPr lang="en-GB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8032"/>
            <a:ext cx="3657600" cy="438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936" y="3243113"/>
            <a:ext cx="4363078" cy="361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3350" y="560885"/>
            <a:ext cx="3249613" cy="438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6434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Roy Takeno, editor, and group reading paper in front of office, Manzanar Relocation Center, California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3825" y="-33132"/>
            <a:ext cx="3247048" cy="456239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School children, Manzanar Relocation Center, Californi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320" y="-22378"/>
            <a:ext cx="3054966" cy="49370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5317" y="3888961"/>
            <a:ext cx="5190771" cy="3355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646" y="1124744"/>
            <a:ext cx="2951375" cy="295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-46321" y="-3175"/>
            <a:ext cx="9187193" cy="1829211"/>
          </a:xfrm>
          <a:prstGeom prst="rect">
            <a:avLst/>
          </a:prstGeom>
        </p:spPr>
        <p:txBody>
          <a:bodyPr wrap="square" lIns="540000" tIns="540000" rIns="540000" bIns="540000">
            <a:spAutoFit/>
          </a:bodyPr>
          <a:lstStyle/>
          <a:p>
            <a:pPr algn="ctr">
              <a:defRPr/>
            </a:pPr>
            <a:r>
              <a:rPr lang="en-GB" sz="2400" b="1" dirty="0">
                <a:solidFill>
                  <a:srgbClr val="7030A0"/>
                </a:solidFill>
                <a:cs typeface="Arial" charset="0"/>
              </a:rPr>
              <a:t>Art of the New Deal 4</a:t>
            </a:r>
            <a:r>
              <a:rPr lang="en-GB" sz="2400" b="1" dirty="0" smtClean="0">
                <a:solidFill>
                  <a:srgbClr val="7030A0"/>
                </a:solidFill>
                <a:cs typeface="Arial" charset="0"/>
              </a:rPr>
              <a:t>:</a:t>
            </a:r>
          </a:p>
          <a:p>
            <a:pPr algn="ctr">
              <a:defRPr/>
            </a:pPr>
            <a:r>
              <a:rPr lang="en-GB" sz="2400" b="1" dirty="0" smtClean="0">
                <a:solidFill>
                  <a:srgbClr val="7030A0"/>
                </a:solidFill>
                <a:cs typeface="Arial" charset="0"/>
              </a:rPr>
              <a:t>Internment </a:t>
            </a:r>
            <a:r>
              <a:rPr lang="en-GB" sz="2400" b="1" dirty="0">
                <a:solidFill>
                  <a:srgbClr val="7030A0"/>
                </a:solidFill>
                <a:cs typeface="Arial" charset="0"/>
              </a:rPr>
              <a:t>photographs</a:t>
            </a:r>
          </a:p>
        </p:txBody>
      </p:sp>
      <p:sp>
        <p:nvSpPr>
          <p:cNvPr id="2" name="Rectangle 1"/>
          <p:cNvSpPr/>
          <p:nvPr/>
        </p:nvSpPr>
        <p:spPr>
          <a:xfrm>
            <a:off x="13317" y="5104916"/>
            <a:ext cx="19523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/>
              <a:t>Photos by </a:t>
            </a:r>
            <a:r>
              <a:rPr lang="en-GB" dirty="0" err="1" smtClean="0"/>
              <a:t>Ansel</a:t>
            </a:r>
            <a:r>
              <a:rPr lang="en-GB" dirty="0" smtClean="0"/>
              <a:t> Adams; except boy with magazine by Dorothea Lange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723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1107</Words>
  <Application>Microsoft Office PowerPoint</Application>
  <PresentationFormat>On-screen Show (4:3)</PresentationFormat>
  <Paragraphs>177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Calibri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Alexander Scott</cp:lastModifiedBy>
  <cp:revision>15</cp:revision>
  <dcterms:created xsi:type="dcterms:W3CDTF">2016-03-16T11:28:17Z</dcterms:created>
  <dcterms:modified xsi:type="dcterms:W3CDTF">2016-11-22T11:39:37Z</dcterms:modified>
</cp:coreProperties>
</file>