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888" r:id="rId4"/>
  </p:sldMasterIdLst>
  <p:notesMasterIdLst>
    <p:notesMasterId r:id="rId39"/>
  </p:notesMasterIdLst>
  <p:handoutMasterIdLst>
    <p:handoutMasterId r:id="rId40"/>
  </p:handoutMasterIdLst>
  <p:sldIdLst>
    <p:sldId id="256" r:id="rId5"/>
    <p:sldId id="351" r:id="rId6"/>
    <p:sldId id="346" r:id="rId7"/>
    <p:sldId id="347" r:id="rId8"/>
    <p:sldId id="348" r:id="rId9"/>
    <p:sldId id="349" r:id="rId10"/>
    <p:sldId id="331" r:id="rId11"/>
    <p:sldId id="352" r:id="rId12"/>
    <p:sldId id="353" r:id="rId13"/>
    <p:sldId id="322" r:id="rId14"/>
    <p:sldId id="325" r:id="rId15"/>
    <p:sldId id="321" r:id="rId16"/>
    <p:sldId id="342" r:id="rId17"/>
    <p:sldId id="311" r:id="rId18"/>
    <p:sldId id="314" r:id="rId19"/>
    <p:sldId id="313" r:id="rId20"/>
    <p:sldId id="312" r:id="rId21"/>
    <p:sldId id="326" r:id="rId22"/>
    <p:sldId id="316" r:id="rId23"/>
    <p:sldId id="318" r:id="rId24"/>
    <p:sldId id="319" r:id="rId25"/>
    <p:sldId id="320" r:id="rId26"/>
    <p:sldId id="329" r:id="rId27"/>
    <p:sldId id="354" r:id="rId28"/>
    <p:sldId id="330" r:id="rId29"/>
    <p:sldId id="332" r:id="rId30"/>
    <p:sldId id="345" r:id="rId31"/>
    <p:sldId id="334" r:id="rId32"/>
    <p:sldId id="335" r:id="rId33"/>
    <p:sldId id="336" r:id="rId34"/>
    <p:sldId id="338" r:id="rId35"/>
    <p:sldId id="341" r:id="rId36"/>
    <p:sldId id="355" r:id="rId37"/>
    <p:sldId id="350"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6"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C45E872-1A40-4FE7-986C-59F628C1EA5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B9F5374-08E9-4C85-B7A7-3F19604B539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AEA06F1-B57D-406B-8F09-B1FDC0D0B1F3}" type="datetimeFigureOut">
              <a:rPr lang="en-US" smtClean="0"/>
              <a:t>3/2/2021</a:t>
            </a:fld>
            <a:endParaRPr lang="en-US" dirty="0"/>
          </a:p>
        </p:txBody>
      </p:sp>
      <p:sp>
        <p:nvSpPr>
          <p:cNvPr id="4" name="Footer Placeholder 3">
            <a:extLst>
              <a:ext uri="{FF2B5EF4-FFF2-40B4-BE49-F238E27FC236}">
                <a16:creationId xmlns:a16="http://schemas.microsoft.com/office/drawing/2014/main" id="{937FACC5-BCFD-4649-8006-C71939BACE6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D146B17-7076-4944-A4A2-FD49936A332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97EDE44-B1FC-494A-A972-62DC7CABB271}" type="slidenum">
              <a:rPr lang="en-US" smtClean="0"/>
              <a:t>‹#›</a:t>
            </a:fld>
            <a:endParaRPr lang="en-US" dirty="0"/>
          </a:p>
        </p:txBody>
      </p:sp>
    </p:spTree>
    <p:extLst>
      <p:ext uri="{BB962C8B-B14F-4D97-AF65-F5344CB8AC3E}">
        <p14:creationId xmlns:p14="http://schemas.microsoft.com/office/powerpoint/2010/main" val="705689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37F2BD-238E-42D0-B670-F788A50DBDE8}" type="datetimeFigureOut">
              <a:rPr lang="en-US" smtClean="0"/>
              <a:t>3/2/2021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E8DF69-FFB1-4D3A-9D8C-5887E79674D9}" type="slidenum">
              <a:rPr lang="en-US" smtClean="0"/>
              <a:t>‹#›</a:t>
            </a:fld>
            <a:endParaRPr lang="en-US" dirty="0"/>
          </a:p>
        </p:txBody>
      </p:sp>
    </p:spTree>
    <p:extLst>
      <p:ext uri="{BB962C8B-B14F-4D97-AF65-F5344CB8AC3E}">
        <p14:creationId xmlns:p14="http://schemas.microsoft.com/office/powerpoint/2010/main" val="3766476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E8DF69-FFB1-4D3A-9D8C-5887E79674D9}" type="slidenum">
              <a:rPr lang="en-US" smtClean="0"/>
              <a:t>1</a:t>
            </a:fld>
            <a:endParaRPr lang="en-US" dirty="0"/>
          </a:p>
        </p:txBody>
      </p:sp>
    </p:spTree>
    <p:extLst>
      <p:ext uri="{BB962C8B-B14F-4D97-AF65-F5344CB8AC3E}">
        <p14:creationId xmlns:p14="http://schemas.microsoft.com/office/powerpoint/2010/main" val="1304557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9AB3A824-1A51-4B26-AD58-A6D8E14F6C04}" type="datetimeFigureOut">
              <a:rPr lang="en-US" noProof="0" smtClean="0"/>
              <a:t>3/2/2021</a:t>
            </a:fld>
            <a:endParaRPr lang="en-US" noProof="0" dirty="0"/>
          </a:p>
        </p:txBody>
      </p:sp>
      <p:sp>
        <p:nvSpPr>
          <p:cNvPr id="5" name="Footer Placeholder 4"/>
          <p:cNvSpPr>
            <a:spLocks noGrp="1"/>
          </p:cNvSpPr>
          <p:nvPr>
            <p:ph type="ftr" sz="quarter" idx="11"/>
          </p:nvPr>
        </p:nvSpPr>
        <p:spPr/>
        <p:txBody>
          <a:bodyPr/>
          <a:lstStyle/>
          <a:p>
            <a:r>
              <a:rPr lang="en-US" noProof="0"/>
              <a:t>
              </a:t>
            </a:r>
            <a:endParaRPr lang="en-US" noProof="0" dirty="0"/>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55419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noProof="0" smtClean="0"/>
              <a:t>3/2/2021</a:t>
            </a:fld>
            <a:endParaRPr lang="en-US" noProof="0" dirty="0"/>
          </a:p>
        </p:txBody>
      </p:sp>
      <p:sp>
        <p:nvSpPr>
          <p:cNvPr id="5" name="Footer Placeholder 4"/>
          <p:cNvSpPr>
            <a:spLocks noGrp="1"/>
          </p:cNvSpPr>
          <p:nvPr>
            <p:ph type="ftr" sz="quarter" idx="11"/>
          </p:nvPr>
        </p:nvSpPr>
        <p:spPr/>
        <p:txBody>
          <a:bodyPr/>
          <a:lstStyle/>
          <a:p>
            <a:r>
              <a:rPr lang="en-US" noProof="0"/>
              <a:t>
              </a:t>
            </a:r>
            <a:endParaRPr lang="en-US" noProof="0" dirty="0"/>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79516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noProof="0" smtClean="0"/>
              <a:t>3/2/2021</a:t>
            </a:fld>
            <a:endParaRPr lang="en-US" noProof="0" dirty="0"/>
          </a:p>
        </p:txBody>
      </p:sp>
      <p:sp>
        <p:nvSpPr>
          <p:cNvPr id="5" name="Footer Placeholder 4"/>
          <p:cNvSpPr>
            <a:spLocks noGrp="1"/>
          </p:cNvSpPr>
          <p:nvPr>
            <p:ph type="ftr" sz="quarter" idx="11"/>
          </p:nvPr>
        </p:nvSpPr>
        <p:spPr/>
        <p:txBody>
          <a:bodyPr/>
          <a:lstStyle/>
          <a:p>
            <a:r>
              <a:rPr lang="en-US" noProof="0"/>
              <a:t>
              </a:t>
            </a:r>
            <a:endParaRPr lang="en-US" noProof="0" dirty="0"/>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03417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noProof="0" smtClean="0"/>
              <a:t>3/2/2021</a:t>
            </a:fld>
            <a:endParaRPr lang="en-US" noProof="0" dirty="0"/>
          </a:p>
        </p:txBody>
      </p:sp>
      <p:sp>
        <p:nvSpPr>
          <p:cNvPr id="6" name="Footer Placeholder 5"/>
          <p:cNvSpPr>
            <a:spLocks noGrp="1"/>
          </p:cNvSpPr>
          <p:nvPr>
            <p:ph type="ftr" sz="quarter" idx="11"/>
          </p:nvPr>
        </p:nvSpPr>
        <p:spPr/>
        <p:txBody>
          <a:bodyPr/>
          <a:lstStyle/>
          <a:p>
            <a:r>
              <a:rPr lang="en-US" noProof="0"/>
              <a:t>
              </a:t>
            </a:r>
            <a:endParaRPr lang="en-US" noProof="0" dirty="0"/>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4060795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BC1C18-307B-4F68-A007-B5B542270E8D}" type="datetimeFigureOut">
              <a:rPr lang="en-US" noProof="0" smtClean="0"/>
              <a:t>3/2/2021</a:t>
            </a:fld>
            <a:endParaRPr lang="en-US" noProof="0" dirty="0"/>
          </a:p>
        </p:txBody>
      </p:sp>
      <p:sp>
        <p:nvSpPr>
          <p:cNvPr id="8" name="Footer Placeholder 7"/>
          <p:cNvSpPr>
            <a:spLocks noGrp="1"/>
          </p:cNvSpPr>
          <p:nvPr>
            <p:ph type="ftr" sz="quarter" idx="11"/>
          </p:nvPr>
        </p:nvSpPr>
        <p:spPr/>
        <p:txBody>
          <a:bodyPr/>
          <a:lstStyle/>
          <a:p>
            <a:r>
              <a:rPr lang="en-US" noProof="0"/>
              <a:t>
              </a:t>
            </a:r>
            <a:endParaRPr lang="en-US" noProof="0" dirty="0"/>
          </a:p>
        </p:txBody>
      </p:sp>
      <p:sp>
        <p:nvSpPr>
          <p:cNvPr id="9" name="Slide Number Placeholder 8"/>
          <p:cNvSpPr>
            <a:spLocks noGrp="1"/>
          </p:cNvSpPr>
          <p:nvPr>
            <p:ph type="sldNum" sz="quarter" idx="12"/>
          </p:nvPr>
        </p:nvSpPr>
        <p:spPr/>
        <p:txBody>
          <a:body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189957467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noProof="0" smtClean="0"/>
              <a:t>3/2/2021</a:t>
            </a:fld>
            <a:endParaRPr lang="en-US" noProof="0" dirty="0"/>
          </a:p>
        </p:txBody>
      </p:sp>
      <p:sp>
        <p:nvSpPr>
          <p:cNvPr id="4" name="Footer Placeholder 3"/>
          <p:cNvSpPr>
            <a:spLocks noGrp="1"/>
          </p:cNvSpPr>
          <p:nvPr>
            <p:ph type="ftr" sz="quarter" idx="11"/>
          </p:nvPr>
        </p:nvSpPr>
        <p:spPr/>
        <p:txBody>
          <a:bodyPr/>
          <a:lstStyle/>
          <a:p>
            <a:r>
              <a:rPr lang="en-US" noProof="0"/>
              <a:t>
              </a:t>
            </a:r>
            <a:endParaRPr lang="en-US" noProof="0" dirty="0"/>
          </a:p>
        </p:txBody>
      </p:sp>
      <p:sp>
        <p:nvSpPr>
          <p:cNvPr id="5" name="Slide Number Placeholder 4"/>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933067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noProof="0" smtClean="0"/>
              <a:t>3/2/2021</a:t>
            </a:fld>
            <a:endParaRPr lang="en-US" noProof="0" dirty="0"/>
          </a:p>
        </p:txBody>
      </p:sp>
      <p:sp>
        <p:nvSpPr>
          <p:cNvPr id="3" name="Footer Placeholder 2"/>
          <p:cNvSpPr>
            <a:spLocks noGrp="1"/>
          </p:cNvSpPr>
          <p:nvPr>
            <p:ph type="ftr" sz="quarter" idx="11"/>
          </p:nvPr>
        </p:nvSpPr>
        <p:spPr/>
        <p:txBody>
          <a:bodyPr/>
          <a:lstStyle/>
          <a:p>
            <a:r>
              <a:rPr lang="en-US" noProof="0"/>
              <a:t>
              </a:t>
            </a:r>
            <a:endParaRPr lang="en-US" noProof="0" dirty="0"/>
          </a:p>
        </p:txBody>
      </p:sp>
      <p:sp>
        <p:nvSpPr>
          <p:cNvPr id="4" name="Slide Number Placeholder 3"/>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684813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noProof="0" smtClean="0"/>
              <a:t>3/2/2021</a:t>
            </a:fld>
            <a:endParaRPr lang="en-US" noProof="0" dirty="0"/>
          </a:p>
        </p:txBody>
      </p:sp>
      <p:sp>
        <p:nvSpPr>
          <p:cNvPr id="6" name="Footer Placeholder 5"/>
          <p:cNvSpPr>
            <a:spLocks noGrp="1"/>
          </p:cNvSpPr>
          <p:nvPr>
            <p:ph type="ftr" sz="quarter" idx="11"/>
          </p:nvPr>
        </p:nvSpPr>
        <p:spPr/>
        <p:txBody>
          <a:bodyPr/>
          <a:lstStyle/>
          <a:p>
            <a:r>
              <a:rPr lang="en-US" noProof="0"/>
              <a:t>
              </a:t>
            </a:r>
            <a:endParaRPr lang="en-US" noProof="0" dirty="0"/>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1886164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noProof="0" smtClean="0"/>
              <a:t>3/2/2021</a:t>
            </a:fld>
            <a:endParaRPr lang="en-US" noProof="0" dirty="0"/>
          </a:p>
        </p:txBody>
      </p:sp>
      <p:sp>
        <p:nvSpPr>
          <p:cNvPr id="6" name="Footer Placeholder 5"/>
          <p:cNvSpPr>
            <a:spLocks noGrp="1"/>
          </p:cNvSpPr>
          <p:nvPr>
            <p:ph type="ftr" sz="quarter" idx="11"/>
          </p:nvPr>
        </p:nvSpPr>
        <p:spPr/>
        <p:txBody>
          <a:bodyPr/>
          <a:lstStyle/>
          <a:p>
            <a:r>
              <a:rPr lang="en-US" noProof="0"/>
              <a:t>
              </a:t>
            </a:r>
            <a:endParaRPr lang="en-US" noProof="0" dirty="0"/>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96152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noProof="0" smtClean="0"/>
              <a:t>3/2/2021</a:t>
            </a:fld>
            <a:endParaRPr lang="en-US" noProof="0" dirty="0"/>
          </a:p>
        </p:txBody>
      </p:sp>
      <p:sp>
        <p:nvSpPr>
          <p:cNvPr id="5" name="Footer Placeholder 4"/>
          <p:cNvSpPr>
            <a:spLocks noGrp="1"/>
          </p:cNvSpPr>
          <p:nvPr>
            <p:ph type="ftr" sz="quarter" idx="11"/>
          </p:nvPr>
        </p:nvSpPr>
        <p:spPr/>
        <p:txBody>
          <a:bodyPr/>
          <a:lstStyle/>
          <a:p>
            <a:r>
              <a:rPr lang="en-US" noProof="0"/>
              <a:t>
              </a:t>
            </a:r>
            <a:endParaRPr lang="en-US" noProof="0" dirty="0"/>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14280577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noProof="0" smtClean="0"/>
              <a:t>3/2/2021</a:t>
            </a:fld>
            <a:endParaRPr lang="en-US" noProof="0" dirty="0"/>
          </a:p>
        </p:txBody>
      </p:sp>
      <p:sp>
        <p:nvSpPr>
          <p:cNvPr id="5" name="Footer Placeholder 4"/>
          <p:cNvSpPr>
            <a:spLocks noGrp="1"/>
          </p:cNvSpPr>
          <p:nvPr>
            <p:ph type="ftr" sz="quarter" idx="11"/>
          </p:nvPr>
        </p:nvSpPr>
        <p:spPr/>
        <p:txBody>
          <a:bodyPr/>
          <a:lstStyle/>
          <a:p>
            <a:r>
              <a:rPr lang="en-US" noProof="0"/>
              <a:t>
              </a:t>
            </a:r>
            <a:endParaRPr lang="en-US" noProof="0" dirty="0"/>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86405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CBC1C18-307B-4F68-A007-B5B542270E8D}" type="datetimeFigureOut">
              <a:rPr lang="en-US" noProof="0" smtClean="0"/>
              <a:t>3/2/2021</a:t>
            </a:fld>
            <a:endParaRPr lang="en-US" noProof="0"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noProof="0"/>
              <a:t>
              </a:t>
            </a:r>
            <a:endParaRPr lang="en-US" noProof="0"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D22F896-40B5-4ADD-8801-0D06FADFA095}" type="slidenum">
              <a:rPr lang="en-US" noProof="0" smtClean="0"/>
              <a:pPr/>
              <a:t>‹#›</a:t>
            </a:fld>
            <a:endParaRPr lang="en-US" noProof="0"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2105118"/>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Lst>
  <p:hf sldNum="0"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youtu.be/Ft4ICCEKwMY" TargetMode="Externa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jpeg"/><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oleObject" Target="../embeddings/oleObject1.bin"/><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 Id="rId9" Type="http://schemas.openxmlformats.org/officeDocument/2006/relationships/image" Target="../media/image38.png"/></Relationships>
</file>

<file path=ppt/slides/_rels/slide3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7.xml"/><Relationship Id="rId5" Type="http://schemas.openxmlformats.org/officeDocument/2006/relationships/image" Target="../media/image42.png"/><Relationship Id="rId4" Type="http://schemas.openxmlformats.org/officeDocument/2006/relationships/image" Target="../media/image41.png"/></Relationships>
</file>

<file path=ppt/slides/_rels/slide33.xml.rels><?xml version="1.0" encoding="UTF-8" standalone="yes"?>
<Relationships xmlns="http://schemas.openxmlformats.org/package/2006/relationships"><Relationship Id="rId2" Type="http://schemas.openxmlformats.org/officeDocument/2006/relationships/hyperlink" Target="https://www.dailymail.co.uk/femail/article-8384549/Prince-Charles-launches-Great-Reset-project-amid-coronavirus-pandemic.html"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ebunwto.s3-eu-west-1.amazonaws.com/2019-08/summaryview_UNWTO-Study-on-Tourism-and-Intangible-Cultural-Heritage.pdf" TargetMode="External"/><Relationship Id="rId2" Type="http://schemas.openxmlformats.org/officeDocument/2006/relationships/hyperlink" Target="https://www.unwto.org/tourism-and-cultu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C3B171A-A1ED-4726-BC84-7BBB3E9D62F5}"/>
              </a:ext>
            </a:extLst>
          </p:cNvPr>
          <p:cNvPicPr>
            <a:picLocks noChangeAspect="1"/>
          </p:cNvPicPr>
          <p:nvPr/>
        </p:nvPicPr>
        <p:blipFill rotWithShape="1">
          <a:blip r:embed="rId3"/>
          <a:srcRect t="9879" b="15121"/>
          <a:stretch/>
        </p:blipFill>
        <p:spPr>
          <a:xfrm>
            <a:off x="20" y="0"/>
            <a:ext cx="12191980" cy="6858000"/>
          </a:xfrm>
          <a:prstGeom prst="rect">
            <a:avLst/>
          </a:prstGeom>
        </p:spPr>
      </p:pic>
      <p:sp>
        <p:nvSpPr>
          <p:cNvPr id="11" name="Rectangle 10">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0E78D6-F072-48E7-8270-20EFBDD26F36}"/>
              </a:ext>
            </a:extLst>
          </p:cNvPr>
          <p:cNvSpPr>
            <a:spLocks noGrp="1"/>
          </p:cNvSpPr>
          <p:nvPr>
            <p:ph type="ctrTitle"/>
          </p:nvPr>
        </p:nvSpPr>
        <p:spPr>
          <a:xfrm>
            <a:off x="638297" y="1237467"/>
            <a:ext cx="3635926" cy="1066252"/>
          </a:xfrm>
        </p:spPr>
        <p:txBody>
          <a:bodyPr anchor="b">
            <a:normAutofit fontScale="90000"/>
          </a:bodyPr>
          <a:lstStyle/>
          <a:p>
            <a:pPr algn="ctr"/>
            <a:r>
              <a:rPr lang="en-US" sz="4000" cap="none">
                <a:solidFill>
                  <a:srgbClr val="FFFFFF"/>
                </a:solidFill>
              </a:rPr>
              <a:t>Sustainable Tourism</a:t>
            </a:r>
            <a:br>
              <a:rPr lang="en-US" sz="4000" cap="none">
                <a:solidFill>
                  <a:srgbClr val="FFFFFF"/>
                </a:solidFill>
              </a:rPr>
            </a:br>
            <a:r>
              <a:rPr lang="en-US" sz="4000" cap="none">
                <a:solidFill>
                  <a:srgbClr val="FFFFFF"/>
                </a:solidFill>
              </a:rPr>
              <a:t>TRENDS CONT’D</a:t>
            </a:r>
            <a:endParaRPr lang="en-US" sz="4000" cap="none" dirty="0">
              <a:solidFill>
                <a:srgbClr val="FFFFFF"/>
              </a:solidFill>
            </a:endParaRPr>
          </a:p>
        </p:txBody>
      </p:sp>
      <p:sp>
        <p:nvSpPr>
          <p:cNvPr id="3" name="Subtitle 2">
            <a:extLst>
              <a:ext uri="{FF2B5EF4-FFF2-40B4-BE49-F238E27FC236}">
                <a16:creationId xmlns:a16="http://schemas.microsoft.com/office/drawing/2014/main" id="{3FC7BD98-5486-489C-BAA0-A69CEFF691B3}"/>
              </a:ext>
            </a:extLst>
          </p:cNvPr>
          <p:cNvSpPr>
            <a:spLocks noGrp="1"/>
          </p:cNvSpPr>
          <p:nvPr>
            <p:ph type="subTitle" idx="1"/>
          </p:nvPr>
        </p:nvSpPr>
        <p:spPr>
          <a:xfrm>
            <a:off x="853440" y="3429042"/>
            <a:ext cx="3205640" cy="1779061"/>
          </a:xfrm>
        </p:spPr>
        <p:txBody>
          <a:bodyPr anchor="t">
            <a:normAutofit/>
          </a:bodyPr>
          <a:lstStyle/>
          <a:p>
            <a:pPr algn="ctr"/>
            <a:r>
              <a:rPr lang="en-US" sz="1600" b="1">
                <a:solidFill>
                  <a:srgbClr val="FFFFFF"/>
                </a:solidFill>
              </a:rPr>
              <a:t>ISSUES AND OPPORTUNITIES for Sustainable Future </a:t>
            </a:r>
          </a:p>
          <a:p>
            <a:pPr algn="ctr"/>
            <a:r>
              <a:rPr lang="en-US" sz="1600" b="1">
                <a:solidFill>
                  <a:srgbClr val="FFFFFF"/>
                </a:solidFill>
              </a:rPr>
              <a:t>Development </a:t>
            </a:r>
          </a:p>
          <a:p>
            <a:pPr algn="ctr"/>
            <a:endParaRPr lang="en-US" sz="1600" b="1">
              <a:solidFill>
                <a:srgbClr val="FFFFFF"/>
              </a:solidFill>
              <a:cs typeface="Arial" panose="020B0604020202020204" pitchFamily="34" charset="0"/>
            </a:endParaRPr>
          </a:p>
          <a:p>
            <a:pPr algn="ctr"/>
            <a:r>
              <a:rPr lang="en-GB" sz="1600" b="1">
                <a:solidFill>
                  <a:srgbClr val="FFFFFF"/>
                </a:solidFill>
                <a:cs typeface="Arial" panose="020B0604020202020204" pitchFamily="34" charset="0"/>
              </a:rPr>
              <a:t>CASE STUDY : Ecotourism?!</a:t>
            </a:r>
          </a:p>
          <a:p>
            <a:pPr algn="r"/>
            <a:endParaRPr lang="en-US" sz="1600" b="1">
              <a:solidFill>
                <a:srgbClr val="FFFFFF"/>
              </a:solidFill>
            </a:endParaRPr>
          </a:p>
          <a:p>
            <a:pPr algn="r"/>
            <a:endParaRPr lang="en-US" sz="1600" b="1" dirty="0">
              <a:solidFill>
                <a:srgbClr val="FFFFFF"/>
              </a:solidFill>
            </a:endParaRPr>
          </a:p>
        </p:txBody>
      </p:sp>
      <p:cxnSp>
        <p:nvCxnSpPr>
          <p:cNvPr id="13" name="Straight Connector 12">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65829" y="4508519"/>
            <a:ext cx="2926080" cy="0"/>
          </a:xfrm>
          <a:prstGeom prst="line">
            <a:avLst/>
          </a:prstGeom>
          <a:ln w="19050">
            <a:solidFill>
              <a:srgbClr val="247FE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4050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7CA48-656B-4695-9257-1A79FAA589A6}"/>
              </a:ext>
            </a:extLst>
          </p:cNvPr>
          <p:cNvSpPr>
            <a:spLocks noGrp="1"/>
          </p:cNvSpPr>
          <p:nvPr>
            <p:ph type="title"/>
          </p:nvPr>
        </p:nvSpPr>
        <p:spPr/>
        <p:txBody>
          <a:bodyPr/>
          <a:lstStyle/>
          <a:p>
            <a:r>
              <a:rPr lang="en-GB" dirty="0"/>
              <a:t>Lecture Objectives</a:t>
            </a:r>
          </a:p>
        </p:txBody>
      </p:sp>
      <p:sp>
        <p:nvSpPr>
          <p:cNvPr id="3" name="Content Placeholder 2">
            <a:extLst>
              <a:ext uri="{FF2B5EF4-FFF2-40B4-BE49-F238E27FC236}">
                <a16:creationId xmlns:a16="http://schemas.microsoft.com/office/drawing/2014/main" id="{4046B4B0-56D1-41A0-97FB-337EB4FB04AF}"/>
              </a:ext>
            </a:extLst>
          </p:cNvPr>
          <p:cNvSpPr>
            <a:spLocks noGrp="1"/>
          </p:cNvSpPr>
          <p:nvPr>
            <p:ph idx="1"/>
          </p:nvPr>
        </p:nvSpPr>
        <p:spPr>
          <a:xfrm>
            <a:off x="1024128" y="2286000"/>
            <a:ext cx="10645358" cy="3986784"/>
          </a:xfrm>
        </p:spPr>
        <p:txBody>
          <a:bodyPr>
            <a:normAutofit/>
          </a:bodyPr>
          <a:lstStyle/>
          <a:p>
            <a:r>
              <a:rPr lang="en-GB" sz="3200" dirty="0"/>
              <a:t>1) Continue with Sustainable Travel Trends / Patterns – Stats / Figures</a:t>
            </a:r>
          </a:p>
          <a:p>
            <a:r>
              <a:rPr lang="en-GB" sz="3200" dirty="0"/>
              <a:t>2) Sustainable Tourism – Positives / Negatives ~~~~~~ </a:t>
            </a:r>
          </a:p>
          <a:p>
            <a:pPr marL="128016" lvl="1" indent="0">
              <a:buNone/>
            </a:pPr>
            <a:r>
              <a:rPr lang="en-GB" sz="2800" dirty="0"/>
              <a:t>     </a:t>
            </a:r>
            <a:r>
              <a:rPr lang="en-GB" sz="2800" i="1" dirty="0">
                <a:solidFill>
                  <a:srgbClr val="FF0000"/>
                </a:solidFill>
              </a:rPr>
              <a:t>Green Tourism </a:t>
            </a:r>
            <a:r>
              <a:rPr lang="en-GB" sz="2800" i="1" dirty="0" err="1">
                <a:solidFill>
                  <a:srgbClr val="FF0000"/>
                </a:solidFill>
              </a:rPr>
              <a:t>Vrs</a:t>
            </a:r>
            <a:r>
              <a:rPr lang="en-GB" sz="2800" i="1" dirty="0">
                <a:solidFill>
                  <a:srgbClr val="FF0000"/>
                </a:solidFill>
              </a:rPr>
              <a:t> Greenwashing?!</a:t>
            </a:r>
          </a:p>
          <a:p>
            <a:r>
              <a:rPr lang="en-GB" sz="3200" dirty="0"/>
              <a:t>3) CASE STUDY  - ECO TOURISM </a:t>
            </a:r>
          </a:p>
          <a:p>
            <a:r>
              <a:rPr lang="en-GB" sz="3200" dirty="0"/>
              <a:t>4) Link to NEXT WEEK  = CULTURAL AND HERITAGE BASED TOURISM.</a:t>
            </a:r>
          </a:p>
        </p:txBody>
      </p:sp>
    </p:spTree>
    <p:extLst>
      <p:ext uri="{BB962C8B-B14F-4D97-AF65-F5344CB8AC3E}">
        <p14:creationId xmlns:p14="http://schemas.microsoft.com/office/powerpoint/2010/main" val="3574380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CE798-AA09-4CE9-AE13-0D34AB4A1334}"/>
              </a:ext>
            </a:extLst>
          </p:cNvPr>
          <p:cNvSpPr>
            <a:spLocks noGrp="1"/>
          </p:cNvSpPr>
          <p:nvPr>
            <p:ph type="title"/>
          </p:nvPr>
        </p:nvSpPr>
        <p:spPr>
          <a:xfrm>
            <a:off x="1024128" y="164302"/>
            <a:ext cx="9720072" cy="1499616"/>
          </a:xfrm>
        </p:spPr>
        <p:txBody>
          <a:bodyPr/>
          <a:lstStyle/>
          <a:p>
            <a:r>
              <a:rPr lang="en-GB" dirty="0"/>
              <a:t>Modern Approaches to Sustainability.</a:t>
            </a:r>
          </a:p>
        </p:txBody>
      </p:sp>
      <p:sp>
        <p:nvSpPr>
          <p:cNvPr id="3" name="Content Placeholder 2">
            <a:extLst>
              <a:ext uri="{FF2B5EF4-FFF2-40B4-BE49-F238E27FC236}">
                <a16:creationId xmlns:a16="http://schemas.microsoft.com/office/drawing/2014/main" id="{B803A5EB-F4AB-4D9D-9E86-1FA26EF7F632}"/>
              </a:ext>
            </a:extLst>
          </p:cNvPr>
          <p:cNvSpPr>
            <a:spLocks noGrp="1"/>
          </p:cNvSpPr>
          <p:nvPr>
            <p:ph idx="1"/>
          </p:nvPr>
        </p:nvSpPr>
        <p:spPr>
          <a:xfrm>
            <a:off x="1024127" y="1422400"/>
            <a:ext cx="10935643" cy="5435600"/>
          </a:xfrm>
        </p:spPr>
        <p:txBody>
          <a:bodyPr>
            <a:normAutofit fontScale="92500" lnSpcReduction="10000"/>
          </a:bodyPr>
          <a:lstStyle/>
          <a:p>
            <a:r>
              <a:rPr lang="en-GB" sz="3200" dirty="0">
                <a:solidFill>
                  <a:srgbClr val="FF0000"/>
                </a:solidFill>
              </a:rPr>
              <a:t>2000+  = ‘Modern’ Move towards Sustainable Principles</a:t>
            </a:r>
          </a:p>
          <a:p>
            <a:r>
              <a:rPr lang="en-GB" sz="3200" dirty="0">
                <a:solidFill>
                  <a:srgbClr val="FF0000"/>
                </a:solidFill>
              </a:rPr>
              <a:t>2002 = Year of Eco – Tourism</a:t>
            </a:r>
          </a:p>
          <a:p>
            <a:endParaRPr lang="en-GB" dirty="0"/>
          </a:p>
          <a:p>
            <a:r>
              <a:rPr lang="en-GB" i="1" dirty="0"/>
              <a:t>NB: </a:t>
            </a:r>
          </a:p>
          <a:p>
            <a:pPr>
              <a:buFont typeface="Arial" panose="020B0604020202020204" pitchFamily="34" charset="0"/>
              <a:buChar char="•"/>
            </a:pPr>
            <a:r>
              <a:rPr lang="en-GB" i="1" dirty="0"/>
              <a:t>Still many problems around the world with Conservation / Preservation  / Sustainability!</a:t>
            </a:r>
          </a:p>
          <a:p>
            <a:r>
              <a:rPr lang="en-GB" i="1" dirty="0">
                <a:solidFill>
                  <a:schemeClr val="accent5"/>
                </a:solidFill>
              </a:rPr>
              <a:t>EG: Brazil / Venice / Thailand</a:t>
            </a:r>
            <a:r>
              <a:rPr lang="en-GB" i="1" dirty="0"/>
              <a:t>….. OVER TOURISM (Distant from Eco Tourism Principles!)</a:t>
            </a:r>
          </a:p>
          <a:p>
            <a:pPr>
              <a:buFont typeface="Arial" panose="020B0604020202020204" pitchFamily="34" charset="0"/>
              <a:buChar char="•"/>
            </a:pPr>
            <a:r>
              <a:rPr lang="en-GB" i="1" dirty="0"/>
              <a:t>Emphasis on £$!!! (Generation of Income / Attraction of Inward Investment / Infrastructure Development…)</a:t>
            </a:r>
          </a:p>
          <a:p>
            <a:pPr>
              <a:buFont typeface="Arial" panose="020B0604020202020204" pitchFamily="34" charset="0"/>
              <a:buChar char="•"/>
            </a:pPr>
            <a:r>
              <a:rPr lang="en-GB" i="1" dirty="0"/>
              <a:t>Focus on Tourism Growth - - </a:t>
            </a:r>
            <a:r>
              <a:rPr lang="en-GB" b="1" i="1" dirty="0">
                <a:solidFill>
                  <a:schemeClr val="accent5"/>
                </a:solidFill>
              </a:rPr>
              <a:t>Regular and consistent growth in tourism since 2009 (NOT 2020 – </a:t>
            </a:r>
            <a:r>
              <a:rPr lang="en-GB" b="1" i="1" dirty="0" err="1">
                <a:solidFill>
                  <a:schemeClr val="accent5"/>
                </a:solidFill>
              </a:rPr>
              <a:t>Covid</a:t>
            </a:r>
            <a:r>
              <a:rPr lang="en-GB" b="1" i="1" dirty="0">
                <a:solidFill>
                  <a:schemeClr val="accent5"/>
                </a:solidFill>
              </a:rPr>
              <a:t>!). Significant increases in exports from International Tourism  - ($1.5 Trillion Global Exports) / 10% of Global GDP / Expected Growth 2018+ will be circa 5% higher than previous years’ growth…..</a:t>
            </a:r>
          </a:p>
          <a:p>
            <a:endParaRPr lang="en-GB" b="1" i="1" dirty="0">
              <a:solidFill>
                <a:schemeClr val="accent5"/>
              </a:solidFill>
            </a:endParaRPr>
          </a:p>
          <a:p>
            <a:r>
              <a:rPr lang="en-GB" dirty="0">
                <a:solidFill>
                  <a:schemeClr val="accent1">
                    <a:lumMod val="75000"/>
                  </a:schemeClr>
                </a:solidFill>
              </a:rPr>
              <a:t>QUESTION  - How can this level of growth be Environmentally Friendly?!</a:t>
            </a:r>
          </a:p>
          <a:p>
            <a:r>
              <a:rPr lang="en-GB" dirty="0"/>
              <a:t> </a:t>
            </a:r>
          </a:p>
        </p:txBody>
      </p:sp>
    </p:spTree>
    <p:extLst>
      <p:ext uri="{BB962C8B-B14F-4D97-AF65-F5344CB8AC3E}">
        <p14:creationId xmlns:p14="http://schemas.microsoft.com/office/powerpoint/2010/main" val="19978698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DAA87-4751-40BD-8B4A-983CF28ED776}"/>
              </a:ext>
            </a:extLst>
          </p:cNvPr>
          <p:cNvSpPr>
            <a:spLocks noGrp="1"/>
          </p:cNvSpPr>
          <p:nvPr>
            <p:ph type="title"/>
          </p:nvPr>
        </p:nvSpPr>
        <p:spPr>
          <a:xfrm>
            <a:off x="827315" y="585216"/>
            <a:ext cx="11103428" cy="1499616"/>
          </a:xfrm>
        </p:spPr>
        <p:txBody>
          <a:bodyPr/>
          <a:lstStyle/>
          <a:p>
            <a:r>
              <a:rPr lang="en-GB" dirty="0"/>
              <a:t>Consumer / Visitor Approach to Sustainability?!</a:t>
            </a:r>
          </a:p>
        </p:txBody>
      </p:sp>
      <p:sp>
        <p:nvSpPr>
          <p:cNvPr id="3" name="Content Placeholder 2">
            <a:extLst>
              <a:ext uri="{FF2B5EF4-FFF2-40B4-BE49-F238E27FC236}">
                <a16:creationId xmlns:a16="http://schemas.microsoft.com/office/drawing/2014/main" id="{C196D64F-75CC-4271-BDE8-15224AF645BA}"/>
              </a:ext>
            </a:extLst>
          </p:cNvPr>
          <p:cNvSpPr>
            <a:spLocks noGrp="1"/>
          </p:cNvSpPr>
          <p:nvPr>
            <p:ph idx="1"/>
          </p:nvPr>
        </p:nvSpPr>
        <p:spPr>
          <a:xfrm>
            <a:off x="1024128" y="2286000"/>
            <a:ext cx="10558272" cy="4023360"/>
          </a:xfrm>
        </p:spPr>
        <p:txBody>
          <a:bodyPr>
            <a:normAutofit/>
          </a:bodyPr>
          <a:lstStyle/>
          <a:p>
            <a:r>
              <a:rPr lang="en-GB" dirty="0"/>
              <a:t>When ‘take-up’ figures are examined from research / academic review, it would appear that tourists are more mindful of “GREEN AGENDAS”….. (TRUE?!)</a:t>
            </a:r>
          </a:p>
          <a:p>
            <a:endParaRPr lang="en-GB" b="1" i="1" dirty="0">
              <a:solidFill>
                <a:schemeClr val="accent5"/>
              </a:solidFill>
            </a:endParaRPr>
          </a:p>
          <a:p>
            <a:pPr>
              <a:buFont typeface="Wingdings" panose="05000000000000000000" pitchFamily="2" charset="2"/>
              <a:buChar char="Ø"/>
            </a:pPr>
            <a:r>
              <a:rPr lang="en-GB" b="1" i="1" dirty="0">
                <a:solidFill>
                  <a:schemeClr val="accent5"/>
                </a:solidFill>
              </a:rPr>
              <a:t>60% of all leisure travellers within the USA (105.3 million Americans) have taken a sustainable trip.</a:t>
            </a:r>
          </a:p>
          <a:p>
            <a:endParaRPr lang="en-GB" b="1" i="1" dirty="0">
              <a:solidFill>
                <a:schemeClr val="accent5"/>
              </a:solidFill>
            </a:endParaRPr>
          </a:p>
          <a:p>
            <a:pPr>
              <a:buFont typeface="Wingdings" panose="05000000000000000000" pitchFamily="2" charset="2"/>
              <a:buChar char="Ø"/>
            </a:pPr>
            <a:r>
              <a:rPr lang="en-GB" b="1" i="1" dirty="0">
                <a:solidFill>
                  <a:schemeClr val="accent5"/>
                </a:solidFill>
              </a:rPr>
              <a:t>3/5 believe they have a great deal of responsibility to the environment from their actions.</a:t>
            </a:r>
          </a:p>
          <a:p>
            <a:endParaRPr lang="en-GB" b="1" i="1" dirty="0">
              <a:solidFill>
                <a:schemeClr val="accent5"/>
              </a:solidFill>
            </a:endParaRPr>
          </a:p>
          <a:p>
            <a:r>
              <a:rPr lang="en-GB" dirty="0"/>
              <a:t>REF: Sustainable Travel International  - Mandala Research 2016</a:t>
            </a:r>
          </a:p>
        </p:txBody>
      </p:sp>
    </p:spTree>
    <p:extLst>
      <p:ext uri="{BB962C8B-B14F-4D97-AF65-F5344CB8AC3E}">
        <p14:creationId xmlns:p14="http://schemas.microsoft.com/office/powerpoint/2010/main" val="8329896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0D2C1-A2C5-47BC-B7AA-C7F7FC16ED1A}"/>
              </a:ext>
            </a:extLst>
          </p:cNvPr>
          <p:cNvSpPr>
            <a:spLocks noGrp="1"/>
          </p:cNvSpPr>
          <p:nvPr>
            <p:ph type="title"/>
          </p:nvPr>
        </p:nvSpPr>
        <p:spPr>
          <a:xfrm>
            <a:off x="661270" y="661362"/>
            <a:ext cx="11371072" cy="1499616"/>
          </a:xfrm>
        </p:spPr>
        <p:txBody>
          <a:bodyPr/>
          <a:lstStyle/>
          <a:p>
            <a:r>
              <a:rPr lang="en-GB" dirty="0"/>
              <a:t>Consumer / Visitor Approach to Sustainability?!</a:t>
            </a:r>
          </a:p>
        </p:txBody>
      </p:sp>
      <p:sp>
        <p:nvSpPr>
          <p:cNvPr id="4" name="Text Placeholder 3">
            <a:extLst>
              <a:ext uri="{FF2B5EF4-FFF2-40B4-BE49-F238E27FC236}">
                <a16:creationId xmlns:a16="http://schemas.microsoft.com/office/drawing/2014/main" id="{8A0A96B5-DF6A-477B-8BCB-F78737FEE917}"/>
              </a:ext>
            </a:extLst>
          </p:cNvPr>
          <p:cNvSpPr>
            <a:spLocks noGrp="1"/>
          </p:cNvSpPr>
          <p:nvPr>
            <p:ph type="body" idx="1"/>
          </p:nvPr>
        </p:nvSpPr>
        <p:spPr>
          <a:xfrm>
            <a:off x="464457" y="2179636"/>
            <a:ext cx="11234057" cy="822960"/>
          </a:xfrm>
        </p:spPr>
        <p:txBody>
          <a:bodyPr>
            <a:normAutofit/>
          </a:bodyPr>
          <a:lstStyle/>
          <a:p>
            <a:r>
              <a:rPr lang="en-GB" dirty="0"/>
              <a:t>To address GLOBAL INTEREST, we have seen many new ‘GREEN’ Based Tourism forms developing </a:t>
            </a:r>
            <a:r>
              <a:rPr lang="en-GB" dirty="0" err="1"/>
              <a:t>eg</a:t>
            </a:r>
            <a:r>
              <a:rPr lang="en-GB" dirty="0"/>
              <a:t>; ECO TOURISM but also: </a:t>
            </a:r>
          </a:p>
          <a:p>
            <a:endParaRPr lang="en-GB" dirty="0"/>
          </a:p>
        </p:txBody>
      </p:sp>
      <p:sp>
        <p:nvSpPr>
          <p:cNvPr id="3" name="Content Placeholder 2">
            <a:extLst>
              <a:ext uri="{FF2B5EF4-FFF2-40B4-BE49-F238E27FC236}">
                <a16:creationId xmlns:a16="http://schemas.microsoft.com/office/drawing/2014/main" id="{85A3FB59-2C53-4035-AE3F-031A49B56ABE}"/>
              </a:ext>
            </a:extLst>
          </p:cNvPr>
          <p:cNvSpPr>
            <a:spLocks noGrp="1"/>
          </p:cNvSpPr>
          <p:nvPr>
            <p:ph sz="half" idx="2"/>
          </p:nvPr>
        </p:nvSpPr>
        <p:spPr/>
        <p:txBody>
          <a:bodyPr>
            <a:normAutofit fontScale="77500" lnSpcReduction="20000"/>
          </a:bodyPr>
          <a:lstStyle/>
          <a:p>
            <a:endParaRPr lang="en-GB" dirty="0"/>
          </a:p>
          <a:p>
            <a:r>
              <a:rPr lang="en-GB" sz="3600" dirty="0"/>
              <a:t>Ethical Tourism </a:t>
            </a:r>
          </a:p>
          <a:p>
            <a:r>
              <a:rPr lang="en-GB" sz="3600" dirty="0"/>
              <a:t>Geo Tourism </a:t>
            </a:r>
          </a:p>
          <a:p>
            <a:r>
              <a:rPr lang="en-GB" sz="3600" dirty="0"/>
              <a:t>Responsible Tourism</a:t>
            </a:r>
          </a:p>
          <a:p>
            <a:r>
              <a:rPr lang="en-GB" sz="3600" dirty="0"/>
              <a:t>Sustainable Tourism </a:t>
            </a:r>
          </a:p>
          <a:p>
            <a:r>
              <a:rPr lang="en-GB" sz="3600" dirty="0"/>
              <a:t>Wildlife Tourism</a:t>
            </a:r>
          </a:p>
        </p:txBody>
      </p:sp>
      <p:sp>
        <p:nvSpPr>
          <p:cNvPr id="6" name="Content Placeholder 5">
            <a:extLst>
              <a:ext uri="{FF2B5EF4-FFF2-40B4-BE49-F238E27FC236}">
                <a16:creationId xmlns:a16="http://schemas.microsoft.com/office/drawing/2014/main" id="{6D9A01F7-81B8-4C6D-B6E2-524200B6D861}"/>
              </a:ext>
            </a:extLst>
          </p:cNvPr>
          <p:cNvSpPr>
            <a:spLocks noGrp="1"/>
          </p:cNvSpPr>
          <p:nvPr>
            <p:ph sz="quarter" idx="4"/>
          </p:nvPr>
        </p:nvSpPr>
        <p:spPr>
          <a:xfrm>
            <a:off x="4728144" y="2872984"/>
            <a:ext cx="6143055" cy="3341572"/>
          </a:xfrm>
        </p:spPr>
        <p:txBody>
          <a:bodyPr>
            <a:normAutofit fontScale="77500" lnSpcReduction="20000"/>
          </a:bodyPr>
          <a:lstStyle/>
          <a:p>
            <a:endParaRPr lang="en-GB" sz="2400" dirty="0"/>
          </a:p>
          <a:p>
            <a:r>
              <a:rPr lang="en-GB" sz="3600" dirty="0"/>
              <a:t>Nature Tourism </a:t>
            </a:r>
            <a:r>
              <a:rPr lang="en-GB" sz="1700" dirty="0"/>
              <a:t>(20% of International Travel  - Rainforest Alliance 2017)</a:t>
            </a:r>
          </a:p>
          <a:p>
            <a:r>
              <a:rPr lang="en-GB" sz="3600" dirty="0"/>
              <a:t>Adventure Tourism</a:t>
            </a:r>
          </a:p>
          <a:p>
            <a:r>
              <a:rPr lang="en-GB" sz="3600" dirty="0"/>
              <a:t>Farm Tourism</a:t>
            </a:r>
          </a:p>
          <a:p>
            <a:r>
              <a:rPr lang="en-GB" sz="3600" dirty="0"/>
              <a:t>Agri Tourism</a:t>
            </a:r>
          </a:p>
          <a:p>
            <a:r>
              <a:rPr lang="en-GB" sz="3600" dirty="0"/>
              <a:t>Cultural Tourism</a:t>
            </a:r>
          </a:p>
          <a:p>
            <a:r>
              <a:rPr lang="en-GB" sz="3600" dirty="0"/>
              <a:t>…………..</a:t>
            </a:r>
          </a:p>
          <a:p>
            <a:endParaRPr lang="en-GB" dirty="0"/>
          </a:p>
        </p:txBody>
      </p:sp>
      <p:sp>
        <p:nvSpPr>
          <p:cNvPr id="9" name="TextBox 8">
            <a:extLst>
              <a:ext uri="{FF2B5EF4-FFF2-40B4-BE49-F238E27FC236}">
                <a16:creationId xmlns:a16="http://schemas.microsoft.com/office/drawing/2014/main" id="{827C74BF-A8E4-45D0-887F-10AA82DCE864}"/>
              </a:ext>
            </a:extLst>
          </p:cNvPr>
          <p:cNvSpPr txBox="1"/>
          <p:nvPr/>
        </p:nvSpPr>
        <p:spPr>
          <a:xfrm>
            <a:off x="7799671" y="4173004"/>
            <a:ext cx="4122058" cy="1200329"/>
          </a:xfrm>
          <a:prstGeom prst="rect">
            <a:avLst/>
          </a:prstGeom>
          <a:solidFill>
            <a:schemeClr val="accent5">
              <a:lumMod val="40000"/>
              <a:lumOff val="60000"/>
            </a:schemeClr>
          </a:solidFill>
        </p:spPr>
        <p:txBody>
          <a:bodyPr wrap="square" rtlCol="0">
            <a:spAutoFit/>
          </a:bodyPr>
          <a:lstStyle/>
          <a:p>
            <a:r>
              <a:rPr lang="en-GB" sz="3600" b="1" dirty="0"/>
              <a:t>EXAMPLES OF GREENWASHING?!?!</a:t>
            </a:r>
          </a:p>
        </p:txBody>
      </p:sp>
      <p:sp>
        <p:nvSpPr>
          <p:cNvPr id="10" name="TextBox 9">
            <a:extLst>
              <a:ext uri="{FF2B5EF4-FFF2-40B4-BE49-F238E27FC236}">
                <a16:creationId xmlns:a16="http://schemas.microsoft.com/office/drawing/2014/main" id="{30C04846-28E4-408F-BED3-A42CBDBC9BA0}"/>
              </a:ext>
            </a:extLst>
          </p:cNvPr>
          <p:cNvSpPr txBox="1"/>
          <p:nvPr/>
        </p:nvSpPr>
        <p:spPr>
          <a:xfrm>
            <a:off x="1320801" y="6080998"/>
            <a:ext cx="9826172" cy="646331"/>
          </a:xfrm>
          <a:prstGeom prst="rect">
            <a:avLst/>
          </a:prstGeom>
          <a:noFill/>
        </p:spPr>
        <p:txBody>
          <a:bodyPr wrap="square" rtlCol="0">
            <a:spAutoFit/>
          </a:bodyPr>
          <a:lstStyle/>
          <a:p>
            <a:pPr algn="ctr"/>
            <a:r>
              <a:rPr lang="en-GB" b="1" dirty="0">
                <a:solidFill>
                  <a:srgbClr val="FF0000"/>
                </a:solidFill>
              </a:rPr>
              <a:t>9 out of 10 industry executives say Sustainable Tourism Principles are important to their Organisation.  (World Travel Market 2016)</a:t>
            </a:r>
          </a:p>
        </p:txBody>
      </p:sp>
    </p:spTree>
    <p:extLst>
      <p:ext uri="{BB962C8B-B14F-4D97-AF65-F5344CB8AC3E}">
        <p14:creationId xmlns:p14="http://schemas.microsoft.com/office/powerpoint/2010/main" val="40192004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9E2CC51-E777-4781-9589-6082311997AD}"/>
              </a:ext>
            </a:extLst>
          </p:cNvPr>
          <p:cNvSpPr>
            <a:spLocks noGrp="1"/>
          </p:cNvSpPr>
          <p:nvPr>
            <p:ph type="title"/>
          </p:nvPr>
        </p:nvSpPr>
        <p:spPr/>
        <p:txBody>
          <a:bodyPr/>
          <a:lstStyle/>
          <a:p>
            <a:r>
              <a:rPr lang="en-GB" dirty="0"/>
              <a:t>CAVEATS OF ‘GREEN BASED TOURISM’!!</a:t>
            </a:r>
          </a:p>
        </p:txBody>
      </p:sp>
      <p:sp>
        <p:nvSpPr>
          <p:cNvPr id="8" name="Content Placeholder 7">
            <a:extLst>
              <a:ext uri="{FF2B5EF4-FFF2-40B4-BE49-F238E27FC236}">
                <a16:creationId xmlns:a16="http://schemas.microsoft.com/office/drawing/2014/main" id="{8E568FA3-3959-4BF1-B713-C7D9A589B302}"/>
              </a:ext>
            </a:extLst>
          </p:cNvPr>
          <p:cNvSpPr>
            <a:spLocks noGrp="1"/>
          </p:cNvSpPr>
          <p:nvPr>
            <p:ph idx="1"/>
          </p:nvPr>
        </p:nvSpPr>
        <p:spPr/>
        <p:txBody>
          <a:bodyPr/>
          <a:lstStyle/>
          <a:p>
            <a:r>
              <a:rPr lang="en-GB" b="1" dirty="0">
                <a:solidFill>
                  <a:schemeClr val="accent5">
                    <a:lumMod val="75000"/>
                  </a:schemeClr>
                </a:solidFill>
              </a:rPr>
              <a:t>In Germany  --  61% interviewed said that would like to make their holiday more sustainable, </a:t>
            </a:r>
            <a:r>
              <a:rPr lang="en-GB" b="1" dirty="0">
                <a:solidFill>
                  <a:srgbClr val="FF0000"/>
                </a:solidFill>
              </a:rPr>
              <a:t>but only 2% actually turned this into good practice!</a:t>
            </a:r>
          </a:p>
          <a:p>
            <a:r>
              <a:rPr lang="en-GB" dirty="0"/>
              <a:t>(Transforming Tourism 2017)</a:t>
            </a:r>
          </a:p>
          <a:p>
            <a:endParaRPr lang="en-GB" dirty="0"/>
          </a:p>
          <a:p>
            <a:r>
              <a:rPr lang="en-GB" b="1" dirty="0">
                <a:solidFill>
                  <a:schemeClr val="accent5">
                    <a:lumMod val="75000"/>
                  </a:schemeClr>
                </a:solidFill>
              </a:rPr>
              <a:t>78% of travellers reported that Sustainable Travel is “IMPORTANT “ in 2017 – compared with 52% in 2016 </a:t>
            </a:r>
            <a:r>
              <a:rPr lang="en-GB" dirty="0"/>
              <a:t>- - AIG;s TRAVEL PULSE POLE 2017 - - - - </a:t>
            </a:r>
          </a:p>
          <a:p>
            <a:r>
              <a:rPr lang="en-GB" b="1" dirty="0">
                <a:solidFill>
                  <a:srgbClr val="FF0000"/>
                </a:solidFill>
              </a:rPr>
              <a:t>NB: 32 Million flights were taken in 2015/16 – equating to 781 million tons of Carbon Emissions.</a:t>
            </a:r>
          </a:p>
          <a:p>
            <a:r>
              <a:rPr lang="en-GB" dirty="0"/>
              <a:t>(REF: </a:t>
            </a:r>
            <a:r>
              <a:rPr lang="en-GB" dirty="0" err="1"/>
              <a:t>don’tforgettomove.com</a:t>
            </a:r>
            <a:r>
              <a:rPr lang="en-GB" dirty="0"/>
              <a:t>/sustainable tourism 2016)</a:t>
            </a:r>
          </a:p>
        </p:txBody>
      </p:sp>
    </p:spTree>
    <p:extLst>
      <p:ext uri="{BB962C8B-B14F-4D97-AF65-F5344CB8AC3E}">
        <p14:creationId xmlns:p14="http://schemas.microsoft.com/office/powerpoint/2010/main" val="1381849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7656" name="Straight Connector 74">
            <a:extLst>
              <a:ext uri="{FF2B5EF4-FFF2-40B4-BE49-F238E27FC236}">
                <a16:creationId xmlns:a16="http://schemas.microsoft.com/office/drawing/2014/main" id="{899B6EB3-B4EB-4EC7-944A-703BAE0D1A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7657" name="Rectangle 76">
            <a:extLst>
              <a:ext uri="{FF2B5EF4-FFF2-40B4-BE49-F238E27FC236}">
                <a16:creationId xmlns:a16="http://schemas.microsoft.com/office/drawing/2014/main" id="{D57B7E56-630C-4F8E-9323-83CEA472CA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5141002" cy="61489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7658" name="Straight Connector 78">
            <a:extLst>
              <a:ext uri="{FF2B5EF4-FFF2-40B4-BE49-F238E27FC236}">
                <a16:creationId xmlns:a16="http://schemas.microsoft.com/office/drawing/2014/main" id="{53529160-B48D-4DE7-8F8C-EDDD160966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7650" name="Text Box 2"/>
          <p:cNvSpPr txBox="1">
            <a:spLocks noChangeArrowheads="1"/>
          </p:cNvSpPr>
          <p:nvPr/>
        </p:nvSpPr>
        <p:spPr bwMode="auto">
          <a:xfrm>
            <a:off x="321733" y="826324"/>
            <a:ext cx="4953652" cy="368940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20" tIns="45720" rIns="45720" bIns="45720" rtlCol="0">
            <a:no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lvl="2" defTabSz="914400">
              <a:lnSpc>
                <a:spcPct val="90000"/>
              </a:lnSpc>
              <a:spcAft>
                <a:spcPts val="600"/>
              </a:spcAft>
              <a:buClr>
                <a:schemeClr val="accent1"/>
              </a:buClr>
            </a:pPr>
            <a:r>
              <a:rPr lang="en-US" altLang="en-US" sz="2800" dirty="0">
                <a:solidFill>
                  <a:srgbClr val="FFFFFF"/>
                </a:solidFill>
                <a:latin typeface="+mn-lt"/>
              </a:rPr>
              <a:t>Authentic/Genuine Ecotourism Versus “Ecotourism Light”</a:t>
            </a:r>
          </a:p>
          <a:p>
            <a:pPr defTabSz="914400">
              <a:lnSpc>
                <a:spcPct val="90000"/>
              </a:lnSpc>
              <a:spcAft>
                <a:spcPts val="600"/>
              </a:spcAft>
              <a:buClr>
                <a:schemeClr val="accent1"/>
              </a:buClr>
            </a:pPr>
            <a:endParaRPr lang="en-US" altLang="en-US" sz="2800" dirty="0">
              <a:solidFill>
                <a:srgbClr val="FFFFFF"/>
              </a:solidFill>
              <a:latin typeface="+mn-lt"/>
            </a:endParaRPr>
          </a:p>
          <a:p>
            <a:pPr defTabSz="914400">
              <a:lnSpc>
                <a:spcPct val="90000"/>
              </a:lnSpc>
              <a:spcAft>
                <a:spcPts val="600"/>
              </a:spcAft>
              <a:buClr>
                <a:schemeClr val="accent1"/>
              </a:buClr>
            </a:pPr>
            <a:r>
              <a:rPr lang="en-US" altLang="en-US" sz="2800" dirty="0">
                <a:solidFill>
                  <a:srgbClr val="FFFFFF"/>
                </a:solidFill>
                <a:latin typeface="+mn-lt"/>
              </a:rPr>
              <a:t>“Greenwashing by superficial, feel-good rhetoric and minor cost-saving modifications that do not transform tourism into a tool that protects the environment, benefits local communities, and educates the tourist</a:t>
            </a:r>
          </a:p>
        </p:txBody>
      </p:sp>
      <p:pic>
        <p:nvPicPr>
          <p:cNvPr id="27651"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24125" r="34005" b="-1"/>
          <a:stretch/>
        </p:blipFill>
        <p:spPr bwMode="auto">
          <a:xfrm>
            <a:off x="5626826" y="321731"/>
            <a:ext cx="3798244" cy="367484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7653" name="Picture 5"/>
          <p:cNvPicPr>
            <a:picLocks noChangeAspect="1" noChangeArrowheads="1"/>
          </p:cNvPicPr>
          <p:nvPr/>
        </p:nvPicPr>
        <p:blipFill rotWithShape="1">
          <a:blip r:embed="rId3">
            <a:extLst>
              <a:ext uri="{28A0092B-C50C-407E-A947-70E740481C1C}">
                <a14:useLocalDpi xmlns:a14="http://schemas.microsoft.com/office/drawing/2010/main" val="0"/>
              </a:ext>
            </a:extLst>
          </a:blip>
          <a:srcRect l="49429" r="14640" b="2"/>
          <a:stretch/>
        </p:blipFill>
        <p:spPr bwMode="auto">
          <a:xfrm>
            <a:off x="9583347" y="321734"/>
            <a:ext cx="2286921" cy="272766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7654" name="Picture 6"/>
          <p:cNvPicPr>
            <a:picLocks noChangeAspect="1" noChangeArrowheads="1"/>
          </p:cNvPicPr>
          <p:nvPr/>
        </p:nvPicPr>
        <p:blipFill rotWithShape="1">
          <a:blip r:embed="rId4">
            <a:extLst>
              <a:ext uri="{28A0092B-C50C-407E-A947-70E740481C1C}">
                <a14:useLocalDpi xmlns:a14="http://schemas.microsoft.com/office/drawing/2010/main" val="0"/>
              </a:ext>
            </a:extLst>
          </a:blip>
          <a:srcRect l="30934" r="16357" b="3"/>
          <a:stretch/>
        </p:blipFill>
        <p:spPr bwMode="auto">
          <a:xfrm>
            <a:off x="9583346" y="3210266"/>
            <a:ext cx="2286921" cy="32498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7652"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t="776" r="4" b="12840"/>
          <a:stretch/>
        </p:blipFill>
        <p:spPr bwMode="auto">
          <a:xfrm>
            <a:off x="5626823" y="4157449"/>
            <a:ext cx="3798247" cy="2313255"/>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63343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D57B7E56-630C-4F8E-9323-83CEA472CA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5141002" cy="61489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28">
            <a:extLst>
              <a:ext uri="{FF2B5EF4-FFF2-40B4-BE49-F238E27FC236}">
                <a16:creationId xmlns:a16="http://schemas.microsoft.com/office/drawing/2014/main" id="{53529160-B48D-4DE7-8F8C-EDDD160966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49338CF-34C8-4436-93BF-658BD2EC4DF8}"/>
              </a:ext>
            </a:extLst>
          </p:cNvPr>
          <p:cNvSpPr>
            <a:spLocks noGrp="1"/>
          </p:cNvSpPr>
          <p:nvPr>
            <p:ph idx="1"/>
          </p:nvPr>
        </p:nvSpPr>
        <p:spPr>
          <a:xfrm>
            <a:off x="1024129" y="355601"/>
            <a:ext cx="3791711" cy="3931920"/>
          </a:xfrm>
        </p:spPr>
        <p:txBody>
          <a:bodyPr>
            <a:noAutofit/>
          </a:bodyPr>
          <a:lstStyle/>
          <a:p>
            <a:r>
              <a:rPr lang="en-GB" sz="3200" dirty="0">
                <a:solidFill>
                  <a:srgbClr val="FFFFFF"/>
                </a:solidFill>
              </a:rPr>
              <a:t>THERE ARE MANY ‘CHALLENGING QUESTIONS ASKED IN RELATION TO SUSTAINABLE TOURISM DEVELOPMENTS!!!</a:t>
            </a:r>
          </a:p>
          <a:p>
            <a:endParaRPr lang="en-GB" sz="3200" b="1" dirty="0">
              <a:solidFill>
                <a:srgbClr val="FFFFFF"/>
              </a:solidFill>
            </a:endParaRPr>
          </a:p>
          <a:p>
            <a:r>
              <a:rPr lang="en-GB" sz="3200" b="1" dirty="0">
                <a:solidFill>
                  <a:srgbClr val="FFFFFF"/>
                </a:solidFill>
              </a:rPr>
              <a:t>BEST + WORST CASE EXAMPLES: </a:t>
            </a:r>
          </a:p>
          <a:p>
            <a:r>
              <a:rPr lang="en-GB" sz="3200" b="1" dirty="0">
                <a:solidFill>
                  <a:srgbClr val="FFFFFF"/>
                </a:solidFill>
              </a:rPr>
              <a:t>+ BHUTAN….</a:t>
            </a:r>
          </a:p>
          <a:p>
            <a:r>
              <a:rPr lang="en-GB" sz="3200" b="1" dirty="0">
                <a:solidFill>
                  <a:srgbClr val="FFFFFF"/>
                </a:solidFill>
              </a:rPr>
              <a:t>- VENICE…..</a:t>
            </a:r>
          </a:p>
        </p:txBody>
      </p:sp>
      <p:pic>
        <p:nvPicPr>
          <p:cNvPr id="7" name="Picture 6">
            <a:extLst>
              <a:ext uri="{FF2B5EF4-FFF2-40B4-BE49-F238E27FC236}">
                <a16:creationId xmlns:a16="http://schemas.microsoft.com/office/drawing/2014/main" id="{E6BADB2B-2266-4819-BA72-25B01C61FA48}"/>
              </a:ext>
            </a:extLst>
          </p:cNvPr>
          <p:cNvPicPr>
            <a:picLocks noChangeAspect="1"/>
          </p:cNvPicPr>
          <p:nvPr/>
        </p:nvPicPr>
        <p:blipFill rotWithShape="1">
          <a:blip r:embed="rId2"/>
          <a:srcRect l="10181" r="16285" b="1"/>
          <a:stretch/>
        </p:blipFill>
        <p:spPr>
          <a:xfrm>
            <a:off x="5626826" y="321731"/>
            <a:ext cx="3798244" cy="3674848"/>
          </a:xfrm>
          <a:prstGeom prst="rect">
            <a:avLst/>
          </a:prstGeom>
        </p:spPr>
      </p:pic>
      <p:pic>
        <p:nvPicPr>
          <p:cNvPr id="4" name="Picture 3">
            <a:extLst>
              <a:ext uri="{FF2B5EF4-FFF2-40B4-BE49-F238E27FC236}">
                <a16:creationId xmlns:a16="http://schemas.microsoft.com/office/drawing/2014/main" id="{01F19497-8A6A-427D-A995-BB477DA99D52}"/>
              </a:ext>
            </a:extLst>
          </p:cNvPr>
          <p:cNvPicPr>
            <a:picLocks noChangeAspect="1"/>
          </p:cNvPicPr>
          <p:nvPr/>
        </p:nvPicPr>
        <p:blipFill rotWithShape="1">
          <a:blip r:embed="rId3"/>
          <a:srcRect l="27037" r="18678" b="2"/>
          <a:stretch/>
        </p:blipFill>
        <p:spPr>
          <a:xfrm>
            <a:off x="9583347" y="321734"/>
            <a:ext cx="2286921" cy="2727667"/>
          </a:xfrm>
          <a:prstGeom prst="rect">
            <a:avLst/>
          </a:prstGeom>
        </p:spPr>
      </p:pic>
      <p:pic>
        <p:nvPicPr>
          <p:cNvPr id="5" name="Picture 4">
            <a:extLst>
              <a:ext uri="{FF2B5EF4-FFF2-40B4-BE49-F238E27FC236}">
                <a16:creationId xmlns:a16="http://schemas.microsoft.com/office/drawing/2014/main" id="{6EAC3F8C-6D29-4E86-A1F3-1A54F290A655}"/>
              </a:ext>
            </a:extLst>
          </p:cNvPr>
          <p:cNvPicPr>
            <a:picLocks noChangeAspect="1"/>
          </p:cNvPicPr>
          <p:nvPr/>
        </p:nvPicPr>
        <p:blipFill rotWithShape="1">
          <a:blip r:embed="rId4"/>
          <a:srcRect l="30716" r="23054" b="-2"/>
          <a:stretch/>
        </p:blipFill>
        <p:spPr>
          <a:xfrm>
            <a:off x="9583346" y="3210266"/>
            <a:ext cx="2286921" cy="3249800"/>
          </a:xfrm>
          <a:prstGeom prst="rect">
            <a:avLst/>
          </a:prstGeom>
        </p:spPr>
      </p:pic>
      <p:pic>
        <p:nvPicPr>
          <p:cNvPr id="6" name="Picture 5">
            <a:extLst>
              <a:ext uri="{FF2B5EF4-FFF2-40B4-BE49-F238E27FC236}">
                <a16:creationId xmlns:a16="http://schemas.microsoft.com/office/drawing/2014/main" id="{DD4651EA-B871-4E86-B24E-B4DF3F0EFD23}"/>
              </a:ext>
            </a:extLst>
          </p:cNvPr>
          <p:cNvPicPr>
            <a:picLocks noChangeAspect="1"/>
          </p:cNvPicPr>
          <p:nvPr/>
        </p:nvPicPr>
        <p:blipFill rotWithShape="1">
          <a:blip r:embed="rId5"/>
          <a:srcRect t="20046" r="1" b="7547"/>
          <a:stretch/>
        </p:blipFill>
        <p:spPr>
          <a:xfrm>
            <a:off x="5626823" y="4157449"/>
            <a:ext cx="3798247" cy="2313255"/>
          </a:xfrm>
          <a:prstGeom prst="rect">
            <a:avLst/>
          </a:prstGeom>
        </p:spPr>
      </p:pic>
    </p:spTree>
    <p:extLst>
      <p:ext uri="{BB962C8B-B14F-4D97-AF65-F5344CB8AC3E}">
        <p14:creationId xmlns:p14="http://schemas.microsoft.com/office/powerpoint/2010/main" val="35619168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7BFA7-6F38-4D2B-9B29-7A1A4682CAB7}"/>
              </a:ext>
            </a:extLst>
          </p:cNvPr>
          <p:cNvSpPr>
            <a:spLocks noGrp="1"/>
          </p:cNvSpPr>
          <p:nvPr>
            <p:ph type="title"/>
          </p:nvPr>
        </p:nvSpPr>
        <p:spPr/>
        <p:txBody>
          <a:bodyPr/>
          <a:lstStyle/>
          <a:p>
            <a:r>
              <a:rPr lang="en-GB" dirty="0"/>
              <a:t>NB: Positive Ideals don’t always work!</a:t>
            </a:r>
          </a:p>
        </p:txBody>
      </p:sp>
    </p:spTree>
    <p:extLst>
      <p:ext uri="{BB962C8B-B14F-4D97-AF65-F5344CB8AC3E}">
        <p14:creationId xmlns:p14="http://schemas.microsoft.com/office/powerpoint/2010/main" val="9964243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367" y="522431"/>
            <a:ext cx="9001125" cy="57860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50601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9038" y="1243806"/>
            <a:ext cx="3709988" cy="44199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150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3478" y="503583"/>
            <a:ext cx="5764695" cy="59003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644295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622852" y="838201"/>
            <a:ext cx="10045148"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b="1" u="sng" dirty="0">
                <a:solidFill>
                  <a:srgbClr val="FF0000"/>
                </a:solidFill>
                <a:latin typeface="Times New Roman" panose="02020603050405020304" pitchFamily="18" charset="0"/>
              </a:rPr>
              <a:t>Problems with Conventional Mass Tourism</a:t>
            </a:r>
          </a:p>
          <a:p>
            <a:pPr algn="ctr"/>
            <a:r>
              <a:rPr lang="en-US" altLang="en-US" b="1" u="sng" dirty="0">
                <a:solidFill>
                  <a:srgbClr val="FF0000"/>
                </a:solidFill>
                <a:latin typeface="Times New Roman" panose="02020603050405020304" pitchFamily="18" charset="0"/>
              </a:rPr>
              <a:t>(which has become synonymous with the Sun, Sea , Sand </a:t>
            </a:r>
            <a:r>
              <a:rPr lang="en-US" altLang="en-US" b="1" u="sng" dirty="0" err="1">
                <a:solidFill>
                  <a:srgbClr val="FF0000"/>
                </a:solidFill>
                <a:latin typeface="Times New Roman" panose="02020603050405020304" pitchFamily="18" charset="0"/>
              </a:rPr>
              <a:t>Hols</a:t>
            </a:r>
            <a:r>
              <a:rPr lang="en-US" altLang="en-US" b="1" u="sng" dirty="0">
                <a:solidFill>
                  <a:srgbClr val="FF0000"/>
                </a:solidFill>
                <a:latin typeface="Times New Roman" panose="02020603050405020304" pitchFamily="18" charset="0"/>
              </a:rPr>
              <a:t>!)</a:t>
            </a:r>
          </a:p>
          <a:p>
            <a:pPr algn="ctr"/>
            <a:endParaRPr lang="en-US" altLang="en-US" b="1" u="sng" dirty="0">
              <a:solidFill>
                <a:srgbClr val="FF0000"/>
              </a:solidFill>
              <a:latin typeface="Times New Roman" panose="02020603050405020304" pitchFamily="18" charset="0"/>
            </a:endParaRPr>
          </a:p>
          <a:p>
            <a:pPr algn="ctr"/>
            <a:endParaRPr lang="en-US" altLang="en-US" b="1" u="sng" dirty="0">
              <a:solidFill>
                <a:srgbClr val="FF0000"/>
              </a:solidFill>
              <a:latin typeface="Times New Roman" panose="02020603050405020304" pitchFamily="18" charset="0"/>
            </a:endParaRPr>
          </a:p>
          <a:p>
            <a:pPr lvl="2"/>
            <a:r>
              <a:rPr lang="en-US" altLang="en-US" dirty="0">
                <a:solidFill>
                  <a:srgbClr val="000000"/>
                </a:solidFill>
                <a:latin typeface="Symbol" panose="05050102010706020507" pitchFamily="18" charset="2"/>
                <a:cs typeface="Times" panose="02020603050405020304" pitchFamily="18" charset="0"/>
                <a:sym typeface="Symbol" panose="05050102010706020507" pitchFamily="18" charset="2"/>
              </a:rPr>
              <a:t>  H</a:t>
            </a:r>
            <a:r>
              <a:rPr lang="en-US" altLang="en-US" dirty="0">
                <a:solidFill>
                  <a:srgbClr val="000000"/>
                </a:solidFill>
                <a:latin typeface="Times New Roman" panose="02020603050405020304" pitchFamily="18" charset="0"/>
              </a:rPr>
              <a:t>igh infrastructure costs</a:t>
            </a:r>
          </a:p>
          <a:p>
            <a:pPr lvl="2"/>
            <a:r>
              <a:rPr lang="en-US" altLang="en-US" dirty="0">
                <a:solidFill>
                  <a:srgbClr val="000000"/>
                </a:solidFill>
                <a:latin typeface="Symbol" panose="05050102010706020507" pitchFamily="18" charset="2"/>
                <a:cs typeface="Times" panose="02020603050405020304" pitchFamily="18" charset="0"/>
                <a:sym typeface="Symbol" panose="05050102010706020507" pitchFamily="18" charset="2"/>
              </a:rPr>
              <a:t>  O</a:t>
            </a:r>
            <a:r>
              <a:rPr lang="en-US" altLang="en-US" dirty="0">
                <a:solidFill>
                  <a:srgbClr val="000000"/>
                </a:solidFill>
                <a:latin typeface="Times New Roman" panose="02020603050405020304" pitchFamily="18" charset="0"/>
              </a:rPr>
              <a:t>verdevelopment and uneven development</a:t>
            </a:r>
          </a:p>
          <a:p>
            <a:pPr lvl="2"/>
            <a:r>
              <a:rPr lang="en-US" altLang="en-US" dirty="0">
                <a:solidFill>
                  <a:srgbClr val="000000"/>
                </a:solidFill>
                <a:latin typeface="Symbol" panose="05050102010706020507" pitchFamily="18" charset="2"/>
                <a:cs typeface="Times" panose="02020603050405020304" pitchFamily="18" charset="0"/>
                <a:sym typeface="Symbol" panose="05050102010706020507" pitchFamily="18" charset="2"/>
              </a:rPr>
              <a:t>  A</a:t>
            </a:r>
            <a:r>
              <a:rPr lang="en-US" altLang="en-US" dirty="0">
                <a:solidFill>
                  <a:srgbClr val="000000"/>
                </a:solidFill>
                <a:latin typeface="Times New Roman" panose="02020603050405020304" pitchFamily="18" charset="0"/>
              </a:rPr>
              <a:t>dverse social effects, invasion by culturally insensitive and economically disruptive foreigners</a:t>
            </a:r>
          </a:p>
          <a:p>
            <a:pPr lvl="2">
              <a:buFont typeface="Symbol" panose="05050102010706020507" pitchFamily="18" charset="2"/>
              <a:buChar char="·"/>
            </a:pPr>
            <a:r>
              <a:rPr lang="en-US" altLang="en-US" dirty="0">
                <a:solidFill>
                  <a:srgbClr val="000000"/>
                </a:solidFill>
                <a:latin typeface="Symbol" panose="05050102010706020507" pitchFamily="18" charset="2"/>
                <a:cs typeface="Times" panose="02020603050405020304" pitchFamily="18" charset="0"/>
                <a:sym typeface="Symbol" panose="05050102010706020507" pitchFamily="18" charset="2"/>
              </a:rPr>
              <a:t>  A</a:t>
            </a:r>
            <a:r>
              <a:rPr lang="en-US" altLang="en-US" dirty="0">
                <a:solidFill>
                  <a:srgbClr val="000000"/>
                </a:solidFill>
                <a:latin typeface="Times New Roman" panose="02020603050405020304" pitchFamily="18" charset="0"/>
              </a:rPr>
              <a:t>dverse environmental effects, pollution</a:t>
            </a:r>
          </a:p>
          <a:p>
            <a:pPr lvl="2">
              <a:buFont typeface="Symbol" panose="05050102010706020507" pitchFamily="18" charset="2"/>
              <a:buChar char="·"/>
            </a:pPr>
            <a:r>
              <a:rPr lang="en-US" altLang="en-US" dirty="0">
                <a:solidFill>
                  <a:srgbClr val="000000"/>
                </a:solidFill>
                <a:latin typeface="Times New Roman" panose="02020603050405020304" pitchFamily="18" charset="0"/>
              </a:rPr>
              <a:t>  Meager economic benefits because of leakage, whereby most of the profits do not stay in the host countries</a:t>
            </a:r>
          </a:p>
          <a:p>
            <a:pPr lvl="2">
              <a:buFont typeface="Symbol" panose="05050102010706020507" pitchFamily="18" charset="2"/>
              <a:buChar char="·"/>
            </a:pPr>
            <a:endParaRPr lang="en-US" altLang="en-US" dirty="0">
              <a:solidFill>
                <a:srgbClr val="000000"/>
              </a:solidFill>
              <a:latin typeface="Times New Roman" panose="02020603050405020304" pitchFamily="18" charset="0"/>
            </a:endParaRPr>
          </a:p>
          <a:p>
            <a:pPr lvl="2">
              <a:buFont typeface="Symbol" panose="05050102010706020507" pitchFamily="18" charset="2"/>
              <a:buChar char="·"/>
            </a:pPr>
            <a:endParaRPr lang="en-US" altLang="en-US" dirty="0">
              <a:solidFill>
                <a:srgbClr val="000000"/>
              </a:solidFill>
              <a:latin typeface="Times New Roman" panose="02020603050405020304" pitchFamily="18" charset="0"/>
            </a:endParaRPr>
          </a:p>
          <a:p>
            <a:pPr lvl="2">
              <a:buFont typeface="Symbol" panose="05050102010706020507" pitchFamily="18" charset="2"/>
              <a:buChar char="·"/>
            </a:pPr>
            <a:endParaRPr lang="en-US" altLang="en-US" dirty="0">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1288850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 name="Rectangle 80">
            <a:extLst>
              <a:ext uri="{FF2B5EF4-FFF2-40B4-BE49-F238E27FC236}">
                <a16:creationId xmlns:a16="http://schemas.microsoft.com/office/drawing/2014/main" id="{451675E5-CEFA-4372-8BEE-30D69EAFD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5141002" cy="61489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4128" y="585216"/>
            <a:ext cx="4215525" cy="1499616"/>
          </a:xfrm>
        </p:spPr>
        <p:txBody>
          <a:bodyPr>
            <a:normAutofit fontScale="90000"/>
          </a:bodyPr>
          <a:lstStyle/>
          <a:p>
            <a:pPr algn="ctr"/>
            <a:br>
              <a:rPr lang="en-GB" sz="4800" dirty="0">
                <a:solidFill>
                  <a:srgbClr val="FFFFFF"/>
                </a:solidFill>
              </a:rPr>
            </a:br>
            <a:br>
              <a:rPr lang="en-GB" sz="4800" dirty="0">
                <a:solidFill>
                  <a:srgbClr val="FFFFFF"/>
                </a:solidFill>
              </a:rPr>
            </a:br>
            <a:r>
              <a:rPr lang="en-GB" sz="4800" dirty="0">
                <a:solidFill>
                  <a:srgbClr val="FFFFFF"/>
                </a:solidFill>
              </a:rPr>
              <a:t>A POSITIVE APPROACH       ECO TOURISM?!</a:t>
            </a:r>
            <a:br>
              <a:rPr lang="en-GB" sz="4800" dirty="0">
                <a:solidFill>
                  <a:srgbClr val="FFFFFF"/>
                </a:solidFill>
              </a:rPr>
            </a:br>
            <a:br>
              <a:rPr lang="en-GB" sz="4800" dirty="0">
                <a:solidFill>
                  <a:srgbClr val="FFFFFF"/>
                </a:solidFill>
              </a:rPr>
            </a:br>
            <a:r>
              <a:rPr lang="en-GB" sz="4800" dirty="0">
                <a:solidFill>
                  <a:srgbClr val="FFFFFF"/>
                </a:solidFill>
              </a:rPr>
              <a:t>What is Ecotourism ?</a:t>
            </a:r>
          </a:p>
        </p:txBody>
      </p:sp>
      <p:cxnSp>
        <p:nvCxnSpPr>
          <p:cNvPr id="83" name="Straight Connector 82">
            <a:extLst>
              <a:ext uri="{FF2B5EF4-FFF2-40B4-BE49-F238E27FC236}">
                <a16:creationId xmlns:a16="http://schemas.microsoft.com/office/drawing/2014/main" id="{1D780B05-5E2B-42BF-B88A-DFF665BDDA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1024129" y="3429000"/>
            <a:ext cx="3791711" cy="3931920"/>
          </a:xfrm>
        </p:spPr>
        <p:txBody>
          <a:bodyPr>
            <a:normAutofit/>
          </a:bodyPr>
          <a:lstStyle/>
          <a:p>
            <a:pPr algn="ctr"/>
            <a:r>
              <a:rPr lang="en-GB" sz="4000" dirty="0">
                <a:solidFill>
                  <a:srgbClr val="FF0000"/>
                </a:solidFill>
                <a:hlinkClick r:id="rId2">
                  <a:extLst>
                    <a:ext uri="{A12FA001-AC4F-418D-AE19-62706E023703}">
                      <ahyp:hlinkClr xmlns:ahyp="http://schemas.microsoft.com/office/drawing/2018/hyperlinkcolor" val="tx"/>
                    </a:ext>
                  </a:extLst>
                </a:hlinkClick>
              </a:rPr>
              <a:t>https://youtu.be/Ft4ICCEKwMY</a:t>
            </a:r>
            <a:endParaRPr lang="en-GB" sz="4000" dirty="0">
              <a:solidFill>
                <a:srgbClr val="FF0000"/>
              </a:solidFill>
            </a:endParaRPr>
          </a:p>
          <a:p>
            <a:endParaRPr lang="en-GB" sz="1800" dirty="0">
              <a:solidFill>
                <a:srgbClr val="FFFFFF"/>
              </a:solidFill>
            </a:endParaRPr>
          </a:p>
          <a:p>
            <a:endParaRPr lang="en-GB" sz="1800" dirty="0">
              <a:solidFill>
                <a:srgbClr val="FFFFFF"/>
              </a:solidFill>
            </a:endParaRPr>
          </a:p>
          <a:p>
            <a:endParaRPr lang="en-GB" sz="1800" dirty="0">
              <a:solidFill>
                <a:srgbClr val="FFFFFF"/>
              </a:solidFill>
            </a:endParaRPr>
          </a:p>
        </p:txBody>
      </p:sp>
      <p:pic>
        <p:nvPicPr>
          <p:cNvPr id="2060" name="Picture 12" descr="Image result for ecotourism images"/>
          <p:cNvPicPr>
            <a:picLocks noChangeAspect="1" noChangeArrowheads="1"/>
          </p:cNvPicPr>
          <p:nvPr/>
        </p:nvPicPr>
        <p:blipFill rotWithShape="1">
          <a:blip r:embed="rId3">
            <a:extLst>
              <a:ext uri="{28A0092B-C50C-407E-A947-70E740481C1C}">
                <a14:useLocalDpi xmlns:a14="http://schemas.microsoft.com/office/drawing/2010/main" val="0"/>
              </a:ext>
            </a:extLst>
          </a:blip>
          <a:srcRect l="42474" r="7713" b="2"/>
          <a:stretch/>
        </p:blipFill>
        <p:spPr bwMode="auto">
          <a:xfrm>
            <a:off x="5626827" y="321732"/>
            <a:ext cx="3798244" cy="3674848"/>
          </a:xfrm>
          <a:prstGeom prst="rect">
            <a:avLst/>
          </a:prstGeom>
          <a:noFill/>
          <a:extLst>
            <a:ext uri="{909E8E84-426E-40DD-AFC4-6F175D3DCCD1}">
              <a14:hiddenFill xmlns:a14="http://schemas.microsoft.com/office/drawing/2010/main">
                <a:solidFill>
                  <a:srgbClr val="FFFFFF"/>
                </a:solidFill>
              </a14:hiddenFill>
            </a:ext>
          </a:extLst>
        </p:spPr>
      </p:pic>
      <p:sp>
        <p:nvSpPr>
          <p:cNvPr id="85" name="Rectangle 84">
            <a:extLst>
              <a:ext uri="{FF2B5EF4-FFF2-40B4-BE49-F238E27FC236}">
                <a16:creationId xmlns:a16="http://schemas.microsoft.com/office/drawing/2014/main" id="{42F95EF5-2925-4CF0-8C9E-8C8A4D5B19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1732"/>
            <a:ext cx="2286920" cy="2108201"/>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6" name="Picture 8" descr="Image result for ecotourism images"/>
          <p:cNvPicPr>
            <a:picLocks noChangeAspect="1" noChangeArrowheads="1"/>
          </p:cNvPicPr>
          <p:nvPr/>
        </p:nvPicPr>
        <p:blipFill rotWithShape="1">
          <a:blip r:embed="rId4">
            <a:extLst>
              <a:ext uri="{28A0092B-C50C-407E-A947-70E740481C1C}">
                <a14:useLocalDpi xmlns:a14="http://schemas.microsoft.com/office/drawing/2010/main" val="0"/>
              </a:ext>
            </a:extLst>
          </a:blip>
          <a:srcRect l="9998" r="30480" b="-3"/>
          <a:stretch/>
        </p:blipFill>
        <p:spPr bwMode="auto">
          <a:xfrm>
            <a:off x="5626824" y="4157449"/>
            <a:ext cx="3798246" cy="2313255"/>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Image result for ecotourism images"/>
          <p:cNvPicPr>
            <a:picLocks noChangeAspect="1" noChangeArrowheads="1"/>
          </p:cNvPicPr>
          <p:nvPr/>
        </p:nvPicPr>
        <p:blipFill rotWithShape="1">
          <a:blip r:embed="rId5">
            <a:extLst>
              <a:ext uri="{28A0092B-C50C-407E-A947-70E740481C1C}">
                <a14:useLocalDpi xmlns:a14="http://schemas.microsoft.com/office/drawing/2010/main" val="0"/>
              </a:ext>
            </a:extLst>
          </a:blip>
          <a:srcRect l="17120" r="43743" b="-1"/>
          <a:stretch/>
        </p:blipFill>
        <p:spPr bwMode="auto">
          <a:xfrm>
            <a:off x="9583347" y="2590800"/>
            <a:ext cx="2286921" cy="387990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E5C9679B-104F-44AB-AAF7-205965588E5F}"/>
              </a:ext>
            </a:extLst>
          </p:cNvPr>
          <p:cNvPicPr>
            <a:picLocks noChangeAspect="1"/>
          </p:cNvPicPr>
          <p:nvPr/>
        </p:nvPicPr>
        <p:blipFill>
          <a:blip r:embed="rId6"/>
          <a:stretch>
            <a:fillRect/>
          </a:stretch>
        </p:blipFill>
        <p:spPr>
          <a:xfrm>
            <a:off x="9655244" y="875769"/>
            <a:ext cx="2143125" cy="1000125"/>
          </a:xfrm>
          <a:prstGeom prst="rect">
            <a:avLst/>
          </a:prstGeom>
        </p:spPr>
      </p:pic>
    </p:spTree>
    <p:extLst>
      <p:ext uri="{BB962C8B-B14F-4D97-AF65-F5344CB8AC3E}">
        <p14:creationId xmlns:p14="http://schemas.microsoft.com/office/powerpoint/2010/main" val="20625604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p:cNvSpPr>
          <p:nvPr>
            <p:ph type="title"/>
          </p:nvPr>
        </p:nvSpPr>
        <p:spPr/>
        <p:txBody>
          <a:bodyPr/>
          <a:lstStyle/>
          <a:p>
            <a:pPr eaLnBrk="1" hangingPunct="1"/>
            <a:r>
              <a:rPr lang="en-US" altLang="en-US" dirty="0"/>
              <a:t>ECO TOURISM Q’s - - THINKING TIME …</a:t>
            </a:r>
          </a:p>
        </p:txBody>
      </p:sp>
      <p:sp>
        <p:nvSpPr>
          <p:cNvPr id="17411" name="Rectangle 3"/>
          <p:cNvSpPr>
            <a:spLocks noGrp="1"/>
          </p:cNvSpPr>
          <p:nvPr>
            <p:ph idx="1"/>
          </p:nvPr>
        </p:nvSpPr>
        <p:spPr>
          <a:xfrm>
            <a:off x="775855" y="1965960"/>
            <a:ext cx="9373033" cy="4268153"/>
          </a:xfrm>
        </p:spPr>
        <p:txBody>
          <a:bodyPr>
            <a:noAutofit/>
          </a:bodyPr>
          <a:lstStyle/>
          <a:p>
            <a:pPr eaLnBrk="1" hangingPunct="1"/>
            <a:r>
              <a:rPr lang="en-US" altLang="en-US" sz="2400" dirty="0"/>
              <a:t>How can tourism aid as well as harm the preservation of nature?</a:t>
            </a:r>
          </a:p>
          <a:p>
            <a:pPr eaLnBrk="1" hangingPunct="1"/>
            <a:r>
              <a:rPr lang="en-US" altLang="en-US" sz="2400" dirty="0"/>
              <a:t>How can tourism benefit as well as undermine a culture?</a:t>
            </a:r>
          </a:p>
          <a:p>
            <a:pPr eaLnBrk="1" hangingPunct="1"/>
            <a:r>
              <a:rPr lang="en-US" altLang="en-US" sz="2400" dirty="0"/>
              <a:t>What are the factors that determines an area’s carrying capacity?</a:t>
            </a:r>
          </a:p>
          <a:p>
            <a:pPr eaLnBrk="1" hangingPunct="1"/>
            <a:r>
              <a:rPr lang="en-US" altLang="en-US" sz="2400" dirty="0"/>
              <a:t>What are the concepts of ecotourism and mass tourism and their differences?</a:t>
            </a:r>
          </a:p>
          <a:p>
            <a:pPr eaLnBrk="1" hangingPunct="1"/>
            <a:r>
              <a:rPr lang="en-US" altLang="en-US" sz="2400" dirty="0"/>
              <a:t>How do we fulfill the main principles of ecotourism?</a:t>
            </a:r>
          </a:p>
          <a:p>
            <a:pPr eaLnBrk="1" hangingPunct="1"/>
            <a:r>
              <a:rPr lang="en-US" altLang="en-US" sz="2400" dirty="0"/>
              <a:t>What benefits may be achieved through use of ecotourism principles?</a:t>
            </a:r>
          </a:p>
        </p:txBody>
      </p:sp>
      <p:pic>
        <p:nvPicPr>
          <p:cNvPr id="2" name="Picture 1">
            <a:extLst>
              <a:ext uri="{FF2B5EF4-FFF2-40B4-BE49-F238E27FC236}">
                <a16:creationId xmlns:a16="http://schemas.microsoft.com/office/drawing/2014/main" id="{ED6C26BD-2E23-4584-8D6A-5F77B74E9642}"/>
              </a:ext>
            </a:extLst>
          </p:cNvPr>
          <p:cNvPicPr>
            <a:picLocks noChangeAspect="1"/>
          </p:cNvPicPr>
          <p:nvPr/>
        </p:nvPicPr>
        <p:blipFill>
          <a:blip r:embed="rId2"/>
          <a:stretch>
            <a:fillRect/>
          </a:stretch>
        </p:blipFill>
        <p:spPr>
          <a:xfrm>
            <a:off x="9249228" y="2214558"/>
            <a:ext cx="2989943" cy="1944914"/>
          </a:xfrm>
          <a:prstGeom prst="rect">
            <a:avLst/>
          </a:prstGeom>
        </p:spPr>
      </p:pic>
    </p:spTree>
    <p:extLst>
      <p:ext uri="{BB962C8B-B14F-4D97-AF65-F5344CB8AC3E}">
        <p14:creationId xmlns:p14="http://schemas.microsoft.com/office/powerpoint/2010/main" val="37565501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17410"/>
                                        </p:tgtEl>
                                        <p:attrNameLst>
                                          <p:attrName>style.visibility</p:attrName>
                                        </p:attrNameLst>
                                      </p:cBhvr>
                                      <p:to>
                                        <p:strVal val="visible"/>
                                      </p:to>
                                    </p:set>
                                    <p:animEffect transition="in" filter="box(out)">
                                      <p:cBhvr>
                                        <p:cTn id="7" dur="500"/>
                                        <p:tgtEl>
                                          <p:spTgt spid="1741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7411">
                                            <p:txEl>
                                              <p:pRg st="0" end="0"/>
                                            </p:txEl>
                                          </p:spTgt>
                                        </p:tgtEl>
                                        <p:attrNameLst>
                                          <p:attrName>style.visibility</p:attrName>
                                        </p:attrNameLst>
                                      </p:cBhvr>
                                      <p:to>
                                        <p:strVal val="visible"/>
                                      </p:to>
                                    </p:set>
                                    <p:animEffect transition="in" filter="wipe(left)">
                                      <p:cBhvr>
                                        <p:cTn id="12" dur="500"/>
                                        <p:tgtEl>
                                          <p:spTgt spid="17411">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7411">
                                            <p:txEl>
                                              <p:pRg st="1" end="1"/>
                                            </p:txEl>
                                          </p:spTgt>
                                        </p:tgtEl>
                                        <p:attrNameLst>
                                          <p:attrName>style.visibility</p:attrName>
                                        </p:attrNameLst>
                                      </p:cBhvr>
                                      <p:to>
                                        <p:strVal val="visible"/>
                                      </p:to>
                                    </p:set>
                                    <p:animEffect transition="in" filter="wipe(left)">
                                      <p:cBhvr>
                                        <p:cTn id="17" dur="500"/>
                                        <p:tgtEl>
                                          <p:spTgt spid="17411">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7411">
                                            <p:txEl>
                                              <p:pRg st="2" end="2"/>
                                            </p:txEl>
                                          </p:spTgt>
                                        </p:tgtEl>
                                        <p:attrNameLst>
                                          <p:attrName>style.visibility</p:attrName>
                                        </p:attrNameLst>
                                      </p:cBhvr>
                                      <p:to>
                                        <p:strVal val="visible"/>
                                      </p:to>
                                    </p:set>
                                    <p:animEffect transition="in" filter="wipe(left)">
                                      <p:cBhvr>
                                        <p:cTn id="22" dur="500"/>
                                        <p:tgtEl>
                                          <p:spTgt spid="17411">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7411">
                                            <p:txEl>
                                              <p:pRg st="3" end="3"/>
                                            </p:txEl>
                                          </p:spTgt>
                                        </p:tgtEl>
                                        <p:attrNameLst>
                                          <p:attrName>style.visibility</p:attrName>
                                        </p:attrNameLst>
                                      </p:cBhvr>
                                      <p:to>
                                        <p:strVal val="visible"/>
                                      </p:to>
                                    </p:set>
                                    <p:animEffect transition="in" filter="wipe(left)">
                                      <p:cBhvr>
                                        <p:cTn id="27" dur="500"/>
                                        <p:tgtEl>
                                          <p:spTgt spid="17411">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17411">
                                            <p:txEl>
                                              <p:pRg st="4" end="4"/>
                                            </p:txEl>
                                          </p:spTgt>
                                        </p:tgtEl>
                                        <p:attrNameLst>
                                          <p:attrName>style.visibility</p:attrName>
                                        </p:attrNameLst>
                                      </p:cBhvr>
                                      <p:to>
                                        <p:strVal val="visible"/>
                                      </p:to>
                                    </p:set>
                                    <p:animEffect transition="in" filter="wipe(left)">
                                      <p:cBhvr>
                                        <p:cTn id="32" dur="500"/>
                                        <p:tgtEl>
                                          <p:spTgt spid="17411">
                                            <p:txEl>
                                              <p:pRg st="4" end="4"/>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17411">
                                            <p:txEl>
                                              <p:pRg st="5" end="5"/>
                                            </p:txEl>
                                          </p:spTgt>
                                        </p:tgtEl>
                                        <p:attrNameLst>
                                          <p:attrName>style.visibility</p:attrName>
                                        </p:attrNameLst>
                                      </p:cBhvr>
                                      <p:to>
                                        <p:strVal val="visible"/>
                                      </p:to>
                                    </p:set>
                                    <p:animEffect transition="in" filter="wipe(left)">
                                      <p:cBhvr>
                                        <p:cTn id="37" dur="500"/>
                                        <p:tgtEl>
                                          <p:spTgt spid="1741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autoUpdateAnimBg="0"/>
      <p:bldP spid="17411"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p:cNvSpPr txBox="1">
            <a:spLocks noChangeArrowheads="1"/>
          </p:cNvSpPr>
          <p:nvPr/>
        </p:nvSpPr>
        <p:spPr bwMode="auto">
          <a:xfrm>
            <a:off x="942109" y="563418"/>
            <a:ext cx="8975005"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b="1" dirty="0">
                <a:solidFill>
                  <a:srgbClr val="000000"/>
                </a:solidFill>
              </a:rPr>
              <a:t>Definition of Ecotourism:</a:t>
            </a:r>
          </a:p>
          <a:p>
            <a:pPr algn="ctr"/>
            <a:endParaRPr lang="en-US" altLang="en-US" b="1" dirty="0">
              <a:solidFill>
                <a:srgbClr val="000000"/>
              </a:solidFill>
            </a:endParaRPr>
          </a:p>
          <a:p>
            <a:r>
              <a:rPr lang="en-US" altLang="en-US" dirty="0">
                <a:solidFill>
                  <a:srgbClr val="000000"/>
                </a:solidFill>
              </a:rPr>
              <a:t>“Responsible travel to natural areas that conserves the environment and improves the well-being of local people.” </a:t>
            </a:r>
          </a:p>
          <a:p>
            <a:r>
              <a:rPr lang="en-US" altLang="en-US" dirty="0">
                <a:solidFill>
                  <a:srgbClr val="000000"/>
                </a:solidFill>
              </a:rPr>
              <a:t>-The International Ecotourism Society  or TIES (2003)</a:t>
            </a:r>
          </a:p>
          <a:p>
            <a:endParaRPr lang="en-US" altLang="en-US" dirty="0">
              <a:solidFill>
                <a:srgbClr val="000000"/>
              </a:solidFill>
            </a:endParaRPr>
          </a:p>
          <a:p>
            <a:endParaRPr lang="en-US" altLang="en-US" dirty="0"/>
          </a:p>
        </p:txBody>
      </p:sp>
      <p:pic>
        <p:nvPicPr>
          <p:cNvPr id="1024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0289" y="2433928"/>
            <a:ext cx="8886825" cy="35004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927921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3276600" y="1295400"/>
            <a:ext cx="6248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US" altLang="en-US"/>
          </a:p>
        </p:txBody>
      </p:sp>
      <p:sp>
        <p:nvSpPr>
          <p:cNvPr id="9219" name="Text Box 3"/>
          <p:cNvSpPr txBox="1">
            <a:spLocks noChangeArrowheads="1"/>
          </p:cNvSpPr>
          <p:nvPr/>
        </p:nvSpPr>
        <p:spPr bwMode="auto">
          <a:xfrm>
            <a:off x="2971800" y="1828800"/>
            <a:ext cx="5899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spcBef>
                <a:spcPct val="50000"/>
              </a:spcBef>
            </a:pPr>
            <a:endParaRPr lang="en-US" altLang="en-US"/>
          </a:p>
        </p:txBody>
      </p:sp>
      <p:sp>
        <p:nvSpPr>
          <p:cNvPr id="9220" name="Text Box 4"/>
          <p:cNvSpPr txBox="1">
            <a:spLocks noChangeArrowheads="1"/>
          </p:cNvSpPr>
          <p:nvPr/>
        </p:nvSpPr>
        <p:spPr bwMode="auto">
          <a:xfrm>
            <a:off x="689429" y="1524000"/>
            <a:ext cx="8686800" cy="40318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lvl="4" algn="ctr"/>
            <a:endParaRPr lang="en-US" altLang="en-US" b="1" dirty="0">
              <a:solidFill>
                <a:srgbClr val="000000"/>
              </a:solidFill>
              <a:latin typeface="+mn-lt"/>
            </a:endParaRPr>
          </a:p>
          <a:p>
            <a:r>
              <a:rPr lang="en-US" altLang="en-US" b="1" dirty="0">
                <a:solidFill>
                  <a:srgbClr val="000000"/>
                </a:solidFill>
                <a:latin typeface="+mn-lt"/>
              </a:rPr>
              <a:t>                                             </a:t>
            </a:r>
            <a:r>
              <a:rPr lang="en-US" altLang="en-US" sz="4000" u="sng" dirty="0">
                <a:solidFill>
                  <a:schemeClr val="accent5">
                    <a:lumMod val="75000"/>
                  </a:schemeClr>
                </a:solidFill>
                <a:latin typeface="+mn-lt"/>
              </a:rPr>
              <a:t>Ecotourism</a:t>
            </a:r>
            <a:r>
              <a:rPr lang="en-US" altLang="en-US" sz="4000" u="sng" dirty="0">
                <a:solidFill>
                  <a:schemeClr val="accent5">
                    <a:lumMod val="75000"/>
                  </a:schemeClr>
                </a:solidFill>
                <a:latin typeface="+mn-lt"/>
                <a:cs typeface="Times" panose="02020603050405020304" pitchFamily="18" charset="0"/>
                <a:sym typeface="Symbol" panose="05050102010706020507" pitchFamily="18" charset="2"/>
              </a:rPr>
              <a:t> </a:t>
            </a:r>
          </a:p>
          <a:p>
            <a:endParaRPr lang="en-US" altLang="en-US" dirty="0">
              <a:solidFill>
                <a:srgbClr val="000000"/>
              </a:solidFill>
              <a:latin typeface="+mn-lt"/>
              <a:cs typeface="Times" panose="02020603050405020304" pitchFamily="18" charset="0"/>
              <a:sym typeface="Symbol" panose="05050102010706020507" pitchFamily="18" charset="2"/>
            </a:endParaRPr>
          </a:p>
          <a:p>
            <a:r>
              <a:rPr lang="en-US" altLang="en-US" dirty="0">
                <a:solidFill>
                  <a:srgbClr val="000000"/>
                </a:solidFill>
                <a:latin typeface="+mn-lt"/>
                <a:cs typeface="Times" panose="02020603050405020304" pitchFamily="18" charset="0"/>
                <a:sym typeface="Symbol" panose="05050102010706020507" pitchFamily="18" charset="2"/>
              </a:rPr>
              <a:t></a:t>
            </a:r>
            <a:r>
              <a:rPr lang="en-US" altLang="en-US" dirty="0">
                <a:solidFill>
                  <a:srgbClr val="000000"/>
                </a:solidFill>
                <a:latin typeface="+mn-lt"/>
              </a:rPr>
              <a:t>Defined by its benefits to both conservation and people in the host country, as well by the recreational activities of the tourist</a:t>
            </a:r>
          </a:p>
          <a:p>
            <a:endParaRPr lang="en-US" altLang="en-US" dirty="0">
              <a:solidFill>
                <a:srgbClr val="000000"/>
              </a:solidFill>
              <a:latin typeface="+mn-lt"/>
            </a:endParaRPr>
          </a:p>
          <a:p>
            <a:pPr>
              <a:buFont typeface="Symbol" panose="05050102010706020507" pitchFamily="18" charset="2"/>
              <a:buChar char="·"/>
            </a:pPr>
            <a:r>
              <a:rPr lang="en-US" altLang="en-US" dirty="0">
                <a:solidFill>
                  <a:srgbClr val="000000"/>
                </a:solidFill>
                <a:latin typeface="+mn-lt"/>
              </a:rPr>
              <a:t>More than travel to enjoy or appreciate nature </a:t>
            </a:r>
          </a:p>
          <a:p>
            <a:pPr>
              <a:buFont typeface="Symbol" panose="05050102010706020507" pitchFamily="18" charset="2"/>
              <a:buChar char="·"/>
            </a:pPr>
            <a:endParaRPr lang="en-US" altLang="en-US" dirty="0">
              <a:solidFill>
                <a:srgbClr val="000000"/>
              </a:solidFill>
              <a:latin typeface="+mn-lt"/>
            </a:endParaRPr>
          </a:p>
          <a:p>
            <a:pPr>
              <a:buFont typeface="Symbol" panose="05050102010706020507" pitchFamily="18" charset="2"/>
              <a:buChar char="·"/>
            </a:pPr>
            <a:r>
              <a:rPr lang="en-US" altLang="en-US" dirty="0">
                <a:solidFill>
                  <a:srgbClr val="000000"/>
                </a:solidFill>
                <a:latin typeface="+mn-lt"/>
              </a:rPr>
              <a:t>Goes further than nature tourism, by striving to respect and benefit protected areas as well as the people living around or on these lands</a:t>
            </a:r>
          </a:p>
        </p:txBody>
      </p:sp>
      <p:pic>
        <p:nvPicPr>
          <p:cNvPr id="2" name="Picture 1">
            <a:extLst>
              <a:ext uri="{FF2B5EF4-FFF2-40B4-BE49-F238E27FC236}">
                <a16:creationId xmlns:a16="http://schemas.microsoft.com/office/drawing/2014/main" id="{0EA9D2FD-493B-4012-971C-989A322FA907}"/>
              </a:ext>
            </a:extLst>
          </p:cNvPr>
          <p:cNvPicPr>
            <a:picLocks noChangeAspect="1"/>
          </p:cNvPicPr>
          <p:nvPr/>
        </p:nvPicPr>
        <p:blipFill>
          <a:blip r:embed="rId2"/>
          <a:stretch>
            <a:fillRect/>
          </a:stretch>
        </p:blipFill>
        <p:spPr>
          <a:xfrm>
            <a:off x="7271657" y="321765"/>
            <a:ext cx="4557485" cy="2145663"/>
          </a:xfrm>
          <a:prstGeom prst="rect">
            <a:avLst/>
          </a:prstGeom>
        </p:spPr>
      </p:pic>
    </p:spTree>
    <p:extLst>
      <p:ext uri="{BB962C8B-B14F-4D97-AF65-F5344CB8AC3E}">
        <p14:creationId xmlns:p14="http://schemas.microsoft.com/office/powerpoint/2010/main" val="11867374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8196" name="Straight Connector 13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7" name="Rectangle 136">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64D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cxnSp>
        <p:nvCxnSpPr>
          <p:cNvPr id="139" name="Straight Connector 138">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8194" name="Text Box 2"/>
          <p:cNvSpPr txBox="1">
            <a:spLocks noChangeArrowheads="1"/>
          </p:cNvSpPr>
          <p:nvPr/>
        </p:nvSpPr>
        <p:spPr bwMode="auto">
          <a:xfrm>
            <a:off x="971060" y="1283677"/>
            <a:ext cx="6581206" cy="40233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45720" tIns="45720" rIns="45720" bIns="45720" rtlCol="0">
            <a:normAutofit fontScale="92500" lnSpcReduction="10000"/>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defTabSz="914400">
              <a:lnSpc>
                <a:spcPct val="90000"/>
              </a:lnSpc>
              <a:spcAft>
                <a:spcPts val="600"/>
              </a:spcAft>
              <a:buClr>
                <a:schemeClr val="accent1"/>
              </a:buClr>
            </a:pPr>
            <a:r>
              <a:rPr lang="en-US" altLang="en-US" dirty="0">
                <a:solidFill>
                  <a:srgbClr val="FFFFFF"/>
                </a:solidFill>
                <a:latin typeface="+mn-lt"/>
              </a:rPr>
              <a:t>The World Commission on Environment and Development (Brundtland Commission) in </a:t>
            </a:r>
            <a:r>
              <a:rPr lang="en-US" altLang="en-US" u="sng" dirty="0">
                <a:solidFill>
                  <a:srgbClr val="FFFFFF"/>
                </a:solidFill>
                <a:latin typeface="+mn-lt"/>
              </a:rPr>
              <a:t>Our Common Future</a:t>
            </a:r>
            <a:r>
              <a:rPr lang="en-US" altLang="en-US" dirty="0">
                <a:solidFill>
                  <a:srgbClr val="FFFFFF"/>
                </a:solidFill>
                <a:latin typeface="+mn-lt"/>
              </a:rPr>
              <a:t> (l987) offered a definition of </a:t>
            </a:r>
            <a:r>
              <a:rPr lang="en-US" altLang="en-US" b="1" dirty="0">
                <a:solidFill>
                  <a:srgbClr val="FFFFFF"/>
                </a:solidFill>
                <a:latin typeface="+mn-lt"/>
              </a:rPr>
              <a:t>sustainability</a:t>
            </a:r>
            <a:r>
              <a:rPr lang="en-US" altLang="en-US" dirty="0">
                <a:solidFill>
                  <a:srgbClr val="FFFFFF"/>
                </a:solidFill>
                <a:latin typeface="+mn-lt"/>
              </a:rPr>
              <a:t>: </a:t>
            </a:r>
          </a:p>
          <a:p>
            <a:pPr defTabSz="914400">
              <a:lnSpc>
                <a:spcPct val="90000"/>
              </a:lnSpc>
              <a:spcAft>
                <a:spcPts val="600"/>
              </a:spcAft>
              <a:buClr>
                <a:schemeClr val="accent1"/>
              </a:buClr>
            </a:pPr>
            <a:endParaRPr lang="en-US" altLang="en-US" dirty="0">
              <a:solidFill>
                <a:srgbClr val="FFFFFF"/>
              </a:solidFill>
              <a:latin typeface="+mn-lt"/>
            </a:endParaRPr>
          </a:p>
          <a:p>
            <a:pPr defTabSz="914400">
              <a:lnSpc>
                <a:spcPct val="90000"/>
              </a:lnSpc>
              <a:spcAft>
                <a:spcPts val="600"/>
              </a:spcAft>
              <a:buClr>
                <a:schemeClr val="accent1"/>
              </a:buClr>
            </a:pPr>
            <a:endParaRPr lang="en-US" altLang="en-US" dirty="0">
              <a:solidFill>
                <a:srgbClr val="FFFFFF"/>
              </a:solidFill>
              <a:latin typeface="+mn-lt"/>
            </a:endParaRPr>
          </a:p>
          <a:p>
            <a:pPr defTabSz="914400">
              <a:lnSpc>
                <a:spcPct val="90000"/>
              </a:lnSpc>
              <a:spcAft>
                <a:spcPts val="600"/>
              </a:spcAft>
              <a:buClr>
                <a:schemeClr val="accent1"/>
              </a:buClr>
            </a:pPr>
            <a:endParaRPr lang="en-US" altLang="en-US" dirty="0">
              <a:solidFill>
                <a:srgbClr val="FFFFFF"/>
              </a:solidFill>
              <a:latin typeface="+mn-lt"/>
            </a:endParaRPr>
          </a:p>
          <a:p>
            <a:pPr defTabSz="914400">
              <a:lnSpc>
                <a:spcPct val="90000"/>
              </a:lnSpc>
              <a:spcAft>
                <a:spcPts val="600"/>
              </a:spcAft>
              <a:buClr>
                <a:schemeClr val="accent1"/>
              </a:buClr>
            </a:pPr>
            <a:r>
              <a:rPr lang="en-US" altLang="en-US" sz="4000" b="1" dirty="0">
                <a:latin typeface="+mn-lt"/>
              </a:rPr>
              <a:t>“...To meet the needs of the present without compromising the ability of future generations to meet their own needs.”</a:t>
            </a:r>
          </a:p>
          <a:p>
            <a:pPr defTabSz="914400">
              <a:lnSpc>
                <a:spcPct val="90000"/>
              </a:lnSpc>
              <a:spcAft>
                <a:spcPts val="600"/>
              </a:spcAft>
              <a:buClr>
                <a:schemeClr val="accent1"/>
              </a:buClr>
            </a:pPr>
            <a:endParaRPr lang="en-US" altLang="en-US" dirty="0">
              <a:solidFill>
                <a:srgbClr val="FFFFFF"/>
              </a:solidFill>
              <a:latin typeface="+mn-lt"/>
            </a:endParaRPr>
          </a:p>
          <a:p>
            <a:pPr defTabSz="914400">
              <a:lnSpc>
                <a:spcPct val="90000"/>
              </a:lnSpc>
              <a:spcAft>
                <a:spcPts val="600"/>
              </a:spcAft>
              <a:buClr>
                <a:schemeClr val="accent1"/>
              </a:buClr>
            </a:pPr>
            <a:endParaRPr lang="en-US" altLang="en-US" dirty="0">
              <a:solidFill>
                <a:srgbClr val="FFFFFF"/>
              </a:solidFill>
              <a:latin typeface="+mn-lt"/>
            </a:endParaRPr>
          </a:p>
          <a:p>
            <a:pPr defTabSz="914400">
              <a:lnSpc>
                <a:spcPct val="90000"/>
              </a:lnSpc>
              <a:spcAft>
                <a:spcPts val="600"/>
              </a:spcAft>
              <a:buClr>
                <a:schemeClr val="accent1"/>
              </a:buClr>
            </a:pPr>
            <a:endParaRPr lang="en-US" altLang="en-US" dirty="0">
              <a:solidFill>
                <a:srgbClr val="FFFFFF"/>
              </a:solidFill>
              <a:latin typeface="+mn-lt"/>
            </a:endParaRPr>
          </a:p>
        </p:txBody>
      </p:sp>
      <p:pic>
        <p:nvPicPr>
          <p:cNvPr id="3" name="Picture 2">
            <a:extLst>
              <a:ext uri="{FF2B5EF4-FFF2-40B4-BE49-F238E27FC236}">
                <a16:creationId xmlns:a16="http://schemas.microsoft.com/office/drawing/2014/main" id="{5D074F61-7F85-45CE-9E77-9312F42F0F6E}"/>
              </a:ext>
            </a:extLst>
          </p:cNvPr>
          <p:cNvPicPr>
            <a:picLocks noChangeAspect="1"/>
          </p:cNvPicPr>
          <p:nvPr/>
        </p:nvPicPr>
        <p:blipFill rotWithShape="1">
          <a:blip r:embed="rId2"/>
          <a:srcRect t="1460" r="-3" b="-3"/>
          <a:stretch/>
        </p:blipFill>
        <p:spPr>
          <a:xfrm>
            <a:off x="7552266" y="10"/>
            <a:ext cx="4639734" cy="3428990"/>
          </a:xfrm>
          <a:prstGeom prst="rect">
            <a:avLst/>
          </a:prstGeom>
        </p:spPr>
      </p:pic>
      <p:pic>
        <p:nvPicPr>
          <p:cNvPr id="2" name="Picture 1">
            <a:extLst>
              <a:ext uri="{FF2B5EF4-FFF2-40B4-BE49-F238E27FC236}">
                <a16:creationId xmlns:a16="http://schemas.microsoft.com/office/drawing/2014/main" id="{D176C47A-20BB-43C7-A424-DA234DD1C37F}"/>
              </a:ext>
            </a:extLst>
          </p:cNvPr>
          <p:cNvPicPr>
            <a:picLocks noChangeAspect="1"/>
          </p:cNvPicPr>
          <p:nvPr/>
        </p:nvPicPr>
        <p:blipFill rotWithShape="1">
          <a:blip r:embed="rId3"/>
          <a:srcRect t="947"/>
          <a:stretch/>
        </p:blipFill>
        <p:spPr>
          <a:xfrm>
            <a:off x="7552266" y="3756074"/>
            <a:ext cx="4639734" cy="3101926"/>
          </a:xfrm>
          <a:prstGeom prst="rect">
            <a:avLst/>
          </a:prstGeom>
        </p:spPr>
      </p:pic>
    </p:spTree>
    <p:extLst>
      <p:ext uri="{BB962C8B-B14F-4D97-AF65-F5344CB8AC3E}">
        <p14:creationId xmlns:p14="http://schemas.microsoft.com/office/powerpoint/2010/main" val="1666400719"/>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2"/>
          <p:cNvSpPr txBox="1">
            <a:spLocks noChangeArrowheads="1"/>
          </p:cNvSpPr>
          <p:nvPr/>
        </p:nvSpPr>
        <p:spPr bwMode="auto">
          <a:xfrm>
            <a:off x="899886" y="990601"/>
            <a:ext cx="10072914"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57200" indent="-457200">
              <a:defRPr sz="2400">
                <a:solidFill>
                  <a:schemeClr val="tx1"/>
                </a:solidFill>
                <a:latin typeface="Times" panose="02020603050405020304" pitchFamily="18" charset="0"/>
              </a:defRPr>
            </a:lvl1pPr>
            <a:lvl2pPr marL="914400" indent="-457200">
              <a:defRPr sz="2400">
                <a:solidFill>
                  <a:schemeClr val="tx1"/>
                </a:solidFill>
                <a:latin typeface="Times" panose="02020603050405020304" pitchFamily="18" charset="0"/>
              </a:defRPr>
            </a:lvl2pPr>
            <a:lvl3pPr marL="1371600" indent="-457200">
              <a:defRPr sz="2400">
                <a:solidFill>
                  <a:schemeClr val="tx1"/>
                </a:solidFill>
                <a:latin typeface="Times" panose="02020603050405020304" pitchFamily="18" charset="0"/>
              </a:defRPr>
            </a:lvl3pPr>
            <a:lvl4pPr marL="1828800" indent="-457200">
              <a:defRPr sz="2400">
                <a:solidFill>
                  <a:schemeClr val="tx1"/>
                </a:solidFill>
                <a:latin typeface="Times" panose="02020603050405020304" pitchFamily="18" charset="0"/>
              </a:defRPr>
            </a:lvl4pPr>
            <a:lvl5pPr marL="2286000" indent="-457200">
              <a:defRPr sz="2400">
                <a:solidFill>
                  <a:schemeClr val="tx1"/>
                </a:solidFill>
                <a:latin typeface="Times" panose="02020603050405020304" pitchFamily="18" charset="0"/>
              </a:defRPr>
            </a:lvl5pPr>
            <a:lvl6pPr marL="2743200" indent="-457200" eaLnBrk="0" fontAlgn="base" hangingPunct="0">
              <a:spcBef>
                <a:spcPct val="0"/>
              </a:spcBef>
              <a:spcAft>
                <a:spcPct val="0"/>
              </a:spcAft>
              <a:defRPr sz="2400">
                <a:solidFill>
                  <a:schemeClr val="tx1"/>
                </a:solidFill>
                <a:latin typeface="Times" panose="02020603050405020304" pitchFamily="18" charset="0"/>
              </a:defRPr>
            </a:lvl6pPr>
            <a:lvl7pPr marL="3200400" indent="-457200" eaLnBrk="0" fontAlgn="base" hangingPunct="0">
              <a:spcBef>
                <a:spcPct val="0"/>
              </a:spcBef>
              <a:spcAft>
                <a:spcPct val="0"/>
              </a:spcAft>
              <a:defRPr sz="2400">
                <a:solidFill>
                  <a:schemeClr val="tx1"/>
                </a:solidFill>
                <a:latin typeface="Times" panose="02020603050405020304" pitchFamily="18" charset="0"/>
              </a:defRPr>
            </a:lvl7pPr>
            <a:lvl8pPr marL="3657600" indent="-457200" eaLnBrk="0" fontAlgn="base" hangingPunct="0">
              <a:spcBef>
                <a:spcPct val="0"/>
              </a:spcBef>
              <a:spcAft>
                <a:spcPct val="0"/>
              </a:spcAft>
              <a:defRPr sz="2400">
                <a:solidFill>
                  <a:schemeClr val="tx1"/>
                </a:solidFill>
                <a:latin typeface="Times" panose="02020603050405020304" pitchFamily="18" charset="0"/>
              </a:defRPr>
            </a:lvl8pPr>
            <a:lvl9pPr marL="4114800" indent="-457200" eaLnBrk="0" fontAlgn="base" hangingPunct="0">
              <a:spcBef>
                <a:spcPct val="0"/>
              </a:spcBef>
              <a:spcAft>
                <a:spcPct val="0"/>
              </a:spcAft>
              <a:defRPr sz="2400">
                <a:solidFill>
                  <a:schemeClr val="tx1"/>
                </a:solidFill>
                <a:latin typeface="Times" panose="02020603050405020304" pitchFamily="18" charset="0"/>
              </a:defRPr>
            </a:lvl9pPr>
          </a:lstStyle>
          <a:p>
            <a:pPr lvl="2"/>
            <a:r>
              <a:rPr lang="en-US" altLang="en-US" dirty="0"/>
              <a:t>			</a:t>
            </a:r>
            <a:r>
              <a:rPr lang="en-US" altLang="en-US" b="1" dirty="0"/>
              <a:t>Evolution of Ecotourism</a:t>
            </a:r>
          </a:p>
          <a:p>
            <a:pPr lvl="2"/>
            <a:endParaRPr lang="en-US" altLang="en-US" dirty="0"/>
          </a:p>
          <a:p>
            <a:pPr lvl="2"/>
            <a:r>
              <a:rPr lang="en-US" altLang="en-US" dirty="0">
                <a:cs typeface="Times" panose="02020603050405020304" pitchFamily="18" charset="0"/>
              </a:rPr>
              <a:t>1.	</a:t>
            </a:r>
            <a:r>
              <a:rPr lang="en-US" altLang="en-US" dirty="0">
                <a:solidFill>
                  <a:srgbClr val="000000"/>
                </a:solidFill>
              </a:rPr>
              <a:t>Scientific, conservation, and non-governmental 	organization circles</a:t>
            </a:r>
          </a:p>
          <a:p>
            <a:pPr lvl="2"/>
            <a:r>
              <a:rPr lang="en-US" altLang="en-US" dirty="0">
                <a:cs typeface="Times" panose="02020603050405020304" pitchFamily="18" charset="0"/>
              </a:rPr>
              <a:t>2.	</a:t>
            </a:r>
            <a:r>
              <a:rPr lang="en-US" altLang="en-US" dirty="0">
                <a:solidFill>
                  <a:srgbClr val="000000"/>
                </a:solidFill>
              </a:rPr>
              <a:t>Multilateral aid institutions</a:t>
            </a:r>
          </a:p>
          <a:p>
            <a:pPr lvl="2">
              <a:buFont typeface="Times" panose="02020603050405020304" pitchFamily="18" charset="0"/>
              <a:buAutoNum type="arabicPeriod" startAt="3"/>
            </a:pPr>
            <a:r>
              <a:rPr lang="en-US" altLang="en-US" dirty="0">
                <a:solidFill>
                  <a:srgbClr val="000000"/>
                </a:solidFill>
              </a:rPr>
              <a:t>Developing countries</a:t>
            </a:r>
          </a:p>
          <a:p>
            <a:pPr lvl="2">
              <a:buFont typeface="Times" panose="02020603050405020304" pitchFamily="18" charset="0"/>
              <a:buAutoNum type="arabicPeriod" startAt="3"/>
            </a:pPr>
            <a:r>
              <a:rPr lang="en-US" altLang="en-US" dirty="0">
                <a:solidFill>
                  <a:srgbClr val="000000"/>
                </a:solidFill>
              </a:rPr>
              <a:t>The travel industry and travelling public</a:t>
            </a:r>
          </a:p>
        </p:txBody>
      </p:sp>
      <p:pic>
        <p:nvPicPr>
          <p:cNvPr id="2253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0050" y="3974306"/>
            <a:ext cx="3314700" cy="2028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53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97878" y="4005262"/>
            <a:ext cx="3127375" cy="19669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645457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2"/>
          <p:cNvSpPr txBox="1">
            <a:spLocks noChangeArrowheads="1"/>
          </p:cNvSpPr>
          <p:nvPr/>
        </p:nvSpPr>
        <p:spPr bwMode="auto">
          <a:xfrm>
            <a:off x="595086" y="928915"/>
            <a:ext cx="10871200"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57200" indent="-457200">
              <a:defRPr sz="2400">
                <a:solidFill>
                  <a:schemeClr val="tx1"/>
                </a:solidFill>
                <a:latin typeface="Times" panose="02020603050405020304" pitchFamily="18" charset="0"/>
              </a:defRPr>
            </a:lvl1pPr>
            <a:lvl2pPr marL="914400" indent="-457200">
              <a:defRPr sz="2400">
                <a:solidFill>
                  <a:schemeClr val="tx1"/>
                </a:solidFill>
                <a:latin typeface="Times" panose="02020603050405020304" pitchFamily="18" charset="0"/>
              </a:defRPr>
            </a:lvl2pPr>
            <a:lvl3pPr marL="1371600" indent="-457200">
              <a:defRPr sz="2400">
                <a:solidFill>
                  <a:schemeClr val="tx1"/>
                </a:solidFill>
                <a:latin typeface="Times" panose="02020603050405020304" pitchFamily="18" charset="0"/>
              </a:defRPr>
            </a:lvl3pPr>
            <a:lvl4pPr marL="1828800" indent="-457200">
              <a:defRPr sz="2400">
                <a:solidFill>
                  <a:schemeClr val="tx1"/>
                </a:solidFill>
                <a:latin typeface="Times" panose="02020603050405020304" pitchFamily="18" charset="0"/>
              </a:defRPr>
            </a:lvl4pPr>
            <a:lvl5pPr marL="2286000" indent="-457200">
              <a:defRPr sz="2400">
                <a:solidFill>
                  <a:schemeClr val="tx1"/>
                </a:solidFill>
                <a:latin typeface="Times" panose="02020603050405020304" pitchFamily="18" charset="0"/>
              </a:defRPr>
            </a:lvl5pPr>
            <a:lvl6pPr marL="2743200" indent="-457200" eaLnBrk="0" fontAlgn="base" hangingPunct="0">
              <a:spcBef>
                <a:spcPct val="0"/>
              </a:spcBef>
              <a:spcAft>
                <a:spcPct val="0"/>
              </a:spcAft>
              <a:defRPr sz="2400">
                <a:solidFill>
                  <a:schemeClr val="tx1"/>
                </a:solidFill>
                <a:latin typeface="Times" panose="02020603050405020304" pitchFamily="18" charset="0"/>
              </a:defRPr>
            </a:lvl6pPr>
            <a:lvl7pPr marL="3200400" indent="-457200" eaLnBrk="0" fontAlgn="base" hangingPunct="0">
              <a:spcBef>
                <a:spcPct val="0"/>
              </a:spcBef>
              <a:spcAft>
                <a:spcPct val="0"/>
              </a:spcAft>
              <a:defRPr sz="2400">
                <a:solidFill>
                  <a:schemeClr val="tx1"/>
                </a:solidFill>
                <a:latin typeface="Times" panose="02020603050405020304" pitchFamily="18" charset="0"/>
              </a:defRPr>
            </a:lvl7pPr>
            <a:lvl8pPr marL="3657600" indent="-457200" eaLnBrk="0" fontAlgn="base" hangingPunct="0">
              <a:spcBef>
                <a:spcPct val="0"/>
              </a:spcBef>
              <a:spcAft>
                <a:spcPct val="0"/>
              </a:spcAft>
              <a:defRPr sz="2400">
                <a:solidFill>
                  <a:schemeClr val="tx1"/>
                </a:solidFill>
                <a:latin typeface="Times" panose="02020603050405020304" pitchFamily="18" charset="0"/>
              </a:defRPr>
            </a:lvl8pPr>
            <a:lvl9pPr marL="4114800" indent="-4572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0000"/>
                </a:solidFill>
                <a:latin typeface="Times New Roman" panose="02020603050405020304" pitchFamily="18" charset="0"/>
              </a:rPr>
              <a:t> </a:t>
            </a:r>
            <a:r>
              <a:rPr lang="en-US" altLang="en-US" b="1" dirty="0">
                <a:latin typeface="Times New Roman" panose="02020603050405020304" pitchFamily="18" charset="0"/>
              </a:rPr>
              <a:t>Characteristics of Genuine or Authentic Ecotourism:</a:t>
            </a:r>
          </a:p>
          <a:p>
            <a:endParaRPr lang="en-US" altLang="en-US" dirty="0">
              <a:solidFill>
                <a:srgbClr val="000000"/>
              </a:solidFill>
              <a:latin typeface="Times New Roman" panose="02020603050405020304" pitchFamily="18" charset="0"/>
            </a:endParaRPr>
          </a:p>
          <a:p>
            <a:pPr lvl="2"/>
            <a:r>
              <a:rPr lang="en-US" altLang="en-US" dirty="0">
                <a:solidFill>
                  <a:srgbClr val="000000"/>
                </a:solidFill>
                <a:latin typeface="Times New Roman" panose="02020603050405020304" pitchFamily="18" charset="0"/>
                <a:cs typeface="Times" panose="02020603050405020304" pitchFamily="18" charset="0"/>
              </a:rPr>
              <a:t>1.	</a:t>
            </a:r>
            <a:r>
              <a:rPr lang="en-US" altLang="en-US" dirty="0">
                <a:solidFill>
                  <a:srgbClr val="000000"/>
                </a:solidFill>
                <a:latin typeface="Times New Roman" panose="02020603050405020304" pitchFamily="18" charset="0"/>
              </a:rPr>
              <a:t>Involves travel to natural destinations</a:t>
            </a:r>
          </a:p>
          <a:p>
            <a:pPr lvl="2"/>
            <a:r>
              <a:rPr lang="en-US" altLang="en-US" dirty="0">
                <a:solidFill>
                  <a:srgbClr val="000000"/>
                </a:solidFill>
                <a:latin typeface="Times New Roman" panose="02020603050405020304" pitchFamily="18" charset="0"/>
                <a:cs typeface="Times" panose="02020603050405020304" pitchFamily="18" charset="0"/>
              </a:rPr>
              <a:t>2.	</a:t>
            </a:r>
            <a:r>
              <a:rPr lang="en-US" altLang="en-US" dirty="0">
                <a:solidFill>
                  <a:srgbClr val="000000"/>
                </a:solidFill>
                <a:latin typeface="Times New Roman" panose="02020603050405020304" pitchFamily="18" charset="0"/>
              </a:rPr>
              <a:t>Minimizes impact</a:t>
            </a:r>
          </a:p>
          <a:p>
            <a:pPr lvl="2"/>
            <a:r>
              <a:rPr lang="en-US" altLang="en-US" dirty="0">
                <a:solidFill>
                  <a:srgbClr val="000000"/>
                </a:solidFill>
                <a:latin typeface="Times New Roman" panose="02020603050405020304" pitchFamily="18" charset="0"/>
                <a:cs typeface="Times" panose="02020603050405020304" pitchFamily="18" charset="0"/>
              </a:rPr>
              <a:t>3.	</a:t>
            </a:r>
            <a:r>
              <a:rPr lang="en-US" altLang="en-US" dirty="0">
                <a:solidFill>
                  <a:srgbClr val="000000"/>
                </a:solidFill>
                <a:latin typeface="Times New Roman" panose="02020603050405020304" pitchFamily="18" charset="0"/>
              </a:rPr>
              <a:t>Builds environmental awareness</a:t>
            </a:r>
          </a:p>
          <a:p>
            <a:pPr lvl="2">
              <a:buFont typeface="Times" panose="02020603050405020304" pitchFamily="18" charset="0"/>
              <a:buAutoNum type="arabicPeriod" startAt="4"/>
            </a:pPr>
            <a:r>
              <a:rPr lang="en-US" altLang="en-US" dirty="0">
                <a:solidFill>
                  <a:srgbClr val="000000"/>
                </a:solidFill>
                <a:latin typeface="Times New Roman" panose="02020603050405020304" pitchFamily="18" charset="0"/>
              </a:rPr>
              <a:t>Provides direct financial benefits for 		     </a:t>
            </a:r>
          </a:p>
          <a:p>
            <a:pPr lvl="2">
              <a:buFont typeface="Times" panose="02020603050405020304" pitchFamily="18" charset="0"/>
              <a:buNone/>
            </a:pPr>
            <a:r>
              <a:rPr lang="en-US" altLang="en-US" dirty="0">
                <a:solidFill>
                  <a:srgbClr val="000000"/>
                </a:solidFill>
                <a:latin typeface="Times New Roman" panose="02020603050405020304" pitchFamily="18" charset="0"/>
              </a:rPr>
              <a:t>      conservation</a:t>
            </a:r>
          </a:p>
          <a:p>
            <a:pPr lvl="2"/>
            <a:r>
              <a:rPr lang="en-US" altLang="en-US" dirty="0">
                <a:solidFill>
                  <a:srgbClr val="000000"/>
                </a:solidFill>
                <a:latin typeface="Times New Roman" panose="02020603050405020304" pitchFamily="18" charset="0"/>
                <a:cs typeface="Times" panose="02020603050405020304" pitchFamily="18" charset="0"/>
              </a:rPr>
              <a:t>5.	</a:t>
            </a:r>
            <a:r>
              <a:rPr lang="en-US" altLang="en-US" dirty="0">
                <a:solidFill>
                  <a:srgbClr val="000000"/>
                </a:solidFill>
                <a:latin typeface="Times New Roman" panose="02020603050405020304" pitchFamily="18" charset="0"/>
              </a:rPr>
              <a:t>Provides financial benefits and empowerment for local people</a:t>
            </a:r>
          </a:p>
          <a:p>
            <a:pPr lvl="2"/>
            <a:r>
              <a:rPr lang="en-US" altLang="en-US" dirty="0">
                <a:solidFill>
                  <a:srgbClr val="000000"/>
                </a:solidFill>
                <a:latin typeface="Times New Roman" panose="02020603050405020304" pitchFamily="18" charset="0"/>
                <a:cs typeface="Times" panose="02020603050405020304" pitchFamily="18" charset="0"/>
              </a:rPr>
              <a:t>6.	</a:t>
            </a:r>
            <a:r>
              <a:rPr lang="en-US" altLang="en-US" dirty="0">
                <a:solidFill>
                  <a:srgbClr val="000000"/>
                </a:solidFill>
                <a:latin typeface="Times New Roman" panose="02020603050405020304" pitchFamily="18" charset="0"/>
              </a:rPr>
              <a:t>Respects local culture</a:t>
            </a:r>
          </a:p>
          <a:p>
            <a:pPr lvl="2"/>
            <a:r>
              <a:rPr lang="en-US" altLang="en-US" dirty="0">
                <a:solidFill>
                  <a:srgbClr val="000000"/>
                </a:solidFill>
                <a:latin typeface="Times New Roman" panose="02020603050405020304" pitchFamily="18" charset="0"/>
                <a:cs typeface="Times" panose="02020603050405020304" pitchFamily="18" charset="0"/>
              </a:rPr>
              <a:t>7.	</a:t>
            </a:r>
            <a:r>
              <a:rPr lang="en-US" altLang="en-US" dirty="0">
                <a:solidFill>
                  <a:srgbClr val="000000"/>
                </a:solidFill>
                <a:latin typeface="Times New Roman" panose="02020603050405020304" pitchFamily="18" charset="0"/>
              </a:rPr>
              <a:t>Supports human rights and democratic movements.” </a:t>
            </a:r>
          </a:p>
          <a:p>
            <a:pPr lvl="2"/>
            <a:endParaRPr lang="en-US" altLang="en-US" dirty="0">
              <a:solidFill>
                <a:srgbClr val="000000"/>
              </a:solidFill>
              <a:latin typeface="Times New Roman" panose="02020603050405020304" pitchFamily="18" charset="0"/>
            </a:endParaRPr>
          </a:p>
          <a:p>
            <a:pPr lvl="2"/>
            <a:endParaRPr lang="en-US" altLang="en-US" dirty="0">
              <a:solidFill>
                <a:srgbClr val="000000"/>
              </a:solidFill>
              <a:latin typeface="Times New Roman" panose="02020603050405020304" pitchFamily="18" charset="0"/>
            </a:endParaRPr>
          </a:p>
          <a:p>
            <a:pPr lvl="2"/>
            <a:r>
              <a:rPr lang="en-US" altLang="en-US" dirty="0">
                <a:solidFill>
                  <a:srgbClr val="000000"/>
                </a:solidFill>
                <a:latin typeface="Times New Roman" panose="02020603050405020304" pitchFamily="18" charset="0"/>
              </a:rPr>
              <a:t>-Honey, 1999, p. 22-24</a:t>
            </a:r>
          </a:p>
          <a:p>
            <a:pPr lvl="2"/>
            <a:endParaRPr lang="en-US" altLang="en-US" dirty="0"/>
          </a:p>
        </p:txBody>
      </p:sp>
    </p:spTree>
    <p:extLst>
      <p:ext uri="{BB962C8B-B14F-4D97-AF65-F5344CB8AC3E}">
        <p14:creationId xmlns:p14="http://schemas.microsoft.com/office/powerpoint/2010/main" val="39234880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2"/>
          <p:cNvSpPr txBox="1">
            <a:spLocks noChangeArrowheads="1"/>
          </p:cNvSpPr>
          <p:nvPr/>
        </p:nvSpPr>
        <p:spPr bwMode="auto">
          <a:xfrm>
            <a:off x="1233713" y="838201"/>
            <a:ext cx="9869715"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57200" indent="-457200">
              <a:defRPr sz="2400">
                <a:solidFill>
                  <a:schemeClr val="tx1"/>
                </a:solidFill>
                <a:latin typeface="Times" panose="02020603050405020304" pitchFamily="18" charset="0"/>
              </a:defRPr>
            </a:lvl1pPr>
            <a:lvl2pPr marL="914400" indent="-457200">
              <a:defRPr sz="2400">
                <a:solidFill>
                  <a:schemeClr val="tx1"/>
                </a:solidFill>
                <a:latin typeface="Times" panose="02020603050405020304" pitchFamily="18" charset="0"/>
              </a:defRPr>
            </a:lvl2pPr>
            <a:lvl3pPr marL="1371600" indent="-457200">
              <a:defRPr sz="2400">
                <a:solidFill>
                  <a:schemeClr val="tx1"/>
                </a:solidFill>
                <a:latin typeface="Times" panose="02020603050405020304" pitchFamily="18" charset="0"/>
              </a:defRPr>
            </a:lvl3pPr>
            <a:lvl4pPr marL="1828800" indent="-457200">
              <a:defRPr sz="2400">
                <a:solidFill>
                  <a:schemeClr val="tx1"/>
                </a:solidFill>
                <a:latin typeface="Times" panose="02020603050405020304" pitchFamily="18" charset="0"/>
              </a:defRPr>
            </a:lvl4pPr>
            <a:lvl5pPr marL="2286000" indent="-457200">
              <a:defRPr sz="2400">
                <a:solidFill>
                  <a:schemeClr val="tx1"/>
                </a:solidFill>
                <a:latin typeface="Times" panose="02020603050405020304" pitchFamily="18" charset="0"/>
              </a:defRPr>
            </a:lvl5pPr>
            <a:lvl6pPr marL="2743200" indent="-457200" eaLnBrk="0" fontAlgn="base" hangingPunct="0">
              <a:spcBef>
                <a:spcPct val="0"/>
              </a:spcBef>
              <a:spcAft>
                <a:spcPct val="0"/>
              </a:spcAft>
              <a:defRPr sz="2400">
                <a:solidFill>
                  <a:schemeClr val="tx1"/>
                </a:solidFill>
                <a:latin typeface="Times" panose="02020603050405020304" pitchFamily="18" charset="0"/>
              </a:defRPr>
            </a:lvl6pPr>
            <a:lvl7pPr marL="3200400" indent="-457200" eaLnBrk="0" fontAlgn="base" hangingPunct="0">
              <a:spcBef>
                <a:spcPct val="0"/>
              </a:spcBef>
              <a:spcAft>
                <a:spcPct val="0"/>
              </a:spcAft>
              <a:defRPr sz="2400">
                <a:solidFill>
                  <a:schemeClr val="tx1"/>
                </a:solidFill>
                <a:latin typeface="Times" panose="02020603050405020304" pitchFamily="18" charset="0"/>
              </a:defRPr>
            </a:lvl7pPr>
            <a:lvl8pPr marL="3657600" indent="-457200" eaLnBrk="0" fontAlgn="base" hangingPunct="0">
              <a:spcBef>
                <a:spcPct val="0"/>
              </a:spcBef>
              <a:spcAft>
                <a:spcPct val="0"/>
              </a:spcAft>
              <a:defRPr sz="2400">
                <a:solidFill>
                  <a:schemeClr val="tx1"/>
                </a:solidFill>
                <a:latin typeface="Times" panose="02020603050405020304" pitchFamily="18" charset="0"/>
              </a:defRPr>
            </a:lvl8pPr>
            <a:lvl9pPr marL="4114800" indent="-4572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0000"/>
                </a:solidFill>
                <a:latin typeface="Times New Roman" panose="02020603050405020304" pitchFamily="18" charset="0"/>
              </a:rPr>
              <a:t>           </a:t>
            </a:r>
            <a:r>
              <a:rPr lang="en-US" altLang="en-US" b="1" dirty="0">
                <a:latin typeface="Times New Roman" panose="02020603050405020304" pitchFamily="18" charset="0"/>
              </a:rPr>
              <a:t>Standards that Characterize Ecotourism: </a:t>
            </a:r>
          </a:p>
          <a:p>
            <a:endParaRPr lang="en-US" altLang="en-US" dirty="0">
              <a:solidFill>
                <a:srgbClr val="000000"/>
              </a:solidFill>
              <a:latin typeface="Times New Roman" panose="02020603050405020304" pitchFamily="18" charset="0"/>
            </a:endParaRPr>
          </a:p>
          <a:p>
            <a:pPr lvl="2">
              <a:buFont typeface="Times" panose="02020603050405020304" pitchFamily="18" charset="0"/>
              <a:buAutoNum type="arabicPeriod"/>
            </a:pPr>
            <a:r>
              <a:rPr lang="en-US" altLang="en-US" dirty="0">
                <a:solidFill>
                  <a:srgbClr val="000000"/>
                </a:solidFill>
                <a:latin typeface="Times New Roman" panose="02020603050405020304" pitchFamily="18" charset="0"/>
              </a:rPr>
              <a:t>Tourism activity in relatively undisturbed natural settings</a:t>
            </a:r>
          </a:p>
          <a:p>
            <a:pPr lvl="2"/>
            <a:r>
              <a:rPr lang="en-US" altLang="en-US" dirty="0">
                <a:solidFill>
                  <a:srgbClr val="000000"/>
                </a:solidFill>
                <a:latin typeface="Times New Roman" panose="02020603050405020304" pitchFamily="18" charset="0"/>
                <a:cs typeface="Times" panose="02020603050405020304" pitchFamily="18" charset="0"/>
              </a:rPr>
              <a:t>2.	</a:t>
            </a:r>
            <a:r>
              <a:rPr lang="en-US" altLang="en-US" dirty="0">
                <a:solidFill>
                  <a:srgbClr val="000000"/>
                </a:solidFill>
                <a:latin typeface="Times New Roman" panose="02020603050405020304" pitchFamily="18" charset="0"/>
              </a:rPr>
              <a:t>Minimal negative impacts on the environment</a:t>
            </a:r>
          </a:p>
          <a:p>
            <a:pPr lvl="2"/>
            <a:r>
              <a:rPr lang="en-US" altLang="en-US" dirty="0">
                <a:solidFill>
                  <a:srgbClr val="000000"/>
                </a:solidFill>
                <a:latin typeface="Times New Roman" panose="02020603050405020304" pitchFamily="18" charset="0"/>
                <a:cs typeface="Times" panose="02020603050405020304" pitchFamily="18" charset="0"/>
              </a:rPr>
              <a:t>3.	</a:t>
            </a:r>
            <a:r>
              <a:rPr lang="en-US" altLang="en-US" dirty="0">
                <a:solidFill>
                  <a:srgbClr val="000000"/>
                </a:solidFill>
                <a:latin typeface="Times New Roman" panose="02020603050405020304" pitchFamily="18" charset="0"/>
              </a:rPr>
              <a:t>Conservation of natural and cultural heritage</a:t>
            </a:r>
          </a:p>
          <a:p>
            <a:pPr lvl="2"/>
            <a:r>
              <a:rPr lang="en-US" altLang="en-US" dirty="0">
                <a:solidFill>
                  <a:srgbClr val="000000"/>
                </a:solidFill>
                <a:latin typeface="Times New Roman" panose="02020603050405020304" pitchFamily="18" charset="0"/>
                <a:cs typeface="Times" panose="02020603050405020304" pitchFamily="18" charset="0"/>
              </a:rPr>
              <a:t>4.	</a:t>
            </a:r>
            <a:r>
              <a:rPr lang="en-US" altLang="en-US" dirty="0">
                <a:solidFill>
                  <a:srgbClr val="000000"/>
                </a:solidFill>
                <a:latin typeface="Times New Roman" panose="02020603050405020304" pitchFamily="18" charset="0"/>
              </a:rPr>
              <a:t>Active involvement with and benefit to local community</a:t>
            </a:r>
          </a:p>
          <a:p>
            <a:pPr lvl="2"/>
            <a:r>
              <a:rPr lang="en-US" altLang="en-US" dirty="0">
                <a:solidFill>
                  <a:srgbClr val="000000"/>
                </a:solidFill>
                <a:latin typeface="Times New Roman" panose="02020603050405020304" pitchFamily="18" charset="0"/>
                <a:cs typeface="Times" panose="02020603050405020304" pitchFamily="18" charset="0"/>
              </a:rPr>
              <a:t>5.	</a:t>
            </a:r>
            <a:r>
              <a:rPr lang="en-US" altLang="en-US" dirty="0">
                <a:solidFill>
                  <a:srgbClr val="000000"/>
                </a:solidFill>
                <a:latin typeface="Times New Roman" panose="02020603050405020304" pitchFamily="18" charset="0"/>
              </a:rPr>
              <a:t>Tourism-generated profits contribute to sustainable development</a:t>
            </a:r>
          </a:p>
          <a:p>
            <a:pPr lvl="2"/>
            <a:r>
              <a:rPr lang="en-US" altLang="en-US" dirty="0">
                <a:solidFill>
                  <a:srgbClr val="000000"/>
                </a:solidFill>
                <a:latin typeface="Times New Roman" panose="02020603050405020304" pitchFamily="18" charset="0"/>
                <a:cs typeface="Times" panose="02020603050405020304" pitchFamily="18" charset="0"/>
              </a:rPr>
              <a:t>6.	</a:t>
            </a:r>
            <a:r>
              <a:rPr lang="en-US" altLang="en-US" dirty="0">
                <a:solidFill>
                  <a:srgbClr val="000000"/>
                </a:solidFill>
                <a:latin typeface="Times New Roman" panose="02020603050405020304" pitchFamily="18" charset="0"/>
              </a:rPr>
              <a:t>Educational experience for visitors that incorporates both natural and cultural heritage</a:t>
            </a:r>
          </a:p>
          <a:p>
            <a:pPr lvl="2"/>
            <a:endParaRPr lang="en-US" altLang="en-US" u="sng" dirty="0">
              <a:solidFill>
                <a:srgbClr val="0000FF"/>
              </a:solidFill>
              <a:latin typeface="Times New Roman" panose="02020603050405020304" pitchFamily="18" charset="0"/>
            </a:endParaRPr>
          </a:p>
          <a:p>
            <a:pPr lvl="2"/>
            <a:r>
              <a:rPr lang="en-US" altLang="en-US" u="sng" dirty="0">
                <a:solidFill>
                  <a:srgbClr val="0000FF"/>
                </a:solidFill>
                <a:latin typeface="Times New Roman" panose="02020603050405020304" pitchFamily="18" charset="0"/>
              </a:rPr>
              <a:t>Ceballos-</a:t>
            </a:r>
            <a:r>
              <a:rPr lang="en-US" altLang="en-US" u="sng" dirty="0" err="1">
                <a:solidFill>
                  <a:srgbClr val="0000FF"/>
                </a:solidFill>
                <a:latin typeface="Times New Roman" panose="02020603050405020304" pitchFamily="18" charset="0"/>
              </a:rPr>
              <a:t>Lascuráin</a:t>
            </a:r>
            <a:r>
              <a:rPr lang="en-US" altLang="en-US" u="sng" dirty="0">
                <a:solidFill>
                  <a:srgbClr val="0000FF"/>
                </a:solidFill>
                <a:latin typeface="Times New Roman" panose="02020603050405020304" pitchFamily="18" charset="0"/>
              </a:rPr>
              <a:t> </a:t>
            </a:r>
            <a:endParaRPr lang="en-US" altLang="en-US" dirty="0">
              <a:solidFill>
                <a:srgbClr val="000000"/>
              </a:solidFill>
              <a:latin typeface="Times New Roman" panose="02020603050405020304" pitchFamily="18" charset="0"/>
            </a:endParaRPr>
          </a:p>
          <a:p>
            <a:pPr lvl="2"/>
            <a:endParaRPr lang="en-US" altLang="en-US" dirty="0"/>
          </a:p>
        </p:txBody>
      </p:sp>
    </p:spTree>
    <p:extLst>
      <p:ext uri="{BB962C8B-B14F-4D97-AF65-F5344CB8AC3E}">
        <p14:creationId xmlns:p14="http://schemas.microsoft.com/office/powerpoint/2010/main" val="1720827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6172200" y="2819400"/>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US" altLang="en-US"/>
          </a:p>
        </p:txBody>
      </p:sp>
      <p:graphicFrame>
        <p:nvGraphicFramePr>
          <p:cNvPr id="15363" name="Object 3"/>
          <p:cNvGraphicFramePr>
            <a:graphicFrameLocks noChangeAspect="1"/>
          </p:cNvGraphicFramePr>
          <p:nvPr>
            <p:extLst>
              <p:ext uri="{D42A27DB-BD31-4B8C-83A1-F6EECF244321}">
                <p14:modId xmlns:p14="http://schemas.microsoft.com/office/powerpoint/2010/main" val="2786998375"/>
              </p:ext>
            </p:extLst>
          </p:nvPr>
        </p:nvGraphicFramePr>
        <p:xfrm>
          <a:off x="1989138" y="784225"/>
          <a:ext cx="8432800" cy="4411663"/>
        </p:xfrm>
        <a:graphic>
          <a:graphicData uri="http://schemas.openxmlformats.org/presentationml/2006/ole">
            <mc:AlternateContent xmlns:mc="http://schemas.openxmlformats.org/markup-compatibility/2006">
              <mc:Choice xmlns:v="urn:schemas-microsoft-com:vml" Requires="v">
                <p:oleObj name="Document" r:id="rId2" imgW="5486809" imgH="2875063" progId="Word.Document.8">
                  <p:embed/>
                </p:oleObj>
              </mc:Choice>
              <mc:Fallback>
                <p:oleObj name="Document" r:id="rId2" imgW="5486809" imgH="2875063" progId="Word.Document.8">
                  <p:embed/>
                  <p:pic>
                    <p:nvPicPr>
                      <p:cNvPr id="15363" name="Object 3"/>
                      <p:cNvPicPr>
                        <a:picLocks noChangeAspect="1" noChangeArrowheads="1"/>
                      </p:cNvPicPr>
                      <p:nvPr/>
                    </p:nvPicPr>
                    <p:blipFill>
                      <a:blip r:embed="rId3"/>
                      <a:srcRect/>
                      <a:stretch>
                        <a:fillRect/>
                      </a:stretch>
                    </p:blipFill>
                    <p:spPr bwMode="auto">
                      <a:xfrm>
                        <a:off x="1989138" y="784225"/>
                        <a:ext cx="8432800" cy="44116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26125453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7504" y="369453"/>
            <a:ext cx="9251950" cy="60838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208417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2"/>
          <p:cNvSpPr txBox="1">
            <a:spLocks noChangeArrowheads="1"/>
          </p:cNvSpPr>
          <p:nvPr/>
        </p:nvSpPr>
        <p:spPr bwMode="auto">
          <a:xfrm>
            <a:off x="323273" y="533400"/>
            <a:ext cx="11433298"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t>     </a:t>
            </a:r>
            <a:r>
              <a:rPr lang="en-US" altLang="en-US" b="1" u="sng" dirty="0"/>
              <a:t>Factors Indicating Ecotourism Is Likely to Thrive Over Time:</a:t>
            </a:r>
          </a:p>
          <a:p>
            <a:endParaRPr lang="en-US" altLang="en-US" dirty="0"/>
          </a:p>
          <a:p>
            <a:pPr lvl="2"/>
            <a:r>
              <a:rPr lang="en-US" altLang="en-US" dirty="0">
                <a:cs typeface="Times" panose="02020603050405020304" pitchFamily="18" charset="0"/>
              </a:rPr>
              <a:t>1.  </a:t>
            </a:r>
            <a:r>
              <a:rPr lang="en-US" altLang="en-US" dirty="0"/>
              <a:t>Increased awareness of environmental problems among tourist populations, </a:t>
            </a:r>
            <a:endParaRPr lang="en-US" altLang="en-US" dirty="0">
              <a:solidFill>
                <a:srgbClr val="000000"/>
              </a:solidFill>
            </a:endParaRPr>
          </a:p>
          <a:p>
            <a:pPr marL="1371600" lvl="2" indent="-457200">
              <a:buAutoNum type="arabicPeriod" startAt="2"/>
            </a:pPr>
            <a:r>
              <a:rPr lang="en-US" altLang="en-US" dirty="0"/>
              <a:t>Willingness of tourists to engage in socially-aware travel</a:t>
            </a:r>
          </a:p>
          <a:p>
            <a:pPr marL="1371600" lvl="2" indent="-457200">
              <a:buAutoNum type="arabicPeriod" startAt="2"/>
            </a:pPr>
            <a:r>
              <a:rPr lang="en-US" altLang="en-US" dirty="0"/>
              <a:t>Interest in visiting lesser-known countries like Thailand and Belize rather than traditional vacation getaways”  to places like Cancun and the Canary Islands.</a:t>
            </a:r>
            <a:endParaRPr lang="en-US" altLang="en-US" dirty="0">
              <a:solidFill>
                <a:srgbClr val="000000"/>
              </a:solidFill>
            </a:endParaRPr>
          </a:p>
          <a:p>
            <a:r>
              <a:rPr lang="en-US" altLang="en-US" dirty="0"/>
              <a:t>            - Lindsay (2003)</a:t>
            </a:r>
          </a:p>
        </p:txBody>
      </p:sp>
      <p:pic>
        <p:nvPicPr>
          <p:cNvPr id="2560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315" y="3429001"/>
            <a:ext cx="4981350" cy="28098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60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2264" y="3428999"/>
            <a:ext cx="4981350" cy="28098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94486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C114F6-CCA7-47D7-9C96-3B507B385298}"/>
              </a:ext>
            </a:extLst>
          </p:cNvPr>
          <p:cNvSpPr>
            <a:spLocks noGrp="1"/>
          </p:cNvSpPr>
          <p:nvPr>
            <p:ph type="title"/>
          </p:nvPr>
        </p:nvSpPr>
        <p:spPr>
          <a:xfrm>
            <a:off x="1024129" y="585216"/>
            <a:ext cx="3779085" cy="1499616"/>
          </a:xfrm>
        </p:spPr>
        <p:txBody>
          <a:bodyPr>
            <a:normAutofit fontScale="90000"/>
          </a:bodyPr>
          <a:lstStyle/>
          <a:p>
            <a:r>
              <a:rPr lang="en-GB" sz="4600" dirty="0">
                <a:solidFill>
                  <a:srgbClr val="FFFFFF"/>
                </a:solidFill>
              </a:rPr>
              <a:t>QUESTION – </a:t>
            </a:r>
            <a:br>
              <a:rPr lang="en-GB" sz="4600" dirty="0">
                <a:solidFill>
                  <a:srgbClr val="FFFFFF"/>
                </a:solidFill>
              </a:rPr>
            </a:br>
            <a:r>
              <a:rPr lang="en-GB" sz="4600" dirty="0">
                <a:solidFill>
                  <a:srgbClr val="FFFFFF"/>
                </a:solidFill>
              </a:rPr>
              <a:t>WHO ARE ECO TOURISTS </a:t>
            </a:r>
          </a:p>
        </p:txBody>
      </p:sp>
      <p:cxnSp>
        <p:nvCxnSpPr>
          <p:cNvPr id="11" name="Straight Connector 10">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DBCC716-766A-48A3-AAA6-DA97902CECE1}"/>
              </a:ext>
            </a:extLst>
          </p:cNvPr>
          <p:cNvSpPr>
            <a:spLocks noGrp="1"/>
          </p:cNvSpPr>
          <p:nvPr>
            <p:ph idx="1"/>
          </p:nvPr>
        </p:nvSpPr>
        <p:spPr>
          <a:xfrm>
            <a:off x="927735" y="2807209"/>
            <a:ext cx="3791711" cy="3931920"/>
          </a:xfrm>
        </p:spPr>
        <p:txBody>
          <a:bodyPr>
            <a:normAutofit/>
          </a:bodyPr>
          <a:lstStyle/>
          <a:p>
            <a:r>
              <a:rPr lang="en-GB" dirty="0">
                <a:solidFill>
                  <a:srgbClr val="FFFFFF"/>
                </a:solidFill>
              </a:rPr>
              <a:t>VISITOR PROFILING?!</a:t>
            </a:r>
          </a:p>
          <a:p>
            <a:endParaRPr lang="en-GB" dirty="0">
              <a:solidFill>
                <a:srgbClr val="FFFFFF"/>
              </a:solidFill>
            </a:endParaRPr>
          </a:p>
          <a:p>
            <a:r>
              <a:rPr lang="en-GB" dirty="0">
                <a:solidFill>
                  <a:srgbClr val="FFFFFF"/>
                </a:solidFill>
              </a:rPr>
              <a:t>DEMOGRAPHICS</a:t>
            </a:r>
          </a:p>
          <a:p>
            <a:r>
              <a:rPr lang="en-GB" dirty="0">
                <a:solidFill>
                  <a:srgbClr val="FFFFFF"/>
                </a:solidFill>
              </a:rPr>
              <a:t>SEGMENTATION?</a:t>
            </a:r>
          </a:p>
        </p:txBody>
      </p:sp>
      <p:pic>
        <p:nvPicPr>
          <p:cNvPr id="4" name="Picture 3">
            <a:extLst>
              <a:ext uri="{FF2B5EF4-FFF2-40B4-BE49-F238E27FC236}">
                <a16:creationId xmlns:a16="http://schemas.microsoft.com/office/drawing/2014/main" id="{7E008BB1-E8DB-422C-8F1C-121554020478}"/>
              </a:ext>
            </a:extLst>
          </p:cNvPr>
          <p:cNvPicPr>
            <a:picLocks noChangeAspect="1"/>
          </p:cNvPicPr>
          <p:nvPr/>
        </p:nvPicPr>
        <p:blipFill>
          <a:blip r:embed="rId2"/>
          <a:stretch>
            <a:fillRect/>
          </a:stretch>
        </p:blipFill>
        <p:spPr>
          <a:xfrm>
            <a:off x="6383655" y="640080"/>
            <a:ext cx="4880610" cy="5577840"/>
          </a:xfrm>
          <a:prstGeom prst="rect">
            <a:avLst/>
          </a:prstGeom>
        </p:spPr>
      </p:pic>
      <p:sp>
        <p:nvSpPr>
          <p:cNvPr id="5" name="Arrow: Down 4">
            <a:extLst>
              <a:ext uri="{FF2B5EF4-FFF2-40B4-BE49-F238E27FC236}">
                <a16:creationId xmlns:a16="http://schemas.microsoft.com/office/drawing/2014/main" id="{C349630C-2C7A-4E80-A156-166471E1DAD9}"/>
              </a:ext>
            </a:extLst>
          </p:cNvPr>
          <p:cNvSpPr/>
          <p:nvPr/>
        </p:nvSpPr>
        <p:spPr>
          <a:xfrm>
            <a:off x="3280229" y="3294743"/>
            <a:ext cx="986971" cy="95794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0771729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2"/>
          <p:cNvSpPr txBox="1">
            <a:spLocks noChangeArrowheads="1"/>
          </p:cNvSpPr>
          <p:nvPr/>
        </p:nvSpPr>
        <p:spPr bwMode="auto">
          <a:xfrm>
            <a:off x="5562601" y="2514600"/>
            <a:ext cx="396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US" altLang="en-US"/>
          </a:p>
        </p:txBody>
      </p:sp>
      <p:sp>
        <p:nvSpPr>
          <p:cNvPr id="26627" name="Text Box 3"/>
          <p:cNvSpPr txBox="1">
            <a:spLocks noChangeArrowheads="1"/>
          </p:cNvSpPr>
          <p:nvPr/>
        </p:nvSpPr>
        <p:spPr bwMode="auto">
          <a:xfrm>
            <a:off x="369455" y="914401"/>
            <a:ext cx="10298545" cy="60016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57200" indent="-457200">
              <a:defRPr sz="2400">
                <a:solidFill>
                  <a:schemeClr val="tx1"/>
                </a:solidFill>
                <a:latin typeface="Times" panose="02020603050405020304" pitchFamily="18" charset="0"/>
              </a:defRPr>
            </a:lvl1pPr>
            <a:lvl2pPr marL="914400" indent="-457200">
              <a:defRPr sz="2400">
                <a:solidFill>
                  <a:schemeClr val="tx1"/>
                </a:solidFill>
                <a:latin typeface="Times" panose="02020603050405020304" pitchFamily="18" charset="0"/>
              </a:defRPr>
            </a:lvl2pPr>
            <a:lvl3pPr marL="1371600" indent="-457200">
              <a:defRPr sz="2400">
                <a:solidFill>
                  <a:schemeClr val="tx1"/>
                </a:solidFill>
                <a:latin typeface="Times" panose="02020603050405020304" pitchFamily="18" charset="0"/>
              </a:defRPr>
            </a:lvl3pPr>
            <a:lvl4pPr marL="1828800" indent="-457200">
              <a:defRPr sz="2400">
                <a:solidFill>
                  <a:schemeClr val="tx1"/>
                </a:solidFill>
                <a:latin typeface="Times" panose="02020603050405020304" pitchFamily="18" charset="0"/>
              </a:defRPr>
            </a:lvl4pPr>
            <a:lvl5pPr marL="2286000" indent="-457200">
              <a:defRPr sz="2400">
                <a:solidFill>
                  <a:schemeClr val="tx1"/>
                </a:solidFill>
                <a:latin typeface="Times" panose="02020603050405020304" pitchFamily="18" charset="0"/>
              </a:defRPr>
            </a:lvl5pPr>
            <a:lvl6pPr marL="2743200" indent="-457200" eaLnBrk="0" fontAlgn="base" hangingPunct="0">
              <a:spcBef>
                <a:spcPct val="0"/>
              </a:spcBef>
              <a:spcAft>
                <a:spcPct val="0"/>
              </a:spcAft>
              <a:defRPr sz="2400">
                <a:solidFill>
                  <a:schemeClr val="tx1"/>
                </a:solidFill>
                <a:latin typeface="Times" panose="02020603050405020304" pitchFamily="18" charset="0"/>
              </a:defRPr>
            </a:lvl6pPr>
            <a:lvl7pPr marL="3200400" indent="-457200" eaLnBrk="0" fontAlgn="base" hangingPunct="0">
              <a:spcBef>
                <a:spcPct val="0"/>
              </a:spcBef>
              <a:spcAft>
                <a:spcPct val="0"/>
              </a:spcAft>
              <a:defRPr sz="2400">
                <a:solidFill>
                  <a:schemeClr val="tx1"/>
                </a:solidFill>
                <a:latin typeface="Times" panose="02020603050405020304" pitchFamily="18" charset="0"/>
              </a:defRPr>
            </a:lvl7pPr>
            <a:lvl8pPr marL="3657600" indent="-457200" eaLnBrk="0" fontAlgn="base" hangingPunct="0">
              <a:spcBef>
                <a:spcPct val="0"/>
              </a:spcBef>
              <a:spcAft>
                <a:spcPct val="0"/>
              </a:spcAft>
              <a:defRPr sz="2400">
                <a:solidFill>
                  <a:schemeClr val="tx1"/>
                </a:solidFill>
                <a:latin typeface="Times" panose="02020603050405020304" pitchFamily="18" charset="0"/>
              </a:defRPr>
            </a:lvl8pPr>
            <a:lvl9pPr marL="4114800" indent="-457200" eaLnBrk="0" fontAlgn="base" hangingPunct="0">
              <a:spcBef>
                <a:spcPct val="0"/>
              </a:spcBef>
              <a:spcAft>
                <a:spcPct val="0"/>
              </a:spcAft>
              <a:defRPr sz="2400">
                <a:solidFill>
                  <a:schemeClr val="tx1"/>
                </a:solidFill>
                <a:latin typeface="Times" panose="02020603050405020304" pitchFamily="18" charset="0"/>
              </a:defRPr>
            </a:lvl9pPr>
          </a:lstStyle>
          <a:p>
            <a:pPr lvl="2"/>
            <a:r>
              <a:rPr lang="en-US" altLang="en-US" dirty="0"/>
              <a:t>			</a:t>
            </a:r>
            <a:r>
              <a:rPr lang="en-US" altLang="en-US" b="1" u="sng" dirty="0">
                <a:solidFill>
                  <a:srgbClr val="FF0000"/>
                </a:solidFill>
              </a:rPr>
              <a:t>    Profile of </a:t>
            </a:r>
            <a:r>
              <a:rPr lang="en-US" altLang="en-US" b="1" u="sng" dirty="0" err="1">
                <a:solidFill>
                  <a:srgbClr val="FF0000"/>
                </a:solidFill>
              </a:rPr>
              <a:t>Ecotourists</a:t>
            </a:r>
            <a:r>
              <a:rPr lang="en-US" altLang="en-US" b="1" u="sng" dirty="0">
                <a:solidFill>
                  <a:srgbClr val="FF0000"/>
                </a:solidFill>
              </a:rPr>
              <a:t>:  </a:t>
            </a:r>
          </a:p>
          <a:p>
            <a:endParaRPr lang="en-US" altLang="en-US" dirty="0"/>
          </a:p>
          <a:p>
            <a:pPr lvl="2">
              <a:buAutoNum type="arabicPeriod"/>
            </a:pPr>
            <a:r>
              <a:rPr lang="en-US" altLang="en-US" dirty="0"/>
              <a:t>Most are between 31 and 50 years of age, equally divided by gender, and physically active.</a:t>
            </a:r>
          </a:p>
          <a:p>
            <a:pPr lvl="2">
              <a:buAutoNum type="arabicPeriod"/>
            </a:pPr>
            <a:r>
              <a:rPr lang="en-US" altLang="en-US" dirty="0"/>
              <a:t>82% College Graduates.</a:t>
            </a:r>
          </a:p>
          <a:p>
            <a:pPr lvl="2"/>
            <a:r>
              <a:rPr lang="en-US" altLang="en-US" dirty="0">
                <a:cs typeface="Times" panose="02020603050405020304" pitchFamily="18" charset="0"/>
              </a:rPr>
              <a:t>3.	</a:t>
            </a:r>
            <a:r>
              <a:rPr lang="en-US" altLang="en-US" dirty="0"/>
              <a:t>They tend to be better-educated professionals or businesspeople, often from dual-income families with a combined income of £35,000 or more who have a genuine interest in learning something about nature.</a:t>
            </a:r>
          </a:p>
          <a:p>
            <a:pPr lvl="2"/>
            <a:r>
              <a:rPr lang="en-US" altLang="en-US" dirty="0">
                <a:cs typeface="Times" panose="02020603050405020304" pitchFamily="18" charset="0"/>
              </a:rPr>
              <a:t>4.	</a:t>
            </a:r>
            <a:r>
              <a:rPr lang="en-US" altLang="en-US" dirty="0"/>
              <a:t>They are discriminating, and they recognize quality and are willing to pay for it.</a:t>
            </a:r>
          </a:p>
          <a:p>
            <a:pPr marL="914400" lvl="2" indent="0"/>
            <a:r>
              <a:rPr lang="en-US" altLang="en-US" dirty="0"/>
              <a:t>5.   Many belong to environmental organizations or profess an interest in  </a:t>
            </a:r>
          </a:p>
          <a:p>
            <a:pPr marL="914400" lvl="2" indent="0"/>
            <a:r>
              <a:rPr lang="en-US" altLang="en-US" dirty="0"/>
              <a:t>      conservation.</a:t>
            </a:r>
          </a:p>
          <a:p>
            <a:pPr marL="914400" lvl="2" indent="0"/>
            <a:r>
              <a:rPr lang="en-US" altLang="en-US" dirty="0"/>
              <a:t>6.  Many are also socially-minded and interested in the culture, history, and  </a:t>
            </a:r>
          </a:p>
          <a:p>
            <a:pPr marL="914400" lvl="2" indent="0"/>
            <a:r>
              <a:rPr lang="en-US" altLang="en-US" dirty="0"/>
              <a:t>     people in developing countries.</a:t>
            </a:r>
          </a:p>
          <a:p>
            <a:pPr marL="914400" lvl="2" indent="0"/>
            <a:endParaRPr lang="en-US" altLang="en-US" dirty="0"/>
          </a:p>
          <a:p>
            <a:pPr marL="914400" lvl="2" indent="0"/>
            <a:r>
              <a:rPr lang="en-US" altLang="en-US" dirty="0"/>
              <a:t>(UNWTO 2017)</a:t>
            </a:r>
          </a:p>
        </p:txBody>
      </p:sp>
    </p:spTree>
    <p:extLst>
      <p:ext uri="{BB962C8B-B14F-4D97-AF65-F5344CB8AC3E}">
        <p14:creationId xmlns:p14="http://schemas.microsoft.com/office/powerpoint/2010/main" val="31501238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 name="Straight Connector 70">
            <a:extLst>
              <a:ext uri="{FF2B5EF4-FFF2-40B4-BE49-F238E27FC236}">
                <a16:creationId xmlns:a16="http://schemas.microsoft.com/office/drawing/2014/main" id="{B821C225-5C4D-4168-90AF-3D263D72C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73" name="Rectangle 72">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Text Box 2"/>
          <p:cNvSpPr txBox="1">
            <a:spLocks noChangeArrowheads="1"/>
          </p:cNvSpPr>
          <p:nvPr/>
        </p:nvSpPr>
        <p:spPr bwMode="auto">
          <a:xfrm>
            <a:off x="3976930" y="174171"/>
            <a:ext cx="7280122" cy="587949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45720" tIns="45720" rIns="45720" bIns="45720" rtlCol="0" anchor="ctr">
            <a:no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lvl="2" algn="ctr" defTabSz="914400">
              <a:lnSpc>
                <a:spcPct val="90000"/>
              </a:lnSpc>
              <a:spcAft>
                <a:spcPts val="600"/>
              </a:spcAft>
              <a:buClr>
                <a:schemeClr val="accent1"/>
              </a:buClr>
            </a:pPr>
            <a:endParaRPr lang="en-US" altLang="en-US" dirty="0">
              <a:latin typeface="+mn-lt"/>
            </a:endParaRPr>
          </a:p>
          <a:p>
            <a:pPr lvl="2" algn="ctr" defTabSz="914400">
              <a:lnSpc>
                <a:spcPct val="90000"/>
              </a:lnSpc>
              <a:spcAft>
                <a:spcPts val="600"/>
              </a:spcAft>
              <a:buClr>
                <a:schemeClr val="accent1"/>
              </a:buClr>
            </a:pPr>
            <a:endParaRPr lang="en-US" altLang="en-US" dirty="0">
              <a:latin typeface="+mn-lt"/>
            </a:endParaRPr>
          </a:p>
          <a:p>
            <a:pPr lvl="2" algn="ctr" defTabSz="914400">
              <a:lnSpc>
                <a:spcPct val="90000"/>
              </a:lnSpc>
              <a:spcAft>
                <a:spcPts val="600"/>
              </a:spcAft>
              <a:buClr>
                <a:schemeClr val="accent1"/>
              </a:buClr>
            </a:pPr>
            <a:r>
              <a:rPr lang="en-US" altLang="en-US" u="sng" dirty="0">
                <a:solidFill>
                  <a:srgbClr val="FF0000"/>
                </a:solidFill>
                <a:latin typeface="+mn-lt"/>
              </a:rPr>
              <a:t>Pressing Issues + Challenges Which Must be Addressed in Order to Fully Implement Ecotourism.</a:t>
            </a:r>
          </a:p>
          <a:p>
            <a:pPr lvl="2" algn="ctr" defTabSz="914400">
              <a:lnSpc>
                <a:spcPct val="90000"/>
              </a:lnSpc>
              <a:spcAft>
                <a:spcPts val="600"/>
              </a:spcAft>
              <a:buClr>
                <a:schemeClr val="accent1"/>
              </a:buClr>
            </a:pPr>
            <a:endParaRPr lang="en-US" altLang="en-US" sz="3600" u="sng" dirty="0">
              <a:solidFill>
                <a:srgbClr val="FF0000"/>
              </a:solidFill>
              <a:latin typeface="+mn-lt"/>
            </a:endParaRPr>
          </a:p>
          <a:p>
            <a:pPr marL="1257300" lvl="2" indent="-342900" defTabSz="914400">
              <a:lnSpc>
                <a:spcPct val="90000"/>
              </a:lnSpc>
              <a:spcAft>
                <a:spcPts val="600"/>
              </a:spcAft>
              <a:buClr>
                <a:schemeClr val="accent1"/>
              </a:buClr>
              <a:buFont typeface="Symbol" panose="05050102010706020507" pitchFamily="18" charset="2"/>
              <a:buChar char="·"/>
            </a:pPr>
            <a:r>
              <a:rPr lang="en-US" altLang="en-US" dirty="0">
                <a:latin typeface="+mn-lt"/>
              </a:rPr>
              <a:t>Local communities, sustainable development, and     </a:t>
            </a:r>
          </a:p>
          <a:p>
            <a:pPr lvl="2" defTabSz="914400">
              <a:lnSpc>
                <a:spcPct val="90000"/>
              </a:lnSpc>
              <a:spcAft>
                <a:spcPts val="600"/>
              </a:spcAft>
              <a:buClr>
                <a:schemeClr val="accent1"/>
              </a:buClr>
            </a:pPr>
            <a:r>
              <a:rPr lang="en-US" altLang="en-US" dirty="0">
                <a:latin typeface="+mn-lt"/>
              </a:rPr>
              <a:t>    empowerment</a:t>
            </a:r>
          </a:p>
          <a:p>
            <a:pPr lvl="2" defTabSz="914400">
              <a:lnSpc>
                <a:spcPct val="90000"/>
              </a:lnSpc>
              <a:spcAft>
                <a:spcPts val="600"/>
              </a:spcAft>
              <a:buClr>
                <a:schemeClr val="accent1"/>
              </a:buClr>
            </a:pPr>
            <a:r>
              <a:rPr lang="en-US" altLang="en-US" dirty="0">
                <a:latin typeface="+mn-lt"/>
                <a:sym typeface="Symbol" panose="05050102010706020507" pitchFamily="18" charset="2"/>
              </a:rPr>
              <a:t>  </a:t>
            </a:r>
            <a:r>
              <a:rPr lang="en-US" altLang="en-US" dirty="0">
                <a:latin typeface="+mn-lt"/>
              </a:rPr>
              <a:t>Free trade versus local control</a:t>
            </a:r>
          </a:p>
          <a:p>
            <a:pPr lvl="2" defTabSz="914400">
              <a:lnSpc>
                <a:spcPct val="90000"/>
              </a:lnSpc>
              <a:spcAft>
                <a:spcPts val="600"/>
              </a:spcAft>
              <a:buClr>
                <a:schemeClr val="accent1"/>
              </a:buClr>
            </a:pPr>
            <a:r>
              <a:rPr lang="en-US" altLang="en-US" dirty="0">
                <a:latin typeface="+mn-lt"/>
                <a:sym typeface="Symbol" panose="05050102010706020507" pitchFamily="18" charset="2"/>
              </a:rPr>
              <a:t>  </a:t>
            </a:r>
            <a:r>
              <a:rPr lang="en-US" altLang="en-US" dirty="0">
                <a:latin typeface="+mn-lt"/>
              </a:rPr>
              <a:t>Role of the state</a:t>
            </a:r>
          </a:p>
          <a:p>
            <a:pPr lvl="2" defTabSz="914400">
              <a:lnSpc>
                <a:spcPct val="90000"/>
              </a:lnSpc>
              <a:spcAft>
                <a:spcPts val="600"/>
              </a:spcAft>
              <a:buClr>
                <a:schemeClr val="accent1"/>
              </a:buClr>
            </a:pPr>
            <a:r>
              <a:rPr lang="en-US" altLang="en-US" dirty="0">
                <a:latin typeface="+mn-lt"/>
                <a:sym typeface="Symbol" panose="05050102010706020507" pitchFamily="18" charset="2"/>
              </a:rPr>
              <a:t>  </a:t>
            </a:r>
            <a:r>
              <a:rPr lang="en-US" altLang="en-US" dirty="0">
                <a:latin typeface="+mn-lt"/>
              </a:rPr>
              <a:t>Leakages</a:t>
            </a:r>
          </a:p>
          <a:p>
            <a:pPr lvl="2" defTabSz="914400">
              <a:lnSpc>
                <a:spcPct val="90000"/>
              </a:lnSpc>
              <a:spcAft>
                <a:spcPts val="600"/>
              </a:spcAft>
              <a:buClr>
                <a:schemeClr val="accent1"/>
              </a:buClr>
            </a:pPr>
            <a:r>
              <a:rPr lang="en-US" altLang="en-US" dirty="0">
                <a:latin typeface="+mn-lt"/>
                <a:sym typeface="Symbol" panose="05050102010706020507" pitchFamily="18" charset="2"/>
              </a:rPr>
              <a:t>  </a:t>
            </a:r>
            <a:r>
              <a:rPr lang="en-US" altLang="en-US" dirty="0">
                <a:latin typeface="+mn-lt"/>
              </a:rPr>
              <a:t>Visitors: how many and what kind?</a:t>
            </a:r>
          </a:p>
          <a:p>
            <a:pPr lvl="2" defTabSz="914400">
              <a:lnSpc>
                <a:spcPct val="90000"/>
              </a:lnSpc>
              <a:spcAft>
                <a:spcPts val="600"/>
              </a:spcAft>
              <a:buClr>
                <a:schemeClr val="accent1"/>
              </a:buClr>
            </a:pPr>
            <a:r>
              <a:rPr lang="en-US" altLang="en-US" dirty="0">
                <a:latin typeface="+mn-lt"/>
                <a:sym typeface="Symbol" panose="05050102010706020507" pitchFamily="18" charset="2"/>
              </a:rPr>
              <a:t>  </a:t>
            </a:r>
            <a:r>
              <a:rPr lang="en-US" altLang="en-US" dirty="0">
                <a:latin typeface="+mn-lt"/>
              </a:rPr>
              <a:t>Effects on local cultures</a:t>
            </a:r>
          </a:p>
          <a:p>
            <a:pPr lvl="2" defTabSz="914400">
              <a:lnSpc>
                <a:spcPct val="90000"/>
              </a:lnSpc>
              <a:spcAft>
                <a:spcPts val="600"/>
              </a:spcAft>
              <a:buClr>
                <a:schemeClr val="accent1"/>
              </a:buClr>
            </a:pPr>
            <a:r>
              <a:rPr lang="en-US" altLang="en-US" dirty="0">
                <a:latin typeface="+mn-lt"/>
                <a:sym typeface="Symbol" panose="05050102010706020507" pitchFamily="18" charset="2"/>
              </a:rPr>
              <a:t>  ‘</a:t>
            </a:r>
            <a:r>
              <a:rPr lang="en-US" altLang="en-US" dirty="0">
                <a:latin typeface="+mn-lt"/>
              </a:rPr>
              <a:t>Boom and Bust’</a:t>
            </a:r>
          </a:p>
          <a:p>
            <a:pPr marL="1257300" lvl="2" indent="-342900" defTabSz="914400">
              <a:lnSpc>
                <a:spcPct val="90000"/>
              </a:lnSpc>
              <a:spcAft>
                <a:spcPts val="600"/>
              </a:spcAft>
              <a:buClr>
                <a:schemeClr val="accent1"/>
              </a:buClr>
              <a:buFont typeface="Symbol" panose="05050102010706020507" pitchFamily="18" charset="2"/>
              <a:buChar char="·"/>
            </a:pPr>
            <a:r>
              <a:rPr lang="en-US" altLang="en-US" dirty="0">
                <a:latin typeface="+mn-lt"/>
              </a:rPr>
              <a:t>Standards, monitoring, and evaluation</a:t>
            </a:r>
          </a:p>
          <a:p>
            <a:pPr marL="1257300" lvl="2" indent="-342900" defTabSz="914400">
              <a:lnSpc>
                <a:spcPct val="90000"/>
              </a:lnSpc>
              <a:spcAft>
                <a:spcPts val="600"/>
              </a:spcAft>
              <a:buClr>
                <a:schemeClr val="accent1"/>
              </a:buClr>
              <a:buFont typeface="Symbol" panose="05050102010706020507" pitchFamily="18" charset="2"/>
              <a:buChar char="·"/>
            </a:pPr>
            <a:r>
              <a:rPr lang="en-US" altLang="en-US" dirty="0">
                <a:latin typeface="+mn-lt"/>
              </a:rPr>
              <a:t>Ecotourism in its national context” </a:t>
            </a:r>
          </a:p>
          <a:p>
            <a:pPr defTabSz="914400">
              <a:lnSpc>
                <a:spcPct val="90000"/>
              </a:lnSpc>
              <a:spcAft>
                <a:spcPts val="600"/>
              </a:spcAft>
              <a:buClr>
                <a:schemeClr val="accent1"/>
              </a:buClr>
            </a:pPr>
            <a:r>
              <a:rPr lang="en-US" altLang="en-US" dirty="0">
                <a:latin typeface="+mn-lt"/>
              </a:rPr>
              <a:t>	-Honey (1999, p. 84-94)</a:t>
            </a:r>
          </a:p>
        </p:txBody>
      </p:sp>
      <p:pic>
        <p:nvPicPr>
          <p:cNvPr id="2" name="Picture 1">
            <a:extLst>
              <a:ext uri="{FF2B5EF4-FFF2-40B4-BE49-F238E27FC236}">
                <a16:creationId xmlns:a16="http://schemas.microsoft.com/office/drawing/2014/main" id="{5A64DCE7-6802-41C8-BFD0-18988E69F399}"/>
              </a:ext>
            </a:extLst>
          </p:cNvPr>
          <p:cNvPicPr>
            <a:picLocks noChangeAspect="1"/>
          </p:cNvPicPr>
          <p:nvPr/>
        </p:nvPicPr>
        <p:blipFill>
          <a:blip r:embed="rId2"/>
          <a:stretch>
            <a:fillRect/>
          </a:stretch>
        </p:blipFill>
        <p:spPr>
          <a:xfrm>
            <a:off x="1" y="682171"/>
            <a:ext cx="4654290" cy="5371495"/>
          </a:xfrm>
          <a:prstGeom prst="rect">
            <a:avLst/>
          </a:prstGeom>
        </p:spPr>
      </p:pic>
    </p:spTree>
    <p:extLst>
      <p:ext uri="{BB962C8B-B14F-4D97-AF65-F5344CB8AC3E}">
        <p14:creationId xmlns:p14="http://schemas.microsoft.com/office/powerpoint/2010/main" val="16225455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323E47-FFBE-4A69-AC57-6E3B08F5DB3C}"/>
              </a:ext>
            </a:extLst>
          </p:cNvPr>
          <p:cNvSpPr>
            <a:spLocks noGrp="1"/>
          </p:cNvSpPr>
          <p:nvPr>
            <p:ph type="title"/>
          </p:nvPr>
        </p:nvSpPr>
        <p:spPr>
          <a:xfrm>
            <a:off x="964788" y="804333"/>
            <a:ext cx="3391900" cy="5249334"/>
          </a:xfrm>
        </p:spPr>
        <p:txBody>
          <a:bodyPr>
            <a:normAutofit/>
          </a:bodyPr>
          <a:lstStyle/>
          <a:p>
            <a:pPr algn="r"/>
            <a:r>
              <a:rPr lang="en-GB">
                <a:solidFill>
                  <a:srgbClr val="FFFFFF"/>
                </a:solidFill>
              </a:rPr>
              <a:t>QUESTION?</a:t>
            </a:r>
          </a:p>
        </p:txBody>
      </p:sp>
      <p:sp>
        <p:nvSpPr>
          <p:cNvPr id="3" name="Content Placeholder 2">
            <a:extLst>
              <a:ext uri="{FF2B5EF4-FFF2-40B4-BE49-F238E27FC236}">
                <a16:creationId xmlns:a16="http://schemas.microsoft.com/office/drawing/2014/main" id="{252459CE-1240-47FE-9945-0803086271BE}"/>
              </a:ext>
            </a:extLst>
          </p:cNvPr>
          <p:cNvSpPr>
            <a:spLocks noGrp="1"/>
          </p:cNvSpPr>
          <p:nvPr>
            <p:ph idx="1"/>
          </p:nvPr>
        </p:nvSpPr>
        <p:spPr>
          <a:xfrm>
            <a:off x="4951048" y="804333"/>
            <a:ext cx="7008723" cy="5249334"/>
          </a:xfrm>
        </p:spPr>
        <p:txBody>
          <a:bodyPr anchor="ctr">
            <a:normAutofit/>
          </a:bodyPr>
          <a:lstStyle/>
          <a:p>
            <a:r>
              <a:rPr lang="en-GB" dirty="0"/>
              <a:t>What strategies can be introduced to address Eco Tourism?</a:t>
            </a:r>
          </a:p>
        </p:txBody>
      </p:sp>
    </p:spTree>
    <p:extLst>
      <p:ext uri="{BB962C8B-B14F-4D97-AF65-F5344CB8AC3E}">
        <p14:creationId xmlns:p14="http://schemas.microsoft.com/office/powerpoint/2010/main" val="17686074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 name="Straight Connector 70">
            <a:extLst>
              <a:ext uri="{FF2B5EF4-FFF2-40B4-BE49-F238E27FC236}">
                <a16:creationId xmlns:a16="http://schemas.microsoft.com/office/drawing/2014/main" id="{B821C225-5C4D-4168-90AF-3D263D72C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0722" name="Text Box 2"/>
          <p:cNvSpPr txBox="1">
            <a:spLocks noChangeArrowheads="1"/>
          </p:cNvSpPr>
          <p:nvPr/>
        </p:nvSpPr>
        <p:spPr bwMode="auto">
          <a:xfrm>
            <a:off x="545157" y="165944"/>
            <a:ext cx="8018271" cy="669205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45720" tIns="45720" rIns="45720" bIns="45720" rtlCol="0">
            <a:normAutofit/>
          </a:bodyPr>
          <a:lstStyle>
            <a:lvl1pPr marL="342900" indent="-342900">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lvl="2" defTabSz="914400">
              <a:lnSpc>
                <a:spcPct val="90000"/>
              </a:lnSpc>
              <a:spcAft>
                <a:spcPts val="600"/>
              </a:spcAft>
              <a:buClr>
                <a:schemeClr val="accent1"/>
              </a:buClr>
            </a:pPr>
            <a:endParaRPr lang="en-US" altLang="en-US" sz="1500" dirty="0">
              <a:latin typeface="+mn-lt"/>
            </a:endParaRPr>
          </a:p>
          <a:p>
            <a:pPr lvl="2" defTabSz="914400">
              <a:lnSpc>
                <a:spcPct val="90000"/>
              </a:lnSpc>
              <a:spcAft>
                <a:spcPts val="600"/>
              </a:spcAft>
              <a:buClr>
                <a:schemeClr val="accent1"/>
              </a:buClr>
            </a:pPr>
            <a:endParaRPr lang="en-US" altLang="en-US" sz="1500" dirty="0">
              <a:latin typeface="+mn-lt"/>
            </a:endParaRPr>
          </a:p>
          <a:p>
            <a:pPr lvl="2" defTabSz="914400">
              <a:lnSpc>
                <a:spcPct val="90000"/>
              </a:lnSpc>
              <a:spcAft>
                <a:spcPts val="600"/>
              </a:spcAft>
              <a:buClr>
                <a:schemeClr val="accent1"/>
              </a:buClr>
            </a:pPr>
            <a:r>
              <a:rPr lang="en-US" altLang="en-US" sz="2200" dirty="0">
                <a:latin typeface="+mn-lt"/>
              </a:rPr>
              <a:t>Strategies to Achieve the Principles of </a:t>
            </a:r>
            <a:r>
              <a:rPr lang="en-US" altLang="en-US" sz="2200" b="1" dirty="0">
                <a:latin typeface="+mn-lt"/>
              </a:rPr>
              <a:t>Ecotourism</a:t>
            </a:r>
            <a:r>
              <a:rPr lang="en-US" altLang="en-US" sz="2200" dirty="0">
                <a:latin typeface="+mn-lt"/>
              </a:rPr>
              <a:t>:</a:t>
            </a:r>
          </a:p>
          <a:p>
            <a:pPr lvl="2" defTabSz="914400">
              <a:lnSpc>
                <a:spcPct val="90000"/>
              </a:lnSpc>
              <a:spcAft>
                <a:spcPts val="600"/>
              </a:spcAft>
              <a:buClr>
                <a:schemeClr val="accent1"/>
              </a:buClr>
            </a:pPr>
            <a:endParaRPr lang="en-US" altLang="en-US" sz="2200" dirty="0">
              <a:latin typeface="+mn-lt"/>
            </a:endParaRPr>
          </a:p>
          <a:p>
            <a:pPr marL="1371600" lvl="2" indent="-457200" defTabSz="914400">
              <a:lnSpc>
                <a:spcPct val="90000"/>
              </a:lnSpc>
              <a:spcAft>
                <a:spcPts val="600"/>
              </a:spcAft>
              <a:buClr>
                <a:schemeClr val="accent1"/>
              </a:buClr>
              <a:buAutoNum type="arabicPeriod"/>
            </a:pPr>
            <a:r>
              <a:rPr lang="en-US" altLang="en-US" sz="2200" dirty="0">
                <a:latin typeface="+mn-lt"/>
              </a:rPr>
              <a:t>Keep the enterprise to a manageable scale. Small-scale grass-roots development that incorporates the desires and opinions of local people tends to be the best policy. Sustainable development does not imply absolute limits on the number of visitors, but limits based on present technology and organization and on the capacity of the (environment) to absorb present forms of damage.</a:t>
            </a:r>
          </a:p>
          <a:p>
            <a:pPr lvl="2" defTabSz="914400">
              <a:lnSpc>
                <a:spcPct val="90000"/>
              </a:lnSpc>
              <a:spcAft>
                <a:spcPts val="600"/>
              </a:spcAft>
              <a:buClr>
                <a:schemeClr val="accent1"/>
              </a:buClr>
            </a:pPr>
            <a:endParaRPr lang="en-US" altLang="en-US" sz="2200" dirty="0">
              <a:latin typeface="+mn-lt"/>
            </a:endParaRPr>
          </a:p>
          <a:p>
            <a:pPr marL="1371600" lvl="2" indent="-457200" defTabSz="914400">
              <a:lnSpc>
                <a:spcPct val="90000"/>
              </a:lnSpc>
              <a:spcAft>
                <a:spcPts val="600"/>
              </a:spcAft>
              <a:buClr>
                <a:schemeClr val="accent1"/>
              </a:buClr>
              <a:buAutoNum type="arabicPeriod" startAt="2"/>
            </a:pPr>
            <a:r>
              <a:rPr lang="en-US" altLang="en-US" sz="2200" dirty="0">
                <a:latin typeface="+mn-lt"/>
              </a:rPr>
              <a:t>Ensure that construction and maintenance of ecolodges follow environmental protocols to avoid degrading the very areas that tourists value for their pristine qualities. </a:t>
            </a:r>
          </a:p>
          <a:p>
            <a:pPr lvl="2" defTabSz="914400">
              <a:lnSpc>
                <a:spcPct val="90000"/>
              </a:lnSpc>
              <a:spcAft>
                <a:spcPts val="600"/>
              </a:spcAft>
              <a:buClr>
                <a:schemeClr val="accent1"/>
              </a:buClr>
            </a:pPr>
            <a:endParaRPr lang="en-US" altLang="en-US" sz="2200" dirty="0">
              <a:latin typeface="+mn-lt"/>
            </a:endParaRPr>
          </a:p>
          <a:p>
            <a:pPr marL="1371600" lvl="2" indent="-457200" defTabSz="914400">
              <a:lnSpc>
                <a:spcPct val="90000"/>
              </a:lnSpc>
              <a:spcAft>
                <a:spcPts val="600"/>
              </a:spcAft>
              <a:buClr>
                <a:schemeClr val="accent1"/>
              </a:buClr>
              <a:buAutoNum type="arabicPeriod" startAt="3"/>
            </a:pPr>
            <a:r>
              <a:rPr lang="en-US" altLang="en-US" sz="2200" dirty="0">
                <a:latin typeface="+mn-lt"/>
              </a:rPr>
              <a:t>Demonstrate an upfront commitment to environmental objectives, provide quality leadership, and exploit small market niches where personalized service and unique experiences are favored over large-scale operations.</a:t>
            </a:r>
          </a:p>
          <a:p>
            <a:pPr lvl="2" defTabSz="914400">
              <a:lnSpc>
                <a:spcPct val="90000"/>
              </a:lnSpc>
              <a:spcAft>
                <a:spcPts val="600"/>
              </a:spcAft>
              <a:buClr>
                <a:schemeClr val="accent1"/>
              </a:buClr>
            </a:pPr>
            <a:endParaRPr lang="en-US" altLang="en-US" dirty="0">
              <a:latin typeface="+mn-lt"/>
            </a:endParaRPr>
          </a:p>
        </p:txBody>
      </p:sp>
      <p:sp>
        <p:nvSpPr>
          <p:cNvPr id="73" name="Rectangle 72">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238887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 name="Straight Connector 70">
            <a:extLst>
              <a:ext uri="{FF2B5EF4-FFF2-40B4-BE49-F238E27FC236}">
                <a16:creationId xmlns:a16="http://schemas.microsoft.com/office/drawing/2014/main" id="{B821C225-5C4D-4168-90AF-3D263D72C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1746" name="Text Box 2"/>
          <p:cNvSpPr txBox="1">
            <a:spLocks noChangeArrowheads="1"/>
          </p:cNvSpPr>
          <p:nvPr/>
        </p:nvSpPr>
        <p:spPr bwMode="auto">
          <a:xfrm>
            <a:off x="762000" y="616857"/>
            <a:ext cx="8018271" cy="580740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45720" tIns="45720" rIns="45720" bIns="45720" rtlCol="0">
            <a:norm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lvl="2" defTabSz="914400">
              <a:lnSpc>
                <a:spcPct val="90000"/>
              </a:lnSpc>
              <a:spcAft>
                <a:spcPts val="600"/>
              </a:spcAft>
              <a:buClr>
                <a:schemeClr val="accent1"/>
              </a:buClr>
            </a:pPr>
            <a:r>
              <a:rPr lang="en-US" altLang="en-US" dirty="0">
                <a:latin typeface="+mn-lt"/>
              </a:rPr>
              <a:t>Strategies to Achieve the Principles of </a:t>
            </a:r>
            <a:r>
              <a:rPr lang="en-US" altLang="en-US" b="1" dirty="0">
                <a:latin typeface="+mn-lt"/>
              </a:rPr>
              <a:t>Ecotourism</a:t>
            </a:r>
            <a:r>
              <a:rPr lang="en-US" altLang="en-US" dirty="0">
                <a:latin typeface="+mn-lt"/>
              </a:rPr>
              <a:t>:</a:t>
            </a:r>
          </a:p>
          <a:p>
            <a:pPr lvl="2" defTabSz="914400">
              <a:lnSpc>
                <a:spcPct val="90000"/>
              </a:lnSpc>
              <a:spcAft>
                <a:spcPts val="600"/>
              </a:spcAft>
              <a:buClr>
                <a:schemeClr val="accent1"/>
              </a:buClr>
            </a:pPr>
            <a:endParaRPr lang="en-US" altLang="en-US" dirty="0">
              <a:latin typeface="+mn-lt"/>
            </a:endParaRPr>
          </a:p>
          <a:p>
            <a:pPr marL="1371600" lvl="2" indent="-457200" defTabSz="914400">
              <a:lnSpc>
                <a:spcPct val="90000"/>
              </a:lnSpc>
              <a:spcAft>
                <a:spcPts val="600"/>
              </a:spcAft>
              <a:buClr>
                <a:schemeClr val="accent1"/>
              </a:buClr>
              <a:buAutoNum type="arabicPeriod" startAt="4"/>
            </a:pPr>
            <a:r>
              <a:rPr lang="en-US" altLang="en-US" dirty="0">
                <a:latin typeface="+mn-lt"/>
              </a:rPr>
              <a:t>Education for host communities and for the tourists who plan to visit them is key to providing both with a good experience.</a:t>
            </a:r>
          </a:p>
          <a:p>
            <a:pPr lvl="2" defTabSz="914400">
              <a:lnSpc>
                <a:spcPct val="90000"/>
              </a:lnSpc>
              <a:spcAft>
                <a:spcPts val="600"/>
              </a:spcAft>
              <a:buClr>
                <a:schemeClr val="accent1"/>
              </a:buClr>
            </a:pPr>
            <a:r>
              <a:rPr lang="en-US" altLang="en-US" dirty="0">
                <a:latin typeface="+mn-lt"/>
              </a:rPr>
              <a:t>  </a:t>
            </a:r>
          </a:p>
          <a:p>
            <a:pPr marL="1371600" lvl="2" indent="-457200" defTabSz="914400">
              <a:lnSpc>
                <a:spcPct val="90000"/>
              </a:lnSpc>
              <a:spcAft>
                <a:spcPts val="600"/>
              </a:spcAft>
              <a:buClr>
                <a:schemeClr val="accent1"/>
              </a:buClr>
              <a:buAutoNum type="arabicPeriod" startAt="5"/>
            </a:pPr>
            <a:r>
              <a:rPr lang="en-US" altLang="en-US" dirty="0">
                <a:latin typeface="+mn-lt"/>
              </a:rPr>
              <a:t>Prioritize conservation over short-term profit. </a:t>
            </a:r>
          </a:p>
          <a:p>
            <a:pPr lvl="2" defTabSz="914400">
              <a:lnSpc>
                <a:spcPct val="90000"/>
              </a:lnSpc>
              <a:spcAft>
                <a:spcPts val="600"/>
              </a:spcAft>
              <a:buClr>
                <a:schemeClr val="accent1"/>
              </a:buClr>
            </a:pPr>
            <a:endParaRPr lang="en-US" altLang="en-US" dirty="0">
              <a:latin typeface="+mn-lt"/>
            </a:endParaRPr>
          </a:p>
          <a:p>
            <a:pPr marL="1371600" lvl="2" indent="-457200" defTabSz="914400">
              <a:lnSpc>
                <a:spcPct val="90000"/>
              </a:lnSpc>
              <a:spcAft>
                <a:spcPts val="600"/>
              </a:spcAft>
              <a:buClr>
                <a:schemeClr val="accent1"/>
              </a:buClr>
              <a:buAutoNum type="arabicPeriod" startAt="6"/>
            </a:pPr>
            <a:r>
              <a:rPr lang="en-US" altLang="en-US" dirty="0">
                <a:latin typeface="+mn-lt"/>
              </a:rPr>
              <a:t>Gain local enthusiasm by doing  as much as possible to ensure that benefits are shared fairly and that no one shoulders a disproportionate share of the cost.</a:t>
            </a:r>
          </a:p>
          <a:p>
            <a:pPr lvl="2" defTabSz="914400">
              <a:lnSpc>
                <a:spcPct val="90000"/>
              </a:lnSpc>
              <a:spcAft>
                <a:spcPts val="600"/>
              </a:spcAft>
              <a:buClr>
                <a:schemeClr val="accent1"/>
              </a:buClr>
            </a:pPr>
            <a:endParaRPr lang="en-US" altLang="en-US" dirty="0">
              <a:latin typeface="+mn-lt"/>
            </a:endParaRPr>
          </a:p>
          <a:p>
            <a:pPr marL="1371600" lvl="2" indent="-457200" defTabSz="914400">
              <a:lnSpc>
                <a:spcPct val="90000"/>
              </a:lnSpc>
              <a:spcAft>
                <a:spcPts val="600"/>
              </a:spcAft>
              <a:buClr>
                <a:schemeClr val="accent1"/>
              </a:buClr>
              <a:buAutoNum type="arabicPeriod" startAt="7"/>
            </a:pPr>
            <a:r>
              <a:rPr lang="en-US" altLang="en-US" dirty="0">
                <a:latin typeface="+mn-lt"/>
              </a:rPr>
              <a:t>Develop an economy that does not rely on tourism as the sole source of income for the community.</a:t>
            </a:r>
          </a:p>
          <a:p>
            <a:pPr lvl="2" defTabSz="914400">
              <a:lnSpc>
                <a:spcPct val="90000"/>
              </a:lnSpc>
              <a:spcAft>
                <a:spcPts val="600"/>
              </a:spcAft>
              <a:buClr>
                <a:schemeClr val="accent1"/>
              </a:buClr>
            </a:pPr>
            <a:endParaRPr lang="en-US" altLang="en-US" sz="2200" dirty="0">
              <a:latin typeface="+mn-lt"/>
            </a:endParaRPr>
          </a:p>
          <a:p>
            <a:pPr defTabSz="914400">
              <a:lnSpc>
                <a:spcPct val="90000"/>
              </a:lnSpc>
              <a:spcAft>
                <a:spcPts val="600"/>
              </a:spcAft>
              <a:buClr>
                <a:schemeClr val="accent1"/>
              </a:buClr>
            </a:pPr>
            <a:endParaRPr lang="en-US" altLang="en-US" sz="2200" dirty="0">
              <a:latin typeface="+mn-lt"/>
            </a:endParaRPr>
          </a:p>
        </p:txBody>
      </p:sp>
      <p:sp>
        <p:nvSpPr>
          <p:cNvPr id="73" name="Rectangle 72">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39735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 name="Straight Connector 70">
            <a:extLst>
              <a:ext uri="{FF2B5EF4-FFF2-40B4-BE49-F238E27FC236}">
                <a16:creationId xmlns:a16="http://schemas.microsoft.com/office/drawing/2014/main" id="{B821C225-5C4D-4168-90AF-3D263D72C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2770" name="Text Box 2"/>
          <p:cNvSpPr txBox="1">
            <a:spLocks noChangeArrowheads="1"/>
          </p:cNvSpPr>
          <p:nvPr/>
        </p:nvSpPr>
        <p:spPr bwMode="auto">
          <a:xfrm>
            <a:off x="443556" y="371178"/>
            <a:ext cx="8627873" cy="566049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45720" tIns="45720" rIns="45720" bIns="45720" rtlCol="0">
            <a:normAutofit fontScale="92500" lnSpcReduction="10000"/>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defTabSz="914400">
              <a:lnSpc>
                <a:spcPct val="90000"/>
              </a:lnSpc>
              <a:spcAft>
                <a:spcPts val="600"/>
              </a:spcAft>
              <a:buClr>
                <a:schemeClr val="accent1"/>
              </a:buClr>
            </a:pPr>
            <a:r>
              <a:rPr lang="en-US" altLang="en-US" sz="2200" dirty="0">
                <a:latin typeface="+mn-lt"/>
              </a:rPr>
              <a:t>		</a:t>
            </a:r>
            <a:r>
              <a:rPr lang="en-US" altLang="en-US" sz="2800" dirty="0">
                <a:latin typeface="+mn-lt"/>
              </a:rPr>
              <a:t>Strategies to Achieve the Principles of </a:t>
            </a:r>
            <a:r>
              <a:rPr lang="en-US" altLang="en-US" sz="2800" b="1" dirty="0">
                <a:latin typeface="+mn-lt"/>
              </a:rPr>
              <a:t>Ecotourism</a:t>
            </a:r>
            <a:r>
              <a:rPr lang="en-US" altLang="en-US" sz="2200" dirty="0">
                <a:latin typeface="+mn-lt"/>
              </a:rPr>
              <a:t>:</a:t>
            </a:r>
          </a:p>
          <a:p>
            <a:pPr defTabSz="914400">
              <a:lnSpc>
                <a:spcPct val="90000"/>
              </a:lnSpc>
              <a:spcAft>
                <a:spcPts val="600"/>
              </a:spcAft>
              <a:buClr>
                <a:schemeClr val="accent1"/>
              </a:buClr>
            </a:pPr>
            <a:endParaRPr lang="en-US" altLang="en-US" sz="2200" dirty="0">
              <a:latin typeface="+mn-lt"/>
            </a:endParaRPr>
          </a:p>
          <a:p>
            <a:pPr marL="1371600" lvl="2" indent="-457200" defTabSz="914400">
              <a:lnSpc>
                <a:spcPct val="90000"/>
              </a:lnSpc>
              <a:spcAft>
                <a:spcPts val="600"/>
              </a:spcAft>
              <a:buClr>
                <a:schemeClr val="accent1"/>
              </a:buClr>
              <a:buAutoNum type="arabicPeriod" startAt="8"/>
            </a:pPr>
            <a:r>
              <a:rPr lang="en-US" altLang="en-US" sz="3000" dirty="0">
                <a:latin typeface="+mn-lt"/>
              </a:rPr>
              <a:t>Follow principles of common sense. </a:t>
            </a:r>
          </a:p>
          <a:p>
            <a:pPr lvl="2" defTabSz="914400">
              <a:lnSpc>
                <a:spcPct val="90000"/>
              </a:lnSpc>
              <a:spcAft>
                <a:spcPts val="600"/>
              </a:spcAft>
              <a:buClr>
                <a:schemeClr val="accent1"/>
              </a:buClr>
            </a:pPr>
            <a:endParaRPr lang="en-US" altLang="en-US" sz="3000" dirty="0">
              <a:latin typeface="+mn-lt"/>
            </a:endParaRPr>
          </a:p>
          <a:p>
            <a:pPr marL="1371600" lvl="2" indent="-457200" defTabSz="914400">
              <a:lnSpc>
                <a:spcPct val="90000"/>
              </a:lnSpc>
              <a:spcAft>
                <a:spcPts val="600"/>
              </a:spcAft>
              <a:buClr>
                <a:schemeClr val="accent1"/>
              </a:buClr>
              <a:buAutoNum type="arabicPeriod" startAt="9"/>
            </a:pPr>
            <a:r>
              <a:rPr lang="en-US" altLang="en-US" sz="3000" dirty="0">
                <a:latin typeface="+mn-lt"/>
              </a:rPr>
              <a:t>Gain necessary government support to provide financial backing for rural and indigenous people who lack the resources to acquire education or start up business initiatives, to provide organization and coordination of ecotourism efforts, to give small communities access to knowledge about sustainable development, and to prevent abuses.  But do not allow government control to overshadow local interests.</a:t>
            </a:r>
          </a:p>
          <a:p>
            <a:pPr marL="1371600" lvl="2" indent="-457200" defTabSz="914400">
              <a:lnSpc>
                <a:spcPct val="90000"/>
              </a:lnSpc>
              <a:spcAft>
                <a:spcPts val="600"/>
              </a:spcAft>
              <a:buClr>
                <a:schemeClr val="accent1"/>
              </a:buClr>
              <a:buAutoNum type="arabicPeriod" startAt="9"/>
            </a:pPr>
            <a:endParaRPr lang="en-US" altLang="en-US" sz="3000" dirty="0">
              <a:latin typeface="+mn-lt"/>
            </a:endParaRPr>
          </a:p>
          <a:p>
            <a:pPr marL="1371600" lvl="2" indent="-457200" defTabSz="914400">
              <a:lnSpc>
                <a:spcPct val="90000"/>
              </a:lnSpc>
              <a:spcAft>
                <a:spcPts val="600"/>
              </a:spcAft>
              <a:buClr>
                <a:schemeClr val="accent1"/>
              </a:buClr>
              <a:buAutoNum type="arabicPeriod" startAt="9"/>
            </a:pPr>
            <a:r>
              <a:rPr lang="en-US" altLang="en-US" sz="3000" dirty="0">
                <a:latin typeface="+mn-lt"/>
              </a:rPr>
              <a:t> Strive for local ownership and 80% local staffing.</a:t>
            </a:r>
          </a:p>
          <a:p>
            <a:pPr defTabSz="914400">
              <a:lnSpc>
                <a:spcPct val="90000"/>
              </a:lnSpc>
              <a:spcAft>
                <a:spcPts val="600"/>
              </a:spcAft>
              <a:buClr>
                <a:schemeClr val="accent1"/>
              </a:buClr>
            </a:pPr>
            <a:endParaRPr lang="en-US" altLang="en-US" sz="3000" dirty="0">
              <a:latin typeface="+mn-lt"/>
            </a:endParaRPr>
          </a:p>
          <a:p>
            <a:pPr defTabSz="914400">
              <a:lnSpc>
                <a:spcPct val="90000"/>
              </a:lnSpc>
              <a:spcAft>
                <a:spcPts val="600"/>
              </a:spcAft>
              <a:buClr>
                <a:schemeClr val="accent1"/>
              </a:buClr>
            </a:pPr>
            <a:endParaRPr lang="en-US" altLang="en-US" sz="2200" dirty="0">
              <a:latin typeface="+mn-lt"/>
            </a:endParaRPr>
          </a:p>
          <a:p>
            <a:pPr defTabSz="914400">
              <a:lnSpc>
                <a:spcPct val="90000"/>
              </a:lnSpc>
              <a:spcAft>
                <a:spcPts val="600"/>
              </a:spcAft>
              <a:buClr>
                <a:schemeClr val="accent1"/>
              </a:buClr>
            </a:pPr>
            <a:endParaRPr lang="en-US" altLang="en-US" sz="2200" dirty="0">
              <a:latin typeface="+mn-lt"/>
            </a:endParaRPr>
          </a:p>
          <a:p>
            <a:pPr defTabSz="914400">
              <a:lnSpc>
                <a:spcPct val="90000"/>
              </a:lnSpc>
              <a:spcAft>
                <a:spcPts val="600"/>
              </a:spcAft>
              <a:buClr>
                <a:schemeClr val="accent1"/>
              </a:buClr>
            </a:pPr>
            <a:endParaRPr lang="en-US" altLang="en-US" sz="2200" dirty="0">
              <a:latin typeface="+mn-lt"/>
            </a:endParaRPr>
          </a:p>
          <a:p>
            <a:pPr defTabSz="914400">
              <a:lnSpc>
                <a:spcPct val="90000"/>
              </a:lnSpc>
              <a:spcAft>
                <a:spcPts val="600"/>
              </a:spcAft>
              <a:buClr>
                <a:schemeClr val="accent1"/>
              </a:buClr>
            </a:pPr>
            <a:endParaRPr lang="en-US" altLang="en-US" sz="2200" dirty="0">
              <a:latin typeface="+mn-lt"/>
            </a:endParaRPr>
          </a:p>
          <a:p>
            <a:pPr defTabSz="914400">
              <a:lnSpc>
                <a:spcPct val="90000"/>
              </a:lnSpc>
              <a:spcAft>
                <a:spcPts val="600"/>
              </a:spcAft>
              <a:buClr>
                <a:schemeClr val="accent1"/>
              </a:buClr>
            </a:pPr>
            <a:endParaRPr lang="en-US" altLang="en-US" sz="2200" dirty="0">
              <a:latin typeface="+mn-lt"/>
            </a:endParaRPr>
          </a:p>
          <a:p>
            <a:pPr defTabSz="914400">
              <a:lnSpc>
                <a:spcPct val="90000"/>
              </a:lnSpc>
              <a:spcAft>
                <a:spcPts val="600"/>
              </a:spcAft>
              <a:buClr>
                <a:schemeClr val="accent1"/>
              </a:buClr>
            </a:pPr>
            <a:endParaRPr lang="en-US" altLang="en-US" sz="2200" dirty="0">
              <a:latin typeface="+mn-lt"/>
            </a:endParaRPr>
          </a:p>
          <a:p>
            <a:pPr defTabSz="914400">
              <a:lnSpc>
                <a:spcPct val="90000"/>
              </a:lnSpc>
              <a:spcAft>
                <a:spcPts val="600"/>
              </a:spcAft>
              <a:buClr>
                <a:schemeClr val="accent1"/>
              </a:buClr>
            </a:pPr>
            <a:endParaRPr lang="en-US" altLang="en-US" sz="2200" dirty="0">
              <a:latin typeface="+mn-lt"/>
            </a:endParaRPr>
          </a:p>
          <a:p>
            <a:pPr defTabSz="914400">
              <a:lnSpc>
                <a:spcPct val="90000"/>
              </a:lnSpc>
              <a:spcAft>
                <a:spcPts val="600"/>
              </a:spcAft>
              <a:buClr>
                <a:schemeClr val="accent1"/>
              </a:buClr>
            </a:pPr>
            <a:endParaRPr lang="en-US" altLang="en-US" sz="2200" dirty="0">
              <a:latin typeface="+mn-lt"/>
            </a:endParaRPr>
          </a:p>
          <a:p>
            <a:pPr defTabSz="914400">
              <a:lnSpc>
                <a:spcPct val="90000"/>
              </a:lnSpc>
              <a:spcAft>
                <a:spcPts val="600"/>
              </a:spcAft>
              <a:buClr>
                <a:schemeClr val="accent1"/>
              </a:buClr>
            </a:pPr>
            <a:endParaRPr lang="en-US" altLang="en-US" sz="2200" dirty="0">
              <a:latin typeface="+mn-lt"/>
            </a:endParaRPr>
          </a:p>
        </p:txBody>
      </p:sp>
      <p:sp>
        <p:nvSpPr>
          <p:cNvPr id="73" name="Rectangle 72">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247509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9071" y="1207945"/>
            <a:ext cx="2847975" cy="160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4819"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80223" y="914240"/>
            <a:ext cx="2714625" cy="1685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4820"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4401" y="2778126"/>
            <a:ext cx="2143125" cy="34379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4821"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62764" y="948750"/>
            <a:ext cx="2562225" cy="1781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4822"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26475" y="2594844"/>
            <a:ext cx="1495425" cy="1790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4823" name="Picture 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05270" y="3163456"/>
            <a:ext cx="1695450" cy="2019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4824" name="Picture 9"/>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311380" y="2886364"/>
            <a:ext cx="2143125"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4825" name="Picture 10"/>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851486" y="4730462"/>
            <a:ext cx="2686050" cy="1704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a:extLst>
              <a:ext uri="{FF2B5EF4-FFF2-40B4-BE49-F238E27FC236}">
                <a16:creationId xmlns:a16="http://schemas.microsoft.com/office/drawing/2014/main" id="{2E858FAC-9B84-4E38-8B53-EBC3822E05C3}"/>
              </a:ext>
            </a:extLst>
          </p:cNvPr>
          <p:cNvSpPr txBox="1"/>
          <p:nvPr/>
        </p:nvSpPr>
        <p:spPr>
          <a:xfrm>
            <a:off x="1495345" y="280666"/>
            <a:ext cx="10696655" cy="646331"/>
          </a:xfrm>
          <a:prstGeom prst="rect">
            <a:avLst/>
          </a:prstGeom>
          <a:noFill/>
        </p:spPr>
        <p:txBody>
          <a:bodyPr wrap="square" rtlCol="0">
            <a:spAutoFit/>
          </a:bodyPr>
          <a:lstStyle/>
          <a:p>
            <a:r>
              <a:rPr lang="en-GB" sz="3600" b="1" dirty="0">
                <a:solidFill>
                  <a:srgbClr val="FF0000"/>
                </a:solidFill>
              </a:rPr>
              <a:t>Examples of Eco Tourism around the Globe</a:t>
            </a:r>
          </a:p>
        </p:txBody>
      </p:sp>
    </p:spTree>
    <p:extLst>
      <p:ext uri="{BB962C8B-B14F-4D97-AF65-F5344CB8AC3E}">
        <p14:creationId xmlns:p14="http://schemas.microsoft.com/office/powerpoint/2010/main" val="9863661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A7DF339-E422-47B5-A868-A24749FC5901}"/>
              </a:ext>
            </a:extLst>
          </p:cNvPr>
          <p:cNvPicPr>
            <a:picLocks noChangeAspect="1"/>
          </p:cNvPicPr>
          <p:nvPr/>
        </p:nvPicPr>
        <p:blipFill rotWithShape="1">
          <a:blip r:embed="rId2"/>
          <a:srcRect t="1995" r="-3" b="126"/>
          <a:stretch/>
        </p:blipFill>
        <p:spPr>
          <a:xfrm>
            <a:off x="5162052" y="3272588"/>
            <a:ext cx="6105382" cy="3585411"/>
          </a:xfrm>
          <a:prstGeom prst="rect">
            <a:avLst/>
          </a:prstGeom>
        </p:spPr>
      </p:pic>
      <p:pic>
        <p:nvPicPr>
          <p:cNvPr id="37891"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t="21329" r="-1" b="-1"/>
          <a:stretch/>
        </p:blipFill>
        <p:spPr bwMode="auto">
          <a:xfrm>
            <a:off x="20" y="9"/>
            <a:ext cx="727989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7893"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l="22596" r="25911" b="2"/>
          <a:stretch/>
        </p:blipFill>
        <p:spPr bwMode="auto">
          <a:xfrm>
            <a:off x="7458302" y="-22547"/>
            <a:ext cx="3809132" cy="313953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7892"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t="25973" r="1" b="18197"/>
          <a:stretch/>
        </p:blipFill>
        <p:spPr bwMode="auto">
          <a:xfrm>
            <a:off x="1" y="4065775"/>
            <a:ext cx="5001186" cy="279222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8" name="Rectangle 137">
            <a:extLst>
              <a:ext uri="{FF2B5EF4-FFF2-40B4-BE49-F238E27FC236}">
                <a16:creationId xmlns:a16="http://schemas.microsoft.com/office/drawing/2014/main" id="{25414FA1-2D4C-41DB-83DE-4F3E38C10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23904" y="0"/>
            <a:ext cx="768096"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738063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148AD-EC23-4488-9243-EBDED0B45BD3}"/>
              </a:ext>
            </a:extLst>
          </p:cNvPr>
          <p:cNvSpPr>
            <a:spLocks noGrp="1"/>
          </p:cNvSpPr>
          <p:nvPr>
            <p:ph type="title"/>
          </p:nvPr>
        </p:nvSpPr>
        <p:spPr>
          <a:xfrm>
            <a:off x="675861" y="585216"/>
            <a:ext cx="11383617" cy="1499616"/>
          </a:xfrm>
        </p:spPr>
        <p:txBody>
          <a:bodyPr/>
          <a:lstStyle/>
          <a:p>
            <a:pPr algn="ctr"/>
            <a:r>
              <a:rPr lang="en-GB" dirty="0"/>
              <a:t>FUTURE OF TOURISM ??  -</a:t>
            </a:r>
            <a:br>
              <a:rPr lang="en-GB" dirty="0"/>
            </a:br>
            <a:r>
              <a:rPr lang="en-GB" dirty="0"/>
              <a:t>Sustainability / Eco principles</a:t>
            </a:r>
          </a:p>
        </p:txBody>
      </p:sp>
      <p:sp>
        <p:nvSpPr>
          <p:cNvPr id="3" name="Content Placeholder 2">
            <a:extLst>
              <a:ext uri="{FF2B5EF4-FFF2-40B4-BE49-F238E27FC236}">
                <a16:creationId xmlns:a16="http://schemas.microsoft.com/office/drawing/2014/main" id="{6E7C6134-31E3-4055-AE69-6F0969F94827}"/>
              </a:ext>
            </a:extLst>
          </p:cNvPr>
          <p:cNvSpPr>
            <a:spLocks noGrp="1"/>
          </p:cNvSpPr>
          <p:nvPr>
            <p:ph idx="1"/>
          </p:nvPr>
        </p:nvSpPr>
        <p:spPr/>
        <p:txBody>
          <a:bodyPr/>
          <a:lstStyle/>
          <a:p>
            <a:endParaRPr lang="en-GB" dirty="0"/>
          </a:p>
          <a:p>
            <a:r>
              <a:rPr lang="en-GB" b="1" u="sng" dirty="0">
                <a:solidFill>
                  <a:srgbClr val="92D050"/>
                </a:solidFill>
              </a:rPr>
              <a:t>https://www.youtube.com/watch?v=-oEljMEbyjU </a:t>
            </a:r>
          </a:p>
          <a:p>
            <a:r>
              <a:rPr lang="en-GB" dirty="0"/>
              <a:t>THE NEW TOURISM / TOURIST  - (Post </a:t>
            </a:r>
            <a:r>
              <a:rPr lang="en-GB" dirty="0" err="1"/>
              <a:t>Covid</a:t>
            </a:r>
            <a:r>
              <a:rPr lang="en-GB" dirty="0"/>
              <a:t>)</a:t>
            </a:r>
          </a:p>
          <a:p>
            <a:endParaRPr lang="en-GB" dirty="0"/>
          </a:p>
          <a:p>
            <a:r>
              <a:rPr lang="en-GB" dirty="0">
                <a:hlinkClick r:id="rId2"/>
              </a:rPr>
              <a:t>Coronavirus UK: Prince Charles launches Great Reset project | Daily Mail Online</a:t>
            </a:r>
            <a:endParaRPr lang="en-GB" dirty="0"/>
          </a:p>
          <a:p>
            <a:r>
              <a:rPr lang="en-GB" dirty="0"/>
              <a:t>Prince Charles  - RE:SET Project (Post </a:t>
            </a:r>
            <a:r>
              <a:rPr lang="en-GB" dirty="0" err="1"/>
              <a:t>Covid</a:t>
            </a:r>
            <a:r>
              <a:rPr lang="en-GB" dirty="0"/>
              <a:t>)</a:t>
            </a:r>
          </a:p>
          <a:p>
            <a:endParaRPr lang="en-GB" dirty="0"/>
          </a:p>
          <a:p>
            <a:endParaRPr lang="en-GB" dirty="0"/>
          </a:p>
        </p:txBody>
      </p:sp>
    </p:spTree>
    <p:extLst>
      <p:ext uri="{BB962C8B-B14F-4D97-AF65-F5344CB8AC3E}">
        <p14:creationId xmlns:p14="http://schemas.microsoft.com/office/powerpoint/2010/main" val="26158364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EF802-056F-49FF-B6E5-8159E3C43D3A}"/>
              </a:ext>
            </a:extLst>
          </p:cNvPr>
          <p:cNvSpPr>
            <a:spLocks noGrp="1"/>
          </p:cNvSpPr>
          <p:nvPr>
            <p:ph type="title"/>
          </p:nvPr>
        </p:nvSpPr>
        <p:spPr/>
        <p:txBody>
          <a:bodyPr/>
          <a:lstStyle/>
          <a:p>
            <a:r>
              <a:rPr lang="en-GB" dirty="0"/>
              <a:t>Cultural / HERITAGE  Tourism Focus  - NEXT WEEK </a:t>
            </a:r>
          </a:p>
        </p:txBody>
      </p:sp>
      <p:sp>
        <p:nvSpPr>
          <p:cNvPr id="3" name="Content Placeholder 2">
            <a:extLst>
              <a:ext uri="{FF2B5EF4-FFF2-40B4-BE49-F238E27FC236}">
                <a16:creationId xmlns:a16="http://schemas.microsoft.com/office/drawing/2014/main" id="{08F9659E-1A72-4C3E-BA55-F09D4B732B6E}"/>
              </a:ext>
            </a:extLst>
          </p:cNvPr>
          <p:cNvSpPr>
            <a:spLocks noGrp="1"/>
          </p:cNvSpPr>
          <p:nvPr>
            <p:ph idx="1"/>
          </p:nvPr>
        </p:nvSpPr>
        <p:spPr/>
        <p:txBody>
          <a:bodyPr>
            <a:normAutofit fontScale="92500" lnSpcReduction="10000"/>
          </a:bodyPr>
          <a:lstStyle/>
          <a:p>
            <a:r>
              <a:rPr lang="en-GB" dirty="0"/>
              <a:t>Please take a look at the UNWTO Website – Cultural + Heritage Links before next session for a discussion. </a:t>
            </a:r>
          </a:p>
          <a:p>
            <a:endParaRPr lang="en-GB" dirty="0"/>
          </a:p>
          <a:p>
            <a:r>
              <a:rPr lang="en-GB" dirty="0">
                <a:hlinkClick r:id="rId2"/>
              </a:rPr>
              <a:t>Tourism and Culture | UNWTO</a:t>
            </a:r>
            <a:endParaRPr lang="en-GB" dirty="0"/>
          </a:p>
          <a:p>
            <a:r>
              <a:rPr lang="en-GB" dirty="0">
                <a:hlinkClick r:id="rId3"/>
              </a:rPr>
              <a:t>summaryview_UNWTO-Study-on-Tourism-and-Intangible-Cultural-Heritage.pdf (webunwto.s3-eu-west-1.amazonaws.com)</a:t>
            </a:r>
            <a:endParaRPr lang="en-GB" dirty="0"/>
          </a:p>
          <a:p>
            <a:endParaRPr lang="en-GB" dirty="0"/>
          </a:p>
          <a:p>
            <a:r>
              <a:rPr lang="en-GB" dirty="0"/>
              <a:t>What are your views on Culture and Heritage from the perspective of ensuring </a:t>
            </a:r>
            <a:r>
              <a:rPr lang="en-GB" i="1" dirty="0"/>
              <a:t>‘Appropriate’ </a:t>
            </a:r>
            <a:r>
              <a:rPr lang="en-GB" dirty="0"/>
              <a:t>Sustainable Development?!</a:t>
            </a:r>
          </a:p>
          <a:p>
            <a:endParaRPr lang="en-GB" dirty="0"/>
          </a:p>
          <a:p>
            <a:r>
              <a:rPr lang="en-GB" dirty="0"/>
              <a:t>What are the important considerations?!</a:t>
            </a:r>
          </a:p>
        </p:txBody>
      </p:sp>
    </p:spTree>
    <p:extLst>
      <p:ext uri="{BB962C8B-B14F-4D97-AF65-F5344CB8AC3E}">
        <p14:creationId xmlns:p14="http://schemas.microsoft.com/office/powerpoint/2010/main" val="22416498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Status xmlns="71af3243-3dd4-4a8d-8c0d-dd76da1f02a5">Not started</Statu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b385d60f68dd989dca1fdc827799d85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911b479caf7b199da365455750e4572"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5AD055F-6A08-4727-8DB8-D3FD1D1AA779}">
  <ds:schemaRefs>
    <ds:schemaRef ds:uri="http://schemas.microsoft.com/sharepoint/v3/contenttype/forms"/>
  </ds:schemaRefs>
</ds:datastoreItem>
</file>

<file path=customXml/itemProps2.xml><?xml version="1.0" encoding="utf-8"?>
<ds:datastoreItem xmlns:ds="http://schemas.openxmlformats.org/officeDocument/2006/customXml" ds:itemID="{9557C456-CC1D-4991-B397-26B0CCF834E5}">
  <ds:schemaRefs>
    <ds:schemaRef ds:uri="http://purl.org/dc/elements/1.1/"/>
    <ds:schemaRef ds:uri="http://schemas.microsoft.com/office/2006/metadata/properties"/>
    <ds:schemaRef ds:uri="http://purl.org/dc/terms/"/>
    <ds:schemaRef ds:uri="http://schemas.microsoft.com/office/2006/documentManagement/types"/>
    <ds:schemaRef ds:uri="16c05727-aa75-4e4a-9b5f-8a80a1165891"/>
    <ds:schemaRef ds:uri="http://schemas.microsoft.com/office/infopath/2007/PartnerControls"/>
    <ds:schemaRef ds:uri="http://schemas.openxmlformats.org/package/2006/metadata/core-properties"/>
    <ds:schemaRef ds:uri="71af3243-3dd4-4a8d-8c0d-dd76da1f02a5"/>
    <ds:schemaRef ds:uri="http://www.w3.org/XML/1998/namespace"/>
    <ds:schemaRef ds:uri="http://purl.org/dc/dcmitype/"/>
  </ds:schemaRefs>
</ds:datastoreItem>
</file>

<file path=customXml/itemProps3.xml><?xml version="1.0" encoding="utf-8"?>
<ds:datastoreItem xmlns:ds="http://schemas.openxmlformats.org/officeDocument/2006/customXml" ds:itemID="{130FAE8E-18A7-4D4B-B1D5-F068BB36F4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Integral</Template>
  <TotalTime>0</TotalTime>
  <Words>1754</Words>
  <Application>Microsoft Office PowerPoint</Application>
  <PresentationFormat>Widescreen</PresentationFormat>
  <Paragraphs>222</Paragraphs>
  <Slides>34</Slides>
  <Notes>1</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34</vt:i4>
      </vt:variant>
    </vt:vector>
  </HeadingPairs>
  <TitlesOfParts>
    <vt:vector size="45" baseType="lpstr">
      <vt:lpstr>Arial</vt:lpstr>
      <vt:lpstr>Calibri</vt:lpstr>
      <vt:lpstr>Symbol</vt:lpstr>
      <vt:lpstr>Times</vt:lpstr>
      <vt:lpstr>Times New Roman</vt:lpstr>
      <vt:lpstr>Tw Cen MT</vt:lpstr>
      <vt:lpstr>Tw Cen MT Condensed</vt:lpstr>
      <vt:lpstr>Wingdings</vt:lpstr>
      <vt:lpstr>Wingdings 3</vt:lpstr>
      <vt:lpstr>Integral</vt:lpstr>
      <vt:lpstr>Document</vt:lpstr>
      <vt:lpstr>Sustainable Tourism TRENDS CONT’D</vt:lpstr>
      <vt:lpstr>Lecture Objectives</vt:lpstr>
      <vt:lpstr>Modern Approaches to Sustainability.</vt:lpstr>
      <vt:lpstr>Consumer / Visitor Approach to Sustainability?!</vt:lpstr>
      <vt:lpstr>Consumer / Visitor Approach to Sustainability?!</vt:lpstr>
      <vt:lpstr>CAVEATS OF ‘GREEN BASED TOURISM’!!</vt:lpstr>
      <vt:lpstr>PowerPoint Presentation</vt:lpstr>
      <vt:lpstr>PowerPoint Presentation</vt:lpstr>
      <vt:lpstr>NB: Positive Ideals don’t always work!</vt:lpstr>
      <vt:lpstr>PowerPoint Presentation</vt:lpstr>
      <vt:lpstr>PowerPoint Presentation</vt:lpstr>
      <vt:lpstr>PowerPoint Presentation</vt:lpstr>
      <vt:lpstr>  A POSITIVE APPROACH       ECO TOURISM?!  What is Ecotourism ?</vt:lpstr>
      <vt:lpstr>ECO TOURISM Q’s - - THINKING TIME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 –  WHO ARE ECO TOURISTS </vt:lpstr>
      <vt:lpstr>PowerPoint Presentation</vt:lpstr>
      <vt:lpstr>PowerPoint Presentation</vt:lpstr>
      <vt:lpstr>QUESTION?</vt:lpstr>
      <vt:lpstr>PowerPoint Presentation</vt:lpstr>
      <vt:lpstr>PowerPoint Presentation</vt:lpstr>
      <vt:lpstr>PowerPoint Presentation</vt:lpstr>
      <vt:lpstr>PowerPoint Presentation</vt:lpstr>
      <vt:lpstr>PowerPoint Presentation</vt:lpstr>
      <vt:lpstr>FUTURE OF TOURISM ??  - Sustainability / Eco principles</vt:lpstr>
      <vt:lpstr>Cultural / HERITAGE  Tourism Focus  - NEXT WEEK </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2020-01-25T16:36:26Z</dcterms:created>
  <dcterms:modified xsi:type="dcterms:W3CDTF">2021-03-02T15:03:00Z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