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5"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06"/>
  </p:normalViewPr>
  <p:slideViewPr>
    <p:cSldViewPr snapToGrid="0" snapToObjects="1">
      <p:cViewPr>
        <p:scale>
          <a:sx n="108" d="100"/>
          <a:sy n="108" d="100"/>
        </p:scale>
        <p:origin x="736" y="4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18/5/colors/Iconchunking_neutralicontext_accent4_2">
  <dgm:title val=""/>
  <dgm:desc val=""/>
  <dgm:catLst>
    <dgm:cat type="accent4" pri="14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dgm:fillClrLst>
    <dgm:linClrLst meth="repeat">
      <a:schemeClr val="lt1">
        <a:alpha val="0"/>
      </a:schemeClr>
    </dgm:linClrLst>
    <dgm:effectClrLst/>
    <dgm:txLinClrLst/>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F6C31E22-44DC-4843-8E5A-91F0B56A90BF}" type="doc">
      <dgm:prSet loTypeId="urn:microsoft.com/office/officeart/2018/2/layout/IconVerticalSolidList" loCatId="icon" qsTypeId="urn:microsoft.com/office/officeart/2005/8/quickstyle/simple1" qsCatId="simple" csTypeId="urn:microsoft.com/office/officeart/2018/5/colors/Iconchunking_neutralicontext_accent4_2" csCatId="accent4" phldr="1"/>
      <dgm:spPr/>
      <dgm:t>
        <a:bodyPr/>
        <a:lstStyle/>
        <a:p>
          <a:endParaRPr lang="en-US"/>
        </a:p>
      </dgm:t>
    </dgm:pt>
    <dgm:pt modelId="{33369678-D968-4E2F-964F-809DF3AA415B}">
      <dgm:prSet/>
      <dgm:spPr/>
      <dgm:t>
        <a:bodyPr/>
        <a:lstStyle/>
        <a:p>
          <a:pPr>
            <a:lnSpc>
              <a:spcPct val="100000"/>
            </a:lnSpc>
          </a:pPr>
          <a:r>
            <a:rPr lang="en-IN" b="1"/>
            <a:t>Channels of communication used by the organization and channels that can be used to improve communication</a:t>
          </a:r>
          <a:endParaRPr lang="en-US"/>
        </a:p>
      </dgm:t>
    </dgm:pt>
    <dgm:pt modelId="{E0B4F77F-CF17-43F1-8A25-A774FFB03764}" type="parTrans" cxnId="{8194FFD5-A88D-4DD4-B14A-2B305F30AC60}">
      <dgm:prSet/>
      <dgm:spPr/>
      <dgm:t>
        <a:bodyPr/>
        <a:lstStyle/>
        <a:p>
          <a:endParaRPr lang="en-US"/>
        </a:p>
      </dgm:t>
    </dgm:pt>
    <dgm:pt modelId="{B2500C2F-4DEC-48FF-B713-A048A3A4714D}" type="sibTrans" cxnId="{8194FFD5-A88D-4DD4-B14A-2B305F30AC60}">
      <dgm:prSet/>
      <dgm:spPr/>
      <dgm:t>
        <a:bodyPr/>
        <a:lstStyle/>
        <a:p>
          <a:endParaRPr lang="en-US"/>
        </a:p>
      </dgm:t>
    </dgm:pt>
    <dgm:pt modelId="{85A10EF7-7D9E-408C-ADF6-E056B718BD63}">
      <dgm:prSet/>
      <dgm:spPr/>
      <dgm:t>
        <a:bodyPr/>
        <a:lstStyle/>
        <a:p>
          <a:pPr>
            <a:lnSpc>
              <a:spcPct val="100000"/>
            </a:lnSpc>
          </a:pPr>
          <a:r>
            <a:rPr lang="en-IN" b="1" i="1"/>
            <a:t>Verbal channels: </a:t>
          </a:r>
          <a:r>
            <a:rPr lang="en-IN"/>
            <a:t>Verbal channels are limited within the supervisors and the employees present under them</a:t>
          </a:r>
          <a:endParaRPr lang="en-US"/>
        </a:p>
      </dgm:t>
    </dgm:pt>
    <dgm:pt modelId="{208868E1-F52D-4A7B-98C4-8AF3BB51985E}" type="parTrans" cxnId="{112F7553-7889-49E6-B994-D05525E82A48}">
      <dgm:prSet/>
      <dgm:spPr/>
      <dgm:t>
        <a:bodyPr/>
        <a:lstStyle/>
        <a:p>
          <a:endParaRPr lang="en-US"/>
        </a:p>
      </dgm:t>
    </dgm:pt>
    <dgm:pt modelId="{E08D3029-3EBC-4265-B5D2-11886C35375E}" type="sibTrans" cxnId="{112F7553-7889-49E6-B994-D05525E82A48}">
      <dgm:prSet/>
      <dgm:spPr/>
      <dgm:t>
        <a:bodyPr/>
        <a:lstStyle/>
        <a:p>
          <a:endParaRPr lang="en-US"/>
        </a:p>
      </dgm:t>
    </dgm:pt>
    <dgm:pt modelId="{D4E2A1F9-DE14-427C-8CB2-2BA30B574350}">
      <dgm:prSet/>
      <dgm:spPr/>
      <dgm:t>
        <a:bodyPr/>
        <a:lstStyle/>
        <a:p>
          <a:pPr>
            <a:lnSpc>
              <a:spcPct val="100000"/>
            </a:lnSpc>
          </a:pPr>
          <a:r>
            <a:rPr lang="en-IN" b="1" i="1"/>
            <a:t>Non-verbal channels: </a:t>
          </a:r>
          <a:r>
            <a:rPr lang="en-IN"/>
            <a:t>This includes formal ways of communication from the management. It includes e-mails, letters and memos (No, 2021). </a:t>
          </a:r>
          <a:endParaRPr lang="en-US"/>
        </a:p>
      </dgm:t>
    </dgm:pt>
    <dgm:pt modelId="{3D20008F-7164-44B7-8904-EBF1B5CC2737}" type="parTrans" cxnId="{1C0DA8A1-02A2-4FDD-AF7E-762658F919F4}">
      <dgm:prSet/>
      <dgm:spPr/>
      <dgm:t>
        <a:bodyPr/>
        <a:lstStyle/>
        <a:p>
          <a:endParaRPr lang="en-US"/>
        </a:p>
      </dgm:t>
    </dgm:pt>
    <dgm:pt modelId="{259976F1-1976-4EF4-8AF6-2F25083DF8EC}" type="sibTrans" cxnId="{1C0DA8A1-02A2-4FDD-AF7E-762658F919F4}">
      <dgm:prSet/>
      <dgm:spPr/>
      <dgm:t>
        <a:bodyPr/>
        <a:lstStyle/>
        <a:p>
          <a:endParaRPr lang="en-US"/>
        </a:p>
      </dgm:t>
    </dgm:pt>
    <dgm:pt modelId="{D9C983F4-4878-4148-9932-2C2AEED94428}" type="pres">
      <dgm:prSet presAssocID="{F6C31E22-44DC-4843-8E5A-91F0B56A90BF}" presName="root" presStyleCnt="0">
        <dgm:presLayoutVars>
          <dgm:dir/>
          <dgm:resizeHandles val="exact"/>
        </dgm:presLayoutVars>
      </dgm:prSet>
      <dgm:spPr/>
    </dgm:pt>
    <dgm:pt modelId="{1792938F-A882-4E8C-8D2B-B4DDC91DF35F}" type="pres">
      <dgm:prSet presAssocID="{33369678-D968-4E2F-964F-809DF3AA415B}" presName="compNode" presStyleCnt="0"/>
      <dgm:spPr/>
    </dgm:pt>
    <dgm:pt modelId="{B89EA2A5-13E6-4DCA-8CEF-C4736D9BB71C}" type="pres">
      <dgm:prSet presAssocID="{33369678-D968-4E2F-964F-809DF3AA415B}" presName="bgRect" presStyleLbl="bgShp" presStyleIdx="0" presStyleCnt="3"/>
      <dgm:spPr/>
    </dgm:pt>
    <dgm:pt modelId="{31990CD2-C27D-471E-94A2-9873926C9C66}" type="pres">
      <dgm:prSet presAssocID="{33369678-D968-4E2F-964F-809DF3AA415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 Network"/>
        </a:ext>
      </dgm:extLst>
    </dgm:pt>
    <dgm:pt modelId="{0DA0134C-DFCD-4D1A-B411-26C435935B17}" type="pres">
      <dgm:prSet presAssocID="{33369678-D968-4E2F-964F-809DF3AA415B}" presName="spaceRect" presStyleCnt="0"/>
      <dgm:spPr/>
    </dgm:pt>
    <dgm:pt modelId="{A8782B45-1EE1-477A-A78B-FBFF25EA70C0}" type="pres">
      <dgm:prSet presAssocID="{33369678-D968-4E2F-964F-809DF3AA415B}" presName="parTx" presStyleLbl="revTx" presStyleIdx="0" presStyleCnt="3">
        <dgm:presLayoutVars>
          <dgm:chMax val="0"/>
          <dgm:chPref val="0"/>
        </dgm:presLayoutVars>
      </dgm:prSet>
      <dgm:spPr/>
    </dgm:pt>
    <dgm:pt modelId="{AFBF16AA-A886-4787-9E4B-8DED1CD83C6A}" type="pres">
      <dgm:prSet presAssocID="{B2500C2F-4DEC-48FF-B713-A048A3A4714D}" presName="sibTrans" presStyleCnt="0"/>
      <dgm:spPr/>
    </dgm:pt>
    <dgm:pt modelId="{CBB94FC3-1A30-4CDD-AA29-2764A4763FCD}" type="pres">
      <dgm:prSet presAssocID="{85A10EF7-7D9E-408C-ADF6-E056B718BD63}" presName="compNode" presStyleCnt="0"/>
      <dgm:spPr/>
    </dgm:pt>
    <dgm:pt modelId="{B16275FC-5143-450D-ABED-490D93021349}" type="pres">
      <dgm:prSet presAssocID="{85A10EF7-7D9E-408C-ADF6-E056B718BD63}" presName="bgRect" presStyleLbl="bgShp" presStyleIdx="1" presStyleCnt="3"/>
      <dgm:spPr/>
    </dgm:pt>
    <dgm:pt modelId="{832F6B40-B9F2-48C5-BC89-E85CCF1DD8FE}" type="pres">
      <dgm:prSet presAssocID="{85A10EF7-7D9E-408C-ADF6-E056B718BD6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Bubble"/>
        </a:ext>
      </dgm:extLst>
    </dgm:pt>
    <dgm:pt modelId="{254C2B2D-7826-4251-B4F1-74F19F8ED03F}" type="pres">
      <dgm:prSet presAssocID="{85A10EF7-7D9E-408C-ADF6-E056B718BD63}" presName="spaceRect" presStyleCnt="0"/>
      <dgm:spPr/>
    </dgm:pt>
    <dgm:pt modelId="{2B16A1BD-3BB4-4761-B029-10884EC63645}" type="pres">
      <dgm:prSet presAssocID="{85A10EF7-7D9E-408C-ADF6-E056B718BD63}" presName="parTx" presStyleLbl="revTx" presStyleIdx="1" presStyleCnt="3">
        <dgm:presLayoutVars>
          <dgm:chMax val="0"/>
          <dgm:chPref val="0"/>
        </dgm:presLayoutVars>
      </dgm:prSet>
      <dgm:spPr/>
    </dgm:pt>
    <dgm:pt modelId="{0349B49E-DFBE-4185-8723-3CD0472AC510}" type="pres">
      <dgm:prSet presAssocID="{E08D3029-3EBC-4265-B5D2-11886C35375E}" presName="sibTrans" presStyleCnt="0"/>
      <dgm:spPr/>
    </dgm:pt>
    <dgm:pt modelId="{DE3D4ECB-52DF-4B20-89C0-81404F828966}" type="pres">
      <dgm:prSet presAssocID="{D4E2A1F9-DE14-427C-8CB2-2BA30B574350}" presName="compNode" presStyleCnt="0"/>
      <dgm:spPr/>
    </dgm:pt>
    <dgm:pt modelId="{206CAA11-881A-4F49-877B-577757C434A2}" type="pres">
      <dgm:prSet presAssocID="{D4E2A1F9-DE14-427C-8CB2-2BA30B574350}" presName="bgRect" presStyleLbl="bgShp" presStyleIdx="2" presStyleCnt="3"/>
      <dgm:spPr/>
    </dgm:pt>
    <dgm:pt modelId="{8A8B4B41-ABD6-4B3E-853D-F5DB4A736FCA}" type="pres">
      <dgm:prSet presAssocID="{D4E2A1F9-DE14-427C-8CB2-2BA30B57435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ubtitles"/>
        </a:ext>
      </dgm:extLst>
    </dgm:pt>
    <dgm:pt modelId="{1E68FE09-18C9-4C01-A637-882721CECE06}" type="pres">
      <dgm:prSet presAssocID="{D4E2A1F9-DE14-427C-8CB2-2BA30B574350}" presName="spaceRect" presStyleCnt="0"/>
      <dgm:spPr/>
    </dgm:pt>
    <dgm:pt modelId="{ACF005C7-FBF2-45A8-A798-4A8DD289692A}" type="pres">
      <dgm:prSet presAssocID="{D4E2A1F9-DE14-427C-8CB2-2BA30B574350}" presName="parTx" presStyleLbl="revTx" presStyleIdx="2" presStyleCnt="3">
        <dgm:presLayoutVars>
          <dgm:chMax val="0"/>
          <dgm:chPref val="0"/>
        </dgm:presLayoutVars>
      </dgm:prSet>
      <dgm:spPr/>
    </dgm:pt>
  </dgm:ptLst>
  <dgm:cxnLst>
    <dgm:cxn modelId="{112F7553-7889-49E6-B994-D05525E82A48}" srcId="{F6C31E22-44DC-4843-8E5A-91F0B56A90BF}" destId="{85A10EF7-7D9E-408C-ADF6-E056B718BD63}" srcOrd="1" destOrd="0" parTransId="{208868E1-F52D-4A7B-98C4-8AF3BB51985E}" sibTransId="{E08D3029-3EBC-4265-B5D2-11886C35375E}"/>
    <dgm:cxn modelId="{F81F0F59-7BED-CF4B-A586-1FB2880371EF}" type="presOf" srcId="{F6C31E22-44DC-4843-8E5A-91F0B56A90BF}" destId="{D9C983F4-4878-4148-9932-2C2AEED94428}" srcOrd="0" destOrd="0" presId="urn:microsoft.com/office/officeart/2018/2/layout/IconVerticalSolidList"/>
    <dgm:cxn modelId="{CB6B1786-77B2-9F47-84B0-91DFDD1CDC6E}" type="presOf" srcId="{33369678-D968-4E2F-964F-809DF3AA415B}" destId="{A8782B45-1EE1-477A-A78B-FBFF25EA70C0}" srcOrd="0" destOrd="0" presId="urn:microsoft.com/office/officeart/2018/2/layout/IconVerticalSolidList"/>
    <dgm:cxn modelId="{1C0DA8A1-02A2-4FDD-AF7E-762658F919F4}" srcId="{F6C31E22-44DC-4843-8E5A-91F0B56A90BF}" destId="{D4E2A1F9-DE14-427C-8CB2-2BA30B574350}" srcOrd="2" destOrd="0" parTransId="{3D20008F-7164-44B7-8904-EBF1B5CC2737}" sibTransId="{259976F1-1976-4EF4-8AF6-2F25083DF8EC}"/>
    <dgm:cxn modelId="{88B4F5B8-9D91-4348-A7CC-CD1CD9BB975B}" type="presOf" srcId="{85A10EF7-7D9E-408C-ADF6-E056B718BD63}" destId="{2B16A1BD-3BB4-4761-B029-10884EC63645}" srcOrd="0" destOrd="0" presId="urn:microsoft.com/office/officeart/2018/2/layout/IconVerticalSolidList"/>
    <dgm:cxn modelId="{8194FFD5-A88D-4DD4-B14A-2B305F30AC60}" srcId="{F6C31E22-44DC-4843-8E5A-91F0B56A90BF}" destId="{33369678-D968-4E2F-964F-809DF3AA415B}" srcOrd="0" destOrd="0" parTransId="{E0B4F77F-CF17-43F1-8A25-A774FFB03764}" sibTransId="{B2500C2F-4DEC-48FF-B713-A048A3A4714D}"/>
    <dgm:cxn modelId="{02AA58D8-EBF0-254A-B66E-F33236862792}" type="presOf" srcId="{D4E2A1F9-DE14-427C-8CB2-2BA30B574350}" destId="{ACF005C7-FBF2-45A8-A798-4A8DD289692A}" srcOrd="0" destOrd="0" presId="urn:microsoft.com/office/officeart/2018/2/layout/IconVerticalSolidList"/>
    <dgm:cxn modelId="{BF6AA505-3415-9243-9FB2-6073A6F9AD5F}" type="presParOf" srcId="{D9C983F4-4878-4148-9932-2C2AEED94428}" destId="{1792938F-A882-4E8C-8D2B-B4DDC91DF35F}" srcOrd="0" destOrd="0" presId="urn:microsoft.com/office/officeart/2018/2/layout/IconVerticalSolidList"/>
    <dgm:cxn modelId="{54653348-4119-7C4D-BD64-1304469A3D9B}" type="presParOf" srcId="{1792938F-A882-4E8C-8D2B-B4DDC91DF35F}" destId="{B89EA2A5-13E6-4DCA-8CEF-C4736D9BB71C}" srcOrd="0" destOrd="0" presId="urn:microsoft.com/office/officeart/2018/2/layout/IconVerticalSolidList"/>
    <dgm:cxn modelId="{84582453-E262-8644-8F41-ED6E2BF231FE}" type="presParOf" srcId="{1792938F-A882-4E8C-8D2B-B4DDC91DF35F}" destId="{31990CD2-C27D-471E-94A2-9873926C9C66}" srcOrd="1" destOrd="0" presId="urn:microsoft.com/office/officeart/2018/2/layout/IconVerticalSolidList"/>
    <dgm:cxn modelId="{4EE3AD43-DC95-9E40-A7FA-1D5D52EF98B1}" type="presParOf" srcId="{1792938F-A882-4E8C-8D2B-B4DDC91DF35F}" destId="{0DA0134C-DFCD-4D1A-B411-26C435935B17}" srcOrd="2" destOrd="0" presId="urn:microsoft.com/office/officeart/2018/2/layout/IconVerticalSolidList"/>
    <dgm:cxn modelId="{4B85F862-00C2-B247-88E0-EA2C926F4AB4}" type="presParOf" srcId="{1792938F-A882-4E8C-8D2B-B4DDC91DF35F}" destId="{A8782B45-1EE1-477A-A78B-FBFF25EA70C0}" srcOrd="3" destOrd="0" presId="urn:microsoft.com/office/officeart/2018/2/layout/IconVerticalSolidList"/>
    <dgm:cxn modelId="{614A6B5B-A7A7-F340-85D6-3B79482CB799}" type="presParOf" srcId="{D9C983F4-4878-4148-9932-2C2AEED94428}" destId="{AFBF16AA-A886-4787-9E4B-8DED1CD83C6A}" srcOrd="1" destOrd="0" presId="urn:microsoft.com/office/officeart/2018/2/layout/IconVerticalSolidList"/>
    <dgm:cxn modelId="{4C85300E-A4B4-9348-9068-95AE22B5EEE6}" type="presParOf" srcId="{D9C983F4-4878-4148-9932-2C2AEED94428}" destId="{CBB94FC3-1A30-4CDD-AA29-2764A4763FCD}" srcOrd="2" destOrd="0" presId="urn:microsoft.com/office/officeart/2018/2/layout/IconVerticalSolidList"/>
    <dgm:cxn modelId="{B28FEF6B-7F71-A84E-BB98-F3B7EB6AF8A5}" type="presParOf" srcId="{CBB94FC3-1A30-4CDD-AA29-2764A4763FCD}" destId="{B16275FC-5143-450D-ABED-490D93021349}" srcOrd="0" destOrd="0" presId="urn:microsoft.com/office/officeart/2018/2/layout/IconVerticalSolidList"/>
    <dgm:cxn modelId="{D058CA12-CCD8-5942-8311-D3E73D8A2F66}" type="presParOf" srcId="{CBB94FC3-1A30-4CDD-AA29-2764A4763FCD}" destId="{832F6B40-B9F2-48C5-BC89-E85CCF1DD8FE}" srcOrd="1" destOrd="0" presId="urn:microsoft.com/office/officeart/2018/2/layout/IconVerticalSolidList"/>
    <dgm:cxn modelId="{E2CE85BB-86CA-9B48-A91E-F03AD2401D43}" type="presParOf" srcId="{CBB94FC3-1A30-4CDD-AA29-2764A4763FCD}" destId="{254C2B2D-7826-4251-B4F1-74F19F8ED03F}" srcOrd="2" destOrd="0" presId="urn:microsoft.com/office/officeart/2018/2/layout/IconVerticalSolidList"/>
    <dgm:cxn modelId="{0F6EE770-46BE-BE46-AFF0-A2C604D30D9F}" type="presParOf" srcId="{CBB94FC3-1A30-4CDD-AA29-2764A4763FCD}" destId="{2B16A1BD-3BB4-4761-B029-10884EC63645}" srcOrd="3" destOrd="0" presId="urn:microsoft.com/office/officeart/2018/2/layout/IconVerticalSolidList"/>
    <dgm:cxn modelId="{16D0D7B9-DD1E-0443-94BB-DD8DB6F13023}" type="presParOf" srcId="{D9C983F4-4878-4148-9932-2C2AEED94428}" destId="{0349B49E-DFBE-4185-8723-3CD0472AC510}" srcOrd="3" destOrd="0" presId="urn:microsoft.com/office/officeart/2018/2/layout/IconVerticalSolidList"/>
    <dgm:cxn modelId="{9DB4E834-4226-C341-B313-F1BCE42627A2}" type="presParOf" srcId="{D9C983F4-4878-4148-9932-2C2AEED94428}" destId="{DE3D4ECB-52DF-4B20-89C0-81404F828966}" srcOrd="4" destOrd="0" presId="urn:microsoft.com/office/officeart/2018/2/layout/IconVerticalSolidList"/>
    <dgm:cxn modelId="{54349EBC-D8FE-FE4C-907A-5C547D62A7A8}" type="presParOf" srcId="{DE3D4ECB-52DF-4B20-89C0-81404F828966}" destId="{206CAA11-881A-4F49-877B-577757C434A2}" srcOrd="0" destOrd="0" presId="urn:microsoft.com/office/officeart/2018/2/layout/IconVerticalSolidList"/>
    <dgm:cxn modelId="{38BEE77E-EADE-7C45-ADD4-2091A314A0D4}" type="presParOf" srcId="{DE3D4ECB-52DF-4B20-89C0-81404F828966}" destId="{8A8B4B41-ABD6-4B3E-853D-F5DB4A736FCA}" srcOrd="1" destOrd="0" presId="urn:microsoft.com/office/officeart/2018/2/layout/IconVerticalSolidList"/>
    <dgm:cxn modelId="{2DDC549E-5AC6-E445-A8F6-D87B782C5A96}" type="presParOf" srcId="{DE3D4ECB-52DF-4B20-89C0-81404F828966}" destId="{1E68FE09-18C9-4C01-A637-882721CECE06}" srcOrd="2" destOrd="0" presId="urn:microsoft.com/office/officeart/2018/2/layout/IconVerticalSolidList"/>
    <dgm:cxn modelId="{207F16B2-CB68-2243-85CB-AE9C26DD2E24}" type="presParOf" srcId="{DE3D4ECB-52DF-4B20-89C0-81404F828966}" destId="{ACF005C7-FBF2-45A8-A798-4A8DD289692A}"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9EA2A5-13E6-4DCA-8CEF-C4736D9BB71C}">
      <dsp:nvSpPr>
        <dsp:cNvPr id="0" name=""/>
        <dsp:cNvSpPr/>
      </dsp:nvSpPr>
      <dsp:spPr>
        <a:xfrm>
          <a:off x="0" y="2275"/>
          <a:ext cx="4952681" cy="1031774"/>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990CD2-C27D-471E-94A2-9873926C9C66}">
      <dsp:nvSpPr>
        <dsp:cNvPr id="0" name=""/>
        <dsp:cNvSpPr/>
      </dsp:nvSpPr>
      <dsp:spPr>
        <a:xfrm>
          <a:off x="312111" y="234424"/>
          <a:ext cx="568030" cy="56747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782B45-1EE1-477A-A78B-FBFF25EA70C0}">
      <dsp:nvSpPr>
        <dsp:cNvPr id="0" name=""/>
        <dsp:cNvSpPr/>
      </dsp:nvSpPr>
      <dsp:spPr>
        <a:xfrm>
          <a:off x="1192254" y="2275"/>
          <a:ext cx="3742065" cy="1064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609" tIns="112609" rIns="112609" bIns="112609" numCol="1" spcCol="1270" anchor="ctr" anchorCtr="0">
          <a:noAutofit/>
        </a:bodyPr>
        <a:lstStyle/>
        <a:p>
          <a:pPr marL="0" lvl="0" indent="0" algn="l" defTabSz="622300">
            <a:lnSpc>
              <a:spcPct val="100000"/>
            </a:lnSpc>
            <a:spcBef>
              <a:spcPct val="0"/>
            </a:spcBef>
            <a:spcAft>
              <a:spcPct val="35000"/>
            </a:spcAft>
            <a:buNone/>
          </a:pPr>
          <a:r>
            <a:rPr lang="en-IN" sz="1400" b="1" kern="1200"/>
            <a:t>Channels of communication used by the organization and channels that can be used to improve communication</a:t>
          </a:r>
          <a:endParaRPr lang="en-US" sz="1400" kern="1200"/>
        </a:p>
      </dsp:txBody>
      <dsp:txXfrm>
        <a:off x="1192254" y="2275"/>
        <a:ext cx="3742065" cy="1064017"/>
      </dsp:txXfrm>
    </dsp:sp>
    <dsp:sp modelId="{B16275FC-5143-450D-ABED-490D93021349}">
      <dsp:nvSpPr>
        <dsp:cNvPr id="0" name=""/>
        <dsp:cNvSpPr/>
      </dsp:nvSpPr>
      <dsp:spPr>
        <a:xfrm>
          <a:off x="0" y="1332297"/>
          <a:ext cx="4952681" cy="1031774"/>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2F6B40-B9F2-48C5-BC89-E85CCF1DD8FE}">
      <dsp:nvSpPr>
        <dsp:cNvPr id="0" name=""/>
        <dsp:cNvSpPr/>
      </dsp:nvSpPr>
      <dsp:spPr>
        <a:xfrm>
          <a:off x="312111" y="1564446"/>
          <a:ext cx="568030" cy="56747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16A1BD-3BB4-4761-B029-10884EC63645}">
      <dsp:nvSpPr>
        <dsp:cNvPr id="0" name=""/>
        <dsp:cNvSpPr/>
      </dsp:nvSpPr>
      <dsp:spPr>
        <a:xfrm>
          <a:off x="1192254" y="1332297"/>
          <a:ext cx="3742065" cy="1064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609" tIns="112609" rIns="112609" bIns="112609" numCol="1" spcCol="1270" anchor="ctr" anchorCtr="0">
          <a:noAutofit/>
        </a:bodyPr>
        <a:lstStyle/>
        <a:p>
          <a:pPr marL="0" lvl="0" indent="0" algn="l" defTabSz="622300">
            <a:lnSpc>
              <a:spcPct val="100000"/>
            </a:lnSpc>
            <a:spcBef>
              <a:spcPct val="0"/>
            </a:spcBef>
            <a:spcAft>
              <a:spcPct val="35000"/>
            </a:spcAft>
            <a:buNone/>
          </a:pPr>
          <a:r>
            <a:rPr lang="en-IN" sz="1400" b="1" i="1" kern="1200"/>
            <a:t>Verbal channels: </a:t>
          </a:r>
          <a:r>
            <a:rPr lang="en-IN" sz="1400" kern="1200"/>
            <a:t>Verbal channels are limited within the supervisors and the employees present under them</a:t>
          </a:r>
          <a:endParaRPr lang="en-US" sz="1400" kern="1200"/>
        </a:p>
      </dsp:txBody>
      <dsp:txXfrm>
        <a:off x="1192254" y="1332297"/>
        <a:ext cx="3742065" cy="1064017"/>
      </dsp:txXfrm>
    </dsp:sp>
    <dsp:sp modelId="{206CAA11-881A-4F49-877B-577757C434A2}">
      <dsp:nvSpPr>
        <dsp:cNvPr id="0" name=""/>
        <dsp:cNvSpPr/>
      </dsp:nvSpPr>
      <dsp:spPr>
        <a:xfrm>
          <a:off x="0" y="2662319"/>
          <a:ext cx="4952681" cy="1031774"/>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8B4B41-ABD6-4B3E-853D-F5DB4A736FCA}">
      <dsp:nvSpPr>
        <dsp:cNvPr id="0" name=""/>
        <dsp:cNvSpPr/>
      </dsp:nvSpPr>
      <dsp:spPr>
        <a:xfrm>
          <a:off x="312416" y="2894469"/>
          <a:ext cx="568030" cy="56747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F005C7-FBF2-45A8-A798-4A8DD289692A}">
      <dsp:nvSpPr>
        <dsp:cNvPr id="0" name=""/>
        <dsp:cNvSpPr/>
      </dsp:nvSpPr>
      <dsp:spPr>
        <a:xfrm>
          <a:off x="1192864" y="2662319"/>
          <a:ext cx="3722539" cy="1064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609" tIns="112609" rIns="112609" bIns="112609" numCol="1" spcCol="1270" anchor="ctr" anchorCtr="0">
          <a:noAutofit/>
        </a:bodyPr>
        <a:lstStyle/>
        <a:p>
          <a:pPr marL="0" lvl="0" indent="0" algn="l" defTabSz="622300">
            <a:lnSpc>
              <a:spcPct val="100000"/>
            </a:lnSpc>
            <a:spcBef>
              <a:spcPct val="0"/>
            </a:spcBef>
            <a:spcAft>
              <a:spcPct val="35000"/>
            </a:spcAft>
            <a:buNone/>
          </a:pPr>
          <a:r>
            <a:rPr lang="en-IN" sz="1400" b="1" i="1" kern="1200"/>
            <a:t>Non-verbal channels: </a:t>
          </a:r>
          <a:r>
            <a:rPr lang="en-IN" sz="1400" kern="1200"/>
            <a:t>This includes formal ways of communication from the management. It includes e-mails, letters and memos (No, 2021). </a:t>
          </a:r>
          <a:endParaRPr lang="en-US" sz="1400" kern="1200"/>
        </a:p>
      </dsp:txBody>
      <dsp:txXfrm>
        <a:off x="1192864" y="2662319"/>
        <a:ext cx="3722539" cy="106401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dirty="0"/>
              <a:t>Click to edit Master title style</a:t>
            </a:r>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latin typeface="+mn-lt"/>
              </a:defRPr>
            </a:lvl1pPr>
          </a:lstStyle>
          <a:p>
            <a:fld id="{11A6662E-FAF4-44BC-88B5-85A7CBFB6D30}" type="datetime1">
              <a:rPr lang="en-US" smtClean="0"/>
              <a:pPr/>
              <a:t>3/24/22</a:t>
            </a:fld>
            <a:endParaRPr lang="en-US"/>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latin typeface="+mn-lt"/>
              </a:defRPr>
            </a:lvl1pPr>
          </a:lstStyle>
          <a:p>
            <a:endParaRPr lang="en-US"/>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9668419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838200" y="365760"/>
            <a:ext cx="10515600" cy="1325563"/>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3/24/22</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3160208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3/24/22</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4723059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3/24/22</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9912793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839788" y="1752600"/>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839788" y="2666999"/>
            <a:ext cx="5157787"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183188"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3/24/22</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611171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p:txBody>
          <a:bodyPr/>
          <a:lstStyle/>
          <a:p>
            <a:fld id="{3AB41CFF-90C9-47B3-9DA1-F2BF8D839F7E}" type="datetime1">
              <a:rPr lang="en-US" smtClean="0"/>
              <a:t>3/24/22</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6187496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3/24/22</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6884348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3/24/22</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548775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3/24/22</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3422535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3/24/22</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8866637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3/24/22</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7129234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0" name="Picture 39">
            <a:extLst>
              <a:ext uri="{FF2B5EF4-FFF2-40B4-BE49-F238E27FC236}">
                <a16:creationId xmlns:a16="http://schemas.microsoft.com/office/drawing/2014/main" id="{1CB7E8AE-A3AC-4BB7-A5C6-F00EC697B265}"/>
              </a:ext>
            </a:extLst>
          </p:cNvPr>
          <p:cNvPicPr>
            <a:picLocks noChangeAspect="1"/>
          </p:cNvPicPr>
          <p:nvPr/>
        </p:nvPicPr>
        <p:blipFill>
          <a:blip r:embed="rId13">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838200" y="425450"/>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838200" y="1949450"/>
            <a:ext cx="10515600"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838200" y="6324600"/>
            <a:ext cx="2743200" cy="365125"/>
          </a:xfrm>
          <a:prstGeom prst="rect">
            <a:avLst/>
          </a:prstGeom>
        </p:spPr>
        <p:txBody>
          <a:bodyPr vert="horz" lIns="91440" tIns="45720" rIns="91440" bIns="45720" rtlCol="0" anchor="ctr"/>
          <a:lstStyle>
            <a:lvl1pPr algn="l">
              <a:defRPr sz="900">
                <a:solidFill>
                  <a:schemeClr val="bg1">
                    <a:alpha val="60000"/>
                  </a:schemeClr>
                </a:solidFill>
                <a:latin typeface="+mn-lt"/>
              </a:defRPr>
            </a:lvl1pPr>
          </a:lstStyle>
          <a:p>
            <a:fld id="{57E0CF6C-748E-4B7A-BC8B-3011EF78ED13}" type="datetime1">
              <a:rPr lang="en-US" smtClean="0"/>
              <a:pPr/>
              <a:t>3/24/22</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324600"/>
            <a:ext cx="4114800" cy="365125"/>
          </a:xfrm>
          <a:prstGeom prst="rect">
            <a:avLst/>
          </a:prstGeom>
        </p:spPr>
        <p:txBody>
          <a:bodyPr vert="horz" lIns="91440" tIns="45720" rIns="91440" bIns="45720" rtlCol="0" anchor="ctr"/>
          <a:lstStyle>
            <a:lvl1pPr algn="ctr">
              <a:defRPr sz="900">
                <a:solidFill>
                  <a:schemeClr val="bg1">
                    <a:alpha val="60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610600" y="6324600"/>
            <a:ext cx="2743200" cy="365125"/>
          </a:xfrm>
          <a:prstGeom prst="rect">
            <a:avLst/>
          </a:prstGeom>
        </p:spPr>
        <p:txBody>
          <a:bodyPr vert="horz" lIns="91440" tIns="45720" rIns="91440" bIns="45720" rtlCol="0" anchor="ctr"/>
          <a:lstStyle>
            <a:lvl1pPr algn="r">
              <a:defRPr sz="900">
                <a:solidFill>
                  <a:schemeClr val="bg1">
                    <a:alpha val="60000"/>
                  </a:schemeClr>
                </a:solidFill>
                <a:latin typeface="+mn-lt"/>
              </a:defRPr>
            </a:lvl1p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2632125097"/>
      </p:ext>
    </p:extLst>
  </p:cSld>
  <p:clrMap bg1="lt1" tx1="dk1" bg2="lt2" tx2="dk2" accent1="accent1" accent2="accent2" accent3="accent3" accent4="accent4" accent5="accent5" accent6="accent6" hlink="hlink" folHlink="folHlink"/>
  <p:sldLayoutIdLst>
    <p:sldLayoutId id="2147483718" r:id="rId1"/>
    <p:sldLayoutId id="2147483719" r:id="rId2"/>
    <p:sldLayoutId id="2147483720" r:id="rId3"/>
    <p:sldLayoutId id="2147483721" r:id="rId4"/>
    <p:sldLayoutId id="2147483722" r:id="rId5"/>
    <p:sldLayoutId id="2147483723" r:id="rId6"/>
    <p:sldLayoutId id="2147483714" r:id="rId7"/>
    <p:sldLayoutId id="2147483715" r:id="rId8"/>
    <p:sldLayoutId id="2147483716" r:id="rId9"/>
    <p:sldLayoutId id="2147483717" r:id="rId10"/>
    <p:sldLayoutId id="2147483724" r:id="rId11"/>
  </p:sldLayoutIdLst>
  <p:hf sldNum="0" hdr="0" ftr="0" dt="0"/>
  <p:txStyles>
    <p:titleStyle>
      <a:lvl1pPr algn="l" defTabSz="914400" rtl="0" eaLnBrk="1" latinLnBrk="0" hangingPunct="1">
        <a:lnSpc>
          <a:spcPct val="100000"/>
        </a:lnSpc>
        <a:spcBef>
          <a:spcPct val="0"/>
        </a:spcBef>
        <a:buNone/>
        <a:defRPr sz="4400" b="1" kern="1200">
          <a:solidFill>
            <a:schemeClr val="bg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12.png"/><Relationship Id="rId7" Type="http://schemas.openxmlformats.org/officeDocument/2006/relationships/diagramQuickStyle" Target="../diagrams/quickStyle1.xml"/><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13.jpeg"/><Relationship Id="rId9" Type="http://schemas.microsoft.com/office/2007/relationships/diagramDrawing" Target="../diagrams/drawing1.xml"/></Relationships>
</file>

<file path=ppt/slides/_rels/slide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 Id="rId5" Type="http://schemas.openxmlformats.org/officeDocument/2006/relationships/image" Target="../media/image23.png"/><Relationship Id="rId4" Type="http://schemas.openxmlformats.org/officeDocument/2006/relationships/image" Target="../media/image22.jpeg"/></Relationships>
</file>

<file path=ppt/slides/_rels/slide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10E06F9-9F12-4D1B-92C0-4B30818D09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4" name="Rectangle 13">
            <a:extLst>
              <a:ext uri="{FF2B5EF4-FFF2-40B4-BE49-F238E27FC236}">
                <a16:creationId xmlns:a16="http://schemas.microsoft.com/office/drawing/2014/main" id="{8F5EFE88-F6A7-4B53-AF99-227DFC56A0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5" name="Title 1">
            <a:extLst>
              <a:ext uri="{FF2B5EF4-FFF2-40B4-BE49-F238E27FC236}">
                <a16:creationId xmlns:a16="http://schemas.microsoft.com/office/drawing/2014/main" id="{A38864BC-E315-AC4A-90DF-0F0B4FAE3CC7}"/>
              </a:ext>
            </a:extLst>
          </p:cNvPr>
          <p:cNvSpPr>
            <a:spLocks noGrp="1"/>
          </p:cNvSpPr>
          <p:nvPr>
            <p:ph type="subTitle" idx="1"/>
          </p:nvPr>
        </p:nvSpPr>
        <p:spPr>
          <a:xfrm>
            <a:off x="453189" y="465310"/>
            <a:ext cx="3581399" cy="4275132"/>
          </a:xfrm>
        </p:spPr>
        <p:txBody>
          <a:bodyPr anchor="t">
            <a:noAutofit/>
          </a:bodyPr>
          <a:lstStyle/>
          <a:p>
            <a:pPr algn="l">
              <a:lnSpc>
                <a:spcPct val="100000"/>
              </a:lnSpc>
            </a:pPr>
            <a:r>
              <a:rPr lang="en-IN" sz="1800" b="1" dirty="0">
                <a:solidFill>
                  <a:schemeClr val="tx2"/>
                </a:solidFill>
              </a:rPr>
              <a:t>Introduction</a:t>
            </a:r>
            <a:endParaRPr lang="en-RO" sz="1800" b="1" dirty="0">
              <a:solidFill>
                <a:schemeClr val="tx2"/>
              </a:solidFill>
            </a:endParaRPr>
          </a:p>
          <a:p>
            <a:pPr algn="l">
              <a:lnSpc>
                <a:spcPct val="100000"/>
              </a:lnSpc>
            </a:pPr>
            <a:r>
              <a:rPr lang="en-IN" sz="1800" dirty="0">
                <a:solidFill>
                  <a:schemeClr val="tx2"/>
                </a:solidFill>
              </a:rPr>
              <a:t>Effective communication helps organisational teams in developing common goals and objectives for the sake of the progressive output from the collective teamwork. This also influences open communication along with increased transparency within the team (</a:t>
            </a:r>
            <a:r>
              <a:rPr lang="en-IN" sz="1800" dirty="0" err="1">
                <a:solidFill>
                  <a:schemeClr val="tx2"/>
                </a:solidFill>
              </a:rPr>
              <a:t>Otte</a:t>
            </a:r>
            <a:r>
              <a:rPr lang="en-IN" sz="1800" dirty="0">
                <a:solidFill>
                  <a:schemeClr val="tx2"/>
                </a:solidFill>
              </a:rPr>
              <a:t> </a:t>
            </a:r>
            <a:r>
              <a:rPr lang="en-IN" sz="1800" i="1" dirty="0">
                <a:solidFill>
                  <a:schemeClr val="tx2"/>
                </a:solidFill>
              </a:rPr>
              <a:t>et al.</a:t>
            </a:r>
            <a:r>
              <a:rPr lang="en-IN" sz="1800" dirty="0">
                <a:solidFill>
                  <a:schemeClr val="tx2"/>
                </a:solidFill>
              </a:rPr>
              <a:t>, 2018). This report has focused on </a:t>
            </a:r>
            <a:r>
              <a:rPr lang="en-IN" sz="1800" b="1" i="1" dirty="0">
                <a:solidFill>
                  <a:schemeClr val="tx2"/>
                </a:solidFill>
              </a:rPr>
              <a:t>McDonald</a:t>
            </a:r>
            <a:r>
              <a:rPr lang="en-IN" sz="1800" dirty="0">
                <a:solidFill>
                  <a:schemeClr val="tx2"/>
                </a:solidFill>
              </a:rPr>
              <a:t> and this group project has analysed the communicative practices within the company along with used theories, and models of communications. Several barriers and challenges are discussed too and their impact on the external stakeholders of the company. </a:t>
            </a:r>
            <a:endParaRPr lang="en-RO" sz="1800" dirty="0">
              <a:solidFill>
                <a:schemeClr val="tx2"/>
              </a:solidFill>
            </a:endParaRPr>
          </a:p>
          <a:p>
            <a:pPr algn="l">
              <a:lnSpc>
                <a:spcPct val="100000"/>
              </a:lnSpc>
            </a:pPr>
            <a:endParaRPr lang="en-RO" sz="1800" dirty="0">
              <a:solidFill>
                <a:schemeClr val="tx2"/>
              </a:solidFill>
            </a:endParaRPr>
          </a:p>
        </p:txBody>
      </p:sp>
      <p:sp>
        <p:nvSpPr>
          <p:cNvPr id="16" name="Rectangle 15">
            <a:extLst>
              <a:ext uri="{FF2B5EF4-FFF2-40B4-BE49-F238E27FC236}">
                <a16:creationId xmlns:a16="http://schemas.microsoft.com/office/drawing/2014/main" id="{BF9AF5CF-AE21-453A-8D3F-6D9FC64A1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1" y="0"/>
            <a:ext cx="73914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8" name="Rectangle 17">
            <a:extLst>
              <a:ext uri="{FF2B5EF4-FFF2-40B4-BE49-F238E27FC236}">
                <a16:creationId xmlns:a16="http://schemas.microsoft.com/office/drawing/2014/main" id="{F18A41FE-6F14-49D2-8C0F-56A351A98E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800596" y="-5"/>
            <a:ext cx="7391401" cy="6857999"/>
          </a:xfrm>
          <a:prstGeom prst="rect">
            <a:avLst/>
          </a:prstGeom>
          <a:blipFill dpi="0" rotWithShape="1">
            <a:blip r:embed="rId2">
              <a:alphaModFix amt="35000"/>
              <a:duotone>
                <a:schemeClr val="accent1">
                  <a:shade val="45000"/>
                  <a:satMod val="135000"/>
                </a:schemeClr>
                <a:prstClr val="white"/>
              </a:duotone>
            </a:blip>
            <a:srcRect/>
            <a:tile tx="889000" ty="0" sx="100000" sy="100000" flip="xy" algn="t"/>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A picture containing text, sky, sign, several&#10;&#10;Description automatically generated">
            <a:extLst>
              <a:ext uri="{FF2B5EF4-FFF2-40B4-BE49-F238E27FC236}">
                <a16:creationId xmlns:a16="http://schemas.microsoft.com/office/drawing/2014/main" id="{FAD14C90-B667-DE45-9B89-E7BDF3F26419}"/>
              </a:ext>
            </a:extLst>
          </p:cNvPr>
          <p:cNvPicPr>
            <a:picLocks noChangeAspect="1"/>
          </p:cNvPicPr>
          <p:nvPr/>
        </p:nvPicPr>
        <p:blipFill rotWithShape="1">
          <a:blip r:embed="rId3"/>
          <a:srcRect l="14315" r="14221" b="1"/>
          <a:stretch/>
        </p:blipFill>
        <p:spPr>
          <a:xfrm>
            <a:off x="5410200" y="567942"/>
            <a:ext cx="6139484" cy="5716862"/>
          </a:xfrm>
          <a:prstGeom prst="rect">
            <a:avLst/>
          </a:prstGeom>
        </p:spPr>
      </p:pic>
    </p:spTree>
    <p:extLst>
      <p:ext uri="{BB962C8B-B14F-4D97-AF65-F5344CB8AC3E}">
        <p14:creationId xmlns:p14="http://schemas.microsoft.com/office/powerpoint/2010/main" val="2617077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4" name="Rectangle 33">
            <a:extLst>
              <a:ext uri="{FF2B5EF4-FFF2-40B4-BE49-F238E27FC236}">
                <a16:creationId xmlns:a16="http://schemas.microsoft.com/office/drawing/2014/main" id="{E8B2F707-EF35-4955-8439-F76145F3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6" name="Rectangle 35">
            <a:extLst>
              <a:ext uri="{FF2B5EF4-FFF2-40B4-BE49-F238E27FC236}">
                <a16:creationId xmlns:a16="http://schemas.microsoft.com/office/drawing/2014/main" id="{3C8134F5-D8B2-4E75-AB7D-52504044E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blipFill dpi="0" rotWithShape="1">
            <a:blip r:embed="rId2">
              <a:alphaModFix amt="10000"/>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picture containing text, indoor, ceiling, shop&#10;&#10;Description automatically generated">
            <a:extLst>
              <a:ext uri="{FF2B5EF4-FFF2-40B4-BE49-F238E27FC236}">
                <a16:creationId xmlns:a16="http://schemas.microsoft.com/office/drawing/2014/main" id="{BD04307B-6F02-A245-B0B7-6CB772B8FDB2}"/>
              </a:ext>
            </a:extLst>
          </p:cNvPr>
          <p:cNvPicPr>
            <a:picLocks noChangeAspect="1"/>
          </p:cNvPicPr>
          <p:nvPr/>
        </p:nvPicPr>
        <p:blipFill rotWithShape="1">
          <a:blip r:embed="rId3">
            <a:alphaModFix amt="60000"/>
          </a:blip>
          <a:srcRect t="3737" r="-1" b="21259"/>
          <a:stretch/>
        </p:blipFill>
        <p:spPr>
          <a:xfrm>
            <a:off x="1524" y="688"/>
            <a:ext cx="12188952" cy="6856624"/>
          </a:xfrm>
          <a:prstGeom prst="rect">
            <a:avLst/>
          </a:prstGeom>
        </p:spPr>
      </p:pic>
      <p:sp>
        <p:nvSpPr>
          <p:cNvPr id="3" name="Content Placeholder 2">
            <a:extLst>
              <a:ext uri="{FF2B5EF4-FFF2-40B4-BE49-F238E27FC236}">
                <a16:creationId xmlns:a16="http://schemas.microsoft.com/office/drawing/2014/main" id="{E88C51ED-2479-AC4D-82DE-084B0AA26107}"/>
              </a:ext>
            </a:extLst>
          </p:cNvPr>
          <p:cNvSpPr>
            <a:spLocks noGrp="1"/>
          </p:cNvSpPr>
          <p:nvPr>
            <p:ph idx="1"/>
          </p:nvPr>
        </p:nvSpPr>
        <p:spPr>
          <a:xfrm>
            <a:off x="1219202" y="577516"/>
            <a:ext cx="9954076" cy="5366084"/>
          </a:xfrm>
        </p:spPr>
        <p:txBody>
          <a:bodyPr anchor="ctr">
            <a:normAutofit fontScale="92500" lnSpcReduction="10000"/>
          </a:bodyPr>
          <a:lstStyle/>
          <a:p>
            <a:pPr marL="0" indent="0" algn="ctr">
              <a:lnSpc>
                <a:spcPct val="100000"/>
              </a:lnSpc>
              <a:buNone/>
            </a:pPr>
            <a:endParaRPr lang="en-RO" sz="900" dirty="0">
              <a:solidFill>
                <a:srgbClr val="FFFFFF"/>
              </a:solidFill>
            </a:endParaRPr>
          </a:p>
          <a:p>
            <a:pPr algn="ctr">
              <a:lnSpc>
                <a:spcPct val="100000"/>
              </a:lnSpc>
            </a:pPr>
            <a:r>
              <a:rPr lang="en-IN" sz="2000" b="1" dirty="0">
                <a:solidFill>
                  <a:srgbClr val="FFFFFF"/>
                </a:solidFill>
              </a:rPr>
              <a:t>Benefits from effective communication regarding organisation’s business process</a:t>
            </a:r>
            <a:endParaRPr lang="en-RO" sz="2000" b="1" dirty="0">
              <a:solidFill>
                <a:srgbClr val="FFFFFF"/>
              </a:solidFill>
            </a:endParaRPr>
          </a:p>
          <a:p>
            <a:pPr algn="ctr">
              <a:lnSpc>
                <a:spcPct val="100000"/>
              </a:lnSpc>
            </a:pPr>
            <a:r>
              <a:rPr lang="en-IN" sz="2000" dirty="0">
                <a:solidFill>
                  <a:srgbClr val="FFFFFF"/>
                </a:solidFill>
              </a:rPr>
              <a:t>Effective communication can encourage agile team-building practices like getting collective feedback and acting on it, along with recognising efforts and providing rewards in accordance with that. Accurate implementation, along with analytics of speaking time can serve as an indicator for measuring the communication within the team (Salinas </a:t>
            </a:r>
            <a:r>
              <a:rPr lang="en-IN" sz="2000" i="1" dirty="0">
                <a:solidFill>
                  <a:srgbClr val="FFFFFF"/>
                </a:solidFill>
              </a:rPr>
              <a:t>et al.</a:t>
            </a:r>
            <a:r>
              <a:rPr lang="en-IN" sz="2000" dirty="0">
                <a:solidFill>
                  <a:srgbClr val="FFFFFF"/>
                </a:solidFill>
              </a:rPr>
              <a:t>, 2021). An effective team can increase the quality of work and quantity of work output. There are certain benefits from the effective communication they are;</a:t>
            </a:r>
            <a:endParaRPr lang="en-RO" sz="2000" dirty="0">
              <a:solidFill>
                <a:srgbClr val="FFFFFF"/>
              </a:solidFill>
            </a:endParaRPr>
          </a:p>
          <a:p>
            <a:pPr algn="ctr">
              <a:lnSpc>
                <a:spcPct val="100000"/>
              </a:lnSpc>
            </a:pPr>
            <a:r>
              <a:rPr lang="en-IN" sz="2000" dirty="0">
                <a:solidFill>
                  <a:srgbClr val="FFFFFF"/>
                </a:solidFill>
              </a:rPr>
              <a:t>It can help in mitigating conflicts, by effective problem resolution between team members (</a:t>
            </a:r>
            <a:r>
              <a:rPr lang="en-IN" sz="2000" dirty="0" err="1">
                <a:solidFill>
                  <a:srgbClr val="FFFFFF"/>
                </a:solidFill>
              </a:rPr>
              <a:t>Lacerenza</a:t>
            </a:r>
            <a:r>
              <a:rPr lang="en-IN" sz="2000" dirty="0">
                <a:solidFill>
                  <a:srgbClr val="FFFFFF"/>
                </a:solidFill>
              </a:rPr>
              <a:t> </a:t>
            </a:r>
            <a:r>
              <a:rPr lang="en-IN" sz="2000" i="1" dirty="0">
                <a:solidFill>
                  <a:srgbClr val="FFFFFF"/>
                </a:solidFill>
              </a:rPr>
              <a:t>et al.</a:t>
            </a:r>
            <a:r>
              <a:rPr lang="en-IN" sz="2000" dirty="0">
                <a:solidFill>
                  <a:srgbClr val="FFFFFF"/>
                </a:solidFill>
              </a:rPr>
              <a:t>, 2018). </a:t>
            </a:r>
            <a:r>
              <a:rPr lang="en-IN" sz="2000" b="1" i="1" dirty="0">
                <a:solidFill>
                  <a:srgbClr val="FFFFFF"/>
                </a:solidFill>
              </a:rPr>
              <a:t>McDonald</a:t>
            </a:r>
            <a:r>
              <a:rPr lang="en-IN" sz="2000" dirty="0">
                <a:solidFill>
                  <a:srgbClr val="FFFFFF"/>
                </a:solidFill>
              </a:rPr>
              <a:t> have a diverse workforce, so it is evident that conflicts can be caused by business operations, thus effective communication helps in sustaining the nexus (</a:t>
            </a:r>
            <a:r>
              <a:rPr lang="en-IN" sz="2000" dirty="0" err="1">
                <a:solidFill>
                  <a:srgbClr val="FFFFFF"/>
                </a:solidFill>
              </a:rPr>
              <a:t>mcdonalds.com</a:t>
            </a:r>
            <a:r>
              <a:rPr lang="en-IN" sz="2000" dirty="0">
                <a:solidFill>
                  <a:srgbClr val="FFFFFF"/>
                </a:solidFill>
              </a:rPr>
              <a:t>, 2022). </a:t>
            </a:r>
            <a:endParaRPr lang="en-RO" sz="2000" dirty="0">
              <a:solidFill>
                <a:srgbClr val="FFFFFF"/>
              </a:solidFill>
            </a:endParaRPr>
          </a:p>
          <a:p>
            <a:pPr algn="ctr">
              <a:lnSpc>
                <a:spcPct val="100000"/>
              </a:lnSpc>
            </a:pPr>
            <a:r>
              <a:rPr lang="en-IN" sz="2000" dirty="0">
                <a:solidFill>
                  <a:srgbClr val="FFFFFF"/>
                </a:solidFill>
              </a:rPr>
              <a:t>This helps in improving the trust, thus the collective pro-social voice behaviour gets improved and that can lead to an increase in individual engagement and commitment (Latif and Vang, 2021). </a:t>
            </a:r>
            <a:r>
              <a:rPr lang="en-IN" sz="2000" b="1" i="1" dirty="0">
                <a:solidFill>
                  <a:srgbClr val="FFFFFF"/>
                </a:solidFill>
              </a:rPr>
              <a:t>McDonald</a:t>
            </a:r>
            <a:r>
              <a:rPr lang="en-IN" sz="2000" dirty="0">
                <a:solidFill>
                  <a:srgbClr val="FFFFFF"/>
                </a:solidFill>
              </a:rPr>
              <a:t> incorporates well being practised with team-building practices which serves this purpose (</a:t>
            </a:r>
            <a:r>
              <a:rPr lang="en-IN" sz="2000" dirty="0" err="1">
                <a:solidFill>
                  <a:srgbClr val="FFFFFF"/>
                </a:solidFill>
              </a:rPr>
              <a:t>people.mcdonalds.co.uk</a:t>
            </a:r>
            <a:r>
              <a:rPr lang="en-IN" sz="2000" dirty="0">
                <a:solidFill>
                  <a:srgbClr val="FFFFFF"/>
                </a:solidFill>
              </a:rPr>
              <a:t>, 2022). </a:t>
            </a:r>
            <a:endParaRPr lang="en-RO" sz="2000" dirty="0">
              <a:solidFill>
                <a:srgbClr val="FFFFFF"/>
              </a:solidFill>
            </a:endParaRPr>
          </a:p>
          <a:p>
            <a:pPr algn="ctr">
              <a:lnSpc>
                <a:spcPct val="100000"/>
              </a:lnSpc>
            </a:pPr>
            <a:r>
              <a:rPr lang="en-IN" sz="2000" dirty="0">
                <a:solidFill>
                  <a:srgbClr val="FFFFFF"/>
                </a:solidFill>
              </a:rPr>
              <a:t>This can also help in increasing employee job satisfaction. </a:t>
            </a:r>
            <a:endParaRPr lang="en-RO" sz="2000" dirty="0">
              <a:solidFill>
                <a:srgbClr val="FFFFFF"/>
              </a:solidFill>
            </a:endParaRPr>
          </a:p>
          <a:p>
            <a:pPr algn="ctr">
              <a:lnSpc>
                <a:spcPct val="100000"/>
              </a:lnSpc>
            </a:pPr>
            <a:endParaRPr lang="en-RO" sz="900" dirty="0">
              <a:solidFill>
                <a:srgbClr val="FFFFFF"/>
              </a:solidFill>
            </a:endParaRPr>
          </a:p>
        </p:txBody>
      </p:sp>
    </p:spTree>
    <p:extLst>
      <p:ext uri="{BB962C8B-B14F-4D97-AF65-F5344CB8AC3E}">
        <p14:creationId xmlns:p14="http://schemas.microsoft.com/office/powerpoint/2010/main" val="2891473469"/>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1" name="Rectangle 20">
            <a:extLst>
              <a:ext uri="{FF2B5EF4-FFF2-40B4-BE49-F238E27FC236}">
                <a16:creationId xmlns:a16="http://schemas.microsoft.com/office/drawing/2014/main" id="{E8B2F707-EF35-4955-8439-F76145F3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3" name="Rectangle 22">
            <a:extLst>
              <a:ext uri="{FF2B5EF4-FFF2-40B4-BE49-F238E27FC236}">
                <a16:creationId xmlns:a16="http://schemas.microsoft.com/office/drawing/2014/main" id="{3C8134F5-D8B2-4E75-AB7D-52504044E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blipFill dpi="0" rotWithShape="1">
            <a:blip r:embed="rId2">
              <a:alphaModFix amt="10000"/>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sign on the side of a building&#10;&#10;Description automatically generated with low confidence">
            <a:extLst>
              <a:ext uri="{FF2B5EF4-FFF2-40B4-BE49-F238E27FC236}">
                <a16:creationId xmlns:a16="http://schemas.microsoft.com/office/drawing/2014/main" id="{37D97896-226D-754C-A6C8-93CB38987B4B}"/>
              </a:ext>
            </a:extLst>
          </p:cNvPr>
          <p:cNvPicPr>
            <a:picLocks noChangeAspect="1"/>
          </p:cNvPicPr>
          <p:nvPr/>
        </p:nvPicPr>
        <p:blipFill rotWithShape="1">
          <a:blip r:embed="rId3">
            <a:alphaModFix amt="60000"/>
          </a:blip>
          <a:srcRect t="24527" r="1" b="37924"/>
          <a:stretch/>
        </p:blipFill>
        <p:spPr>
          <a:xfrm>
            <a:off x="3048" y="0"/>
            <a:ext cx="12188952" cy="6856624"/>
          </a:xfrm>
          <a:prstGeom prst="rect">
            <a:avLst/>
          </a:prstGeom>
        </p:spPr>
      </p:pic>
      <p:sp>
        <p:nvSpPr>
          <p:cNvPr id="3" name="Content Placeholder 2">
            <a:extLst>
              <a:ext uri="{FF2B5EF4-FFF2-40B4-BE49-F238E27FC236}">
                <a16:creationId xmlns:a16="http://schemas.microsoft.com/office/drawing/2014/main" id="{930D04C0-CFF6-7D43-B9FB-096623159CF3}"/>
              </a:ext>
            </a:extLst>
          </p:cNvPr>
          <p:cNvSpPr>
            <a:spLocks noGrp="1"/>
          </p:cNvSpPr>
          <p:nvPr>
            <p:ph idx="1"/>
          </p:nvPr>
        </p:nvSpPr>
        <p:spPr>
          <a:xfrm>
            <a:off x="1399207" y="0"/>
            <a:ext cx="9954076" cy="5666872"/>
          </a:xfrm>
        </p:spPr>
        <p:txBody>
          <a:bodyPr anchor="ctr">
            <a:normAutofit/>
          </a:bodyPr>
          <a:lstStyle/>
          <a:p>
            <a:pPr marL="0" indent="0" algn="ctr">
              <a:lnSpc>
                <a:spcPct val="100000"/>
              </a:lnSpc>
              <a:buNone/>
            </a:pPr>
            <a:endParaRPr lang="en-RO" sz="1300" dirty="0">
              <a:solidFill>
                <a:srgbClr val="FFFFFF"/>
              </a:solidFill>
            </a:endParaRPr>
          </a:p>
          <a:p>
            <a:pPr algn="ctr">
              <a:lnSpc>
                <a:spcPct val="100000"/>
              </a:lnSpc>
            </a:pPr>
            <a:r>
              <a:rPr lang="en-IN" sz="1800" b="1" dirty="0">
                <a:solidFill>
                  <a:srgbClr val="FFFFFF"/>
                </a:solidFill>
              </a:rPr>
              <a:t>Organisations using theories related to the model of communications</a:t>
            </a:r>
            <a:endParaRPr lang="en-RO" sz="1800" b="1" dirty="0">
              <a:solidFill>
                <a:srgbClr val="FFFFFF"/>
              </a:solidFill>
            </a:endParaRPr>
          </a:p>
          <a:p>
            <a:pPr algn="ctr">
              <a:lnSpc>
                <a:spcPct val="100000"/>
              </a:lnSpc>
            </a:pPr>
            <a:r>
              <a:rPr lang="en-IN" sz="1800" dirty="0">
                <a:solidFill>
                  <a:srgbClr val="FFFFFF"/>
                </a:solidFill>
              </a:rPr>
              <a:t>SMCR model helps in analysing attitudes, knowledge, social system, and culture of the individual and then aligning these aspects with the communication channel (</a:t>
            </a:r>
            <a:r>
              <a:rPr lang="en-IN" sz="1800" dirty="0" err="1">
                <a:solidFill>
                  <a:srgbClr val="FFFFFF"/>
                </a:solidFill>
              </a:rPr>
              <a:t>Muyanga</a:t>
            </a:r>
            <a:r>
              <a:rPr lang="en-IN" sz="1800" dirty="0">
                <a:solidFill>
                  <a:srgbClr val="FFFFFF"/>
                </a:solidFill>
              </a:rPr>
              <a:t> and </a:t>
            </a:r>
            <a:r>
              <a:rPr lang="en-IN" sz="1800" dirty="0" err="1">
                <a:solidFill>
                  <a:srgbClr val="FFFFFF"/>
                </a:solidFill>
              </a:rPr>
              <a:t>Phir</a:t>
            </a:r>
            <a:r>
              <a:rPr lang="en-IN" sz="1800" dirty="0">
                <a:solidFill>
                  <a:srgbClr val="FFFFFF"/>
                </a:solidFill>
              </a:rPr>
              <a:t>, 2020). </a:t>
            </a:r>
            <a:endParaRPr lang="en-RO" sz="1800" dirty="0">
              <a:solidFill>
                <a:srgbClr val="FFFFFF"/>
              </a:solidFill>
            </a:endParaRPr>
          </a:p>
          <a:p>
            <a:pPr lvl="0" algn="ctr">
              <a:lnSpc>
                <a:spcPct val="100000"/>
              </a:lnSpc>
            </a:pPr>
            <a:r>
              <a:rPr lang="en-IN" sz="1800" dirty="0">
                <a:solidFill>
                  <a:srgbClr val="FFFFFF"/>
                </a:solidFill>
              </a:rPr>
              <a:t>The source helps in encoding the message</a:t>
            </a:r>
            <a:endParaRPr lang="en-RO" sz="1800" dirty="0">
              <a:solidFill>
                <a:srgbClr val="FFFFFF"/>
              </a:solidFill>
            </a:endParaRPr>
          </a:p>
          <a:p>
            <a:pPr lvl="0" algn="ctr">
              <a:lnSpc>
                <a:spcPct val="100000"/>
              </a:lnSpc>
            </a:pPr>
            <a:r>
              <a:rPr lang="en-IN" sz="1800" dirty="0">
                <a:solidFill>
                  <a:srgbClr val="FFFFFF"/>
                </a:solidFill>
              </a:rPr>
              <a:t>Message in any form, in this context it would be in content or structured form, then it would be channelised by the physical medium. </a:t>
            </a:r>
            <a:endParaRPr lang="en-RO" sz="1800" dirty="0">
              <a:solidFill>
                <a:srgbClr val="FFFFFF"/>
              </a:solidFill>
            </a:endParaRPr>
          </a:p>
          <a:p>
            <a:pPr lvl="0" algn="ctr">
              <a:lnSpc>
                <a:spcPct val="100000"/>
              </a:lnSpc>
            </a:pPr>
            <a:r>
              <a:rPr lang="en-IN" sz="1800" dirty="0">
                <a:solidFill>
                  <a:srgbClr val="FFFFFF"/>
                </a:solidFill>
              </a:rPr>
              <a:t>Hearing or seeing is used here as the channel, this would decode to the receiver. The receiver gets the channelised message and process through culture or social system. </a:t>
            </a:r>
            <a:endParaRPr lang="en-RO" sz="1800" dirty="0">
              <a:solidFill>
                <a:srgbClr val="FFFFFF"/>
              </a:solidFill>
            </a:endParaRPr>
          </a:p>
          <a:p>
            <a:pPr algn="ctr">
              <a:lnSpc>
                <a:spcPct val="100000"/>
              </a:lnSpc>
            </a:pPr>
            <a:endParaRPr lang="en-RO" sz="1300" dirty="0">
              <a:solidFill>
                <a:srgbClr val="FFFFFF"/>
              </a:solidFill>
            </a:endParaRPr>
          </a:p>
        </p:txBody>
      </p:sp>
      <p:pic>
        <p:nvPicPr>
          <p:cNvPr id="13" name="Picture 4" descr="BERLO'S SMCR MODEL OF COMMUNICATION">
            <a:extLst>
              <a:ext uri="{FF2B5EF4-FFF2-40B4-BE49-F238E27FC236}">
                <a16:creationId xmlns:a16="http://schemas.microsoft.com/office/drawing/2014/main" id="{2F9589A6-159D-624D-9128-AF9C9B2B4A19}"/>
              </a:ext>
            </a:extLst>
          </p:cNvPr>
          <p:cNvPicPr>
            <a:picLocks noChangeAspect="1" noChangeArrowheads="1"/>
          </p:cNvPicPr>
          <p:nvPr/>
        </p:nvPicPr>
        <p:blipFill>
          <a:blip r:embed="rId4"/>
          <a:srcRect/>
          <a:stretch>
            <a:fillRect/>
          </a:stretch>
        </p:blipFill>
        <p:spPr bwMode="auto">
          <a:xfrm>
            <a:off x="7530630" y="4500748"/>
            <a:ext cx="3472219" cy="222524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824075921"/>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9" name="Rectangle 28">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5" name="Rectangle 4">
            <a:extLst>
              <a:ext uri="{FF2B5EF4-FFF2-40B4-BE49-F238E27FC236}">
                <a16:creationId xmlns:a16="http://schemas.microsoft.com/office/drawing/2014/main" id="{5065A8A4-1177-7F41-B1A5-BFC9202423F3}"/>
              </a:ext>
            </a:extLst>
          </p:cNvPr>
          <p:cNvSpPr/>
          <p:nvPr/>
        </p:nvSpPr>
        <p:spPr>
          <a:xfrm>
            <a:off x="838200" y="2411653"/>
            <a:ext cx="4952681" cy="3728613"/>
          </a:xfrm>
          <a:prstGeom prst="rect">
            <a:avLst/>
          </a:prstGeom>
        </p:spPr>
        <p:txBody>
          <a:bodyPr vert="horz" lIns="91440" tIns="45720" rIns="91440" bIns="45720" rtlCol="0">
            <a:normAutofit/>
          </a:bodyPr>
          <a:lstStyle/>
          <a:p>
            <a:pPr indent="-228600">
              <a:lnSpc>
                <a:spcPct val="110000"/>
              </a:lnSpc>
              <a:spcAft>
                <a:spcPts val="1000"/>
              </a:spcAft>
              <a:buClr>
                <a:schemeClr val="accent1"/>
              </a:buClr>
              <a:buFont typeface="Arial" panose="020B0604020202020204" pitchFamily="34" charset="0"/>
              <a:buChar char="•"/>
            </a:pPr>
            <a:r>
              <a:rPr lang="en-US" b="1" dirty="0">
                <a:solidFill>
                  <a:schemeClr val="tx2"/>
                </a:solidFill>
              </a:rPr>
              <a:t>Figure 2 : SMCR model</a:t>
            </a:r>
            <a:endParaRPr lang="en-US" dirty="0">
              <a:solidFill>
                <a:schemeClr val="tx2"/>
              </a:solidFill>
            </a:endParaRPr>
          </a:p>
          <a:p>
            <a:pPr indent="-228600">
              <a:lnSpc>
                <a:spcPct val="110000"/>
              </a:lnSpc>
              <a:spcAft>
                <a:spcPts val="1000"/>
              </a:spcAft>
              <a:buClr>
                <a:schemeClr val="accent1"/>
              </a:buClr>
              <a:buFont typeface="Arial" panose="020B0604020202020204" pitchFamily="34" charset="0"/>
              <a:buChar char="•"/>
            </a:pPr>
            <a:r>
              <a:rPr lang="en-US" dirty="0">
                <a:solidFill>
                  <a:schemeClr val="tx2"/>
                </a:solidFill>
              </a:rPr>
              <a:t>(Source: Concept taken from </a:t>
            </a:r>
            <a:r>
              <a:rPr lang="en-US" dirty="0" err="1">
                <a:solidFill>
                  <a:schemeClr val="tx2"/>
                </a:solidFill>
              </a:rPr>
              <a:t>Muyanga</a:t>
            </a:r>
            <a:r>
              <a:rPr lang="en-US" dirty="0">
                <a:solidFill>
                  <a:schemeClr val="tx2"/>
                </a:solidFill>
              </a:rPr>
              <a:t> and </a:t>
            </a:r>
            <a:r>
              <a:rPr lang="en-US" dirty="0" err="1">
                <a:solidFill>
                  <a:schemeClr val="tx2"/>
                </a:solidFill>
              </a:rPr>
              <a:t>Phir</a:t>
            </a:r>
            <a:r>
              <a:rPr lang="en-US" dirty="0">
                <a:solidFill>
                  <a:schemeClr val="tx2"/>
                </a:solidFill>
              </a:rPr>
              <a:t>, 2020)</a:t>
            </a:r>
          </a:p>
          <a:p>
            <a:pPr indent="-228600">
              <a:lnSpc>
                <a:spcPct val="110000"/>
              </a:lnSpc>
              <a:spcAft>
                <a:spcPts val="1000"/>
              </a:spcAft>
              <a:buClr>
                <a:schemeClr val="accent1"/>
              </a:buClr>
              <a:buFont typeface="Arial" panose="020B0604020202020204" pitchFamily="34" charset="0"/>
              <a:buChar char="•"/>
            </a:pPr>
            <a:r>
              <a:rPr lang="en-US" dirty="0">
                <a:solidFill>
                  <a:schemeClr val="tx2"/>
                </a:solidFill>
              </a:rPr>
              <a:t>According to </a:t>
            </a:r>
            <a:r>
              <a:rPr lang="en-US" dirty="0" err="1">
                <a:solidFill>
                  <a:schemeClr val="tx2"/>
                </a:solidFill>
              </a:rPr>
              <a:t>Maneerutt</a:t>
            </a:r>
            <a:r>
              <a:rPr lang="en-US" dirty="0">
                <a:solidFill>
                  <a:schemeClr val="tx2"/>
                </a:solidFill>
              </a:rPr>
              <a:t> (2021), </a:t>
            </a:r>
            <a:r>
              <a:rPr lang="en-US" dirty="0" err="1">
                <a:solidFill>
                  <a:schemeClr val="tx2"/>
                </a:solidFill>
              </a:rPr>
              <a:t>Berlo’s</a:t>
            </a:r>
            <a:r>
              <a:rPr lang="en-US" dirty="0">
                <a:solidFill>
                  <a:schemeClr val="tx2"/>
                </a:solidFill>
              </a:rPr>
              <a:t> SMCR Model is frequently used by group leaders or team leaders in order to channel accurate communicative practices. </a:t>
            </a:r>
            <a:r>
              <a:rPr lang="en-US" b="1" i="1" dirty="0">
                <a:solidFill>
                  <a:schemeClr val="tx2"/>
                </a:solidFill>
              </a:rPr>
              <a:t>McDonald</a:t>
            </a:r>
            <a:r>
              <a:rPr lang="en-US" dirty="0">
                <a:solidFill>
                  <a:schemeClr val="tx2"/>
                </a:solidFill>
              </a:rPr>
              <a:t> this is intending to improve the internal communication between the group members and mitigate potential chances of miscommunication (Jose, 2021). </a:t>
            </a:r>
          </a:p>
        </p:txBody>
      </p:sp>
      <p:sp>
        <p:nvSpPr>
          <p:cNvPr id="31" name="Rectangle 30">
            <a:extLst>
              <a:ext uri="{FF2B5EF4-FFF2-40B4-BE49-F238E27FC236}">
                <a16:creationId xmlns:a16="http://schemas.microsoft.com/office/drawing/2014/main" id="{094C9708-F6A4-4956-B261-A4A2C4DFEB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8400" y="0"/>
            <a:ext cx="5943600" cy="6858000"/>
          </a:xfrm>
          <a:prstGeom prst="rect">
            <a:avLst/>
          </a:prstGeom>
          <a:solidFill>
            <a:schemeClr val="bg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3" name="Rectangle 32">
            <a:extLst>
              <a:ext uri="{FF2B5EF4-FFF2-40B4-BE49-F238E27FC236}">
                <a16:creationId xmlns:a16="http://schemas.microsoft.com/office/drawing/2014/main" id="{592DB257-3E16-4A3C-9E28-468282812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8400" y="0"/>
            <a:ext cx="59436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5" name="Rectangle 34">
            <a:extLst>
              <a:ext uri="{FF2B5EF4-FFF2-40B4-BE49-F238E27FC236}">
                <a16:creationId xmlns:a16="http://schemas.microsoft.com/office/drawing/2014/main" id="{487685E6-1160-459B-8C70-301404C06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248080" y="-1"/>
            <a:ext cx="5943919"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Logo&#10;&#10;Description automatically generated">
            <a:extLst>
              <a:ext uri="{FF2B5EF4-FFF2-40B4-BE49-F238E27FC236}">
                <a16:creationId xmlns:a16="http://schemas.microsoft.com/office/drawing/2014/main" id="{5257E723-74D9-2544-B420-92C2652B1728}"/>
              </a:ext>
            </a:extLst>
          </p:cNvPr>
          <p:cNvPicPr>
            <a:picLocks noChangeAspect="1"/>
          </p:cNvPicPr>
          <p:nvPr/>
        </p:nvPicPr>
        <p:blipFill>
          <a:blip r:embed="rId3"/>
          <a:stretch>
            <a:fillRect/>
          </a:stretch>
        </p:blipFill>
        <p:spPr>
          <a:xfrm>
            <a:off x="7432308" y="538478"/>
            <a:ext cx="3575786" cy="2708658"/>
          </a:xfrm>
          <a:prstGeom prst="rect">
            <a:avLst/>
          </a:prstGeom>
        </p:spPr>
      </p:pic>
      <p:pic>
        <p:nvPicPr>
          <p:cNvPr id="4" name="Content Placeholder 3" descr="SMCR Model of Communication- Berlo's SMCR Model of Communication">
            <a:extLst>
              <a:ext uri="{FF2B5EF4-FFF2-40B4-BE49-F238E27FC236}">
                <a16:creationId xmlns:a16="http://schemas.microsoft.com/office/drawing/2014/main" id="{01732A7E-E63F-F048-92BE-7A63EA0BDB95}"/>
              </a:ext>
            </a:extLst>
          </p:cNvPr>
          <p:cNvPicPr>
            <a:picLocks noGrp="1" noChangeAspect="1"/>
          </p:cNvPicPr>
          <p:nvPr>
            <p:ph idx="1"/>
          </p:nvPr>
        </p:nvPicPr>
        <p:blipFill>
          <a:blip r:embed="rId4"/>
          <a:stretch>
            <a:fillRect/>
          </a:stretch>
        </p:blipFill>
        <p:spPr bwMode="auto">
          <a:xfrm>
            <a:off x="6858001" y="3509358"/>
            <a:ext cx="4724400" cy="2539365"/>
          </a:xfrm>
          <a:prstGeom prst="rect">
            <a:avLst/>
          </a:prstGeom>
        </p:spPr>
      </p:pic>
    </p:spTree>
    <p:extLst>
      <p:ext uri="{BB962C8B-B14F-4D97-AF65-F5344CB8AC3E}">
        <p14:creationId xmlns:p14="http://schemas.microsoft.com/office/powerpoint/2010/main" val="4863495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4" name="Rectangle 13">
            <a:extLst>
              <a:ext uri="{FF2B5EF4-FFF2-40B4-BE49-F238E27FC236}">
                <a16:creationId xmlns:a16="http://schemas.microsoft.com/office/drawing/2014/main" id="{592DB257-3E16-4A3C-9E28-468282812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5989027"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Rectangle 15">
            <a:extLst>
              <a:ext uri="{FF2B5EF4-FFF2-40B4-BE49-F238E27FC236}">
                <a16:creationId xmlns:a16="http://schemas.microsoft.com/office/drawing/2014/main" id="{487685E6-1160-459B-8C70-301404C06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48" y="0"/>
            <a:ext cx="5989019"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094C9708-F6A4-4956-B261-A4A2C4DFEB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8400" y="0"/>
            <a:ext cx="5943600" cy="6858000"/>
          </a:xfrm>
          <a:prstGeom prst="rect">
            <a:avLst/>
          </a:prstGeom>
          <a:solidFill>
            <a:schemeClr val="bg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descr="A picture containing person, indoor&#10;&#10;Description automatically generated">
            <a:extLst>
              <a:ext uri="{FF2B5EF4-FFF2-40B4-BE49-F238E27FC236}">
                <a16:creationId xmlns:a16="http://schemas.microsoft.com/office/drawing/2014/main" id="{F747CCC8-E6A5-294C-BB2E-160F1E3A696B}"/>
              </a:ext>
            </a:extLst>
          </p:cNvPr>
          <p:cNvPicPr>
            <a:picLocks noChangeAspect="1"/>
          </p:cNvPicPr>
          <p:nvPr/>
        </p:nvPicPr>
        <p:blipFill>
          <a:blip r:embed="rId3"/>
          <a:stretch>
            <a:fillRect/>
          </a:stretch>
        </p:blipFill>
        <p:spPr>
          <a:xfrm>
            <a:off x="606552" y="1109972"/>
            <a:ext cx="4724400" cy="4724400"/>
          </a:xfrm>
          <a:prstGeom prst="rect">
            <a:avLst/>
          </a:prstGeom>
        </p:spPr>
      </p:pic>
      <p:sp>
        <p:nvSpPr>
          <p:cNvPr id="3" name="Content Placeholder 2">
            <a:extLst>
              <a:ext uri="{FF2B5EF4-FFF2-40B4-BE49-F238E27FC236}">
                <a16:creationId xmlns:a16="http://schemas.microsoft.com/office/drawing/2014/main" id="{C00E0639-C598-AB4F-A76A-5D9ED6B6BF46}"/>
              </a:ext>
            </a:extLst>
          </p:cNvPr>
          <p:cNvSpPr>
            <a:spLocks noGrp="1"/>
          </p:cNvSpPr>
          <p:nvPr>
            <p:ph idx="1"/>
          </p:nvPr>
        </p:nvSpPr>
        <p:spPr>
          <a:xfrm>
            <a:off x="6553200" y="782053"/>
            <a:ext cx="4952681" cy="5358213"/>
          </a:xfrm>
        </p:spPr>
        <p:txBody>
          <a:bodyPr>
            <a:normAutofit fontScale="70000" lnSpcReduction="20000"/>
          </a:bodyPr>
          <a:lstStyle/>
          <a:p>
            <a:r>
              <a:rPr lang="en-IN" sz="2300" b="1" dirty="0">
                <a:solidFill>
                  <a:schemeClr val="tx2"/>
                </a:solidFill>
              </a:rPr>
              <a:t>Types of barriers that can prevent effective communication between the organisation and their external stakeholders</a:t>
            </a:r>
            <a:endParaRPr lang="en-RO" sz="2300" b="1" dirty="0">
              <a:solidFill>
                <a:schemeClr val="tx2"/>
              </a:solidFill>
            </a:endParaRPr>
          </a:p>
          <a:p>
            <a:r>
              <a:rPr lang="en-IN" sz="2300" dirty="0">
                <a:solidFill>
                  <a:schemeClr val="tx2"/>
                </a:solidFill>
              </a:rPr>
              <a:t>Cultural differences along with language barriers can be a hindrance to effective communication (Yusof </a:t>
            </a:r>
            <a:r>
              <a:rPr lang="en-IN" sz="2300" i="1" dirty="0">
                <a:solidFill>
                  <a:schemeClr val="tx2"/>
                </a:solidFill>
              </a:rPr>
              <a:t>et al.</a:t>
            </a:r>
            <a:r>
              <a:rPr lang="en-IN" sz="2300" dirty="0">
                <a:solidFill>
                  <a:schemeClr val="tx2"/>
                </a:solidFill>
              </a:rPr>
              <a:t>, 2020). This can create reluctance from the consumer end. For food services like </a:t>
            </a:r>
            <a:r>
              <a:rPr lang="en-IN" sz="2300" b="1" i="1" dirty="0">
                <a:solidFill>
                  <a:schemeClr val="tx2"/>
                </a:solidFill>
              </a:rPr>
              <a:t>McDonald</a:t>
            </a:r>
            <a:r>
              <a:rPr lang="en-IN" sz="2300" dirty="0">
                <a:solidFill>
                  <a:schemeClr val="tx2"/>
                </a:solidFill>
              </a:rPr>
              <a:t>, it would affect the business, as it have to engage with the people in several ways like </a:t>
            </a:r>
            <a:r>
              <a:rPr lang="en-IN" sz="2300" dirty="0" err="1">
                <a:solidFill>
                  <a:schemeClr val="tx2"/>
                </a:solidFill>
              </a:rPr>
              <a:t>McDelivery</a:t>
            </a:r>
            <a:r>
              <a:rPr lang="en-IN" sz="2300" dirty="0">
                <a:solidFill>
                  <a:schemeClr val="tx2"/>
                </a:solidFill>
              </a:rPr>
              <a:t>, Click &amp; Serve, Drive thru, and Indoor dining (</a:t>
            </a:r>
            <a:r>
              <a:rPr lang="en-IN" sz="2300" dirty="0" err="1">
                <a:solidFill>
                  <a:schemeClr val="tx2"/>
                </a:solidFill>
              </a:rPr>
              <a:t>mcdonalds.com</a:t>
            </a:r>
            <a:r>
              <a:rPr lang="en-IN" sz="2300" dirty="0">
                <a:solidFill>
                  <a:schemeClr val="tx2"/>
                </a:solidFill>
              </a:rPr>
              <a:t>, 2022).  </a:t>
            </a:r>
            <a:endParaRPr lang="en-RO" sz="2300" dirty="0">
              <a:solidFill>
                <a:schemeClr val="tx2"/>
              </a:solidFill>
            </a:endParaRPr>
          </a:p>
          <a:p>
            <a:r>
              <a:rPr lang="en-IN" sz="2300" dirty="0">
                <a:solidFill>
                  <a:schemeClr val="tx1"/>
                </a:solidFill>
              </a:rPr>
              <a:t>Inability to communicate socially or intentional ignorance towards the consumers from the employees can impact the brand name. For </a:t>
            </a:r>
            <a:r>
              <a:rPr lang="en-IN" sz="2300" b="1" i="1" dirty="0">
                <a:solidFill>
                  <a:schemeClr val="tx1"/>
                </a:solidFill>
              </a:rPr>
              <a:t>McDonald</a:t>
            </a:r>
            <a:r>
              <a:rPr lang="en-IN" sz="2300" dirty="0">
                <a:solidFill>
                  <a:schemeClr val="tx1"/>
                </a:solidFill>
              </a:rPr>
              <a:t> this can create conflicts between employees and customers, also within the physical shop, it may cause chaos.  The code of conduct prohibits the employees from misbehaving (</a:t>
            </a:r>
            <a:r>
              <a:rPr lang="en-IN" sz="2300" dirty="0" err="1">
                <a:solidFill>
                  <a:schemeClr val="tx1"/>
                </a:solidFill>
              </a:rPr>
              <a:t>mcdonalds.com</a:t>
            </a:r>
            <a:r>
              <a:rPr lang="en-IN" sz="2300" dirty="0">
                <a:solidFill>
                  <a:schemeClr val="tx1"/>
                </a:solidFill>
              </a:rPr>
              <a:t>, 2022). </a:t>
            </a:r>
            <a:endParaRPr lang="en-RO" sz="2300" dirty="0">
              <a:solidFill>
                <a:schemeClr val="tx1"/>
              </a:solidFill>
            </a:endParaRPr>
          </a:p>
          <a:p>
            <a:endParaRPr lang="en-RO" sz="1700" dirty="0">
              <a:solidFill>
                <a:schemeClr val="tx2"/>
              </a:solidFill>
            </a:endParaRPr>
          </a:p>
        </p:txBody>
      </p:sp>
    </p:spTree>
    <p:extLst>
      <p:ext uri="{BB962C8B-B14F-4D97-AF65-F5344CB8AC3E}">
        <p14:creationId xmlns:p14="http://schemas.microsoft.com/office/powerpoint/2010/main" val="40236299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4" name="Rectangle 43">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46" name="Rectangle 45">
            <a:extLst>
              <a:ext uri="{FF2B5EF4-FFF2-40B4-BE49-F238E27FC236}">
                <a16:creationId xmlns:a16="http://schemas.microsoft.com/office/drawing/2014/main" id="{094C9708-F6A4-4956-B261-A4A2C4DFEB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7" y="0"/>
            <a:ext cx="12188952" cy="6858000"/>
          </a:xfrm>
          <a:prstGeom prst="rect">
            <a:avLst/>
          </a:prstGeom>
          <a:solidFill>
            <a:schemeClr val="bg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8" name="Rectangle 47">
            <a:extLst>
              <a:ext uri="{FF2B5EF4-FFF2-40B4-BE49-F238E27FC236}">
                <a16:creationId xmlns:a16="http://schemas.microsoft.com/office/drawing/2014/main" id="{592DB257-3E16-4A3C-9E28-468282812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201" y="0"/>
            <a:ext cx="6193866"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50" name="Rectangle 49">
            <a:extLst>
              <a:ext uri="{FF2B5EF4-FFF2-40B4-BE49-F238E27FC236}">
                <a16:creationId xmlns:a16="http://schemas.microsoft.com/office/drawing/2014/main" id="{487685E6-1160-459B-8C70-301404C06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 y="0"/>
            <a:ext cx="6181410"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Logo&#10;&#10;Description automatically generated">
            <a:extLst>
              <a:ext uri="{FF2B5EF4-FFF2-40B4-BE49-F238E27FC236}">
                <a16:creationId xmlns:a16="http://schemas.microsoft.com/office/drawing/2014/main" id="{A62E4538-99CB-6E4F-9860-81DC76DF7B4C}"/>
              </a:ext>
            </a:extLst>
          </p:cNvPr>
          <p:cNvPicPr>
            <a:picLocks noChangeAspect="1"/>
          </p:cNvPicPr>
          <p:nvPr/>
        </p:nvPicPr>
        <p:blipFill rotWithShape="1">
          <a:blip r:embed="rId3"/>
          <a:srcRect t="3757" r="-8" b="-8"/>
          <a:stretch/>
        </p:blipFill>
        <p:spPr>
          <a:xfrm>
            <a:off x="6858001" y="567942"/>
            <a:ext cx="4724400" cy="2728151"/>
          </a:xfrm>
          <a:prstGeom prst="rect">
            <a:avLst/>
          </a:prstGeom>
        </p:spPr>
      </p:pic>
      <p:pic>
        <p:nvPicPr>
          <p:cNvPr id="5" name="Picture 4" descr="A group of people posing for a photo&#10;&#10;Description automatically generated with medium confidence">
            <a:extLst>
              <a:ext uri="{FF2B5EF4-FFF2-40B4-BE49-F238E27FC236}">
                <a16:creationId xmlns:a16="http://schemas.microsoft.com/office/drawing/2014/main" id="{2656FBD2-137F-C34D-A3B4-28E52A90220A}"/>
              </a:ext>
            </a:extLst>
          </p:cNvPr>
          <p:cNvPicPr>
            <a:picLocks noChangeAspect="1"/>
          </p:cNvPicPr>
          <p:nvPr/>
        </p:nvPicPr>
        <p:blipFill rotWithShape="1">
          <a:blip r:embed="rId4"/>
          <a:srcRect b="13489"/>
          <a:stretch/>
        </p:blipFill>
        <p:spPr>
          <a:xfrm>
            <a:off x="6854952" y="3412115"/>
            <a:ext cx="4724400" cy="2728151"/>
          </a:xfrm>
          <a:prstGeom prst="rect">
            <a:avLst/>
          </a:prstGeom>
        </p:spPr>
      </p:pic>
      <p:graphicFrame>
        <p:nvGraphicFramePr>
          <p:cNvPr id="24" name="Content Placeholder 2">
            <a:extLst>
              <a:ext uri="{FF2B5EF4-FFF2-40B4-BE49-F238E27FC236}">
                <a16:creationId xmlns:a16="http://schemas.microsoft.com/office/drawing/2014/main" id="{7835183E-1066-0DEB-9E87-8B06E02F4DAA}"/>
              </a:ext>
            </a:extLst>
          </p:cNvPr>
          <p:cNvGraphicFramePr>
            <a:graphicFrameLocks noGrp="1"/>
          </p:cNvGraphicFramePr>
          <p:nvPr>
            <p:ph idx="1"/>
            <p:extLst>
              <p:ext uri="{D42A27DB-BD31-4B8C-83A1-F6EECF244321}">
                <p14:modId xmlns:p14="http://schemas.microsoft.com/office/powerpoint/2010/main" val="2811037415"/>
              </p:ext>
            </p:extLst>
          </p:nvPr>
        </p:nvGraphicFramePr>
        <p:xfrm>
          <a:off x="838200" y="2411653"/>
          <a:ext cx="4952681" cy="372861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8988509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5" name="Rectangle 24">
            <a:extLst>
              <a:ext uri="{FF2B5EF4-FFF2-40B4-BE49-F238E27FC236}">
                <a16:creationId xmlns:a16="http://schemas.microsoft.com/office/drawing/2014/main" id="{5A8C81AE-8F0D-49F3-9FB4-334B0DCDF1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27" name="Picture 26">
            <a:extLst>
              <a:ext uri="{FF2B5EF4-FFF2-40B4-BE49-F238E27FC236}">
                <a16:creationId xmlns:a16="http://schemas.microsoft.com/office/drawing/2014/main" id="{3A0AB1E0-FFE6-4D14-96E0-C0F76F64B9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rot="16200000">
            <a:off x="36314" y="-76122"/>
            <a:ext cx="1295924" cy="1374648"/>
          </a:xfrm>
          <a:prstGeom prst="rect">
            <a:avLst/>
          </a:prstGeom>
        </p:spPr>
      </p:pic>
      <p:sp>
        <p:nvSpPr>
          <p:cNvPr id="3" name="Content Placeholder 2">
            <a:extLst>
              <a:ext uri="{FF2B5EF4-FFF2-40B4-BE49-F238E27FC236}">
                <a16:creationId xmlns:a16="http://schemas.microsoft.com/office/drawing/2014/main" id="{0E822FD0-449F-6F46-8C7A-EA0CD7D82CF3}"/>
              </a:ext>
            </a:extLst>
          </p:cNvPr>
          <p:cNvSpPr>
            <a:spLocks noGrp="1"/>
          </p:cNvSpPr>
          <p:nvPr>
            <p:ph idx="1"/>
          </p:nvPr>
        </p:nvSpPr>
        <p:spPr>
          <a:xfrm>
            <a:off x="838200" y="950495"/>
            <a:ext cx="5257800" cy="5178594"/>
          </a:xfrm>
        </p:spPr>
        <p:txBody>
          <a:bodyPr>
            <a:normAutofit/>
          </a:bodyPr>
          <a:lstStyle/>
          <a:p>
            <a:r>
              <a:rPr lang="en-IN" sz="2400" b="1" i="1" dirty="0">
                <a:solidFill>
                  <a:schemeClr val="tx2"/>
                </a:solidFill>
              </a:rPr>
              <a:t>McDonald</a:t>
            </a:r>
            <a:r>
              <a:rPr lang="en-IN" sz="2400" dirty="0">
                <a:solidFill>
                  <a:schemeClr val="tx2"/>
                </a:solidFill>
              </a:rPr>
              <a:t> uses these ways to communicate with the employees, specifically non-verbal ways but it always stays formal. In addition to that verbal ways are preferred by the employees for intercommunication. Verbal channels must be improved and every other employee regardless of the hierarchy must take part in this. </a:t>
            </a:r>
            <a:endParaRPr lang="en-RO" sz="2400" dirty="0">
              <a:solidFill>
                <a:schemeClr val="tx2"/>
              </a:solidFill>
            </a:endParaRPr>
          </a:p>
          <a:p>
            <a:endParaRPr lang="en-RO" sz="1800" dirty="0">
              <a:solidFill>
                <a:schemeClr val="tx2"/>
              </a:solidFill>
            </a:endParaRPr>
          </a:p>
        </p:txBody>
      </p:sp>
      <p:pic>
        <p:nvPicPr>
          <p:cNvPr id="7" name="Picture 6" descr="Logo, company name&#10;&#10;Description automatically generated">
            <a:extLst>
              <a:ext uri="{FF2B5EF4-FFF2-40B4-BE49-F238E27FC236}">
                <a16:creationId xmlns:a16="http://schemas.microsoft.com/office/drawing/2014/main" id="{C008C30A-C593-B643-9C29-055C16C35971}"/>
              </a:ext>
            </a:extLst>
          </p:cNvPr>
          <p:cNvPicPr>
            <a:picLocks noChangeAspect="1"/>
          </p:cNvPicPr>
          <p:nvPr/>
        </p:nvPicPr>
        <p:blipFill rotWithShape="1">
          <a:blip r:embed="rId3"/>
          <a:srcRect t="32388" b="19166"/>
          <a:stretch/>
        </p:blipFill>
        <p:spPr>
          <a:xfrm>
            <a:off x="6477000" y="-36760"/>
            <a:ext cx="5722070" cy="3461697"/>
          </a:xfrm>
          <a:prstGeom prst="rect">
            <a:avLst/>
          </a:prstGeom>
        </p:spPr>
      </p:pic>
      <p:pic>
        <p:nvPicPr>
          <p:cNvPr id="9" name="Picture 8" descr="A picture containing text, building, outdoor, sidewalk&#10;&#10;Description automatically generated">
            <a:extLst>
              <a:ext uri="{FF2B5EF4-FFF2-40B4-BE49-F238E27FC236}">
                <a16:creationId xmlns:a16="http://schemas.microsoft.com/office/drawing/2014/main" id="{1ABC8A20-38AB-EE40-A909-C876FC6CF681}"/>
              </a:ext>
            </a:extLst>
          </p:cNvPr>
          <p:cNvPicPr>
            <a:picLocks noChangeAspect="1"/>
          </p:cNvPicPr>
          <p:nvPr/>
        </p:nvPicPr>
        <p:blipFill rotWithShape="1">
          <a:blip r:embed="rId4"/>
          <a:srcRect t="3628" r="-1" b="5738"/>
          <a:stretch/>
        </p:blipFill>
        <p:spPr>
          <a:xfrm>
            <a:off x="6477000" y="3396303"/>
            <a:ext cx="5722070" cy="3461697"/>
          </a:xfrm>
          <a:prstGeom prst="rect">
            <a:avLst/>
          </a:prstGeom>
        </p:spPr>
      </p:pic>
      <p:pic>
        <p:nvPicPr>
          <p:cNvPr id="29" name="Picture 28">
            <a:extLst>
              <a:ext uri="{FF2B5EF4-FFF2-40B4-BE49-F238E27FC236}">
                <a16:creationId xmlns:a16="http://schemas.microsoft.com/office/drawing/2014/main" id="{7047E834-B9F5-403B-98C3-A4B024A6419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duotone>
              <a:schemeClr val="accent1">
                <a:shade val="45000"/>
                <a:satMod val="135000"/>
              </a:schemeClr>
              <a:prstClr val="white"/>
            </a:duotone>
            <a:extLst>
              <a:ext uri="{28A0092B-C50C-407E-A947-70E740481C1C}">
                <a14:useLocalDpi xmlns:a14="http://schemas.microsoft.com/office/drawing/2010/main" val="0"/>
              </a:ext>
            </a:extLst>
          </a:blip>
          <a:srcRect r="46048"/>
          <a:stretch/>
        </p:blipFill>
        <p:spPr>
          <a:xfrm>
            <a:off x="10820400" y="3144779"/>
            <a:ext cx="1371600" cy="2548349"/>
          </a:xfrm>
          <a:prstGeom prst="rect">
            <a:avLst/>
          </a:prstGeom>
        </p:spPr>
      </p:pic>
    </p:spTree>
    <p:extLst>
      <p:ext uri="{BB962C8B-B14F-4D97-AF65-F5344CB8AC3E}">
        <p14:creationId xmlns:p14="http://schemas.microsoft.com/office/powerpoint/2010/main" val="4729666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E8B2F707-EF35-4955-8439-F76145F3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4" name="Rectangle 13">
            <a:extLst>
              <a:ext uri="{FF2B5EF4-FFF2-40B4-BE49-F238E27FC236}">
                <a16:creationId xmlns:a16="http://schemas.microsoft.com/office/drawing/2014/main" id="{3C8134F5-D8B2-4E75-AB7D-52504044E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blipFill dpi="0" rotWithShape="1">
            <a:blip r:embed="rId2">
              <a:alphaModFix amt="10000"/>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5E0B9860-8904-5243-94D8-0FB2C60BD17E}"/>
              </a:ext>
            </a:extLst>
          </p:cNvPr>
          <p:cNvPicPr>
            <a:picLocks noChangeAspect="1"/>
          </p:cNvPicPr>
          <p:nvPr/>
        </p:nvPicPr>
        <p:blipFill rotWithShape="1">
          <a:blip r:embed="rId3">
            <a:alphaModFix amt="60000"/>
          </a:blip>
          <a:srcRect l="10451" r="664"/>
          <a:stretch/>
        </p:blipFill>
        <p:spPr>
          <a:xfrm>
            <a:off x="-1524" y="1376"/>
            <a:ext cx="12188952" cy="6856624"/>
          </a:xfrm>
          <a:prstGeom prst="rect">
            <a:avLst/>
          </a:prstGeom>
        </p:spPr>
      </p:pic>
      <p:sp>
        <p:nvSpPr>
          <p:cNvPr id="3" name="Content Placeholder 2">
            <a:extLst>
              <a:ext uri="{FF2B5EF4-FFF2-40B4-BE49-F238E27FC236}">
                <a16:creationId xmlns:a16="http://schemas.microsoft.com/office/drawing/2014/main" id="{42786237-2CF1-074C-AD5E-AAD420665D92}"/>
              </a:ext>
            </a:extLst>
          </p:cNvPr>
          <p:cNvSpPr>
            <a:spLocks noGrp="1"/>
          </p:cNvSpPr>
          <p:nvPr>
            <p:ph idx="1"/>
          </p:nvPr>
        </p:nvSpPr>
        <p:spPr>
          <a:xfrm>
            <a:off x="954507" y="2478505"/>
            <a:ext cx="9954076" cy="3140242"/>
          </a:xfrm>
        </p:spPr>
        <p:txBody>
          <a:bodyPr anchor="ctr">
            <a:normAutofit/>
          </a:bodyPr>
          <a:lstStyle/>
          <a:p>
            <a:pPr algn="ctr"/>
            <a:r>
              <a:rPr lang="en-IN" sz="1800" b="1" dirty="0">
                <a:solidFill>
                  <a:schemeClr val="tx1"/>
                </a:solidFill>
              </a:rPr>
              <a:t>Conclusion</a:t>
            </a:r>
            <a:endParaRPr lang="en-RO" sz="1800" b="1" dirty="0">
              <a:solidFill>
                <a:schemeClr val="tx1"/>
              </a:solidFill>
            </a:endParaRPr>
          </a:p>
          <a:p>
            <a:pPr algn="ctr"/>
            <a:r>
              <a:rPr lang="en-IN" sz="2400" dirty="0">
                <a:solidFill>
                  <a:schemeClr val="tx1"/>
                </a:solidFill>
              </a:rPr>
              <a:t>In the conclusion, it is lucid that </a:t>
            </a:r>
            <a:r>
              <a:rPr lang="en-IN" sz="2400" b="1" i="1" dirty="0">
                <a:solidFill>
                  <a:schemeClr val="tx1"/>
                </a:solidFill>
              </a:rPr>
              <a:t>McDonald</a:t>
            </a:r>
            <a:r>
              <a:rPr lang="en-IN" sz="2400" dirty="0">
                <a:solidFill>
                  <a:schemeClr val="tx1"/>
                </a:solidFill>
              </a:rPr>
              <a:t> has an adequate practice regarding effective communication, but it can be improved. This group presentation focused on analysing effective communication practices, along with their benefits. It also includes barriers to these practices like cultural differences, but the attention and wide range of products the company is trying to improve</a:t>
            </a:r>
            <a:r>
              <a:rPr lang="en-IN" sz="1800" dirty="0">
                <a:solidFill>
                  <a:schemeClr val="tx1"/>
                </a:solidFill>
              </a:rPr>
              <a:t>.</a:t>
            </a:r>
            <a:endParaRPr lang="en-RO" sz="1800" dirty="0">
              <a:solidFill>
                <a:schemeClr val="tx1"/>
              </a:solidFill>
            </a:endParaRPr>
          </a:p>
          <a:p>
            <a:pPr algn="ctr"/>
            <a:endParaRPr lang="en-RO" sz="1800" dirty="0">
              <a:solidFill>
                <a:srgbClr val="FFFFFF"/>
              </a:solidFill>
            </a:endParaRPr>
          </a:p>
        </p:txBody>
      </p:sp>
    </p:spTree>
    <p:extLst>
      <p:ext uri="{BB962C8B-B14F-4D97-AF65-F5344CB8AC3E}">
        <p14:creationId xmlns:p14="http://schemas.microsoft.com/office/powerpoint/2010/main" val="3389262903"/>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1" name="Rectangle 20">
            <a:extLst>
              <a:ext uri="{FF2B5EF4-FFF2-40B4-BE49-F238E27FC236}">
                <a16:creationId xmlns:a16="http://schemas.microsoft.com/office/drawing/2014/main" id="{1DA57B7B-30D9-4515-9542-FFA699A3C8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3" name="Content Placeholder 2">
            <a:extLst>
              <a:ext uri="{FF2B5EF4-FFF2-40B4-BE49-F238E27FC236}">
                <a16:creationId xmlns:a16="http://schemas.microsoft.com/office/drawing/2014/main" id="{6BE437DB-FF3A-5249-8A1C-AC8D52F29FA4}"/>
              </a:ext>
            </a:extLst>
          </p:cNvPr>
          <p:cNvSpPr>
            <a:spLocks noGrp="1"/>
          </p:cNvSpPr>
          <p:nvPr>
            <p:ph idx="1"/>
          </p:nvPr>
        </p:nvSpPr>
        <p:spPr>
          <a:xfrm>
            <a:off x="757238" y="108284"/>
            <a:ext cx="8830995" cy="6004803"/>
          </a:xfrm>
        </p:spPr>
        <p:txBody>
          <a:bodyPr>
            <a:noAutofit/>
          </a:bodyPr>
          <a:lstStyle/>
          <a:p>
            <a:pPr>
              <a:lnSpc>
                <a:spcPct val="100000"/>
              </a:lnSpc>
            </a:pPr>
            <a:r>
              <a:rPr lang="en-IN" sz="1200" b="1" dirty="0">
                <a:solidFill>
                  <a:schemeClr val="tx2"/>
                </a:solidFill>
              </a:rPr>
              <a:t>References</a:t>
            </a:r>
            <a:endParaRPr lang="en-RO" sz="1200" b="1" dirty="0">
              <a:solidFill>
                <a:schemeClr val="tx2"/>
              </a:solidFill>
            </a:endParaRPr>
          </a:p>
          <a:p>
            <a:pPr>
              <a:lnSpc>
                <a:spcPct val="100000"/>
              </a:lnSpc>
            </a:pPr>
            <a:r>
              <a:rPr lang="en-IN" sz="1200" dirty="0">
                <a:solidFill>
                  <a:schemeClr val="tx2"/>
                </a:solidFill>
              </a:rPr>
              <a:t>Jose, J., 2021. </a:t>
            </a:r>
            <a:r>
              <a:rPr lang="en-IN" sz="1200" i="1" dirty="0" err="1">
                <a:solidFill>
                  <a:schemeClr val="tx2"/>
                </a:solidFill>
              </a:rPr>
              <a:t>Analyzing</a:t>
            </a:r>
            <a:r>
              <a:rPr lang="en-IN" sz="1200" i="1" dirty="0">
                <a:solidFill>
                  <a:schemeClr val="tx2"/>
                </a:solidFill>
              </a:rPr>
              <a:t> the necessity and impacts of organizational culture on the performance of McDonald UK Ltd</a:t>
            </a:r>
            <a:r>
              <a:rPr lang="en-IN" sz="1200" dirty="0">
                <a:solidFill>
                  <a:schemeClr val="tx2"/>
                </a:solidFill>
              </a:rPr>
              <a:t> (Doctoral dissertation, Dublin, National College of Ireland).</a:t>
            </a:r>
            <a:endParaRPr lang="en-RO" sz="1200" dirty="0">
              <a:solidFill>
                <a:schemeClr val="tx2"/>
              </a:solidFill>
            </a:endParaRPr>
          </a:p>
          <a:p>
            <a:pPr>
              <a:lnSpc>
                <a:spcPct val="100000"/>
              </a:lnSpc>
            </a:pPr>
            <a:r>
              <a:rPr lang="en-IN" sz="1200" dirty="0" err="1">
                <a:solidFill>
                  <a:schemeClr val="tx2"/>
                </a:solidFill>
              </a:rPr>
              <a:t>Lacerenza</a:t>
            </a:r>
            <a:r>
              <a:rPr lang="en-IN" sz="1200" dirty="0">
                <a:solidFill>
                  <a:schemeClr val="tx2"/>
                </a:solidFill>
              </a:rPr>
              <a:t>, C.N., Marlow, S.L., Tannenbaum, S.I. and Salas, E., 2018. Team development interventions: Evidence-based approaches for improving teamwork. </a:t>
            </a:r>
            <a:r>
              <a:rPr lang="en-IN" sz="1200" i="1" dirty="0">
                <a:solidFill>
                  <a:schemeClr val="tx2"/>
                </a:solidFill>
              </a:rPr>
              <a:t>American psychologist</a:t>
            </a:r>
            <a:r>
              <a:rPr lang="en-IN" sz="1200" dirty="0">
                <a:solidFill>
                  <a:schemeClr val="tx2"/>
                </a:solidFill>
              </a:rPr>
              <a:t>, </a:t>
            </a:r>
            <a:r>
              <a:rPr lang="en-IN" sz="1200" i="1" dirty="0">
                <a:solidFill>
                  <a:schemeClr val="tx2"/>
                </a:solidFill>
              </a:rPr>
              <a:t>73</a:t>
            </a:r>
            <a:r>
              <a:rPr lang="en-IN" sz="1200" dirty="0">
                <a:solidFill>
                  <a:schemeClr val="tx2"/>
                </a:solidFill>
              </a:rPr>
              <a:t>(4), p.517.</a:t>
            </a:r>
            <a:endParaRPr lang="en-RO" sz="1200" dirty="0">
              <a:solidFill>
                <a:schemeClr val="tx2"/>
              </a:solidFill>
            </a:endParaRPr>
          </a:p>
          <a:p>
            <a:pPr>
              <a:lnSpc>
                <a:spcPct val="100000"/>
              </a:lnSpc>
            </a:pPr>
            <a:r>
              <a:rPr lang="en-IN" sz="1200" dirty="0">
                <a:solidFill>
                  <a:schemeClr val="tx2"/>
                </a:solidFill>
              </a:rPr>
              <a:t>Latif, M.A. and Vang, J., 2021. Top management commitment and lean team members’ prosocial voice behaviour. </a:t>
            </a:r>
            <a:r>
              <a:rPr lang="en-IN" sz="1200" i="1" dirty="0">
                <a:solidFill>
                  <a:schemeClr val="tx2"/>
                </a:solidFill>
              </a:rPr>
              <a:t>International Journal of Lean Six Sigma</a:t>
            </a:r>
            <a:r>
              <a:rPr lang="en-IN" sz="1200" dirty="0">
                <a:solidFill>
                  <a:schemeClr val="tx2"/>
                </a:solidFill>
              </a:rPr>
              <a:t>.</a:t>
            </a:r>
            <a:endParaRPr lang="en-RO" sz="1200" dirty="0">
              <a:solidFill>
                <a:schemeClr val="tx2"/>
              </a:solidFill>
            </a:endParaRPr>
          </a:p>
          <a:p>
            <a:pPr>
              <a:lnSpc>
                <a:spcPct val="100000"/>
              </a:lnSpc>
            </a:pPr>
            <a:r>
              <a:rPr lang="en-IN" sz="1200" dirty="0" err="1">
                <a:solidFill>
                  <a:schemeClr val="tx2"/>
                </a:solidFill>
              </a:rPr>
              <a:t>Maneerutt</a:t>
            </a:r>
            <a:r>
              <a:rPr lang="en-IN" sz="1200" dirty="0">
                <a:solidFill>
                  <a:schemeClr val="tx2"/>
                </a:solidFill>
              </a:rPr>
              <a:t>, G., 2021. Miscommunication at the Workplace: Causes and Ways to Improve Internal Communication. </a:t>
            </a:r>
            <a:r>
              <a:rPr lang="en-IN" sz="1200" i="1" dirty="0">
                <a:solidFill>
                  <a:schemeClr val="tx2"/>
                </a:solidFill>
              </a:rPr>
              <a:t>AU-GSB e-JOURNAL</a:t>
            </a:r>
            <a:r>
              <a:rPr lang="en-IN" sz="1200" dirty="0">
                <a:solidFill>
                  <a:schemeClr val="tx2"/>
                </a:solidFill>
              </a:rPr>
              <a:t>, </a:t>
            </a:r>
            <a:r>
              <a:rPr lang="en-IN" sz="1200" i="1" dirty="0">
                <a:solidFill>
                  <a:schemeClr val="tx2"/>
                </a:solidFill>
              </a:rPr>
              <a:t>14</a:t>
            </a:r>
            <a:r>
              <a:rPr lang="en-IN" sz="1200" dirty="0">
                <a:solidFill>
                  <a:schemeClr val="tx2"/>
                </a:solidFill>
              </a:rPr>
              <a:t>(2), pp.155-166.</a:t>
            </a:r>
            <a:endParaRPr lang="en-RO" sz="1200" dirty="0">
              <a:solidFill>
                <a:schemeClr val="tx2"/>
              </a:solidFill>
            </a:endParaRPr>
          </a:p>
          <a:p>
            <a:pPr>
              <a:lnSpc>
                <a:spcPct val="100000"/>
              </a:lnSpc>
            </a:pPr>
            <a:r>
              <a:rPr lang="en-IN" sz="1200" dirty="0" err="1">
                <a:solidFill>
                  <a:schemeClr val="tx2"/>
                </a:solidFill>
              </a:rPr>
              <a:t>mcdonalds.com</a:t>
            </a:r>
            <a:r>
              <a:rPr lang="en-IN" sz="1200" dirty="0">
                <a:solidFill>
                  <a:schemeClr val="tx2"/>
                </a:solidFill>
              </a:rPr>
              <a:t>, 2022,</a:t>
            </a:r>
            <a:r>
              <a:rPr lang="en-IN" sz="1200" i="1" dirty="0">
                <a:solidFill>
                  <a:schemeClr val="tx2"/>
                </a:solidFill>
              </a:rPr>
              <a:t> Diversity, Equity &amp; Inclusion </a:t>
            </a:r>
            <a:r>
              <a:rPr lang="en-IN" sz="1200" dirty="0">
                <a:solidFill>
                  <a:schemeClr val="tx2"/>
                </a:solidFill>
              </a:rPr>
              <a:t>[Online] Available at: https://</a:t>
            </a:r>
            <a:r>
              <a:rPr lang="en-IN" sz="1200" dirty="0" err="1">
                <a:solidFill>
                  <a:schemeClr val="tx2"/>
                </a:solidFill>
              </a:rPr>
              <a:t>corporate.mcdonalds.com</a:t>
            </a:r>
            <a:r>
              <a:rPr lang="en-IN" sz="1200" dirty="0">
                <a:solidFill>
                  <a:schemeClr val="tx2"/>
                </a:solidFill>
              </a:rPr>
              <a:t>/</a:t>
            </a:r>
            <a:r>
              <a:rPr lang="en-IN" sz="1200" dirty="0" err="1">
                <a:solidFill>
                  <a:schemeClr val="tx2"/>
                </a:solidFill>
              </a:rPr>
              <a:t>corpmcd</a:t>
            </a:r>
            <a:r>
              <a:rPr lang="en-IN" sz="1200" dirty="0">
                <a:solidFill>
                  <a:schemeClr val="tx2"/>
                </a:solidFill>
              </a:rPr>
              <a:t>/our-purpose-and-impact/jobs-inclusion-and-empowerment/diversity-and-</a:t>
            </a:r>
            <a:r>
              <a:rPr lang="en-IN" sz="1200" dirty="0" err="1">
                <a:solidFill>
                  <a:schemeClr val="tx2"/>
                </a:solidFill>
              </a:rPr>
              <a:t>inclusion.html</a:t>
            </a:r>
            <a:r>
              <a:rPr lang="en-IN" sz="1200" dirty="0">
                <a:solidFill>
                  <a:schemeClr val="tx2"/>
                </a:solidFill>
              </a:rPr>
              <a:t> [Accessed on 20 March 2022]</a:t>
            </a:r>
            <a:endParaRPr lang="en-RO" sz="1200" dirty="0">
              <a:solidFill>
                <a:schemeClr val="tx2"/>
              </a:solidFill>
            </a:endParaRPr>
          </a:p>
          <a:p>
            <a:pPr>
              <a:lnSpc>
                <a:spcPct val="100000"/>
              </a:lnSpc>
            </a:pPr>
            <a:r>
              <a:rPr lang="en-IN" sz="1200" dirty="0" err="1">
                <a:solidFill>
                  <a:schemeClr val="tx2"/>
                </a:solidFill>
              </a:rPr>
              <a:t>mcdonalds.com</a:t>
            </a:r>
            <a:r>
              <a:rPr lang="en-IN" sz="1200" dirty="0">
                <a:solidFill>
                  <a:schemeClr val="tx2"/>
                </a:solidFill>
              </a:rPr>
              <a:t>, 2022, </a:t>
            </a:r>
            <a:r>
              <a:rPr lang="en-IN" sz="1200" i="1" dirty="0">
                <a:solidFill>
                  <a:schemeClr val="tx2"/>
                </a:solidFill>
              </a:rPr>
              <a:t>Our brand </a:t>
            </a:r>
            <a:r>
              <a:rPr lang="en-IN" sz="1200" dirty="0">
                <a:solidFill>
                  <a:schemeClr val="tx2"/>
                </a:solidFill>
              </a:rPr>
              <a:t>[Online] Available at: https://</a:t>
            </a:r>
            <a:r>
              <a:rPr lang="en-IN" sz="1200" dirty="0" err="1">
                <a:solidFill>
                  <a:schemeClr val="tx2"/>
                </a:solidFill>
              </a:rPr>
              <a:t>www.mcdonalds.com</a:t>
            </a:r>
            <a:r>
              <a:rPr lang="en-IN" sz="1200" dirty="0">
                <a:solidFill>
                  <a:schemeClr val="tx2"/>
                </a:solidFill>
              </a:rPr>
              <a:t>/</a:t>
            </a:r>
            <a:r>
              <a:rPr lang="en-IN" sz="1200" dirty="0" err="1">
                <a:solidFill>
                  <a:schemeClr val="tx2"/>
                </a:solidFill>
              </a:rPr>
              <a:t>gb</a:t>
            </a:r>
            <a:r>
              <a:rPr lang="en-IN" sz="1200" dirty="0">
                <a:solidFill>
                  <a:schemeClr val="tx2"/>
                </a:solidFill>
              </a:rPr>
              <a:t>/</a:t>
            </a:r>
            <a:r>
              <a:rPr lang="en-IN" sz="1200" dirty="0" err="1">
                <a:solidFill>
                  <a:schemeClr val="tx2"/>
                </a:solidFill>
              </a:rPr>
              <a:t>en-gb.html</a:t>
            </a:r>
            <a:r>
              <a:rPr lang="en-IN" sz="1200" dirty="0">
                <a:solidFill>
                  <a:schemeClr val="tx2"/>
                </a:solidFill>
              </a:rPr>
              <a:t> [Accessed on 20 March 2022]</a:t>
            </a:r>
            <a:endParaRPr lang="en-RO" sz="1200" dirty="0">
              <a:solidFill>
                <a:schemeClr val="tx2"/>
              </a:solidFill>
            </a:endParaRPr>
          </a:p>
          <a:p>
            <a:pPr>
              <a:lnSpc>
                <a:spcPct val="100000"/>
              </a:lnSpc>
            </a:pPr>
            <a:r>
              <a:rPr lang="en-IN" sz="1200" dirty="0" err="1">
                <a:solidFill>
                  <a:schemeClr val="tx2"/>
                </a:solidFill>
              </a:rPr>
              <a:t>mcdonalds.com</a:t>
            </a:r>
            <a:r>
              <a:rPr lang="en-IN" sz="1200" dirty="0">
                <a:solidFill>
                  <a:schemeClr val="tx2"/>
                </a:solidFill>
              </a:rPr>
              <a:t>, 2022, </a:t>
            </a:r>
            <a:r>
              <a:rPr lang="en-IN" sz="1200" i="1" dirty="0">
                <a:solidFill>
                  <a:schemeClr val="tx2"/>
                </a:solidFill>
              </a:rPr>
              <a:t>We’re open </a:t>
            </a:r>
            <a:r>
              <a:rPr lang="en-IN" sz="1200" dirty="0">
                <a:solidFill>
                  <a:schemeClr val="tx2"/>
                </a:solidFill>
              </a:rPr>
              <a:t>[Online] Available at: https://</a:t>
            </a:r>
            <a:r>
              <a:rPr lang="en-IN" sz="1200" dirty="0" err="1">
                <a:solidFill>
                  <a:schemeClr val="tx2"/>
                </a:solidFill>
              </a:rPr>
              <a:t>www.mcdonalds.com</a:t>
            </a:r>
            <a:r>
              <a:rPr lang="en-IN" sz="1200" dirty="0">
                <a:solidFill>
                  <a:schemeClr val="tx2"/>
                </a:solidFill>
              </a:rPr>
              <a:t>/</a:t>
            </a:r>
            <a:r>
              <a:rPr lang="en-IN" sz="1200" dirty="0" err="1">
                <a:solidFill>
                  <a:schemeClr val="tx2"/>
                </a:solidFill>
              </a:rPr>
              <a:t>gb</a:t>
            </a:r>
            <a:r>
              <a:rPr lang="en-IN" sz="1200" dirty="0">
                <a:solidFill>
                  <a:schemeClr val="tx2"/>
                </a:solidFill>
              </a:rPr>
              <a:t>/</a:t>
            </a:r>
            <a:r>
              <a:rPr lang="en-IN" sz="1200" dirty="0" err="1">
                <a:solidFill>
                  <a:schemeClr val="tx2"/>
                </a:solidFill>
              </a:rPr>
              <a:t>en-gb.html</a:t>
            </a:r>
            <a:r>
              <a:rPr lang="en-IN" sz="1200" dirty="0">
                <a:solidFill>
                  <a:schemeClr val="tx2"/>
                </a:solidFill>
              </a:rPr>
              <a:t> [Accessed on 20 March 2022]</a:t>
            </a:r>
            <a:endParaRPr lang="en-RO" sz="1200" dirty="0">
              <a:solidFill>
                <a:schemeClr val="tx2"/>
              </a:solidFill>
            </a:endParaRPr>
          </a:p>
          <a:p>
            <a:pPr>
              <a:lnSpc>
                <a:spcPct val="100000"/>
              </a:lnSpc>
            </a:pPr>
            <a:r>
              <a:rPr lang="en-IN" sz="1200" dirty="0" err="1">
                <a:solidFill>
                  <a:schemeClr val="tx2"/>
                </a:solidFill>
              </a:rPr>
              <a:t>Muyanga</a:t>
            </a:r>
            <a:r>
              <a:rPr lang="en-IN" sz="1200" dirty="0">
                <a:solidFill>
                  <a:schemeClr val="tx2"/>
                </a:solidFill>
              </a:rPr>
              <a:t>, C.C. and Phiri, J., 2020. Assessment of Effective Communication in International Schools in Developing Countries Based on the </a:t>
            </a:r>
            <a:r>
              <a:rPr lang="en-IN" sz="1200" dirty="0" err="1">
                <a:solidFill>
                  <a:schemeClr val="tx2"/>
                </a:solidFill>
              </a:rPr>
              <a:t>Berlo’s</a:t>
            </a:r>
            <a:r>
              <a:rPr lang="en-IN" sz="1200" dirty="0">
                <a:solidFill>
                  <a:schemeClr val="tx2"/>
                </a:solidFill>
              </a:rPr>
              <a:t> SMCR Model. </a:t>
            </a:r>
            <a:r>
              <a:rPr lang="en-IN" sz="1200" i="1" dirty="0">
                <a:solidFill>
                  <a:schemeClr val="tx2"/>
                </a:solidFill>
              </a:rPr>
              <a:t>Open Journal of Business and Management</a:t>
            </a:r>
            <a:r>
              <a:rPr lang="en-IN" sz="1200" dirty="0">
                <a:solidFill>
                  <a:schemeClr val="tx2"/>
                </a:solidFill>
              </a:rPr>
              <a:t>, </a:t>
            </a:r>
            <a:r>
              <a:rPr lang="en-IN" sz="1200" i="1" dirty="0">
                <a:solidFill>
                  <a:schemeClr val="tx2"/>
                </a:solidFill>
              </a:rPr>
              <a:t>9</a:t>
            </a:r>
            <a:r>
              <a:rPr lang="en-IN" sz="1200" dirty="0">
                <a:solidFill>
                  <a:schemeClr val="tx2"/>
                </a:solidFill>
              </a:rPr>
              <a:t>(1), pp.448-459.</a:t>
            </a:r>
            <a:endParaRPr lang="en-RO" sz="1200" dirty="0">
              <a:solidFill>
                <a:schemeClr val="tx2"/>
              </a:solidFill>
            </a:endParaRPr>
          </a:p>
          <a:p>
            <a:pPr>
              <a:lnSpc>
                <a:spcPct val="100000"/>
              </a:lnSpc>
            </a:pPr>
            <a:r>
              <a:rPr lang="en-IN" sz="1200" dirty="0">
                <a:solidFill>
                  <a:schemeClr val="tx2"/>
                </a:solidFill>
              </a:rPr>
              <a:t>No, P., 2021. Effective Communication as a Tool for Achieving Organizational Goals and Objectives. </a:t>
            </a:r>
            <a:r>
              <a:rPr lang="en-IN" sz="1200" i="1" dirty="0">
                <a:solidFill>
                  <a:schemeClr val="tx2"/>
                </a:solidFill>
              </a:rPr>
              <a:t>Journal of Economics, Finance And Management Studies</a:t>
            </a:r>
            <a:r>
              <a:rPr lang="en-IN" sz="1200" dirty="0">
                <a:solidFill>
                  <a:schemeClr val="tx2"/>
                </a:solidFill>
              </a:rPr>
              <a:t>, p.265.</a:t>
            </a:r>
            <a:endParaRPr lang="en-RO" sz="1200" dirty="0">
              <a:solidFill>
                <a:schemeClr val="tx2"/>
              </a:solidFill>
            </a:endParaRPr>
          </a:p>
          <a:p>
            <a:pPr>
              <a:lnSpc>
                <a:spcPct val="100000"/>
              </a:lnSpc>
            </a:pPr>
            <a:r>
              <a:rPr lang="en-IN" sz="1200" dirty="0" err="1">
                <a:solidFill>
                  <a:schemeClr val="tx2"/>
                </a:solidFill>
              </a:rPr>
              <a:t>Otte</a:t>
            </a:r>
            <a:r>
              <a:rPr lang="en-IN" sz="1200" dirty="0">
                <a:solidFill>
                  <a:schemeClr val="tx2"/>
                </a:solidFill>
              </a:rPr>
              <a:t>, K.P., </a:t>
            </a:r>
            <a:r>
              <a:rPr lang="en-IN" sz="1200" dirty="0" err="1">
                <a:solidFill>
                  <a:schemeClr val="tx2"/>
                </a:solidFill>
              </a:rPr>
              <a:t>Konradt</a:t>
            </a:r>
            <a:r>
              <a:rPr lang="en-IN" sz="1200" dirty="0">
                <a:solidFill>
                  <a:schemeClr val="tx2"/>
                </a:solidFill>
              </a:rPr>
              <a:t>, U. and </a:t>
            </a:r>
            <a:r>
              <a:rPr lang="en-IN" sz="1200" dirty="0" err="1">
                <a:solidFill>
                  <a:schemeClr val="tx2"/>
                </a:solidFill>
              </a:rPr>
              <a:t>Oldeweme</a:t>
            </a:r>
            <a:r>
              <a:rPr lang="en-IN" sz="1200" dirty="0">
                <a:solidFill>
                  <a:schemeClr val="tx2"/>
                </a:solidFill>
              </a:rPr>
              <a:t>, M., 2018. Effective team reflection: the role of quality and quantity. </a:t>
            </a:r>
            <a:r>
              <a:rPr lang="en-IN" sz="1200" i="1" dirty="0">
                <a:solidFill>
                  <a:schemeClr val="tx2"/>
                </a:solidFill>
              </a:rPr>
              <a:t>Small Group Research</a:t>
            </a:r>
            <a:r>
              <a:rPr lang="en-IN" sz="1200" dirty="0">
                <a:solidFill>
                  <a:schemeClr val="tx2"/>
                </a:solidFill>
              </a:rPr>
              <a:t>, </a:t>
            </a:r>
            <a:r>
              <a:rPr lang="en-IN" sz="1200" i="1" dirty="0">
                <a:solidFill>
                  <a:schemeClr val="tx2"/>
                </a:solidFill>
              </a:rPr>
              <a:t>49</a:t>
            </a:r>
            <a:r>
              <a:rPr lang="en-IN" sz="1200" dirty="0">
                <a:solidFill>
                  <a:schemeClr val="tx2"/>
                </a:solidFill>
              </a:rPr>
              <a:t>(6), pp.739-766.</a:t>
            </a:r>
            <a:endParaRPr lang="en-RO" sz="1200" dirty="0">
              <a:solidFill>
                <a:schemeClr val="tx2"/>
              </a:solidFill>
            </a:endParaRPr>
          </a:p>
          <a:p>
            <a:pPr>
              <a:lnSpc>
                <a:spcPct val="100000"/>
              </a:lnSpc>
            </a:pPr>
            <a:r>
              <a:rPr lang="en-IN" sz="1200" dirty="0" err="1">
                <a:solidFill>
                  <a:schemeClr val="tx2"/>
                </a:solidFill>
              </a:rPr>
              <a:t>people.mcdonalds.co.uk</a:t>
            </a:r>
            <a:r>
              <a:rPr lang="en-IN" sz="1200" dirty="0">
                <a:solidFill>
                  <a:schemeClr val="tx2"/>
                </a:solidFill>
              </a:rPr>
              <a:t>, 2022,</a:t>
            </a:r>
            <a:r>
              <a:rPr lang="en-IN" sz="1200" i="1" dirty="0">
                <a:solidFill>
                  <a:schemeClr val="tx2"/>
                </a:solidFill>
              </a:rPr>
              <a:t> Our culture </a:t>
            </a:r>
            <a:r>
              <a:rPr lang="en-IN" sz="1200" dirty="0">
                <a:solidFill>
                  <a:schemeClr val="tx2"/>
                </a:solidFill>
              </a:rPr>
              <a:t>[Online] Available at: https://</a:t>
            </a:r>
            <a:r>
              <a:rPr lang="en-IN" sz="1200" dirty="0" err="1">
                <a:solidFill>
                  <a:schemeClr val="tx2"/>
                </a:solidFill>
              </a:rPr>
              <a:t>people.mcdonalds.co.uk</a:t>
            </a:r>
            <a:r>
              <a:rPr lang="en-IN" sz="1200" dirty="0">
                <a:solidFill>
                  <a:schemeClr val="tx2"/>
                </a:solidFill>
              </a:rPr>
              <a:t>/why-</a:t>
            </a:r>
            <a:r>
              <a:rPr lang="en-IN" sz="1200" dirty="0" err="1">
                <a:solidFill>
                  <a:schemeClr val="tx2"/>
                </a:solidFill>
              </a:rPr>
              <a:t>mcdonalds</a:t>
            </a:r>
            <a:r>
              <a:rPr lang="en-IN" sz="1200" dirty="0">
                <a:solidFill>
                  <a:schemeClr val="tx2"/>
                </a:solidFill>
              </a:rPr>
              <a:t>/our-brand/</a:t>
            </a:r>
            <a:endParaRPr lang="en-RO" sz="1200" dirty="0">
              <a:solidFill>
                <a:schemeClr val="tx2"/>
              </a:solidFill>
            </a:endParaRPr>
          </a:p>
          <a:p>
            <a:pPr>
              <a:lnSpc>
                <a:spcPct val="100000"/>
              </a:lnSpc>
            </a:pPr>
            <a:r>
              <a:rPr lang="en-IN" sz="1200" dirty="0">
                <a:solidFill>
                  <a:schemeClr val="tx2"/>
                </a:solidFill>
              </a:rPr>
              <a:t>Salinas, O., </a:t>
            </a:r>
            <a:r>
              <a:rPr lang="en-IN" sz="1200" dirty="0" err="1">
                <a:solidFill>
                  <a:schemeClr val="tx2"/>
                </a:solidFill>
              </a:rPr>
              <a:t>Riquelme</a:t>
            </a:r>
            <a:r>
              <a:rPr lang="en-IN" sz="1200" dirty="0">
                <a:solidFill>
                  <a:schemeClr val="tx2"/>
                </a:solidFill>
              </a:rPr>
              <a:t>, F., Munoz, R., </a:t>
            </a:r>
            <a:r>
              <a:rPr lang="en-IN" sz="1200" dirty="0" err="1">
                <a:solidFill>
                  <a:schemeClr val="tx2"/>
                </a:solidFill>
              </a:rPr>
              <a:t>Cechinel</a:t>
            </a:r>
            <a:r>
              <a:rPr lang="en-IN" sz="1200" dirty="0">
                <a:solidFill>
                  <a:schemeClr val="tx2"/>
                </a:solidFill>
              </a:rPr>
              <a:t>, C., Martinez, R. and </a:t>
            </a:r>
            <a:r>
              <a:rPr lang="en-IN" sz="1200" dirty="0" err="1">
                <a:solidFill>
                  <a:schemeClr val="tx2"/>
                </a:solidFill>
              </a:rPr>
              <a:t>Monsalves</a:t>
            </a:r>
            <a:r>
              <a:rPr lang="en-IN" sz="1200" dirty="0">
                <a:solidFill>
                  <a:schemeClr val="tx2"/>
                </a:solidFill>
              </a:rPr>
              <a:t>, D., 2021, November. Can Analytics of Speaking Time Serve as Indicators of Effective Team Communication and Collaboration?. In </a:t>
            </a:r>
            <a:r>
              <a:rPr lang="en-IN" sz="1200" i="1" dirty="0">
                <a:solidFill>
                  <a:schemeClr val="tx2"/>
                </a:solidFill>
              </a:rPr>
              <a:t>X Latin American Conference on Human Computer Interaction</a:t>
            </a:r>
            <a:r>
              <a:rPr lang="en-IN" sz="1200" dirty="0">
                <a:solidFill>
                  <a:schemeClr val="tx2"/>
                </a:solidFill>
              </a:rPr>
              <a:t> (pp. 1-4).</a:t>
            </a:r>
            <a:endParaRPr lang="en-RO" sz="1200" dirty="0">
              <a:solidFill>
                <a:schemeClr val="tx2"/>
              </a:solidFill>
            </a:endParaRPr>
          </a:p>
          <a:p>
            <a:pPr>
              <a:lnSpc>
                <a:spcPct val="100000"/>
              </a:lnSpc>
            </a:pPr>
            <a:endParaRPr lang="en-RO" sz="1200" dirty="0">
              <a:solidFill>
                <a:schemeClr val="tx2"/>
              </a:solidFill>
            </a:endParaRPr>
          </a:p>
        </p:txBody>
      </p:sp>
      <p:sp>
        <p:nvSpPr>
          <p:cNvPr id="23" name="Rectangle 22">
            <a:extLst>
              <a:ext uri="{FF2B5EF4-FFF2-40B4-BE49-F238E27FC236}">
                <a16:creationId xmlns:a16="http://schemas.microsoft.com/office/drawing/2014/main" id="{9729F241-2B1B-40E9-A72C-63955DFFF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8481" y="0"/>
            <a:ext cx="2143519"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52B4B9D7-F359-44A2-87B4-EAFA68AA97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8481" y="0"/>
            <a:ext cx="2143519" cy="6858000"/>
          </a:xfrm>
          <a:prstGeom prst="rect">
            <a:avLst/>
          </a:prstGeom>
          <a:blipFill dpi="0" rotWithShape="1">
            <a:blip r:embed="rId2">
              <a:alphaModFix amt="40000"/>
              <a:duotone>
                <a:schemeClr val="accent1">
                  <a:shade val="45000"/>
                  <a:satMod val="135000"/>
                </a:schemeClr>
                <a:prstClr val="white"/>
              </a:duotone>
            </a:blip>
            <a:srcRect/>
            <a:tile tx="889000" ty="0" sx="100000" sy="100000" flip="xy" algn="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7977751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5A8C81AE-8F0D-49F3-9FB4-334B0DCDF1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4" name="Picture 13">
            <a:extLst>
              <a:ext uri="{FF2B5EF4-FFF2-40B4-BE49-F238E27FC236}">
                <a16:creationId xmlns:a16="http://schemas.microsoft.com/office/drawing/2014/main" id="{29DA4B2B-B54E-43B4-A1A4-EB704F7F3D4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53001" t="54841" r="-1"/>
          <a:stretch/>
        </p:blipFill>
        <p:spPr>
          <a:xfrm>
            <a:off x="0" y="0"/>
            <a:ext cx="872377" cy="838200"/>
          </a:xfrm>
          <a:prstGeom prst="rect">
            <a:avLst/>
          </a:prstGeom>
        </p:spPr>
      </p:pic>
      <p:sp>
        <p:nvSpPr>
          <p:cNvPr id="2" name="Title 1">
            <a:extLst>
              <a:ext uri="{FF2B5EF4-FFF2-40B4-BE49-F238E27FC236}">
                <a16:creationId xmlns:a16="http://schemas.microsoft.com/office/drawing/2014/main" id="{DC708EC8-72CD-344F-A88D-77DD773BA7E8}"/>
              </a:ext>
            </a:extLst>
          </p:cNvPr>
          <p:cNvSpPr>
            <a:spLocks noGrp="1"/>
          </p:cNvSpPr>
          <p:nvPr>
            <p:ph type="title"/>
          </p:nvPr>
        </p:nvSpPr>
        <p:spPr>
          <a:xfrm>
            <a:off x="838200" y="559813"/>
            <a:ext cx="5638800" cy="1573786"/>
          </a:xfrm>
        </p:spPr>
        <p:txBody>
          <a:bodyPr vert="horz" lIns="91440" tIns="45720" rIns="91440" bIns="45720" rtlCol="0" anchor="ctr">
            <a:normAutofit/>
          </a:bodyPr>
          <a:lstStyle/>
          <a:p>
            <a:r>
              <a:rPr lang="en-US" dirty="0">
                <a:solidFill>
                  <a:schemeClr val="tx2"/>
                </a:solidFill>
              </a:rPr>
              <a:t>                             Task 2 </a:t>
            </a:r>
          </a:p>
        </p:txBody>
      </p:sp>
      <p:sp>
        <p:nvSpPr>
          <p:cNvPr id="5" name="Rectangle 1">
            <a:extLst>
              <a:ext uri="{FF2B5EF4-FFF2-40B4-BE49-F238E27FC236}">
                <a16:creationId xmlns:a16="http://schemas.microsoft.com/office/drawing/2014/main" id="{1902DD6E-9731-604A-B15C-86A033628CE8}"/>
              </a:ext>
            </a:extLst>
          </p:cNvPr>
          <p:cNvSpPr>
            <a:spLocks noChangeArrowheads="1"/>
          </p:cNvSpPr>
          <p:nvPr/>
        </p:nvSpPr>
        <p:spPr bwMode="auto">
          <a:xfrm>
            <a:off x="6687160" y="559814"/>
            <a:ext cx="4633486" cy="157378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228600" eaLnBrk="1" fontAlgn="base" hangingPunct="1">
              <a:lnSpc>
                <a:spcPct val="110000"/>
              </a:lnSpc>
              <a:spcBef>
                <a:spcPct val="0"/>
              </a:spcBef>
              <a:spcAft>
                <a:spcPts val="600"/>
              </a:spcAft>
              <a:buClr>
                <a:schemeClr val="accent1"/>
              </a:buClr>
              <a:buSzTx/>
              <a:buFont typeface="Arial" panose="020B0604020202020204" pitchFamily="34" charset="0"/>
              <a:buChar char="•"/>
              <a:tabLst/>
            </a:pPr>
            <a:r>
              <a:rPr kumimoji="0" lang="en-US" altLang="en-RO" b="1" i="1" u="none" strike="noStrike" cap="none" normalizeH="0" baseline="0">
                <a:ln>
                  <a:noFill/>
                </a:ln>
                <a:solidFill>
                  <a:schemeClr val="tx2"/>
                </a:solidFill>
                <a:effectLst/>
                <a:latin typeface="+mn-lt"/>
              </a:rPr>
              <a:t>Task 2: Evaluation slide</a:t>
            </a:r>
            <a:endParaRPr kumimoji="0" lang="en-US" altLang="en-RO" b="0" i="0" u="none" strike="noStrike" cap="none" normalizeH="0" baseline="0">
              <a:ln>
                <a:noFill/>
              </a:ln>
              <a:solidFill>
                <a:schemeClr val="tx2"/>
              </a:solidFill>
              <a:effectLst/>
              <a:latin typeface="+mn-lt"/>
            </a:endParaRPr>
          </a:p>
        </p:txBody>
      </p:sp>
      <p:pic>
        <p:nvPicPr>
          <p:cNvPr id="16" name="Picture 15">
            <a:extLst>
              <a:ext uri="{FF2B5EF4-FFF2-40B4-BE49-F238E27FC236}">
                <a16:creationId xmlns:a16="http://schemas.microsoft.com/office/drawing/2014/main" id="{1C32610F-5445-4E12-87F6-F0591ABE7A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r="73964"/>
          <a:stretch/>
        </p:blipFill>
        <p:spPr>
          <a:xfrm>
            <a:off x="11527047" y="3144779"/>
            <a:ext cx="661905" cy="2548349"/>
          </a:xfrm>
          <a:prstGeom prst="rect">
            <a:avLst/>
          </a:prstGeom>
        </p:spPr>
      </p:pic>
      <p:graphicFrame>
        <p:nvGraphicFramePr>
          <p:cNvPr id="4" name="Content Placeholder 3">
            <a:extLst>
              <a:ext uri="{FF2B5EF4-FFF2-40B4-BE49-F238E27FC236}">
                <a16:creationId xmlns:a16="http://schemas.microsoft.com/office/drawing/2014/main" id="{F1AF9832-0069-3D4B-99A7-3577AE289171}"/>
              </a:ext>
            </a:extLst>
          </p:cNvPr>
          <p:cNvGraphicFramePr>
            <a:graphicFrameLocks noGrp="1"/>
          </p:cNvGraphicFramePr>
          <p:nvPr>
            <p:ph idx="1"/>
            <p:extLst>
              <p:ext uri="{D42A27DB-BD31-4B8C-83A1-F6EECF244321}">
                <p14:modId xmlns:p14="http://schemas.microsoft.com/office/powerpoint/2010/main" val="1517040002"/>
              </p:ext>
            </p:extLst>
          </p:nvPr>
        </p:nvGraphicFramePr>
        <p:xfrm>
          <a:off x="838200" y="2754171"/>
          <a:ext cx="10515601" cy="3182788"/>
        </p:xfrm>
        <a:graphic>
          <a:graphicData uri="http://schemas.openxmlformats.org/drawingml/2006/table">
            <a:tbl>
              <a:tblPr firstRow="1" firstCol="1" bandRow="1"/>
              <a:tblGrid>
                <a:gridCol w="2539540">
                  <a:extLst>
                    <a:ext uri="{9D8B030D-6E8A-4147-A177-3AD203B41FA5}">
                      <a16:colId xmlns:a16="http://schemas.microsoft.com/office/drawing/2014/main" val="1725126196"/>
                    </a:ext>
                  </a:extLst>
                </a:gridCol>
                <a:gridCol w="2717744">
                  <a:extLst>
                    <a:ext uri="{9D8B030D-6E8A-4147-A177-3AD203B41FA5}">
                      <a16:colId xmlns:a16="http://schemas.microsoft.com/office/drawing/2014/main" val="821216390"/>
                    </a:ext>
                  </a:extLst>
                </a:gridCol>
                <a:gridCol w="2717744">
                  <a:extLst>
                    <a:ext uri="{9D8B030D-6E8A-4147-A177-3AD203B41FA5}">
                      <a16:colId xmlns:a16="http://schemas.microsoft.com/office/drawing/2014/main" val="4105940341"/>
                    </a:ext>
                  </a:extLst>
                </a:gridCol>
                <a:gridCol w="2540573">
                  <a:extLst>
                    <a:ext uri="{9D8B030D-6E8A-4147-A177-3AD203B41FA5}">
                      <a16:colId xmlns:a16="http://schemas.microsoft.com/office/drawing/2014/main" val="138058733"/>
                    </a:ext>
                  </a:extLst>
                </a:gridCol>
              </a:tblGrid>
              <a:tr h="355035">
                <a:tc>
                  <a:txBody>
                    <a:bodyPr/>
                    <a:lstStyle/>
                    <a:p>
                      <a:pPr algn="ctr" fontAlgn="t">
                        <a:lnSpc>
                          <a:spcPct val="150000"/>
                        </a:lnSpc>
                        <a:spcBef>
                          <a:spcPts val="0"/>
                        </a:spcBef>
                        <a:spcAft>
                          <a:spcPts val="1000"/>
                        </a:spcAft>
                      </a:pPr>
                      <a:r>
                        <a:rPr lang="en-IN" sz="1300" b="1" i="0" u="none" strike="noStrike">
                          <a:effectLst/>
                          <a:latin typeface="Times New Roman" panose="02020603050405020304" pitchFamily="18" charset="0"/>
                          <a:ea typeface="Calibri" panose="020F0502020204030204" pitchFamily="34" charset="0"/>
                          <a:cs typeface="Times New Roman" panose="02020603050405020304" pitchFamily="18" charset="0"/>
                        </a:rPr>
                        <a:t>Team worker’s name</a:t>
                      </a:r>
                      <a:endParaRPr lang="en-IN" sz="2000" b="0" i="0" u="none" strike="noStrike">
                        <a:effectLst/>
                        <a:latin typeface="Arial" panose="020B0604020202020204" pitchFamily="34" charset="0"/>
                      </a:endParaRPr>
                    </a:p>
                  </a:txBody>
                  <a:tcPr marL="75988" marR="75988" marT="1055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6D9F1"/>
                    </a:solidFill>
                  </a:tcPr>
                </a:tc>
                <a:tc>
                  <a:txBody>
                    <a:bodyPr/>
                    <a:lstStyle/>
                    <a:p>
                      <a:pPr algn="ctr" fontAlgn="t">
                        <a:lnSpc>
                          <a:spcPct val="150000"/>
                        </a:lnSpc>
                        <a:spcBef>
                          <a:spcPts val="0"/>
                        </a:spcBef>
                        <a:spcAft>
                          <a:spcPts val="1000"/>
                        </a:spcAft>
                      </a:pPr>
                      <a:r>
                        <a:rPr lang="en-IN" sz="1300" b="1" i="0" u="none" strike="noStrike">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Assigned job roles</a:t>
                      </a:r>
                      <a:endParaRPr lang="en-IN" sz="2000" b="0" i="0" u="none" strike="noStrike">
                        <a:effectLst/>
                        <a:latin typeface="Arial" panose="020B0604020202020204" pitchFamily="34" charset="0"/>
                      </a:endParaRPr>
                    </a:p>
                  </a:txBody>
                  <a:tcPr marL="75988" marR="75988" marT="1055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6D9F1"/>
                    </a:solidFill>
                  </a:tcPr>
                </a:tc>
                <a:tc>
                  <a:txBody>
                    <a:bodyPr/>
                    <a:lstStyle/>
                    <a:p>
                      <a:pPr algn="ctr" fontAlgn="t">
                        <a:lnSpc>
                          <a:spcPct val="150000"/>
                        </a:lnSpc>
                        <a:spcBef>
                          <a:spcPts val="0"/>
                        </a:spcBef>
                        <a:spcAft>
                          <a:spcPts val="1000"/>
                        </a:spcAft>
                      </a:pPr>
                      <a:r>
                        <a:rPr lang="en-IN" sz="1300" b="1" i="0" u="none" strike="noStrike">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Provided output</a:t>
                      </a:r>
                      <a:endParaRPr lang="en-IN" sz="2000" b="0" i="0" u="none" strike="noStrike">
                        <a:effectLst/>
                        <a:latin typeface="Arial" panose="020B0604020202020204" pitchFamily="34" charset="0"/>
                      </a:endParaRPr>
                    </a:p>
                  </a:txBody>
                  <a:tcPr marL="75988" marR="75988" marT="1055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6D9F1"/>
                    </a:solidFill>
                  </a:tcPr>
                </a:tc>
                <a:tc>
                  <a:txBody>
                    <a:bodyPr/>
                    <a:lstStyle/>
                    <a:p>
                      <a:pPr algn="ctr" fontAlgn="t">
                        <a:lnSpc>
                          <a:spcPct val="150000"/>
                        </a:lnSpc>
                        <a:spcBef>
                          <a:spcPts val="0"/>
                        </a:spcBef>
                        <a:spcAft>
                          <a:spcPts val="1000"/>
                        </a:spcAft>
                      </a:pPr>
                      <a:r>
                        <a:rPr lang="en-IN" sz="1300" b="1" i="0" u="none" strike="noStrike">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Evaluation (1-5)</a:t>
                      </a:r>
                      <a:endParaRPr lang="en-IN" sz="2000" b="0" i="0" u="none" strike="noStrike">
                        <a:effectLst/>
                        <a:latin typeface="Arial" panose="020B0604020202020204" pitchFamily="34" charset="0"/>
                      </a:endParaRPr>
                    </a:p>
                  </a:txBody>
                  <a:tcPr marL="75988" marR="75988" marT="1055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6D9F1"/>
                    </a:solidFill>
                  </a:tcPr>
                </a:tc>
                <a:extLst>
                  <a:ext uri="{0D108BD9-81ED-4DB2-BD59-A6C34878D82A}">
                    <a16:rowId xmlns:a16="http://schemas.microsoft.com/office/drawing/2014/main" val="179926932"/>
                  </a:ext>
                </a:extLst>
              </a:tr>
              <a:tr h="355035">
                <a:tc>
                  <a:txBody>
                    <a:bodyPr/>
                    <a:lstStyle/>
                    <a:p>
                      <a:pPr marL="347472" indent="-347472" algn="just" fontAlgn="t">
                        <a:lnSpc>
                          <a:spcPct val="150000"/>
                        </a:lnSpc>
                        <a:spcBef>
                          <a:spcPts val="0"/>
                        </a:spcBef>
                        <a:spcAft>
                          <a:spcPts val="1000"/>
                        </a:spcAft>
                        <a:buClrTx/>
                        <a:buSzPts val="1200"/>
                        <a:buFont typeface="+mj-lt"/>
                        <a:buAutoNum type="arabicPeriod"/>
                      </a:pPr>
                      <a:r>
                        <a:rPr lang="en-IN" sz="1300" b="0" i="0" u="none" strike="noStrike">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ab</a:t>
                      </a:r>
                      <a:endParaRPr lang="en-IN" sz="1300" b="0" i="0" u="none" strike="noStrike">
                        <a:effectLst/>
                        <a:latin typeface="Arial" panose="020B0604020202020204" pitchFamily="34" charset="0"/>
                      </a:endParaRPr>
                    </a:p>
                  </a:txBody>
                  <a:tcPr marL="75988" marR="75988" marT="1055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5B8B7"/>
                    </a:solidFill>
                  </a:tcPr>
                </a:tc>
                <a:tc>
                  <a:txBody>
                    <a:bodyPr/>
                    <a:lstStyle/>
                    <a:p>
                      <a:pPr algn="just" fontAlgn="t">
                        <a:lnSpc>
                          <a:spcPct val="150000"/>
                        </a:lnSpc>
                        <a:spcBef>
                          <a:spcPts val="0"/>
                        </a:spcBef>
                        <a:spcAft>
                          <a:spcPts val="1000"/>
                        </a:spcAft>
                      </a:pPr>
                      <a:r>
                        <a:rPr lang="en-IN" sz="1300" b="0" i="0" u="none" strike="noStrike">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Team building and time management</a:t>
                      </a:r>
                      <a:endParaRPr lang="en-IN" sz="2000" b="0" i="0" u="none" strike="noStrike">
                        <a:effectLst/>
                        <a:latin typeface="Arial" panose="020B0604020202020204" pitchFamily="34" charset="0"/>
                      </a:endParaRPr>
                    </a:p>
                  </a:txBody>
                  <a:tcPr marL="75988" marR="75988" marT="1055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6E3BC"/>
                    </a:solidFill>
                  </a:tcPr>
                </a:tc>
                <a:tc>
                  <a:txBody>
                    <a:bodyPr/>
                    <a:lstStyle/>
                    <a:p>
                      <a:pPr algn="just" fontAlgn="t">
                        <a:lnSpc>
                          <a:spcPct val="150000"/>
                        </a:lnSpc>
                        <a:spcBef>
                          <a:spcPts val="0"/>
                        </a:spcBef>
                        <a:spcAft>
                          <a:spcPts val="1000"/>
                        </a:spcAft>
                      </a:pPr>
                      <a:r>
                        <a:rPr lang="en-IN" sz="1300" b="0" i="0" u="none" strike="noStrike">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Team was adequately resourceful.</a:t>
                      </a:r>
                      <a:endParaRPr lang="en-IN" sz="2000" b="0" i="0" u="none" strike="noStrike">
                        <a:effectLst/>
                        <a:latin typeface="Arial" panose="020B0604020202020204" pitchFamily="34" charset="0"/>
                      </a:endParaRPr>
                    </a:p>
                  </a:txBody>
                  <a:tcPr marL="75988" marR="75988" marT="1055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CC0D9"/>
                    </a:solidFill>
                  </a:tcPr>
                </a:tc>
                <a:tc>
                  <a:txBody>
                    <a:bodyPr/>
                    <a:lstStyle/>
                    <a:p>
                      <a:pPr algn="just" fontAlgn="t">
                        <a:lnSpc>
                          <a:spcPct val="150000"/>
                        </a:lnSpc>
                        <a:spcBef>
                          <a:spcPts val="0"/>
                        </a:spcBef>
                        <a:spcAft>
                          <a:spcPts val="1000"/>
                        </a:spcAft>
                      </a:pPr>
                      <a:r>
                        <a:rPr lang="en-IN" sz="1300" b="0" i="0" u="none" strike="noStrike">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3</a:t>
                      </a:r>
                      <a:endParaRPr lang="en-IN" sz="2000" b="0" i="0" u="none" strike="noStrike">
                        <a:effectLst/>
                        <a:latin typeface="Arial" panose="020B0604020202020204" pitchFamily="34" charset="0"/>
                      </a:endParaRPr>
                    </a:p>
                  </a:txBody>
                  <a:tcPr marL="75988" marR="75988" marT="1055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BD4B4"/>
                    </a:solidFill>
                  </a:tcPr>
                </a:tc>
                <a:extLst>
                  <a:ext uri="{0D108BD9-81ED-4DB2-BD59-A6C34878D82A}">
                    <a16:rowId xmlns:a16="http://schemas.microsoft.com/office/drawing/2014/main" val="740938449"/>
                  </a:ext>
                </a:extLst>
              </a:tr>
              <a:tr h="355035">
                <a:tc>
                  <a:txBody>
                    <a:bodyPr/>
                    <a:lstStyle/>
                    <a:p>
                      <a:pPr marL="347472" indent="-347472" algn="just" fontAlgn="t">
                        <a:lnSpc>
                          <a:spcPct val="150000"/>
                        </a:lnSpc>
                        <a:spcBef>
                          <a:spcPts val="0"/>
                        </a:spcBef>
                        <a:spcAft>
                          <a:spcPts val="1000"/>
                        </a:spcAft>
                        <a:buClrTx/>
                        <a:buSzPts val="1200"/>
                        <a:buFont typeface="+mj-lt"/>
                        <a:buAutoNum type="arabicPeriod"/>
                      </a:pPr>
                      <a:r>
                        <a:rPr lang="en-IN" sz="1300" b="0" i="0" u="none" strike="noStrike">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cd</a:t>
                      </a:r>
                      <a:endParaRPr lang="en-IN" sz="1300" b="0" i="0" u="none" strike="noStrike">
                        <a:effectLst/>
                        <a:latin typeface="Arial" panose="020B0604020202020204" pitchFamily="34" charset="0"/>
                      </a:endParaRPr>
                    </a:p>
                  </a:txBody>
                  <a:tcPr marL="75988" marR="75988" marT="1055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5B8B7"/>
                    </a:solidFill>
                  </a:tcPr>
                </a:tc>
                <a:tc>
                  <a:txBody>
                    <a:bodyPr/>
                    <a:lstStyle/>
                    <a:p>
                      <a:pPr algn="just" fontAlgn="t">
                        <a:lnSpc>
                          <a:spcPct val="150000"/>
                        </a:lnSpc>
                        <a:spcBef>
                          <a:spcPts val="0"/>
                        </a:spcBef>
                        <a:spcAft>
                          <a:spcPts val="1000"/>
                        </a:spcAft>
                      </a:pPr>
                      <a:r>
                        <a:rPr lang="en-IN" sz="1300" b="0" i="0" u="none" strike="noStrike">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Data collection</a:t>
                      </a:r>
                      <a:endParaRPr lang="en-IN" sz="2000" b="0" i="0" u="none" strike="noStrike">
                        <a:effectLst/>
                        <a:latin typeface="Arial" panose="020B0604020202020204" pitchFamily="34" charset="0"/>
                      </a:endParaRPr>
                    </a:p>
                  </a:txBody>
                  <a:tcPr marL="75988" marR="75988" marT="1055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6E3BC"/>
                    </a:solidFill>
                  </a:tcPr>
                </a:tc>
                <a:tc>
                  <a:txBody>
                    <a:bodyPr/>
                    <a:lstStyle/>
                    <a:p>
                      <a:pPr algn="just" fontAlgn="t">
                        <a:lnSpc>
                          <a:spcPct val="150000"/>
                        </a:lnSpc>
                        <a:spcBef>
                          <a:spcPts val="0"/>
                        </a:spcBef>
                        <a:spcAft>
                          <a:spcPts val="1000"/>
                        </a:spcAft>
                      </a:pPr>
                      <a:r>
                        <a:rPr lang="en-IN" sz="1300" b="0" i="0" u="none" strike="noStrike">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Interviews and surveys are used.</a:t>
                      </a:r>
                      <a:endParaRPr lang="en-IN" sz="2000" b="0" i="0" u="none" strike="noStrike">
                        <a:effectLst/>
                        <a:latin typeface="Arial" panose="020B0604020202020204" pitchFamily="34" charset="0"/>
                      </a:endParaRPr>
                    </a:p>
                  </a:txBody>
                  <a:tcPr marL="75988" marR="75988" marT="1055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CC0D9"/>
                    </a:solidFill>
                  </a:tcPr>
                </a:tc>
                <a:tc>
                  <a:txBody>
                    <a:bodyPr/>
                    <a:lstStyle/>
                    <a:p>
                      <a:pPr algn="just" fontAlgn="t">
                        <a:lnSpc>
                          <a:spcPct val="150000"/>
                        </a:lnSpc>
                        <a:spcBef>
                          <a:spcPts val="0"/>
                        </a:spcBef>
                        <a:spcAft>
                          <a:spcPts val="1000"/>
                        </a:spcAft>
                      </a:pPr>
                      <a:r>
                        <a:rPr lang="en-IN" sz="1300" b="0" i="0" u="none" strike="noStrike">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3</a:t>
                      </a:r>
                      <a:endParaRPr lang="en-IN" sz="2000" b="0" i="0" u="none" strike="noStrike">
                        <a:effectLst/>
                        <a:latin typeface="Arial" panose="020B0604020202020204" pitchFamily="34" charset="0"/>
                      </a:endParaRPr>
                    </a:p>
                  </a:txBody>
                  <a:tcPr marL="75988" marR="75988" marT="1055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BD4B4"/>
                    </a:solidFill>
                  </a:tcPr>
                </a:tc>
                <a:extLst>
                  <a:ext uri="{0D108BD9-81ED-4DB2-BD59-A6C34878D82A}">
                    <a16:rowId xmlns:a16="http://schemas.microsoft.com/office/drawing/2014/main" val="116809444"/>
                  </a:ext>
                </a:extLst>
              </a:tr>
              <a:tr h="355035">
                <a:tc>
                  <a:txBody>
                    <a:bodyPr/>
                    <a:lstStyle/>
                    <a:p>
                      <a:pPr marL="347472" indent="-347472" algn="just" fontAlgn="t">
                        <a:lnSpc>
                          <a:spcPct val="150000"/>
                        </a:lnSpc>
                        <a:spcBef>
                          <a:spcPts val="0"/>
                        </a:spcBef>
                        <a:spcAft>
                          <a:spcPts val="1000"/>
                        </a:spcAft>
                        <a:buClrTx/>
                        <a:buSzPts val="1200"/>
                        <a:buFont typeface="+mj-lt"/>
                        <a:buAutoNum type="arabicPeriod"/>
                      </a:pPr>
                      <a:r>
                        <a:rPr lang="en-IN" sz="1300" b="0" i="0" u="none" strike="noStrike">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ef</a:t>
                      </a:r>
                      <a:endParaRPr lang="en-IN" sz="1300" b="0" i="0" u="none" strike="noStrike">
                        <a:effectLst/>
                        <a:latin typeface="Arial" panose="020B0604020202020204" pitchFamily="34" charset="0"/>
                      </a:endParaRPr>
                    </a:p>
                  </a:txBody>
                  <a:tcPr marL="75988" marR="75988" marT="1055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5B8B7"/>
                    </a:solidFill>
                  </a:tcPr>
                </a:tc>
                <a:tc>
                  <a:txBody>
                    <a:bodyPr/>
                    <a:lstStyle/>
                    <a:p>
                      <a:pPr algn="just" fontAlgn="t">
                        <a:lnSpc>
                          <a:spcPct val="150000"/>
                        </a:lnSpc>
                        <a:spcBef>
                          <a:spcPts val="0"/>
                        </a:spcBef>
                        <a:spcAft>
                          <a:spcPts val="1000"/>
                        </a:spcAft>
                      </a:pPr>
                      <a:r>
                        <a:rPr lang="en-IN" sz="1300" b="0" i="0" u="none" strike="noStrike">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Data analysis</a:t>
                      </a:r>
                      <a:endParaRPr lang="en-IN" sz="2000" b="0" i="0" u="none" strike="noStrike">
                        <a:effectLst/>
                        <a:latin typeface="Arial" panose="020B0604020202020204" pitchFamily="34" charset="0"/>
                      </a:endParaRPr>
                    </a:p>
                  </a:txBody>
                  <a:tcPr marL="75988" marR="75988" marT="1055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6E3BC"/>
                    </a:solidFill>
                  </a:tcPr>
                </a:tc>
                <a:tc>
                  <a:txBody>
                    <a:bodyPr/>
                    <a:lstStyle/>
                    <a:p>
                      <a:pPr algn="just" fontAlgn="t">
                        <a:lnSpc>
                          <a:spcPct val="150000"/>
                        </a:lnSpc>
                        <a:spcBef>
                          <a:spcPts val="0"/>
                        </a:spcBef>
                        <a:spcAft>
                          <a:spcPts val="1000"/>
                        </a:spcAft>
                      </a:pPr>
                      <a:r>
                        <a:rPr lang="en-IN" sz="1300" b="0" i="0" u="none" strike="noStrike">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Tools like excel and word are used</a:t>
                      </a:r>
                      <a:endParaRPr lang="en-IN" sz="2000" b="0" i="0" u="none" strike="noStrike">
                        <a:effectLst/>
                        <a:latin typeface="Arial" panose="020B0604020202020204" pitchFamily="34" charset="0"/>
                      </a:endParaRPr>
                    </a:p>
                  </a:txBody>
                  <a:tcPr marL="75988" marR="75988" marT="1055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CC0D9"/>
                    </a:solidFill>
                  </a:tcPr>
                </a:tc>
                <a:tc>
                  <a:txBody>
                    <a:bodyPr/>
                    <a:lstStyle/>
                    <a:p>
                      <a:pPr algn="just" fontAlgn="t">
                        <a:lnSpc>
                          <a:spcPct val="150000"/>
                        </a:lnSpc>
                        <a:spcBef>
                          <a:spcPts val="0"/>
                        </a:spcBef>
                        <a:spcAft>
                          <a:spcPts val="1000"/>
                        </a:spcAft>
                      </a:pPr>
                      <a:r>
                        <a:rPr lang="en-IN" sz="1300" b="0" i="0" u="none" strike="noStrike">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4</a:t>
                      </a:r>
                      <a:endParaRPr lang="en-IN" sz="2000" b="0" i="0" u="none" strike="noStrike">
                        <a:effectLst/>
                        <a:latin typeface="Arial" panose="020B0604020202020204" pitchFamily="34" charset="0"/>
                      </a:endParaRPr>
                    </a:p>
                  </a:txBody>
                  <a:tcPr marL="75988" marR="75988" marT="1055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BD4B4"/>
                    </a:solidFill>
                  </a:tcPr>
                </a:tc>
                <a:extLst>
                  <a:ext uri="{0D108BD9-81ED-4DB2-BD59-A6C34878D82A}">
                    <a16:rowId xmlns:a16="http://schemas.microsoft.com/office/drawing/2014/main" val="2766312207"/>
                  </a:ext>
                </a:extLst>
              </a:tr>
              <a:tr h="1103660">
                <a:tc>
                  <a:txBody>
                    <a:bodyPr/>
                    <a:lstStyle/>
                    <a:p>
                      <a:pPr marL="347472" indent="-347472" algn="just" fontAlgn="t">
                        <a:lnSpc>
                          <a:spcPct val="150000"/>
                        </a:lnSpc>
                        <a:spcBef>
                          <a:spcPts val="0"/>
                        </a:spcBef>
                        <a:spcAft>
                          <a:spcPts val="1000"/>
                        </a:spcAft>
                        <a:buClrTx/>
                        <a:buSzPts val="1200"/>
                        <a:buFont typeface="+mj-lt"/>
                        <a:buAutoNum type="arabicPeriod"/>
                      </a:pPr>
                      <a:r>
                        <a:rPr lang="en-IN" sz="1300" b="0" i="0" u="none" strike="noStrike">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gh</a:t>
                      </a:r>
                      <a:endParaRPr lang="en-IN" sz="1300" b="0" i="0" u="none" strike="noStrike">
                        <a:effectLst/>
                        <a:latin typeface="Arial" panose="020B0604020202020204" pitchFamily="34" charset="0"/>
                      </a:endParaRPr>
                    </a:p>
                  </a:txBody>
                  <a:tcPr marL="75988" marR="75988" marT="1055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5B8B7"/>
                    </a:solidFill>
                  </a:tcPr>
                </a:tc>
                <a:tc>
                  <a:txBody>
                    <a:bodyPr/>
                    <a:lstStyle/>
                    <a:p>
                      <a:pPr algn="just" fontAlgn="t">
                        <a:lnSpc>
                          <a:spcPct val="150000"/>
                        </a:lnSpc>
                        <a:spcBef>
                          <a:spcPts val="0"/>
                        </a:spcBef>
                        <a:spcAft>
                          <a:spcPts val="1000"/>
                        </a:spcAft>
                      </a:pPr>
                      <a:r>
                        <a:rPr lang="en-IN" sz="1300" b="0" i="0" u="none" strike="noStrike">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Compiling work and reaching conclusion</a:t>
                      </a:r>
                      <a:endParaRPr lang="en-IN" sz="2000" b="0" i="0" u="none" strike="noStrike">
                        <a:effectLst/>
                        <a:latin typeface="Arial" panose="020B0604020202020204" pitchFamily="34" charset="0"/>
                      </a:endParaRPr>
                    </a:p>
                    <a:p>
                      <a:pPr algn="just" fontAlgn="t">
                        <a:lnSpc>
                          <a:spcPct val="150000"/>
                        </a:lnSpc>
                        <a:spcBef>
                          <a:spcPts val="0"/>
                        </a:spcBef>
                        <a:spcAft>
                          <a:spcPts val="1000"/>
                        </a:spcAft>
                      </a:pPr>
                      <a:r>
                        <a:rPr lang="en-IN" sz="1300" b="0" i="0" u="none" strike="noStrike">
                          <a:effectLst/>
                          <a:latin typeface="Times New Roman" panose="02020603050405020304" pitchFamily="18" charset="0"/>
                          <a:ea typeface="Calibri" panose="020F0502020204030204" pitchFamily="34" charset="0"/>
                          <a:cs typeface="Times New Roman" panose="02020603050405020304" pitchFamily="18" charset="0"/>
                        </a:rPr>
                        <a:t> </a:t>
                      </a:r>
                      <a:endParaRPr lang="en-IN" sz="2000" b="0" i="0" u="none" strike="noStrike">
                        <a:effectLst/>
                        <a:latin typeface="Arial" panose="020B0604020202020204" pitchFamily="34" charset="0"/>
                      </a:endParaRPr>
                    </a:p>
                  </a:txBody>
                  <a:tcPr marL="75988" marR="75988" marT="1055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6E3BC"/>
                    </a:solidFill>
                  </a:tcPr>
                </a:tc>
                <a:tc>
                  <a:txBody>
                    <a:bodyPr/>
                    <a:lstStyle/>
                    <a:p>
                      <a:pPr algn="just" fontAlgn="t">
                        <a:lnSpc>
                          <a:spcPct val="150000"/>
                        </a:lnSpc>
                        <a:spcBef>
                          <a:spcPts val="0"/>
                        </a:spcBef>
                        <a:spcAft>
                          <a:spcPts val="1000"/>
                        </a:spcAft>
                      </a:pPr>
                      <a:r>
                        <a:rPr lang="en-IN" sz="1300" b="0" i="0" u="none" strike="noStrike">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Concluded to a theory based on scientific yet forged logics</a:t>
                      </a:r>
                      <a:endParaRPr lang="en-IN" sz="2000" b="0" i="0" u="none" strike="noStrike">
                        <a:effectLst/>
                        <a:latin typeface="Arial" panose="020B0604020202020204" pitchFamily="34" charset="0"/>
                      </a:endParaRPr>
                    </a:p>
                    <a:p>
                      <a:pPr algn="just" fontAlgn="t">
                        <a:lnSpc>
                          <a:spcPct val="150000"/>
                        </a:lnSpc>
                        <a:spcBef>
                          <a:spcPts val="0"/>
                        </a:spcBef>
                        <a:spcAft>
                          <a:spcPts val="1000"/>
                        </a:spcAft>
                      </a:pPr>
                      <a:r>
                        <a:rPr lang="en-IN" sz="1300" b="0" i="0" u="none" strike="noStrike">
                          <a:effectLst/>
                          <a:latin typeface="Times New Roman" panose="02020603050405020304" pitchFamily="18" charset="0"/>
                          <a:ea typeface="Calibri" panose="020F0502020204030204" pitchFamily="34" charset="0"/>
                          <a:cs typeface="Times New Roman" panose="02020603050405020304" pitchFamily="18" charset="0"/>
                        </a:rPr>
                        <a:t> </a:t>
                      </a:r>
                      <a:endParaRPr lang="en-IN" sz="2000" b="0" i="0" u="none" strike="noStrike">
                        <a:effectLst/>
                        <a:latin typeface="Arial" panose="020B0604020202020204" pitchFamily="34" charset="0"/>
                      </a:endParaRPr>
                    </a:p>
                  </a:txBody>
                  <a:tcPr marL="75988" marR="75988" marT="1055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CC0D9"/>
                    </a:solidFill>
                  </a:tcPr>
                </a:tc>
                <a:tc>
                  <a:txBody>
                    <a:bodyPr/>
                    <a:lstStyle/>
                    <a:p>
                      <a:pPr algn="just" fontAlgn="t">
                        <a:lnSpc>
                          <a:spcPct val="150000"/>
                        </a:lnSpc>
                        <a:spcBef>
                          <a:spcPts val="0"/>
                        </a:spcBef>
                        <a:spcAft>
                          <a:spcPts val="1000"/>
                        </a:spcAft>
                      </a:pPr>
                      <a:r>
                        <a:rPr lang="en-IN" sz="1300" b="0" i="0" u="none" strike="noStrike">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3</a:t>
                      </a:r>
                      <a:endParaRPr lang="en-IN" sz="2000" b="0" i="0" u="none" strike="noStrike">
                        <a:effectLst/>
                        <a:latin typeface="Arial" panose="020B0604020202020204" pitchFamily="34" charset="0"/>
                      </a:endParaRPr>
                    </a:p>
                  </a:txBody>
                  <a:tcPr marL="75988" marR="75988" marT="1055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BD4B4"/>
                    </a:solidFill>
                  </a:tcPr>
                </a:tc>
                <a:extLst>
                  <a:ext uri="{0D108BD9-81ED-4DB2-BD59-A6C34878D82A}">
                    <a16:rowId xmlns:a16="http://schemas.microsoft.com/office/drawing/2014/main" val="881115699"/>
                  </a:ext>
                </a:extLst>
              </a:tr>
              <a:tr h="658988">
                <a:tc>
                  <a:txBody>
                    <a:bodyPr/>
                    <a:lstStyle/>
                    <a:p>
                      <a:pPr marL="347472" indent="-347472" algn="just" fontAlgn="t">
                        <a:lnSpc>
                          <a:spcPct val="150000"/>
                        </a:lnSpc>
                        <a:spcBef>
                          <a:spcPts val="0"/>
                        </a:spcBef>
                        <a:spcAft>
                          <a:spcPts val="1000"/>
                        </a:spcAft>
                        <a:buClrTx/>
                        <a:buSzPts val="1200"/>
                        <a:buFont typeface="+mj-lt"/>
                        <a:buAutoNum type="arabicPeriod"/>
                      </a:pPr>
                      <a:r>
                        <a:rPr lang="en-IN" sz="1300" b="0" i="0" u="none" strike="noStrike">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ij</a:t>
                      </a:r>
                      <a:endParaRPr lang="en-IN" sz="1300" b="0" i="0" u="none" strike="noStrike">
                        <a:effectLst/>
                        <a:latin typeface="Arial" panose="020B0604020202020204" pitchFamily="34" charset="0"/>
                      </a:endParaRPr>
                    </a:p>
                  </a:txBody>
                  <a:tcPr marL="75988" marR="75988" marT="1055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5B8B7"/>
                    </a:solidFill>
                  </a:tcPr>
                </a:tc>
                <a:tc>
                  <a:txBody>
                    <a:bodyPr/>
                    <a:lstStyle/>
                    <a:p>
                      <a:pPr algn="just" fontAlgn="t">
                        <a:lnSpc>
                          <a:spcPct val="150000"/>
                        </a:lnSpc>
                        <a:spcBef>
                          <a:spcPts val="0"/>
                        </a:spcBef>
                        <a:spcAft>
                          <a:spcPts val="1000"/>
                        </a:spcAft>
                      </a:pPr>
                      <a:r>
                        <a:rPr lang="en-IN" sz="1300" b="0" i="0" u="none" strike="noStrike">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Writing the report</a:t>
                      </a:r>
                      <a:endParaRPr lang="en-IN" sz="2000" b="0" i="0" u="none" strike="noStrike">
                        <a:effectLst/>
                        <a:latin typeface="Arial" panose="020B0604020202020204" pitchFamily="34" charset="0"/>
                      </a:endParaRPr>
                    </a:p>
                  </a:txBody>
                  <a:tcPr marL="75988" marR="75988" marT="1055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6E3BC"/>
                    </a:solidFill>
                  </a:tcPr>
                </a:tc>
                <a:tc>
                  <a:txBody>
                    <a:bodyPr/>
                    <a:lstStyle/>
                    <a:p>
                      <a:pPr algn="just" fontAlgn="t">
                        <a:lnSpc>
                          <a:spcPct val="150000"/>
                        </a:lnSpc>
                        <a:spcBef>
                          <a:spcPts val="0"/>
                        </a:spcBef>
                        <a:spcAft>
                          <a:spcPts val="1000"/>
                        </a:spcAft>
                      </a:pPr>
                      <a:r>
                        <a:rPr lang="en-IN" sz="1300" b="0" i="0" u="none" strike="noStrike">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Excellent academic skills resulted into report</a:t>
                      </a:r>
                      <a:endParaRPr lang="en-IN" sz="2000" b="0" i="0" u="none" strike="noStrike">
                        <a:effectLst/>
                        <a:latin typeface="Arial" panose="020B0604020202020204" pitchFamily="34" charset="0"/>
                      </a:endParaRPr>
                    </a:p>
                  </a:txBody>
                  <a:tcPr marL="75988" marR="75988" marT="1055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CC0D9"/>
                    </a:solidFill>
                  </a:tcPr>
                </a:tc>
                <a:tc>
                  <a:txBody>
                    <a:bodyPr/>
                    <a:lstStyle/>
                    <a:p>
                      <a:pPr algn="just" fontAlgn="t">
                        <a:lnSpc>
                          <a:spcPct val="150000"/>
                        </a:lnSpc>
                        <a:spcBef>
                          <a:spcPts val="0"/>
                        </a:spcBef>
                        <a:spcAft>
                          <a:spcPts val="1000"/>
                        </a:spcAft>
                      </a:pPr>
                      <a:r>
                        <a:rPr lang="en-IN" sz="1300" b="0" i="0" u="none" strike="noStrike">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4</a:t>
                      </a:r>
                      <a:endParaRPr lang="en-IN" sz="2000" b="0" i="0" u="none" strike="noStrike">
                        <a:effectLst/>
                        <a:latin typeface="Arial" panose="020B0604020202020204" pitchFamily="34" charset="0"/>
                      </a:endParaRPr>
                    </a:p>
                  </a:txBody>
                  <a:tcPr marL="75988" marR="75988" marT="1055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BD4B4"/>
                    </a:solidFill>
                  </a:tcPr>
                </a:tc>
                <a:extLst>
                  <a:ext uri="{0D108BD9-81ED-4DB2-BD59-A6C34878D82A}">
                    <a16:rowId xmlns:a16="http://schemas.microsoft.com/office/drawing/2014/main" val="742686528"/>
                  </a:ext>
                </a:extLst>
              </a:tr>
            </a:tbl>
          </a:graphicData>
        </a:graphic>
      </p:graphicFrame>
    </p:spTree>
    <p:extLst>
      <p:ext uri="{BB962C8B-B14F-4D97-AF65-F5344CB8AC3E}">
        <p14:creationId xmlns:p14="http://schemas.microsoft.com/office/powerpoint/2010/main" val="833061876"/>
      </p:ext>
    </p:extLst>
  </p:cSld>
  <p:clrMapOvr>
    <a:masterClrMapping/>
  </p:clrMapOvr>
</p:sld>
</file>

<file path=ppt/theme/theme1.xml><?xml version="1.0" encoding="utf-8"?>
<a:theme xmlns:a="http://schemas.openxmlformats.org/drawingml/2006/main" name="BlockprintVTI">
  <a:themeElements>
    <a:clrScheme name="Custom 69">
      <a:dk1>
        <a:sysClr val="windowText" lastClr="000000"/>
      </a:dk1>
      <a:lt1>
        <a:sysClr val="window" lastClr="FFFFFF"/>
      </a:lt1>
      <a:dk2>
        <a:srgbClr val="44131A"/>
      </a:dk2>
      <a:lt2>
        <a:srgbClr val="F2ECEA"/>
      </a:lt2>
      <a:accent1>
        <a:srgbClr val="A62C52"/>
      </a:accent1>
      <a:accent2>
        <a:srgbClr val="A7928D"/>
      </a:accent2>
      <a:accent3>
        <a:srgbClr val="307C71"/>
      </a:accent3>
      <a:accent4>
        <a:srgbClr val="41575D"/>
      </a:accent4>
      <a:accent5>
        <a:srgbClr val="8FA3A3"/>
      </a:accent5>
      <a:accent6>
        <a:srgbClr val="CA8370"/>
      </a:accent6>
      <a:hlink>
        <a:srgbClr val="D13D6E"/>
      </a:hlink>
      <a:folHlink>
        <a:srgbClr val="6C9D92"/>
      </a:folHlink>
    </a:clrScheme>
    <a:fontScheme name="Custom 56">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ckprintVTI" id="{AA8C8908-6BA4-477C-AEA4-CB6C32A1FE3B}" vid="{36392749-7C1D-4938-93BB-440CD2A1B0AB}"/>
    </a:ext>
  </a:extLst>
</a:theme>
</file>

<file path=docProps/app.xml><?xml version="1.0" encoding="utf-8"?>
<Properties xmlns="http://schemas.openxmlformats.org/officeDocument/2006/extended-properties" xmlns:vt="http://schemas.openxmlformats.org/officeDocument/2006/docPropsVTypes">
  <TotalTime>399</TotalTime>
  <Words>1324</Words>
  <Application>Microsoft Macintosh PowerPoint</Application>
  <PresentationFormat>Widescreen</PresentationFormat>
  <Paragraphs>67</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Avenir Next LT Pro</vt:lpstr>
      <vt:lpstr>AvenirNext LT Pro Medium</vt:lpstr>
      <vt:lpstr>Times New Roman</vt:lpstr>
      <vt:lpstr>BlockprintVTI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Task 2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Raluca Micula (2115102)</dc:creator>
  <cp:lastModifiedBy>Raluca Micula (2115102)</cp:lastModifiedBy>
  <cp:revision>2</cp:revision>
  <dcterms:created xsi:type="dcterms:W3CDTF">2022-03-24T16:47:16Z</dcterms:created>
  <dcterms:modified xsi:type="dcterms:W3CDTF">2022-03-24T23:26:31Z</dcterms:modified>
</cp:coreProperties>
</file>