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321" r:id="rId2"/>
    <p:sldId id="323" r:id="rId3"/>
    <p:sldId id="296" r:id="rId4"/>
    <p:sldId id="297" r:id="rId5"/>
    <p:sldId id="298" r:id="rId6"/>
    <p:sldId id="299" r:id="rId7"/>
    <p:sldId id="303" r:id="rId8"/>
    <p:sldId id="304" r:id="rId9"/>
    <p:sldId id="291" r:id="rId10"/>
    <p:sldId id="300" r:id="rId11"/>
    <p:sldId id="301" r:id="rId12"/>
    <p:sldId id="289" r:id="rId13"/>
    <p:sldId id="305" r:id="rId14"/>
    <p:sldId id="290" r:id="rId15"/>
    <p:sldId id="310" r:id="rId16"/>
    <p:sldId id="308" r:id="rId17"/>
    <p:sldId id="309" r:id="rId18"/>
    <p:sldId id="292" r:id="rId19"/>
    <p:sldId id="311" r:id="rId20"/>
    <p:sldId id="322" r:id="rId21"/>
    <p:sldId id="293" r:id="rId22"/>
    <p:sldId id="312" r:id="rId23"/>
    <p:sldId id="313" r:id="rId24"/>
    <p:sldId id="314" r:id="rId25"/>
    <p:sldId id="315" r:id="rId26"/>
    <p:sldId id="316" r:id="rId27"/>
    <p:sldId id="317" r:id="rId28"/>
    <p:sldId id="319" r:id="rId29"/>
    <p:sldId id="318" r:id="rId30"/>
    <p:sldId id="320" r:id="rId31"/>
    <p:sldId id="294" r:id="rId32"/>
    <p:sldId id="276" r:id="rId33"/>
    <p:sldId id="306" r:id="rId34"/>
    <p:sldId id="30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7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E79653-F040-4075-887F-041436DCF3A1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4E1DCDD-1B52-4420-A005-DA7F15BB1693}">
      <dgm:prSet phldrT="[Text]"/>
      <dgm:spPr>
        <a:solidFill>
          <a:schemeClr val="accent2">
            <a:lumMod val="40000"/>
            <a:lumOff val="60000"/>
          </a:schemeClr>
        </a:solidFill>
        <a:ln>
          <a:prstDash val="dash"/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Consultation</a:t>
          </a:r>
        </a:p>
      </dgm:t>
    </dgm:pt>
    <dgm:pt modelId="{CE472FDA-7378-4284-BB43-B2DFCABFD084}" type="parTrans" cxnId="{7FAA0178-550E-471D-AA0D-2274616AE85E}">
      <dgm:prSet/>
      <dgm:spPr/>
      <dgm:t>
        <a:bodyPr/>
        <a:lstStyle/>
        <a:p>
          <a:endParaRPr lang="en-GB"/>
        </a:p>
      </dgm:t>
    </dgm:pt>
    <dgm:pt modelId="{7BDF2B3D-9676-4E21-BB6B-28CC316DD082}" type="sibTrans" cxnId="{7FAA0178-550E-471D-AA0D-2274616AE85E}">
      <dgm:prSet/>
      <dgm:spPr/>
      <dgm:t>
        <a:bodyPr/>
        <a:lstStyle/>
        <a:p>
          <a:endParaRPr lang="en-GB"/>
        </a:p>
      </dgm:t>
    </dgm:pt>
    <dgm:pt modelId="{3AD9D7AA-D236-48E9-8DB1-2EF442A3358D}">
      <dgm:prSet phldrT="[Text]"/>
      <dgm:spPr/>
      <dgm:t>
        <a:bodyPr/>
        <a:lstStyle/>
        <a:p>
          <a:r>
            <a:rPr lang="en-GB" dirty="0"/>
            <a:t>A ‘Bill’ is introduced by the ‘Member in Charge’</a:t>
          </a:r>
        </a:p>
      </dgm:t>
    </dgm:pt>
    <dgm:pt modelId="{90A925D8-7102-4636-8C91-0E930ECE9217}" type="parTrans" cxnId="{DC7A0DF9-5CFA-494C-A5B2-6B0E65C0BADE}">
      <dgm:prSet/>
      <dgm:spPr/>
      <dgm:t>
        <a:bodyPr/>
        <a:lstStyle/>
        <a:p>
          <a:endParaRPr lang="en-GB"/>
        </a:p>
      </dgm:t>
    </dgm:pt>
    <dgm:pt modelId="{BF621B0E-3DDA-4033-8259-AF2DA7971D47}" type="sibTrans" cxnId="{DC7A0DF9-5CFA-494C-A5B2-6B0E65C0BADE}">
      <dgm:prSet/>
      <dgm:spPr/>
      <dgm:t>
        <a:bodyPr/>
        <a:lstStyle/>
        <a:p>
          <a:endParaRPr lang="en-GB"/>
        </a:p>
      </dgm:t>
    </dgm:pt>
    <dgm:pt modelId="{3F1CC80C-3116-476E-AE41-E33BD9DF792A}">
      <dgm:prSet phldrT="[Text]"/>
      <dgm:spPr/>
      <dgm:t>
        <a:bodyPr/>
        <a:lstStyle/>
        <a:p>
          <a:r>
            <a:rPr lang="en-GB" b="1" dirty="0"/>
            <a:t>Stage One </a:t>
          </a:r>
        </a:p>
        <a:p>
          <a:r>
            <a:rPr lang="en-GB" b="0" dirty="0"/>
            <a:t>(Debate on General Principles)</a:t>
          </a:r>
          <a:endParaRPr lang="en-GB" b="1" dirty="0"/>
        </a:p>
      </dgm:t>
    </dgm:pt>
    <dgm:pt modelId="{B4B6330A-2F54-495A-BDE6-B65A9F723825}" type="parTrans" cxnId="{6A9B3105-A2F3-40DC-84DB-6BB1D35A51C1}">
      <dgm:prSet/>
      <dgm:spPr/>
      <dgm:t>
        <a:bodyPr/>
        <a:lstStyle/>
        <a:p>
          <a:endParaRPr lang="en-GB"/>
        </a:p>
      </dgm:t>
    </dgm:pt>
    <dgm:pt modelId="{B73AB88A-FC90-4D8D-B8AB-BDC24ADE36F1}" type="sibTrans" cxnId="{6A9B3105-A2F3-40DC-84DB-6BB1D35A51C1}">
      <dgm:prSet/>
      <dgm:spPr/>
      <dgm:t>
        <a:bodyPr/>
        <a:lstStyle/>
        <a:p>
          <a:endParaRPr lang="en-GB"/>
        </a:p>
      </dgm:t>
    </dgm:pt>
    <dgm:pt modelId="{23B52A95-927B-46F8-AB67-DF8285F78860}">
      <dgm:prSet phldrT="[Text]"/>
      <dgm:spPr/>
      <dgm:t>
        <a:bodyPr/>
        <a:lstStyle/>
        <a:p>
          <a:r>
            <a:rPr lang="en-GB" b="1" dirty="0"/>
            <a:t>Stage Two</a:t>
          </a:r>
        </a:p>
        <a:p>
          <a:r>
            <a:rPr lang="en-GB" dirty="0"/>
            <a:t>(financial aspects debated)</a:t>
          </a:r>
        </a:p>
      </dgm:t>
    </dgm:pt>
    <dgm:pt modelId="{42EEECA8-9B54-41B8-804A-86C191A46E14}" type="parTrans" cxnId="{E8E700A9-36ED-4A3D-A259-D153C801BA0F}">
      <dgm:prSet/>
      <dgm:spPr/>
      <dgm:t>
        <a:bodyPr/>
        <a:lstStyle/>
        <a:p>
          <a:endParaRPr lang="en-GB"/>
        </a:p>
      </dgm:t>
    </dgm:pt>
    <dgm:pt modelId="{E49667F1-F0CB-43FD-931E-E00531EE9144}" type="sibTrans" cxnId="{E8E700A9-36ED-4A3D-A259-D153C801BA0F}">
      <dgm:prSet/>
      <dgm:spPr/>
      <dgm:t>
        <a:bodyPr/>
        <a:lstStyle/>
        <a:p>
          <a:endParaRPr lang="en-GB"/>
        </a:p>
      </dgm:t>
    </dgm:pt>
    <dgm:pt modelId="{A9C61A1F-C0B6-4861-BDBE-2F6E868A1D72}">
      <dgm:prSet phldrT="[Text]"/>
      <dgm:spPr/>
      <dgm:t>
        <a:bodyPr/>
        <a:lstStyle/>
        <a:p>
          <a:r>
            <a:rPr lang="en-GB" b="1" dirty="0"/>
            <a:t>Stage Three</a:t>
          </a:r>
        </a:p>
        <a:p>
          <a:r>
            <a:rPr lang="en-GB" dirty="0"/>
            <a:t>(line by line scrutiny by Assembly and amendments made)</a:t>
          </a:r>
        </a:p>
      </dgm:t>
    </dgm:pt>
    <dgm:pt modelId="{6902A148-A0DE-4E5E-A296-A6D0407FAFFB}" type="parTrans" cxnId="{B772D98E-C708-4A83-9104-254DE1EE596E}">
      <dgm:prSet/>
      <dgm:spPr/>
      <dgm:t>
        <a:bodyPr/>
        <a:lstStyle/>
        <a:p>
          <a:endParaRPr lang="en-GB"/>
        </a:p>
      </dgm:t>
    </dgm:pt>
    <dgm:pt modelId="{5F30CAA8-7D00-45B8-AA09-D21374D1B3D6}" type="sibTrans" cxnId="{B772D98E-C708-4A83-9104-254DE1EE596E}">
      <dgm:prSet/>
      <dgm:spPr/>
      <dgm:t>
        <a:bodyPr/>
        <a:lstStyle/>
        <a:p>
          <a:endParaRPr lang="en-GB"/>
        </a:p>
      </dgm:t>
    </dgm:pt>
    <dgm:pt modelId="{97B308BA-B088-48B1-9BE5-E7D8577ED0BC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b="1" dirty="0"/>
            <a:t>Report Stage</a:t>
          </a:r>
        </a:p>
        <a:p>
          <a:r>
            <a:rPr lang="en-GB" dirty="0"/>
            <a:t>(amendments to the Bill are made)</a:t>
          </a:r>
        </a:p>
      </dgm:t>
    </dgm:pt>
    <dgm:pt modelId="{0840AFAA-3353-40E3-9855-4CA7AECD09FD}" type="parTrans" cxnId="{732CFAC5-F23D-4803-9094-27DFE94AA2D9}">
      <dgm:prSet/>
      <dgm:spPr/>
      <dgm:t>
        <a:bodyPr/>
        <a:lstStyle/>
        <a:p>
          <a:endParaRPr lang="en-GB"/>
        </a:p>
      </dgm:t>
    </dgm:pt>
    <dgm:pt modelId="{C94DB456-A6C0-45D0-BE97-514B8B758E36}" type="sibTrans" cxnId="{732CFAC5-F23D-4803-9094-27DFE94AA2D9}">
      <dgm:prSet/>
      <dgm:spPr/>
      <dgm:t>
        <a:bodyPr/>
        <a:lstStyle/>
        <a:p>
          <a:endParaRPr lang="en-GB"/>
        </a:p>
      </dgm:t>
    </dgm:pt>
    <dgm:pt modelId="{5E94C128-720D-4308-AB9E-1CD098FFC05A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b="1" dirty="0"/>
            <a:t>Debate on final Bill</a:t>
          </a:r>
        </a:p>
        <a:p>
          <a:r>
            <a:rPr lang="en-GB" dirty="0"/>
            <a:t>(finished Bill is presented)</a:t>
          </a:r>
        </a:p>
      </dgm:t>
    </dgm:pt>
    <dgm:pt modelId="{49EF7D31-DC05-4650-B5E8-41EDEAD2894C}" type="parTrans" cxnId="{0DEA1D1B-ED10-478C-9FAC-F2F1103F3D8D}">
      <dgm:prSet/>
      <dgm:spPr/>
      <dgm:t>
        <a:bodyPr/>
        <a:lstStyle/>
        <a:p>
          <a:endParaRPr lang="en-GB"/>
        </a:p>
      </dgm:t>
    </dgm:pt>
    <dgm:pt modelId="{6A904B71-633C-4252-9763-FDAF91A2D49F}" type="sibTrans" cxnId="{0DEA1D1B-ED10-478C-9FAC-F2F1103F3D8D}">
      <dgm:prSet/>
      <dgm:spPr/>
      <dgm:t>
        <a:bodyPr/>
        <a:lstStyle/>
        <a:p>
          <a:endParaRPr lang="en-GB"/>
        </a:p>
      </dgm:t>
    </dgm:pt>
    <dgm:pt modelId="{D5BDAB5D-4FE8-4D72-93B9-5EAE09070F63}">
      <dgm:prSet/>
      <dgm:spPr>
        <a:solidFill>
          <a:srgbClr val="006699"/>
        </a:solidFill>
      </dgm:spPr>
      <dgm:t>
        <a:bodyPr/>
        <a:lstStyle/>
        <a:p>
          <a:r>
            <a:rPr lang="en-GB" b="1" dirty="0"/>
            <a:t>Vote</a:t>
          </a:r>
        </a:p>
      </dgm:t>
    </dgm:pt>
    <dgm:pt modelId="{17FB8AB4-DEE1-47AF-840B-106986FE0CD0}" type="parTrans" cxnId="{F6E6F153-E095-4E34-A90B-6589A42E4ABB}">
      <dgm:prSet/>
      <dgm:spPr/>
      <dgm:t>
        <a:bodyPr/>
        <a:lstStyle/>
        <a:p>
          <a:endParaRPr lang="en-GB"/>
        </a:p>
      </dgm:t>
    </dgm:pt>
    <dgm:pt modelId="{84982CE0-3BD2-4190-B3F3-4F6F1D7756A8}" type="sibTrans" cxnId="{F6E6F153-E095-4E34-A90B-6589A42E4ABB}">
      <dgm:prSet/>
      <dgm:spPr/>
      <dgm:t>
        <a:bodyPr/>
        <a:lstStyle/>
        <a:p>
          <a:endParaRPr lang="en-GB"/>
        </a:p>
      </dgm:t>
    </dgm:pt>
    <dgm:pt modelId="{8F3C7E46-523F-4B92-995D-6F90033E6B72}">
      <dgm:prSet/>
      <dgm:spPr>
        <a:solidFill>
          <a:srgbClr val="C00000"/>
        </a:solidFill>
      </dgm:spPr>
      <dgm:t>
        <a:bodyPr/>
        <a:lstStyle/>
        <a:p>
          <a:r>
            <a:rPr lang="en-GB" b="1" dirty="0"/>
            <a:t>Royal Assent</a:t>
          </a:r>
        </a:p>
      </dgm:t>
    </dgm:pt>
    <dgm:pt modelId="{438F1F62-5662-4EE0-978D-BE446814AB84}" type="parTrans" cxnId="{7A8C1E03-BEC8-4C0B-8AE3-1D3CFB1A6662}">
      <dgm:prSet/>
      <dgm:spPr/>
      <dgm:t>
        <a:bodyPr/>
        <a:lstStyle/>
        <a:p>
          <a:endParaRPr lang="en-GB"/>
        </a:p>
      </dgm:t>
    </dgm:pt>
    <dgm:pt modelId="{291B89DD-7D07-4E00-B5AA-6DBD47BA6ECE}" type="sibTrans" cxnId="{7A8C1E03-BEC8-4C0B-8AE3-1D3CFB1A6662}">
      <dgm:prSet/>
      <dgm:spPr/>
      <dgm:t>
        <a:bodyPr/>
        <a:lstStyle/>
        <a:p>
          <a:endParaRPr lang="en-GB"/>
        </a:p>
      </dgm:t>
    </dgm:pt>
    <dgm:pt modelId="{2A320663-1C73-459C-B181-E940740EFBFC}" type="pres">
      <dgm:prSet presAssocID="{A4E79653-F040-4075-887F-041436DCF3A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3416063-F144-40C0-88F6-4C07CE0DACC3}" type="pres">
      <dgm:prSet presAssocID="{04E1DCDD-1B52-4420-A005-DA7F15BB1693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473DCB-D75D-444F-ABBE-027099364F76}" type="pres">
      <dgm:prSet presAssocID="{7BDF2B3D-9676-4E21-BB6B-28CC316DD082}" presName="sibTrans" presStyleLbl="sibTrans2D1" presStyleIdx="0" presStyleCnt="8"/>
      <dgm:spPr/>
      <dgm:t>
        <a:bodyPr/>
        <a:lstStyle/>
        <a:p>
          <a:endParaRPr lang="en-GB"/>
        </a:p>
      </dgm:t>
    </dgm:pt>
    <dgm:pt modelId="{9470BF3C-BFD7-449D-B617-1F60F81E5B1F}" type="pres">
      <dgm:prSet presAssocID="{7BDF2B3D-9676-4E21-BB6B-28CC316DD082}" presName="connectorText" presStyleLbl="sibTrans2D1" presStyleIdx="0" presStyleCnt="8"/>
      <dgm:spPr/>
      <dgm:t>
        <a:bodyPr/>
        <a:lstStyle/>
        <a:p>
          <a:endParaRPr lang="en-GB"/>
        </a:p>
      </dgm:t>
    </dgm:pt>
    <dgm:pt modelId="{65AA80A6-A0E8-4106-86D3-7C1EB4473EFA}" type="pres">
      <dgm:prSet presAssocID="{3AD9D7AA-D236-48E9-8DB1-2EF442A3358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6C866F7-92C3-4EE7-8CCF-A646432511E5}" type="pres">
      <dgm:prSet presAssocID="{BF621B0E-3DDA-4033-8259-AF2DA7971D47}" presName="sibTrans" presStyleLbl="sibTrans2D1" presStyleIdx="1" presStyleCnt="8"/>
      <dgm:spPr/>
      <dgm:t>
        <a:bodyPr/>
        <a:lstStyle/>
        <a:p>
          <a:endParaRPr lang="en-GB"/>
        </a:p>
      </dgm:t>
    </dgm:pt>
    <dgm:pt modelId="{32BB4181-63C9-43ED-9FAD-B6E2420674FD}" type="pres">
      <dgm:prSet presAssocID="{BF621B0E-3DDA-4033-8259-AF2DA7971D47}" presName="connectorText" presStyleLbl="sibTrans2D1" presStyleIdx="1" presStyleCnt="8"/>
      <dgm:spPr/>
      <dgm:t>
        <a:bodyPr/>
        <a:lstStyle/>
        <a:p>
          <a:endParaRPr lang="en-GB"/>
        </a:p>
      </dgm:t>
    </dgm:pt>
    <dgm:pt modelId="{4961B609-9D9B-42FF-B6F4-03FCF717785E}" type="pres">
      <dgm:prSet presAssocID="{3F1CC80C-3116-476E-AE41-E33BD9DF792A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F7B3BA-B61B-40E1-A30F-D4CDED8B0D5E}" type="pres">
      <dgm:prSet presAssocID="{B73AB88A-FC90-4D8D-B8AB-BDC24ADE36F1}" presName="sibTrans" presStyleLbl="sibTrans2D1" presStyleIdx="2" presStyleCnt="8"/>
      <dgm:spPr/>
      <dgm:t>
        <a:bodyPr/>
        <a:lstStyle/>
        <a:p>
          <a:endParaRPr lang="en-GB"/>
        </a:p>
      </dgm:t>
    </dgm:pt>
    <dgm:pt modelId="{D8392DE9-27B7-43BB-91B0-526DE5DD558D}" type="pres">
      <dgm:prSet presAssocID="{B73AB88A-FC90-4D8D-B8AB-BDC24ADE36F1}" presName="connectorText" presStyleLbl="sibTrans2D1" presStyleIdx="2" presStyleCnt="8"/>
      <dgm:spPr/>
      <dgm:t>
        <a:bodyPr/>
        <a:lstStyle/>
        <a:p>
          <a:endParaRPr lang="en-GB"/>
        </a:p>
      </dgm:t>
    </dgm:pt>
    <dgm:pt modelId="{C38EB896-393E-4CCC-8DB2-681DB5CB2A2E}" type="pres">
      <dgm:prSet presAssocID="{23B52A95-927B-46F8-AB67-DF8285F78860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7AE0F6-FE1D-4AB4-BAE3-F81A71F615B2}" type="pres">
      <dgm:prSet presAssocID="{E49667F1-F0CB-43FD-931E-E00531EE9144}" presName="sibTrans" presStyleLbl="sibTrans2D1" presStyleIdx="3" presStyleCnt="8"/>
      <dgm:spPr/>
      <dgm:t>
        <a:bodyPr/>
        <a:lstStyle/>
        <a:p>
          <a:endParaRPr lang="en-GB"/>
        </a:p>
      </dgm:t>
    </dgm:pt>
    <dgm:pt modelId="{D2479C97-803E-4E5F-8B78-D543F40FFD7A}" type="pres">
      <dgm:prSet presAssocID="{E49667F1-F0CB-43FD-931E-E00531EE9144}" presName="connectorText" presStyleLbl="sibTrans2D1" presStyleIdx="3" presStyleCnt="8"/>
      <dgm:spPr/>
      <dgm:t>
        <a:bodyPr/>
        <a:lstStyle/>
        <a:p>
          <a:endParaRPr lang="en-GB"/>
        </a:p>
      </dgm:t>
    </dgm:pt>
    <dgm:pt modelId="{3F305DB4-490D-4DDD-9028-98276345DE7E}" type="pres">
      <dgm:prSet presAssocID="{A9C61A1F-C0B6-4861-BDBE-2F6E868A1D72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F94533-C1CA-48EC-9D48-A262D6ECE666}" type="pres">
      <dgm:prSet presAssocID="{5F30CAA8-7D00-45B8-AA09-D21374D1B3D6}" presName="sibTrans" presStyleLbl="sibTrans2D1" presStyleIdx="4" presStyleCnt="8"/>
      <dgm:spPr/>
      <dgm:t>
        <a:bodyPr/>
        <a:lstStyle/>
        <a:p>
          <a:endParaRPr lang="en-GB"/>
        </a:p>
      </dgm:t>
    </dgm:pt>
    <dgm:pt modelId="{02E94E03-626C-40C1-A683-7EFEDF63877D}" type="pres">
      <dgm:prSet presAssocID="{5F30CAA8-7D00-45B8-AA09-D21374D1B3D6}" presName="connectorText" presStyleLbl="sibTrans2D1" presStyleIdx="4" presStyleCnt="8"/>
      <dgm:spPr/>
      <dgm:t>
        <a:bodyPr/>
        <a:lstStyle/>
        <a:p>
          <a:endParaRPr lang="en-GB"/>
        </a:p>
      </dgm:t>
    </dgm:pt>
    <dgm:pt modelId="{226385AF-13B4-4FE0-BB8F-B8B681C3D26D}" type="pres">
      <dgm:prSet presAssocID="{97B308BA-B088-48B1-9BE5-E7D8577ED0BC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7B13BB-DD0F-4DF6-B760-71405019631A}" type="pres">
      <dgm:prSet presAssocID="{C94DB456-A6C0-45D0-BE97-514B8B758E36}" presName="sibTrans" presStyleLbl="sibTrans2D1" presStyleIdx="5" presStyleCnt="8"/>
      <dgm:spPr/>
      <dgm:t>
        <a:bodyPr/>
        <a:lstStyle/>
        <a:p>
          <a:endParaRPr lang="en-GB"/>
        </a:p>
      </dgm:t>
    </dgm:pt>
    <dgm:pt modelId="{4CAD73EE-F558-46E1-A004-35D0841665E0}" type="pres">
      <dgm:prSet presAssocID="{C94DB456-A6C0-45D0-BE97-514B8B758E36}" presName="connectorText" presStyleLbl="sibTrans2D1" presStyleIdx="5" presStyleCnt="8"/>
      <dgm:spPr/>
      <dgm:t>
        <a:bodyPr/>
        <a:lstStyle/>
        <a:p>
          <a:endParaRPr lang="en-GB"/>
        </a:p>
      </dgm:t>
    </dgm:pt>
    <dgm:pt modelId="{A94C08F1-8B28-4CB9-A3E8-52FE8BF3C8AB}" type="pres">
      <dgm:prSet presAssocID="{5E94C128-720D-4308-AB9E-1CD098FFC05A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9AED58E-89FA-4004-B711-3120CB9B466D}" type="pres">
      <dgm:prSet presAssocID="{6A904B71-633C-4252-9763-FDAF91A2D49F}" presName="sibTrans" presStyleLbl="sibTrans2D1" presStyleIdx="6" presStyleCnt="8"/>
      <dgm:spPr/>
      <dgm:t>
        <a:bodyPr/>
        <a:lstStyle/>
        <a:p>
          <a:endParaRPr lang="en-GB"/>
        </a:p>
      </dgm:t>
    </dgm:pt>
    <dgm:pt modelId="{42C7FF22-87BE-4843-A962-DF8AB286857D}" type="pres">
      <dgm:prSet presAssocID="{6A904B71-633C-4252-9763-FDAF91A2D49F}" presName="connectorText" presStyleLbl="sibTrans2D1" presStyleIdx="6" presStyleCnt="8"/>
      <dgm:spPr/>
      <dgm:t>
        <a:bodyPr/>
        <a:lstStyle/>
        <a:p>
          <a:endParaRPr lang="en-GB"/>
        </a:p>
      </dgm:t>
    </dgm:pt>
    <dgm:pt modelId="{5E8915B6-225E-4DAE-9DDE-35EFE1782876}" type="pres">
      <dgm:prSet presAssocID="{D5BDAB5D-4FE8-4D72-93B9-5EAE09070F63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4E31AD-2DDC-4BC2-994B-1762F0C933F6}" type="pres">
      <dgm:prSet presAssocID="{84982CE0-3BD2-4190-B3F3-4F6F1D7756A8}" presName="sibTrans" presStyleLbl="sibTrans2D1" presStyleIdx="7" presStyleCnt="8"/>
      <dgm:spPr/>
      <dgm:t>
        <a:bodyPr/>
        <a:lstStyle/>
        <a:p>
          <a:endParaRPr lang="en-GB"/>
        </a:p>
      </dgm:t>
    </dgm:pt>
    <dgm:pt modelId="{49F532BA-99F4-4798-A230-D46627D7F78F}" type="pres">
      <dgm:prSet presAssocID="{84982CE0-3BD2-4190-B3F3-4F6F1D7756A8}" presName="connectorText" presStyleLbl="sibTrans2D1" presStyleIdx="7" presStyleCnt="8"/>
      <dgm:spPr/>
      <dgm:t>
        <a:bodyPr/>
        <a:lstStyle/>
        <a:p>
          <a:endParaRPr lang="en-GB"/>
        </a:p>
      </dgm:t>
    </dgm:pt>
    <dgm:pt modelId="{4A7733A5-FE05-4835-9EE8-67071710097D}" type="pres">
      <dgm:prSet presAssocID="{8F3C7E46-523F-4B92-995D-6F90033E6B72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CCC7553-0DAC-410A-8600-2261EC9B29C6}" type="presOf" srcId="{3F1CC80C-3116-476E-AE41-E33BD9DF792A}" destId="{4961B609-9D9B-42FF-B6F4-03FCF717785E}" srcOrd="0" destOrd="0" presId="urn:microsoft.com/office/officeart/2005/8/layout/process5"/>
    <dgm:cxn modelId="{7D107AA9-768F-420C-BFAD-ADF221F01C23}" type="presOf" srcId="{5E94C128-720D-4308-AB9E-1CD098FFC05A}" destId="{A94C08F1-8B28-4CB9-A3E8-52FE8BF3C8AB}" srcOrd="0" destOrd="0" presId="urn:microsoft.com/office/officeart/2005/8/layout/process5"/>
    <dgm:cxn modelId="{2FE45AFF-BA81-4A8B-9A71-7F9B58BAA73A}" type="presOf" srcId="{5F30CAA8-7D00-45B8-AA09-D21374D1B3D6}" destId="{92F94533-C1CA-48EC-9D48-A262D6ECE666}" srcOrd="0" destOrd="0" presId="urn:microsoft.com/office/officeart/2005/8/layout/process5"/>
    <dgm:cxn modelId="{C6DE5D31-FFD8-4332-BE15-058311C45BE0}" type="presOf" srcId="{8F3C7E46-523F-4B92-995D-6F90033E6B72}" destId="{4A7733A5-FE05-4835-9EE8-67071710097D}" srcOrd="0" destOrd="0" presId="urn:microsoft.com/office/officeart/2005/8/layout/process5"/>
    <dgm:cxn modelId="{F20E30C8-47D4-42A0-B1DC-48F6AAA686B8}" type="presOf" srcId="{04E1DCDD-1B52-4420-A005-DA7F15BB1693}" destId="{33416063-F144-40C0-88F6-4C07CE0DACC3}" srcOrd="0" destOrd="0" presId="urn:microsoft.com/office/officeart/2005/8/layout/process5"/>
    <dgm:cxn modelId="{37AB7BFB-A56B-4A3C-9A75-1131E3C19118}" type="presOf" srcId="{3AD9D7AA-D236-48E9-8DB1-2EF442A3358D}" destId="{65AA80A6-A0E8-4106-86D3-7C1EB4473EFA}" srcOrd="0" destOrd="0" presId="urn:microsoft.com/office/officeart/2005/8/layout/process5"/>
    <dgm:cxn modelId="{3BB09444-166B-4DAC-B94D-D6BDF6282214}" type="presOf" srcId="{6A904B71-633C-4252-9763-FDAF91A2D49F}" destId="{F9AED58E-89FA-4004-B711-3120CB9B466D}" srcOrd="0" destOrd="0" presId="urn:microsoft.com/office/officeart/2005/8/layout/process5"/>
    <dgm:cxn modelId="{7FAA0178-550E-471D-AA0D-2274616AE85E}" srcId="{A4E79653-F040-4075-887F-041436DCF3A1}" destId="{04E1DCDD-1B52-4420-A005-DA7F15BB1693}" srcOrd="0" destOrd="0" parTransId="{CE472FDA-7378-4284-BB43-B2DFCABFD084}" sibTransId="{7BDF2B3D-9676-4E21-BB6B-28CC316DD082}"/>
    <dgm:cxn modelId="{DC7A0DF9-5CFA-494C-A5B2-6B0E65C0BADE}" srcId="{A4E79653-F040-4075-887F-041436DCF3A1}" destId="{3AD9D7AA-D236-48E9-8DB1-2EF442A3358D}" srcOrd="1" destOrd="0" parTransId="{90A925D8-7102-4636-8C91-0E930ECE9217}" sibTransId="{BF621B0E-3DDA-4033-8259-AF2DA7971D47}"/>
    <dgm:cxn modelId="{189EA094-D2F9-49B3-A909-2F1DCEC86273}" type="presOf" srcId="{B73AB88A-FC90-4D8D-B8AB-BDC24ADE36F1}" destId="{D8392DE9-27B7-43BB-91B0-526DE5DD558D}" srcOrd="1" destOrd="0" presId="urn:microsoft.com/office/officeart/2005/8/layout/process5"/>
    <dgm:cxn modelId="{45E56431-AD0A-4661-AF7C-3F62A84D4A13}" type="presOf" srcId="{D5BDAB5D-4FE8-4D72-93B9-5EAE09070F63}" destId="{5E8915B6-225E-4DAE-9DDE-35EFE1782876}" srcOrd="0" destOrd="0" presId="urn:microsoft.com/office/officeart/2005/8/layout/process5"/>
    <dgm:cxn modelId="{1A45AF0C-5141-42A7-9363-45D78DDB9757}" type="presOf" srcId="{BF621B0E-3DDA-4033-8259-AF2DA7971D47}" destId="{32BB4181-63C9-43ED-9FAD-B6E2420674FD}" srcOrd="1" destOrd="0" presId="urn:microsoft.com/office/officeart/2005/8/layout/process5"/>
    <dgm:cxn modelId="{7E0077F1-F32C-4596-8329-925B58C54CE4}" type="presOf" srcId="{84982CE0-3BD2-4190-B3F3-4F6F1D7756A8}" destId="{49F532BA-99F4-4798-A230-D46627D7F78F}" srcOrd="1" destOrd="0" presId="urn:microsoft.com/office/officeart/2005/8/layout/process5"/>
    <dgm:cxn modelId="{81CB4578-0D08-4B22-8C5B-A908269856FD}" type="presOf" srcId="{C94DB456-A6C0-45D0-BE97-514B8B758E36}" destId="{4CAD73EE-F558-46E1-A004-35D0841665E0}" srcOrd="1" destOrd="0" presId="urn:microsoft.com/office/officeart/2005/8/layout/process5"/>
    <dgm:cxn modelId="{0DEA1D1B-ED10-478C-9FAC-F2F1103F3D8D}" srcId="{A4E79653-F040-4075-887F-041436DCF3A1}" destId="{5E94C128-720D-4308-AB9E-1CD098FFC05A}" srcOrd="6" destOrd="0" parTransId="{49EF7D31-DC05-4650-B5E8-41EDEAD2894C}" sibTransId="{6A904B71-633C-4252-9763-FDAF91A2D49F}"/>
    <dgm:cxn modelId="{4FAB2296-81B9-4903-BEEE-B0C8FF33ED38}" type="presOf" srcId="{5F30CAA8-7D00-45B8-AA09-D21374D1B3D6}" destId="{02E94E03-626C-40C1-A683-7EFEDF63877D}" srcOrd="1" destOrd="0" presId="urn:microsoft.com/office/officeart/2005/8/layout/process5"/>
    <dgm:cxn modelId="{7F3391C8-B91C-4002-8B32-363522A4081E}" type="presOf" srcId="{C94DB456-A6C0-45D0-BE97-514B8B758E36}" destId="{EC7B13BB-DD0F-4DF6-B760-71405019631A}" srcOrd="0" destOrd="0" presId="urn:microsoft.com/office/officeart/2005/8/layout/process5"/>
    <dgm:cxn modelId="{725BC0E9-FB35-416A-9543-CE8F451E48BE}" type="presOf" srcId="{7BDF2B3D-9676-4E21-BB6B-28CC316DD082}" destId="{71473DCB-D75D-444F-ABBE-027099364F76}" srcOrd="0" destOrd="0" presId="urn:microsoft.com/office/officeart/2005/8/layout/process5"/>
    <dgm:cxn modelId="{54856D14-AD45-41E2-8CE6-8B0BC5646C4E}" type="presOf" srcId="{7BDF2B3D-9676-4E21-BB6B-28CC316DD082}" destId="{9470BF3C-BFD7-449D-B617-1F60F81E5B1F}" srcOrd="1" destOrd="0" presId="urn:microsoft.com/office/officeart/2005/8/layout/process5"/>
    <dgm:cxn modelId="{A3A32F07-77BF-4576-AD0D-0F08C0538849}" type="presOf" srcId="{A9C61A1F-C0B6-4861-BDBE-2F6E868A1D72}" destId="{3F305DB4-490D-4DDD-9028-98276345DE7E}" srcOrd="0" destOrd="0" presId="urn:microsoft.com/office/officeart/2005/8/layout/process5"/>
    <dgm:cxn modelId="{22AE4E5B-4A44-4858-BDAE-1818398BCA8E}" type="presOf" srcId="{84982CE0-3BD2-4190-B3F3-4F6F1D7756A8}" destId="{C64E31AD-2DDC-4BC2-994B-1762F0C933F6}" srcOrd="0" destOrd="0" presId="urn:microsoft.com/office/officeart/2005/8/layout/process5"/>
    <dgm:cxn modelId="{E8E700A9-36ED-4A3D-A259-D153C801BA0F}" srcId="{A4E79653-F040-4075-887F-041436DCF3A1}" destId="{23B52A95-927B-46F8-AB67-DF8285F78860}" srcOrd="3" destOrd="0" parTransId="{42EEECA8-9B54-41B8-804A-86C191A46E14}" sibTransId="{E49667F1-F0CB-43FD-931E-E00531EE9144}"/>
    <dgm:cxn modelId="{50650504-9C6C-4936-BBCD-4282FCA6CB43}" type="presOf" srcId="{B73AB88A-FC90-4D8D-B8AB-BDC24ADE36F1}" destId="{BCF7B3BA-B61B-40E1-A30F-D4CDED8B0D5E}" srcOrd="0" destOrd="0" presId="urn:microsoft.com/office/officeart/2005/8/layout/process5"/>
    <dgm:cxn modelId="{B772D98E-C708-4A83-9104-254DE1EE596E}" srcId="{A4E79653-F040-4075-887F-041436DCF3A1}" destId="{A9C61A1F-C0B6-4861-BDBE-2F6E868A1D72}" srcOrd="4" destOrd="0" parTransId="{6902A148-A0DE-4E5E-A296-A6D0407FAFFB}" sibTransId="{5F30CAA8-7D00-45B8-AA09-D21374D1B3D6}"/>
    <dgm:cxn modelId="{3E3EB891-0C75-4DEA-8082-699610E7807C}" type="presOf" srcId="{23B52A95-927B-46F8-AB67-DF8285F78860}" destId="{C38EB896-393E-4CCC-8DB2-681DB5CB2A2E}" srcOrd="0" destOrd="0" presId="urn:microsoft.com/office/officeart/2005/8/layout/process5"/>
    <dgm:cxn modelId="{86C32720-987B-48E2-8ACB-3E5D6D5AA44F}" type="presOf" srcId="{BF621B0E-3DDA-4033-8259-AF2DA7971D47}" destId="{66C866F7-92C3-4EE7-8CCF-A646432511E5}" srcOrd="0" destOrd="0" presId="urn:microsoft.com/office/officeart/2005/8/layout/process5"/>
    <dgm:cxn modelId="{7A8C1E03-BEC8-4C0B-8AE3-1D3CFB1A6662}" srcId="{A4E79653-F040-4075-887F-041436DCF3A1}" destId="{8F3C7E46-523F-4B92-995D-6F90033E6B72}" srcOrd="8" destOrd="0" parTransId="{438F1F62-5662-4EE0-978D-BE446814AB84}" sibTransId="{291B89DD-7D07-4E00-B5AA-6DBD47BA6ECE}"/>
    <dgm:cxn modelId="{F6E6F153-E095-4E34-A90B-6589A42E4ABB}" srcId="{A4E79653-F040-4075-887F-041436DCF3A1}" destId="{D5BDAB5D-4FE8-4D72-93B9-5EAE09070F63}" srcOrd="7" destOrd="0" parTransId="{17FB8AB4-DEE1-47AF-840B-106986FE0CD0}" sibTransId="{84982CE0-3BD2-4190-B3F3-4F6F1D7756A8}"/>
    <dgm:cxn modelId="{999847AA-7DA6-4D21-8B39-E53A6C22C396}" type="presOf" srcId="{E49667F1-F0CB-43FD-931E-E00531EE9144}" destId="{D2479C97-803E-4E5F-8B78-D543F40FFD7A}" srcOrd="1" destOrd="0" presId="urn:microsoft.com/office/officeart/2005/8/layout/process5"/>
    <dgm:cxn modelId="{F97C2AC2-6A84-4FB3-8A55-6E7372EA7C1F}" type="presOf" srcId="{A4E79653-F040-4075-887F-041436DCF3A1}" destId="{2A320663-1C73-459C-B181-E940740EFBFC}" srcOrd="0" destOrd="0" presId="urn:microsoft.com/office/officeart/2005/8/layout/process5"/>
    <dgm:cxn modelId="{C563F371-39D5-4EFA-B8B1-0A2F4506B671}" type="presOf" srcId="{6A904B71-633C-4252-9763-FDAF91A2D49F}" destId="{42C7FF22-87BE-4843-A962-DF8AB286857D}" srcOrd="1" destOrd="0" presId="urn:microsoft.com/office/officeart/2005/8/layout/process5"/>
    <dgm:cxn modelId="{6A9B3105-A2F3-40DC-84DB-6BB1D35A51C1}" srcId="{A4E79653-F040-4075-887F-041436DCF3A1}" destId="{3F1CC80C-3116-476E-AE41-E33BD9DF792A}" srcOrd="2" destOrd="0" parTransId="{B4B6330A-2F54-495A-BDE6-B65A9F723825}" sibTransId="{B73AB88A-FC90-4D8D-B8AB-BDC24ADE36F1}"/>
    <dgm:cxn modelId="{0B801E63-BCFF-44BC-BFA8-6CBD5AE58280}" type="presOf" srcId="{E49667F1-F0CB-43FD-931E-E00531EE9144}" destId="{227AE0F6-FE1D-4AB4-BAE3-F81A71F615B2}" srcOrd="0" destOrd="0" presId="urn:microsoft.com/office/officeart/2005/8/layout/process5"/>
    <dgm:cxn modelId="{69BF6A42-8EBD-4FC2-9115-CBF320A75371}" type="presOf" srcId="{97B308BA-B088-48B1-9BE5-E7D8577ED0BC}" destId="{226385AF-13B4-4FE0-BB8F-B8B681C3D26D}" srcOrd="0" destOrd="0" presId="urn:microsoft.com/office/officeart/2005/8/layout/process5"/>
    <dgm:cxn modelId="{732CFAC5-F23D-4803-9094-27DFE94AA2D9}" srcId="{A4E79653-F040-4075-887F-041436DCF3A1}" destId="{97B308BA-B088-48B1-9BE5-E7D8577ED0BC}" srcOrd="5" destOrd="0" parTransId="{0840AFAA-3353-40E3-9855-4CA7AECD09FD}" sibTransId="{C94DB456-A6C0-45D0-BE97-514B8B758E36}"/>
    <dgm:cxn modelId="{FEF6CAD9-D079-492A-9D8C-5BBABB2AE8CD}" type="presParOf" srcId="{2A320663-1C73-459C-B181-E940740EFBFC}" destId="{33416063-F144-40C0-88F6-4C07CE0DACC3}" srcOrd="0" destOrd="0" presId="urn:microsoft.com/office/officeart/2005/8/layout/process5"/>
    <dgm:cxn modelId="{0F32A687-F5D3-4D0C-841E-7F43409B2C3B}" type="presParOf" srcId="{2A320663-1C73-459C-B181-E940740EFBFC}" destId="{71473DCB-D75D-444F-ABBE-027099364F76}" srcOrd="1" destOrd="0" presId="urn:microsoft.com/office/officeart/2005/8/layout/process5"/>
    <dgm:cxn modelId="{FCF8ED7A-5188-4CC9-8FCA-11AEDEEF6801}" type="presParOf" srcId="{71473DCB-D75D-444F-ABBE-027099364F76}" destId="{9470BF3C-BFD7-449D-B617-1F60F81E5B1F}" srcOrd="0" destOrd="0" presId="urn:microsoft.com/office/officeart/2005/8/layout/process5"/>
    <dgm:cxn modelId="{1E5401DA-892A-49E2-A99E-33EAF9433CC4}" type="presParOf" srcId="{2A320663-1C73-459C-B181-E940740EFBFC}" destId="{65AA80A6-A0E8-4106-86D3-7C1EB4473EFA}" srcOrd="2" destOrd="0" presId="urn:microsoft.com/office/officeart/2005/8/layout/process5"/>
    <dgm:cxn modelId="{A48F301F-4709-4BC4-8638-E898376E4DC7}" type="presParOf" srcId="{2A320663-1C73-459C-B181-E940740EFBFC}" destId="{66C866F7-92C3-4EE7-8CCF-A646432511E5}" srcOrd="3" destOrd="0" presId="urn:microsoft.com/office/officeart/2005/8/layout/process5"/>
    <dgm:cxn modelId="{CB267FF5-4D7D-4BD2-9C08-4BABAEE3823E}" type="presParOf" srcId="{66C866F7-92C3-4EE7-8CCF-A646432511E5}" destId="{32BB4181-63C9-43ED-9FAD-B6E2420674FD}" srcOrd="0" destOrd="0" presId="urn:microsoft.com/office/officeart/2005/8/layout/process5"/>
    <dgm:cxn modelId="{5683484A-F408-4A9C-AAF2-F13BCD01DCA3}" type="presParOf" srcId="{2A320663-1C73-459C-B181-E940740EFBFC}" destId="{4961B609-9D9B-42FF-B6F4-03FCF717785E}" srcOrd="4" destOrd="0" presId="urn:microsoft.com/office/officeart/2005/8/layout/process5"/>
    <dgm:cxn modelId="{01408742-9CC9-4410-8154-EBB518F3DB02}" type="presParOf" srcId="{2A320663-1C73-459C-B181-E940740EFBFC}" destId="{BCF7B3BA-B61B-40E1-A30F-D4CDED8B0D5E}" srcOrd="5" destOrd="0" presId="urn:microsoft.com/office/officeart/2005/8/layout/process5"/>
    <dgm:cxn modelId="{87C6CD16-93BA-41B4-9F5F-AD52DF59A033}" type="presParOf" srcId="{BCF7B3BA-B61B-40E1-A30F-D4CDED8B0D5E}" destId="{D8392DE9-27B7-43BB-91B0-526DE5DD558D}" srcOrd="0" destOrd="0" presId="urn:microsoft.com/office/officeart/2005/8/layout/process5"/>
    <dgm:cxn modelId="{1BB87B4A-0BA5-4B7B-9850-A3904CE6D111}" type="presParOf" srcId="{2A320663-1C73-459C-B181-E940740EFBFC}" destId="{C38EB896-393E-4CCC-8DB2-681DB5CB2A2E}" srcOrd="6" destOrd="0" presId="urn:microsoft.com/office/officeart/2005/8/layout/process5"/>
    <dgm:cxn modelId="{5ACAE848-33E8-402E-A1CB-29B12677934C}" type="presParOf" srcId="{2A320663-1C73-459C-B181-E940740EFBFC}" destId="{227AE0F6-FE1D-4AB4-BAE3-F81A71F615B2}" srcOrd="7" destOrd="0" presId="urn:microsoft.com/office/officeart/2005/8/layout/process5"/>
    <dgm:cxn modelId="{86284162-B678-43DE-8F83-F58DF825D1D0}" type="presParOf" srcId="{227AE0F6-FE1D-4AB4-BAE3-F81A71F615B2}" destId="{D2479C97-803E-4E5F-8B78-D543F40FFD7A}" srcOrd="0" destOrd="0" presId="urn:microsoft.com/office/officeart/2005/8/layout/process5"/>
    <dgm:cxn modelId="{BD4EA00F-DE05-4138-A9CC-DF7DF004342D}" type="presParOf" srcId="{2A320663-1C73-459C-B181-E940740EFBFC}" destId="{3F305DB4-490D-4DDD-9028-98276345DE7E}" srcOrd="8" destOrd="0" presId="urn:microsoft.com/office/officeart/2005/8/layout/process5"/>
    <dgm:cxn modelId="{729D0F90-311E-48D8-872E-FE7441ECB686}" type="presParOf" srcId="{2A320663-1C73-459C-B181-E940740EFBFC}" destId="{92F94533-C1CA-48EC-9D48-A262D6ECE666}" srcOrd="9" destOrd="0" presId="urn:microsoft.com/office/officeart/2005/8/layout/process5"/>
    <dgm:cxn modelId="{7A82DECC-6855-4B3B-BF6B-407D0C76CDE3}" type="presParOf" srcId="{92F94533-C1CA-48EC-9D48-A262D6ECE666}" destId="{02E94E03-626C-40C1-A683-7EFEDF63877D}" srcOrd="0" destOrd="0" presId="urn:microsoft.com/office/officeart/2005/8/layout/process5"/>
    <dgm:cxn modelId="{0C16D17A-084B-404F-9985-233E8DE162CE}" type="presParOf" srcId="{2A320663-1C73-459C-B181-E940740EFBFC}" destId="{226385AF-13B4-4FE0-BB8F-B8B681C3D26D}" srcOrd="10" destOrd="0" presId="urn:microsoft.com/office/officeart/2005/8/layout/process5"/>
    <dgm:cxn modelId="{9D3EB749-8F5A-46C9-A8D8-2382A1A7B15B}" type="presParOf" srcId="{2A320663-1C73-459C-B181-E940740EFBFC}" destId="{EC7B13BB-DD0F-4DF6-B760-71405019631A}" srcOrd="11" destOrd="0" presId="urn:microsoft.com/office/officeart/2005/8/layout/process5"/>
    <dgm:cxn modelId="{37D9BF3A-6AA7-4EA6-AA75-7C74306F46D9}" type="presParOf" srcId="{EC7B13BB-DD0F-4DF6-B760-71405019631A}" destId="{4CAD73EE-F558-46E1-A004-35D0841665E0}" srcOrd="0" destOrd="0" presId="urn:microsoft.com/office/officeart/2005/8/layout/process5"/>
    <dgm:cxn modelId="{E1D92D81-19C2-42BC-AF8C-C32993DA6C45}" type="presParOf" srcId="{2A320663-1C73-459C-B181-E940740EFBFC}" destId="{A94C08F1-8B28-4CB9-A3E8-52FE8BF3C8AB}" srcOrd="12" destOrd="0" presId="urn:microsoft.com/office/officeart/2005/8/layout/process5"/>
    <dgm:cxn modelId="{C129E4DE-90F2-4F8F-A0E2-AD9CD7D60937}" type="presParOf" srcId="{2A320663-1C73-459C-B181-E940740EFBFC}" destId="{F9AED58E-89FA-4004-B711-3120CB9B466D}" srcOrd="13" destOrd="0" presId="urn:microsoft.com/office/officeart/2005/8/layout/process5"/>
    <dgm:cxn modelId="{0A920958-4FAB-41DE-875E-03A6C54D8798}" type="presParOf" srcId="{F9AED58E-89FA-4004-B711-3120CB9B466D}" destId="{42C7FF22-87BE-4843-A962-DF8AB286857D}" srcOrd="0" destOrd="0" presId="urn:microsoft.com/office/officeart/2005/8/layout/process5"/>
    <dgm:cxn modelId="{0874019A-7558-4370-BB56-9AFFA925C461}" type="presParOf" srcId="{2A320663-1C73-459C-B181-E940740EFBFC}" destId="{5E8915B6-225E-4DAE-9DDE-35EFE1782876}" srcOrd="14" destOrd="0" presId="urn:microsoft.com/office/officeart/2005/8/layout/process5"/>
    <dgm:cxn modelId="{9820F1D8-C125-414C-A7EE-195CCB1C2397}" type="presParOf" srcId="{2A320663-1C73-459C-B181-E940740EFBFC}" destId="{C64E31AD-2DDC-4BC2-994B-1762F0C933F6}" srcOrd="15" destOrd="0" presId="urn:microsoft.com/office/officeart/2005/8/layout/process5"/>
    <dgm:cxn modelId="{EA54085B-AC27-46D1-93F3-B2015F07DD96}" type="presParOf" srcId="{C64E31AD-2DDC-4BC2-994B-1762F0C933F6}" destId="{49F532BA-99F4-4798-A230-D46627D7F78F}" srcOrd="0" destOrd="0" presId="urn:microsoft.com/office/officeart/2005/8/layout/process5"/>
    <dgm:cxn modelId="{3ADE9246-15FE-4EBD-9C7D-D604402AEEC1}" type="presParOf" srcId="{2A320663-1C73-459C-B181-E940740EFBFC}" destId="{4A7733A5-FE05-4835-9EE8-67071710097D}" srcOrd="1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E79653-F040-4075-887F-041436DCF3A1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4E1DCDD-1B52-4420-A005-DA7F15BB1693}">
      <dgm:prSet phldrT="[Text]"/>
      <dgm:spPr>
        <a:solidFill>
          <a:schemeClr val="accent2">
            <a:lumMod val="40000"/>
            <a:lumOff val="60000"/>
          </a:schemeClr>
        </a:solidFill>
        <a:ln>
          <a:prstDash val="dash"/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Consultation</a:t>
          </a:r>
        </a:p>
      </dgm:t>
    </dgm:pt>
    <dgm:pt modelId="{CE472FDA-7378-4284-BB43-B2DFCABFD084}" type="parTrans" cxnId="{7FAA0178-550E-471D-AA0D-2274616AE85E}">
      <dgm:prSet/>
      <dgm:spPr/>
      <dgm:t>
        <a:bodyPr/>
        <a:lstStyle/>
        <a:p>
          <a:endParaRPr lang="en-GB"/>
        </a:p>
      </dgm:t>
    </dgm:pt>
    <dgm:pt modelId="{7BDF2B3D-9676-4E21-BB6B-28CC316DD082}" type="sibTrans" cxnId="{7FAA0178-550E-471D-AA0D-2274616AE85E}">
      <dgm:prSet/>
      <dgm:spPr/>
      <dgm:t>
        <a:bodyPr/>
        <a:lstStyle/>
        <a:p>
          <a:endParaRPr lang="en-GB"/>
        </a:p>
      </dgm:t>
    </dgm:pt>
    <dgm:pt modelId="{3AD9D7AA-D236-48E9-8DB1-2EF442A3358D}">
      <dgm:prSet phldrT="[Text]"/>
      <dgm:spPr/>
      <dgm:t>
        <a:bodyPr/>
        <a:lstStyle/>
        <a:p>
          <a:r>
            <a:rPr lang="en-GB" dirty="0"/>
            <a:t>A ‘Bill’ is drawn up by parliamentary lawyers*  </a:t>
          </a:r>
        </a:p>
      </dgm:t>
    </dgm:pt>
    <dgm:pt modelId="{90A925D8-7102-4636-8C91-0E930ECE9217}" type="parTrans" cxnId="{DC7A0DF9-5CFA-494C-A5B2-6B0E65C0BADE}">
      <dgm:prSet/>
      <dgm:spPr/>
      <dgm:t>
        <a:bodyPr/>
        <a:lstStyle/>
        <a:p>
          <a:endParaRPr lang="en-GB"/>
        </a:p>
      </dgm:t>
    </dgm:pt>
    <dgm:pt modelId="{BF621B0E-3DDA-4033-8259-AF2DA7971D47}" type="sibTrans" cxnId="{DC7A0DF9-5CFA-494C-A5B2-6B0E65C0BADE}">
      <dgm:prSet/>
      <dgm:spPr/>
      <dgm:t>
        <a:bodyPr/>
        <a:lstStyle/>
        <a:p>
          <a:endParaRPr lang="en-GB"/>
        </a:p>
      </dgm:t>
    </dgm:pt>
    <dgm:pt modelId="{3F1CC80C-3116-476E-AE41-E33BD9DF792A}">
      <dgm:prSet phldrT="[Text]"/>
      <dgm:spPr/>
      <dgm:t>
        <a:bodyPr/>
        <a:lstStyle/>
        <a:p>
          <a:r>
            <a:rPr lang="en-GB" b="1" dirty="0"/>
            <a:t>First Reading </a:t>
          </a:r>
          <a:r>
            <a:rPr lang="en-GB" b="0" dirty="0"/>
            <a:t>(formal introduction – no debate)</a:t>
          </a:r>
          <a:endParaRPr lang="en-GB" b="1" dirty="0"/>
        </a:p>
      </dgm:t>
    </dgm:pt>
    <dgm:pt modelId="{B4B6330A-2F54-495A-BDE6-B65A9F723825}" type="parTrans" cxnId="{6A9B3105-A2F3-40DC-84DB-6BB1D35A51C1}">
      <dgm:prSet/>
      <dgm:spPr/>
      <dgm:t>
        <a:bodyPr/>
        <a:lstStyle/>
        <a:p>
          <a:endParaRPr lang="en-GB"/>
        </a:p>
      </dgm:t>
    </dgm:pt>
    <dgm:pt modelId="{B73AB88A-FC90-4D8D-B8AB-BDC24ADE36F1}" type="sibTrans" cxnId="{6A9B3105-A2F3-40DC-84DB-6BB1D35A51C1}">
      <dgm:prSet/>
      <dgm:spPr/>
      <dgm:t>
        <a:bodyPr/>
        <a:lstStyle/>
        <a:p>
          <a:endParaRPr lang="en-GB"/>
        </a:p>
      </dgm:t>
    </dgm:pt>
    <dgm:pt modelId="{23B52A95-927B-46F8-AB67-DF8285F78860}">
      <dgm:prSet phldrT="[Text]"/>
      <dgm:spPr/>
      <dgm:t>
        <a:bodyPr/>
        <a:lstStyle/>
        <a:p>
          <a:r>
            <a:rPr lang="en-GB" b="1" dirty="0"/>
            <a:t>Second Reading </a:t>
          </a:r>
          <a:r>
            <a:rPr lang="en-GB" dirty="0"/>
            <a:t>(debate on main principles)</a:t>
          </a:r>
        </a:p>
      </dgm:t>
    </dgm:pt>
    <dgm:pt modelId="{42EEECA8-9B54-41B8-804A-86C191A46E14}" type="parTrans" cxnId="{E8E700A9-36ED-4A3D-A259-D153C801BA0F}">
      <dgm:prSet/>
      <dgm:spPr/>
      <dgm:t>
        <a:bodyPr/>
        <a:lstStyle/>
        <a:p>
          <a:endParaRPr lang="en-GB"/>
        </a:p>
      </dgm:t>
    </dgm:pt>
    <dgm:pt modelId="{E49667F1-F0CB-43FD-931E-E00531EE9144}" type="sibTrans" cxnId="{E8E700A9-36ED-4A3D-A259-D153C801BA0F}">
      <dgm:prSet/>
      <dgm:spPr/>
      <dgm:t>
        <a:bodyPr/>
        <a:lstStyle/>
        <a:p>
          <a:endParaRPr lang="en-GB"/>
        </a:p>
      </dgm:t>
    </dgm:pt>
    <dgm:pt modelId="{A9C61A1F-C0B6-4861-BDBE-2F6E868A1D72}">
      <dgm:prSet phldrT="[Text]"/>
      <dgm:spPr/>
      <dgm:t>
        <a:bodyPr/>
        <a:lstStyle/>
        <a:p>
          <a:r>
            <a:rPr lang="en-GB" b="1" dirty="0"/>
            <a:t>Committee Stage </a:t>
          </a:r>
          <a:r>
            <a:rPr lang="en-GB" dirty="0"/>
            <a:t>(line by line scrutiny)</a:t>
          </a:r>
        </a:p>
      </dgm:t>
    </dgm:pt>
    <dgm:pt modelId="{6902A148-A0DE-4E5E-A296-A6D0407FAFFB}" type="parTrans" cxnId="{B772D98E-C708-4A83-9104-254DE1EE596E}">
      <dgm:prSet/>
      <dgm:spPr/>
      <dgm:t>
        <a:bodyPr/>
        <a:lstStyle/>
        <a:p>
          <a:endParaRPr lang="en-GB"/>
        </a:p>
      </dgm:t>
    </dgm:pt>
    <dgm:pt modelId="{5F30CAA8-7D00-45B8-AA09-D21374D1B3D6}" type="sibTrans" cxnId="{B772D98E-C708-4A83-9104-254DE1EE596E}">
      <dgm:prSet/>
      <dgm:spPr/>
      <dgm:t>
        <a:bodyPr/>
        <a:lstStyle/>
        <a:p>
          <a:endParaRPr lang="en-GB"/>
        </a:p>
      </dgm:t>
    </dgm:pt>
    <dgm:pt modelId="{97B308BA-B088-48B1-9BE5-E7D8577ED0BC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b="1" dirty="0"/>
            <a:t>Report Stage </a:t>
          </a:r>
          <a:r>
            <a:rPr lang="en-GB" dirty="0"/>
            <a:t>(amendments to the Bill are made)</a:t>
          </a:r>
        </a:p>
      </dgm:t>
    </dgm:pt>
    <dgm:pt modelId="{0840AFAA-3353-40E3-9855-4CA7AECD09FD}" type="parTrans" cxnId="{732CFAC5-F23D-4803-9094-27DFE94AA2D9}">
      <dgm:prSet/>
      <dgm:spPr/>
      <dgm:t>
        <a:bodyPr/>
        <a:lstStyle/>
        <a:p>
          <a:endParaRPr lang="en-GB"/>
        </a:p>
      </dgm:t>
    </dgm:pt>
    <dgm:pt modelId="{C94DB456-A6C0-45D0-BE97-514B8B758E36}" type="sibTrans" cxnId="{732CFAC5-F23D-4803-9094-27DFE94AA2D9}">
      <dgm:prSet/>
      <dgm:spPr/>
      <dgm:t>
        <a:bodyPr/>
        <a:lstStyle/>
        <a:p>
          <a:endParaRPr lang="en-GB"/>
        </a:p>
      </dgm:t>
    </dgm:pt>
    <dgm:pt modelId="{5E94C128-720D-4308-AB9E-1CD098FFC05A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b="1" dirty="0"/>
            <a:t>Third Reading </a:t>
          </a:r>
          <a:r>
            <a:rPr lang="en-GB" dirty="0"/>
            <a:t>(finished Bill is presented)</a:t>
          </a:r>
        </a:p>
      </dgm:t>
    </dgm:pt>
    <dgm:pt modelId="{49EF7D31-DC05-4650-B5E8-41EDEAD2894C}" type="parTrans" cxnId="{0DEA1D1B-ED10-478C-9FAC-F2F1103F3D8D}">
      <dgm:prSet/>
      <dgm:spPr/>
      <dgm:t>
        <a:bodyPr/>
        <a:lstStyle/>
        <a:p>
          <a:endParaRPr lang="en-GB"/>
        </a:p>
      </dgm:t>
    </dgm:pt>
    <dgm:pt modelId="{6A904B71-633C-4252-9763-FDAF91A2D49F}" type="sibTrans" cxnId="{0DEA1D1B-ED10-478C-9FAC-F2F1103F3D8D}">
      <dgm:prSet/>
      <dgm:spPr/>
      <dgm:t>
        <a:bodyPr/>
        <a:lstStyle/>
        <a:p>
          <a:endParaRPr lang="en-GB"/>
        </a:p>
      </dgm:t>
    </dgm:pt>
    <dgm:pt modelId="{D5BDAB5D-4FE8-4D72-93B9-5EAE09070F63}">
      <dgm:prSet/>
      <dgm:spPr>
        <a:solidFill>
          <a:srgbClr val="006699"/>
        </a:solidFill>
      </dgm:spPr>
      <dgm:t>
        <a:bodyPr/>
        <a:lstStyle/>
        <a:p>
          <a:r>
            <a:rPr lang="en-GB" b="1" dirty="0"/>
            <a:t>Vote</a:t>
          </a:r>
        </a:p>
      </dgm:t>
    </dgm:pt>
    <dgm:pt modelId="{17FB8AB4-DEE1-47AF-840B-106986FE0CD0}" type="parTrans" cxnId="{F6E6F153-E095-4E34-A90B-6589A42E4ABB}">
      <dgm:prSet/>
      <dgm:spPr/>
      <dgm:t>
        <a:bodyPr/>
        <a:lstStyle/>
        <a:p>
          <a:endParaRPr lang="en-GB"/>
        </a:p>
      </dgm:t>
    </dgm:pt>
    <dgm:pt modelId="{84982CE0-3BD2-4190-B3F3-4F6F1D7756A8}" type="sibTrans" cxnId="{F6E6F153-E095-4E34-A90B-6589A42E4ABB}">
      <dgm:prSet/>
      <dgm:spPr/>
      <dgm:t>
        <a:bodyPr/>
        <a:lstStyle/>
        <a:p>
          <a:endParaRPr lang="en-GB"/>
        </a:p>
      </dgm:t>
    </dgm:pt>
    <dgm:pt modelId="{8F3C7E46-523F-4B92-995D-6F90033E6B72}">
      <dgm:prSet/>
      <dgm:spPr>
        <a:solidFill>
          <a:srgbClr val="C00000"/>
        </a:solidFill>
      </dgm:spPr>
      <dgm:t>
        <a:bodyPr/>
        <a:lstStyle/>
        <a:p>
          <a:r>
            <a:rPr lang="en-GB" b="1" dirty="0"/>
            <a:t>Royal Assent</a:t>
          </a:r>
        </a:p>
      </dgm:t>
    </dgm:pt>
    <dgm:pt modelId="{438F1F62-5662-4EE0-978D-BE446814AB84}" type="parTrans" cxnId="{7A8C1E03-BEC8-4C0B-8AE3-1D3CFB1A6662}">
      <dgm:prSet/>
      <dgm:spPr/>
      <dgm:t>
        <a:bodyPr/>
        <a:lstStyle/>
        <a:p>
          <a:endParaRPr lang="en-GB"/>
        </a:p>
      </dgm:t>
    </dgm:pt>
    <dgm:pt modelId="{291B89DD-7D07-4E00-B5AA-6DBD47BA6ECE}" type="sibTrans" cxnId="{7A8C1E03-BEC8-4C0B-8AE3-1D3CFB1A6662}">
      <dgm:prSet/>
      <dgm:spPr/>
      <dgm:t>
        <a:bodyPr/>
        <a:lstStyle/>
        <a:p>
          <a:endParaRPr lang="en-GB"/>
        </a:p>
      </dgm:t>
    </dgm:pt>
    <dgm:pt modelId="{2A320663-1C73-459C-B181-E940740EFBFC}" type="pres">
      <dgm:prSet presAssocID="{A4E79653-F040-4075-887F-041436DCF3A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3416063-F144-40C0-88F6-4C07CE0DACC3}" type="pres">
      <dgm:prSet presAssocID="{04E1DCDD-1B52-4420-A005-DA7F15BB1693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473DCB-D75D-444F-ABBE-027099364F76}" type="pres">
      <dgm:prSet presAssocID="{7BDF2B3D-9676-4E21-BB6B-28CC316DD082}" presName="sibTrans" presStyleLbl="sibTrans2D1" presStyleIdx="0" presStyleCnt="8"/>
      <dgm:spPr/>
      <dgm:t>
        <a:bodyPr/>
        <a:lstStyle/>
        <a:p>
          <a:endParaRPr lang="en-GB"/>
        </a:p>
      </dgm:t>
    </dgm:pt>
    <dgm:pt modelId="{9470BF3C-BFD7-449D-B617-1F60F81E5B1F}" type="pres">
      <dgm:prSet presAssocID="{7BDF2B3D-9676-4E21-BB6B-28CC316DD082}" presName="connectorText" presStyleLbl="sibTrans2D1" presStyleIdx="0" presStyleCnt="8"/>
      <dgm:spPr/>
      <dgm:t>
        <a:bodyPr/>
        <a:lstStyle/>
        <a:p>
          <a:endParaRPr lang="en-GB"/>
        </a:p>
      </dgm:t>
    </dgm:pt>
    <dgm:pt modelId="{65AA80A6-A0E8-4106-86D3-7C1EB4473EFA}" type="pres">
      <dgm:prSet presAssocID="{3AD9D7AA-D236-48E9-8DB1-2EF442A3358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6C866F7-92C3-4EE7-8CCF-A646432511E5}" type="pres">
      <dgm:prSet presAssocID="{BF621B0E-3DDA-4033-8259-AF2DA7971D47}" presName="sibTrans" presStyleLbl="sibTrans2D1" presStyleIdx="1" presStyleCnt="8"/>
      <dgm:spPr/>
      <dgm:t>
        <a:bodyPr/>
        <a:lstStyle/>
        <a:p>
          <a:endParaRPr lang="en-GB"/>
        </a:p>
      </dgm:t>
    </dgm:pt>
    <dgm:pt modelId="{32BB4181-63C9-43ED-9FAD-B6E2420674FD}" type="pres">
      <dgm:prSet presAssocID="{BF621B0E-3DDA-4033-8259-AF2DA7971D47}" presName="connectorText" presStyleLbl="sibTrans2D1" presStyleIdx="1" presStyleCnt="8"/>
      <dgm:spPr/>
      <dgm:t>
        <a:bodyPr/>
        <a:lstStyle/>
        <a:p>
          <a:endParaRPr lang="en-GB"/>
        </a:p>
      </dgm:t>
    </dgm:pt>
    <dgm:pt modelId="{4961B609-9D9B-42FF-B6F4-03FCF717785E}" type="pres">
      <dgm:prSet presAssocID="{3F1CC80C-3116-476E-AE41-E33BD9DF792A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F7B3BA-B61B-40E1-A30F-D4CDED8B0D5E}" type="pres">
      <dgm:prSet presAssocID="{B73AB88A-FC90-4D8D-B8AB-BDC24ADE36F1}" presName="sibTrans" presStyleLbl="sibTrans2D1" presStyleIdx="2" presStyleCnt="8"/>
      <dgm:spPr/>
      <dgm:t>
        <a:bodyPr/>
        <a:lstStyle/>
        <a:p>
          <a:endParaRPr lang="en-GB"/>
        </a:p>
      </dgm:t>
    </dgm:pt>
    <dgm:pt modelId="{D8392DE9-27B7-43BB-91B0-526DE5DD558D}" type="pres">
      <dgm:prSet presAssocID="{B73AB88A-FC90-4D8D-B8AB-BDC24ADE36F1}" presName="connectorText" presStyleLbl="sibTrans2D1" presStyleIdx="2" presStyleCnt="8"/>
      <dgm:spPr/>
      <dgm:t>
        <a:bodyPr/>
        <a:lstStyle/>
        <a:p>
          <a:endParaRPr lang="en-GB"/>
        </a:p>
      </dgm:t>
    </dgm:pt>
    <dgm:pt modelId="{C38EB896-393E-4CCC-8DB2-681DB5CB2A2E}" type="pres">
      <dgm:prSet presAssocID="{23B52A95-927B-46F8-AB67-DF8285F78860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7AE0F6-FE1D-4AB4-BAE3-F81A71F615B2}" type="pres">
      <dgm:prSet presAssocID="{E49667F1-F0CB-43FD-931E-E00531EE9144}" presName="sibTrans" presStyleLbl="sibTrans2D1" presStyleIdx="3" presStyleCnt="8"/>
      <dgm:spPr/>
      <dgm:t>
        <a:bodyPr/>
        <a:lstStyle/>
        <a:p>
          <a:endParaRPr lang="en-GB"/>
        </a:p>
      </dgm:t>
    </dgm:pt>
    <dgm:pt modelId="{D2479C97-803E-4E5F-8B78-D543F40FFD7A}" type="pres">
      <dgm:prSet presAssocID="{E49667F1-F0CB-43FD-931E-E00531EE9144}" presName="connectorText" presStyleLbl="sibTrans2D1" presStyleIdx="3" presStyleCnt="8"/>
      <dgm:spPr/>
      <dgm:t>
        <a:bodyPr/>
        <a:lstStyle/>
        <a:p>
          <a:endParaRPr lang="en-GB"/>
        </a:p>
      </dgm:t>
    </dgm:pt>
    <dgm:pt modelId="{3F305DB4-490D-4DDD-9028-98276345DE7E}" type="pres">
      <dgm:prSet presAssocID="{A9C61A1F-C0B6-4861-BDBE-2F6E868A1D72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F94533-C1CA-48EC-9D48-A262D6ECE666}" type="pres">
      <dgm:prSet presAssocID="{5F30CAA8-7D00-45B8-AA09-D21374D1B3D6}" presName="sibTrans" presStyleLbl="sibTrans2D1" presStyleIdx="4" presStyleCnt="8"/>
      <dgm:spPr/>
      <dgm:t>
        <a:bodyPr/>
        <a:lstStyle/>
        <a:p>
          <a:endParaRPr lang="en-GB"/>
        </a:p>
      </dgm:t>
    </dgm:pt>
    <dgm:pt modelId="{02E94E03-626C-40C1-A683-7EFEDF63877D}" type="pres">
      <dgm:prSet presAssocID="{5F30CAA8-7D00-45B8-AA09-D21374D1B3D6}" presName="connectorText" presStyleLbl="sibTrans2D1" presStyleIdx="4" presStyleCnt="8"/>
      <dgm:spPr/>
      <dgm:t>
        <a:bodyPr/>
        <a:lstStyle/>
        <a:p>
          <a:endParaRPr lang="en-GB"/>
        </a:p>
      </dgm:t>
    </dgm:pt>
    <dgm:pt modelId="{226385AF-13B4-4FE0-BB8F-B8B681C3D26D}" type="pres">
      <dgm:prSet presAssocID="{97B308BA-B088-48B1-9BE5-E7D8577ED0BC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7B13BB-DD0F-4DF6-B760-71405019631A}" type="pres">
      <dgm:prSet presAssocID="{C94DB456-A6C0-45D0-BE97-514B8B758E36}" presName="sibTrans" presStyleLbl="sibTrans2D1" presStyleIdx="5" presStyleCnt="8"/>
      <dgm:spPr/>
      <dgm:t>
        <a:bodyPr/>
        <a:lstStyle/>
        <a:p>
          <a:endParaRPr lang="en-GB"/>
        </a:p>
      </dgm:t>
    </dgm:pt>
    <dgm:pt modelId="{4CAD73EE-F558-46E1-A004-35D0841665E0}" type="pres">
      <dgm:prSet presAssocID="{C94DB456-A6C0-45D0-BE97-514B8B758E36}" presName="connectorText" presStyleLbl="sibTrans2D1" presStyleIdx="5" presStyleCnt="8"/>
      <dgm:spPr/>
      <dgm:t>
        <a:bodyPr/>
        <a:lstStyle/>
        <a:p>
          <a:endParaRPr lang="en-GB"/>
        </a:p>
      </dgm:t>
    </dgm:pt>
    <dgm:pt modelId="{A94C08F1-8B28-4CB9-A3E8-52FE8BF3C8AB}" type="pres">
      <dgm:prSet presAssocID="{5E94C128-720D-4308-AB9E-1CD098FFC05A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9AED58E-89FA-4004-B711-3120CB9B466D}" type="pres">
      <dgm:prSet presAssocID="{6A904B71-633C-4252-9763-FDAF91A2D49F}" presName="sibTrans" presStyleLbl="sibTrans2D1" presStyleIdx="6" presStyleCnt="8"/>
      <dgm:spPr/>
      <dgm:t>
        <a:bodyPr/>
        <a:lstStyle/>
        <a:p>
          <a:endParaRPr lang="en-GB"/>
        </a:p>
      </dgm:t>
    </dgm:pt>
    <dgm:pt modelId="{42C7FF22-87BE-4843-A962-DF8AB286857D}" type="pres">
      <dgm:prSet presAssocID="{6A904B71-633C-4252-9763-FDAF91A2D49F}" presName="connectorText" presStyleLbl="sibTrans2D1" presStyleIdx="6" presStyleCnt="8"/>
      <dgm:spPr/>
      <dgm:t>
        <a:bodyPr/>
        <a:lstStyle/>
        <a:p>
          <a:endParaRPr lang="en-GB"/>
        </a:p>
      </dgm:t>
    </dgm:pt>
    <dgm:pt modelId="{5E8915B6-225E-4DAE-9DDE-35EFE1782876}" type="pres">
      <dgm:prSet presAssocID="{D5BDAB5D-4FE8-4D72-93B9-5EAE09070F63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4E31AD-2DDC-4BC2-994B-1762F0C933F6}" type="pres">
      <dgm:prSet presAssocID="{84982CE0-3BD2-4190-B3F3-4F6F1D7756A8}" presName="sibTrans" presStyleLbl="sibTrans2D1" presStyleIdx="7" presStyleCnt="8"/>
      <dgm:spPr/>
      <dgm:t>
        <a:bodyPr/>
        <a:lstStyle/>
        <a:p>
          <a:endParaRPr lang="en-GB"/>
        </a:p>
      </dgm:t>
    </dgm:pt>
    <dgm:pt modelId="{49F532BA-99F4-4798-A230-D46627D7F78F}" type="pres">
      <dgm:prSet presAssocID="{84982CE0-3BD2-4190-B3F3-4F6F1D7756A8}" presName="connectorText" presStyleLbl="sibTrans2D1" presStyleIdx="7" presStyleCnt="8"/>
      <dgm:spPr/>
      <dgm:t>
        <a:bodyPr/>
        <a:lstStyle/>
        <a:p>
          <a:endParaRPr lang="en-GB"/>
        </a:p>
      </dgm:t>
    </dgm:pt>
    <dgm:pt modelId="{4A7733A5-FE05-4835-9EE8-67071710097D}" type="pres">
      <dgm:prSet presAssocID="{8F3C7E46-523F-4B92-995D-6F90033E6B72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634E6D3-D01F-4344-BB50-102470501566}" type="presOf" srcId="{04E1DCDD-1B52-4420-A005-DA7F15BB1693}" destId="{33416063-F144-40C0-88F6-4C07CE0DACC3}" srcOrd="0" destOrd="0" presId="urn:microsoft.com/office/officeart/2005/8/layout/process5"/>
    <dgm:cxn modelId="{07D635CF-470B-4656-A90B-0C0F2E4456A3}" type="presOf" srcId="{97B308BA-B088-48B1-9BE5-E7D8577ED0BC}" destId="{226385AF-13B4-4FE0-BB8F-B8B681C3D26D}" srcOrd="0" destOrd="0" presId="urn:microsoft.com/office/officeart/2005/8/layout/process5"/>
    <dgm:cxn modelId="{7FAA0178-550E-471D-AA0D-2274616AE85E}" srcId="{A4E79653-F040-4075-887F-041436DCF3A1}" destId="{04E1DCDD-1B52-4420-A005-DA7F15BB1693}" srcOrd="0" destOrd="0" parTransId="{CE472FDA-7378-4284-BB43-B2DFCABFD084}" sibTransId="{7BDF2B3D-9676-4E21-BB6B-28CC316DD082}"/>
    <dgm:cxn modelId="{F7F98416-A628-4EEA-8835-B767FA9BFACF}" type="presOf" srcId="{84982CE0-3BD2-4190-B3F3-4F6F1D7756A8}" destId="{C64E31AD-2DDC-4BC2-994B-1762F0C933F6}" srcOrd="0" destOrd="0" presId="urn:microsoft.com/office/officeart/2005/8/layout/process5"/>
    <dgm:cxn modelId="{9677CBF3-C776-4F78-9AD5-ACF567109B41}" type="presOf" srcId="{23B52A95-927B-46F8-AB67-DF8285F78860}" destId="{C38EB896-393E-4CCC-8DB2-681DB5CB2A2E}" srcOrd="0" destOrd="0" presId="urn:microsoft.com/office/officeart/2005/8/layout/process5"/>
    <dgm:cxn modelId="{E4F476A9-10C3-422D-A551-BE6C0A7E563C}" type="presOf" srcId="{B73AB88A-FC90-4D8D-B8AB-BDC24ADE36F1}" destId="{BCF7B3BA-B61B-40E1-A30F-D4CDED8B0D5E}" srcOrd="0" destOrd="0" presId="urn:microsoft.com/office/officeart/2005/8/layout/process5"/>
    <dgm:cxn modelId="{DAC27C7E-F6ED-4F2A-BF8F-E5620AEF241A}" type="presOf" srcId="{A9C61A1F-C0B6-4861-BDBE-2F6E868A1D72}" destId="{3F305DB4-490D-4DDD-9028-98276345DE7E}" srcOrd="0" destOrd="0" presId="urn:microsoft.com/office/officeart/2005/8/layout/process5"/>
    <dgm:cxn modelId="{0DEA1D1B-ED10-478C-9FAC-F2F1103F3D8D}" srcId="{A4E79653-F040-4075-887F-041436DCF3A1}" destId="{5E94C128-720D-4308-AB9E-1CD098FFC05A}" srcOrd="6" destOrd="0" parTransId="{49EF7D31-DC05-4650-B5E8-41EDEAD2894C}" sibTransId="{6A904B71-633C-4252-9763-FDAF91A2D49F}"/>
    <dgm:cxn modelId="{732CFAC5-F23D-4803-9094-27DFE94AA2D9}" srcId="{A4E79653-F040-4075-887F-041436DCF3A1}" destId="{97B308BA-B088-48B1-9BE5-E7D8577ED0BC}" srcOrd="5" destOrd="0" parTransId="{0840AFAA-3353-40E3-9855-4CA7AECD09FD}" sibTransId="{C94DB456-A6C0-45D0-BE97-514B8B758E36}"/>
    <dgm:cxn modelId="{75CCD0DF-745E-47CC-BA09-F3890C216CE9}" type="presOf" srcId="{BF621B0E-3DDA-4033-8259-AF2DA7971D47}" destId="{32BB4181-63C9-43ED-9FAD-B6E2420674FD}" srcOrd="1" destOrd="0" presId="urn:microsoft.com/office/officeart/2005/8/layout/process5"/>
    <dgm:cxn modelId="{6A9B3105-A2F3-40DC-84DB-6BB1D35A51C1}" srcId="{A4E79653-F040-4075-887F-041436DCF3A1}" destId="{3F1CC80C-3116-476E-AE41-E33BD9DF792A}" srcOrd="2" destOrd="0" parTransId="{B4B6330A-2F54-495A-BDE6-B65A9F723825}" sibTransId="{B73AB88A-FC90-4D8D-B8AB-BDC24ADE36F1}"/>
    <dgm:cxn modelId="{3761C8D9-A3C9-4E30-9221-4024EA6AC396}" type="presOf" srcId="{E49667F1-F0CB-43FD-931E-E00531EE9144}" destId="{227AE0F6-FE1D-4AB4-BAE3-F81A71F615B2}" srcOrd="0" destOrd="0" presId="urn:microsoft.com/office/officeart/2005/8/layout/process5"/>
    <dgm:cxn modelId="{65047F72-CEF2-413B-A0FF-D99FA139AB5F}" type="presOf" srcId="{7BDF2B3D-9676-4E21-BB6B-28CC316DD082}" destId="{9470BF3C-BFD7-449D-B617-1F60F81E5B1F}" srcOrd="1" destOrd="0" presId="urn:microsoft.com/office/officeart/2005/8/layout/process5"/>
    <dgm:cxn modelId="{7A8C1E03-BEC8-4C0B-8AE3-1D3CFB1A6662}" srcId="{A4E79653-F040-4075-887F-041436DCF3A1}" destId="{8F3C7E46-523F-4B92-995D-6F90033E6B72}" srcOrd="8" destOrd="0" parTransId="{438F1F62-5662-4EE0-978D-BE446814AB84}" sibTransId="{291B89DD-7D07-4E00-B5AA-6DBD47BA6ECE}"/>
    <dgm:cxn modelId="{F6E6F153-E095-4E34-A90B-6589A42E4ABB}" srcId="{A4E79653-F040-4075-887F-041436DCF3A1}" destId="{D5BDAB5D-4FE8-4D72-93B9-5EAE09070F63}" srcOrd="7" destOrd="0" parTransId="{17FB8AB4-DEE1-47AF-840B-106986FE0CD0}" sibTransId="{84982CE0-3BD2-4190-B3F3-4F6F1D7756A8}"/>
    <dgm:cxn modelId="{714EBC90-978A-409E-8A5C-48238AAF3FDF}" type="presOf" srcId="{3F1CC80C-3116-476E-AE41-E33BD9DF792A}" destId="{4961B609-9D9B-42FF-B6F4-03FCF717785E}" srcOrd="0" destOrd="0" presId="urn:microsoft.com/office/officeart/2005/8/layout/process5"/>
    <dgm:cxn modelId="{BFDD2BA4-35CB-4308-8A67-405D9B0CE5F6}" type="presOf" srcId="{7BDF2B3D-9676-4E21-BB6B-28CC316DD082}" destId="{71473DCB-D75D-444F-ABBE-027099364F76}" srcOrd="0" destOrd="0" presId="urn:microsoft.com/office/officeart/2005/8/layout/process5"/>
    <dgm:cxn modelId="{B772D98E-C708-4A83-9104-254DE1EE596E}" srcId="{A4E79653-F040-4075-887F-041436DCF3A1}" destId="{A9C61A1F-C0B6-4861-BDBE-2F6E868A1D72}" srcOrd="4" destOrd="0" parTransId="{6902A148-A0DE-4E5E-A296-A6D0407FAFFB}" sibTransId="{5F30CAA8-7D00-45B8-AA09-D21374D1B3D6}"/>
    <dgm:cxn modelId="{34714E35-6864-45ED-9AE4-241DC1623ECE}" type="presOf" srcId="{5F30CAA8-7D00-45B8-AA09-D21374D1B3D6}" destId="{92F94533-C1CA-48EC-9D48-A262D6ECE666}" srcOrd="0" destOrd="0" presId="urn:microsoft.com/office/officeart/2005/8/layout/process5"/>
    <dgm:cxn modelId="{8E6153C8-9A63-408F-A817-388798476B6E}" type="presOf" srcId="{A4E79653-F040-4075-887F-041436DCF3A1}" destId="{2A320663-1C73-459C-B181-E940740EFBFC}" srcOrd="0" destOrd="0" presId="urn:microsoft.com/office/officeart/2005/8/layout/process5"/>
    <dgm:cxn modelId="{C249AA28-6894-4AC1-B6F4-79E27CEE8653}" type="presOf" srcId="{BF621B0E-3DDA-4033-8259-AF2DA7971D47}" destId="{66C866F7-92C3-4EE7-8CCF-A646432511E5}" srcOrd="0" destOrd="0" presId="urn:microsoft.com/office/officeart/2005/8/layout/process5"/>
    <dgm:cxn modelId="{E8E700A9-36ED-4A3D-A259-D153C801BA0F}" srcId="{A4E79653-F040-4075-887F-041436DCF3A1}" destId="{23B52A95-927B-46F8-AB67-DF8285F78860}" srcOrd="3" destOrd="0" parTransId="{42EEECA8-9B54-41B8-804A-86C191A46E14}" sibTransId="{E49667F1-F0CB-43FD-931E-E00531EE9144}"/>
    <dgm:cxn modelId="{39EB4A05-8182-45CD-8733-EA5BFC386538}" type="presOf" srcId="{84982CE0-3BD2-4190-B3F3-4F6F1D7756A8}" destId="{49F532BA-99F4-4798-A230-D46627D7F78F}" srcOrd="1" destOrd="0" presId="urn:microsoft.com/office/officeart/2005/8/layout/process5"/>
    <dgm:cxn modelId="{B43CF088-3564-4CC6-B037-110DFDB4D304}" type="presOf" srcId="{5F30CAA8-7D00-45B8-AA09-D21374D1B3D6}" destId="{02E94E03-626C-40C1-A683-7EFEDF63877D}" srcOrd="1" destOrd="0" presId="urn:microsoft.com/office/officeart/2005/8/layout/process5"/>
    <dgm:cxn modelId="{60445A1D-3336-4F40-A55C-5A9A1C905393}" type="presOf" srcId="{5E94C128-720D-4308-AB9E-1CD098FFC05A}" destId="{A94C08F1-8B28-4CB9-A3E8-52FE8BF3C8AB}" srcOrd="0" destOrd="0" presId="urn:microsoft.com/office/officeart/2005/8/layout/process5"/>
    <dgm:cxn modelId="{65020D1F-211D-4AF0-A47B-223CCB515C0D}" type="presOf" srcId="{E49667F1-F0CB-43FD-931E-E00531EE9144}" destId="{D2479C97-803E-4E5F-8B78-D543F40FFD7A}" srcOrd="1" destOrd="0" presId="urn:microsoft.com/office/officeart/2005/8/layout/process5"/>
    <dgm:cxn modelId="{DC7A0DF9-5CFA-494C-A5B2-6B0E65C0BADE}" srcId="{A4E79653-F040-4075-887F-041436DCF3A1}" destId="{3AD9D7AA-D236-48E9-8DB1-2EF442A3358D}" srcOrd="1" destOrd="0" parTransId="{90A925D8-7102-4636-8C91-0E930ECE9217}" sibTransId="{BF621B0E-3DDA-4033-8259-AF2DA7971D47}"/>
    <dgm:cxn modelId="{A35B469F-726E-488F-ABB5-7DC631593177}" type="presOf" srcId="{8F3C7E46-523F-4B92-995D-6F90033E6B72}" destId="{4A7733A5-FE05-4835-9EE8-67071710097D}" srcOrd="0" destOrd="0" presId="urn:microsoft.com/office/officeart/2005/8/layout/process5"/>
    <dgm:cxn modelId="{2C8FE1A1-6A81-4F41-8375-7DF0F4A03ECE}" type="presOf" srcId="{B73AB88A-FC90-4D8D-B8AB-BDC24ADE36F1}" destId="{D8392DE9-27B7-43BB-91B0-526DE5DD558D}" srcOrd="1" destOrd="0" presId="urn:microsoft.com/office/officeart/2005/8/layout/process5"/>
    <dgm:cxn modelId="{0109E806-466F-43F2-B112-9C9A33A77016}" type="presOf" srcId="{C94DB456-A6C0-45D0-BE97-514B8B758E36}" destId="{4CAD73EE-F558-46E1-A004-35D0841665E0}" srcOrd="1" destOrd="0" presId="urn:microsoft.com/office/officeart/2005/8/layout/process5"/>
    <dgm:cxn modelId="{BC95E0C2-8EA9-4AD9-87FB-E43BBB554593}" type="presOf" srcId="{6A904B71-633C-4252-9763-FDAF91A2D49F}" destId="{F9AED58E-89FA-4004-B711-3120CB9B466D}" srcOrd="0" destOrd="0" presId="urn:microsoft.com/office/officeart/2005/8/layout/process5"/>
    <dgm:cxn modelId="{3A8431B0-8EBC-4F5A-8F1F-BA399FF7D49E}" type="presOf" srcId="{3AD9D7AA-D236-48E9-8DB1-2EF442A3358D}" destId="{65AA80A6-A0E8-4106-86D3-7C1EB4473EFA}" srcOrd="0" destOrd="0" presId="urn:microsoft.com/office/officeart/2005/8/layout/process5"/>
    <dgm:cxn modelId="{83A1B94C-F88D-4CF8-B803-1282A508C3F7}" type="presOf" srcId="{6A904B71-633C-4252-9763-FDAF91A2D49F}" destId="{42C7FF22-87BE-4843-A962-DF8AB286857D}" srcOrd="1" destOrd="0" presId="urn:microsoft.com/office/officeart/2005/8/layout/process5"/>
    <dgm:cxn modelId="{CC0AC378-09E2-4494-8967-08F3445DEEF9}" type="presOf" srcId="{C94DB456-A6C0-45D0-BE97-514B8B758E36}" destId="{EC7B13BB-DD0F-4DF6-B760-71405019631A}" srcOrd="0" destOrd="0" presId="urn:microsoft.com/office/officeart/2005/8/layout/process5"/>
    <dgm:cxn modelId="{17891C66-E2D5-46E7-9624-A945FB737BE7}" type="presOf" srcId="{D5BDAB5D-4FE8-4D72-93B9-5EAE09070F63}" destId="{5E8915B6-225E-4DAE-9DDE-35EFE1782876}" srcOrd="0" destOrd="0" presId="urn:microsoft.com/office/officeart/2005/8/layout/process5"/>
    <dgm:cxn modelId="{B388DDD7-0AFC-4792-8D4A-F76CCAE13979}" type="presParOf" srcId="{2A320663-1C73-459C-B181-E940740EFBFC}" destId="{33416063-F144-40C0-88F6-4C07CE0DACC3}" srcOrd="0" destOrd="0" presId="urn:microsoft.com/office/officeart/2005/8/layout/process5"/>
    <dgm:cxn modelId="{53773307-4C71-4106-BD7E-A75B0E9413BF}" type="presParOf" srcId="{2A320663-1C73-459C-B181-E940740EFBFC}" destId="{71473DCB-D75D-444F-ABBE-027099364F76}" srcOrd="1" destOrd="0" presId="urn:microsoft.com/office/officeart/2005/8/layout/process5"/>
    <dgm:cxn modelId="{020C8634-5A46-41B2-80EA-3107C2D96B9C}" type="presParOf" srcId="{71473DCB-D75D-444F-ABBE-027099364F76}" destId="{9470BF3C-BFD7-449D-B617-1F60F81E5B1F}" srcOrd="0" destOrd="0" presId="urn:microsoft.com/office/officeart/2005/8/layout/process5"/>
    <dgm:cxn modelId="{9CE77E1B-ADDF-402F-9D84-286AF72B1F0E}" type="presParOf" srcId="{2A320663-1C73-459C-B181-E940740EFBFC}" destId="{65AA80A6-A0E8-4106-86D3-7C1EB4473EFA}" srcOrd="2" destOrd="0" presId="urn:microsoft.com/office/officeart/2005/8/layout/process5"/>
    <dgm:cxn modelId="{66D92F7B-2EC3-441F-99AB-9FCF01C3FDFE}" type="presParOf" srcId="{2A320663-1C73-459C-B181-E940740EFBFC}" destId="{66C866F7-92C3-4EE7-8CCF-A646432511E5}" srcOrd="3" destOrd="0" presId="urn:microsoft.com/office/officeart/2005/8/layout/process5"/>
    <dgm:cxn modelId="{CD76E1DA-3450-4BBB-9F13-84E8571E1B9C}" type="presParOf" srcId="{66C866F7-92C3-4EE7-8CCF-A646432511E5}" destId="{32BB4181-63C9-43ED-9FAD-B6E2420674FD}" srcOrd="0" destOrd="0" presId="urn:microsoft.com/office/officeart/2005/8/layout/process5"/>
    <dgm:cxn modelId="{B1819B2A-CC9A-4F6A-A520-D844927EFB1B}" type="presParOf" srcId="{2A320663-1C73-459C-B181-E940740EFBFC}" destId="{4961B609-9D9B-42FF-B6F4-03FCF717785E}" srcOrd="4" destOrd="0" presId="urn:microsoft.com/office/officeart/2005/8/layout/process5"/>
    <dgm:cxn modelId="{F358C2F2-ABBB-4B4B-8180-A8ACA16EE02C}" type="presParOf" srcId="{2A320663-1C73-459C-B181-E940740EFBFC}" destId="{BCF7B3BA-B61B-40E1-A30F-D4CDED8B0D5E}" srcOrd="5" destOrd="0" presId="urn:microsoft.com/office/officeart/2005/8/layout/process5"/>
    <dgm:cxn modelId="{9BAACBD7-0A42-4C02-B756-A419859FD259}" type="presParOf" srcId="{BCF7B3BA-B61B-40E1-A30F-D4CDED8B0D5E}" destId="{D8392DE9-27B7-43BB-91B0-526DE5DD558D}" srcOrd="0" destOrd="0" presId="urn:microsoft.com/office/officeart/2005/8/layout/process5"/>
    <dgm:cxn modelId="{D1FD7D38-FEC1-43F0-88E6-C1BFB4F70427}" type="presParOf" srcId="{2A320663-1C73-459C-B181-E940740EFBFC}" destId="{C38EB896-393E-4CCC-8DB2-681DB5CB2A2E}" srcOrd="6" destOrd="0" presId="urn:microsoft.com/office/officeart/2005/8/layout/process5"/>
    <dgm:cxn modelId="{BEA5901B-1A79-489A-BAD9-BF2EEFF0404D}" type="presParOf" srcId="{2A320663-1C73-459C-B181-E940740EFBFC}" destId="{227AE0F6-FE1D-4AB4-BAE3-F81A71F615B2}" srcOrd="7" destOrd="0" presId="urn:microsoft.com/office/officeart/2005/8/layout/process5"/>
    <dgm:cxn modelId="{068B5509-DD26-4613-91D9-7B969E142093}" type="presParOf" srcId="{227AE0F6-FE1D-4AB4-BAE3-F81A71F615B2}" destId="{D2479C97-803E-4E5F-8B78-D543F40FFD7A}" srcOrd="0" destOrd="0" presId="urn:microsoft.com/office/officeart/2005/8/layout/process5"/>
    <dgm:cxn modelId="{79736447-C610-4DFD-835F-6D4E66B88EDD}" type="presParOf" srcId="{2A320663-1C73-459C-B181-E940740EFBFC}" destId="{3F305DB4-490D-4DDD-9028-98276345DE7E}" srcOrd="8" destOrd="0" presId="urn:microsoft.com/office/officeart/2005/8/layout/process5"/>
    <dgm:cxn modelId="{B0A62D7E-F003-4288-BCFF-65C1469C1882}" type="presParOf" srcId="{2A320663-1C73-459C-B181-E940740EFBFC}" destId="{92F94533-C1CA-48EC-9D48-A262D6ECE666}" srcOrd="9" destOrd="0" presId="urn:microsoft.com/office/officeart/2005/8/layout/process5"/>
    <dgm:cxn modelId="{42FEC632-2A10-44A8-AD3B-6507067FCB37}" type="presParOf" srcId="{92F94533-C1CA-48EC-9D48-A262D6ECE666}" destId="{02E94E03-626C-40C1-A683-7EFEDF63877D}" srcOrd="0" destOrd="0" presId="urn:microsoft.com/office/officeart/2005/8/layout/process5"/>
    <dgm:cxn modelId="{E73B857C-104E-4649-8E14-473FB9D97960}" type="presParOf" srcId="{2A320663-1C73-459C-B181-E940740EFBFC}" destId="{226385AF-13B4-4FE0-BB8F-B8B681C3D26D}" srcOrd="10" destOrd="0" presId="urn:microsoft.com/office/officeart/2005/8/layout/process5"/>
    <dgm:cxn modelId="{D3D9A7CD-CC5E-4471-90FE-F4485ACD4A38}" type="presParOf" srcId="{2A320663-1C73-459C-B181-E940740EFBFC}" destId="{EC7B13BB-DD0F-4DF6-B760-71405019631A}" srcOrd="11" destOrd="0" presId="urn:microsoft.com/office/officeart/2005/8/layout/process5"/>
    <dgm:cxn modelId="{CE4C2794-F0CB-4774-8840-671E9C361433}" type="presParOf" srcId="{EC7B13BB-DD0F-4DF6-B760-71405019631A}" destId="{4CAD73EE-F558-46E1-A004-35D0841665E0}" srcOrd="0" destOrd="0" presId="urn:microsoft.com/office/officeart/2005/8/layout/process5"/>
    <dgm:cxn modelId="{2579ADA1-08CF-4962-8DE3-3174C454E506}" type="presParOf" srcId="{2A320663-1C73-459C-B181-E940740EFBFC}" destId="{A94C08F1-8B28-4CB9-A3E8-52FE8BF3C8AB}" srcOrd="12" destOrd="0" presId="urn:microsoft.com/office/officeart/2005/8/layout/process5"/>
    <dgm:cxn modelId="{7BB0CFE7-0049-42CE-A0E4-A5537207F5BF}" type="presParOf" srcId="{2A320663-1C73-459C-B181-E940740EFBFC}" destId="{F9AED58E-89FA-4004-B711-3120CB9B466D}" srcOrd="13" destOrd="0" presId="urn:microsoft.com/office/officeart/2005/8/layout/process5"/>
    <dgm:cxn modelId="{26168310-0658-4160-AEFC-02D1AE02B651}" type="presParOf" srcId="{F9AED58E-89FA-4004-B711-3120CB9B466D}" destId="{42C7FF22-87BE-4843-A962-DF8AB286857D}" srcOrd="0" destOrd="0" presId="urn:microsoft.com/office/officeart/2005/8/layout/process5"/>
    <dgm:cxn modelId="{629D2327-9DB9-4AA9-803D-327F9CF121CA}" type="presParOf" srcId="{2A320663-1C73-459C-B181-E940740EFBFC}" destId="{5E8915B6-225E-4DAE-9DDE-35EFE1782876}" srcOrd="14" destOrd="0" presId="urn:microsoft.com/office/officeart/2005/8/layout/process5"/>
    <dgm:cxn modelId="{967FE67E-6730-47A2-A8F6-0A2EC8DF7B58}" type="presParOf" srcId="{2A320663-1C73-459C-B181-E940740EFBFC}" destId="{C64E31AD-2DDC-4BC2-994B-1762F0C933F6}" srcOrd="15" destOrd="0" presId="urn:microsoft.com/office/officeart/2005/8/layout/process5"/>
    <dgm:cxn modelId="{70B23CB9-1A48-4524-A333-375107653783}" type="presParOf" srcId="{C64E31AD-2DDC-4BC2-994B-1762F0C933F6}" destId="{49F532BA-99F4-4798-A230-D46627D7F78F}" srcOrd="0" destOrd="0" presId="urn:microsoft.com/office/officeart/2005/8/layout/process5"/>
    <dgm:cxn modelId="{0ADBDB6C-AB04-4E10-870A-B9E9E4D9CF92}" type="presParOf" srcId="{2A320663-1C73-459C-B181-E940740EFBFC}" destId="{4A7733A5-FE05-4835-9EE8-67071710097D}" srcOrd="1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16063-F144-40C0-88F6-4C07CE0DACC3}">
      <dsp:nvSpPr>
        <dsp:cNvPr id="0" name=""/>
        <dsp:cNvSpPr/>
      </dsp:nvSpPr>
      <dsp:spPr>
        <a:xfrm>
          <a:off x="610510" y="2139"/>
          <a:ext cx="1914716" cy="1148829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rgbClr r="0" g="0" b="0"/>
          </a:solidFill>
          <a:prstDash val="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>
              <a:solidFill>
                <a:schemeClr val="tx1"/>
              </a:solidFill>
            </a:rPr>
            <a:t>Consultation</a:t>
          </a:r>
        </a:p>
      </dsp:txBody>
      <dsp:txXfrm>
        <a:off x="644158" y="35787"/>
        <a:ext cx="1847420" cy="1081533"/>
      </dsp:txXfrm>
    </dsp:sp>
    <dsp:sp modelId="{71473DCB-D75D-444F-ABBE-027099364F76}">
      <dsp:nvSpPr>
        <dsp:cNvPr id="0" name=""/>
        <dsp:cNvSpPr/>
      </dsp:nvSpPr>
      <dsp:spPr>
        <a:xfrm>
          <a:off x="2693722" y="339129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2693722" y="434099"/>
        <a:ext cx="284143" cy="284909"/>
      </dsp:txXfrm>
    </dsp:sp>
    <dsp:sp modelId="{65AA80A6-A0E8-4106-86D3-7C1EB4473EFA}">
      <dsp:nvSpPr>
        <dsp:cNvPr id="0" name=""/>
        <dsp:cNvSpPr/>
      </dsp:nvSpPr>
      <dsp:spPr>
        <a:xfrm>
          <a:off x="3291113" y="2139"/>
          <a:ext cx="1914716" cy="11488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A ‘Bill’ is introduced by the ‘Member in Charge’</a:t>
          </a:r>
        </a:p>
      </dsp:txBody>
      <dsp:txXfrm>
        <a:off x="3324761" y="35787"/>
        <a:ext cx="1847420" cy="1081533"/>
      </dsp:txXfrm>
    </dsp:sp>
    <dsp:sp modelId="{66C866F7-92C3-4EE7-8CCF-A646432511E5}">
      <dsp:nvSpPr>
        <dsp:cNvPr id="0" name=""/>
        <dsp:cNvSpPr/>
      </dsp:nvSpPr>
      <dsp:spPr>
        <a:xfrm>
          <a:off x="5374325" y="339129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5374325" y="434099"/>
        <a:ext cx="284143" cy="284909"/>
      </dsp:txXfrm>
    </dsp:sp>
    <dsp:sp modelId="{4961B609-9D9B-42FF-B6F4-03FCF717785E}">
      <dsp:nvSpPr>
        <dsp:cNvPr id="0" name=""/>
        <dsp:cNvSpPr/>
      </dsp:nvSpPr>
      <dsp:spPr>
        <a:xfrm>
          <a:off x="5971716" y="2139"/>
          <a:ext cx="1914716" cy="11488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/>
            <a:t>Stage One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0" kern="1200" dirty="0"/>
            <a:t>(Debate on General Principles)</a:t>
          </a:r>
          <a:endParaRPr lang="en-GB" sz="1500" b="1" kern="1200" dirty="0"/>
        </a:p>
      </dsp:txBody>
      <dsp:txXfrm>
        <a:off x="6005364" y="35787"/>
        <a:ext cx="1847420" cy="1081533"/>
      </dsp:txXfrm>
    </dsp:sp>
    <dsp:sp modelId="{BCF7B3BA-B61B-40E1-A30F-D4CDED8B0D5E}">
      <dsp:nvSpPr>
        <dsp:cNvPr id="0" name=""/>
        <dsp:cNvSpPr/>
      </dsp:nvSpPr>
      <dsp:spPr>
        <a:xfrm rot="5400000">
          <a:off x="6726115" y="1284999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 rot="-5400000">
        <a:off x="6786620" y="1319464"/>
        <a:ext cx="284909" cy="284143"/>
      </dsp:txXfrm>
    </dsp:sp>
    <dsp:sp modelId="{C38EB896-393E-4CCC-8DB2-681DB5CB2A2E}">
      <dsp:nvSpPr>
        <dsp:cNvPr id="0" name=""/>
        <dsp:cNvSpPr/>
      </dsp:nvSpPr>
      <dsp:spPr>
        <a:xfrm>
          <a:off x="5971716" y="1916856"/>
          <a:ext cx="1914716" cy="11488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/>
            <a:t>Stage Two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(financial aspects debated)</a:t>
          </a:r>
        </a:p>
      </dsp:txBody>
      <dsp:txXfrm>
        <a:off x="6005364" y="1950504"/>
        <a:ext cx="1847420" cy="1081533"/>
      </dsp:txXfrm>
    </dsp:sp>
    <dsp:sp modelId="{227AE0F6-FE1D-4AB4-BAE3-F81A71F615B2}">
      <dsp:nvSpPr>
        <dsp:cNvPr id="0" name=""/>
        <dsp:cNvSpPr/>
      </dsp:nvSpPr>
      <dsp:spPr>
        <a:xfrm rot="10800000">
          <a:off x="5397301" y="2253846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 rot="10800000">
        <a:off x="5519077" y="2348816"/>
        <a:ext cx="284143" cy="284909"/>
      </dsp:txXfrm>
    </dsp:sp>
    <dsp:sp modelId="{3F305DB4-490D-4DDD-9028-98276345DE7E}">
      <dsp:nvSpPr>
        <dsp:cNvPr id="0" name=""/>
        <dsp:cNvSpPr/>
      </dsp:nvSpPr>
      <dsp:spPr>
        <a:xfrm>
          <a:off x="3291113" y="1916856"/>
          <a:ext cx="1914716" cy="114882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/>
            <a:t>Stage Three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(line by line scrutiny by Assembly and amendments made)</a:t>
          </a:r>
        </a:p>
      </dsp:txBody>
      <dsp:txXfrm>
        <a:off x="3324761" y="1950504"/>
        <a:ext cx="1847420" cy="1081533"/>
      </dsp:txXfrm>
    </dsp:sp>
    <dsp:sp modelId="{92F94533-C1CA-48EC-9D48-A262D6ECE666}">
      <dsp:nvSpPr>
        <dsp:cNvPr id="0" name=""/>
        <dsp:cNvSpPr/>
      </dsp:nvSpPr>
      <dsp:spPr>
        <a:xfrm rot="10800000">
          <a:off x="2716698" y="2253846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 rot="10800000">
        <a:off x="2838474" y="2348816"/>
        <a:ext cx="284143" cy="284909"/>
      </dsp:txXfrm>
    </dsp:sp>
    <dsp:sp modelId="{226385AF-13B4-4FE0-BB8F-B8B681C3D26D}">
      <dsp:nvSpPr>
        <dsp:cNvPr id="0" name=""/>
        <dsp:cNvSpPr/>
      </dsp:nvSpPr>
      <dsp:spPr>
        <a:xfrm>
          <a:off x="610510" y="1916856"/>
          <a:ext cx="1914716" cy="1148829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/>
            <a:t>Report Stage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(amendments to the Bill are made)</a:t>
          </a:r>
        </a:p>
      </dsp:txBody>
      <dsp:txXfrm>
        <a:off x="644158" y="1950504"/>
        <a:ext cx="1847420" cy="1081533"/>
      </dsp:txXfrm>
    </dsp:sp>
    <dsp:sp modelId="{EC7B13BB-DD0F-4DF6-B760-71405019631A}">
      <dsp:nvSpPr>
        <dsp:cNvPr id="0" name=""/>
        <dsp:cNvSpPr/>
      </dsp:nvSpPr>
      <dsp:spPr>
        <a:xfrm rot="5400000">
          <a:off x="1364908" y="3199716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 rot="-5400000">
        <a:off x="1425413" y="3234181"/>
        <a:ext cx="284909" cy="284143"/>
      </dsp:txXfrm>
    </dsp:sp>
    <dsp:sp modelId="{A94C08F1-8B28-4CB9-A3E8-52FE8BF3C8AB}">
      <dsp:nvSpPr>
        <dsp:cNvPr id="0" name=""/>
        <dsp:cNvSpPr/>
      </dsp:nvSpPr>
      <dsp:spPr>
        <a:xfrm>
          <a:off x="610510" y="3831572"/>
          <a:ext cx="1914716" cy="1148829"/>
        </a:xfrm>
        <a:prstGeom prst="roundRect">
          <a:avLst>
            <a:gd name="adj" fmla="val 10000"/>
          </a:avLst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/>
            <a:t>Debate on final Bill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(finished Bill is presented)</a:t>
          </a:r>
        </a:p>
      </dsp:txBody>
      <dsp:txXfrm>
        <a:off x="644158" y="3865220"/>
        <a:ext cx="1847420" cy="1081533"/>
      </dsp:txXfrm>
    </dsp:sp>
    <dsp:sp modelId="{F9AED58E-89FA-4004-B711-3120CB9B466D}">
      <dsp:nvSpPr>
        <dsp:cNvPr id="0" name=""/>
        <dsp:cNvSpPr/>
      </dsp:nvSpPr>
      <dsp:spPr>
        <a:xfrm>
          <a:off x="2693722" y="4168562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2693722" y="4263532"/>
        <a:ext cx="284143" cy="284909"/>
      </dsp:txXfrm>
    </dsp:sp>
    <dsp:sp modelId="{5E8915B6-225E-4DAE-9DDE-35EFE1782876}">
      <dsp:nvSpPr>
        <dsp:cNvPr id="0" name=""/>
        <dsp:cNvSpPr/>
      </dsp:nvSpPr>
      <dsp:spPr>
        <a:xfrm>
          <a:off x="3291113" y="3831572"/>
          <a:ext cx="1914716" cy="1148829"/>
        </a:xfrm>
        <a:prstGeom prst="roundRect">
          <a:avLst>
            <a:gd name="adj" fmla="val 10000"/>
          </a:avLst>
        </a:prstGeom>
        <a:solidFill>
          <a:srgbClr val="00669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/>
            <a:t>Vote</a:t>
          </a:r>
        </a:p>
      </dsp:txBody>
      <dsp:txXfrm>
        <a:off x="3324761" y="3865220"/>
        <a:ext cx="1847420" cy="1081533"/>
      </dsp:txXfrm>
    </dsp:sp>
    <dsp:sp modelId="{C64E31AD-2DDC-4BC2-994B-1762F0C933F6}">
      <dsp:nvSpPr>
        <dsp:cNvPr id="0" name=""/>
        <dsp:cNvSpPr/>
      </dsp:nvSpPr>
      <dsp:spPr>
        <a:xfrm>
          <a:off x="5374325" y="4168562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5374325" y="4263532"/>
        <a:ext cx="284143" cy="284909"/>
      </dsp:txXfrm>
    </dsp:sp>
    <dsp:sp modelId="{4A7733A5-FE05-4835-9EE8-67071710097D}">
      <dsp:nvSpPr>
        <dsp:cNvPr id="0" name=""/>
        <dsp:cNvSpPr/>
      </dsp:nvSpPr>
      <dsp:spPr>
        <a:xfrm>
          <a:off x="5971716" y="3831572"/>
          <a:ext cx="1914716" cy="1148829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/>
            <a:t>Royal Assent</a:t>
          </a:r>
        </a:p>
      </dsp:txBody>
      <dsp:txXfrm>
        <a:off x="6005364" y="3865220"/>
        <a:ext cx="1847420" cy="10815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16063-F144-40C0-88F6-4C07CE0DACC3}">
      <dsp:nvSpPr>
        <dsp:cNvPr id="0" name=""/>
        <dsp:cNvSpPr/>
      </dsp:nvSpPr>
      <dsp:spPr>
        <a:xfrm>
          <a:off x="610510" y="2139"/>
          <a:ext cx="1914716" cy="1148829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rgbClr r="0" g="0" b="0"/>
          </a:solidFill>
          <a:prstDash val="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>
              <a:solidFill>
                <a:schemeClr val="tx1"/>
              </a:solidFill>
            </a:rPr>
            <a:t>Consultation</a:t>
          </a:r>
        </a:p>
      </dsp:txBody>
      <dsp:txXfrm>
        <a:off x="644158" y="35787"/>
        <a:ext cx="1847420" cy="1081533"/>
      </dsp:txXfrm>
    </dsp:sp>
    <dsp:sp modelId="{71473DCB-D75D-444F-ABBE-027099364F76}">
      <dsp:nvSpPr>
        <dsp:cNvPr id="0" name=""/>
        <dsp:cNvSpPr/>
      </dsp:nvSpPr>
      <dsp:spPr>
        <a:xfrm>
          <a:off x="2693722" y="339129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2693722" y="434099"/>
        <a:ext cx="284143" cy="284909"/>
      </dsp:txXfrm>
    </dsp:sp>
    <dsp:sp modelId="{65AA80A6-A0E8-4106-86D3-7C1EB4473EFA}">
      <dsp:nvSpPr>
        <dsp:cNvPr id="0" name=""/>
        <dsp:cNvSpPr/>
      </dsp:nvSpPr>
      <dsp:spPr>
        <a:xfrm>
          <a:off x="3291113" y="2139"/>
          <a:ext cx="1914716" cy="11488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A ‘Bill’ is drawn up by parliamentary lawyers*  </a:t>
          </a:r>
        </a:p>
      </dsp:txBody>
      <dsp:txXfrm>
        <a:off x="3324761" y="35787"/>
        <a:ext cx="1847420" cy="1081533"/>
      </dsp:txXfrm>
    </dsp:sp>
    <dsp:sp modelId="{66C866F7-92C3-4EE7-8CCF-A646432511E5}">
      <dsp:nvSpPr>
        <dsp:cNvPr id="0" name=""/>
        <dsp:cNvSpPr/>
      </dsp:nvSpPr>
      <dsp:spPr>
        <a:xfrm>
          <a:off x="5374325" y="339129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5374325" y="434099"/>
        <a:ext cx="284143" cy="284909"/>
      </dsp:txXfrm>
    </dsp:sp>
    <dsp:sp modelId="{4961B609-9D9B-42FF-B6F4-03FCF717785E}">
      <dsp:nvSpPr>
        <dsp:cNvPr id="0" name=""/>
        <dsp:cNvSpPr/>
      </dsp:nvSpPr>
      <dsp:spPr>
        <a:xfrm>
          <a:off x="5971716" y="2139"/>
          <a:ext cx="1914716" cy="11488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/>
            <a:t>First Reading </a:t>
          </a:r>
          <a:r>
            <a:rPr lang="en-GB" sz="1700" b="0" kern="1200" dirty="0"/>
            <a:t>(formal introduction – no debate)</a:t>
          </a:r>
          <a:endParaRPr lang="en-GB" sz="1700" b="1" kern="1200" dirty="0"/>
        </a:p>
      </dsp:txBody>
      <dsp:txXfrm>
        <a:off x="6005364" y="35787"/>
        <a:ext cx="1847420" cy="1081533"/>
      </dsp:txXfrm>
    </dsp:sp>
    <dsp:sp modelId="{BCF7B3BA-B61B-40E1-A30F-D4CDED8B0D5E}">
      <dsp:nvSpPr>
        <dsp:cNvPr id="0" name=""/>
        <dsp:cNvSpPr/>
      </dsp:nvSpPr>
      <dsp:spPr>
        <a:xfrm rot="5400000">
          <a:off x="6726115" y="1284999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-5400000">
        <a:off x="6786620" y="1319464"/>
        <a:ext cx="284909" cy="284143"/>
      </dsp:txXfrm>
    </dsp:sp>
    <dsp:sp modelId="{C38EB896-393E-4CCC-8DB2-681DB5CB2A2E}">
      <dsp:nvSpPr>
        <dsp:cNvPr id="0" name=""/>
        <dsp:cNvSpPr/>
      </dsp:nvSpPr>
      <dsp:spPr>
        <a:xfrm>
          <a:off x="5971716" y="1916856"/>
          <a:ext cx="1914716" cy="11488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/>
            <a:t>Second Reading </a:t>
          </a:r>
          <a:r>
            <a:rPr lang="en-GB" sz="1700" kern="1200" dirty="0"/>
            <a:t>(debate on main principles)</a:t>
          </a:r>
        </a:p>
      </dsp:txBody>
      <dsp:txXfrm>
        <a:off x="6005364" y="1950504"/>
        <a:ext cx="1847420" cy="1081533"/>
      </dsp:txXfrm>
    </dsp:sp>
    <dsp:sp modelId="{227AE0F6-FE1D-4AB4-BAE3-F81A71F615B2}">
      <dsp:nvSpPr>
        <dsp:cNvPr id="0" name=""/>
        <dsp:cNvSpPr/>
      </dsp:nvSpPr>
      <dsp:spPr>
        <a:xfrm rot="10800000">
          <a:off x="5397301" y="2253846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10800000">
        <a:off x="5519077" y="2348816"/>
        <a:ext cx="284143" cy="284909"/>
      </dsp:txXfrm>
    </dsp:sp>
    <dsp:sp modelId="{3F305DB4-490D-4DDD-9028-98276345DE7E}">
      <dsp:nvSpPr>
        <dsp:cNvPr id="0" name=""/>
        <dsp:cNvSpPr/>
      </dsp:nvSpPr>
      <dsp:spPr>
        <a:xfrm>
          <a:off x="3291113" y="1916856"/>
          <a:ext cx="1914716" cy="114882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/>
            <a:t>Committee Stage </a:t>
          </a:r>
          <a:r>
            <a:rPr lang="en-GB" sz="1700" kern="1200" dirty="0"/>
            <a:t>(line by line scrutiny)</a:t>
          </a:r>
        </a:p>
      </dsp:txBody>
      <dsp:txXfrm>
        <a:off x="3324761" y="1950504"/>
        <a:ext cx="1847420" cy="1081533"/>
      </dsp:txXfrm>
    </dsp:sp>
    <dsp:sp modelId="{92F94533-C1CA-48EC-9D48-A262D6ECE666}">
      <dsp:nvSpPr>
        <dsp:cNvPr id="0" name=""/>
        <dsp:cNvSpPr/>
      </dsp:nvSpPr>
      <dsp:spPr>
        <a:xfrm rot="10800000">
          <a:off x="2716698" y="2253846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10800000">
        <a:off x="2838474" y="2348816"/>
        <a:ext cx="284143" cy="284909"/>
      </dsp:txXfrm>
    </dsp:sp>
    <dsp:sp modelId="{226385AF-13B4-4FE0-BB8F-B8B681C3D26D}">
      <dsp:nvSpPr>
        <dsp:cNvPr id="0" name=""/>
        <dsp:cNvSpPr/>
      </dsp:nvSpPr>
      <dsp:spPr>
        <a:xfrm>
          <a:off x="610510" y="1916856"/>
          <a:ext cx="1914716" cy="1148829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/>
            <a:t>Report Stage </a:t>
          </a:r>
          <a:r>
            <a:rPr lang="en-GB" sz="1700" kern="1200" dirty="0"/>
            <a:t>(amendments to the Bill are made)</a:t>
          </a:r>
        </a:p>
      </dsp:txBody>
      <dsp:txXfrm>
        <a:off x="644158" y="1950504"/>
        <a:ext cx="1847420" cy="1081533"/>
      </dsp:txXfrm>
    </dsp:sp>
    <dsp:sp modelId="{EC7B13BB-DD0F-4DF6-B760-71405019631A}">
      <dsp:nvSpPr>
        <dsp:cNvPr id="0" name=""/>
        <dsp:cNvSpPr/>
      </dsp:nvSpPr>
      <dsp:spPr>
        <a:xfrm rot="5400000">
          <a:off x="1364908" y="3199716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-5400000">
        <a:off x="1425413" y="3234181"/>
        <a:ext cx="284909" cy="284143"/>
      </dsp:txXfrm>
    </dsp:sp>
    <dsp:sp modelId="{A94C08F1-8B28-4CB9-A3E8-52FE8BF3C8AB}">
      <dsp:nvSpPr>
        <dsp:cNvPr id="0" name=""/>
        <dsp:cNvSpPr/>
      </dsp:nvSpPr>
      <dsp:spPr>
        <a:xfrm>
          <a:off x="610510" y="3831572"/>
          <a:ext cx="1914716" cy="1148829"/>
        </a:xfrm>
        <a:prstGeom prst="roundRect">
          <a:avLst>
            <a:gd name="adj" fmla="val 10000"/>
          </a:avLst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/>
            <a:t>Third Reading </a:t>
          </a:r>
          <a:r>
            <a:rPr lang="en-GB" sz="1700" kern="1200" dirty="0"/>
            <a:t>(finished Bill is presented)</a:t>
          </a:r>
        </a:p>
      </dsp:txBody>
      <dsp:txXfrm>
        <a:off x="644158" y="3865220"/>
        <a:ext cx="1847420" cy="1081533"/>
      </dsp:txXfrm>
    </dsp:sp>
    <dsp:sp modelId="{F9AED58E-89FA-4004-B711-3120CB9B466D}">
      <dsp:nvSpPr>
        <dsp:cNvPr id="0" name=""/>
        <dsp:cNvSpPr/>
      </dsp:nvSpPr>
      <dsp:spPr>
        <a:xfrm>
          <a:off x="2693722" y="4168562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2693722" y="4263532"/>
        <a:ext cx="284143" cy="284909"/>
      </dsp:txXfrm>
    </dsp:sp>
    <dsp:sp modelId="{5E8915B6-225E-4DAE-9DDE-35EFE1782876}">
      <dsp:nvSpPr>
        <dsp:cNvPr id="0" name=""/>
        <dsp:cNvSpPr/>
      </dsp:nvSpPr>
      <dsp:spPr>
        <a:xfrm>
          <a:off x="3291113" y="3831572"/>
          <a:ext cx="1914716" cy="1148829"/>
        </a:xfrm>
        <a:prstGeom prst="roundRect">
          <a:avLst>
            <a:gd name="adj" fmla="val 10000"/>
          </a:avLst>
        </a:prstGeom>
        <a:solidFill>
          <a:srgbClr val="00669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/>
            <a:t>Vote</a:t>
          </a:r>
        </a:p>
      </dsp:txBody>
      <dsp:txXfrm>
        <a:off x="3324761" y="3865220"/>
        <a:ext cx="1847420" cy="1081533"/>
      </dsp:txXfrm>
    </dsp:sp>
    <dsp:sp modelId="{C64E31AD-2DDC-4BC2-994B-1762F0C933F6}">
      <dsp:nvSpPr>
        <dsp:cNvPr id="0" name=""/>
        <dsp:cNvSpPr/>
      </dsp:nvSpPr>
      <dsp:spPr>
        <a:xfrm>
          <a:off x="5374325" y="4168562"/>
          <a:ext cx="405919" cy="4748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5374325" y="4263532"/>
        <a:ext cx="284143" cy="284909"/>
      </dsp:txXfrm>
    </dsp:sp>
    <dsp:sp modelId="{4A7733A5-FE05-4835-9EE8-67071710097D}">
      <dsp:nvSpPr>
        <dsp:cNvPr id="0" name=""/>
        <dsp:cNvSpPr/>
      </dsp:nvSpPr>
      <dsp:spPr>
        <a:xfrm>
          <a:off x="5971716" y="3831572"/>
          <a:ext cx="1914716" cy="1148829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/>
            <a:t>Royal Assent</a:t>
          </a:r>
        </a:p>
      </dsp:txBody>
      <dsp:txXfrm>
        <a:off x="6005364" y="3865220"/>
        <a:ext cx="1847420" cy="10815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02AEDB-6149-4AEB-8BEE-443AEBE1428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19CCF-FA98-4264-AD02-7230F71CED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01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N.B. When you click on the Info button</a:t>
            </a:r>
            <a:r>
              <a:rPr lang="en-GB" baseline="0" dirty="0"/>
              <a:t> to link to the Welsh Government website ensure to show the PDF on </a:t>
            </a:r>
            <a:r>
              <a:rPr lang="en-GB" baseline="0" dirty="0" err="1"/>
              <a:t>SSCs</a:t>
            </a:r>
            <a:r>
              <a:rPr lang="en-GB" baseline="0" dirty="0"/>
              <a:t> and show the students which </a:t>
            </a:r>
            <a:r>
              <a:rPr lang="en-GB" baseline="0" dirty="0" err="1"/>
              <a:t>SSCs</a:t>
            </a:r>
            <a:r>
              <a:rPr lang="en-GB" baseline="0" dirty="0"/>
              <a:t> cover related areas </a:t>
            </a:r>
            <a:r>
              <a:rPr lang="en-GB" baseline="0"/>
              <a:t>of work.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1BDC9B-AA40-4D8E-9592-BEC560CDBCC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26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172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412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283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790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6348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511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357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427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796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005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342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18/02/2019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060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WjmyVQwgRw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sembly.wales/en/bus-home/bus-legislation/bus-legislation-guidance/Pages/bus-legislation-guidance.aspx" TargetMode="External"/><Relationship Id="rId2" Type="http://schemas.openxmlformats.org/officeDocument/2006/relationships/hyperlink" Target="https://www.gov.uk/guidance/legislative-process-taking-a-bill-through-parliament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ageuk.org.uk/about-us/people/our-history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.uk/romantics-and-victorians/articles/oliver-twist-and-the-workhouse" TargetMode="External"/><Relationship Id="rId2" Type="http://schemas.openxmlformats.org/officeDocument/2006/relationships/hyperlink" Target="http://www.historyandpolicy.org/docs/thane_social_care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gWjmyVQwgRw.(Downloaded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.org.uk/photo/1440686" TargetMode="External"/><Relationship Id="rId2" Type="http://schemas.openxmlformats.org/officeDocument/2006/relationships/hyperlink" Target="https://commons.wikimedia.org/wiki/File:Women_mealtime_st_pancras_workhous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maps.nls.uk/view/10217948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18A0371-E02F-4AA6-8808-42BB5CA05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Welcome to ECAY 4001</a:t>
            </a:r>
            <a:br>
              <a:rPr lang="en-GB" sz="4000" b="1" dirty="0"/>
            </a:br>
            <a:r>
              <a:rPr lang="en-GB" sz="4000" b="1" dirty="0"/>
              <a:t> Advocacy in the Contemporary World  </a:t>
            </a:r>
            <a:r>
              <a:rPr lang="en-GB" b="1" dirty="0"/>
              <a:t/>
            </a:r>
            <a:br>
              <a:rPr lang="en-GB" b="1" dirty="0"/>
            </a:br>
            <a:r>
              <a:rPr lang="en-GB" sz="3100" b="1" dirty="0">
                <a:solidFill>
                  <a:schemeClr val="bg1">
                    <a:lumMod val="65000"/>
                  </a:schemeClr>
                </a:solidFill>
              </a:rPr>
              <a:t>Please take a moment to settle in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EDE0035-0668-4996-BF9A-DFCC359B850B}"/>
              </a:ext>
            </a:extLst>
          </p:cNvPr>
          <p:cNvSpPr txBox="1"/>
          <p:nvPr/>
        </p:nvSpPr>
        <p:spPr>
          <a:xfrm>
            <a:off x="304800" y="2328334"/>
            <a:ext cx="52096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Song with lyrics student choice to be inserted here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  <a:hlinkClick r:id="rId2"/>
              </a:rPr>
              <a:t>https</a:t>
            </a:r>
            <a:r>
              <a:rPr lang="en-GB" dirty="0">
                <a:solidFill>
                  <a:prstClr val="black"/>
                </a:solidFill>
                <a:hlinkClick r:id="rId2"/>
              </a:rPr>
              <a:t>://www.youtube.com/watch?v=gWjmyVQwgRw</a:t>
            </a:r>
            <a:endParaRPr lang="en-GB" dirty="0">
              <a:solidFill>
                <a:prstClr val="black"/>
              </a:solidFill>
            </a:endParaRPr>
          </a:p>
          <a:p>
            <a:pPr lvl="0"/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19D7A7A-0D60-45A9-B223-76B121F0F7F6}"/>
              </a:ext>
            </a:extLst>
          </p:cNvPr>
          <p:cNvSpPr txBox="1"/>
          <p:nvPr/>
        </p:nvSpPr>
        <p:spPr>
          <a:xfrm>
            <a:off x="9806627" y="6167044"/>
            <a:ext cx="2464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>
                <a:solidFill>
                  <a:prstClr val="black"/>
                </a:solidFill>
              </a:rPr>
              <a:t>(Timberlake, </a:t>
            </a:r>
            <a:r>
              <a:rPr lang="en-GB" i="1" dirty="0">
                <a:solidFill>
                  <a:prstClr val="black"/>
                </a:solidFill>
              </a:rPr>
              <a:t>Etal</a:t>
            </a:r>
            <a:r>
              <a:rPr lang="en-GB" dirty="0">
                <a:solidFill>
                  <a:prstClr val="black"/>
                </a:solidFill>
              </a:rPr>
              <a:t>, 2016)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8053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chemeClr val="accent1"/>
                </a:solidFill>
              </a:rPr>
              <a:t>H</a:t>
            </a:r>
            <a:r>
              <a:rPr lang="en-GB" altLang="en-US" b="1" dirty="0" smtClean="0">
                <a:solidFill>
                  <a:schemeClr val="accent1"/>
                </a:solidFill>
              </a:rPr>
              <a:t>istorical perspectives to Legislation</a:t>
            </a: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443" y="2108964"/>
            <a:ext cx="4598068" cy="3763741"/>
          </a:xfrm>
        </p:spPr>
      </p:pic>
    </p:spTree>
    <p:extLst>
      <p:ext uri="{BB962C8B-B14F-4D97-AF65-F5344CB8AC3E}">
        <p14:creationId xmlns:p14="http://schemas.microsoft.com/office/powerpoint/2010/main" val="1704275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1938958" y="1196752"/>
            <a:ext cx="8229600" cy="778098"/>
          </a:xfrm>
        </p:spPr>
        <p:txBody>
          <a:bodyPr/>
          <a:lstStyle/>
          <a:p>
            <a:r>
              <a:rPr lang="en-GB" altLang="en-US" sz="3200" b="1" dirty="0"/>
              <a:t>Policy and Legislation – What is the difference?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919536" y="3049630"/>
            <a:ext cx="8229600" cy="604664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GB" altLang="en-US" dirty="0"/>
              <a:t>What is a Policy?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57563" y="231742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Discussion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919536" y="116632"/>
            <a:ext cx="822960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Key Concepts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50106"/>
          </a:xfrm>
        </p:spPr>
        <p:txBody>
          <a:bodyPr/>
          <a:lstStyle/>
          <a:p>
            <a:pPr algn="ctr"/>
            <a:r>
              <a:rPr lang="en-GB" altLang="en-US" b="1" dirty="0"/>
              <a:t>Policy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1981200" y="1340768"/>
            <a:ext cx="8229600" cy="2116832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GB" altLang="en-US" dirty="0"/>
              <a:t>a course of action or principle adopted or proposed by a government, party, individual etc.; any course of </a:t>
            </a:r>
            <a:r>
              <a:rPr lang="en-GB" altLang="en-US"/>
              <a:t>action adopted </a:t>
            </a:r>
            <a:r>
              <a:rPr lang="en-GB" altLang="en-US" dirty="0"/>
              <a:t>as advantageous or expedient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75920" y="342900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(Shorter Oxford English Dictionary, 2007 p.2268)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91544" y="4149081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It is important to note that policy can be changed relatively quickly (due to new events or information, a change of Minister or a change of government)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1981200" y="1350038"/>
            <a:ext cx="8229600" cy="1143000"/>
          </a:xfrm>
        </p:spPr>
        <p:txBody>
          <a:bodyPr/>
          <a:lstStyle/>
          <a:p>
            <a:r>
              <a:rPr lang="en-GB" altLang="en-US" sz="3200" b="1" dirty="0"/>
              <a:t>Policy and Legislation – What is the difference?</a:t>
            </a:r>
            <a:endParaRPr lang="en-GB" altLang="en-US" sz="3200" dirty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981200" y="3481678"/>
            <a:ext cx="8229600" cy="604664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GB" altLang="en-US" dirty="0"/>
              <a:t>What is legislation?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81200" y="2674409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Discussion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1919536" y="116632"/>
            <a:ext cx="822960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Key Concepts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3525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/>
              <a:t>Legislation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756792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GB" altLang="en-US" dirty="0"/>
              <a:t>the action of making or giving laws; the enactment of laws</a:t>
            </a:r>
          </a:p>
          <a:p>
            <a:pPr>
              <a:buFont typeface="Arial" charset="0"/>
              <a:buChar char="•"/>
            </a:pPr>
            <a:r>
              <a:rPr lang="en-GB" altLang="en-US" dirty="0"/>
              <a:t>The whole body of enacted laws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519936" y="3425868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(Shorter Oxford English Dictionary, 2007 p.1576)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91544" y="4149081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Changing legislation is a longer process than changing policy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-27384"/>
            <a:ext cx="8229600" cy="85010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 dirty="0"/>
              <a:t>The legislative process - Wales</a:t>
            </a:r>
          </a:p>
        </p:txBody>
      </p:sp>
      <p:graphicFrame>
        <p:nvGraphicFramePr>
          <p:cNvPr id="4" name="Diagram 3"/>
          <p:cNvGraphicFramePr/>
          <p:nvPr>
            <p:extLst/>
          </p:nvPr>
        </p:nvGraphicFramePr>
        <p:xfrm>
          <a:off x="1847528" y="966738"/>
          <a:ext cx="8496944" cy="4982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151784" y="6064522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A Bill may be introduced by any Assembly Member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44622" y="643385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</a:t>
            </a:r>
            <a:r>
              <a:rPr lang="en-GB" dirty="0" err="1"/>
              <a:t>N.A.W</a:t>
            </a:r>
            <a:r>
              <a:rPr lang="en-GB" dirty="0"/>
              <a:t>. (2017)</a:t>
            </a:r>
          </a:p>
        </p:txBody>
      </p:sp>
    </p:spTree>
    <p:extLst>
      <p:ext uri="{BB962C8B-B14F-4D97-AF65-F5344CB8AC3E}">
        <p14:creationId xmlns:p14="http://schemas.microsoft.com/office/powerpoint/2010/main" val="102938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416063-F144-40C0-88F6-4C07CE0DAC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473DCB-D75D-444F-ABBE-027099364F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AA80A6-A0E8-4106-86D3-7C1EB4473E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C866F7-92C3-4EE7-8CCF-A646432511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61B609-9D9B-42FF-B6F4-03FCF71778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F7B3BA-B61B-40E1-A30F-D4CDED8B0D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8EB896-393E-4CCC-8DB2-681DB5CB2A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7AE0F6-FE1D-4AB4-BAE3-F81A71F615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305DB4-490D-4DDD-9028-98276345DE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F94533-C1CA-48EC-9D48-A262D6ECE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6385AF-13B4-4FE0-BB8F-B8B681C3D2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7B13BB-DD0F-4DF6-B760-7140501963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4C08F1-8B28-4CB9-A3E8-52FE8BF3C8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AED58E-89FA-4004-B711-3120CB9B4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8915B6-225E-4DAE-9DDE-35EFE17828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4E31AD-2DDC-4BC2-994B-1762F0C933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7733A5-FE05-4835-9EE8-6707171009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-27384"/>
            <a:ext cx="8229600" cy="85010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 dirty="0"/>
              <a:t>The legislative process - UK</a:t>
            </a:r>
          </a:p>
        </p:txBody>
      </p:sp>
      <p:graphicFrame>
        <p:nvGraphicFramePr>
          <p:cNvPr id="4" name="Diagram 3"/>
          <p:cNvGraphicFramePr/>
          <p:nvPr>
            <p:extLst/>
          </p:nvPr>
        </p:nvGraphicFramePr>
        <p:xfrm>
          <a:off x="1847528" y="966738"/>
          <a:ext cx="8496944" cy="4982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151784" y="6064522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A Bill may be introduced by any Member of Parliament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76120" y="641680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Cabinet Office (2013)</a:t>
            </a:r>
          </a:p>
        </p:txBody>
      </p:sp>
    </p:spTree>
    <p:extLst>
      <p:ext uri="{BB962C8B-B14F-4D97-AF65-F5344CB8AC3E}">
        <p14:creationId xmlns:p14="http://schemas.microsoft.com/office/powerpoint/2010/main" val="3878125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416063-F144-40C0-88F6-4C07CE0DAC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473DCB-D75D-444F-ABBE-027099364F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AA80A6-A0E8-4106-86D3-7C1EB4473E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C866F7-92C3-4EE7-8CCF-A646432511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61B609-9D9B-42FF-B6F4-03FCF71778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F7B3BA-B61B-40E1-A30F-D4CDED8B0D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8EB896-393E-4CCC-8DB2-681DB5CB2A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7AE0F6-FE1D-4AB4-BAE3-F81A71F615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305DB4-490D-4DDD-9028-98276345DE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F94533-C1CA-48EC-9D48-A262D6ECE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6385AF-13B4-4FE0-BB8F-B8B681C3D2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7B13BB-DD0F-4DF6-B760-7140501963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4C08F1-8B28-4CB9-A3E8-52FE8BF3C8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AED58E-89FA-4004-B711-3120CB9B4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8915B6-225E-4DAE-9DDE-35EFE17828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4E31AD-2DDC-4BC2-994B-1762F0C933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7733A5-FE05-4835-9EE8-6707171009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792088"/>
          </a:xfrm>
        </p:spPr>
        <p:txBody>
          <a:bodyPr/>
          <a:lstStyle/>
          <a:p>
            <a:r>
              <a:rPr lang="en-GB" b="1" dirty="0"/>
              <a:t>Key Concepts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23592" y="2555947"/>
            <a:ext cx="70567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accent1"/>
                </a:solidFill>
              </a:rPr>
              <a:t>In small groups discuss the difference between the Government and the Legislature?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3184" y="4446384"/>
            <a:ext cx="1358881" cy="135888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919536" y="1052736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Government and legislature – what is the difference?</a:t>
            </a:r>
          </a:p>
        </p:txBody>
      </p:sp>
    </p:spTree>
    <p:extLst>
      <p:ext uri="{BB962C8B-B14F-4D97-AF65-F5344CB8AC3E}">
        <p14:creationId xmlns:p14="http://schemas.microsoft.com/office/powerpoint/2010/main" val="660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88640"/>
            <a:ext cx="8229600" cy="634082"/>
          </a:xfrm>
        </p:spPr>
        <p:txBody>
          <a:bodyPr>
            <a:noAutofit/>
          </a:bodyPr>
          <a:lstStyle/>
          <a:p>
            <a:r>
              <a:rPr lang="en-GB" sz="3600" b="1" dirty="0"/>
              <a:t>Study Skills: Government and Legislature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921" y="908721"/>
            <a:ext cx="1036483" cy="103648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135560" y="2132857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this session we have now looked at the Welsh </a:t>
            </a:r>
            <a:r>
              <a:rPr lang="en-GB" sz="2800" u="sng" dirty="0"/>
              <a:t>Government</a:t>
            </a:r>
            <a:r>
              <a:rPr lang="en-GB" sz="2800" dirty="0"/>
              <a:t> and the Welsh </a:t>
            </a:r>
            <a:r>
              <a:rPr lang="en-GB" sz="2800" u="sng" dirty="0"/>
              <a:t>Assembly</a:t>
            </a:r>
            <a:r>
              <a:rPr lang="en-GB" sz="2800" dirty="0"/>
              <a:t> websites.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35560" y="3338990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There are also UK websites for both the UK </a:t>
            </a:r>
            <a:r>
              <a:rPr lang="en-GB" sz="2800" u="sng" dirty="0"/>
              <a:t>Government</a:t>
            </a:r>
            <a:r>
              <a:rPr lang="en-GB" sz="2800" dirty="0"/>
              <a:t> and the UK </a:t>
            </a:r>
            <a:r>
              <a:rPr lang="en-GB" sz="2800" u="sng" dirty="0"/>
              <a:t>Parliament</a:t>
            </a:r>
            <a:r>
              <a:rPr lang="en-GB" sz="2800" dirty="0"/>
              <a:t>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4192" y="4973476"/>
            <a:ext cx="2667000" cy="4286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568" y="4689033"/>
            <a:ext cx="1080120" cy="1080120"/>
          </a:xfrm>
          <a:prstGeom prst="rect">
            <a:avLst/>
          </a:prstGeom>
        </p:spPr>
      </p:pic>
      <p:sp>
        <p:nvSpPr>
          <p:cNvPr id="11" name="AutoShape 2" descr="Related image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4" descr="Related image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730" y="4689034"/>
            <a:ext cx="1757729" cy="99751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259" y="4689033"/>
            <a:ext cx="1449826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56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88640"/>
            <a:ext cx="8229600" cy="634082"/>
          </a:xfrm>
        </p:spPr>
        <p:txBody>
          <a:bodyPr>
            <a:noAutofit/>
          </a:bodyPr>
          <a:lstStyle/>
          <a:p>
            <a:r>
              <a:rPr lang="en-GB" sz="3600" dirty="0"/>
              <a:t>Study Skills: Government and Legislature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921" y="908721"/>
            <a:ext cx="1036483" cy="103648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135560" y="2041684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Take a look at each of the websites in turn.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35560" y="2636912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is the difference between Government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5464" y="4073483"/>
            <a:ext cx="2667000" cy="4286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8840" y="3789040"/>
            <a:ext cx="1080120" cy="1080120"/>
          </a:xfrm>
          <a:prstGeom prst="rect">
            <a:avLst/>
          </a:prstGeom>
        </p:spPr>
      </p:pic>
      <p:sp>
        <p:nvSpPr>
          <p:cNvPr id="11" name="AutoShape 2" descr="Related image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4" descr="Related image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002" y="3789041"/>
            <a:ext cx="1757729" cy="99751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5531" y="3789040"/>
            <a:ext cx="1449826" cy="108012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2135560" y="3140968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and Legislature?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819016" y="5301208"/>
            <a:ext cx="522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Government &amp; Legislature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439816" y="5912657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Feedback to your Tutor</a:t>
            </a:r>
          </a:p>
        </p:txBody>
      </p:sp>
    </p:spTree>
    <p:extLst>
      <p:ext uri="{BB962C8B-B14F-4D97-AF65-F5344CB8AC3E}">
        <p14:creationId xmlns:p14="http://schemas.microsoft.com/office/powerpoint/2010/main" val="2810795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7" grpId="0"/>
      <p:bldP spid="16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Care and support for individuals – </a:t>
            </a:r>
            <a:br>
              <a:rPr lang="en-GB" sz="4000" b="1" dirty="0"/>
            </a:br>
            <a:r>
              <a:rPr lang="en-GB" sz="4000" b="1" dirty="0"/>
              <a:t>historical perspective (Poverty)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19536" y="1412777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the Medieval period the Church and in particular Monasteries cared for people who could not care for themselves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19536" y="2924945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From 1601 onwards, the Poor Law made parishes responsible for raising a local tax in order to support destitute people </a:t>
            </a:r>
            <a:r>
              <a:rPr lang="en-GB" sz="2800" u="sng" dirty="0"/>
              <a:t>born in that parish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19536" y="4581129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paid a weekly allowance to a person or their carer but there was a stigma associated with being a ‘pauper’</a:t>
            </a:r>
          </a:p>
        </p:txBody>
      </p:sp>
    </p:spTree>
    <p:extLst>
      <p:ext uri="{BB962C8B-B14F-4D97-AF65-F5344CB8AC3E}">
        <p14:creationId xmlns:p14="http://schemas.microsoft.com/office/powerpoint/2010/main" val="177332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Care and support for individuals – </a:t>
            </a:r>
            <a:br>
              <a:rPr lang="en-GB" sz="4000" b="1" dirty="0"/>
            </a:br>
            <a:r>
              <a:rPr lang="en-GB" sz="4000" b="1" dirty="0"/>
              <a:t>historical perspective (Poverty)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19536" y="1412777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1834 the Poor Law Amendment Act differentiated between able-bodied poor (undeserving of support) and the non-able bodied (deserving of support)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19536" y="2924945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able-bodied poor were made to work in the ‘work-house’ which was deliberately punitive and harsh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44921" y="4437113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non-able bodied were also housed in the ‘work-house’ but were paid a weekly allowance and had </a:t>
            </a:r>
            <a:r>
              <a:rPr lang="en-GB" sz="2800" u="sng" dirty="0"/>
              <a:t>slightly</a:t>
            </a:r>
            <a:r>
              <a:rPr lang="en-GB" sz="2800" dirty="0"/>
              <a:t> better conditions</a:t>
            </a:r>
          </a:p>
        </p:txBody>
      </p:sp>
    </p:spTree>
    <p:extLst>
      <p:ext uri="{BB962C8B-B14F-4D97-AF65-F5344CB8AC3E}">
        <p14:creationId xmlns:p14="http://schemas.microsoft.com/office/powerpoint/2010/main" val="96110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792088"/>
          </a:xfrm>
        </p:spPr>
        <p:txBody>
          <a:bodyPr/>
          <a:lstStyle/>
          <a:p>
            <a:r>
              <a:rPr lang="en-GB" b="1" dirty="0"/>
              <a:t>The work-house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63552" y="890718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Conditions in the work-house were deliberately harsh so that it acted as a ‘deterrent’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63552" y="1916833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It was criticised from the outset e.g. Charles Dickens wrote Oliver Twist to highlight the treatment of the poor under the new Act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55904" y="5733256"/>
            <a:ext cx="3468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2: Source – </a:t>
            </a:r>
            <a:r>
              <a:rPr lang="en-GB" dirty="0" err="1"/>
              <a:t>Geograph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080" y="3105218"/>
            <a:ext cx="3408040" cy="2556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585" y="3138881"/>
            <a:ext cx="3369757" cy="252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2063552" y="5705490"/>
            <a:ext cx="3945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1: Source – Wikimedia Commons</a:t>
            </a:r>
          </a:p>
        </p:txBody>
      </p:sp>
    </p:spTree>
    <p:extLst>
      <p:ext uri="{BB962C8B-B14F-4D97-AF65-F5344CB8AC3E}">
        <p14:creationId xmlns:p14="http://schemas.microsoft.com/office/powerpoint/2010/main" val="144437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Care and support for individuals – </a:t>
            </a:r>
            <a:br>
              <a:rPr lang="en-GB" sz="4000" b="1" dirty="0"/>
            </a:br>
            <a:r>
              <a:rPr lang="en-GB" sz="4000" b="1" dirty="0"/>
              <a:t>historical perspective (Poverty)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19536" y="1412777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1929 the Local Government Act transferred responsibility for care to local authorities from the Poor Law Unions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19536" y="2852936"/>
            <a:ext cx="84249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was growing awareness that many elderly people and people with disabilities were being kept in poor conditions with little in the way of rehabilitative care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44921" y="4636294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is a long tradition of faith based and other voluntary organisations being involved in care</a:t>
            </a:r>
          </a:p>
        </p:txBody>
      </p:sp>
    </p:spTree>
    <p:extLst>
      <p:ext uri="{BB962C8B-B14F-4D97-AF65-F5344CB8AC3E}">
        <p14:creationId xmlns:p14="http://schemas.microsoft.com/office/powerpoint/2010/main" val="181884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Care and support for individuals – </a:t>
            </a:r>
            <a:br>
              <a:rPr lang="en-GB" sz="4000" b="1" dirty="0"/>
            </a:br>
            <a:r>
              <a:rPr lang="en-GB" sz="4000" b="1" dirty="0"/>
              <a:t>historical perspective – mental illness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03512" y="1412777"/>
            <a:ext cx="88103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From 1845 all local authorities in England and Wales were required to provide publicly funded ‘asylums’ for the mentally ill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03512" y="2852936"/>
            <a:ext cx="88103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Definitions of mental illness were often ‘interesting’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03511" y="3584742"/>
            <a:ext cx="88103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For example, a woman could be committed to an asylum for being an unmarried mother until the 1930’s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16637" y="4797153"/>
            <a:ext cx="88103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For example, gay men were deemed to be mentally ill until the 1950s</a:t>
            </a:r>
          </a:p>
        </p:txBody>
      </p:sp>
    </p:spTree>
    <p:extLst>
      <p:ext uri="{BB962C8B-B14F-4D97-AF65-F5344CB8AC3E}">
        <p14:creationId xmlns:p14="http://schemas.microsoft.com/office/powerpoint/2010/main" val="3541385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116632"/>
            <a:ext cx="8229600" cy="792088"/>
          </a:xfrm>
        </p:spPr>
        <p:txBody>
          <a:bodyPr/>
          <a:lstStyle/>
          <a:p>
            <a:r>
              <a:rPr lang="en-GB" b="1" dirty="0"/>
              <a:t>The asylum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63552" y="890718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It was often difficult to differentiate between an ‘asylum’ and a prison (Foucault, 1965)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63552" y="2204865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 emphasis was on confinement more than on treatment or rehabilitation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63552" y="3717033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Only those ‘on the Poor Law’ were “cared for” for free, others had to pay for their upkeep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</p:spTree>
    <p:extLst>
      <p:ext uri="{BB962C8B-B14F-4D97-AF65-F5344CB8AC3E}">
        <p14:creationId xmlns:p14="http://schemas.microsoft.com/office/powerpoint/2010/main" val="2299201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568" y="836712"/>
            <a:ext cx="8043682" cy="446449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3863752" y="5520824"/>
            <a:ext cx="4521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3: Source – National Library of Scotland</a:t>
            </a:r>
          </a:p>
        </p:txBody>
      </p:sp>
    </p:spTree>
    <p:extLst>
      <p:ext uri="{BB962C8B-B14F-4D97-AF65-F5344CB8AC3E}">
        <p14:creationId xmlns:p14="http://schemas.microsoft.com/office/powerpoint/2010/main" val="3483929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Care and support for individuals – </a:t>
            </a:r>
            <a:br>
              <a:rPr lang="en-GB" sz="4000" b="1" dirty="0"/>
            </a:br>
            <a:r>
              <a:rPr lang="en-GB" sz="4000" b="1" dirty="0"/>
              <a:t>historical perspective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03512" y="1412777"/>
            <a:ext cx="88103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Surveys of need during WW2 showed a large number of older people living without sufficient support (</a:t>
            </a:r>
            <a:r>
              <a:rPr lang="en-GB" sz="2800" dirty="0" err="1"/>
              <a:t>Vadney</a:t>
            </a:r>
            <a:r>
              <a:rPr lang="en-GB" sz="2800" dirty="0"/>
              <a:t>, 1992)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41766" y="4509121"/>
            <a:ext cx="88103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1940 the Old People's Welfare Committee was formed to campaign on behalf of older people*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29029" y="2996953"/>
            <a:ext cx="88103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was important because older people were needed to replace younger people who were conscripted into the forces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66726" y="5590401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What </a:t>
            </a:r>
            <a:r>
              <a:rPr lang="en-GB" sz="2400" b="1" dirty="0">
                <a:solidFill>
                  <a:schemeClr val="accent1"/>
                </a:solidFill>
              </a:rPr>
              <a:t>does a change of name tell us?</a:t>
            </a:r>
          </a:p>
        </p:txBody>
      </p:sp>
    </p:spTree>
    <p:extLst>
      <p:ext uri="{BB962C8B-B14F-4D97-AF65-F5344CB8AC3E}">
        <p14:creationId xmlns:p14="http://schemas.microsoft.com/office/powerpoint/2010/main" val="2146913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9576" y="260649"/>
            <a:ext cx="7772400" cy="72008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What’s in a name?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063552" y="1124745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Changes in the name of third sector organisations can sometimes give clues to the changing attitudes towards the group that the organisation represents, for example;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2279576" y="2478088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1940 – Old People’s Welfare Committee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2279576" y="2928487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1944 – National Old People’s Welfare Committee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2279576" y="3420449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1960s – Help the Aged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2279576" y="3933057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1971 – Age Concern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2271014" y="4509121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2010 – Age UK &amp; Age International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2579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91544" y="1628800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recognition that war service and bombing had created more people in need of support led to the passing of the Disabled Person’s Employment Act in 1944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91544" y="4923166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1946 – The National Assistance Act abolished the Poor Law but kept </a:t>
            </a:r>
            <a:r>
              <a:rPr lang="en-GB" sz="2800" u="sng" dirty="0"/>
              <a:t>means testing </a:t>
            </a:r>
            <a:r>
              <a:rPr lang="en-GB" sz="2800" dirty="0"/>
              <a:t>for benefits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23359" y="3460307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required all organisations with 20+ employees to have 3% of their workforce made up of people registered as disabled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03254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449567" y="5936970"/>
            <a:ext cx="37536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What do we mean by means testing?</a:t>
            </a:r>
          </a:p>
        </p:txBody>
      </p:sp>
    </p:spTree>
    <p:extLst>
      <p:ext uri="{BB962C8B-B14F-4D97-AF65-F5344CB8AC3E}">
        <p14:creationId xmlns:p14="http://schemas.microsoft.com/office/powerpoint/2010/main" val="344061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16529" y="4365105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1948 – The National Health Service is created – health care free at the point of need – all hospitals taken into public ownership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1412776"/>
            <a:ext cx="79928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National Assistance Act required local authorities to care for those who could not care for themselves – many of the workhouses were converted to residential homes.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6529" y="3284985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Local authorities empowered to inspect private care homes for the first time</a:t>
            </a:r>
          </a:p>
        </p:txBody>
      </p:sp>
    </p:spTree>
    <p:extLst>
      <p:ext uri="{BB962C8B-B14F-4D97-AF65-F5344CB8AC3E}">
        <p14:creationId xmlns:p14="http://schemas.microsoft.com/office/powerpoint/2010/main" val="30737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16529" y="4149080"/>
            <a:ext cx="81369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1968 the Ministry of Health &amp; Social Security was created to replace the Ministry of Health, the Ministry of National Insurance and the National Assistance Board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1412777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Local authorities had to raise local taxes to pay for social care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7129" y="2636913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Thus the split between health care and social care has been with us since the creation of the Welfare state.</a:t>
            </a:r>
          </a:p>
        </p:txBody>
      </p:sp>
    </p:spTree>
    <p:extLst>
      <p:ext uri="{BB962C8B-B14F-4D97-AF65-F5344CB8AC3E}">
        <p14:creationId xmlns:p14="http://schemas.microsoft.com/office/powerpoint/2010/main" val="363441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16529" y="4149081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National Assistance Act 1948 Amendment Act 1962 required local authorities to provide meals and day centres for older people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1412777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Conditions in hospitals and care homes in the 1950s and 60s were reported to be very poor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7129" y="2636913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Mental Health Act 1969 placed a duty on local authorities to provide assistance for mentally ill people to live in the community wherever possible</a:t>
            </a:r>
          </a:p>
        </p:txBody>
      </p:sp>
    </p:spTree>
    <p:extLst>
      <p:ext uri="{BB962C8B-B14F-4D97-AF65-F5344CB8AC3E}">
        <p14:creationId xmlns:p14="http://schemas.microsoft.com/office/powerpoint/2010/main" val="363033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16529" y="4221089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Local Authority Social Services Act 1970 established a single Social Services department in each local authority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1412777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Health Services and Public Health Act 1968 required local authorities to provide more services and information for older and disabled people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7129" y="2908102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also introduced the Attendance Allowance for people who required regular care visits </a:t>
            </a:r>
          </a:p>
        </p:txBody>
      </p:sp>
    </p:spTree>
    <p:extLst>
      <p:ext uri="{BB962C8B-B14F-4D97-AF65-F5344CB8AC3E}">
        <p14:creationId xmlns:p14="http://schemas.microsoft.com/office/powerpoint/2010/main" val="185712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16529" y="4636294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1971 Invalidity Benefit was introduced and in 1975 Invalidity Pensions (these were means tested)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1412776"/>
            <a:ext cx="79928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Increasing pressure from campaign groups and the influence of the social model of disability lead to more and more people being care for in the community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7129" y="3266982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Chronically Sick and Disabled Act 1971 required local authorities to register disabled people and to publicise their services.</a:t>
            </a:r>
          </a:p>
        </p:txBody>
      </p:sp>
    </p:spTree>
    <p:extLst>
      <p:ext uri="{BB962C8B-B14F-4D97-AF65-F5344CB8AC3E}">
        <p14:creationId xmlns:p14="http://schemas.microsoft.com/office/powerpoint/2010/main" val="503891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16529" y="4149081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1986 the European Court of Justice ruled that women caring for relatives should be entitled to the allowance.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1412777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1975 </a:t>
            </a:r>
            <a:r>
              <a:rPr lang="en-GB" sz="2800" u="sng" dirty="0"/>
              <a:t>adults</a:t>
            </a:r>
            <a:r>
              <a:rPr lang="en-GB" sz="2800" dirty="0"/>
              <a:t> caring for close relatives were entitled to an Invalid Care Allowance.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7129" y="2564905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Children, married women caring for relatives and people of pensionable age were not entitled to this allowance</a:t>
            </a:r>
          </a:p>
        </p:txBody>
      </p:sp>
    </p:spTree>
    <p:extLst>
      <p:ext uri="{BB962C8B-B14F-4D97-AF65-F5344CB8AC3E}">
        <p14:creationId xmlns:p14="http://schemas.microsoft.com/office/powerpoint/2010/main" val="310656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16529" y="3861049"/>
            <a:ext cx="81369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was a continuing move to care for more people with mental health issues in the community but there were worries that community services were not adequate – this accelerated in the 1980s and 90s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2852937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1976 a Mobility Allowance was introduced to help with transport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7129" y="1412777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1974 local authorities and the NHS were reformed with a view to making social and health care more integrated</a:t>
            </a:r>
          </a:p>
        </p:txBody>
      </p:sp>
    </p:spTree>
    <p:extLst>
      <p:ext uri="{BB962C8B-B14F-4D97-AF65-F5344CB8AC3E}">
        <p14:creationId xmlns:p14="http://schemas.microsoft.com/office/powerpoint/2010/main" val="2707863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16529" y="4633973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number of private sector residential homes grew from 18,800 in 1975 to 119,900 in 1990.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3481845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also introduced Community Care Plans and Assessments of Need.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7129" y="1412776"/>
            <a:ext cx="81369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National Health Service and Community Care Act 1990 encouraged local authorities to  purchase services from private and third sector organisations rather than providing services themselves</a:t>
            </a:r>
          </a:p>
        </p:txBody>
      </p:sp>
    </p:spTree>
    <p:extLst>
      <p:ext uri="{BB962C8B-B14F-4D97-AF65-F5344CB8AC3E}">
        <p14:creationId xmlns:p14="http://schemas.microsoft.com/office/powerpoint/2010/main" val="230595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and support for individuals – </a:t>
            </a:r>
            <a:br>
              <a:rPr lang="en-GB" b="1" dirty="0"/>
            </a:br>
            <a:r>
              <a:rPr lang="en-GB" b="1" dirty="0"/>
              <a:t>historical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96200" y="616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Thane (2009)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01780" y="2852937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Carers (Recognition and Services) Act 1995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66684" y="2348881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1992 Disability Living Allowance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47529" y="1412777"/>
            <a:ext cx="83065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Governments have continued to try to address the poor levels and standards of social care, for example;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19536" y="3356993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Mental Health (Patients in the Community) Act 1995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919536" y="3861049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Disability Discrimination Act 1995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919536" y="4345941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Community Care (Direct Payments) Act 1996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919536" y="4922005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The Disability Rights Commission was created in 1999 and absorbed into the Equality and Human Rights Commission in 2007.</a:t>
            </a:r>
          </a:p>
        </p:txBody>
      </p:sp>
    </p:spTree>
    <p:extLst>
      <p:ext uri="{BB962C8B-B14F-4D97-AF65-F5344CB8AC3E}">
        <p14:creationId xmlns:p14="http://schemas.microsoft.com/office/powerpoint/2010/main" val="3260799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7" grpId="0"/>
      <p:bldP spid="11" grpId="0"/>
      <p:bldP spid="12" grpId="0"/>
      <p:bldP spid="1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199" y="4221088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next </a:t>
            </a:r>
            <a:r>
              <a:rPr lang="en-GB" b="1" dirty="0" smtClean="0"/>
              <a:t>session 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>Current legislation and policy 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071664" y="836712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Any Questions?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72" y="1988841"/>
            <a:ext cx="1142857" cy="11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32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07568" y="260649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55540" y="2132856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Cabinet Office (2013) </a:t>
            </a:r>
            <a:r>
              <a:rPr lang="en-GB" i="1" dirty="0"/>
              <a:t>Legislative process: taking a Bill through Parliament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https://www.gov.uk/guidance/legislative-process-taking-a-bill-through-parliament</a:t>
            </a:r>
            <a:r>
              <a:rPr lang="en-GB" dirty="0"/>
              <a:t> (Accessed 04/02/2018)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1946828" y="4377878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National Assembly for Wales (2017) </a:t>
            </a:r>
            <a:r>
              <a:rPr lang="en-GB" i="1" dirty="0"/>
              <a:t>A Guide to the Legislative Process </a:t>
            </a:r>
            <a:r>
              <a:rPr lang="en-GB" dirty="0"/>
              <a:t>Cardiff: </a:t>
            </a:r>
            <a:r>
              <a:rPr lang="en-GB" dirty="0" err="1"/>
              <a:t>NAW</a:t>
            </a:r>
            <a:r>
              <a:rPr lang="en-GB" dirty="0"/>
              <a:t> Available at:  </a:t>
            </a:r>
            <a:r>
              <a:rPr lang="en-GB" dirty="0">
                <a:hlinkClick r:id="rId3"/>
              </a:rPr>
              <a:t>http://www.assembly.wales/en/bus-home/bus-legislation/bus-legislation-guidance/Pages/bus-legislation-guidance.aspx</a:t>
            </a:r>
            <a:r>
              <a:rPr lang="en-GB" dirty="0"/>
              <a:t> (Accessed 04/02/2018)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1955540" y="3212977"/>
            <a:ext cx="82449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Foucault, M. (1965) </a:t>
            </a:r>
            <a:r>
              <a:rPr lang="en-GB" i="1" dirty="0"/>
              <a:t>Madness and Civilisation: A History of Insanity in the Age of Reason </a:t>
            </a:r>
            <a:r>
              <a:rPr lang="en-GB" dirty="0"/>
              <a:t>New York: Random House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55540" y="845424"/>
            <a:ext cx="82449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Age UK (2017) </a:t>
            </a:r>
            <a:r>
              <a:rPr lang="en-GB" i="1" dirty="0"/>
              <a:t>Our History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https://www.ageuk.org.uk/about-us/people/our-history/</a:t>
            </a:r>
            <a:r>
              <a:rPr lang="en-GB" dirty="0"/>
              <a:t> (Accessed 22/01/2018)</a:t>
            </a:r>
          </a:p>
        </p:txBody>
      </p:sp>
    </p:spTree>
    <p:extLst>
      <p:ext uri="{BB962C8B-B14F-4D97-AF65-F5344CB8AC3E}">
        <p14:creationId xmlns:p14="http://schemas.microsoft.com/office/powerpoint/2010/main" val="37172484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07568" y="260649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References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91544" y="1052736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OUP (2007) </a:t>
            </a:r>
            <a:r>
              <a:rPr lang="en-GB" i="1" dirty="0"/>
              <a:t>Shorter Oxford English Dictionary </a:t>
            </a:r>
            <a:r>
              <a:rPr lang="en-GB" dirty="0"/>
              <a:t>Oxford: Oxford University Press</a:t>
            </a:r>
            <a:endParaRPr lang="en-GB" i="1" dirty="0"/>
          </a:p>
        </p:txBody>
      </p:sp>
      <p:sp>
        <p:nvSpPr>
          <p:cNvPr id="9" name="TextBox 8"/>
          <p:cNvSpPr txBox="1"/>
          <p:nvPr/>
        </p:nvSpPr>
        <p:spPr>
          <a:xfrm>
            <a:off x="1946828" y="2577678"/>
            <a:ext cx="82536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Thane, P. (2009) </a:t>
            </a:r>
            <a:r>
              <a:rPr lang="en-GB" i="1" dirty="0"/>
              <a:t>MEMORANDUM SUBMITTED TO THE HOUSE OF COMMONS'</a:t>
            </a:r>
          </a:p>
          <a:p>
            <a:r>
              <a:rPr lang="en-GB" i="1" dirty="0"/>
              <a:t>HEALTH COMMITTEE INQUIRY: SOCIAL CARE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http://www.historyandpolicy.org/docs/thane_social_care.pdf</a:t>
            </a:r>
            <a:r>
              <a:rPr lang="en-GB" dirty="0"/>
              <a:t> (Accessed 09/02/2018)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1991544" y="1556792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Richardson, R. (2014) </a:t>
            </a:r>
            <a:r>
              <a:rPr lang="en-GB" i="1" dirty="0"/>
              <a:t>Oliver Twist and the workhouse </a:t>
            </a:r>
            <a:r>
              <a:rPr lang="en-GB" dirty="0"/>
              <a:t>London: The British Library Available at: </a:t>
            </a:r>
            <a:r>
              <a:rPr lang="en-GB" dirty="0">
                <a:hlinkClick r:id="rId3"/>
              </a:rPr>
              <a:t>https://www.bl.uk/romantics-and-victorians/articles/oliver-twist-and-the-workhouse</a:t>
            </a:r>
            <a:r>
              <a:rPr lang="en-GB" dirty="0"/>
              <a:t> (Accessed 29/01/2018)</a:t>
            </a:r>
            <a:endParaRPr lang="en-GB" i="1" dirty="0"/>
          </a:p>
        </p:txBody>
      </p:sp>
      <p:sp>
        <p:nvSpPr>
          <p:cNvPr id="11" name="TextBox 10"/>
          <p:cNvSpPr txBox="1"/>
          <p:nvPr/>
        </p:nvSpPr>
        <p:spPr>
          <a:xfrm>
            <a:off x="1991544" y="493187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Vadney</a:t>
            </a:r>
            <a:r>
              <a:rPr lang="en-GB" dirty="0"/>
              <a:t>, </a:t>
            </a:r>
            <a:r>
              <a:rPr lang="en-GB" dirty="0" err="1"/>
              <a:t>T.E</a:t>
            </a:r>
            <a:r>
              <a:rPr lang="en-GB" dirty="0"/>
              <a:t>. (1992) </a:t>
            </a:r>
            <a:r>
              <a:rPr lang="en-GB" i="1" dirty="0"/>
              <a:t>The World Since 1945</a:t>
            </a:r>
            <a:r>
              <a:rPr lang="en-GB" dirty="0"/>
              <a:t> </a:t>
            </a:r>
            <a:r>
              <a:rPr lang="en-GB" dirty="0" err="1"/>
              <a:t>Harmondsworth</a:t>
            </a:r>
            <a:r>
              <a:rPr lang="en-GB" dirty="0"/>
              <a:t>: Penguin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AC421319-AFDA-4CBE-A390-BB2CED284614}"/>
              </a:ext>
            </a:extLst>
          </p:cNvPr>
          <p:cNvSpPr/>
          <p:nvPr/>
        </p:nvSpPr>
        <p:spPr>
          <a:xfrm>
            <a:off x="1991544" y="3506140"/>
            <a:ext cx="7034095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Shellback, K,J. Sandberg, M,M. Schuster, J , k. Justin R. Timberlake, J, R. Sandberg, M,K.(2016) </a:t>
            </a:r>
            <a:r>
              <a:rPr lang="en-GB" i="1" dirty="0"/>
              <a:t>Can't Stop The Feeling. </a:t>
            </a:r>
          </a:p>
          <a:p>
            <a:r>
              <a:rPr lang="en-GB" dirty="0"/>
              <a:t>Power music, Kobalt Music Pub America. Available at: </a:t>
            </a:r>
            <a:r>
              <a:rPr lang="en-GB" dirty="0">
                <a:hlinkClick r:id="rId4"/>
              </a:rPr>
              <a:t>https://www.youtube.com/watch?v=gWjmyVQwgRw.(Downloaded</a:t>
            </a:r>
            <a:r>
              <a:rPr lang="en-GB" dirty="0"/>
              <a:t> 17/2/2019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76472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07568" y="260649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Image Sources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19536" y="1196753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1: </a:t>
            </a:r>
            <a:r>
              <a:rPr lang="en-GB" dirty="0" err="1"/>
              <a:t>Higginbothom</a:t>
            </a:r>
            <a:r>
              <a:rPr lang="en-GB" dirty="0"/>
              <a:t>, P. (1911) </a:t>
            </a:r>
            <a:r>
              <a:rPr lang="en-GB" i="1" dirty="0"/>
              <a:t>Women mealtime </a:t>
            </a:r>
            <a:r>
              <a:rPr lang="en-GB" i="1" dirty="0" err="1"/>
              <a:t>st</a:t>
            </a:r>
            <a:r>
              <a:rPr lang="en-GB" i="1" dirty="0"/>
              <a:t> </a:t>
            </a:r>
            <a:r>
              <a:rPr lang="en-GB" i="1" dirty="0" err="1"/>
              <a:t>pancras</a:t>
            </a:r>
            <a:r>
              <a:rPr lang="en-GB" i="1" dirty="0"/>
              <a:t> workhouse.jpg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https://commons.wikimedia.org/wiki/File:Women_mealtime_st_pancras_workhouse.jpg</a:t>
            </a:r>
            <a:r>
              <a:rPr lang="en-GB" dirty="0"/>
              <a:t> (Accessed 29/01/2018)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91544" y="2858983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2: </a:t>
            </a:r>
            <a:r>
              <a:rPr lang="en-GB" dirty="0" err="1"/>
              <a:t>Duckfield</a:t>
            </a:r>
            <a:r>
              <a:rPr lang="en-GB" dirty="0"/>
              <a:t>, J. (No date) </a:t>
            </a:r>
            <a:r>
              <a:rPr lang="en-GB" i="1" dirty="0"/>
              <a:t>Disused buildings at old Carmarthen workhouse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http://www.geograph.org.uk/photo/1440686</a:t>
            </a:r>
            <a:r>
              <a:rPr lang="en-GB" dirty="0"/>
              <a:t> (Accessed 29/01/2018)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91544" y="3861049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3: Ordnance Survey (1888) </a:t>
            </a:r>
            <a:r>
              <a:rPr lang="en-GB" i="1" dirty="0"/>
              <a:t>Carmarthenshire </a:t>
            </a:r>
            <a:r>
              <a:rPr lang="en-GB" i="1" dirty="0" err="1"/>
              <a:t>XXXIX.NW</a:t>
            </a:r>
            <a:r>
              <a:rPr lang="en-GB" i="1" dirty="0"/>
              <a:t>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http://maps.nls.uk/view/102179489</a:t>
            </a:r>
            <a:r>
              <a:rPr lang="en-GB" dirty="0"/>
              <a:t> (Accessed 29/01/2018)</a:t>
            </a:r>
          </a:p>
        </p:txBody>
      </p:sp>
    </p:spTree>
    <p:extLst>
      <p:ext uri="{BB962C8B-B14F-4D97-AF65-F5344CB8AC3E}">
        <p14:creationId xmlns:p14="http://schemas.microsoft.com/office/powerpoint/2010/main" val="115733049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2098</Words>
  <Application>Microsoft Office PowerPoint</Application>
  <PresentationFormat>Widescreen</PresentationFormat>
  <Paragraphs>184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7" baseType="lpstr">
      <vt:lpstr>Arial</vt:lpstr>
      <vt:lpstr>Calibri</vt:lpstr>
      <vt:lpstr>UWTSD PPT Template</vt:lpstr>
      <vt:lpstr>Welcome to ECAY 4001  Advocacy in the Contemporary World   Please take a moment to settle in </vt:lpstr>
      <vt:lpstr>Historical perspectives to Legislation</vt:lpstr>
      <vt:lpstr>Policy and Legislation – What is the difference?</vt:lpstr>
      <vt:lpstr>Policy</vt:lpstr>
      <vt:lpstr>Policy and Legislation – What is the difference?</vt:lpstr>
      <vt:lpstr>Legislation</vt:lpstr>
      <vt:lpstr>PowerPoint Presentation</vt:lpstr>
      <vt:lpstr>PowerPoint Presentation</vt:lpstr>
      <vt:lpstr>Key Concepts</vt:lpstr>
      <vt:lpstr>Study Skills: Government and Legislature</vt:lpstr>
      <vt:lpstr>Study Skills: Government and Legislature</vt:lpstr>
      <vt:lpstr>Care and support for individuals –  historical perspective (Poverty)</vt:lpstr>
      <vt:lpstr>Care and support for individuals –  historical perspective (Poverty)</vt:lpstr>
      <vt:lpstr>The work-house</vt:lpstr>
      <vt:lpstr>Care and support for individuals –  historical perspective (Poverty)</vt:lpstr>
      <vt:lpstr>Care and support for individuals –  historical perspective – mental illness</vt:lpstr>
      <vt:lpstr>The asylum</vt:lpstr>
      <vt:lpstr>PowerPoint Presentation</vt:lpstr>
      <vt:lpstr>Care and support for individuals –  historical perspective</vt:lpstr>
      <vt:lpstr>What’s in a name?</vt:lpstr>
      <vt:lpstr>Care and support for individuals –  historical perspective</vt:lpstr>
      <vt:lpstr>Care and support for individuals –  historical perspective</vt:lpstr>
      <vt:lpstr>Care and support for individuals –  historical perspective</vt:lpstr>
      <vt:lpstr>Care and support for individuals –  historical perspective</vt:lpstr>
      <vt:lpstr>Care and support for individuals –  historical perspective</vt:lpstr>
      <vt:lpstr>Care and support for individuals –  historical perspective</vt:lpstr>
      <vt:lpstr>Care and support for individuals –  historical perspective</vt:lpstr>
      <vt:lpstr>Care and support for individuals –  historical perspective</vt:lpstr>
      <vt:lpstr>Care and support for individuals –  historical perspective</vt:lpstr>
      <vt:lpstr>Care and support for individuals –  historical perspective</vt:lpstr>
      <vt:lpstr>next session  Current legislation and policy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ECAY 4001  Advocacy in the Contemporary World   Please take a moment to settle in </dc:title>
  <dc:creator>peter williams</dc:creator>
  <cp:lastModifiedBy>Joanne Davies (1201570)</cp:lastModifiedBy>
  <cp:revision>10</cp:revision>
  <dcterms:created xsi:type="dcterms:W3CDTF">2019-02-17T23:16:50Z</dcterms:created>
  <dcterms:modified xsi:type="dcterms:W3CDTF">2019-02-18T11:44:15Z</dcterms:modified>
</cp:coreProperties>
</file>