
<file path=[Content_Types].xml><?xml version="1.0" encoding="utf-8"?>
<Types xmlns="http://schemas.openxmlformats.org/package/2006/content-types">
  <Default Extension="xml" ContentType="application/xml"/>
  <Default Extension="png" ContentType="image/png"/>
  <Default Extension="jpg" ContentType="image/jpeg"/>
  <Default Extension="rels" ContentType="application/vnd.openxmlformats-package.relationships+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Relationship Id="rId3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1"/>
  </p:notesMasterIdLst>
  <p:sldIdLst>
    <p:sldId id="256" r:id="rId2"/>
    <p:sldId id="257" r:id="rId3"/>
    <p:sldId id="258" r:id="rId4"/>
    <p:sldId id="261" r:id="rId5"/>
    <p:sldId id="262" r:id="rId6"/>
    <p:sldId id="263" r:id="rId7"/>
    <p:sldId id="259" r:id="rId8"/>
    <p:sldId id="260" r:id="rId9"/>
    <p:sldId id="264" r:id="rId10"/>
    <p:sldId id="267" r:id="rId11"/>
    <p:sldId id="265" r:id="rId12"/>
    <p:sldId id="266" r:id="rId13"/>
    <p:sldId id="269" r:id="rId14"/>
    <p:sldId id="268" r:id="rId15"/>
    <p:sldId id="270" r:id="rId16"/>
    <p:sldId id="271" r:id="rId17"/>
    <p:sldId id="272" r:id="rId18"/>
    <p:sldId id="273" r:id="rId19"/>
    <p:sldId id="274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269A0"/>
    <a:srgbClr val="7931A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9517"/>
    <p:restoredTop sz="91416"/>
  </p:normalViewPr>
  <p:slideViewPr>
    <p:cSldViewPr snapToGrid="0" snapToObjects="1">
      <p:cViewPr>
        <p:scale>
          <a:sx n="66" d="100"/>
          <a:sy n="66" d="100"/>
        </p:scale>
        <p:origin x="240" y="6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napToObjects="1">
      <p:cViewPr varScale="1">
        <p:scale>
          <a:sx n="73" d="100"/>
          <a:sy n="73" d="100"/>
        </p:scale>
        <p:origin x="2352" y="20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slide" Target="slides/slide19.xml"/><Relationship Id="rId21" Type="http://schemas.openxmlformats.org/officeDocument/2006/relationships/notesMaster" Target="notesMasters/notesMaster1.xml"/><Relationship Id="rId22" Type="http://schemas.openxmlformats.org/officeDocument/2006/relationships/presProps" Target="presProps.xml"/><Relationship Id="rId23" Type="http://schemas.openxmlformats.org/officeDocument/2006/relationships/viewProps" Target="viewProps.xml"/><Relationship Id="rId24" Type="http://schemas.openxmlformats.org/officeDocument/2006/relationships/theme" Target="theme/theme1.xml"/><Relationship Id="rId25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7868C70-A9CB-7B46-9D6D-35C74456D3F6}" type="datetimeFigureOut">
              <a:rPr lang="en-US" smtClean="0"/>
              <a:t>11/10/17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0B2CD7B-354A-8242-9276-AB10625A3F0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534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B2CD7B-354A-8242-9276-AB10625A3F0D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83827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5849-8E66-9846-8BB9-BC4BD1F247C4}" type="datetimeFigureOut">
              <a:rPr lang="en-US" smtClean="0"/>
              <a:t>11/10/17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52505D-A13D-7B41-BB23-43B134B627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53779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5849-8E66-9846-8BB9-BC4BD1F247C4}" type="datetimeFigureOut">
              <a:rPr lang="en-US" smtClean="0"/>
              <a:t>11/10/17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52505D-A13D-7B41-BB23-43B134B627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8312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5849-8E66-9846-8BB9-BC4BD1F247C4}" type="datetimeFigureOut">
              <a:rPr lang="en-US" smtClean="0"/>
              <a:t>11/10/17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52505D-A13D-7B41-BB23-43B134B627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49117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5849-8E66-9846-8BB9-BC4BD1F247C4}" type="datetimeFigureOut">
              <a:rPr lang="en-US" smtClean="0"/>
              <a:t>11/10/17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52505D-A13D-7B41-BB23-43B134B627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4804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5849-8E66-9846-8BB9-BC4BD1F247C4}" type="datetimeFigureOut">
              <a:rPr lang="en-US" smtClean="0"/>
              <a:t>11/10/17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52505D-A13D-7B41-BB23-43B134B627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93434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5849-8E66-9846-8BB9-BC4BD1F247C4}" type="datetimeFigureOut">
              <a:rPr lang="en-US" smtClean="0"/>
              <a:t>11/10/17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52505D-A13D-7B41-BB23-43B134B627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32651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5849-8E66-9846-8BB9-BC4BD1F247C4}" type="datetimeFigureOut">
              <a:rPr lang="en-US" smtClean="0"/>
              <a:t>11/10/17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52505D-A13D-7B41-BB23-43B134B627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2352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5849-8E66-9846-8BB9-BC4BD1F247C4}" type="datetimeFigureOut">
              <a:rPr lang="en-US" smtClean="0"/>
              <a:t>11/10/17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52505D-A13D-7B41-BB23-43B134B627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28755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5849-8E66-9846-8BB9-BC4BD1F247C4}" type="datetimeFigureOut">
              <a:rPr lang="en-US" smtClean="0"/>
              <a:t>11/10/17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52505D-A13D-7B41-BB23-43B134B627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79443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5849-8E66-9846-8BB9-BC4BD1F247C4}" type="datetimeFigureOut">
              <a:rPr lang="en-US" smtClean="0"/>
              <a:t>11/10/17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52505D-A13D-7B41-BB23-43B134B627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14475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5849-8E66-9846-8BB9-BC4BD1F247C4}" type="datetimeFigureOut">
              <a:rPr lang="en-US" smtClean="0"/>
              <a:t>11/10/17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52505D-A13D-7B41-BB23-43B134B627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34639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285849-8E66-9846-8BB9-BC4BD1F247C4}" type="datetimeFigureOut">
              <a:rPr lang="en-US" smtClean="0"/>
              <a:t>11/10/17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52505D-A13D-7B41-BB23-43B134B627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19703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4" Type="http://schemas.openxmlformats.org/officeDocument/2006/relationships/image" Target="../media/image4.png"/><Relationship Id="rId5" Type="http://schemas.openxmlformats.org/officeDocument/2006/relationships/image" Target="../media/image5.png"/><Relationship Id="rId6" Type="http://schemas.openxmlformats.org/officeDocument/2006/relationships/image" Target="../media/image6.png"/><Relationship Id="rId7" Type="http://schemas.openxmlformats.org/officeDocument/2006/relationships/image" Target="../media/image7.png"/><Relationship Id="rId8" Type="http://schemas.openxmlformats.org/officeDocument/2006/relationships/image" Target="../media/image8.png"/><Relationship Id="rId9" Type="http://schemas.openxmlformats.org/officeDocument/2006/relationships/image" Target="../media/image9.png"/><Relationship Id="rId10" Type="http://schemas.openxmlformats.org/officeDocument/2006/relationships/image" Target="../media/image10.png"/><Relationship Id="rId11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4" Type="http://schemas.openxmlformats.org/officeDocument/2006/relationships/image" Target="../media/image14.png"/><Relationship Id="rId5" Type="http://schemas.openxmlformats.org/officeDocument/2006/relationships/image" Target="../media/image15.png"/><Relationship Id="rId6" Type="http://schemas.openxmlformats.org/officeDocument/2006/relationships/image" Target="../media/image16.jpg"/><Relationship Id="rId7" Type="http://schemas.openxmlformats.org/officeDocument/2006/relationships/image" Target="../media/image17.jp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8.jp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4" Type="http://schemas.openxmlformats.org/officeDocument/2006/relationships/image" Target="../media/image21.tiff"/><Relationship Id="rId5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9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4" Type="http://schemas.openxmlformats.org/officeDocument/2006/relationships/image" Target="../media/image8.png"/><Relationship Id="rId5" Type="http://schemas.openxmlformats.org/officeDocument/2006/relationships/image" Target="../media/image2.png"/><Relationship Id="rId6" Type="http://schemas.openxmlformats.org/officeDocument/2006/relationships/image" Target="../media/image23.png"/><Relationship Id="rId7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g"/><Relationship Id="rId4" Type="http://schemas.openxmlformats.org/officeDocument/2006/relationships/image" Target="../media/image27.tiff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5.jp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8.png"/><Relationship Id="rId3" Type="http://schemas.openxmlformats.org/officeDocument/2006/relationships/image" Target="../media/image27.tiff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4" Type="http://schemas.openxmlformats.org/officeDocument/2006/relationships/image" Target="../media/image20.png"/><Relationship Id="rId5" Type="http://schemas.openxmlformats.org/officeDocument/2006/relationships/image" Target="../media/image30.jpg"/><Relationship Id="rId6" Type="http://schemas.openxmlformats.org/officeDocument/2006/relationships/image" Target="../media/image27.tiff"/><Relationship Id="rId7" Type="http://schemas.openxmlformats.org/officeDocument/2006/relationships/image" Target="../media/image21.tiff"/><Relationship Id="rId8" Type="http://schemas.openxmlformats.org/officeDocument/2006/relationships/image" Target="../media/image31.png"/><Relationship Id="rId9" Type="http://schemas.openxmlformats.org/officeDocument/2006/relationships/image" Target="../media/image32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9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253218" y="267286"/>
            <a:ext cx="11662117" cy="6358597"/>
          </a:xfrm>
          <a:prstGeom prst="rect">
            <a:avLst/>
          </a:prstGeom>
          <a:noFill/>
          <a:ln>
            <a:solidFill>
              <a:srgbClr val="7931A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670559" y="594359"/>
            <a:ext cx="10827434" cy="5704449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1117339" y="1902962"/>
            <a:ext cx="11006667" cy="34163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7200" dirty="0" smtClean="0">
                <a:solidFill>
                  <a:schemeClr val="bg1">
                    <a:lumMod val="65000"/>
                  </a:schemeClr>
                </a:solidFill>
                <a:latin typeface="AdornS Condensed Sans" charset="0"/>
                <a:ea typeface="AdornS Condensed Sans" charset="0"/>
                <a:cs typeface="AdornS Condensed Sans" charset="0"/>
              </a:rPr>
              <a:t> Transmedia Storytelling</a:t>
            </a:r>
            <a:br>
              <a:rPr lang="en-US" sz="7200" dirty="0" smtClean="0">
                <a:solidFill>
                  <a:schemeClr val="bg1">
                    <a:lumMod val="65000"/>
                  </a:schemeClr>
                </a:solidFill>
                <a:latin typeface="AdornS Condensed Sans" charset="0"/>
                <a:ea typeface="AdornS Condensed Sans" charset="0"/>
                <a:cs typeface="AdornS Condensed Sans" charset="0"/>
              </a:rPr>
            </a:br>
            <a:r>
              <a:rPr lang="en-US" sz="7200" dirty="0" smtClean="0">
                <a:solidFill>
                  <a:schemeClr val="bg1">
                    <a:lumMod val="65000"/>
                  </a:schemeClr>
                </a:solidFill>
                <a:latin typeface="AdornS Condensed Sans" charset="0"/>
                <a:ea typeface="AdornS Condensed Sans" charset="0"/>
                <a:cs typeface="AdornS Condensed Sans" charset="0"/>
              </a:rPr>
              <a:t/>
            </a:r>
            <a:br>
              <a:rPr lang="en-US" sz="7200" dirty="0" smtClean="0">
                <a:solidFill>
                  <a:schemeClr val="bg1">
                    <a:lumMod val="65000"/>
                  </a:schemeClr>
                </a:solidFill>
                <a:latin typeface="AdornS Condensed Sans" charset="0"/>
                <a:ea typeface="AdornS Condensed Sans" charset="0"/>
                <a:cs typeface="AdornS Condensed Sans" charset="0"/>
              </a:rPr>
            </a:br>
            <a:r>
              <a:rPr lang="en-US" sz="7200" dirty="0" smtClean="0">
                <a:solidFill>
                  <a:schemeClr val="bg1">
                    <a:lumMod val="65000"/>
                  </a:schemeClr>
                </a:solidFill>
                <a:latin typeface="AdornS Condensed Sans" charset="0"/>
                <a:ea typeface="AdornS Condensed Sans" charset="0"/>
                <a:cs typeface="AdornS Condensed Sans" charset="0"/>
              </a:rPr>
              <a:t>               </a:t>
            </a:r>
            <a:r>
              <a:rPr lang="en-US" sz="7200" dirty="0" smtClean="0">
                <a:solidFill>
                  <a:schemeClr val="bg1">
                    <a:lumMod val="65000"/>
                  </a:schemeClr>
                </a:solidFill>
                <a:latin typeface="AdornS Condensed Sans" charset="0"/>
                <a:ea typeface="AdornS Condensed Sans" charset="0"/>
                <a:cs typeface="AdornS Condensed Sans" charset="0"/>
              </a:rPr>
              <a:t>My </a:t>
            </a:r>
            <a:r>
              <a:rPr lang="en-US" sz="7200" dirty="0" smtClean="0">
                <a:solidFill>
                  <a:schemeClr val="bg1">
                    <a:lumMod val="65000"/>
                  </a:schemeClr>
                </a:solidFill>
                <a:latin typeface="AdornS Condensed Sans" charset="0"/>
                <a:ea typeface="AdornS Condensed Sans" charset="0"/>
                <a:cs typeface="AdornS Condensed Sans" charset="0"/>
              </a:rPr>
              <a:t>Idea  </a:t>
            </a:r>
            <a:endParaRPr lang="en-US" sz="7200" dirty="0">
              <a:solidFill>
                <a:schemeClr val="bg1">
                  <a:lumMod val="65000"/>
                </a:schemeClr>
              </a:solidFill>
              <a:latin typeface="AdornS Condensed Sans" charset="0"/>
              <a:ea typeface="AdornS Condensed Sans" charset="0"/>
              <a:cs typeface="AdornS Condensed Sans" charset="0"/>
            </a:endParaRPr>
          </a:p>
        </p:txBody>
      </p:sp>
      <p:cxnSp>
        <p:nvCxnSpPr>
          <p:cNvPr id="13" name="Straight Arrow Connector 12"/>
          <p:cNvCxnSpPr/>
          <p:nvPr/>
        </p:nvCxnSpPr>
        <p:spPr>
          <a:xfrm>
            <a:off x="6084276" y="3202907"/>
            <a:ext cx="0" cy="816429"/>
          </a:xfrm>
          <a:prstGeom prst="straightConnector1">
            <a:avLst/>
          </a:prstGeom>
          <a:ln>
            <a:solidFill>
              <a:srgbClr val="7931A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34618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35578" y="1530578"/>
            <a:ext cx="9144000" cy="2387600"/>
          </a:xfrm>
          <a:ln>
            <a:noFill/>
          </a:ln>
        </p:spPr>
        <p:txBody>
          <a:bodyPr>
            <a:normAutofit/>
          </a:bodyPr>
          <a:lstStyle/>
          <a:p>
            <a:r>
              <a:rPr lang="en-US" sz="7200" dirty="0" smtClean="0">
                <a:solidFill>
                  <a:schemeClr val="bg1">
                    <a:lumMod val="65000"/>
                  </a:schemeClr>
                </a:solidFill>
                <a:latin typeface="AdornS Condensed Sans" charset="0"/>
                <a:ea typeface="AdornS Condensed Sans" charset="0"/>
                <a:cs typeface="AdornS Condensed Sans" charset="0"/>
              </a:rPr>
              <a:t>Next 10 to 15 </a:t>
            </a:r>
            <a:r>
              <a:rPr lang="en-US" sz="7200" dirty="0" smtClean="0">
                <a:solidFill>
                  <a:schemeClr val="bg1">
                    <a:lumMod val="65000"/>
                  </a:schemeClr>
                </a:solidFill>
                <a:latin typeface="AdornS Condensed Sans" charset="0"/>
                <a:ea typeface="AdornS Condensed Sans" charset="0"/>
                <a:cs typeface="AdornS Condensed Sans" charset="0"/>
              </a:rPr>
              <a:t>minutes</a:t>
            </a:r>
            <a:endParaRPr lang="en-US" sz="7200" dirty="0">
              <a:solidFill>
                <a:schemeClr val="bg1">
                  <a:lumMod val="65000"/>
                </a:schemeClr>
              </a:solidFill>
              <a:latin typeface="AdornS Condensed Sans" charset="0"/>
              <a:ea typeface="AdornS Condensed Sans" charset="0"/>
              <a:cs typeface="AdornS Condensed Sans" charset="0"/>
            </a:endParaRPr>
          </a:p>
        </p:txBody>
      </p:sp>
      <p:sp>
        <p:nvSpPr>
          <p:cNvPr id="16" name="Frame 15"/>
          <p:cNvSpPr/>
          <p:nvPr/>
        </p:nvSpPr>
        <p:spPr>
          <a:xfrm>
            <a:off x="417508" y="-149289"/>
            <a:ext cx="403586" cy="7147249"/>
          </a:xfrm>
          <a:prstGeom prst="frame">
            <a:avLst/>
          </a:prstGeom>
          <a:noFill/>
          <a:ln>
            <a:solidFill>
              <a:srgbClr val="7931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7" name="Frame 16"/>
          <p:cNvSpPr/>
          <p:nvPr/>
        </p:nvSpPr>
        <p:spPr>
          <a:xfrm rot="5400000">
            <a:off x="5903535" y="149660"/>
            <a:ext cx="440908" cy="12509241"/>
          </a:xfrm>
          <a:prstGeom prst="frame">
            <a:avLst/>
          </a:prstGeom>
          <a:noFill/>
          <a:ln>
            <a:solidFill>
              <a:srgbClr val="7931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44357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08072" y="163286"/>
            <a:ext cx="2587673" cy="1325563"/>
          </a:xfrm>
        </p:spPr>
        <p:txBody>
          <a:bodyPr/>
          <a:lstStyle/>
          <a:p>
            <a:r>
              <a:rPr lang="en-US" dirty="0" smtClean="0">
                <a:solidFill>
                  <a:schemeClr val="bg1">
                    <a:lumMod val="65000"/>
                  </a:schemeClr>
                </a:solidFill>
                <a:latin typeface="AdornS Condensed Sans" charset="0"/>
                <a:ea typeface="AdornS Condensed Sans" charset="0"/>
                <a:cs typeface="AdornS Condensed Sans" charset="0"/>
              </a:rPr>
              <a:t>My Idea </a:t>
            </a:r>
            <a:endParaRPr lang="en-US" dirty="0">
              <a:solidFill>
                <a:schemeClr val="bg1">
                  <a:lumMod val="65000"/>
                </a:schemeClr>
              </a:solidFill>
              <a:latin typeface="AdornS Condensed Sans" charset="0"/>
              <a:ea typeface="AdornS Condensed Sans" charset="0"/>
              <a:cs typeface="AdornS Condensed Sans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037896"/>
            <a:ext cx="10515600" cy="4351338"/>
          </a:xfrm>
        </p:spPr>
        <p:txBody>
          <a:bodyPr/>
          <a:lstStyle/>
          <a:p>
            <a:r>
              <a:rPr lang="en-US" dirty="0" smtClean="0">
                <a:solidFill>
                  <a:schemeClr val="bg1">
                    <a:lumMod val="50000"/>
                  </a:schemeClr>
                </a:solidFill>
                <a:latin typeface="AdornS Condensed Sans" charset="0"/>
                <a:ea typeface="AdornS Condensed Sans" charset="0"/>
                <a:cs typeface="AdornS Condensed Sans" charset="0"/>
              </a:rPr>
              <a:t>Brand and Market an Arts and Craft Service.</a:t>
            </a:r>
          </a:p>
          <a:p>
            <a:endParaRPr lang="en-US" dirty="0">
              <a:solidFill>
                <a:schemeClr val="bg1">
                  <a:lumMod val="50000"/>
                </a:schemeClr>
              </a:solidFill>
              <a:latin typeface="AdornS Condensed Sans" charset="0"/>
              <a:ea typeface="AdornS Condensed Sans" charset="0"/>
              <a:cs typeface="AdornS Condensed Sans" charset="0"/>
            </a:endParaRPr>
          </a:p>
          <a:p>
            <a:r>
              <a:rPr lang="en-US" dirty="0" smtClean="0">
                <a:solidFill>
                  <a:schemeClr val="bg1">
                    <a:lumMod val="50000"/>
                  </a:schemeClr>
                </a:solidFill>
                <a:latin typeface="AdornS Condensed Sans" charset="0"/>
                <a:ea typeface="AdornS Condensed Sans" charset="0"/>
                <a:cs typeface="AdornS Condensed Sans" charset="0"/>
              </a:rPr>
              <a:t>Promote Products and the Company through different strands of Transmedia. </a:t>
            </a:r>
          </a:p>
          <a:p>
            <a:endParaRPr lang="en-US" dirty="0" smtClean="0">
              <a:solidFill>
                <a:schemeClr val="bg1">
                  <a:lumMod val="50000"/>
                </a:schemeClr>
              </a:solidFill>
              <a:latin typeface="AdornS Condensed Sans" charset="0"/>
              <a:ea typeface="AdornS Condensed Sans" charset="0"/>
              <a:cs typeface="AdornS Condensed Sans" charset="0"/>
            </a:endParaRPr>
          </a:p>
          <a:p>
            <a:r>
              <a:rPr lang="en-US" dirty="0" smtClean="0">
                <a:solidFill>
                  <a:schemeClr val="bg1">
                    <a:lumMod val="50000"/>
                  </a:schemeClr>
                </a:solidFill>
                <a:latin typeface="AdornS Condensed Sans" charset="0"/>
                <a:ea typeface="AdornS Condensed Sans" charset="0"/>
                <a:cs typeface="AdornS Condensed Sans" charset="0"/>
              </a:rPr>
              <a:t> </a:t>
            </a:r>
            <a:r>
              <a:rPr lang="en-US" dirty="0" smtClean="0">
                <a:solidFill>
                  <a:schemeClr val="bg1">
                    <a:lumMod val="50000"/>
                  </a:schemeClr>
                </a:solidFill>
                <a:latin typeface="AdornS Condensed Sans" charset="0"/>
                <a:ea typeface="AdornS Condensed Sans" charset="0"/>
                <a:cs typeface="AdornS Condensed Sans" charset="0"/>
              </a:rPr>
              <a:t>Participatory</a:t>
            </a:r>
            <a:r>
              <a:rPr lang="en-US" dirty="0" smtClean="0">
                <a:solidFill>
                  <a:schemeClr val="bg1">
                    <a:lumMod val="50000"/>
                  </a:schemeClr>
                </a:solidFill>
                <a:latin typeface="AdornS Condensed Sans" charset="0"/>
                <a:ea typeface="AdornS Condensed Sans" charset="0"/>
                <a:cs typeface="AdornS Condensed Sans" charset="0"/>
              </a:rPr>
              <a:t>.</a:t>
            </a:r>
            <a:endParaRPr lang="en-US" dirty="0">
              <a:solidFill>
                <a:schemeClr val="bg1">
                  <a:lumMod val="50000"/>
                </a:schemeClr>
              </a:solidFill>
              <a:latin typeface="AdornS Condensed Sans" charset="0"/>
              <a:ea typeface="AdornS Condensed Sans" charset="0"/>
              <a:cs typeface="AdornS Condensed Sans" charset="0"/>
            </a:endParaRPr>
          </a:p>
          <a:p>
            <a:endParaRPr lang="en-US" dirty="0" smtClean="0">
              <a:solidFill>
                <a:schemeClr val="bg1">
                  <a:lumMod val="50000"/>
                </a:schemeClr>
              </a:solidFill>
              <a:latin typeface="AdornS Condensed Sans" charset="0"/>
              <a:ea typeface="AdornS Condensed Sans" charset="0"/>
              <a:cs typeface="AdornS Condensed Sans" charset="0"/>
            </a:endParaRPr>
          </a:p>
          <a:p>
            <a:r>
              <a:rPr lang="en-US" dirty="0" smtClean="0">
                <a:solidFill>
                  <a:schemeClr val="bg1">
                    <a:lumMod val="50000"/>
                  </a:schemeClr>
                </a:solidFill>
                <a:latin typeface="AdornS Condensed Sans" charset="0"/>
                <a:ea typeface="AdornS Condensed Sans" charset="0"/>
                <a:cs typeface="AdornS Condensed Sans" charset="0"/>
              </a:rPr>
              <a:t>Non </a:t>
            </a:r>
            <a:r>
              <a:rPr lang="en-US" dirty="0" smtClean="0">
                <a:solidFill>
                  <a:schemeClr val="bg1">
                    <a:lumMod val="50000"/>
                  </a:schemeClr>
                </a:solidFill>
                <a:latin typeface="AdornS Condensed Sans" charset="0"/>
                <a:ea typeface="AdornS Condensed Sans" charset="0"/>
                <a:cs typeface="AdornS Condensed Sans" charset="0"/>
              </a:rPr>
              <a:t>linear </a:t>
            </a:r>
            <a:r>
              <a:rPr lang="en-US" dirty="0" smtClean="0">
                <a:solidFill>
                  <a:schemeClr val="bg1">
                    <a:lumMod val="50000"/>
                  </a:schemeClr>
                </a:solidFill>
                <a:latin typeface="AdornS Condensed Sans" charset="0"/>
                <a:ea typeface="AdornS Condensed Sans" charset="0"/>
                <a:cs typeface="AdornS Condensed Sans" charset="0"/>
              </a:rPr>
              <a:t>storytelling. </a:t>
            </a:r>
            <a:endParaRPr lang="en-US" dirty="0">
              <a:solidFill>
                <a:schemeClr val="bg1">
                  <a:lumMod val="50000"/>
                </a:schemeClr>
              </a:solidFill>
              <a:latin typeface="AdornS Condensed Sans" charset="0"/>
              <a:ea typeface="AdornS Condensed Sans" charset="0"/>
              <a:cs typeface="AdornS Condensed Sans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440871" y="1488849"/>
            <a:ext cx="11283043" cy="5091565"/>
          </a:xfrm>
          <a:prstGeom prst="rect">
            <a:avLst/>
          </a:prstGeom>
          <a:noFill/>
          <a:ln>
            <a:solidFill>
              <a:srgbClr val="7931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593271" y="1641249"/>
            <a:ext cx="11283043" cy="5091565"/>
          </a:xfrm>
          <a:prstGeom prst="rect">
            <a:avLst/>
          </a:prstGeom>
          <a:noFill/>
          <a:ln>
            <a:solidFill>
              <a:srgbClr val="7931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23429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011" y="3367093"/>
            <a:ext cx="8006245" cy="273205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248941" y="556943"/>
            <a:ext cx="74081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smtClean="0">
                <a:solidFill>
                  <a:schemeClr val="bg1">
                    <a:lumMod val="65000"/>
                  </a:schemeClr>
                </a:solidFill>
                <a:latin typeface="AdornS Condensed Sans" charset="0"/>
                <a:ea typeface="AdornS Condensed Sans" charset="0"/>
                <a:cs typeface="AdornS Condensed Sans" charset="0"/>
              </a:rPr>
              <a:t>The Brand I’m working with</a:t>
            </a:r>
            <a:endParaRPr lang="en-US" sz="4000" dirty="0">
              <a:solidFill>
                <a:schemeClr val="bg1">
                  <a:lumMod val="65000"/>
                </a:schemeClr>
              </a:solidFill>
              <a:latin typeface="AdornS Condensed Sans" charset="0"/>
              <a:ea typeface="AdornS Condensed Sans" charset="0"/>
              <a:cs typeface="AdornS Condensed Sans" charset="0"/>
            </a:endParaRPr>
          </a:p>
        </p:txBody>
      </p:sp>
      <p:sp>
        <p:nvSpPr>
          <p:cNvPr id="6" name="Frame 5"/>
          <p:cNvSpPr/>
          <p:nvPr/>
        </p:nvSpPr>
        <p:spPr>
          <a:xfrm>
            <a:off x="1451138" y="322397"/>
            <a:ext cx="9205993" cy="1270862"/>
          </a:xfrm>
          <a:prstGeom prst="frame">
            <a:avLst/>
          </a:prstGeom>
          <a:noFill/>
          <a:ln>
            <a:solidFill>
              <a:srgbClr val="7931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7" name="Down Arrow 6"/>
          <p:cNvSpPr/>
          <p:nvPr/>
        </p:nvSpPr>
        <p:spPr>
          <a:xfrm>
            <a:off x="5563892" y="1797803"/>
            <a:ext cx="805911" cy="1115878"/>
          </a:xfrm>
          <a:prstGeom prst="downArrow">
            <a:avLst/>
          </a:prstGeom>
          <a:solidFill>
            <a:srgbClr val="9269A0"/>
          </a:solidFill>
          <a:ln>
            <a:solidFill>
              <a:srgbClr val="7931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930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71864" y="326366"/>
            <a:ext cx="9144000" cy="892417"/>
          </a:xfrm>
        </p:spPr>
        <p:txBody>
          <a:bodyPr>
            <a:noAutofit/>
          </a:bodyPr>
          <a:lstStyle/>
          <a:p>
            <a:r>
              <a:rPr lang="en-US" sz="3800" dirty="0" smtClean="0">
                <a:solidFill>
                  <a:schemeClr val="bg1">
                    <a:lumMod val="65000"/>
                  </a:schemeClr>
                </a:solidFill>
                <a:latin typeface="AdornS Condensed Sans" charset="0"/>
                <a:ea typeface="AdornS Condensed Sans" charset="0"/>
                <a:cs typeface="AdornS Condensed Sans" charset="0"/>
              </a:rPr>
              <a:t>What is to Have &amp; to Hold Country Crafts?</a:t>
            </a:r>
            <a:endParaRPr lang="en-US" sz="3800" dirty="0">
              <a:solidFill>
                <a:schemeClr val="bg1">
                  <a:lumMod val="65000"/>
                </a:schemeClr>
              </a:solidFill>
              <a:latin typeface="AdornS Condensed Sans" charset="0"/>
              <a:ea typeface="AdornS Condensed Sans" charset="0"/>
              <a:cs typeface="AdornS Condensed Sans" charset="0"/>
            </a:endParaRPr>
          </a:p>
        </p:txBody>
      </p:sp>
      <p:cxnSp>
        <p:nvCxnSpPr>
          <p:cNvPr id="6" name="Straight Connector 5"/>
          <p:cNvCxnSpPr/>
          <p:nvPr/>
        </p:nvCxnSpPr>
        <p:spPr>
          <a:xfrm>
            <a:off x="1875295" y="892417"/>
            <a:ext cx="0" cy="0"/>
          </a:xfrm>
          <a:prstGeom prst="line">
            <a:avLst/>
          </a:prstGeom>
          <a:ln>
            <a:solidFill>
              <a:srgbClr val="7931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ectangle 13"/>
          <p:cNvSpPr/>
          <p:nvPr/>
        </p:nvSpPr>
        <p:spPr>
          <a:xfrm flipV="1">
            <a:off x="1301488" y="1245317"/>
            <a:ext cx="9684752" cy="49128"/>
          </a:xfrm>
          <a:prstGeom prst="rect">
            <a:avLst/>
          </a:prstGeom>
          <a:noFill/>
          <a:ln>
            <a:solidFill>
              <a:srgbClr val="7931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TextBox 15"/>
          <p:cNvSpPr txBox="1"/>
          <p:nvPr/>
        </p:nvSpPr>
        <p:spPr>
          <a:xfrm>
            <a:off x="1301488" y="1669975"/>
            <a:ext cx="10337369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charset="0"/>
              <a:buChar char="•"/>
            </a:pPr>
            <a:r>
              <a:rPr lang="en-US" sz="3600" dirty="0" smtClean="0">
                <a:solidFill>
                  <a:schemeClr val="bg1">
                    <a:lumMod val="50000"/>
                  </a:schemeClr>
                </a:solidFill>
                <a:latin typeface="AdornS Condensed Sans" charset="0"/>
                <a:ea typeface="AdornS Condensed Sans" charset="0"/>
                <a:cs typeface="AdornS Condensed Sans" charset="0"/>
              </a:rPr>
              <a:t>To Have &amp; to hold is an arts and crafts service </a:t>
            </a:r>
          </a:p>
          <a:p>
            <a:pPr marL="285750" indent="-285750">
              <a:buFont typeface="Arial" charset="0"/>
              <a:buChar char="•"/>
            </a:pPr>
            <a:endParaRPr lang="en-US" sz="3600" dirty="0">
              <a:solidFill>
                <a:schemeClr val="bg1">
                  <a:lumMod val="50000"/>
                </a:schemeClr>
              </a:solidFill>
              <a:latin typeface="AdornS Condensed Sans" charset="0"/>
              <a:ea typeface="AdornS Condensed Sans" charset="0"/>
              <a:cs typeface="AdornS Condensed Sans" charset="0"/>
            </a:endParaRPr>
          </a:p>
          <a:p>
            <a:pPr marL="285750" indent="-285750">
              <a:buFont typeface="Arial" charset="0"/>
              <a:buChar char="•"/>
            </a:pPr>
            <a:r>
              <a:rPr lang="en-US" sz="3600" dirty="0">
                <a:solidFill>
                  <a:schemeClr val="bg1">
                    <a:lumMod val="50000"/>
                  </a:schemeClr>
                </a:solidFill>
                <a:latin typeface="AdornS Condensed Sans" charset="0"/>
                <a:ea typeface="AdornS Condensed Sans" charset="0"/>
                <a:cs typeface="AdornS Condensed Sans" charset="0"/>
              </a:rPr>
              <a:t>H</a:t>
            </a:r>
            <a:r>
              <a:rPr lang="en-US" sz="3600" dirty="0" smtClean="0">
                <a:solidFill>
                  <a:schemeClr val="bg1">
                    <a:lumMod val="50000"/>
                  </a:schemeClr>
                </a:solidFill>
                <a:latin typeface="AdornS Condensed Sans" charset="0"/>
                <a:ea typeface="AdornS Condensed Sans" charset="0"/>
                <a:cs typeface="AdornS Condensed Sans" charset="0"/>
              </a:rPr>
              <a:t>and </a:t>
            </a:r>
            <a:r>
              <a:rPr lang="en-US" sz="3600" dirty="0" smtClean="0">
                <a:solidFill>
                  <a:schemeClr val="bg1">
                    <a:lumMod val="50000"/>
                  </a:schemeClr>
                </a:solidFill>
                <a:latin typeface="AdornS Condensed Sans" charset="0"/>
                <a:ea typeface="AdornS Condensed Sans" charset="0"/>
                <a:cs typeface="AdornS Condensed Sans" charset="0"/>
              </a:rPr>
              <a:t>made and </a:t>
            </a:r>
            <a:r>
              <a:rPr lang="en-US" sz="3600" dirty="0" err="1" smtClean="0">
                <a:solidFill>
                  <a:schemeClr val="bg1">
                    <a:lumMod val="50000"/>
                  </a:schemeClr>
                </a:solidFill>
                <a:latin typeface="AdornS Condensed Sans" charset="0"/>
                <a:ea typeface="AdornS Condensed Sans" charset="0"/>
                <a:cs typeface="AdornS Condensed Sans" charset="0"/>
              </a:rPr>
              <a:t>personalised</a:t>
            </a:r>
            <a:r>
              <a:rPr lang="en-US" sz="3600" dirty="0" smtClean="0">
                <a:solidFill>
                  <a:schemeClr val="bg1">
                    <a:lumMod val="50000"/>
                  </a:schemeClr>
                </a:solidFill>
                <a:latin typeface="AdornS Condensed Sans" charset="0"/>
                <a:ea typeface="AdornS Condensed Sans" charset="0"/>
                <a:cs typeface="AdornS Condensed Sans" charset="0"/>
              </a:rPr>
              <a:t> </a:t>
            </a:r>
            <a:r>
              <a:rPr lang="en-US" sz="3600" dirty="0" smtClean="0">
                <a:solidFill>
                  <a:schemeClr val="bg1">
                    <a:lumMod val="50000"/>
                  </a:schemeClr>
                </a:solidFill>
                <a:latin typeface="AdornS Condensed Sans" charset="0"/>
                <a:ea typeface="AdornS Condensed Sans" charset="0"/>
                <a:cs typeface="AdornS Condensed Sans" charset="0"/>
              </a:rPr>
              <a:t>gifts/props</a:t>
            </a:r>
          </a:p>
          <a:p>
            <a:pPr marL="285750" indent="-285750">
              <a:buFont typeface="Arial" charset="0"/>
              <a:buChar char="•"/>
            </a:pPr>
            <a:endParaRPr lang="en-US" sz="3600" dirty="0" smtClean="0">
              <a:solidFill>
                <a:schemeClr val="bg1">
                  <a:lumMod val="50000"/>
                </a:schemeClr>
              </a:solidFill>
              <a:latin typeface="AdornS Condensed Sans" charset="0"/>
              <a:ea typeface="AdornS Condensed Sans" charset="0"/>
              <a:cs typeface="AdornS Condensed Sans" charset="0"/>
            </a:endParaRPr>
          </a:p>
          <a:p>
            <a:pPr marL="285750" indent="-285750">
              <a:buFont typeface="Arial" charset="0"/>
              <a:buChar char="•"/>
            </a:pPr>
            <a:r>
              <a:rPr lang="en-US" sz="3600" dirty="0" smtClean="0">
                <a:solidFill>
                  <a:schemeClr val="bg1">
                    <a:lumMod val="50000"/>
                  </a:schemeClr>
                </a:solidFill>
                <a:latin typeface="AdornS Condensed Sans" charset="0"/>
                <a:ea typeface="AdornS Condensed Sans" charset="0"/>
                <a:cs typeface="AdornS Condensed Sans" charset="0"/>
              </a:rPr>
              <a:t>Use authentic and rich materials</a:t>
            </a:r>
            <a:br>
              <a:rPr lang="en-US" sz="3600" dirty="0" smtClean="0">
                <a:solidFill>
                  <a:schemeClr val="bg1">
                    <a:lumMod val="50000"/>
                  </a:schemeClr>
                </a:solidFill>
                <a:latin typeface="AdornS Condensed Sans" charset="0"/>
                <a:ea typeface="AdornS Condensed Sans" charset="0"/>
                <a:cs typeface="AdornS Condensed Sans" charset="0"/>
              </a:rPr>
            </a:br>
            <a:endParaRPr lang="en-US" sz="3600" dirty="0" smtClean="0">
              <a:solidFill>
                <a:schemeClr val="bg1">
                  <a:lumMod val="50000"/>
                </a:schemeClr>
              </a:solidFill>
              <a:latin typeface="AdornS Condensed Sans" charset="0"/>
              <a:ea typeface="AdornS Condensed Sans" charset="0"/>
              <a:cs typeface="AdornS Condensed Sans" charset="0"/>
            </a:endParaRPr>
          </a:p>
          <a:p>
            <a:pPr marL="285750" indent="-285750">
              <a:buFont typeface="Arial" charset="0"/>
              <a:buChar char="•"/>
            </a:pPr>
            <a:r>
              <a:rPr lang="en-US" sz="3600" dirty="0">
                <a:solidFill>
                  <a:schemeClr val="bg1">
                    <a:lumMod val="50000"/>
                  </a:schemeClr>
                </a:solidFill>
                <a:latin typeface="AdornS Condensed Sans" charset="0"/>
                <a:ea typeface="AdornS Condensed Sans" charset="0"/>
                <a:cs typeface="AdornS Condensed Sans" charset="0"/>
              </a:rPr>
              <a:t>P</a:t>
            </a:r>
            <a:r>
              <a:rPr lang="en-US" sz="3600" dirty="0" smtClean="0">
                <a:solidFill>
                  <a:schemeClr val="bg1">
                    <a:lumMod val="50000"/>
                  </a:schemeClr>
                </a:solidFill>
                <a:latin typeface="AdornS Condensed Sans" charset="0"/>
                <a:ea typeface="AdornS Condensed Sans" charset="0"/>
                <a:cs typeface="AdornS Condensed Sans" charset="0"/>
              </a:rPr>
              <a:t>roduces </a:t>
            </a:r>
            <a:r>
              <a:rPr lang="en-US" sz="3600" dirty="0" smtClean="0">
                <a:solidFill>
                  <a:schemeClr val="bg1">
                    <a:lumMod val="50000"/>
                  </a:schemeClr>
                </a:solidFill>
                <a:latin typeface="AdornS Condensed Sans" charset="0"/>
                <a:ea typeface="AdornS Condensed Sans" charset="0"/>
                <a:cs typeface="AdornS Condensed Sans" charset="0"/>
              </a:rPr>
              <a:t>for weddings/birthdays/baby showers &amp; other occasions  </a:t>
            </a:r>
            <a:endParaRPr lang="en-US" sz="3600" dirty="0">
              <a:solidFill>
                <a:schemeClr val="bg1">
                  <a:lumMod val="50000"/>
                </a:schemeClr>
              </a:solidFill>
              <a:latin typeface="AdornS Condensed Sans" charset="0"/>
              <a:ea typeface="AdornS Condensed Sans" charset="0"/>
              <a:cs typeface="AdornS Condensed Sans" charset="0"/>
            </a:endParaRPr>
          </a:p>
        </p:txBody>
      </p:sp>
      <p:sp>
        <p:nvSpPr>
          <p:cNvPr id="19" name="Rectangle 18"/>
          <p:cNvSpPr/>
          <p:nvPr/>
        </p:nvSpPr>
        <p:spPr>
          <a:xfrm>
            <a:off x="335902" y="223934"/>
            <a:ext cx="11495313" cy="6270171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/>
          <p:cNvSpPr/>
          <p:nvPr/>
        </p:nvSpPr>
        <p:spPr>
          <a:xfrm>
            <a:off x="167950" y="74646"/>
            <a:ext cx="11868540" cy="6634066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03650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9733" y="-364167"/>
            <a:ext cx="3451460" cy="3144664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1681" y="0"/>
            <a:ext cx="3429000" cy="508000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0763" y="0"/>
            <a:ext cx="3554558" cy="3441431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9733" y="3705429"/>
            <a:ext cx="5334405" cy="3169816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81252" y="2780497"/>
            <a:ext cx="2832933" cy="1849863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6286" y="3441431"/>
            <a:ext cx="5355714" cy="3454852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09531" y="4448137"/>
            <a:ext cx="1626755" cy="2448146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19355" y="2472547"/>
            <a:ext cx="1452072" cy="2078838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7072" y="-10311"/>
            <a:ext cx="3074927" cy="2137692"/>
          </a:xfrm>
          <a:prstGeom prst="rect">
            <a:avLst/>
          </a:prstGeom>
        </p:spPr>
      </p:pic>
      <p:pic>
        <p:nvPicPr>
          <p:cNvPr id="19" name="Picture 18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00632" y="2127381"/>
            <a:ext cx="3121485" cy="2320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9336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3510643" y="2782375"/>
            <a:ext cx="687432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 smtClean="0">
                <a:solidFill>
                  <a:schemeClr val="bg1">
                    <a:lumMod val="65000"/>
                  </a:schemeClr>
                </a:solidFill>
                <a:latin typeface="AdornS Condensed Sans" charset="0"/>
                <a:ea typeface="AdornS Condensed Sans" charset="0"/>
                <a:cs typeface="AdornS Condensed Sans" charset="0"/>
              </a:rPr>
              <a:t>R E S E A R C H</a:t>
            </a:r>
            <a:endParaRPr lang="en-US" sz="6000" dirty="0">
              <a:solidFill>
                <a:schemeClr val="bg1">
                  <a:lumMod val="65000"/>
                </a:schemeClr>
              </a:solidFill>
              <a:latin typeface="AdornS Condensed Sans" charset="0"/>
              <a:ea typeface="AdornS Condensed Sans" charset="0"/>
              <a:cs typeface="AdornS Condensed Sans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1975758" y="2106386"/>
            <a:ext cx="8409214" cy="2416629"/>
          </a:xfrm>
          <a:prstGeom prst="rect">
            <a:avLst/>
          </a:prstGeom>
          <a:noFill/>
          <a:ln>
            <a:solidFill>
              <a:srgbClr val="7931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/>
          <p:cNvSpPr/>
          <p:nvPr/>
        </p:nvSpPr>
        <p:spPr>
          <a:xfrm>
            <a:off x="1730829" y="1763486"/>
            <a:ext cx="8915400" cy="3053443"/>
          </a:xfrm>
          <a:prstGeom prst="rect">
            <a:avLst/>
          </a:prstGeom>
          <a:noFill/>
          <a:ln>
            <a:solidFill>
              <a:srgbClr val="7931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1469571" y="1469571"/>
            <a:ext cx="9470572" cy="3657600"/>
          </a:xfrm>
          <a:prstGeom prst="rect">
            <a:avLst/>
          </a:prstGeom>
          <a:noFill/>
          <a:ln>
            <a:solidFill>
              <a:srgbClr val="7931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60735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65411" y="0"/>
            <a:ext cx="7527471" cy="4316534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87466" y="0"/>
            <a:ext cx="7018766" cy="391885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87466" y="3098922"/>
            <a:ext cx="6542314" cy="3775406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48747"/>
            <a:ext cx="4648200" cy="3025581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876108"/>
            <a:ext cx="3200145" cy="1912620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4560" y="4288828"/>
            <a:ext cx="2597500" cy="26018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27022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59897" y="309141"/>
            <a:ext cx="3024674" cy="1325563"/>
          </a:xfrm>
        </p:spPr>
        <p:txBody>
          <a:bodyPr>
            <a:normAutofit fontScale="90000"/>
          </a:bodyPr>
          <a:lstStyle/>
          <a:p>
            <a:r>
              <a:rPr lang="en-US" dirty="0" smtClean="0">
                <a:solidFill>
                  <a:schemeClr val="bg1">
                    <a:lumMod val="50000"/>
                  </a:schemeClr>
                </a:solidFill>
                <a:latin typeface="AdornS Condensed Sans" charset="0"/>
                <a:ea typeface="AdornS Condensed Sans" charset="0"/>
                <a:cs typeface="AdornS Condensed Sans" charset="0"/>
              </a:rPr>
              <a:t>MY STRAGERY </a:t>
            </a:r>
            <a:endParaRPr lang="en-US" dirty="0">
              <a:solidFill>
                <a:schemeClr val="bg1">
                  <a:lumMod val="50000"/>
                </a:schemeClr>
              </a:solidFill>
              <a:latin typeface="AdornS Condensed Sans" charset="0"/>
              <a:ea typeface="AdornS Condensed Sans" charset="0"/>
              <a:cs typeface="AdornS Condensed Sans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5441" y="1634704"/>
            <a:ext cx="10515600" cy="4351338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50000"/>
              </a:lnSpc>
            </a:pPr>
            <a:r>
              <a:rPr lang="en-US" dirty="0" smtClean="0">
                <a:solidFill>
                  <a:schemeClr val="bg1">
                    <a:lumMod val="65000"/>
                  </a:schemeClr>
                </a:solidFill>
                <a:latin typeface="AdornS Condensed Sans" charset="0"/>
                <a:ea typeface="AdornS Condensed Sans" charset="0"/>
                <a:cs typeface="AdornS Condensed Sans" charset="0"/>
              </a:rPr>
              <a:t>TO USE DIFFERENT PLANTFORMS TO PROMOTE AND TELL THE STORY OF THE BRAND </a:t>
            </a:r>
          </a:p>
          <a:p>
            <a:pPr>
              <a:lnSpc>
                <a:spcPct val="150000"/>
              </a:lnSpc>
            </a:pPr>
            <a:r>
              <a:rPr lang="en-US" dirty="0" smtClean="0">
                <a:solidFill>
                  <a:schemeClr val="bg1">
                    <a:lumMod val="65000"/>
                  </a:schemeClr>
                </a:solidFill>
                <a:latin typeface="AdornS Condensed Sans" charset="0"/>
                <a:ea typeface="AdornS Condensed Sans" charset="0"/>
                <a:cs typeface="AdornS Condensed Sans" charset="0"/>
              </a:rPr>
              <a:t>STRUCTURING </a:t>
            </a:r>
            <a:r>
              <a:rPr lang="en-US" dirty="0" smtClean="0">
                <a:solidFill>
                  <a:schemeClr val="bg1">
                    <a:lumMod val="65000"/>
                  </a:schemeClr>
                </a:solidFill>
                <a:latin typeface="AdornS Condensed Sans" charset="0"/>
                <a:ea typeface="AdornS Condensed Sans" charset="0"/>
                <a:cs typeface="AdornS Condensed Sans" charset="0"/>
              </a:rPr>
              <a:t>THE STORY INTO </a:t>
            </a:r>
            <a:r>
              <a:rPr lang="en-US" dirty="0" smtClean="0">
                <a:solidFill>
                  <a:schemeClr val="bg1">
                    <a:lumMod val="65000"/>
                  </a:schemeClr>
                </a:solidFill>
                <a:latin typeface="AdornS Condensed Sans" charset="0"/>
                <a:ea typeface="AdornS Condensed Sans" charset="0"/>
                <a:cs typeface="AdornS Condensed Sans" charset="0"/>
              </a:rPr>
              <a:t>THREE </a:t>
            </a:r>
            <a:r>
              <a:rPr lang="en-US" dirty="0" smtClean="0">
                <a:solidFill>
                  <a:schemeClr val="bg1">
                    <a:lumMod val="65000"/>
                  </a:schemeClr>
                </a:solidFill>
                <a:latin typeface="AdornS Condensed Sans" charset="0"/>
                <a:ea typeface="AdornS Condensed Sans" charset="0"/>
                <a:cs typeface="AdornS Condensed Sans" charset="0"/>
              </a:rPr>
              <a:t>DIFFERENT SECTIONS </a:t>
            </a:r>
          </a:p>
          <a:p>
            <a:pPr>
              <a:lnSpc>
                <a:spcPct val="150000"/>
              </a:lnSpc>
            </a:pPr>
            <a:r>
              <a:rPr lang="en-US" dirty="0" smtClean="0">
                <a:solidFill>
                  <a:schemeClr val="bg1">
                    <a:lumMod val="65000"/>
                  </a:schemeClr>
                </a:solidFill>
                <a:latin typeface="AdornS Condensed Sans" charset="0"/>
                <a:ea typeface="AdornS Condensed Sans" charset="0"/>
                <a:cs typeface="AdornS Condensed Sans" charset="0"/>
              </a:rPr>
              <a:t>HOW THE IDEA OF THE BRAND FIRST STARTED FACE THE BRAND (OWNER)</a:t>
            </a:r>
          </a:p>
          <a:p>
            <a:pPr>
              <a:lnSpc>
                <a:spcPct val="150000"/>
              </a:lnSpc>
            </a:pPr>
            <a:r>
              <a:rPr lang="en-US" dirty="0" smtClean="0">
                <a:solidFill>
                  <a:schemeClr val="bg1">
                    <a:lumMod val="65000"/>
                  </a:schemeClr>
                </a:solidFill>
                <a:latin typeface="AdornS Condensed Sans" charset="0"/>
                <a:ea typeface="AdornS Condensed Sans" charset="0"/>
                <a:cs typeface="AdornS Condensed Sans" charset="0"/>
              </a:rPr>
              <a:t>WHAT THE BRAND MAKES AND PRODUCES </a:t>
            </a:r>
          </a:p>
          <a:p>
            <a:pPr>
              <a:lnSpc>
                <a:spcPct val="150000"/>
              </a:lnSpc>
            </a:pPr>
            <a:r>
              <a:rPr lang="en-US" dirty="0" smtClean="0">
                <a:solidFill>
                  <a:schemeClr val="bg1">
                    <a:lumMod val="65000"/>
                  </a:schemeClr>
                </a:solidFill>
                <a:latin typeface="AdornS Condensed Sans" charset="0"/>
                <a:ea typeface="AdornS Condensed Sans" charset="0"/>
                <a:cs typeface="AdornS Condensed Sans" charset="0"/>
              </a:rPr>
              <a:t>WHAT THEY HAVE TO OFFER AND UP AND COMING PROJECTS/EVENTS</a:t>
            </a:r>
            <a:endParaRPr lang="en-US" dirty="0">
              <a:solidFill>
                <a:schemeClr val="bg1">
                  <a:lumMod val="65000"/>
                </a:schemeClr>
              </a:solidFill>
              <a:latin typeface="AdornS Condensed Sans" charset="0"/>
              <a:ea typeface="AdornS Condensed Sans" charset="0"/>
              <a:cs typeface="AdornS Condensed Sans" charset="0"/>
            </a:endParaRPr>
          </a:p>
        </p:txBody>
      </p:sp>
      <p:sp>
        <p:nvSpPr>
          <p:cNvPr id="4" name="Frame 3"/>
          <p:cNvSpPr/>
          <p:nvPr/>
        </p:nvSpPr>
        <p:spPr>
          <a:xfrm>
            <a:off x="417508" y="-149289"/>
            <a:ext cx="403586" cy="7147249"/>
          </a:xfrm>
          <a:prstGeom prst="frame">
            <a:avLst/>
          </a:prstGeom>
          <a:noFill/>
          <a:ln>
            <a:solidFill>
              <a:srgbClr val="7931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6" name="Frame 5"/>
          <p:cNvSpPr/>
          <p:nvPr/>
        </p:nvSpPr>
        <p:spPr>
          <a:xfrm rot="5400000">
            <a:off x="5903535" y="149660"/>
            <a:ext cx="440908" cy="12509241"/>
          </a:xfrm>
          <a:prstGeom prst="frame">
            <a:avLst/>
          </a:prstGeom>
          <a:noFill/>
          <a:ln>
            <a:solidFill>
              <a:srgbClr val="7931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9479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63751" y="-130153"/>
            <a:ext cx="10515600" cy="1325563"/>
          </a:xfrm>
        </p:spPr>
        <p:txBody>
          <a:bodyPr/>
          <a:lstStyle/>
          <a:p>
            <a:r>
              <a:rPr lang="en-US" dirty="0" smtClean="0">
                <a:solidFill>
                  <a:schemeClr val="bg1">
                    <a:lumMod val="50000"/>
                  </a:schemeClr>
                </a:solidFill>
                <a:latin typeface="AdornS Condensed Sans" charset="0"/>
                <a:ea typeface="AdornS Condensed Sans" charset="0"/>
                <a:cs typeface="AdornS Condensed Sans" charset="0"/>
              </a:rPr>
              <a:t>Who is the face of the brand </a:t>
            </a:r>
            <a:endParaRPr lang="en-US" dirty="0">
              <a:solidFill>
                <a:schemeClr val="bg1">
                  <a:lumMod val="50000"/>
                </a:schemeClr>
              </a:solidFill>
              <a:latin typeface="AdornS Condensed Sans" charset="0"/>
              <a:ea typeface="AdornS Condensed Sans" charset="0"/>
              <a:cs typeface="AdornS Condensed Sans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  <a:p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 flipV="1">
            <a:off x="4514461" y="61022"/>
            <a:ext cx="7165910" cy="949390"/>
          </a:xfrm>
          <a:prstGeom prst="rect">
            <a:avLst/>
          </a:prstGeom>
          <a:noFill/>
          <a:ln>
            <a:solidFill>
              <a:srgbClr val="7931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/>
          <p:cNvSpPr/>
          <p:nvPr/>
        </p:nvSpPr>
        <p:spPr>
          <a:xfrm>
            <a:off x="-20216" y="-9260"/>
            <a:ext cx="3974841" cy="686726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9750" y="532628"/>
            <a:ext cx="4029438" cy="6045633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4513075" y="1195410"/>
            <a:ext cx="6690049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smtClean="0">
                <a:solidFill>
                  <a:schemeClr val="bg1">
                    <a:lumMod val="50000"/>
                  </a:schemeClr>
                </a:solidFill>
                <a:latin typeface="AdornS Condensed Sans" charset="0"/>
                <a:ea typeface="AdornS Condensed Sans" charset="0"/>
                <a:cs typeface="AdornS Condensed Sans" charset="0"/>
              </a:rPr>
              <a:t>Name: Karen </a:t>
            </a:r>
            <a:br>
              <a:rPr lang="en-US" sz="4000" dirty="0" smtClean="0">
                <a:solidFill>
                  <a:schemeClr val="bg1">
                    <a:lumMod val="50000"/>
                  </a:schemeClr>
                </a:solidFill>
                <a:latin typeface="AdornS Condensed Sans" charset="0"/>
                <a:ea typeface="AdornS Condensed Sans" charset="0"/>
                <a:cs typeface="AdornS Condensed Sans" charset="0"/>
              </a:rPr>
            </a:br>
            <a:r>
              <a:rPr lang="en-US" sz="4000" dirty="0" smtClean="0">
                <a:solidFill>
                  <a:schemeClr val="bg1">
                    <a:lumMod val="50000"/>
                  </a:schemeClr>
                </a:solidFill>
                <a:latin typeface="AdornS Condensed Sans" charset="0"/>
                <a:ea typeface="AdornS Condensed Sans" charset="0"/>
                <a:cs typeface="AdornS Condensed Sans" charset="0"/>
              </a:rPr>
              <a:t/>
            </a:r>
            <a:br>
              <a:rPr lang="en-US" sz="4000" dirty="0" smtClean="0">
                <a:solidFill>
                  <a:schemeClr val="bg1">
                    <a:lumMod val="50000"/>
                  </a:schemeClr>
                </a:solidFill>
                <a:latin typeface="AdornS Condensed Sans" charset="0"/>
                <a:ea typeface="AdornS Condensed Sans" charset="0"/>
                <a:cs typeface="AdornS Condensed Sans" charset="0"/>
              </a:rPr>
            </a:br>
            <a:r>
              <a:rPr lang="en-US" sz="4000" dirty="0" smtClean="0">
                <a:solidFill>
                  <a:schemeClr val="bg1">
                    <a:lumMod val="50000"/>
                  </a:schemeClr>
                </a:solidFill>
                <a:latin typeface="AdornS Condensed Sans" charset="0"/>
                <a:ea typeface="AdornS Condensed Sans" charset="0"/>
                <a:cs typeface="AdornS Condensed Sans" charset="0"/>
              </a:rPr>
              <a:t>Age: 48</a:t>
            </a:r>
            <a:br>
              <a:rPr lang="en-US" sz="4000" dirty="0" smtClean="0">
                <a:solidFill>
                  <a:schemeClr val="bg1">
                    <a:lumMod val="50000"/>
                  </a:schemeClr>
                </a:solidFill>
                <a:latin typeface="AdornS Condensed Sans" charset="0"/>
                <a:ea typeface="AdornS Condensed Sans" charset="0"/>
                <a:cs typeface="AdornS Condensed Sans" charset="0"/>
              </a:rPr>
            </a:br>
            <a:r>
              <a:rPr lang="en-US" sz="4000" dirty="0" smtClean="0">
                <a:solidFill>
                  <a:schemeClr val="bg1">
                    <a:lumMod val="50000"/>
                  </a:schemeClr>
                </a:solidFill>
                <a:latin typeface="AdornS Condensed Sans" charset="0"/>
                <a:ea typeface="AdornS Condensed Sans" charset="0"/>
                <a:cs typeface="AdornS Condensed Sans" charset="0"/>
              </a:rPr>
              <a:t/>
            </a:r>
            <a:br>
              <a:rPr lang="en-US" sz="4000" dirty="0" smtClean="0">
                <a:solidFill>
                  <a:schemeClr val="bg1">
                    <a:lumMod val="50000"/>
                  </a:schemeClr>
                </a:solidFill>
                <a:latin typeface="AdornS Condensed Sans" charset="0"/>
                <a:ea typeface="AdornS Condensed Sans" charset="0"/>
                <a:cs typeface="AdornS Condensed Sans" charset="0"/>
              </a:rPr>
            </a:br>
            <a:r>
              <a:rPr lang="en-US" sz="4000" dirty="0" smtClean="0">
                <a:solidFill>
                  <a:schemeClr val="bg1">
                    <a:lumMod val="50000"/>
                  </a:schemeClr>
                </a:solidFill>
                <a:latin typeface="AdornS Condensed Sans" charset="0"/>
                <a:ea typeface="AdornS Condensed Sans" charset="0"/>
                <a:cs typeface="AdornS Condensed Sans" charset="0"/>
              </a:rPr>
              <a:t>Passion/hobby: Art and Craft </a:t>
            </a:r>
            <a:br>
              <a:rPr lang="en-US" sz="4000" dirty="0" smtClean="0">
                <a:solidFill>
                  <a:schemeClr val="bg1">
                    <a:lumMod val="50000"/>
                  </a:schemeClr>
                </a:solidFill>
                <a:latin typeface="AdornS Condensed Sans" charset="0"/>
                <a:ea typeface="AdornS Condensed Sans" charset="0"/>
                <a:cs typeface="AdornS Condensed Sans" charset="0"/>
              </a:rPr>
            </a:br>
            <a:r>
              <a:rPr lang="en-US" sz="4000" dirty="0" smtClean="0">
                <a:solidFill>
                  <a:schemeClr val="bg1">
                    <a:lumMod val="50000"/>
                  </a:schemeClr>
                </a:solidFill>
                <a:latin typeface="AdornS Condensed Sans" charset="0"/>
                <a:ea typeface="AdornS Condensed Sans" charset="0"/>
                <a:cs typeface="AdornS Condensed Sans" charset="0"/>
              </a:rPr>
              <a:t/>
            </a:r>
            <a:br>
              <a:rPr lang="en-US" sz="4000" dirty="0" smtClean="0">
                <a:solidFill>
                  <a:schemeClr val="bg1">
                    <a:lumMod val="50000"/>
                  </a:schemeClr>
                </a:solidFill>
                <a:latin typeface="AdornS Condensed Sans" charset="0"/>
                <a:ea typeface="AdornS Condensed Sans" charset="0"/>
                <a:cs typeface="AdornS Condensed Sans" charset="0"/>
              </a:rPr>
            </a:br>
            <a:r>
              <a:rPr lang="en-US" sz="4000" dirty="0" smtClean="0">
                <a:solidFill>
                  <a:schemeClr val="bg1">
                    <a:lumMod val="50000"/>
                  </a:schemeClr>
                </a:solidFill>
                <a:latin typeface="AdornS Condensed Sans" charset="0"/>
                <a:ea typeface="AdornS Condensed Sans" charset="0"/>
                <a:cs typeface="AdornS Condensed Sans" charset="0"/>
              </a:rPr>
              <a:t>Behind </a:t>
            </a:r>
            <a:r>
              <a:rPr lang="en-US" sz="4000" dirty="0" smtClean="0">
                <a:solidFill>
                  <a:schemeClr val="bg1">
                    <a:lumMod val="50000"/>
                  </a:schemeClr>
                </a:solidFill>
                <a:latin typeface="AdornS Condensed Sans" charset="0"/>
                <a:ea typeface="AdornS Condensed Sans" charset="0"/>
                <a:cs typeface="AdornS Condensed Sans" charset="0"/>
              </a:rPr>
              <a:t>the brand: history in arts and crafts </a:t>
            </a:r>
            <a:endParaRPr lang="en-US" sz="4000" dirty="0">
              <a:solidFill>
                <a:schemeClr val="bg1">
                  <a:lumMod val="50000"/>
                </a:schemeClr>
              </a:solidFill>
              <a:latin typeface="AdornS Condensed Sans" charset="0"/>
              <a:ea typeface="AdornS Condensed Sans" charset="0"/>
              <a:cs typeface="AdornS Condensed Sans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652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759281" y="2939804"/>
            <a:ext cx="2581223" cy="646331"/>
          </a:xfrm>
          <a:prstGeom prst="rect">
            <a:avLst/>
          </a:prstGeom>
          <a:noFill/>
          <a:ln>
            <a:solidFill>
              <a:srgbClr val="7931A0"/>
            </a:solidFill>
          </a:ln>
        </p:spPr>
        <p:txBody>
          <a:bodyPr wrap="square" rtlCol="0">
            <a:spAutoFit/>
          </a:bodyPr>
          <a:lstStyle/>
          <a:p>
            <a:r>
              <a:rPr lang="en-US" sz="3600" dirty="0" smtClean="0">
                <a:solidFill>
                  <a:schemeClr val="bg1">
                    <a:lumMod val="65000"/>
                  </a:schemeClr>
                </a:solidFill>
                <a:latin typeface="AdornS Condensed Sans" charset="0"/>
                <a:ea typeface="AdornS Condensed Sans" charset="0"/>
                <a:cs typeface="AdornS Condensed Sans" charset="0"/>
              </a:rPr>
              <a:t>AUDIENCE</a:t>
            </a:r>
            <a:r>
              <a:rPr lang="en-US" sz="3600" dirty="0" smtClean="0">
                <a:latin typeface="AdornS Condensed Sans" charset="0"/>
                <a:ea typeface="AdornS Condensed Sans" charset="0"/>
                <a:cs typeface="AdornS Condensed Sans" charset="0"/>
              </a:rPr>
              <a:t> </a:t>
            </a:r>
            <a:endParaRPr lang="en-US" sz="3600" dirty="0">
              <a:latin typeface="AdornS Condensed Sans" charset="0"/>
              <a:ea typeface="AdornS Condensed Sans" charset="0"/>
              <a:cs typeface="AdornS Condensed Sans" charset="0"/>
            </a:endParaRPr>
          </a:p>
        </p:txBody>
      </p:sp>
      <p:sp>
        <p:nvSpPr>
          <p:cNvPr id="9" name="Right Arrow 8"/>
          <p:cNvSpPr/>
          <p:nvPr/>
        </p:nvSpPr>
        <p:spPr>
          <a:xfrm>
            <a:off x="8070980" y="2896468"/>
            <a:ext cx="1324947" cy="671804"/>
          </a:xfrm>
          <a:prstGeom prst="rightArrow">
            <a:avLst/>
          </a:prstGeom>
          <a:noFill/>
          <a:ln>
            <a:solidFill>
              <a:srgbClr val="9269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Arrow 9"/>
          <p:cNvSpPr/>
          <p:nvPr/>
        </p:nvSpPr>
        <p:spPr>
          <a:xfrm rot="5400000">
            <a:off x="5402422" y="4399868"/>
            <a:ext cx="1324947" cy="671804"/>
          </a:xfrm>
          <a:prstGeom prst="rightArrow">
            <a:avLst/>
          </a:prstGeom>
          <a:noFill/>
          <a:ln>
            <a:solidFill>
              <a:srgbClr val="9269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ight Arrow 10"/>
          <p:cNvSpPr/>
          <p:nvPr/>
        </p:nvSpPr>
        <p:spPr>
          <a:xfrm rot="16200000">
            <a:off x="5387419" y="1386441"/>
            <a:ext cx="1324947" cy="671804"/>
          </a:xfrm>
          <a:prstGeom prst="rightArrow">
            <a:avLst/>
          </a:prstGeom>
          <a:noFill/>
          <a:ln>
            <a:solidFill>
              <a:srgbClr val="9269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ight Arrow 11"/>
          <p:cNvSpPr/>
          <p:nvPr/>
        </p:nvSpPr>
        <p:spPr>
          <a:xfrm rot="10800000">
            <a:off x="2733869" y="2911152"/>
            <a:ext cx="1324947" cy="671804"/>
          </a:xfrm>
          <a:prstGeom prst="rightArrow">
            <a:avLst/>
          </a:prstGeom>
          <a:noFill/>
          <a:ln>
            <a:solidFill>
              <a:srgbClr val="9269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TextBox 12"/>
          <p:cNvSpPr txBox="1"/>
          <p:nvPr/>
        </p:nvSpPr>
        <p:spPr>
          <a:xfrm>
            <a:off x="9747379" y="2585334"/>
            <a:ext cx="229533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smtClean="0">
                <a:solidFill>
                  <a:schemeClr val="bg1">
                    <a:lumMod val="50000"/>
                  </a:schemeClr>
                </a:solidFill>
                <a:latin typeface="AdornS Condensed Sans" charset="0"/>
                <a:ea typeface="AdornS Condensed Sans" charset="0"/>
                <a:cs typeface="AdornS Condensed Sans" charset="0"/>
              </a:rPr>
              <a:t>20-60 YEARS</a:t>
            </a:r>
            <a:endParaRPr lang="en-US" sz="4000" dirty="0">
              <a:solidFill>
                <a:schemeClr val="bg1">
                  <a:lumMod val="50000"/>
                </a:schemeClr>
              </a:solidFill>
              <a:latin typeface="AdornS Condensed Sans" charset="0"/>
              <a:ea typeface="AdornS Condensed Sans" charset="0"/>
              <a:cs typeface="AdornS Condensed Sans" charset="0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2855050" y="131484"/>
            <a:ext cx="706148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smtClean="0">
                <a:solidFill>
                  <a:schemeClr val="bg1">
                    <a:lumMod val="50000"/>
                  </a:schemeClr>
                </a:solidFill>
                <a:latin typeface="AdornS Condensed Sans" charset="0"/>
                <a:ea typeface="AdornS Condensed Sans" charset="0"/>
                <a:cs typeface="AdornS Condensed Sans" charset="0"/>
              </a:rPr>
              <a:t>ARTS AND CRAFTS PEOPLE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4774164" y="5718528"/>
            <a:ext cx="65936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smtClean="0">
                <a:solidFill>
                  <a:schemeClr val="bg1">
                    <a:lumMod val="50000"/>
                  </a:schemeClr>
                </a:solidFill>
                <a:latin typeface="AdornS Condensed Sans" charset="0"/>
                <a:ea typeface="AdornS Condensed Sans" charset="0"/>
                <a:cs typeface="AdornS Condensed Sans" charset="0"/>
              </a:rPr>
              <a:t>WEDDINGS </a:t>
            </a:r>
            <a:endParaRPr lang="en-US" sz="4000" dirty="0">
              <a:solidFill>
                <a:schemeClr val="bg1">
                  <a:lumMod val="50000"/>
                </a:schemeClr>
              </a:solidFill>
              <a:latin typeface="AdornS Condensed Sans" charset="0"/>
              <a:ea typeface="AdornS Condensed Sans" charset="0"/>
              <a:cs typeface="AdornS Condensed Sans" charset="0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291830" y="2585334"/>
            <a:ext cx="226631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smtClean="0">
                <a:solidFill>
                  <a:schemeClr val="bg1">
                    <a:lumMod val="50000"/>
                  </a:schemeClr>
                </a:solidFill>
                <a:latin typeface="AdornS Condensed Sans" charset="0"/>
                <a:ea typeface="AdornS Condensed Sans" charset="0"/>
                <a:cs typeface="AdornS Condensed Sans" charset="0"/>
              </a:rPr>
              <a:t>MAINLY</a:t>
            </a:r>
          </a:p>
          <a:p>
            <a:r>
              <a:rPr lang="en-US" sz="4000" dirty="0" smtClean="0">
                <a:solidFill>
                  <a:schemeClr val="bg1">
                    <a:lumMod val="50000"/>
                  </a:schemeClr>
                </a:solidFill>
                <a:latin typeface="AdornS Condensed Sans" charset="0"/>
                <a:ea typeface="AdornS Condensed Sans" charset="0"/>
                <a:cs typeface="AdornS Condensed Sans" charset="0"/>
              </a:rPr>
              <a:t>WOMEN</a:t>
            </a:r>
            <a:endParaRPr lang="en-US" sz="4000" dirty="0">
              <a:solidFill>
                <a:schemeClr val="bg1">
                  <a:lumMod val="50000"/>
                </a:schemeClr>
              </a:solidFill>
              <a:latin typeface="AdornS Condensed Sans" charset="0"/>
              <a:ea typeface="AdornS Condensed Sans" charset="0"/>
              <a:cs typeface="AdornS Condensed Sans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42600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63581" y="0"/>
            <a:ext cx="2464837" cy="679904"/>
          </a:xfrm>
        </p:spPr>
        <p:txBody>
          <a:bodyPr>
            <a:normAutofit/>
          </a:bodyPr>
          <a:lstStyle/>
          <a:p>
            <a:r>
              <a:rPr lang="en-US" sz="3200" dirty="0" smtClean="0">
                <a:solidFill>
                  <a:schemeClr val="bg1">
                    <a:lumMod val="50000"/>
                  </a:schemeClr>
                </a:solidFill>
                <a:latin typeface="AdornS Condensed Sans" charset="0"/>
                <a:ea typeface="AdornS Condensed Sans" charset="0"/>
                <a:cs typeface="AdornS Condensed Sans" charset="0"/>
              </a:rPr>
              <a:t>STORY ARC</a:t>
            </a:r>
            <a:endParaRPr lang="en-US" sz="3200" dirty="0">
              <a:solidFill>
                <a:schemeClr val="bg1">
                  <a:lumMod val="50000"/>
                </a:schemeClr>
              </a:solidFill>
              <a:latin typeface="AdornS Condensed Sans" charset="0"/>
              <a:ea typeface="AdornS Condensed Sans" charset="0"/>
              <a:cs typeface="AdornS Condensed Sans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524501" y="677518"/>
            <a:ext cx="2278664" cy="707886"/>
          </a:xfrm>
          <a:prstGeom prst="rect">
            <a:avLst/>
          </a:prstGeom>
          <a:noFill/>
          <a:ln>
            <a:solidFill>
              <a:srgbClr val="7931A0"/>
            </a:solidFill>
          </a:ln>
        </p:spPr>
        <p:txBody>
          <a:bodyPr wrap="square" rtlCol="0">
            <a:spAutoFit/>
          </a:bodyPr>
          <a:lstStyle/>
          <a:p>
            <a:r>
              <a:rPr lang="en-US" sz="2000" dirty="0" smtClean="0">
                <a:solidFill>
                  <a:schemeClr val="bg1">
                    <a:lumMod val="50000"/>
                  </a:schemeClr>
                </a:solidFill>
                <a:latin typeface="AdornS Condensed Sans" charset="0"/>
                <a:ea typeface="AdornS Condensed Sans" charset="0"/>
                <a:cs typeface="AdornS Condensed Sans" charset="0"/>
              </a:rPr>
              <a:t>How the idea of the  Brand started </a:t>
            </a:r>
            <a:endParaRPr lang="en-US" sz="2000" dirty="0">
              <a:solidFill>
                <a:schemeClr val="bg1">
                  <a:lumMod val="50000"/>
                </a:schemeClr>
              </a:solidFill>
              <a:latin typeface="AdornS Condensed Sans" charset="0"/>
              <a:ea typeface="AdornS Condensed Sans" charset="0"/>
              <a:cs typeface="AdornS Condensed Sans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914383" y="2360403"/>
            <a:ext cx="21460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solidFill>
                  <a:schemeClr val="bg1">
                    <a:lumMod val="50000"/>
                  </a:schemeClr>
                </a:solidFill>
                <a:latin typeface="AdornS Condensed Sans" charset="0"/>
                <a:ea typeface="AdornS Condensed Sans" charset="0"/>
                <a:cs typeface="AdornS Condensed Sans" charset="0"/>
              </a:rPr>
              <a:t>Business card </a:t>
            </a:r>
            <a:endParaRPr lang="en-US" dirty="0">
              <a:solidFill>
                <a:schemeClr val="bg1">
                  <a:lumMod val="50000"/>
                </a:schemeClr>
              </a:solidFill>
              <a:latin typeface="AdornS Condensed Sans" charset="0"/>
              <a:ea typeface="AdornS Condensed Sans" charset="0"/>
              <a:cs typeface="AdornS Condensed Sans" charset="0"/>
            </a:endParaRPr>
          </a:p>
        </p:txBody>
      </p:sp>
      <p:sp>
        <p:nvSpPr>
          <p:cNvPr id="6" name="Rounded Rectangle 5"/>
          <p:cNvSpPr/>
          <p:nvPr/>
        </p:nvSpPr>
        <p:spPr>
          <a:xfrm>
            <a:off x="908053" y="2377118"/>
            <a:ext cx="1511559" cy="335902"/>
          </a:xfrm>
          <a:prstGeom prst="roundRect">
            <a:avLst/>
          </a:prstGeom>
          <a:noFill/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9166" y="3472478"/>
            <a:ext cx="1184971" cy="1184971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10385344" y="1621579"/>
            <a:ext cx="1030440" cy="37781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mtClean="0">
                <a:solidFill>
                  <a:schemeClr val="bg1">
                    <a:lumMod val="50000"/>
                  </a:schemeClr>
                </a:solidFill>
                <a:latin typeface="AdornS Condensed Sans" charset="0"/>
                <a:ea typeface="AdornS Condensed Sans" charset="0"/>
                <a:cs typeface="AdornS Condensed Sans" charset="0"/>
              </a:rPr>
              <a:t>VIDEO</a:t>
            </a:r>
            <a:endParaRPr lang="en-US" dirty="0">
              <a:solidFill>
                <a:schemeClr val="bg1">
                  <a:lumMod val="50000"/>
                </a:schemeClr>
              </a:solidFill>
              <a:latin typeface="AdornS Condensed Sans" charset="0"/>
              <a:ea typeface="AdornS Condensed Sans" charset="0"/>
              <a:cs typeface="AdornS Condensed Sans" charset="0"/>
            </a:endParaRP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51289" y="5403089"/>
            <a:ext cx="2282371" cy="509329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3439315" y="4008675"/>
            <a:ext cx="235818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smtClean="0">
                <a:solidFill>
                  <a:schemeClr val="bg1">
                    <a:lumMod val="50000"/>
                  </a:schemeClr>
                </a:solidFill>
                <a:latin typeface="AdornS Condensed Sans" charset="0"/>
                <a:ea typeface="AdornS Condensed Sans" charset="0"/>
                <a:cs typeface="AdornS Condensed Sans" charset="0"/>
              </a:rPr>
              <a:t>AFTER THE VIDEO THERE</a:t>
            </a:r>
            <a:br>
              <a:rPr lang="en-US" sz="1400" dirty="0" smtClean="0">
                <a:solidFill>
                  <a:schemeClr val="bg1">
                    <a:lumMod val="50000"/>
                  </a:schemeClr>
                </a:solidFill>
                <a:latin typeface="AdornS Condensed Sans" charset="0"/>
                <a:ea typeface="AdornS Condensed Sans" charset="0"/>
                <a:cs typeface="AdornS Condensed Sans" charset="0"/>
              </a:rPr>
            </a:br>
            <a:r>
              <a:rPr lang="en-US" sz="1400" dirty="0" smtClean="0">
                <a:solidFill>
                  <a:schemeClr val="bg1">
                    <a:lumMod val="50000"/>
                  </a:schemeClr>
                </a:solidFill>
                <a:latin typeface="AdornS Condensed Sans" charset="0"/>
                <a:ea typeface="AdornS Condensed Sans" charset="0"/>
                <a:cs typeface="AdornS Condensed Sans" charset="0"/>
              </a:rPr>
              <a:t> WILL BE A LINK TO </a:t>
            </a:r>
            <a:endParaRPr lang="en-US" sz="1400" dirty="0">
              <a:solidFill>
                <a:schemeClr val="bg1">
                  <a:lumMod val="50000"/>
                </a:schemeClr>
              </a:solidFill>
              <a:latin typeface="AdornS Condensed Sans" charset="0"/>
              <a:ea typeface="AdornS Condensed Sans" charset="0"/>
              <a:cs typeface="AdornS Condensed Sans" charset="0"/>
            </a:endParaRPr>
          </a:p>
        </p:txBody>
      </p:sp>
      <p:pic>
        <p:nvPicPr>
          <p:cNvPr id="14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16350" y="2300752"/>
            <a:ext cx="803051" cy="803051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6973946" y="708295"/>
            <a:ext cx="222685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solidFill>
                  <a:schemeClr val="bg1">
                    <a:lumMod val="50000"/>
                  </a:schemeClr>
                </a:solidFill>
                <a:latin typeface="AdornS Condensed Sans" charset="0"/>
                <a:ea typeface="AdornS Condensed Sans" charset="0"/>
                <a:cs typeface="AdornS Condensed Sans" charset="0"/>
              </a:rPr>
              <a:t>INTERACTIVE WORD SEARCH</a:t>
            </a:r>
            <a:endParaRPr lang="en-US" dirty="0">
              <a:solidFill>
                <a:schemeClr val="bg1">
                  <a:lumMod val="50000"/>
                </a:schemeClr>
              </a:solidFill>
              <a:latin typeface="AdornS Condensed Sans" charset="0"/>
              <a:ea typeface="AdornS Condensed Sans" charset="0"/>
              <a:cs typeface="AdornS Condensed Sans" charset="0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6802793" y="2254610"/>
            <a:ext cx="26685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solidFill>
                  <a:schemeClr val="bg1">
                    <a:lumMod val="50000"/>
                  </a:schemeClr>
                </a:solidFill>
                <a:latin typeface="AdornS Condensed Sans" charset="0"/>
                <a:ea typeface="AdornS Condensed Sans" charset="0"/>
                <a:cs typeface="AdornS Condensed Sans" charset="0"/>
              </a:rPr>
              <a:t>360 PHOTOGRAPHY SCROLL </a:t>
            </a:r>
            <a:endParaRPr lang="en-US" dirty="0">
              <a:solidFill>
                <a:schemeClr val="bg1">
                  <a:lumMod val="50000"/>
                </a:schemeClr>
              </a:solidFill>
              <a:latin typeface="AdornS Condensed Sans" charset="0"/>
              <a:ea typeface="AdornS Condensed Sans" charset="0"/>
              <a:cs typeface="AdornS Condensed Sans" charset="0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6894907" y="3525179"/>
            <a:ext cx="205466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solidFill>
                  <a:schemeClr val="bg1">
                    <a:lumMod val="50000"/>
                  </a:schemeClr>
                </a:solidFill>
                <a:latin typeface="AdornS Condensed Sans" charset="0"/>
                <a:ea typeface="AdornS Condensed Sans" charset="0"/>
                <a:cs typeface="AdornS Condensed Sans" charset="0"/>
              </a:rPr>
              <a:t>360 VIDEO SCROLL </a:t>
            </a:r>
            <a:endParaRPr lang="en-US" dirty="0">
              <a:solidFill>
                <a:schemeClr val="bg1">
                  <a:lumMod val="50000"/>
                </a:schemeClr>
              </a:solidFill>
              <a:latin typeface="AdornS Condensed Sans" charset="0"/>
              <a:ea typeface="AdornS Condensed Sans" charset="0"/>
              <a:cs typeface="AdornS Condensed Sans" charset="0"/>
            </a:endParaRPr>
          </a:p>
        </p:txBody>
      </p:sp>
      <p:pic>
        <p:nvPicPr>
          <p:cNvPr id="19" name="Picture 1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25163" y="78348"/>
            <a:ext cx="2937165" cy="1002280"/>
          </a:xfrm>
          <a:prstGeom prst="rect">
            <a:avLst/>
          </a:prstGeom>
        </p:spPr>
      </p:pic>
      <p:sp>
        <p:nvSpPr>
          <p:cNvPr id="20" name="TextBox 19"/>
          <p:cNvSpPr txBox="1"/>
          <p:nvPr/>
        </p:nvSpPr>
        <p:spPr>
          <a:xfrm>
            <a:off x="3419668" y="697004"/>
            <a:ext cx="2313992" cy="707886"/>
          </a:xfrm>
          <a:prstGeom prst="rect">
            <a:avLst/>
          </a:prstGeom>
          <a:noFill/>
          <a:ln>
            <a:solidFill>
              <a:srgbClr val="9269A0"/>
            </a:solidFill>
          </a:ln>
        </p:spPr>
        <p:txBody>
          <a:bodyPr wrap="square" rtlCol="0">
            <a:spAutoFit/>
          </a:bodyPr>
          <a:lstStyle/>
          <a:p>
            <a:r>
              <a:rPr lang="en-US" sz="2000" dirty="0" smtClean="0">
                <a:solidFill>
                  <a:schemeClr val="bg1">
                    <a:lumMod val="50000"/>
                  </a:schemeClr>
                </a:solidFill>
                <a:latin typeface="AdornS Condensed Sans" charset="0"/>
                <a:ea typeface="AdornS Condensed Sans" charset="0"/>
                <a:cs typeface="AdornS Condensed Sans" charset="0"/>
              </a:rPr>
              <a:t>What the brand makes and produces   </a:t>
            </a:r>
            <a:endParaRPr lang="en-US" sz="2000" dirty="0">
              <a:solidFill>
                <a:schemeClr val="bg1">
                  <a:lumMod val="50000"/>
                </a:schemeClr>
              </a:solidFill>
              <a:latin typeface="AdornS Condensed Sans" charset="0"/>
              <a:ea typeface="AdornS Condensed Sans" charset="0"/>
              <a:cs typeface="AdornS Condensed Sans" charset="0"/>
            </a:endParaRPr>
          </a:p>
        </p:txBody>
      </p:sp>
      <p:sp>
        <p:nvSpPr>
          <p:cNvPr id="22" name="TextBox 21"/>
          <p:cNvSpPr txBox="1"/>
          <p:nvPr/>
        </p:nvSpPr>
        <p:spPr>
          <a:xfrm>
            <a:off x="6317309" y="5333227"/>
            <a:ext cx="3937518" cy="646331"/>
          </a:xfrm>
          <a:prstGeom prst="rect">
            <a:avLst/>
          </a:prstGeom>
          <a:noFill/>
          <a:ln>
            <a:solidFill>
              <a:srgbClr val="9269A0"/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 smtClean="0">
                <a:solidFill>
                  <a:schemeClr val="bg1">
                    <a:lumMod val="50000"/>
                  </a:schemeClr>
                </a:solidFill>
                <a:latin typeface="AdornS Condensed Sans" charset="0"/>
                <a:ea typeface="AdornS Condensed Sans" charset="0"/>
                <a:cs typeface="AdornS Condensed Sans" charset="0"/>
              </a:rPr>
              <a:t>What they have to offer and up and coming offers </a:t>
            </a:r>
            <a:endParaRPr lang="en-US" dirty="0">
              <a:solidFill>
                <a:schemeClr val="bg1">
                  <a:lumMod val="50000"/>
                </a:schemeClr>
              </a:solidFill>
              <a:latin typeface="AdornS Condensed Sans" charset="0"/>
              <a:ea typeface="AdornS Condensed Sans" charset="0"/>
              <a:cs typeface="AdornS Condensed Sans" charset="0"/>
            </a:endParaRPr>
          </a:p>
        </p:txBody>
      </p:sp>
      <p:cxnSp>
        <p:nvCxnSpPr>
          <p:cNvPr id="24" name="Straight Arrow Connector 23"/>
          <p:cNvCxnSpPr/>
          <p:nvPr/>
        </p:nvCxnSpPr>
        <p:spPr>
          <a:xfrm>
            <a:off x="1663833" y="1534483"/>
            <a:ext cx="0" cy="543525"/>
          </a:xfrm>
          <a:prstGeom prst="straightConnector1">
            <a:avLst/>
          </a:prstGeom>
          <a:ln>
            <a:solidFill>
              <a:srgbClr val="9269A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/>
          <p:nvPr/>
        </p:nvCxnSpPr>
        <p:spPr>
          <a:xfrm>
            <a:off x="1663832" y="2861092"/>
            <a:ext cx="0" cy="594671"/>
          </a:xfrm>
          <a:prstGeom prst="straightConnector1">
            <a:avLst/>
          </a:prstGeom>
          <a:ln>
            <a:solidFill>
              <a:srgbClr val="9269A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/>
          <p:nvPr/>
        </p:nvCxnSpPr>
        <p:spPr>
          <a:xfrm>
            <a:off x="1663832" y="4657449"/>
            <a:ext cx="0" cy="594671"/>
          </a:xfrm>
          <a:prstGeom prst="straightConnector1">
            <a:avLst/>
          </a:prstGeom>
          <a:ln>
            <a:solidFill>
              <a:srgbClr val="9269A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/>
          <p:cNvCxnSpPr/>
          <p:nvPr/>
        </p:nvCxnSpPr>
        <p:spPr>
          <a:xfrm>
            <a:off x="2419612" y="5702207"/>
            <a:ext cx="640812" cy="0"/>
          </a:xfrm>
          <a:prstGeom prst="straightConnector1">
            <a:avLst/>
          </a:prstGeom>
          <a:ln>
            <a:solidFill>
              <a:srgbClr val="9269A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/>
          <p:cNvCxnSpPr/>
          <p:nvPr/>
        </p:nvCxnSpPr>
        <p:spPr>
          <a:xfrm flipV="1">
            <a:off x="4592474" y="4732093"/>
            <a:ext cx="0" cy="594671"/>
          </a:xfrm>
          <a:prstGeom prst="straightConnector1">
            <a:avLst/>
          </a:prstGeom>
          <a:ln>
            <a:solidFill>
              <a:srgbClr val="9269A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Rounded Rectangle 33"/>
          <p:cNvSpPr/>
          <p:nvPr/>
        </p:nvSpPr>
        <p:spPr>
          <a:xfrm>
            <a:off x="3451289" y="3947441"/>
            <a:ext cx="2282371" cy="646331"/>
          </a:xfrm>
          <a:prstGeom prst="roundRect">
            <a:avLst/>
          </a:prstGeom>
          <a:noFill/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6" name="Straight Arrow Connector 35"/>
          <p:cNvCxnSpPr/>
          <p:nvPr/>
        </p:nvCxnSpPr>
        <p:spPr>
          <a:xfrm flipV="1">
            <a:off x="4578736" y="3253674"/>
            <a:ext cx="0" cy="594671"/>
          </a:xfrm>
          <a:prstGeom prst="straightConnector1">
            <a:avLst/>
          </a:prstGeom>
          <a:ln>
            <a:solidFill>
              <a:srgbClr val="9269A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Arrow Connector 36"/>
          <p:cNvCxnSpPr/>
          <p:nvPr/>
        </p:nvCxnSpPr>
        <p:spPr>
          <a:xfrm flipV="1">
            <a:off x="4549188" y="1517397"/>
            <a:ext cx="0" cy="594671"/>
          </a:xfrm>
          <a:prstGeom prst="straightConnector1">
            <a:avLst/>
          </a:prstGeom>
          <a:ln>
            <a:solidFill>
              <a:srgbClr val="9269A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Rounded Rectangle 37"/>
          <p:cNvSpPr/>
          <p:nvPr/>
        </p:nvSpPr>
        <p:spPr>
          <a:xfrm>
            <a:off x="6802793" y="677518"/>
            <a:ext cx="2071396" cy="657622"/>
          </a:xfrm>
          <a:prstGeom prst="roundRect">
            <a:avLst/>
          </a:prstGeom>
          <a:noFill/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9" name="Straight Arrow Connector 38"/>
          <p:cNvCxnSpPr/>
          <p:nvPr/>
        </p:nvCxnSpPr>
        <p:spPr>
          <a:xfrm>
            <a:off x="5977358" y="987069"/>
            <a:ext cx="640812" cy="0"/>
          </a:xfrm>
          <a:prstGeom prst="straightConnector1">
            <a:avLst/>
          </a:prstGeom>
          <a:ln>
            <a:solidFill>
              <a:srgbClr val="9269A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Rounded Rectangle 39"/>
          <p:cNvSpPr/>
          <p:nvPr/>
        </p:nvSpPr>
        <p:spPr>
          <a:xfrm>
            <a:off x="6728763" y="2244596"/>
            <a:ext cx="2582629" cy="573271"/>
          </a:xfrm>
          <a:prstGeom prst="roundRect">
            <a:avLst/>
          </a:prstGeom>
          <a:noFill/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41" name="Straight Arrow Connector 40"/>
          <p:cNvCxnSpPr/>
          <p:nvPr/>
        </p:nvCxnSpPr>
        <p:spPr>
          <a:xfrm>
            <a:off x="7838491" y="1483337"/>
            <a:ext cx="0" cy="594671"/>
          </a:xfrm>
          <a:prstGeom prst="straightConnector1">
            <a:avLst/>
          </a:prstGeom>
          <a:ln>
            <a:solidFill>
              <a:srgbClr val="9269A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Arrow Connector 41"/>
          <p:cNvCxnSpPr/>
          <p:nvPr/>
        </p:nvCxnSpPr>
        <p:spPr>
          <a:xfrm>
            <a:off x="7838491" y="2806467"/>
            <a:ext cx="0" cy="594671"/>
          </a:xfrm>
          <a:prstGeom prst="straightConnector1">
            <a:avLst/>
          </a:prstGeom>
          <a:ln>
            <a:solidFill>
              <a:srgbClr val="9269A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Rounded Rectangle 42"/>
          <p:cNvSpPr/>
          <p:nvPr/>
        </p:nvSpPr>
        <p:spPr>
          <a:xfrm>
            <a:off x="6894907" y="3588624"/>
            <a:ext cx="1979282" cy="516118"/>
          </a:xfrm>
          <a:prstGeom prst="roundRect">
            <a:avLst/>
          </a:prstGeom>
          <a:noFill/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44" name="Straight Arrow Connector 43"/>
          <p:cNvCxnSpPr/>
          <p:nvPr/>
        </p:nvCxnSpPr>
        <p:spPr>
          <a:xfrm>
            <a:off x="7881279" y="4270285"/>
            <a:ext cx="0" cy="981835"/>
          </a:xfrm>
          <a:prstGeom prst="straightConnector1">
            <a:avLst/>
          </a:prstGeom>
          <a:ln>
            <a:solidFill>
              <a:srgbClr val="9269A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Arrow Connector 45"/>
          <p:cNvCxnSpPr/>
          <p:nvPr/>
        </p:nvCxnSpPr>
        <p:spPr>
          <a:xfrm flipH="1" flipV="1">
            <a:off x="9647854" y="1013626"/>
            <a:ext cx="1356" cy="4201172"/>
          </a:xfrm>
          <a:prstGeom prst="straightConnector1">
            <a:avLst/>
          </a:prstGeom>
          <a:ln>
            <a:solidFill>
              <a:srgbClr val="9269A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Straight Arrow Connector 47"/>
          <p:cNvCxnSpPr/>
          <p:nvPr/>
        </p:nvCxnSpPr>
        <p:spPr>
          <a:xfrm flipH="1">
            <a:off x="5174838" y="1517397"/>
            <a:ext cx="1573960" cy="954533"/>
          </a:xfrm>
          <a:prstGeom prst="straightConnector1">
            <a:avLst/>
          </a:prstGeom>
          <a:ln>
            <a:solidFill>
              <a:srgbClr val="9269A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Straight Arrow Connector 49"/>
          <p:cNvCxnSpPr/>
          <p:nvPr/>
        </p:nvCxnSpPr>
        <p:spPr>
          <a:xfrm flipH="1">
            <a:off x="5174838" y="2518566"/>
            <a:ext cx="1451449" cy="148579"/>
          </a:xfrm>
          <a:prstGeom prst="straightConnector1">
            <a:avLst/>
          </a:prstGeom>
          <a:ln>
            <a:solidFill>
              <a:srgbClr val="9269A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Straight Arrow Connector 51"/>
          <p:cNvCxnSpPr/>
          <p:nvPr/>
        </p:nvCxnSpPr>
        <p:spPr>
          <a:xfrm flipH="1" flipV="1">
            <a:off x="5212531" y="2861092"/>
            <a:ext cx="1536267" cy="890772"/>
          </a:xfrm>
          <a:prstGeom prst="straightConnector1">
            <a:avLst/>
          </a:prstGeom>
          <a:ln>
            <a:solidFill>
              <a:srgbClr val="9269A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5" name="Rounded Rectangle 54"/>
          <p:cNvSpPr/>
          <p:nvPr/>
        </p:nvSpPr>
        <p:spPr>
          <a:xfrm>
            <a:off x="10347491" y="1621578"/>
            <a:ext cx="1068293" cy="402709"/>
          </a:xfrm>
          <a:prstGeom prst="roundRect">
            <a:avLst/>
          </a:prstGeom>
          <a:noFill/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ectangle 55"/>
          <p:cNvSpPr/>
          <p:nvPr/>
        </p:nvSpPr>
        <p:spPr>
          <a:xfrm>
            <a:off x="1362411" y="5471727"/>
            <a:ext cx="66633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mtClean="0">
                <a:solidFill>
                  <a:schemeClr val="bg1">
                    <a:lumMod val="50000"/>
                  </a:schemeClr>
                </a:solidFill>
                <a:latin typeface="AdornS Condensed Sans" charset="0"/>
                <a:ea typeface="AdornS Condensed Sans" charset="0"/>
                <a:cs typeface="AdornS Condensed Sans" charset="0"/>
              </a:rPr>
              <a:t>VIDEO</a:t>
            </a:r>
            <a:endParaRPr lang="en-US" dirty="0">
              <a:solidFill>
                <a:schemeClr val="bg1">
                  <a:lumMod val="50000"/>
                </a:schemeClr>
              </a:solidFill>
              <a:latin typeface="AdornS Condensed Sans" charset="0"/>
              <a:ea typeface="AdornS Condensed Sans" charset="0"/>
              <a:cs typeface="AdornS Condensed Sans" charset="0"/>
            </a:endParaRPr>
          </a:p>
        </p:txBody>
      </p:sp>
      <p:cxnSp>
        <p:nvCxnSpPr>
          <p:cNvPr id="58" name="Straight Arrow Connector 57"/>
          <p:cNvCxnSpPr>
            <a:stCxn id="19" idx="2"/>
          </p:cNvCxnSpPr>
          <p:nvPr/>
        </p:nvCxnSpPr>
        <p:spPr>
          <a:xfrm flipH="1">
            <a:off x="10693744" y="1080628"/>
            <a:ext cx="2" cy="402709"/>
          </a:xfrm>
          <a:prstGeom prst="straightConnector1">
            <a:avLst/>
          </a:prstGeom>
          <a:ln>
            <a:solidFill>
              <a:srgbClr val="9269A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1" name="Picture 7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62612" y="3272431"/>
            <a:ext cx="2148403" cy="479433"/>
          </a:xfrm>
          <a:prstGeom prst="rect">
            <a:avLst/>
          </a:prstGeom>
        </p:spPr>
      </p:pic>
      <p:cxnSp>
        <p:nvCxnSpPr>
          <p:cNvPr id="72" name="Straight Arrow Connector 71"/>
          <p:cNvCxnSpPr/>
          <p:nvPr/>
        </p:nvCxnSpPr>
        <p:spPr>
          <a:xfrm flipH="1">
            <a:off x="10678970" y="2147668"/>
            <a:ext cx="14774" cy="853317"/>
          </a:xfrm>
          <a:prstGeom prst="straightConnector1">
            <a:avLst/>
          </a:prstGeom>
          <a:ln>
            <a:solidFill>
              <a:srgbClr val="9269A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Rounded Rectangle 44"/>
          <p:cNvSpPr/>
          <p:nvPr/>
        </p:nvSpPr>
        <p:spPr>
          <a:xfrm>
            <a:off x="1281811" y="5471727"/>
            <a:ext cx="962326" cy="369332"/>
          </a:xfrm>
          <a:prstGeom prst="roundRect">
            <a:avLst/>
          </a:prstGeom>
          <a:noFill/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29060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38737" y="2671373"/>
            <a:ext cx="4217436" cy="1325563"/>
          </a:xfrm>
        </p:spPr>
        <p:txBody>
          <a:bodyPr>
            <a:normAutofit/>
          </a:bodyPr>
          <a:lstStyle/>
          <a:p>
            <a:r>
              <a:rPr lang="en-US" sz="4800" dirty="0" smtClean="0">
                <a:solidFill>
                  <a:schemeClr val="bg1">
                    <a:lumMod val="50000"/>
                  </a:schemeClr>
                </a:solidFill>
                <a:latin typeface="AdornS Condensed Sans" charset="0"/>
                <a:ea typeface="AdornS Condensed Sans" charset="0"/>
                <a:cs typeface="AdornS Condensed Sans" charset="0"/>
              </a:rPr>
              <a:t>MOCK UPS </a:t>
            </a:r>
            <a:endParaRPr lang="en-US" sz="4800" dirty="0">
              <a:solidFill>
                <a:schemeClr val="bg1">
                  <a:lumMod val="50000"/>
                </a:schemeClr>
              </a:solidFill>
              <a:latin typeface="AdornS Condensed Sans" charset="0"/>
              <a:ea typeface="AdornS Condensed Sans" charset="0"/>
              <a:cs typeface="AdornS Condensed Sans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1863791" y="2106386"/>
            <a:ext cx="8409214" cy="2416629"/>
          </a:xfrm>
          <a:prstGeom prst="rect">
            <a:avLst/>
          </a:prstGeom>
          <a:noFill/>
          <a:ln>
            <a:solidFill>
              <a:srgbClr val="7931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/>
          <p:cNvSpPr/>
          <p:nvPr/>
        </p:nvSpPr>
        <p:spPr>
          <a:xfrm>
            <a:off x="1618862" y="1763486"/>
            <a:ext cx="8915400" cy="3053443"/>
          </a:xfrm>
          <a:prstGeom prst="rect">
            <a:avLst/>
          </a:prstGeom>
          <a:noFill/>
          <a:ln>
            <a:solidFill>
              <a:srgbClr val="7931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1338943" y="1469571"/>
            <a:ext cx="9470572" cy="3657600"/>
          </a:xfrm>
          <a:prstGeom prst="rect">
            <a:avLst/>
          </a:prstGeom>
          <a:noFill/>
          <a:ln>
            <a:solidFill>
              <a:srgbClr val="7931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41342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366727" y="0"/>
            <a:ext cx="3545633" cy="1325563"/>
          </a:xfrm>
          <a:ln>
            <a:solidFill>
              <a:srgbClr val="9269A0"/>
            </a:solidFill>
          </a:ln>
        </p:spPr>
        <p:txBody>
          <a:bodyPr/>
          <a:lstStyle/>
          <a:p>
            <a:r>
              <a:rPr lang="en-US" dirty="0" smtClean="0">
                <a:solidFill>
                  <a:schemeClr val="bg1">
                    <a:lumMod val="50000"/>
                  </a:schemeClr>
                </a:solidFill>
                <a:latin typeface="AdornS Condensed Sans" charset="0"/>
                <a:ea typeface="AdornS Condensed Sans" charset="0"/>
                <a:cs typeface="AdornS Condensed Sans" charset="0"/>
              </a:rPr>
              <a:t>COLOUR </a:t>
            </a:r>
            <a:r>
              <a:rPr lang="en-US" dirty="0" smtClean="0">
                <a:solidFill>
                  <a:schemeClr val="bg1">
                    <a:lumMod val="50000"/>
                  </a:schemeClr>
                </a:solidFill>
                <a:latin typeface="AdornS Condensed Sans" charset="0"/>
                <a:ea typeface="AdornS Condensed Sans" charset="0"/>
                <a:cs typeface="AdornS Condensed Sans" charset="0"/>
              </a:rPr>
              <a:t>PALETTE </a:t>
            </a:r>
            <a:endParaRPr lang="en-US" dirty="0">
              <a:solidFill>
                <a:schemeClr val="bg1">
                  <a:lumMod val="50000"/>
                </a:schemeClr>
              </a:solidFill>
              <a:latin typeface="AdornS Condensed Sans" charset="0"/>
              <a:ea typeface="AdornS Condensed Sans" charset="0"/>
              <a:cs typeface="AdornS Condensed Sans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493692"/>
            <a:ext cx="4867087" cy="166084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2756" y="1817571"/>
            <a:ext cx="4037045" cy="750247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983" y="1420325"/>
            <a:ext cx="5511172" cy="1880637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61" y="3244979"/>
            <a:ext cx="2327773" cy="3503126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37051" y="3562493"/>
            <a:ext cx="3496403" cy="3185612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9342848" y="4492086"/>
            <a:ext cx="4086647" cy="51312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2400442" y="4615297"/>
            <a:ext cx="3932569" cy="440871"/>
          </a:xfrm>
          <a:prstGeom prst="rect">
            <a:avLst/>
          </a:prstGeom>
        </p:spPr>
      </p:pic>
      <p:cxnSp>
        <p:nvCxnSpPr>
          <p:cNvPr id="19" name="Straight Arrow Connector 18"/>
          <p:cNvCxnSpPr/>
          <p:nvPr/>
        </p:nvCxnSpPr>
        <p:spPr>
          <a:xfrm>
            <a:off x="2668555" y="4758612"/>
            <a:ext cx="1138335" cy="0"/>
          </a:xfrm>
          <a:prstGeom prst="straightConnector1">
            <a:avLst/>
          </a:prstGeom>
          <a:ln>
            <a:solidFill>
              <a:srgbClr val="9269A0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/>
          <p:nvPr/>
        </p:nvCxnSpPr>
        <p:spPr>
          <a:xfrm>
            <a:off x="9162661" y="5106437"/>
            <a:ext cx="1604866" cy="0"/>
          </a:xfrm>
          <a:prstGeom prst="straightConnector1">
            <a:avLst/>
          </a:prstGeom>
          <a:ln>
            <a:solidFill>
              <a:srgbClr val="9269A0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/>
          <p:nvPr/>
        </p:nvCxnSpPr>
        <p:spPr>
          <a:xfrm>
            <a:off x="5604477" y="2220684"/>
            <a:ext cx="1636077" cy="0"/>
          </a:xfrm>
          <a:prstGeom prst="straightConnector1">
            <a:avLst/>
          </a:prstGeom>
          <a:ln>
            <a:solidFill>
              <a:srgbClr val="9269A0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255799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/>
          </p:cNvSpPr>
          <p:nvPr/>
        </p:nvSpPr>
        <p:spPr>
          <a:xfrm>
            <a:off x="4235320" y="272166"/>
            <a:ext cx="3323253" cy="922499"/>
          </a:xfrm>
          <a:prstGeom prst="rect">
            <a:avLst/>
          </a:prstGeom>
          <a:ln>
            <a:solidFill>
              <a:srgbClr val="9269A0"/>
            </a:solidFill>
          </a:ln>
        </p:spPr>
        <p:txBody>
          <a:bodyPr vert="horz" lIns="91440" tIns="45720" rIns="91440" bIns="45720" rtlCol="0" anchor="ctr">
            <a:normAutofit fontScale="85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 smtClean="0">
                <a:solidFill>
                  <a:schemeClr val="bg1">
                    <a:lumMod val="50000"/>
                  </a:schemeClr>
                </a:solidFill>
                <a:latin typeface="AdornS Condensed Sans" charset="0"/>
                <a:ea typeface="AdornS Condensed Sans" charset="0"/>
                <a:cs typeface="AdornS Condensed Sans" charset="0"/>
              </a:rPr>
              <a:t>BUSINESS CARD</a:t>
            </a:r>
            <a:endParaRPr lang="en-US" dirty="0">
              <a:solidFill>
                <a:schemeClr val="bg1">
                  <a:lumMod val="50000"/>
                </a:schemeClr>
              </a:solidFill>
              <a:latin typeface="AdornS Condensed Sans" charset="0"/>
              <a:ea typeface="AdornS Condensed Sans" charset="0"/>
              <a:cs typeface="AdornS Condensed Sans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5448" y="1713723"/>
            <a:ext cx="4963885" cy="330925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64561" y="3368352"/>
            <a:ext cx="5571929" cy="3750905"/>
          </a:xfrm>
          <a:prstGeom prst="rect">
            <a:avLst/>
          </a:prstGeom>
        </p:spPr>
      </p:pic>
      <p:cxnSp>
        <p:nvCxnSpPr>
          <p:cNvPr id="8" name="Straight Arrow Connector 7"/>
          <p:cNvCxnSpPr/>
          <p:nvPr/>
        </p:nvCxnSpPr>
        <p:spPr>
          <a:xfrm>
            <a:off x="5486400" y="3694922"/>
            <a:ext cx="821094" cy="466531"/>
          </a:xfrm>
          <a:prstGeom prst="straightConnector1">
            <a:avLst/>
          </a:prstGeom>
          <a:ln>
            <a:solidFill>
              <a:srgbClr val="9269A0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2090059" y="1210175"/>
            <a:ext cx="17815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>
                <a:solidFill>
                  <a:schemeClr val="bg1">
                    <a:lumMod val="50000"/>
                  </a:schemeClr>
                </a:solidFill>
                <a:latin typeface="AdornS Condensed Sans" charset="0"/>
                <a:ea typeface="AdornS Condensed Sans" charset="0"/>
                <a:cs typeface="AdornS Condensed Sans" charset="0"/>
              </a:rPr>
              <a:t>FRONT</a:t>
            </a:r>
            <a:endParaRPr lang="en-US" sz="3200" dirty="0">
              <a:solidFill>
                <a:schemeClr val="bg1">
                  <a:lumMod val="50000"/>
                </a:schemeClr>
              </a:solidFill>
              <a:latin typeface="AdornS Condensed Sans" charset="0"/>
              <a:ea typeface="AdornS Condensed Sans" charset="0"/>
              <a:cs typeface="AdornS Condensed Sans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8672026" y="3014408"/>
            <a:ext cx="185330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smtClean="0">
                <a:solidFill>
                  <a:schemeClr val="bg1">
                    <a:lumMod val="50000"/>
                  </a:schemeClr>
                </a:solidFill>
                <a:latin typeface="AdornS Condensed Sans" charset="0"/>
                <a:ea typeface="AdornS Condensed Sans" charset="0"/>
                <a:cs typeface="AdornS Condensed Sans" charset="0"/>
              </a:rPr>
              <a:t>BACK</a:t>
            </a:r>
            <a:endParaRPr lang="en-US" sz="4000" dirty="0">
              <a:solidFill>
                <a:schemeClr val="bg1">
                  <a:lumMod val="50000"/>
                </a:schemeClr>
              </a:solidFill>
              <a:latin typeface="AdornS Condensed Sans" charset="0"/>
              <a:ea typeface="AdornS Condensed Sans" charset="0"/>
              <a:cs typeface="AdornS Condensed Sans" charset="0"/>
            </a:endParaRP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34767" y="243541"/>
            <a:ext cx="932116" cy="9321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0089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81506" y="199557"/>
            <a:ext cx="3155302" cy="1034467"/>
          </a:xfrm>
          <a:ln>
            <a:solidFill>
              <a:srgbClr val="9269A0"/>
            </a:solidFill>
          </a:ln>
        </p:spPr>
        <p:txBody>
          <a:bodyPr/>
          <a:lstStyle/>
          <a:p>
            <a:r>
              <a:rPr lang="en-US" smtClean="0">
                <a:solidFill>
                  <a:schemeClr val="bg1">
                    <a:lumMod val="50000"/>
                  </a:schemeClr>
                </a:solidFill>
                <a:latin typeface="AdornS Condensed Sans" charset="0"/>
                <a:ea typeface="AdornS Condensed Sans" charset="0"/>
                <a:cs typeface="AdornS Condensed Sans" charset="0"/>
              </a:rPr>
              <a:t>Word search</a:t>
            </a:r>
            <a:endParaRPr lang="en-US" dirty="0">
              <a:solidFill>
                <a:schemeClr val="bg1">
                  <a:lumMod val="50000"/>
                </a:schemeClr>
              </a:solidFill>
              <a:latin typeface="AdornS Condensed Sans" charset="0"/>
              <a:ea typeface="AdornS Condensed Sans" charset="0"/>
              <a:cs typeface="AdornS Condensed Sans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4327" y="1292389"/>
            <a:ext cx="5409660" cy="5420043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214009" y="102282"/>
            <a:ext cx="11712102" cy="6610150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ame 6"/>
          <p:cNvSpPr/>
          <p:nvPr/>
        </p:nvSpPr>
        <p:spPr>
          <a:xfrm>
            <a:off x="615200" y="-166268"/>
            <a:ext cx="403586" cy="7147249"/>
          </a:xfrm>
          <a:prstGeom prst="frame">
            <a:avLst/>
          </a:prstGeom>
          <a:noFill/>
          <a:ln>
            <a:solidFill>
              <a:srgbClr val="7931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8" name="Frame 7"/>
          <p:cNvSpPr/>
          <p:nvPr/>
        </p:nvSpPr>
        <p:spPr>
          <a:xfrm>
            <a:off x="11099528" y="-133512"/>
            <a:ext cx="403586" cy="7147249"/>
          </a:xfrm>
          <a:prstGeom prst="frame">
            <a:avLst/>
          </a:prstGeom>
          <a:noFill/>
          <a:ln>
            <a:solidFill>
              <a:srgbClr val="7931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60152" y="600714"/>
            <a:ext cx="691675" cy="691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1425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/>
          <p:cNvSpPr txBox="1">
            <a:spLocks/>
          </p:cNvSpPr>
          <p:nvPr/>
        </p:nvSpPr>
        <p:spPr>
          <a:xfrm>
            <a:off x="924937" y="0"/>
            <a:ext cx="3558704" cy="1131009"/>
          </a:xfrm>
          <a:prstGeom prst="rect">
            <a:avLst/>
          </a:prstGeom>
          <a:ln>
            <a:solidFill>
              <a:srgbClr val="9269A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 smtClean="0">
                <a:solidFill>
                  <a:schemeClr val="bg1">
                    <a:lumMod val="50000"/>
                  </a:schemeClr>
                </a:solidFill>
                <a:latin typeface="AdornS Condensed Sans" charset="0"/>
                <a:ea typeface="AdornS Condensed Sans" charset="0"/>
                <a:cs typeface="AdornS Condensed Sans" charset="0"/>
              </a:rPr>
              <a:t>Publish – </a:t>
            </a:r>
            <a:r>
              <a:rPr lang="en-US" dirty="0" smtClean="0">
                <a:solidFill>
                  <a:schemeClr val="bg1">
                    <a:lumMod val="50000"/>
                  </a:schemeClr>
                </a:solidFill>
                <a:latin typeface="AdornS Condensed Sans" charset="0"/>
                <a:ea typeface="AdornS Condensed Sans" charset="0"/>
                <a:cs typeface="AdornS Condensed Sans" charset="0"/>
              </a:rPr>
              <a:t>P</a:t>
            </a:r>
            <a:r>
              <a:rPr lang="en-US" dirty="0" smtClean="0">
                <a:solidFill>
                  <a:schemeClr val="bg1">
                    <a:lumMod val="50000"/>
                  </a:schemeClr>
                </a:solidFill>
                <a:latin typeface="AdornS Condensed Sans" charset="0"/>
                <a:ea typeface="AdornS Condensed Sans" charset="0"/>
                <a:cs typeface="AdornS Condensed Sans" charset="0"/>
              </a:rPr>
              <a:t>lan </a:t>
            </a:r>
            <a:endParaRPr lang="en-US" dirty="0">
              <a:solidFill>
                <a:schemeClr val="bg1">
                  <a:lumMod val="50000"/>
                </a:schemeClr>
              </a:solidFill>
              <a:latin typeface="AdornS Condensed Sans" charset="0"/>
              <a:ea typeface="AdornS Condensed Sans" charset="0"/>
              <a:cs typeface="AdornS Condensed Sans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924937" y="1673158"/>
            <a:ext cx="6818280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>
                <a:solidFill>
                  <a:schemeClr val="bg1">
                    <a:lumMod val="50000"/>
                  </a:schemeClr>
                </a:solidFill>
                <a:latin typeface="AdornS Condensed Sans" charset="0"/>
                <a:ea typeface="AdornS Condensed Sans" charset="0"/>
                <a:cs typeface="AdornS Condensed Sans" charset="0"/>
              </a:rPr>
              <a:t>01/01/18 – business card.</a:t>
            </a:r>
            <a:br>
              <a:rPr lang="en-US" sz="2800" dirty="0" smtClean="0">
                <a:solidFill>
                  <a:schemeClr val="bg1">
                    <a:lumMod val="50000"/>
                  </a:schemeClr>
                </a:solidFill>
                <a:latin typeface="AdornS Condensed Sans" charset="0"/>
                <a:ea typeface="AdornS Condensed Sans" charset="0"/>
                <a:cs typeface="AdornS Condensed Sans" charset="0"/>
              </a:rPr>
            </a:br>
            <a:r>
              <a:rPr lang="en-US" sz="2800" dirty="0" smtClean="0">
                <a:solidFill>
                  <a:schemeClr val="bg1">
                    <a:lumMod val="50000"/>
                  </a:schemeClr>
                </a:solidFill>
                <a:latin typeface="AdornS Condensed Sans" charset="0"/>
                <a:ea typeface="AdornS Condensed Sans" charset="0"/>
                <a:cs typeface="AdornS Condensed Sans" charset="0"/>
              </a:rPr>
              <a:t/>
            </a:r>
            <a:br>
              <a:rPr lang="en-US" sz="2800" dirty="0" smtClean="0">
                <a:solidFill>
                  <a:schemeClr val="bg1">
                    <a:lumMod val="50000"/>
                  </a:schemeClr>
                </a:solidFill>
                <a:latin typeface="AdornS Condensed Sans" charset="0"/>
                <a:ea typeface="AdornS Condensed Sans" charset="0"/>
                <a:cs typeface="AdornS Condensed Sans" charset="0"/>
              </a:rPr>
            </a:br>
            <a:r>
              <a:rPr lang="en-US" sz="2800" dirty="0" smtClean="0">
                <a:solidFill>
                  <a:schemeClr val="bg1">
                    <a:lumMod val="50000"/>
                  </a:schemeClr>
                </a:solidFill>
                <a:latin typeface="AdornS Condensed Sans" charset="0"/>
                <a:ea typeface="AdornS Condensed Sans" charset="0"/>
                <a:cs typeface="AdornS Condensed Sans" charset="0"/>
              </a:rPr>
              <a:t>02/01/18 - </a:t>
            </a:r>
            <a:r>
              <a:rPr lang="en-US" sz="2800" dirty="0" err="1" smtClean="0">
                <a:solidFill>
                  <a:schemeClr val="bg1">
                    <a:lumMod val="50000"/>
                  </a:schemeClr>
                </a:solidFill>
                <a:latin typeface="AdornS Condensed Sans" charset="0"/>
                <a:ea typeface="AdornS Condensed Sans" charset="0"/>
                <a:cs typeface="AdornS Condensed Sans" charset="0"/>
              </a:rPr>
              <a:t>blippar</a:t>
            </a:r>
            <a:r>
              <a:rPr lang="en-US" sz="2800" dirty="0" smtClean="0">
                <a:solidFill>
                  <a:schemeClr val="bg1">
                    <a:lumMod val="50000"/>
                  </a:schemeClr>
                </a:solidFill>
                <a:latin typeface="AdornS Condensed Sans" charset="0"/>
                <a:ea typeface="AdornS Condensed Sans" charset="0"/>
                <a:cs typeface="AdornS Condensed Sans" charset="0"/>
              </a:rPr>
              <a:t>, YouTube video.</a:t>
            </a:r>
            <a:br>
              <a:rPr lang="en-US" sz="2800" dirty="0" smtClean="0">
                <a:solidFill>
                  <a:schemeClr val="bg1">
                    <a:lumMod val="50000"/>
                  </a:schemeClr>
                </a:solidFill>
                <a:latin typeface="AdornS Condensed Sans" charset="0"/>
                <a:ea typeface="AdornS Condensed Sans" charset="0"/>
                <a:cs typeface="AdornS Condensed Sans" charset="0"/>
              </a:rPr>
            </a:br>
            <a:r>
              <a:rPr lang="en-US" sz="2800" dirty="0" smtClean="0">
                <a:solidFill>
                  <a:schemeClr val="bg1">
                    <a:lumMod val="50000"/>
                  </a:schemeClr>
                </a:solidFill>
                <a:latin typeface="AdornS Condensed Sans" charset="0"/>
                <a:ea typeface="AdornS Condensed Sans" charset="0"/>
                <a:cs typeface="AdornS Condensed Sans" charset="0"/>
              </a:rPr>
              <a:t/>
            </a:r>
            <a:br>
              <a:rPr lang="en-US" sz="2800" dirty="0" smtClean="0">
                <a:solidFill>
                  <a:schemeClr val="bg1">
                    <a:lumMod val="50000"/>
                  </a:schemeClr>
                </a:solidFill>
                <a:latin typeface="AdornS Condensed Sans" charset="0"/>
                <a:ea typeface="AdornS Condensed Sans" charset="0"/>
                <a:cs typeface="AdornS Condensed Sans" charset="0"/>
              </a:rPr>
            </a:br>
            <a:r>
              <a:rPr lang="en-US" sz="2800" dirty="0" smtClean="0">
                <a:solidFill>
                  <a:schemeClr val="bg1">
                    <a:lumMod val="50000"/>
                  </a:schemeClr>
                </a:solidFill>
                <a:latin typeface="AdornS Condensed Sans" charset="0"/>
                <a:ea typeface="AdornS Condensed Sans" charset="0"/>
                <a:cs typeface="AdornS Condensed Sans" charset="0"/>
              </a:rPr>
              <a:t>05/01/18 – word search, 360 photo 360 video (Facebook)</a:t>
            </a:r>
          </a:p>
          <a:p>
            <a:endParaRPr lang="en-US" sz="2800" dirty="0">
              <a:solidFill>
                <a:schemeClr val="bg1">
                  <a:lumMod val="50000"/>
                </a:schemeClr>
              </a:solidFill>
              <a:latin typeface="AdornS Condensed Sans" charset="0"/>
              <a:ea typeface="AdornS Condensed Sans" charset="0"/>
              <a:cs typeface="AdornS Condensed Sans" charset="0"/>
            </a:endParaRPr>
          </a:p>
          <a:p>
            <a:r>
              <a:rPr lang="en-US" sz="2800" dirty="0" smtClean="0">
                <a:solidFill>
                  <a:schemeClr val="bg1">
                    <a:lumMod val="50000"/>
                  </a:schemeClr>
                </a:solidFill>
                <a:latin typeface="AdornS Condensed Sans" charset="0"/>
                <a:ea typeface="AdornS Condensed Sans" charset="0"/>
                <a:cs typeface="AdornS Condensed Sans" charset="0"/>
              </a:rPr>
              <a:t>06/01/18 – (mock) web page prices </a:t>
            </a:r>
          </a:p>
          <a:p>
            <a:endParaRPr lang="en-US" sz="2800" dirty="0">
              <a:solidFill>
                <a:schemeClr val="bg1">
                  <a:lumMod val="50000"/>
                </a:schemeClr>
              </a:solidFill>
              <a:latin typeface="AdornS Condensed Sans" charset="0"/>
              <a:ea typeface="AdornS Condensed Sans" charset="0"/>
              <a:cs typeface="AdornS Condensed Sans" charset="0"/>
            </a:endParaRPr>
          </a:p>
          <a:p>
            <a:r>
              <a:rPr lang="en-US" sz="2800" dirty="0" smtClean="0">
                <a:solidFill>
                  <a:schemeClr val="bg1">
                    <a:lumMod val="50000"/>
                  </a:schemeClr>
                </a:solidFill>
                <a:latin typeface="AdornS Condensed Sans" charset="0"/>
                <a:ea typeface="AdornS Condensed Sans" charset="0"/>
                <a:cs typeface="AdornS Condensed Sans" charset="0"/>
              </a:rPr>
              <a:t>07/01/18 – coming soon product video </a:t>
            </a:r>
            <a:r>
              <a:rPr lang="en-US" sz="4000" dirty="0" smtClean="0">
                <a:solidFill>
                  <a:schemeClr val="bg1">
                    <a:lumMod val="50000"/>
                  </a:schemeClr>
                </a:solidFill>
                <a:latin typeface="AdornS Condensed Sans" charset="0"/>
                <a:ea typeface="AdornS Condensed Sans" charset="0"/>
                <a:cs typeface="AdornS Condensed Sans" charset="0"/>
              </a:rPr>
              <a:t/>
            </a:r>
            <a:br>
              <a:rPr lang="en-US" sz="4000" dirty="0" smtClean="0">
                <a:solidFill>
                  <a:schemeClr val="bg1">
                    <a:lumMod val="50000"/>
                  </a:schemeClr>
                </a:solidFill>
                <a:latin typeface="AdornS Condensed Sans" charset="0"/>
                <a:ea typeface="AdornS Condensed Sans" charset="0"/>
                <a:cs typeface="AdornS Condensed Sans" charset="0"/>
              </a:rPr>
            </a:br>
            <a:r>
              <a:rPr lang="en-US" sz="4000" dirty="0" smtClean="0">
                <a:solidFill>
                  <a:schemeClr val="bg1">
                    <a:lumMod val="50000"/>
                  </a:schemeClr>
                </a:solidFill>
                <a:latin typeface="AdornS Condensed Sans" charset="0"/>
                <a:ea typeface="AdornS Condensed Sans" charset="0"/>
                <a:cs typeface="AdornS Condensed Sans" charset="0"/>
              </a:rPr>
              <a:t/>
            </a:r>
            <a:br>
              <a:rPr lang="en-US" sz="4000" dirty="0" smtClean="0">
                <a:solidFill>
                  <a:schemeClr val="bg1">
                    <a:lumMod val="50000"/>
                  </a:schemeClr>
                </a:solidFill>
                <a:latin typeface="AdornS Condensed Sans" charset="0"/>
                <a:ea typeface="AdornS Condensed Sans" charset="0"/>
                <a:cs typeface="AdornS Condensed Sans" charset="0"/>
              </a:rPr>
            </a:br>
            <a:r>
              <a:rPr lang="en-US" sz="4000" dirty="0" smtClean="0">
                <a:solidFill>
                  <a:schemeClr val="bg1">
                    <a:lumMod val="50000"/>
                  </a:schemeClr>
                </a:solidFill>
                <a:latin typeface="AdornS Condensed Sans" charset="0"/>
                <a:ea typeface="AdornS Condensed Sans" charset="0"/>
                <a:cs typeface="AdornS Condensed Sans" charset="0"/>
              </a:rPr>
              <a:t> </a:t>
            </a:r>
            <a:endParaRPr lang="en-US" sz="4000" dirty="0">
              <a:solidFill>
                <a:schemeClr val="bg1">
                  <a:lumMod val="50000"/>
                </a:schemeClr>
              </a:solidFill>
              <a:latin typeface="AdornS Condensed Sans" charset="0"/>
              <a:ea typeface="AdornS Condensed Sans" charset="0"/>
              <a:cs typeface="AdornS Condensed Sans" charset="0"/>
            </a:endParaRPr>
          </a:p>
        </p:txBody>
      </p:sp>
      <p:sp>
        <p:nvSpPr>
          <p:cNvPr id="9" name="Frame 8"/>
          <p:cNvSpPr/>
          <p:nvPr/>
        </p:nvSpPr>
        <p:spPr>
          <a:xfrm>
            <a:off x="11099528" y="-133512"/>
            <a:ext cx="403586" cy="7147249"/>
          </a:xfrm>
          <a:prstGeom prst="frame">
            <a:avLst/>
          </a:prstGeom>
          <a:noFill/>
          <a:ln>
            <a:solidFill>
              <a:srgbClr val="7931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Frame 10"/>
          <p:cNvSpPr/>
          <p:nvPr/>
        </p:nvSpPr>
        <p:spPr>
          <a:xfrm rot="5400000">
            <a:off x="5903535" y="149660"/>
            <a:ext cx="440908" cy="12509241"/>
          </a:xfrm>
          <a:prstGeom prst="frame">
            <a:avLst/>
          </a:prstGeom>
          <a:noFill/>
          <a:ln>
            <a:solidFill>
              <a:srgbClr val="7931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1517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"/>
            <a:ext cx="3111230" cy="1114342"/>
          </a:xfrm>
          <a:ln>
            <a:solidFill>
              <a:srgbClr val="9269A0"/>
            </a:solidFill>
          </a:ln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>
                    <a:lumMod val="50000"/>
                  </a:schemeClr>
                </a:solidFill>
                <a:latin typeface="AdornS Condensed Sans" charset="0"/>
                <a:ea typeface="AdornS Condensed Sans" charset="0"/>
                <a:cs typeface="AdornS Condensed Sans" charset="0"/>
              </a:rPr>
              <a:t>D</a:t>
            </a:r>
            <a:r>
              <a:rPr lang="en-US" dirty="0" smtClean="0">
                <a:solidFill>
                  <a:schemeClr val="bg1">
                    <a:lumMod val="50000"/>
                  </a:schemeClr>
                </a:solidFill>
                <a:latin typeface="AdornS Condensed Sans" charset="0"/>
                <a:ea typeface="AdornS Condensed Sans" charset="0"/>
                <a:cs typeface="AdornS Condensed Sans" charset="0"/>
              </a:rPr>
              <a:t>eliverables</a:t>
            </a:r>
            <a:endParaRPr lang="en-US" dirty="0">
              <a:solidFill>
                <a:schemeClr val="bg1">
                  <a:lumMod val="50000"/>
                </a:schemeClr>
              </a:solidFill>
              <a:latin typeface="AdornS Condensed Sans" charset="0"/>
              <a:ea typeface="AdornS Condensed Sans" charset="0"/>
              <a:cs typeface="AdornS Condensed Sans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350197" y="1325563"/>
            <a:ext cx="11634281" cy="52937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dirty="0" smtClean="0">
                <a:solidFill>
                  <a:schemeClr val="bg1">
                    <a:lumMod val="50000"/>
                  </a:schemeClr>
                </a:solidFill>
                <a:latin typeface="AdornS Condensed Sans" charset="0"/>
                <a:ea typeface="AdornS Condensed Sans" charset="0"/>
                <a:cs typeface="AdornS Condensed Sans" charset="0"/>
              </a:rPr>
              <a:t>Business Card </a:t>
            </a:r>
            <a:r>
              <a:rPr lang="en-US" sz="2600" dirty="0">
                <a:solidFill>
                  <a:schemeClr val="bg1">
                    <a:lumMod val="50000"/>
                  </a:schemeClr>
                </a:solidFill>
                <a:latin typeface="AdornS Condensed Sans" charset="0"/>
                <a:ea typeface="AdornS Condensed Sans" charset="0"/>
                <a:cs typeface="AdornS Condensed Sans" charset="0"/>
              </a:rPr>
              <a:t> </a:t>
            </a:r>
            <a:r>
              <a:rPr lang="en-US" sz="2600" dirty="0" smtClean="0">
                <a:solidFill>
                  <a:schemeClr val="bg1">
                    <a:lumMod val="50000"/>
                  </a:schemeClr>
                </a:solidFill>
                <a:latin typeface="AdornS Condensed Sans" charset="0"/>
                <a:ea typeface="AdornS Condensed Sans" charset="0"/>
                <a:cs typeface="AdornS Condensed Sans" charset="0"/>
              </a:rPr>
              <a:t>                                                                 </a:t>
            </a:r>
            <a:r>
              <a:rPr lang="en-US" sz="2600" dirty="0" err="1" smtClean="0">
                <a:solidFill>
                  <a:schemeClr val="bg1">
                    <a:lumMod val="50000"/>
                  </a:schemeClr>
                </a:solidFill>
                <a:latin typeface="AdornS Condensed Sans" charset="0"/>
                <a:ea typeface="AdornS Condensed Sans" charset="0"/>
                <a:cs typeface="AdornS Condensed Sans" charset="0"/>
              </a:rPr>
              <a:t>Blippar</a:t>
            </a:r>
            <a:r>
              <a:rPr lang="en-US" sz="2600" dirty="0" smtClean="0">
                <a:solidFill>
                  <a:schemeClr val="bg1">
                    <a:lumMod val="50000"/>
                  </a:schemeClr>
                </a:solidFill>
                <a:latin typeface="AdornS Condensed Sans" charset="0"/>
                <a:ea typeface="AdornS Condensed Sans" charset="0"/>
                <a:cs typeface="AdornS Condensed Sans" charset="0"/>
              </a:rPr>
              <a:t> </a:t>
            </a:r>
            <a:r>
              <a:rPr lang="en-US" sz="2600" dirty="0" smtClean="0">
                <a:solidFill>
                  <a:schemeClr val="bg1">
                    <a:lumMod val="50000"/>
                  </a:schemeClr>
                </a:solidFill>
                <a:latin typeface="AdornS Condensed Sans" charset="0"/>
                <a:ea typeface="AdornS Condensed Sans" charset="0"/>
                <a:cs typeface="AdornS Condensed Sans" charset="0"/>
              </a:rPr>
              <a:t>Page</a:t>
            </a:r>
          </a:p>
          <a:p>
            <a:endParaRPr lang="en-US" sz="2600" dirty="0">
              <a:solidFill>
                <a:schemeClr val="bg1">
                  <a:lumMod val="50000"/>
                </a:schemeClr>
              </a:solidFill>
              <a:latin typeface="AdornS Condensed Sans" charset="0"/>
              <a:ea typeface="AdornS Condensed Sans" charset="0"/>
              <a:cs typeface="AdornS Condensed Sans" charset="0"/>
            </a:endParaRPr>
          </a:p>
          <a:p>
            <a:endParaRPr lang="en-US" sz="2600" dirty="0" smtClean="0">
              <a:solidFill>
                <a:schemeClr val="bg1">
                  <a:lumMod val="50000"/>
                </a:schemeClr>
              </a:solidFill>
              <a:latin typeface="AdornS Condensed Sans" charset="0"/>
              <a:ea typeface="AdornS Condensed Sans" charset="0"/>
              <a:cs typeface="AdornS Condensed Sans" charset="0"/>
            </a:endParaRPr>
          </a:p>
          <a:p>
            <a:r>
              <a:rPr lang="en-US" sz="2600" dirty="0" smtClean="0">
                <a:solidFill>
                  <a:schemeClr val="bg1">
                    <a:lumMod val="50000"/>
                  </a:schemeClr>
                </a:solidFill>
                <a:latin typeface="AdornS Condensed Sans" charset="0"/>
                <a:ea typeface="AdornS Condensed Sans" charset="0"/>
                <a:cs typeface="AdornS Condensed Sans" charset="0"/>
              </a:rPr>
              <a:t>YouTube Account                                                              Videos</a:t>
            </a:r>
          </a:p>
          <a:p>
            <a:endParaRPr lang="en-US" sz="2600" dirty="0">
              <a:solidFill>
                <a:schemeClr val="bg1">
                  <a:lumMod val="50000"/>
                </a:schemeClr>
              </a:solidFill>
              <a:latin typeface="AdornS Condensed Sans" charset="0"/>
              <a:ea typeface="AdornS Condensed Sans" charset="0"/>
              <a:cs typeface="AdornS Condensed Sans" charset="0"/>
            </a:endParaRPr>
          </a:p>
          <a:p>
            <a:endParaRPr lang="en-US" sz="2600" dirty="0" smtClean="0">
              <a:solidFill>
                <a:schemeClr val="bg1">
                  <a:lumMod val="50000"/>
                </a:schemeClr>
              </a:solidFill>
              <a:latin typeface="AdornS Condensed Sans" charset="0"/>
              <a:ea typeface="AdornS Condensed Sans" charset="0"/>
              <a:cs typeface="AdornS Condensed Sans" charset="0"/>
            </a:endParaRPr>
          </a:p>
          <a:p>
            <a:r>
              <a:rPr lang="en-US" sz="2600" dirty="0" smtClean="0">
                <a:solidFill>
                  <a:schemeClr val="bg1">
                    <a:lumMod val="50000"/>
                  </a:schemeClr>
                </a:solidFill>
                <a:latin typeface="AdornS Condensed Sans" charset="0"/>
                <a:ea typeface="AdornS Condensed Sans" charset="0"/>
                <a:cs typeface="AdornS Condensed Sans" charset="0"/>
              </a:rPr>
              <a:t>Interactive Word search                                                360 photo</a:t>
            </a:r>
          </a:p>
          <a:p>
            <a:endParaRPr lang="en-US" sz="2600" dirty="0">
              <a:solidFill>
                <a:schemeClr val="bg1">
                  <a:lumMod val="50000"/>
                </a:schemeClr>
              </a:solidFill>
              <a:latin typeface="AdornS Condensed Sans" charset="0"/>
              <a:ea typeface="AdornS Condensed Sans" charset="0"/>
              <a:cs typeface="AdornS Condensed Sans" charset="0"/>
            </a:endParaRPr>
          </a:p>
          <a:p>
            <a:endParaRPr lang="en-US" sz="2600" dirty="0" smtClean="0">
              <a:solidFill>
                <a:schemeClr val="bg1">
                  <a:lumMod val="50000"/>
                </a:schemeClr>
              </a:solidFill>
              <a:latin typeface="AdornS Condensed Sans" charset="0"/>
              <a:ea typeface="AdornS Condensed Sans" charset="0"/>
              <a:cs typeface="AdornS Condensed Sans" charset="0"/>
            </a:endParaRPr>
          </a:p>
          <a:p>
            <a:r>
              <a:rPr lang="en-US" sz="2600" dirty="0" smtClean="0">
                <a:solidFill>
                  <a:schemeClr val="bg1">
                    <a:lumMod val="50000"/>
                  </a:schemeClr>
                </a:solidFill>
                <a:latin typeface="AdornS Condensed Sans" charset="0"/>
                <a:ea typeface="AdornS Condensed Sans" charset="0"/>
                <a:cs typeface="AdornS Condensed Sans" charset="0"/>
              </a:rPr>
              <a:t>360 Video                                                                          Mock webpage</a:t>
            </a:r>
          </a:p>
          <a:p>
            <a:endParaRPr lang="en-US" sz="2600" dirty="0">
              <a:solidFill>
                <a:schemeClr val="bg1">
                  <a:lumMod val="50000"/>
                </a:schemeClr>
              </a:solidFill>
              <a:latin typeface="AdornS Condensed Sans" charset="0"/>
              <a:ea typeface="AdornS Condensed Sans" charset="0"/>
              <a:cs typeface="AdornS Condensed Sans" charset="0"/>
            </a:endParaRPr>
          </a:p>
          <a:p>
            <a:endParaRPr lang="en-US" sz="2600" dirty="0" smtClean="0">
              <a:solidFill>
                <a:schemeClr val="bg1">
                  <a:lumMod val="50000"/>
                </a:schemeClr>
              </a:solidFill>
              <a:latin typeface="AdornS Condensed Sans" charset="0"/>
              <a:ea typeface="AdornS Condensed Sans" charset="0"/>
              <a:cs typeface="AdornS Condensed Sans" charset="0"/>
            </a:endParaRPr>
          </a:p>
          <a:p>
            <a:r>
              <a:rPr lang="en-US" sz="2600" dirty="0" smtClean="0">
                <a:solidFill>
                  <a:schemeClr val="bg1">
                    <a:lumMod val="50000"/>
                  </a:schemeClr>
                </a:solidFill>
                <a:latin typeface="AdornS Condensed Sans" charset="0"/>
                <a:ea typeface="AdornS Condensed Sans" charset="0"/>
                <a:cs typeface="AdornS Condensed Sans" charset="0"/>
              </a:rPr>
              <a:t>Assets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53038" y="944072"/>
            <a:ext cx="1156781" cy="115678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04722" y="4612901"/>
            <a:ext cx="929758" cy="909279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52549" y="2359198"/>
            <a:ext cx="2616334" cy="583856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94030" y="3265270"/>
            <a:ext cx="1740702" cy="1243358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43703" y="3438016"/>
            <a:ext cx="897867" cy="89786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59148" y="5811342"/>
            <a:ext cx="807978" cy="807978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03385" y="1195158"/>
            <a:ext cx="691675" cy="691675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011375" y="3438016"/>
            <a:ext cx="932116" cy="932116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231429" y="3438016"/>
            <a:ext cx="803051" cy="803051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67337" y="3532832"/>
            <a:ext cx="803051" cy="803051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095060" y="4719129"/>
            <a:ext cx="803051" cy="803051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56439" y="4669275"/>
            <a:ext cx="926232" cy="905830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01666" y="2166056"/>
            <a:ext cx="1041825" cy="1018878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52359" y="5828160"/>
            <a:ext cx="758871" cy="7421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1500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72446" y="2602487"/>
            <a:ext cx="7585954" cy="1325563"/>
          </a:xfrm>
          <a:ln>
            <a:solidFill>
              <a:srgbClr val="9269A0"/>
            </a:solidFill>
          </a:ln>
        </p:spPr>
        <p:txBody>
          <a:bodyPr/>
          <a:lstStyle/>
          <a:p>
            <a:r>
              <a:rPr lang="en-US" dirty="0" smtClean="0">
                <a:solidFill>
                  <a:schemeClr val="bg1">
                    <a:lumMod val="50000"/>
                  </a:schemeClr>
                </a:solidFill>
                <a:latin typeface="AdornS Condensed Sans" charset="0"/>
                <a:ea typeface="AdornS Condensed Sans" charset="0"/>
                <a:cs typeface="AdornS Condensed Sans" charset="0"/>
              </a:rPr>
              <a:t>Any questions or suggestions ? </a:t>
            </a:r>
            <a:endParaRPr lang="en-US" dirty="0">
              <a:solidFill>
                <a:schemeClr val="bg1">
                  <a:lumMod val="50000"/>
                </a:schemeClr>
              </a:solidFill>
              <a:latin typeface="AdornS Condensed Sans" charset="0"/>
              <a:ea typeface="AdornS Condensed Sans" charset="0"/>
              <a:cs typeface="AdornS Condensed Sans" charset="0"/>
            </a:endParaRPr>
          </a:p>
        </p:txBody>
      </p:sp>
      <p:sp>
        <p:nvSpPr>
          <p:cNvPr id="4" name="Frame 3"/>
          <p:cNvSpPr/>
          <p:nvPr/>
        </p:nvSpPr>
        <p:spPr>
          <a:xfrm>
            <a:off x="11099528" y="-133512"/>
            <a:ext cx="403586" cy="7147249"/>
          </a:xfrm>
          <a:prstGeom prst="frame">
            <a:avLst/>
          </a:prstGeom>
          <a:noFill/>
          <a:ln>
            <a:solidFill>
              <a:srgbClr val="7931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5" name="Frame 4"/>
          <p:cNvSpPr/>
          <p:nvPr/>
        </p:nvSpPr>
        <p:spPr>
          <a:xfrm rot="5400000">
            <a:off x="5903535" y="149660"/>
            <a:ext cx="440908" cy="12509241"/>
          </a:xfrm>
          <a:prstGeom prst="frame">
            <a:avLst/>
          </a:prstGeom>
          <a:noFill/>
          <a:ln>
            <a:solidFill>
              <a:srgbClr val="7931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4415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Parcel</Template>
  <TotalTime>559</TotalTime>
  <Words>237</Words>
  <Application>Microsoft Macintosh PowerPoint</Application>
  <PresentationFormat>Widescreen</PresentationFormat>
  <Paragraphs>72</Paragraphs>
  <Slides>19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4" baseType="lpstr">
      <vt:lpstr>AdornS Condensed Sans</vt:lpstr>
      <vt:lpstr>Calibri</vt:lpstr>
      <vt:lpstr>Calibri Light</vt:lpstr>
      <vt:lpstr>Arial</vt:lpstr>
      <vt:lpstr>Office Theme</vt:lpstr>
      <vt:lpstr>PowerPoint Presentation</vt:lpstr>
      <vt:lpstr>Next 10 to 15 minutes</vt:lpstr>
      <vt:lpstr>My Idea </vt:lpstr>
      <vt:lpstr>PowerPoint Presentation</vt:lpstr>
      <vt:lpstr>What is to Have &amp; to Hold Country Crafts?</vt:lpstr>
      <vt:lpstr>PowerPoint Presentation</vt:lpstr>
      <vt:lpstr>PowerPoint Presentation</vt:lpstr>
      <vt:lpstr>PowerPoint Presentation</vt:lpstr>
      <vt:lpstr>MY STRAGERY </vt:lpstr>
      <vt:lpstr>Who is the face of the brand </vt:lpstr>
      <vt:lpstr>PowerPoint Presentation</vt:lpstr>
      <vt:lpstr>STORY ARC</vt:lpstr>
      <vt:lpstr>MOCK UPS </vt:lpstr>
      <vt:lpstr>COLOUR PALETTE </vt:lpstr>
      <vt:lpstr>PowerPoint Presentation</vt:lpstr>
      <vt:lpstr>Word search</vt:lpstr>
      <vt:lpstr>PowerPoint Presentation</vt:lpstr>
      <vt:lpstr>Deliverables</vt:lpstr>
      <vt:lpstr>Any questions or suggestions ? </vt:lpstr>
    </vt:vector>
  </TitlesOfParts>
  <Company/>
  <LinksUpToDate>false</LinksUpToDate>
  <SharedDoc>false</SharedDoc>
  <HyperlinksChanged>false</HyperlinksChanged>
  <AppVersion>15.0031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Microsoft Office User</cp:lastModifiedBy>
  <cp:revision>48</cp:revision>
  <cp:lastPrinted>2017-11-10T11:13:19Z</cp:lastPrinted>
  <dcterms:created xsi:type="dcterms:W3CDTF">2017-11-09T14:50:43Z</dcterms:created>
  <dcterms:modified xsi:type="dcterms:W3CDTF">2017-11-10T11:19:33Z</dcterms:modified>
</cp:coreProperties>
</file>